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319" r:id="rId3"/>
    <p:sldId id="344" r:id="rId4"/>
    <p:sldId id="342" r:id="rId5"/>
    <p:sldId id="343" r:id="rId6"/>
    <p:sldId id="345" r:id="rId7"/>
  </p:sldIdLst>
  <p:sldSz cx="9144000" cy="6858000" type="screen4x3"/>
  <p:notesSz cx="7099300" cy="10234613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003399"/>
    <a:srgbClr val="FFFF99"/>
    <a:srgbClr val="FFCCFF"/>
    <a:srgbClr val="FBAF71"/>
    <a:srgbClr val="CC9900"/>
    <a:srgbClr val="FFFFCC"/>
    <a:srgbClr val="FF6699"/>
    <a:srgbClr val="FFFF66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2838BEF-8BB2-4498-84A7-C5851F593DF1}" styleName="Style moyen 4 - Accentuation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93296810-A885-4BE3-A3E7-6D5BEEA58F35}" styleName="Style moyen 2 - Accentuation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Style moyen 2 - Accentuation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058" autoAdjust="0"/>
    <p:restoredTop sz="94862" autoAdjust="0"/>
  </p:normalViewPr>
  <p:slideViewPr>
    <p:cSldViewPr snapToGrid="0">
      <p:cViewPr>
        <p:scale>
          <a:sx n="50" d="100"/>
          <a:sy n="50" d="100"/>
        </p:scale>
        <p:origin x="-1644" y="-6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7A22D9DF-B9E9-4493-AF86-DA37877968DB}" type="datetimeFigureOut">
              <a:rPr lang="fr-FR" smtClean="0"/>
              <a:t>13/06/2013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709930" y="4861441"/>
            <a:ext cx="5679440" cy="4605576"/>
          </a:xfrm>
          <a:prstGeom prst="rect">
            <a:avLst/>
          </a:prstGeom>
        </p:spPr>
        <p:txBody>
          <a:bodyPr vert="horz" lIns="99048" tIns="49524" rIns="99048" bIns="49524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F57486CE-963A-4DB3-B5ED-62B72D6690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065558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D72CA-0A8C-46C4-96E3-0F023E99F467}" type="datetimeFigureOut">
              <a:rPr lang="fr-FR" smtClean="0"/>
              <a:t>13/06/2013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F9654-D145-4285-ACEC-18432072352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355165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D72CA-0A8C-46C4-96E3-0F023E99F467}" type="datetimeFigureOut">
              <a:rPr lang="fr-FR" smtClean="0"/>
              <a:t>13/06/2013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F9654-D145-4285-ACEC-18432072352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822090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D72CA-0A8C-46C4-96E3-0F023E99F467}" type="datetimeFigureOut">
              <a:rPr lang="fr-FR" smtClean="0"/>
              <a:t>13/06/2013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F9654-D145-4285-ACEC-18432072352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781704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D72CA-0A8C-46C4-96E3-0F023E99F467}" type="datetimeFigureOut">
              <a:rPr lang="fr-FR" smtClean="0"/>
              <a:t>13/06/2013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F9654-D145-4285-ACEC-18432072352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025765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D72CA-0A8C-46C4-96E3-0F023E99F467}" type="datetimeFigureOut">
              <a:rPr lang="fr-FR" smtClean="0"/>
              <a:t>13/06/2013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F9654-D145-4285-ACEC-18432072352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696716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D72CA-0A8C-46C4-96E3-0F023E99F467}" type="datetimeFigureOut">
              <a:rPr lang="fr-FR" smtClean="0"/>
              <a:t>13/06/2013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F9654-D145-4285-ACEC-18432072352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665745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D72CA-0A8C-46C4-96E3-0F023E99F467}" type="datetimeFigureOut">
              <a:rPr lang="fr-FR" smtClean="0"/>
              <a:t>13/06/2013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F9654-D145-4285-ACEC-18432072352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01637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D72CA-0A8C-46C4-96E3-0F023E99F467}" type="datetimeFigureOut">
              <a:rPr lang="fr-FR" smtClean="0"/>
              <a:t>13/06/2013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F9654-D145-4285-ACEC-18432072352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509450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D72CA-0A8C-46C4-96E3-0F023E99F467}" type="datetimeFigureOut">
              <a:rPr lang="fr-FR" smtClean="0"/>
              <a:t>13/06/2013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F9654-D145-4285-ACEC-18432072352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433704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D72CA-0A8C-46C4-96E3-0F023E99F467}" type="datetimeFigureOut">
              <a:rPr lang="fr-FR" smtClean="0"/>
              <a:t>13/06/2013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F9654-D145-4285-ACEC-18432072352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455412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D72CA-0A8C-46C4-96E3-0F023E99F467}" type="datetimeFigureOut">
              <a:rPr lang="fr-FR" smtClean="0"/>
              <a:t>13/06/2013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F9654-D145-4285-ACEC-18432072352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211279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DD72CA-0A8C-46C4-96E3-0F023E99F467}" type="datetimeFigureOut">
              <a:rPr lang="fr-FR" smtClean="0"/>
              <a:t>13/06/2013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7F9654-D145-4285-ACEC-18432072352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084834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utoShape 4" descr="data:image/jpeg;base64,/9j/4AAQSkZJRgABAQAAAQABAAD/2wCEAAkGBhQSEBQUEhQUFBQWFxgaFxgXFRgYFhcZFxcXFxcZGRYYGyYfFx4jGhUUHy8gIycpLSwsFR4xNTAqNSYrLCkBCQoKDgwOFw8PGiklHx8pKTU1KTUsLDApLCwsMCw0KikpLCwsLC0sLio1KS0sLC01KiopKiwpKSwsKSwsLSksLf/AABEIAL0BCgMBIgACEQEDEQH/xAAcAAEAAgIDAQAAAAAAAAAAAAAABgcEBQIDCAH/xABDEAACAQIDBQYCCQEGBQUBAAABAgMAEQQFIQYSMUFRBxMiYXGBMpEUI0JSYnKCobHRQ5KissHwM2Nzg5MVJKPC4Qj/xAAbAQEBAAMBAQEAAAAAAAAAAAAAAQIEBQYDB//EAC8RAAIBAwMBBgQHAQAAAAAAAAABAgMEESExQRIFIlFhgZETcaHwBhQyscHR4fH/2gAMAwEAAhEDEQA/ALxpSlAKUpQClKUApSlAKUpQClKUApSlAKUpQCqT7cM9lgzDCmCR4pEhZt5GsbPIRYjgR9WdDcHpV2V5726xQxW0e58SRvFHY8LRrvuLdN4yVhUmoQcnwjKEeqSXiWH2Z9qK5gO4nATFKt9NElA4sg+yw4lfcaXtYNeW9p8lfAYlJYCUUtvRMOMbrru38uI6jrY16B2B2tGY4JJtBIPBKo4LIoF7eRBDDyYVhRrRrQU47MyqU3Tk4vgkdKUr7HzFKVotoNtcLgzuzOd+wO6ilmAJsCbaKD5kX5UBvaVhZRnMWKiEsDh0PMaEEcQQdVPkazaAUpSgFKUoBSlKAUpSgFKUoBSlKAUpSgFKUoBSlKAUpSgFKUoBSlKAxc1zFcPBLM/wxIzt6KpY/wAV5u2F3sRmEk76taSRj+ORrf8A3f5Vavbnnohy4Qg+PEuF/QhDufmEX9dQTs0y/dw7ykayPYflTT/Mz/Kub2nV+HbS89Pf/Dcs4dVVeWpv9ocpGJw0kXMi6Ho41X99PQmo/wBhmfGHMGw7XC4hSLdJIwXX/D3g+VTK1VkP/bZ9GV5YuJhbTSRkYj5ORXK7Dr6ypZ8/4f8ABu9o09FP0PTtKUr05xjFzLGd3GWAueAHmarba7F9xdsSkhEt7nuyVbS1i2gBsOHG3lVpFR04cKifanDvZVP+Exn5SoPbjXNubD8zUUqk30raK018WbNK4dJd1LL5Kd2c2vxGBLdwwAaxZWUMpI4eY06EVYGT9tiGwxUBX8cR3h/caxHsTVS1hSZmAxG6dDbjXRNc9RZNtRhsUPqJkc81vZx6obMPlW0rybFmi3BBKkcDwt6EcKnOz3avi4LBmGJjHKQ+IDylGv8Ae3qDBfNKi2zXaNhcYQgYxSn+zksCT+Fr2b04+VSmqQUpSgFKUoBSlKAV043GLFG8jmyIrMx6KoLE/IGu6oT2x48xZPPa95DHH7M673+EMPegJLkGfRYzDpPA28jjnoykaMrDkwOhFbGvL2xm1+KyxhNGC2HdiroT4HKgX1+w4BBB/kC1ehdlNscPmEXeYd9RbfjbSSMnky/6i4PI1E09itYN5SlKpBSlKAUpSgFKUoBSlaPbXaIYHAzYjTeVbIDzkbwxi3TeIJ8gaAortez84vNHRPEkFoUA5uD9YR5lzu/oFTrKMtEMEcQ+woHqftH3Nz71WewOVnEY0O12Ed5GJ5tfw3PUsd79Jq4ESvHfiC678aK41frt9+Z2bCHTFz8TqWKq02hj3s+hVdT32FFvPej0/cVaoSq62Nw303aPvBqkUjyXv9mEd3H/AIu7+Zr4/h5OVxKXCj+7X9Fv59xLzPQdKUr25xRUV7T2AyrEX592P/mjqVVBO2PGbuXhOckqD2Xec/ug+dAUgzWBPQXqPk3rcZjJaM+en9a09YmR8rkjkG4NvSvlKAzYM0I+IXHtf+hqwtj+1afD2Vz9IhFvC5+sQfhc6+zXHS1VhX1HINwbGgPWmz+00GNj34HB4bynR0J5MvL14HkTW1rylke0skEiyRuY5F4MvA+TDgQeh0NX3sJ2hpjh3clo8SB8P2ZAOLJf5leI8xWRMEypSlCClKUAque3iMnKgRwE8ZPpZ199WFWNUU7UcrM+U4pQLsqd4vW8TCQ287Kw96AqbYDDxzYGSKRQy96d4HzVCD1HDj5VqM12dxGXS/SMI7hV1DqfHGOYcDQr52seYrI7L8faWWEn41Dr6pof2a/6asbuq8jc3tSxu542euOHk7dOlCvQjndcmHsV24xybsWYARPwEyj6o/nHGM+eq/lFWtFMrKGUhlIuCCCCDwII4iqE2j7OUku+GtG/NOEbelvgP7eQ41Hcj2sx+US7illW9zDIN6JupAvpe3xIR7137S/o3S7j18OTmVredJ6+56gpUB2R7YsJjN1JT9GmOm65+rY/gk4ezbp9an1b5rilKUApSl6AVRnb3tN3k8WDQ+GL6yT/AKjjwD9KEn/ujpVyZ7nKYTDS4iQ+CJCx6noo8ybAeZFeYMugfMcwvJqZZGklPILfeYDoLWUeor51akacHOWyRnCLk0kWF2c5L3OEDsPHMd89QvBB8rt+upcorqiWwAGgruLAAkkAAEknQADiSeQr8uua8q9WVR7t/aPQxioRUVwaXbPOvouDkcGzsNyPrvMDr+kXb2ru7CNmDDhHxTizYggJ1ESXAP6mLH0VTUI7l89zRYYyRhouLdIwRvv5M5sq/p6GvQeFwyxoqIoVEUKqjgFUWAHkABXvOxrJ2tDvfqlq/wCF6fu2cW6q/EnpsjtpSldk1RVO9tWa72IhgB/4aFm/NIQAPUKl/wBdW9iMQqIzuQqqCzE8AALk/IV5n2jzo4jETYh7+NiwB5LwRfZQo9qFRHc0lu1ug/c/7FYVcma5JPE1xrEp9pSlAK7cJg3lYJEjyOeCopZv7qgmrI7N+yBsWq4nGb0eHOqRjwvKPvE/YQ+Wp5WFibwynJYcLGI8PEkSDkgtfzJ4sfM3NXAyeXl2EzAi4wWK/wDC/wDFq642xGDde9jmhKkFS6PGykWIKlgPKvWNq4zQK6lXUMp0IIBB9QdDTBMkP7OtvBj4tyQgYhBc20Ei8N9Ry1sCBwJHIgCZ1D8w7O4UcYjAKuGxKHeXdusLnmjxjRQwupKgHXnW+hzxCoLrIjWG8pjdiptqu8qkGx0uDbSqQ2VKUoBXx1BBBFweIPA19pQHl7abJ5MozQhR4UfvISeDxMTYX9N5D5g+VWvluNSeJJYzdHFx1HUHzBuD6Gt92i7CpmWG3RZZ47mFzwBPFG0+FrC/QgHlY0js1tDLleIfD4lGVN60iEeKNuG+vUEW4aMLEcr8Htns53MFOn+qP1Xh/RvWlx8N4ezLYMdYWaZNFiE3JkDryvxB6qeKnzFZuDxaSxrJGwdGFwwOh/p6cq7CteEU5U5ZWU17o7GVJeRVWf8AZnIl2wx7xfuNYSD0PB/2PrWNs12j47Lm7sMXjXQwTAkL5LfxR+g08jVtOlafOcghxC2mQMeTcHHow1Hpwr0tl29OOI11lePP+/Q06tjGWsNPLg3eyvbNgsVZZj9Fl6SMO7P5ZdB/e3T61vtotu8Lgx9Y+85FxHHZnIPAnWyjzJHlevPOY5DDFMRHIZUHUDjzFx8Q8wBeumSS3DQV7GE1OKkuTkSj0vBP867aMU5IgWOBeWneP7lvD/hqIY3tAx7G5xk4/LIUHySwrRzz1hauwCgkkgADUknQADmb1ckNjmO1eLnjMcuJnkjJBKvIzKSpuNGPI1y2b2lbBuzIiPvAA7172BvYEHS5tyPAVJMu2DwyEJjcUFmIBMUbDwX5O5BAPy9TxrJz/ssCoWwrsxH2HIO9+VwBr5H5iuRX7QtZ4pVc9MuWmov5Pw89vM2oUKq78d17m3yXtLw0tlkvA34tU/vjh+oCtRthtU+MkXA4G8m+wVitvrWvoinhuC1y3A2+6DeuyLGx0NbPZ3aObAzifDsFcAjVQwKnipB5Gw4WPnWNHsa2pVlVjnTZbpPxE7qpKPSz0h2f7EpluFEYIaV7NM9via3Ac91eA9zxJqT1WGynbnh57JjF+jSffF2hJ9eMf6rgfeqy4MQrqGRlZWFwykFSOoI0Nds0zspStRtTtGmCwzTPqeCLfV3IO6o+VyeQBNAQ3tg2q7uIYOM+OQBpfwx30X1Yj5KfvVSGOxlmC8QOP+/98a2eeZy8sjzStvSSG59eQA5AAAAdABUaLX1NQyMqfDgrvpw5+VYld+ExRQ34g8RXdjsKAA6ao37HpUBh1NuyjYkZhjN6Vb4eGzSDk7E+CP0NiT5KRzqEE16i7NdmvoWXQxkWkcd5L133AJB/KN1f00QZKFFhYV9pSsjEUpSgFKUoBSlKAUpSgFRvbPYLDZlGBMCsiiySrbfXyP3lv9k+1jrUkpQHnXH7MZnkkhdLyQE6ugLwsP8AmJxjNufyY1usn7VMPKAJw0DddXjPoyi49x71eFRPP+y7L8WSzwCNz9uH6tj5kL4WP5ga5l52Xb3es1h+K0f++psU7idPY0uFx8cwvFIkg6owb+OFRfbXPu7+pjNmI8Z6A/Z9SP29a+bSdhow0Uk8OM3VjUsRIlmsovpIhGvTwjWopkeD+kYqKJixDHxEkliqrdteN7La/nXLo9i0rSbr1JZjFN4x4eupsyvJVI9EVhs44TJZphvInhvYMzKik9AzkBj5C9Y+dbOYnDrvSxEJ95SGUepUnd96ku3EpHfQDC70haP6PMHKiGJQvgWP4Sps1/NmvwFSXZmNvoYWXxDUC4uCtgLWP2b71vKt26vKtC3hdLpcZY7uHnDWdJZ1a50MadtGcnDXK54KSkkvUk7NIVbMod/7IdgLcWVDb5an2rXbV5UMPi5I1+DRkHRWFwPbUe1YWWZi8EySxmzowIvwPUHyIJB8jW5VX5q2l8N/ri8eqNdL4c8S4ZPc+wWLkaLDtHGEhlkcSLGe9k7xixu32gbnhblf4am+DhKQRo/xKoB/p7Cw9q12Ubd4bEID3ixvzjdgpB8idGHmP24ViZ9tvh4VNnWR+SIwa5/ERoo9dfI15e9ubq+ULeVLDi9fN7ei+nmdejGnTzPq0ZXW28Srj5gvMqT+ZkUt+5J960dduMxbSyNI5uzsWPqT/HKumvX0YOnTjB7pJHGqSUptrln2rh//AJ6gctin3n7pRGoTeO5vsWZm3b23gFXW1/FVO16B7NWiyzJUnxDbnfMZbW8TbwAjVRxYlEU/qPAa19UYMn2bZtHhoWlmYKijU9egA5k8AK8+7abXvjZzK91jW4jS/wAK/wAFjpc+g4AVz2324fGyb7+CFb93Hfh5n7znry4DneD4rFlz0HIVSI44nEF2vy5DpXVXylQorLwOLC3VtY20YdPMelYoqbZB2P5hilDGNYEPAzEqSPKMAt8wKA1mx2z/AH+aYaBvEhkDHo0aAyH2Krb3r1PVb9n3ZQ+X4kTyzpKVjdVVYyN0uVJ8RJuAA3IfEfSrIqojFKUqkFKUoBSlKAUpSgK52t25nGPGDwzLFu27yQqGYkpv2UNpopHI6noNd5lOcYiSyhg7AC/hUeVza1r2PC3Cqk27zxZ8xlmg0ClVV1JBYoN3f97WHkBWy7PNuBhcU/0ggpPuh5D8SFb7p0HweIgjlx5G/OurWtXqR6ajjFcLfPz+/kbNOpCEGnHLLvw5bd8YAPkbiuyuKOCAQQQRcEagg8CDXKt+MelJZya7eRSlKyIQTtkzLust3AdZpET2F5D/AJAPeqSyTOfo+KilOqq3i/KQVb9iT7VY3b9j7NhIvKVz7lFHLyaqalkvXzqQVSLhLZrHuZxbTTR6CXERyqrDcdSLqdGBB5iunFYoAEkgAC5JNgAOJJ5CqRyzaHEYcWhlZV+7oVv13WBAPnX3Mto8RiBuyysy/dFlX3VQAfevJL8PVFPHWulfPPtt9Tqq+glnDz9DntRmoxOKkkX4bhV5XVRYH31PvWqpSvWU4KnFQjskcuUnJuT5PlfaVLdktl4JYcRNipghjjYxQ3s0jlTunXiA274Rr1041tLcyhTlN4ijI2C7NpMfaV7rh961wfE5B1C/dHUn26iNZnhwoFtLEj/fyqxtidpcTgI5CkRlga5N94KrgW3gwBtyBHOw4VXufS+ML01Pqf8A8/mviqnXKODpTtHQpVHLHCXz5Rr8NFvMAeHPW2nPXlpW/wA+2redwztvFRuoo0jjUcFQcgAB621JqOUrYOSc5pixuTem5db9ONcK7sLIA2vA6H3oDpoovoNfSuc8W6xU8jVi9iOyQxOMOJkF48NYqDwaU33fXdA3vUpQE57L+y1MJGmJxShsUwuFOogB4AD7/VuXAcybJpSsjEUpSgFKUoBSlKAUpSgFRTtK2i+iYF90/WS/Vp1G8DvN7Lf3K1K6ontXz/v8cyA/V4cbg6b2hkPzAX/t0BCZZgoFzblXNWuLitJi8Rvtflyr5BiWTgdOnKsTItbYHtIbB2hxF3w/Ii5eL0H2k/DxHLobowWNSaNZImV0YXVlNwa8pwZircfCfPh86kWzu1eIwT70D2B+JGuY39Vvx8xY+dUh6RpUG2d7WsLOAs//ALeTnvaxE+UnL9VvU1NoplZQykMp1BBBB9CONUh587dcbv5puco4I19yXf8AhxVd16O7QuyqLMSZo27nFWtvalJLCyiQcrDQMNRzDWAFDbQ7K4nAybmJiaO/wtxR/wArjQ+nEcwKjMkYmCgVj4rmx1ANrj1sf40qwcX2V4d8vfG4TEuyKhco4UkFRdkYrbdYe/LkQarVWINxoa3WWbQMiPH3jxrILOFZgjjh41B196+UnKOXublKNKpiMtH48MyNm9jPpcvdfSIoW+z3gNn8gb2vw0PHW3CsSXZwrIylwwVmXeUXDbpIuDfgbX96sjK9k4cThE7ndLFVJdTvNfQsDY2HMWPCtjhuzVhb6p29XUD9iK+U5VcJI3qFKzbbk9uG/rvyVvlmz92ARSzdTy8+g9amGA2UQW7wl26C4H9T/vSt7NgsJgQfpOJgg11RWMsx/Qt2/wBKi2ddraICmWwlWOn0iYBpP+3Hqq+p6/DWEaMpazNipf0KK6aC9v7/AOkm2gz6HKsD3bKGxEgYRQ3JKKwtvyc1W5JtxN7DmVprDZRLMrSKL68zYsedutbnL9npZ3M2KLksd47xJkc9WJ1A/f0qTCGwAAsBoByHlW2o4RwalWU22+XkrN4ypsQQRxBBBFfKsDMcpSYWca8mHxD3/wBDUNzTJ3gOuqngw4HyPQ+VU+Zg0pUiyPs8x+MQSQYdjGeDsVjVvyl2G8PMXFAajFnejR+fwN6jUH3H8V6T7Lcj+i5Vh1Is8i96/wCaXxAH0XcX9NUkvZpmEcixTYaQJK8al1tIi3cLvExlt0WLam3GvS6IAABoBoB0A4VURnKlKVSClKUApSlAKUpQClKUBrtoc2GFws05/s0JA6twUe7ED3ry5m+LJvc3ZySx5m5uSfU/61d3bVmu5hooAdZX3mH4Yxz/AFsh/TVA42becnlwHtUZUdFKUqFFd0OKZeB06cq6aUBtIs1H2hbzGorcZPtHLAb4ad4z0VrA+qHQ+4qKoLkDzH81zxKWa3pQFr5d2w42PSQRTD8S7jfNCB/hrcntjhmQpicFvofiXfSRT6q6gdKo9MSw4MfnXaMyfqD7CrkYJznmGyefxQx4zCOeIRYpIv7jS3H6SB5VDsXk9j9W++OrLuH5bzD966v/AFVui/I/1r42aP5D2qA+Jg5VN1BB6qwB+YNd2IxmJItJNKR0aZiPkWNYr41z9o+2n8V03oCQZTse0qK5dVRhcWF26eQHCpTlmzcMNiq3b7zat7cl9q7dmxfCw2+4P20P71tljqkMbuq4NFWb3dcGSqDAeOsTGYRXUqwupGv++tbORK1ubylIZHXiqkjnqKgNV2c7FDF5p3Uo3ooLvKDwcKQEX9TEXHQNXpREAAAAAGgA4ACvOXZ/2mLgJ5nmgMgn7veZGAZBGCPCraNfeva44Vfezu02Hx0Qlw0gdeY4Mh+66nVT68eV6IM2lKUqkFKUoBSlKAUpSgFKUoBSlKAojtlzTex7ryhiVP1N4z/nUe1VZUq29x3e4rEuNQ8729FYhf2UVFaxMhSgFbXD7J4yQXTCYph1EEpGo013aA1VKysblM0P/Ghli/6kbp/mArEoDkh1HqP5rMziO0vsP9f6Vg1s87beMbfejU/uaA1lfa+V9oBXKPiL1xpQHOaPdYiuFZmJXejR+Y8Leo4ftWFQFlbET7+EQc0LKfnvD9mFSVI6rPYrPRBMVkNo5LXPJWHwk9BqQfbpVpxVSM6zFXRIlZ71izVQYMi1r8wlVEZntugEm/MdLc78Pes7G4lY1LOwVRxJ0FRLMMLjMxNsLhp3hB0YRkK56l2so46C/n6QEPlk3mJsBck2GgF9bCpn2QZxJDm0KITuTFo5Fvow3WZSR1VgCD6jma+N2O5mELNAqgAkgyxk6dArG5rP7DskE+Zd8StsOhcAkbxZwUWy8SAGYk8ju9ahT0PSlKyMRSlKAUpSgFKUoBSlKAUpSgPI+dSXIvxJYn3Iredn/Z1NmchIPd4dDaSWwOvHcQfaaxHkAbnkDh5fkEmNxsOGj0L8TyRQbux9AD6mw516bybKI8LBHBCu7HGoCjn5knmSbknmSahTXbObEYPAqBh4VDAayMN6VvVzr7Cw8q31KVSHxlBFjqKiufdl+X4u5fDrG/34fq29Tu+Fv1A1K6UB592s7EcThgZMKfpUQ13QLTAfk4P+nX8NQPEEtFGLHeRmQi2t7ggW66kW8q9fVq5dl8K2JXFGCPv14SW14WueRYC4DHUXNjrUwXJSey3YbicQofFP9FQ8FK70xGnFbgJ7knqtTeDsFwAA3nxLnmTIov7KgtVk0pgZKvx3YBg2X6qbERt5lHX3G6D+9QfaDsQx2HBaHcxSD7nhk/8AGx1/SxPlXoilMDJ5EwiFWeCQFC3hIYbpVx8NwdRrpr1rK2S2Wkx+LTDx+Em5diLiNF+JiOdrgAcyQNONek9qNiMLmCWxEY37eGVfDKno/MfhNx5Vp+z3s9OXSYl3dZWlKhWAsdxQT4h9lizEkAkeEHyDAyc8s7I8thjCth1mIGryksx8+Sr6ACqPO28kU8v0cKMOXbuo2BZUS9kCm+8PDbS9teFeomW4t1ryhtfstJl+KeCQGwJMbcpI7+FgfSwI5G/lcwjdDtPktrBHf87W+Vv9a22zEuY5o9sOkUUQNnmKkonUAsTvtb7IHMXsDetF2cbCNmeJKk7sEdjMwI3rG+6qDq1jrwAueNgfSeW5ZHh4kihRY40FlVRoOfuSbkk6km9AR3IuzfDQEPLvYqYf2k9mCn/lx/BH7C/nUrtX2lUh8Zbi1VNkHZ0sEOGxKq1wpWfuyVmTddws8LLrvKLB49VdQdGIAa2q+KttBpQHRgQwQb7iQ8mAtvDkSASL+Y0PEAcBkV8Ar7QClKUApSlAKUpQClKUApSlAV12Z7LrDi8fMdXSZ4EvxVA3eE/qDx/3KsWsPBYARyTMP7V1dvURpH/Ea1mUApSlAKUpQClKUApSlAKUpQClKUArWZ9s5h8bF3WJiWReV9GU9VYaqfMGtnXGRSQQDYkaHoetAURsbkGIwuZTz4IFoolZliJu+IwxxEsNlJABb6gyLfjZOtXnhMWssayIbqwBU8Lg+R1Hoa12WZSkM53BYLh4IgPwxtPu6/qNbVIwOAA1J0FtSbk+5JNAcqUpQClKUApSlAKUpQClKUApSlAKUpQClKUB/9k="/>
          <p:cNvSpPr>
            <a:spLocks noChangeAspect="1" noChangeArrowheads="1"/>
          </p:cNvSpPr>
          <p:nvPr/>
        </p:nvSpPr>
        <p:spPr bwMode="auto">
          <a:xfrm>
            <a:off x="155575" y="-860425"/>
            <a:ext cx="2533650" cy="1800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0" name="Rectangle 9"/>
          <p:cNvSpPr/>
          <p:nvPr/>
        </p:nvSpPr>
        <p:spPr>
          <a:xfrm>
            <a:off x="566023" y="399042"/>
            <a:ext cx="7807955" cy="1754326"/>
          </a:xfrm>
          <a:prstGeom prst="rect">
            <a:avLst/>
          </a:prstGeom>
          <a:noFill/>
          <a:ln>
            <a:noFill/>
          </a:ln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fr-FR" sz="5400" b="1" dirty="0" smtClean="0">
                <a:ln w="18415" cmpd="sng">
                  <a:solidFill>
                    <a:srgbClr val="FFFFFF"/>
                  </a:solidFill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MadAnalysis5 </a:t>
            </a:r>
          </a:p>
          <a:p>
            <a:pPr algn="ctr"/>
            <a:r>
              <a:rPr lang="fr-FR" sz="5400" b="1" dirty="0" smtClean="0">
                <a:ln w="18415" cmpd="sng">
                  <a:solidFill>
                    <a:srgbClr val="FFFFFF"/>
                  </a:solidFill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1.1.6 </a:t>
            </a:r>
            <a:r>
              <a:rPr lang="fr-FR" sz="5400" b="1" dirty="0" smtClean="0">
                <a:ln w="18415" cmpd="sng">
                  <a:solidFill>
                    <a:srgbClr val="FFFFFF"/>
                  </a:solidFill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sym typeface="Wingdings" pitchFamily="2" charset="2"/>
              </a:rPr>
              <a:t> 1.1.7</a:t>
            </a:r>
            <a:endParaRPr lang="fr-FR" sz="5400" b="1" dirty="0">
              <a:ln w="18415" cmpd="sng">
                <a:solidFill>
                  <a:srgbClr val="FFFFFF"/>
                </a:solidFill>
                <a:prstDash val="solid"/>
              </a:ln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2" name="ZoneTexte 1"/>
          <p:cNvSpPr txBox="1"/>
          <p:nvPr/>
        </p:nvSpPr>
        <p:spPr>
          <a:xfrm>
            <a:off x="2869195" y="5462337"/>
            <a:ext cx="3405612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2400" dirty="0" smtClean="0"/>
              <a:t>Eric Conte, Benjamin </a:t>
            </a:r>
            <a:r>
              <a:rPr lang="fr-FR" sz="2400" dirty="0" err="1" smtClean="0"/>
              <a:t>Fuks</a:t>
            </a:r>
            <a:endParaRPr lang="fr-FR" sz="2400" dirty="0" smtClean="0"/>
          </a:p>
          <a:p>
            <a:pPr algn="ctr"/>
            <a:endParaRPr lang="fr-FR" sz="800" b="1" dirty="0" smtClean="0"/>
          </a:p>
          <a:p>
            <a:pPr algn="ctr"/>
            <a:r>
              <a:rPr lang="fr-FR" sz="2400" b="1" dirty="0" smtClean="0"/>
              <a:t>BATS meeting</a:t>
            </a:r>
            <a:endParaRPr lang="fr-FR" sz="2400" b="1" dirty="0"/>
          </a:p>
        </p:txBody>
      </p:sp>
      <p:pic>
        <p:nvPicPr>
          <p:cNvPr id="1026" name="Picture 2" descr="http://mythologica.fr/grec/pic/sisyph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06738" y="2424112"/>
            <a:ext cx="2930525" cy="28719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39933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83671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42272" y="0"/>
            <a:ext cx="1920875" cy="846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ectangle 3"/>
          <p:cNvSpPr/>
          <p:nvPr/>
        </p:nvSpPr>
        <p:spPr>
          <a:xfrm>
            <a:off x="0" y="0"/>
            <a:ext cx="9144000" cy="83671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" name="ZoneTexte 111"/>
          <p:cNvSpPr txBox="1"/>
          <p:nvPr/>
        </p:nvSpPr>
        <p:spPr>
          <a:xfrm>
            <a:off x="172814" y="107921"/>
            <a:ext cx="295946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smtClean="0">
                <a:latin typeface="Comic Sans MS" pitchFamily="66" charset="0"/>
              </a:rPr>
              <a:t>Release 1.1.6</a:t>
            </a:r>
            <a:endParaRPr lang="en-US" sz="3200" b="1">
              <a:latin typeface="Comic Sans MS" pitchFamily="66" charset="0"/>
            </a:endParaRPr>
          </a:p>
        </p:txBody>
      </p:sp>
      <p:sp>
        <p:nvSpPr>
          <p:cNvPr id="113" name="Rectangle 112"/>
          <p:cNvSpPr/>
          <p:nvPr/>
        </p:nvSpPr>
        <p:spPr>
          <a:xfrm>
            <a:off x="0" y="6530879"/>
            <a:ext cx="9144000" cy="331076"/>
          </a:xfrm>
          <a:prstGeom prst="rect">
            <a:avLst/>
          </a:prstGeom>
          <a:solidFill>
            <a:srgbClr val="FFFF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6" name="Rectangle 115"/>
          <p:cNvSpPr/>
          <p:nvPr/>
        </p:nvSpPr>
        <p:spPr>
          <a:xfrm>
            <a:off x="8241189" y="6511751"/>
            <a:ext cx="90281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b="1" smtClean="0"/>
              <a:t>slide </a:t>
            </a:r>
            <a:fld id="{B3ABC384-9EEE-48E7-9351-72AB76522EE0}" type="slidenum">
              <a:rPr lang="en-US" b="1" smtClean="0"/>
              <a:pPr algn="r"/>
              <a:t>2</a:t>
            </a:fld>
            <a:r>
              <a:rPr lang="en-US" b="1" smtClean="0"/>
              <a:t>  </a:t>
            </a:r>
            <a:endParaRPr lang="en-US" b="1"/>
          </a:p>
        </p:txBody>
      </p:sp>
      <p:cxnSp>
        <p:nvCxnSpPr>
          <p:cNvPr id="117" name="Connecteur droit 116"/>
          <p:cNvCxnSpPr/>
          <p:nvPr/>
        </p:nvCxnSpPr>
        <p:spPr>
          <a:xfrm>
            <a:off x="0" y="6511159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ZoneTexte 8"/>
          <p:cNvSpPr txBox="1"/>
          <p:nvPr/>
        </p:nvSpPr>
        <p:spPr>
          <a:xfrm>
            <a:off x="208128" y="1059975"/>
            <a:ext cx="75745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smtClean="0"/>
              <a:t>Out the day before ACAT talk</a:t>
            </a:r>
            <a:r>
              <a:rPr lang="en-US" smtClean="0"/>
              <a:t> : 17 May 2013</a:t>
            </a:r>
            <a:endParaRPr lang="en-US"/>
          </a:p>
        </p:txBody>
      </p:sp>
      <p:sp>
        <p:nvSpPr>
          <p:cNvPr id="2" name="Rectangle 1"/>
          <p:cNvSpPr/>
          <p:nvPr/>
        </p:nvSpPr>
        <p:spPr>
          <a:xfrm>
            <a:off x="381000" y="1681073"/>
            <a:ext cx="8420100" cy="47705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lvl="1" indent="-285750">
              <a:buFont typeface="Arial" pitchFamily="34" charset="0"/>
              <a:buChar char="•"/>
            </a:pPr>
            <a:r>
              <a:rPr lang="en-US" sz="1600" b="1" dirty="0" smtClean="0"/>
              <a:t>New C++ structure required for next major developments</a:t>
            </a:r>
          </a:p>
          <a:p>
            <a:pPr marL="742950" lvl="1" indent="-285750">
              <a:buFont typeface="Wingdings"/>
              <a:buChar char="à"/>
            </a:pPr>
            <a:r>
              <a:rPr lang="en-US" sz="1600" b="1" dirty="0" smtClean="0">
                <a:sym typeface="Wingdings" pitchFamily="2" charset="2"/>
              </a:rPr>
              <a:t>A lot of new bugs …. mainly fixed. Thanks to Adam, Michael and Jose.</a:t>
            </a:r>
          </a:p>
          <a:p>
            <a:pPr marL="742950" lvl="1" indent="-285750">
              <a:buFont typeface="Wingdings"/>
              <a:buChar char="à"/>
            </a:pPr>
            <a:endParaRPr lang="en-US" sz="1600" b="1" dirty="0" smtClean="0">
              <a:sym typeface="Wingdings" pitchFamily="2" charset="2"/>
            </a:endParaRPr>
          </a:p>
          <a:p>
            <a:pPr marL="742950" lvl="1" indent="-285750">
              <a:buFont typeface="Arial" pitchFamily="34" charset="0"/>
              <a:buChar char="•"/>
            </a:pPr>
            <a:r>
              <a:rPr lang="en-US" sz="1600" b="1" dirty="0" smtClean="0"/>
              <a:t>Expert mode more user-friendly. Thanks to </a:t>
            </a:r>
            <a:r>
              <a:rPr lang="en-US" sz="1600" b="1" dirty="0" err="1" smtClean="0"/>
              <a:t>Jeje</a:t>
            </a:r>
            <a:r>
              <a:rPr lang="en-US" sz="1600" b="1" dirty="0" smtClean="0"/>
              <a:t> helpful feedback.</a:t>
            </a:r>
          </a:p>
          <a:p>
            <a:pPr marL="742950" lvl="1" indent="-285750">
              <a:buFont typeface="Arial" pitchFamily="34" charset="0"/>
              <a:buChar char="•"/>
            </a:pPr>
            <a:endParaRPr lang="en-US" sz="1600" b="1" dirty="0" smtClean="0"/>
          </a:p>
          <a:p>
            <a:pPr marL="742950" lvl="1" indent="-285750">
              <a:buFont typeface="Arial" pitchFamily="34" charset="0"/>
              <a:buChar char="•"/>
            </a:pPr>
            <a:r>
              <a:rPr lang="en-US" sz="1600" b="1" dirty="0" smtClean="0"/>
              <a:t>Fixing bugs reported by theorist users </a:t>
            </a:r>
            <a:r>
              <a:rPr lang="en-US" sz="1600" b="1" dirty="0" smtClean="0">
                <a:sym typeface="Wingdings" pitchFamily="2" charset="2"/>
              </a:rPr>
              <a:t>n</a:t>
            </a:r>
            <a:r>
              <a:rPr lang="en-US" sz="1600" b="1" dirty="0" smtClean="0"/>
              <a:t>ew tests in the validation procedure.</a:t>
            </a:r>
          </a:p>
          <a:p>
            <a:pPr marL="742950" lvl="1" indent="-285750">
              <a:buFont typeface="Arial" pitchFamily="34" charset="0"/>
              <a:buChar char="•"/>
            </a:pPr>
            <a:endParaRPr lang="en-US" sz="1600" b="1" dirty="0" smtClean="0"/>
          </a:p>
          <a:p>
            <a:pPr marL="742950" lvl="1" indent="-285750">
              <a:buFont typeface="Arial" pitchFamily="34" charset="0"/>
              <a:buChar char="•"/>
            </a:pPr>
            <a:r>
              <a:rPr lang="en-US" sz="1600" b="1" dirty="0" smtClean="0"/>
              <a:t>Migration from </a:t>
            </a:r>
            <a:r>
              <a:rPr lang="en-US" sz="1600" b="1" dirty="0" err="1" smtClean="0"/>
              <a:t>Trac</a:t>
            </a:r>
            <a:r>
              <a:rPr lang="en-US" sz="1600" b="1" dirty="0" smtClean="0"/>
              <a:t> to Launchpad (SVN </a:t>
            </a:r>
            <a:r>
              <a:rPr lang="en-US" sz="1600" b="1" dirty="0" smtClean="0">
                <a:sym typeface="Wingdings" pitchFamily="2" charset="2"/>
              </a:rPr>
              <a:t> BAZAR)</a:t>
            </a:r>
          </a:p>
          <a:p>
            <a:pPr marL="742950" lvl="1" indent="-285750">
              <a:buFont typeface="Wingdings"/>
              <a:buChar char="à"/>
            </a:pPr>
            <a:r>
              <a:rPr lang="en-US" sz="1600" b="1" dirty="0" smtClean="0">
                <a:sym typeface="Wingdings" pitchFamily="2" charset="2"/>
              </a:rPr>
              <a:t>Using the same management system than </a:t>
            </a:r>
            <a:r>
              <a:rPr lang="en-US" sz="1600" b="1" dirty="0" err="1" smtClean="0">
                <a:sym typeface="Wingdings" pitchFamily="2" charset="2"/>
              </a:rPr>
              <a:t>MadGraph</a:t>
            </a:r>
            <a:endParaRPr lang="en-US" sz="1600" b="1" dirty="0" smtClean="0">
              <a:sym typeface="Wingdings" pitchFamily="2" charset="2"/>
            </a:endParaRPr>
          </a:p>
          <a:p>
            <a:pPr marL="742950" lvl="1" indent="-285750">
              <a:buFont typeface="Wingdings"/>
              <a:buChar char="à"/>
            </a:pPr>
            <a:endParaRPr lang="en-US" sz="1600" b="1" dirty="0" smtClean="0">
              <a:sym typeface="Wingdings" pitchFamily="2" charset="2"/>
            </a:endParaRPr>
          </a:p>
          <a:p>
            <a:pPr marL="742950" lvl="1" indent="-285750">
              <a:buFont typeface="Arial" pitchFamily="34" charset="0"/>
              <a:buChar char="•"/>
            </a:pPr>
            <a:r>
              <a:rPr lang="en-US" sz="1600" b="1" dirty="0" smtClean="0">
                <a:sym typeface="Wingdings" pitchFamily="2" charset="2"/>
              </a:rPr>
              <a:t>Jet-clustering and identification objet is improved, developed and validated manually :</a:t>
            </a:r>
          </a:p>
          <a:p>
            <a:pPr marL="1200150" lvl="2" indent="-285750">
              <a:buFont typeface="Arial" pitchFamily="34" charset="0"/>
              <a:buChar char="•"/>
            </a:pPr>
            <a:r>
              <a:rPr lang="en-US" sz="1600" b="1" dirty="0" err="1" smtClean="0">
                <a:sym typeface="Wingdings" pitchFamily="2" charset="2"/>
              </a:rPr>
              <a:t>Taus</a:t>
            </a:r>
            <a:r>
              <a:rPr lang="en-US" sz="1600" b="1" dirty="0" smtClean="0">
                <a:sym typeface="Wingdings" pitchFamily="2" charset="2"/>
              </a:rPr>
              <a:t> identification OK (Manu’s code rewritten).</a:t>
            </a:r>
          </a:p>
          <a:p>
            <a:pPr marL="1200150" lvl="2" indent="-285750">
              <a:buFont typeface="Arial" pitchFamily="34" charset="0"/>
              <a:buChar char="•"/>
            </a:pPr>
            <a:r>
              <a:rPr lang="en-US" sz="1600" b="1" dirty="0" smtClean="0">
                <a:sym typeface="Wingdings" pitchFamily="2" charset="2"/>
              </a:rPr>
              <a:t>To satisfy Adam needs, implementing simple identification and misidentification efficiencies for b-jets and </a:t>
            </a:r>
            <a:r>
              <a:rPr lang="en-US" sz="1600" b="1" dirty="0" err="1" smtClean="0">
                <a:sym typeface="Wingdings" pitchFamily="2" charset="2"/>
              </a:rPr>
              <a:t>taus</a:t>
            </a:r>
            <a:r>
              <a:rPr lang="en-US" sz="1600" b="1" dirty="0" smtClean="0">
                <a:sym typeface="Wingdings" pitchFamily="2" charset="2"/>
              </a:rPr>
              <a:t>.</a:t>
            </a:r>
          </a:p>
          <a:p>
            <a:pPr marL="1200150" lvl="2" indent="-285750">
              <a:buFont typeface="Arial" pitchFamily="34" charset="0"/>
              <a:buChar char="•"/>
            </a:pPr>
            <a:r>
              <a:rPr lang="en-US" sz="1600" b="1" dirty="0" smtClean="0">
                <a:sym typeface="Wingdings" pitchFamily="2" charset="2"/>
              </a:rPr>
              <a:t>User have access to more parameters related to jet-clustering and identification algorithms in normal mode. </a:t>
            </a:r>
          </a:p>
          <a:p>
            <a:pPr marL="1200150" lvl="2" indent="-285750">
              <a:buFont typeface="Arial" pitchFamily="34" charset="0"/>
              <a:buChar char="•"/>
            </a:pPr>
            <a:r>
              <a:rPr lang="en-US" sz="1600" b="1" dirty="0" smtClean="0">
                <a:sym typeface="Wingdings" pitchFamily="2" charset="2"/>
              </a:rPr>
              <a:t>Implementing photons (and in LHCO format) for a (teacher) user.</a:t>
            </a:r>
          </a:p>
          <a:p>
            <a:pPr marL="1200150" lvl="2" indent="-285750">
              <a:buFont typeface="Arial" pitchFamily="34" charset="0"/>
              <a:buChar char="•"/>
            </a:pPr>
            <a:endParaRPr lang="en-US" sz="1600" b="1" dirty="0" smtClean="0">
              <a:sym typeface="Wingdings" pitchFamily="2" charset="2"/>
            </a:endParaRPr>
          </a:p>
          <a:p>
            <a:pPr marL="742950" lvl="1" indent="-285750">
              <a:buFont typeface="Arial" pitchFamily="34" charset="0"/>
              <a:buChar char="•"/>
            </a:pPr>
            <a:r>
              <a:rPr lang="en-US" sz="1600" b="1" dirty="0" err="1" smtClean="0">
                <a:sym typeface="Wingdings" pitchFamily="2" charset="2"/>
              </a:rPr>
              <a:t>Documentating</a:t>
            </a:r>
            <a:r>
              <a:rPr lang="en-US" sz="1600" b="1" dirty="0" smtClean="0">
                <a:sym typeface="Wingdings" pitchFamily="2" charset="2"/>
              </a:rPr>
              <a:t> the LHE </a:t>
            </a:r>
            <a:r>
              <a:rPr lang="en-US" sz="1600" b="1" dirty="0" err="1" smtClean="0">
                <a:sym typeface="Wingdings" pitchFamily="2" charset="2"/>
              </a:rPr>
              <a:t>producedby</a:t>
            </a:r>
            <a:r>
              <a:rPr lang="en-US" sz="1600" b="1" dirty="0" smtClean="0">
                <a:sym typeface="Wingdings" pitchFamily="2" charset="2"/>
              </a:rPr>
              <a:t> MadAnalysis</a:t>
            </a:r>
            <a:endParaRPr lang="en-US" sz="1600" b="1" dirty="0">
              <a:sym typeface="Wingdings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803229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83671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42272" y="0"/>
            <a:ext cx="1920875" cy="846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ectangle 3"/>
          <p:cNvSpPr/>
          <p:nvPr/>
        </p:nvSpPr>
        <p:spPr>
          <a:xfrm>
            <a:off x="0" y="0"/>
            <a:ext cx="9144000" cy="83671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" name="ZoneTexte 111"/>
          <p:cNvSpPr txBox="1"/>
          <p:nvPr/>
        </p:nvSpPr>
        <p:spPr>
          <a:xfrm>
            <a:off x="172814" y="107921"/>
            <a:ext cx="295946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smtClean="0">
                <a:latin typeface="Comic Sans MS" pitchFamily="66" charset="0"/>
              </a:rPr>
              <a:t>Release 1.1.6</a:t>
            </a:r>
            <a:endParaRPr lang="en-US" sz="3200" b="1">
              <a:latin typeface="Comic Sans MS" pitchFamily="66" charset="0"/>
            </a:endParaRPr>
          </a:p>
        </p:txBody>
      </p:sp>
      <p:sp>
        <p:nvSpPr>
          <p:cNvPr id="113" name="Rectangle 112"/>
          <p:cNvSpPr/>
          <p:nvPr/>
        </p:nvSpPr>
        <p:spPr>
          <a:xfrm>
            <a:off x="0" y="6530879"/>
            <a:ext cx="9144000" cy="331076"/>
          </a:xfrm>
          <a:prstGeom prst="rect">
            <a:avLst/>
          </a:prstGeom>
          <a:solidFill>
            <a:srgbClr val="FFFF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6" name="Rectangle 115"/>
          <p:cNvSpPr/>
          <p:nvPr/>
        </p:nvSpPr>
        <p:spPr>
          <a:xfrm>
            <a:off x="8241189" y="6511751"/>
            <a:ext cx="90281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b="1" smtClean="0"/>
              <a:t>slide </a:t>
            </a:r>
            <a:fld id="{B3ABC384-9EEE-48E7-9351-72AB76522EE0}" type="slidenum">
              <a:rPr lang="en-US" b="1" smtClean="0"/>
              <a:pPr algn="r"/>
              <a:t>3</a:t>
            </a:fld>
            <a:r>
              <a:rPr lang="en-US" b="1" smtClean="0"/>
              <a:t>  </a:t>
            </a:r>
            <a:endParaRPr lang="en-US" b="1"/>
          </a:p>
        </p:txBody>
      </p:sp>
      <p:cxnSp>
        <p:nvCxnSpPr>
          <p:cNvPr id="117" name="Connecteur droit 116"/>
          <p:cNvCxnSpPr/>
          <p:nvPr/>
        </p:nvCxnSpPr>
        <p:spPr>
          <a:xfrm>
            <a:off x="0" y="6511159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ZoneTexte 8"/>
          <p:cNvSpPr txBox="1"/>
          <p:nvPr/>
        </p:nvSpPr>
        <p:spPr>
          <a:xfrm>
            <a:off x="208128" y="1059975"/>
            <a:ext cx="75745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Extract from MA5 console (jet clustering configuration):</a:t>
            </a:r>
            <a:endParaRPr lang="en-US" dirty="0"/>
          </a:p>
        </p:txBody>
      </p:sp>
      <p:sp>
        <p:nvSpPr>
          <p:cNvPr id="2" name="Rectangle 1"/>
          <p:cNvSpPr/>
          <p:nvPr/>
        </p:nvSpPr>
        <p:spPr>
          <a:xfrm>
            <a:off x="1314450" y="1800642"/>
            <a:ext cx="6305550" cy="4247317"/>
          </a:xfrm>
          <a:prstGeom prst="rect">
            <a:avLst/>
          </a:prstGeom>
          <a:solidFill>
            <a:schemeClr val="tx1"/>
          </a:solidFill>
        </p:spPr>
        <p:txBody>
          <a:bodyPr wrap="square">
            <a:spAutoFit/>
          </a:bodyPr>
          <a:lstStyle/>
          <a:p>
            <a:r>
              <a:rPr lang="fr-FR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ma5&gt;display </a:t>
            </a:r>
            <a:r>
              <a:rPr lang="fr-FR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main.clustering</a:t>
            </a:r>
            <a:endParaRPr lang="fr-FR" dirty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fr-FR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fr-FR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clustering</a:t>
            </a:r>
            <a:r>
              <a:rPr lang="fr-FR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fr-FR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algorithm</a:t>
            </a:r>
            <a:r>
              <a:rPr lang="fr-FR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: </a:t>
            </a:r>
            <a:r>
              <a:rPr lang="fr-FR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kt</a:t>
            </a:r>
            <a:endParaRPr lang="fr-FR" dirty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fr-FR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+ </a:t>
            </a:r>
            <a:r>
              <a:rPr lang="fr-FR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cone</a:t>
            </a:r>
            <a:r>
              <a:rPr lang="fr-FR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radius = 1.0</a:t>
            </a:r>
          </a:p>
          <a:p>
            <a:r>
              <a:rPr lang="fr-FR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+ exclusive </a:t>
            </a:r>
            <a:r>
              <a:rPr lang="fr-FR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algo</a:t>
            </a:r>
            <a:r>
              <a:rPr lang="fr-FR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= false</a:t>
            </a:r>
          </a:p>
          <a:p>
            <a:r>
              <a:rPr lang="fr-FR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+ PT min (</a:t>
            </a:r>
            <a:r>
              <a:rPr lang="fr-FR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GeV</a:t>
            </a:r>
            <a:r>
              <a:rPr lang="fr-FR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) for </a:t>
            </a:r>
            <a:r>
              <a:rPr lang="fr-FR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produced</a:t>
            </a:r>
            <a:r>
              <a:rPr lang="fr-FR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jets = 5.0</a:t>
            </a:r>
          </a:p>
          <a:p>
            <a:r>
              <a:rPr lang="fr-FR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+ exclusive identification = </a:t>
            </a:r>
            <a:r>
              <a:rPr lang="fr-FR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true</a:t>
            </a:r>
            <a:endParaRPr lang="fr-FR" dirty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fr-FR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+ b-jet identification:</a:t>
            </a:r>
          </a:p>
          <a:p>
            <a:r>
              <a:rPr lang="fr-FR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 + </a:t>
            </a:r>
            <a:r>
              <a:rPr lang="fr-FR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DeltaR</a:t>
            </a:r>
            <a:r>
              <a:rPr lang="fr-FR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fr-FR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matching</a:t>
            </a:r>
            <a:r>
              <a:rPr lang="fr-FR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= 0.5</a:t>
            </a:r>
          </a:p>
          <a:p>
            <a:r>
              <a:rPr lang="fr-FR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 + exclusive </a:t>
            </a:r>
            <a:r>
              <a:rPr lang="fr-FR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algo</a:t>
            </a:r>
            <a:r>
              <a:rPr lang="fr-FR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fr-FR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true</a:t>
            </a:r>
            <a:endParaRPr lang="fr-FR" dirty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fr-FR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 + id </a:t>
            </a:r>
            <a:r>
              <a:rPr lang="fr-FR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efficiency</a:t>
            </a:r>
            <a:r>
              <a:rPr lang="fr-FR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= 1.0</a:t>
            </a:r>
          </a:p>
          <a:p>
            <a:r>
              <a:rPr lang="fr-FR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 + mis-id </a:t>
            </a:r>
            <a:r>
              <a:rPr lang="fr-FR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efficiency</a:t>
            </a:r>
            <a:r>
              <a:rPr lang="fr-FR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(c-quark)      = 0.0</a:t>
            </a:r>
          </a:p>
          <a:p>
            <a:r>
              <a:rPr lang="fr-FR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 + mis-id </a:t>
            </a:r>
            <a:r>
              <a:rPr lang="fr-FR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efficiency</a:t>
            </a:r>
            <a:r>
              <a:rPr lang="fr-FR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(light quarks) = 0.0</a:t>
            </a:r>
          </a:p>
          <a:p>
            <a:r>
              <a:rPr lang="fr-FR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+ </a:t>
            </a:r>
            <a:r>
              <a:rPr lang="fr-FR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hadronic</a:t>
            </a:r>
            <a:r>
              <a:rPr lang="fr-FR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-tau identification:</a:t>
            </a:r>
          </a:p>
          <a:p>
            <a:r>
              <a:rPr lang="fr-FR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 + id </a:t>
            </a:r>
            <a:r>
              <a:rPr lang="fr-FR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efficiency</a:t>
            </a:r>
            <a:r>
              <a:rPr lang="fr-FR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= 1.0</a:t>
            </a:r>
          </a:p>
          <a:p>
            <a:r>
              <a:rPr lang="fr-FR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 + mis-id </a:t>
            </a:r>
            <a:r>
              <a:rPr lang="fr-FR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efficiency</a:t>
            </a:r>
            <a:r>
              <a:rPr lang="fr-FR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(light quarks) = 0.0</a:t>
            </a:r>
          </a:p>
        </p:txBody>
      </p:sp>
    </p:spTree>
    <p:extLst>
      <p:ext uri="{BB962C8B-B14F-4D97-AF65-F5344CB8AC3E}">
        <p14:creationId xmlns:p14="http://schemas.microsoft.com/office/powerpoint/2010/main" val="3054800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83671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42272" y="0"/>
            <a:ext cx="1920875" cy="846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ectangle 3"/>
          <p:cNvSpPr/>
          <p:nvPr/>
        </p:nvSpPr>
        <p:spPr>
          <a:xfrm>
            <a:off x="0" y="0"/>
            <a:ext cx="9144000" cy="83671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" name="ZoneTexte 111"/>
          <p:cNvSpPr txBox="1"/>
          <p:nvPr/>
        </p:nvSpPr>
        <p:spPr>
          <a:xfrm>
            <a:off x="172814" y="107921"/>
            <a:ext cx="723627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smtClean="0">
                <a:latin typeface="Comic Sans MS" pitchFamily="66" charset="0"/>
              </a:rPr>
              <a:t>MA5 talk @ ACAT (18 May 2013)</a:t>
            </a:r>
            <a:endParaRPr lang="en-US" sz="3200" b="1">
              <a:latin typeface="Comic Sans MS" pitchFamily="66" charset="0"/>
            </a:endParaRPr>
          </a:p>
        </p:txBody>
      </p:sp>
      <p:sp>
        <p:nvSpPr>
          <p:cNvPr id="113" name="Rectangle 112"/>
          <p:cNvSpPr/>
          <p:nvPr/>
        </p:nvSpPr>
        <p:spPr>
          <a:xfrm>
            <a:off x="0" y="6530879"/>
            <a:ext cx="9144000" cy="331076"/>
          </a:xfrm>
          <a:prstGeom prst="rect">
            <a:avLst/>
          </a:prstGeom>
          <a:solidFill>
            <a:srgbClr val="FFFF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6" name="Rectangle 115"/>
          <p:cNvSpPr/>
          <p:nvPr/>
        </p:nvSpPr>
        <p:spPr>
          <a:xfrm>
            <a:off x="8241189" y="6511751"/>
            <a:ext cx="90281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b="1" smtClean="0"/>
              <a:t>slide </a:t>
            </a:r>
            <a:fld id="{B3ABC384-9EEE-48E7-9351-72AB76522EE0}" type="slidenum">
              <a:rPr lang="en-US" b="1" smtClean="0"/>
              <a:pPr algn="r"/>
              <a:t>4</a:t>
            </a:fld>
            <a:r>
              <a:rPr lang="en-US" b="1" smtClean="0"/>
              <a:t>  </a:t>
            </a:r>
            <a:endParaRPr lang="en-US" b="1"/>
          </a:p>
        </p:txBody>
      </p:sp>
      <p:cxnSp>
        <p:nvCxnSpPr>
          <p:cNvPr id="117" name="Connecteur droit 116"/>
          <p:cNvCxnSpPr/>
          <p:nvPr/>
        </p:nvCxnSpPr>
        <p:spPr>
          <a:xfrm>
            <a:off x="0" y="6511159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tangle 1"/>
          <p:cNvSpPr/>
          <p:nvPr/>
        </p:nvSpPr>
        <p:spPr>
          <a:xfrm>
            <a:off x="209550" y="1319123"/>
            <a:ext cx="842010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lvl="1" indent="-285750">
              <a:buFont typeface="Arial" pitchFamily="34" charset="0"/>
              <a:buChar char="•"/>
            </a:pPr>
            <a:r>
              <a:rPr lang="en-US" b="1" dirty="0" smtClean="0">
                <a:sym typeface="Wingdings" pitchFamily="2" charset="2"/>
              </a:rPr>
              <a:t>Talk classified in Track 2 (Experimental physics) </a:t>
            </a:r>
            <a:br>
              <a:rPr lang="en-US" b="1" dirty="0" smtClean="0">
                <a:sym typeface="Wingdings" pitchFamily="2" charset="2"/>
              </a:rPr>
            </a:br>
            <a:r>
              <a:rPr lang="en-US" b="1" dirty="0" smtClean="0">
                <a:sym typeface="Wingdings" pitchFamily="2" charset="2"/>
              </a:rPr>
              <a:t>But the targeted public is in Track 1 (Theory).</a:t>
            </a:r>
          </a:p>
          <a:p>
            <a:pPr marL="742950" lvl="1" indent="-285750">
              <a:buFont typeface="Arial" pitchFamily="34" charset="0"/>
              <a:buChar char="•"/>
            </a:pPr>
            <a:endParaRPr lang="en-US" b="1" dirty="0" smtClean="0">
              <a:sym typeface="Wingdings" pitchFamily="2" charset="2"/>
            </a:endParaRPr>
          </a:p>
          <a:p>
            <a:pPr marL="742950" lvl="1" indent="-285750">
              <a:buFont typeface="Arial" pitchFamily="34" charset="0"/>
              <a:buChar char="•"/>
            </a:pPr>
            <a:r>
              <a:rPr lang="en-US" b="1" dirty="0" smtClean="0">
                <a:sym typeface="Wingdings" pitchFamily="2" charset="2"/>
              </a:rPr>
              <a:t>The MA5 talk in parallel to the talk devoted to </a:t>
            </a:r>
            <a:r>
              <a:rPr lang="en-US" b="1" dirty="0" err="1" smtClean="0">
                <a:solidFill>
                  <a:srgbClr val="008000"/>
                </a:solidFill>
                <a:sym typeface="Wingdings" pitchFamily="2" charset="2"/>
              </a:rPr>
              <a:t>goSam</a:t>
            </a:r>
            <a:r>
              <a:rPr lang="en-US" b="1" dirty="0" smtClean="0">
                <a:solidFill>
                  <a:srgbClr val="008000"/>
                </a:solidFill>
                <a:sym typeface="Wingdings" pitchFamily="2" charset="2"/>
              </a:rPr>
              <a:t> NLO</a:t>
            </a:r>
            <a:r>
              <a:rPr lang="en-US" b="1" dirty="0" smtClean="0">
                <a:sym typeface="Wingdings" pitchFamily="2" charset="2"/>
              </a:rPr>
              <a:t> in Track 1.</a:t>
            </a:r>
            <a:br>
              <a:rPr lang="en-US" b="1" dirty="0" smtClean="0">
                <a:sym typeface="Wingdings" pitchFamily="2" charset="2"/>
              </a:rPr>
            </a:br>
            <a:r>
              <a:rPr lang="en-US" b="1" dirty="0" smtClean="0">
                <a:sym typeface="Wingdings" pitchFamily="2" charset="2"/>
              </a:rPr>
              <a:t>But it is followed by a talk about </a:t>
            </a:r>
            <a:r>
              <a:rPr lang="en-US" b="1" dirty="0" err="1" smtClean="0">
                <a:solidFill>
                  <a:srgbClr val="008000"/>
                </a:solidFill>
                <a:sym typeface="Wingdings" pitchFamily="2" charset="2"/>
              </a:rPr>
              <a:t>Delphes</a:t>
            </a:r>
            <a:r>
              <a:rPr lang="en-US" b="1" dirty="0" smtClean="0">
                <a:solidFill>
                  <a:srgbClr val="008000"/>
                </a:solidFill>
                <a:sym typeface="Wingdings" pitchFamily="2" charset="2"/>
              </a:rPr>
              <a:t> 3.0</a:t>
            </a:r>
            <a:r>
              <a:rPr lang="en-US" b="1" dirty="0" smtClean="0">
                <a:sym typeface="Wingdings" pitchFamily="2" charset="2"/>
              </a:rPr>
              <a:t>.</a:t>
            </a:r>
          </a:p>
          <a:p>
            <a:pPr marL="742950" lvl="1" indent="-285750">
              <a:buFont typeface="Arial" pitchFamily="34" charset="0"/>
              <a:buChar char="•"/>
            </a:pPr>
            <a:endParaRPr lang="en-US" b="1" dirty="0" smtClean="0">
              <a:sym typeface="Wingdings" pitchFamily="2" charset="2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76667" y="920234"/>
            <a:ext cx="126323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smtClean="0">
                <a:solidFill>
                  <a:srgbClr val="003399"/>
                </a:solidFill>
                <a:sym typeface="Wingdings" pitchFamily="2" charset="2"/>
              </a:rPr>
              <a:t>Context:</a:t>
            </a:r>
            <a:endParaRPr lang="en-US" sz="2400">
              <a:solidFill>
                <a:srgbClr val="003399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414767" y="3015734"/>
            <a:ext cx="161326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solidFill>
                  <a:srgbClr val="003399"/>
                </a:solidFill>
                <a:sym typeface="Wingdings" pitchFamily="2" charset="2"/>
              </a:rPr>
              <a:t>Feed back :</a:t>
            </a:r>
            <a:endParaRPr lang="en-US" sz="2400" dirty="0">
              <a:solidFill>
                <a:srgbClr val="003399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228600" y="3441680"/>
            <a:ext cx="876300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lvl="1" indent="-285750">
              <a:buFont typeface="Arial" pitchFamily="34" charset="0"/>
              <a:buChar char="•"/>
            </a:pPr>
            <a:r>
              <a:rPr lang="en-US" b="1" dirty="0" smtClean="0">
                <a:sym typeface="Wingdings" pitchFamily="2" charset="2"/>
              </a:rPr>
              <a:t>Slides very similar to the one showed in CMS France.</a:t>
            </a:r>
            <a:br>
              <a:rPr lang="en-US" b="1" dirty="0" smtClean="0">
                <a:sym typeface="Wingdings" pitchFamily="2" charset="2"/>
              </a:rPr>
            </a:br>
            <a:r>
              <a:rPr lang="en-US" b="1" dirty="0" smtClean="0">
                <a:sym typeface="Wingdings" pitchFamily="2" charset="2"/>
              </a:rPr>
              <a:t>No time to explain new (and advanced) functionalities.</a:t>
            </a:r>
          </a:p>
          <a:p>
            <a:pPr marL="742950" lvl="1" indent="-285750">
              <a:buFont typeface="Arial" pitchFamily="34" charset="0"/>
              <a:buChar char="•"/>
            </a:pPr>
            <a:endParaRPr lang="en-US" b="1" dirty="0" smtClean="0">
              <a:sym typeface="Wingdings" pitchFamily="2" charset="2"/>
            </a:endParaRPr>
          </a:p>
          <a:p>
            <a:pPr marL="742950" lvl="1" indent="-285750">
              <a:buFont typeface="Arial" pitchFamily="34" charset="0"/>
              <a:buChar char="•"/>
            </a:pPr>
            <a:r>
              <a:rPr lang="en-US" b="1" dirty="0" smtClean="0">
                <a:sym typeface="Wingdings" pitchFamily="2" charset="2"/>
              </a:rPr>
              <a:t>Tutorial mode: «</a:t>
            </a:r>
            <a:r>
              <a:rPr lang="en-US" b="1" i="1" dirty="0" smtClean="0">
                <a:sym typeface="Wingdings" pitchFamily="2" charset="2"/>
              </a:rPr>
              <a:t> try to convince you that even a baby can use MA5 </a:t>
            </a:r>
            <a:r>
              <a:rPr lang="en-US" b="1" dirty="0" smtClean="0">
                <a:sym typeface="Wingdings" pitchFamily="2" charset="2"/>
              </a:rPr>
              <a:t>»</a:t>
            </a:r>
            <a:br>
              <a:rPr lang="en-US" b="1" dirty="0" smtClean="0">
                <a:sym typeface="Wingdings" pitchFamily="2" charset="2"/>
              </a:rPr>
            </a:br>
            <a:r>
              <a:rPr lang="en-US" b="1" dirty="0" smtClean="0">
                <a:sym typeface="Wingdings" pitchFamily="2" charset="2"/>
              </a:rPr>
              <a:t>More political approach should have been better: </a:t>
            </a:r>
            <a:br>
              <a:rPr lang="en-US" b="1" dirty="0" smtClean="0">
                <a:sym typeface="Wingdings" pitchFamily="2" charset="2"/>
              </a:rPr>
            </a:br>
            <a:r>
              <a:rPr lang="en-US" b="1" dirty="0" smtClean="0">
                <a:sym typeface="Wingdings" pitchFamily="2" charset="2"/>
              </a:rPr>
              <a:t>	</a:t>
            </a:r>
            <a:r>
              <a:rPr lang="en-US" b="1" i="1" dirty="0" smtClean="0">
                <a:sym typeface="Wingdings" pitchFamily="2" charset="2"/>
              </a:rPr>
              <a:t>motivations, links with </a:t>
            </a:r>
            <a:r>
              <a:rPr lang="en-US" b="1" i="1" dirty="0" err="1" smtClean="0">
                <a:sym typeface="Wingdings" pitchFamily="2" charset="2"/>
              </a:rPr>
              <a:t>MadGraph</a:t>
            </a:r>
            <a:r>
              <a:rPr lang="en-US" b="1" i="1" dirty="0" smtClean="0">
                <a:sym typeface="Wingdings" pitchFamily="2" charset="2"/>
              </a:rPr>
              <a:t>/</a:t>
            </a:r>
            <a:r>
              <a:rPr lang="en-US" b="1" i="1" dirty="0" err="1" smtClean="0">
                <a:sym typeface="Wingdings" pitchFamily="2" charset="2"/>
              </a:rPr>
              <a:t>aMC@NLO</a:t>
            </a:r>
            <a:r>
              <a:rPr lang="en-US" b="1" i="1" dirty="0" smtClean="0">
                <a:sym typeface="Wingdings" pitchFamily="2" charset="2"/>
              </a:rPr>
              <a:t> and future options</a:t>
            </a:r>
            <a:r>
              <a:rPr lang="en-US" b="1" dirty="0" smtClean="0">
                <a:sym typeface="Wingdings" pitchFamily="2" charset="2"/>
              </a:rPr>
              <a:t>.</a:t>
            </a:r>
          </a:p>
          <a:p>
            <a:pPr lvl="1"/>
            <a:r>
              <a:rPr lang="en-US" b="1" dirty="0" smtClean="0">
                <a:solidFill>
                  <a:srgbClr val="FF0000"/>
                </a:solidFill>
                <a:sym typeface="Wingdings" pitchFamily="2" charset="2"/>
              </a:rPr>
              <a:t> Could be fixed with proceedings</a:t>
            </a:r>
          </a:p>
          <a:p>
            <a:pPr marL="742950" lvl="1" indent="-285750">
              <a:buFont typeface="Arial" pitchFamily="34" charset="0"/>
              <a:buChar char="•"/>
            </a:pPr>
            <a:endParaRPr lang="en-US" b="1" dirty="0" smtClean="0">
              <a:sym typeface="Wingdings" pitchFamily="2" charset="2"/>
            </a:endParaRPr>
          </a:p>
          <a:p>
            <a:pPr marL="742950" lvl="1" indent="-285750">
              <a:buFont typeface="Arial" pitchFamily="34" charset="0"/>
              <a:buChar char="•"/>
            </a:pPr>
            <a:r>
              <a:rPr lang="en-US" b="1" dirty="0" smtClean="0">
                <a:sym typeface="Wingdings" pitchFamily="2" charset="2"/>
              </a:rPr>
              <a:t>No genuine questions.</a:t>
            </a:r>
          </a:p>
          <a:p>
            <a:pPr marL="742950" lvl="1" indent="-285750">
              <a:buFont typeface="Arial" pitchFamily="34" charset="0"/>
              <a:buChar char="•"/>
            </a:pPr>
            <a:endParaRPr lang="en-US" b="1" dirty="0">
              <a:sym typeface="Wingdings" pitchFamily="2" charset="2"/>
            </a:endParaRPr>
          </a:p>
          <a:p>
            <a:pPr marL="742950" lvl="1" indent="-285750">
              <a:buFont typeface="Arial" pitchFamily="34" charset="0"/>
              <a:buChar char="•"/>
            </a:pPr>
            <a:r>
              <a:rPr lang="en-US" b="1" dirty="0" smtClean="0">
                <a:sym typeface="Wingdings" pitchFamily="2" charset="2"/>
              </a:rPr>
              <a:t>Well summed up in the Track 2 summary.</a:t>
            </a:r>
          </a:p>
          <a:p>
            <a:pPr marL="742950" lvl="1" indent="-285750">
              <a:buFont typeface="Arial" pitchFamily="34" charset="0"/>
              <a:buChar char="•"/>
            </a:pPr>
            <a:endParaRPr lang="en-US" b="1" dirty="0" smtClean="0">
              <a:sym typeface="Wingdings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554072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83671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42272" y="0"/>
            <a:ext cx="1920875" cy="846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ectangle 3"/>
          <p:cNvSpPr/>
          <p:nvPr/>
        </p:nvSpPr>
        <p:spPr>
          <a:xfrm>
            <a:off x="0" y="0"/>
            <a:ext cx="9144000" cy="83671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" name="ZoneTexte 111"/>
          <p:cNvSpPr txBox="1"/>
          <p:nvPr/>
        </p:nvSpPr>
        <p:spPr>
          <a:xfrm>
            <a:off x="172814" y="107921"/>
            <a:ext cx="571021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smtClean="0">
                <a:latin typeface="Comic Sans MS" pitchFamily="66" charset="0"/>
              </a:rPr>
              <a:t>Development release: 1.1.7</a:t>
            </a:r>
            <a:endParaRPr lang="en-US" sz="3200" b="1">
              <a:latin typeface="Comic Sans MS" pitchFamily="66" charset="0"/>
            </a:endParaRPr>
          </a:p>
        </p:txBody>
      </p:sp>
      <p:sp>
        <p:nvSpPr>
          <p:cNvPr id="113" name="Rectangle 112"/>
          <p:cNvSpPr/>
          <p:nvPr/>
        </p:nvSpPr>
        <p:spPr>
          <a:xfrm>
            <a:off x="0" y="6530879"/>
            <a:ext cx="9144000" cy="331076"/>
          </a:xfrm>
          <a:prstGeom prst="rect">
            <a:avLst/>
          </a:prstGeom>
          <a:solidFill>
            <a:srgbClr val="FFFF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6" name="Rectangle 115"/>
          <p:cNvSpPr/>
          <p:nvPr/>
        </p:nvSpPr>
        <p:spPr>
          <a:xfrm>
            <a:off x="8241189" y="6511751"/>
            <a:ext cx="90281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b="1" smtClean="0"/>
              <a:t>slide </a:t>
            </a:r>
            <a:fld id="{B3ABC384-9EEE-48E7-9351-72AB76522EE0}" type="slidenum">
              <a:rPr lang="en-US" b="1" smtClean="0"/>
              <a:pPr algn="r"/>
              <a:t>5</a:t>
            </a:fld>
            <a:r>
              <a:rPr lang="en-US" b="1" smtClean="0"/>
              <a:t>  </a:t>
            </a:r>
            <a:endParaRPr lang="en-US" b="1"/>
          </a:p>
        </p:txBody>
      </p:sp>
      <p:cxnSp>
        <p:nvCxnSpPr>
          <p:cNvPr id="117" name="Connecteur droit 116"/>
          <p:cNvCxnSpPr/>
          <p:nvPr/>
        </p:nvCxnSpPr>
        <p:spPr>
          <a:xfrm>
            <a:off x="0" y="6511159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" name="Tableau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2041463"/>
              </p:ext>
            </p:extLst>
          </p:nvPr>
        </p:nvGraphicFramePr>
        <p:xfrm>
          <a:off x="400050" y="2178050"/>
          <a:ext cx="8343900" cy="3708398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6193937"/>
                <a:gridCol w="2149963"/>
              </a:tblGrid>
              <a:tr h="306669">
                <a:tc>
                  <a:txBody>
                    <a:bodyPr/>
                    <a:lstStyle/>
                    <a:p>
                      <a:r>
                        <a:rPr lang="en-US" sz="1400" noProof="0" dirty="0" smtClean="0"/>
                        <a:t>LHCO output file</a:t>
                      </a:r>
                      <a:endParaRPr lang="en-US" sz="1400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noProof="0" smtClean="0">
                          <a:solidFill>
                            <a:srgbClr val="008000"/>
                          </a:solidFill>
                        </a:rPr>
                        <a:t>Done</a:t>
                      </a:r>
                      <a:endParaRPr lang="en-US" sz="1400" noProof="0">
                        <a:solidFill>
                          <a:srgbClr val="008000"/>
                        </a:solidFill>
                      </a:endParaRPr>
                    </a:p>
                  </a:txBody>
                  <a:tcPr anchor="ctr"/>
                </a:tc>
              </a:tr>
              <a:tr h="306669">
                <a:tc>
                  <a:txBody>
                    <a:bodyPr/>
                    <a:lstStyle/>
                    <a:p>
                      <a:r>
                        <a:rPr lang="en-US" sz="1400" noProof="0" smtClean="0"/>
                        <a:t>Header for LHCO output file</a:t>
                      </a:r>
                      <a:endParaRPr lang="en-US" sz="1400" noProof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noProof="0" smtClean="0">
                          <a:solidFill>
                            <a:srgbClr val="008000"/>
                          </a:solidFill>
                        </a:rPr>
                        <a:t>Done</a:t>
                      </a:r>
                      <a:endParaRPr lang="en-US" sz="1400" noProof="0">
                        <a:solidFill>
                          <a:srgbClr val="008000"/>
                        </a:solidFill>
                      </a:endParaRPr>
                    </a:p>
                  </a:txBody>
                  <a:tcPr anchor="ctr"/>
                </a:tc>
              </a:tr>
              <a:tr h="306669">
                <a:tc>
                  <a:txBody>
                    <a:bodyPr/>
                    <a:lstStyle/>
                    <a:p>
                      <a:r>
                        <a:rPr lang="en-US" sz="1400" noProof="0" smtClean="0"/>
                        <a:t>Full compatibility with Pythia 8 (Adam)</a:t>
                      </a:r>
                      <a:endParaRPr lang="en-US" sz="1400" noProof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noProof="0" smtClean="0">
                          <a:solidFill>
                            <a:srgbClr val="008000"/>
                          </a:solidFill>
                        </a:rPr>
                        <a:t>Done </a:t>
                      </a:r>
                      <a:endParaRPr lang="en-US" sz="1400" noProof="0">
                        <a:solidFill>
                          <a:srgbClr val="008000"/>
                        </a:solidFill>
                      </a:endParaRPr>
                    </a:p>
                  </a:txBody>
                  <a:tcPr anchor="ctr"/>
                </a:tc>
              </a:tr>
              <a:tr h="306669">
                <a:tc>
                  <a:txBody>
                    <a:bodyPr/>
                    <a:lstStyle/>
                    <a:p>
                      <a:r>
                        <a:rPr lang="en-US" sz="1400" noProof="0" smtClean="0"/>
                        <a:t>Exclusive</a:t>
                      </a:r>
                      <a:r>
                        <a:rPr lang="en-US" sz="1400" baseline="0" noProof="0" smtClean="0"/>
                        <a:t> mode for jet clustering</a:t>
                      </a:r>
                      <a:endParaRPr lang="en-US" sz="1400" noProof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noProof="0" smtClean="0">
                          <a:solidFill>
                            <a:srgbClr val="008000"/>
                          </a:solidFill>
                        </a:rPr>
                        <a:t>Done </a:t>
                      </a:r>
                      <a:endParaRPr lang="en-US" sz="1400" noProof="0">
                        <a:solidFill>
                          <a:srgbClr val="008000"/>
                        </a:solidFill>
                      </a:endParaRPr>
                    </a:p>
                  </a:txBody>
                  <a:tcPr anchor="ctr"/>
                </a:tc>
              </a:tr>
              <a:tr h="335039">
                <a:tc>
                  <a:txBody>
                    <a:bodyPr/>
                    <a:lstStyle/>
                    <a:p>
                      <a:r>
                        <a:rPr lang="en-US" sz="1400" noProof="0" smtClean="0"/>
                        <a:t>Displaying number</a:t>
                      </a:r>
                      <a:r>
                        <a:rPr lang="en-US" sz="1400" baseline="0" noProof="0" smtClean="0"/>
                        <a:t> of events read/skipped for each file</a:t>
                      </a:r>
                      <a:endParaRPr lang="en-US" sz="1400" noProof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noProof="0" smtClean="0">
                          <a:solidFill>
                            <a:srgbClr val="008000"/>
                          </a:solidFill>
                        </a:rPr>
                        <a:t>Done</a:t>
                      </a:r>
                      <a:endParaRPr lang="en-US" sz="1400" noProof="0">
                        <a:solidFill>
                          <a:srgbClr val="008000"/>
                        </a:solidFill>
                      </a:endParaRPr>
                    </a:p>
                  </a:txBody>
                  <a:tcPr anchor="ctr"/>
                </a:tc>
              </a:tr>
              <a:tr h="306669">
                <a:tc>
                  <a:txBody>
                    <a:bodyPr/>
                    <a:lstStyle/>
                    <a:p>
                      <a:r>
                        <a:rPr lang="en-US" sz="1400" noProof="0" smtClean="0"/>
                        <a:t>Full integration and validation</a:t>
                      </a:r>
                      <a:r>
                        <a:rPr lang="en-US" sz="1400" baseline="0" noProof="0" smtClean="0"/>
                        <a:t> of photons in Reco mode</a:t>
                      </a:r>
                      <a:endParaRPr lang="en-US" sz="1400" noProof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noProof="0" smtClean="0">
                          <a:solidFill>
                            <a:srgbClr val="008000"/>
                          </a:solidFill>
                        </a:rPr>
                        <a:t>Done</a:t>
                      </a:r>
                      <a:endParaRPr lang="en-US" sz="1400" noProof="0">
                        <a:solidFill>
                          <a:srgbClr val="008000"/>
                        </a:solidFill>
                      </a:endParaRPr>
                    </a:p>
                  </a:txBody>
                  <a:tcPr anchor="ctr"/>
                </a:tc>
              </a:tr>
              <a:tr h="306669">
                <a:tc>
                  <a:txBody>
                    <a:bodyPr/>
                    <a:lstStyle/>
                    <a:p>
                      <a:r>
                        <a:rPr lang="en-US" sz="1400" noProof="0" smtClean="0"/>
                        <a:t>Surprise</a:t>
                      </a:r>
                      <a:endParaRPr lang="en-US" sz="1400" noProof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noProof="0" smtClean="0">
                          <a:solidFill>
                            <a:srgbClr val="008000"/>
                          </a:solidFill>
                        </a:rPr>
                        <a:t>Done</a:t>
                      </a:r>
                    </a:p>
                  </a:txBody>
                  <a:tcPr anchor="ctr"/>
                </a:tc>
              </a:tr>
              <a:tr h="30666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noProof="0" dirty="0" smtClean="0"/>
                        <a:t>Sending the</a:t>
                      </a:r>
                      <a:r>
                        <a:rPr lang="en-US" sz="1400" baseline="0" noProof="0" dirty="0" smtClean="0"/>
                        <a:t> MA5 version to </a:t>
                      </a:r>
                      <a:r>
                        <a:rPr lang="en-US" sz="1400" baseline="0" noProof="0" dirty="0" err="1" smtClean="0"/>
                        <a:t>SampleAnalyzer</a:t>
                      </a:r>
                      <a:r>
                        <a:rPr lang="en-US" sz="1400" baseline="0" noProof="0" dirty="0" smtClean="0"/>
                        <a:t> + Dump version into LHCO/LHE output</a:t>
                      </a:r>
                      <a:endParaRPr lang="en-US" sz="1400" noProof="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noProof="0" smtClean="0">
                          <a:solidFill>
                            <a:srgbClr val="008000"/>
                          </a:solidFill>
                        </a:rPr>
                        <a:t>Done</a:t>
                      </a:r>
                      <a:endParaRPr lang="en-US" sz="1400" noProof="0">
                        <a:solidFill>
                          <a:srgbClr val="008000"/>
                        </a:solidFill>
                      </a:endParaRPr>
                    </a:p>
                  </a:txBody>
                  <a:tcPr anchor="ctr"/>
                </a:tc>
              </a:tr>
              <a:tr h="306669">
                <a:tc>
                  <a:txBody>
                    <a:bodyPr/>
                    <a:lstStyle/>
                    <a:p>
                      <a:r>
                        <a:rPr lang="en-US" sz="1400" noProof="0" smtClean="0"/>
                        <a:t>Fixing bugs with several mandatory</a:t>
                      </a:r>
                      <a:r>
                        <a:rPr lang="en-US" sz="1400" baseline="0" noProof="0" smtClean="0"/>
                        <a:t> packages: numpy, zlib</a:t>
                      </a:r>
                      <a:endParaRPr lang="en-US" sz="1400" noProof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noProof="0" smtClean="0">
                          <a:solidFill>
                            <a:srgbClr val="008000"/>
                          </a:solidFill>
                        </a:rPr>
                        <a:t>Done</a:t>
                      </a:r>
                      <a:endParaRPr lang="en-US" sz="1400" noProof="0">
                        <a:solidFill>
                          <a:srgbClr val="008000"/>
                        </a:solidFill>
                      </a:endParaRPr>
                    </a:p>
                  </a:txBody>
                  <a:tcPr anchor="ctr"/>
                </a:tc>
              </a:tr>
              <a:tr h="306669">
                <a:tc>
                  <a:txBody>
                    <a:bodyPr/>
                    <a:lstStyle/>
                    <a:p>
                      <a:r>
                        <a:rPr lang="en-US" sz="1400" noProof="0" smtClean="0"/>
                        <a:t>Adding a validation</a:t>
                      </a:r>
                      <a:r>
                        <a:rPr lang="en-US" sz="1400" baseline="0" noProof="0" smtClean="0"/>
                        <a:t> test for searching C++ warnings </a:t>
                      </a:r>
                      <a:endParaRPr lang="en-US" sz="1400" noProof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noProof="0" smtClean="0">
                          <a:solidFill>
                            <a:srgbClr val="008000"/>
                          </a:solidFill>
                        </a:rPr>
                        <a:t>Done</a:t>
                      </a:r>
                      <a:endParaRPr lang="en-US" sz="1400" noProof="0">
                        <a:solidFill>
                          <a:srgbClr val="008000"/>
                        </a:solidFill>
                      </a:endParaRPr>
                    </a:p>
                  </a:txBody>
                  <a:tcPr anchor="ctr"/>
                </a:tc>
              </a:tr>
              <a:tr h="30666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noProof="0" smtClean="0"/>
                        <a:t>Investigating</a:t>
                      </a:r>
                      <a:r>
                        <a:rPr lang="en-US" sz="1400" baseline="0" noProof="0" smtClean="0"/>
                        <a:t> problem Jose’s bugs</a:t>
                      </a:r>
                      <a:endParaRPr lang="en-US" sz="1400" noProof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 noProof="0">
                        <a:solidFill>
                          <a:srgbClr val="008000"/>
                        </a:solidFill>
                      </a:endParaRPr>
                    </a:p>
                  </a:txBody>
                  <a:tcPr anchor="ctr"/>
                </a:tc>
              </a:tr>
              <a:tr h="306669">
                <a:tc>
                  <a:txBody>
                    <a:bodyPr/>
                    <a:lstStyle/>
                    <a:p>
                      <a:r>
                        <a:rPr lang="en-US" sz="1400" noProof="0" smtClean="0"/>
                        <a:t>TUTORIALS !!!!!!!!!!</a:t>
                      </a:r>
                      <a:endParaRPr lang="en-US" sz="1400" noProof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 noProof="0" dirty="0">
                        <a:solidFill>
                          <a:srgbClr val="008000"/>
                        </a:solidFill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6" name="ZoneTexte 5"/>
          <p:cNvSpPr txBox="1"/>
          <p:nvPr/>
        </p:nvSpPr>
        <p:spPr>
          <a:xfrm>
            <a:off x="457200" y="1104900"/>
            <a:ext cx="551099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1.1.7 : 	fixing user problems with 1.1.6 </a:t>
            </a:r>
            <a:endParaRPr lang="en-US" dirty="0" smtClean="0"/>
          </a:p>
          <a:p>
            <a:r>
              <a:rPr lang="en-US" dirty="0" smtClean="0"/>
              <a:t>	adding missing items  initially expected in 1.1.6</a:t>
            </a:r>
          </a:p>
          <a:p>
            <a:r>
              <a:rPr lang="en-US" dirty="0" smtClean="0"/>
              <a:t>	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5079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83671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42272" y="0"/>
            <a:ext cx="1920875" cy="846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ectangle 3"/>
          <p:cNvSpPr/>
          <p:nvPr/>
        </p:nvSpPr>
        <p:spPr>
          <a:xfrm>
            <a:off x="0" y="0"/>
            <a:ext cx="9144000" cy="83671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" name="ZoneTexte 111"/>
          <p:cNvSpPr txBox="1"/>
          <p:nvPr/>
        </p:nvSpPr>
        <p:spPr>
          <a:xfrm>
            <a:off x="172814" y="107921"/>
            <a:ext cx="571021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smtClean="0">
                <a:latin typeface="Comic Sans MS" pitchFamily="66" charset="0"/>
              </a:rPr>
              <a:t>Development release: 1.1.7</a:t>
            </a:r>
            <a:endParaRPr lang="en-US" sz="3200" b="1">
              <a:latin typeface="Comic Sans MS" pitchFamily="66" charset="0"/>
            </a:endParaRPr>
          </a:p>
        </p:txBody>
      </p:sp>
      <p:sp>
        <p:nvSpPr>
          <p:cNvPr id="113" name="Rectangle 112"/>
          <p:cNvSpPr/>
          <p:nvPr/>
        </p:nvSpPr>
        <p:spPr>
          <a:xfrm>
            <a:off x="0" y="6530879"/>
            <a:ext cx="9144000" cy="331076"/>
          </a:xfrm>
          <a:prstGeom prst="rect">
            <a:avLst/>
          </a:prstGeom>
          <a:solidFill>
            <a:srgbClr val="FFFF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6" name="Rectangle 115"/>
          <p:cNvSpPr/>
          <p:nvPr/>
        </p:nvSpPr>
        <p:spPr>
          <a:xfrm>
            <a:off x="8241189" y="6511751"/>
            <a:ext cx="90281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b="1" smtClean="0"/>
              <a:t>slide </a:t>
            </a:r>
            <a:fld id="{B3ABC384-9EEE-48E7-9351-72AB76522EE0}" type="slidenum">
              <a:rPr lang="en-US" b="1" smtClean="0"/>
              <a:pPr algn="r"/>
              <a:t>6</a:t>
            </a:fld>
            <a:r>
              <a:rPr lang="en-US" b="1" smtClean="0"/>
              <a:t>  </a:t>
            </a:r>
            <a:endParaRPr lang="en-US" b="1"/>
          </a:p>
        </p:txBody>
      </p:sp>
      <p:cxnSp>
        <p:nvCxnSpPr>
          <p:cNvPr id="117" name="Connecteur droit 116"/>
          <p:cNvCxnSpPr/>
          <p:nvPr/>
        </p:nvCxnSpPr>
        <p:spPr>
          <a:xfrm>
            <a:off x="0" y="6511159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ZoneTexte 5"/>
          <p:cNvSpPr txBox="1"/>
          <p:nvPr/>
        </p:nvSpPr>
        <p:spPr>
          <a:xfrm>
            <a:off x="457200" y="1104900"/>
            <a:ext cx="33207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Exclusive mode for jet clustering :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3898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14962</TotalTime>
  <Words>420</Words>
  <Application>Microsoft Office PowerPoint</Application>
  <PresentationFormat>Affichage à l'écran (4:3)</PresentationFormat>
  <Paragraphs>88</Paragraphs>
  <Slides>6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7" baseType="lpstr"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>Université de Haute Alsace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Utilisateur Windows</dc:creator>
  <cp:lastModifiedBy>Utilisateur Windows</cp:lastModifiedBy>
  <cp:revision>972</cp:revision>
  <cp:lastPrinted>2012-11-04T21:24:11Z</cp:lastPrinted>
  <dcterms:created xsi:type="dcterms:W3CDTF">2012-09-25T12:58:04Z</dcterms:created>
  <dcterms:modified xsi:type="dcterms:W3CDTF">2013-06-13T05:22:30Z</dcterms:modified>
</cp:coreProperties>
</file>