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5" r:id="rId3"/>
    <p:sldId id="322" r:id="rId4"/>
    <p:sldId id="324" r:id="rId5"/>
    <p:sldId id="329" r:id="rId6"/>
    <p:sldId id="333" r:id="rId7"/>
    <p:sldId id="330" r:id="rId8"/>
    <p:sldId id="328" r:id="rId9"/>
    <p:sldId id="340" r:id="rId10"/>
    <p:sldId id="327" r:id="rId11"/>
    <p:sldId id="320" r:id="rId12"/>
    <p:sldId id="332" r:id="rId13"/>
    <p:sldId id="338" r:id="rId14"/>
    <p:sldId id="341" r:id="rId15"/>
    <p:sldId id="336" r:id="rId16"/>
    <p:sldId id="323" r:id="rId17"/>
    <p:sldId id="337" r:id="rId18"/>
    <p:sldId id="325" r:id="rId19"/>
    <p:sldId id="334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003399"/>
    <a:srgbClr val="FFCCFF"/>
    <a:srgbClr val="FFFF99"/>
    <a:srgbClr val="FFFFCC"/>
    <a:srgbClr val="FBAF71"/>
    <a:srgbClr val="CC9900"/>
    <a:srgbClr val="FF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862" autoAdjust="0"/>
  </p:normalViewPr>
  <p:slideViewPr>
    <p:cSldViewPr snapToGrid="0"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A22D9DF-B9E9-4493-AF86-DA37877968DB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7486CE-963A-4DB3-B5ED-62B72D6690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5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51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1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57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6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57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6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94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54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12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72CA-0A8C-46C4-96E3-0F023E99F467}" type="datetimeFigureOut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4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hQSEBQUEhQUFBQWFxgaFxgXFRgYFhcZFxcXFxcZGRYYGyYfFx4jGhUUHy8gIycpLSwsFR4xNTAqNSYrLCkBCQoKDgwOFw8PGiklHx8pKTU1KTUsLDApLCwsMCw0KikpLCwsLC0sLio1KS0sLC01KiopKiwpKSwsKSwsLSksLf/AABEIAL0BCgMBIgACEQEDEQH/xAAcAAEAAgIDAQAAAAAAAAAAAAAABgcEBQIDCAH/xABDEAACAQIDBQYCCQEGBQUBAAABAgMAEQQFIQYSMUFRBxMiYXGBMpEUI0JSYnKCobHRQ5KissHwM2Nzg5MVJKPC4Qj/xAAbAQEBAAMBAQEAAAAAAAAAAAAAAQIEBQYDB//EAC8RAAIBAwMBBgQHAQAAAAAAAAABAgMEESExQRIFIlFhgZETcaHwBhQyscHR4fH/2gAMAwEAAhEDEQA/ALxpSlAKUpQClKUApSlAKUpQClKUApSlAKUpQCqT7cM9lgzDCmCR4pEhZt5GsbPIRYjgR9WdDcHpV2V5726xQxW0e58SRvFHY8LRrvuLdN4yVhUmoQcnwjKEeqSXiWH2Z9qK5gO4nATFKt9NElA4sg+yw4lfcaXtYNeW9p8lfAYlJYCUUtvRMOMbrru38uI6jrY16B2B2tGY4JJtBIPBKo4LIoF7eRBDDyYVhRrRrQU47MyqU3Tk4vgkdKUr7HzFKVotoNtcLgzuzOd+wO6ilmAJsCbaKD5kX5UBvaVhZRnMWKiEsDh0PMaEEcQQdVPkazaAUpSgFKUoBSlKAUpSgFKUoBSlKAUpSgFKUoBSlKAUpSgFKUoBSlKAxc1zFcPBLM/wxIzt6KpY/wAV5u2F3sRmEk76taSRj+ORrf8A3f5Vavbnnohy4Qg+PEuF/QhDufmEX9dQTs0y/dw7ykayPYflTT/Mz/Kub2nV+HbS89Pf/Dcs4dVVeWpv9ocpGJw0kXMi6Ho41X99PQmo/wBhmfGHMGw7XC4hSLdJIwXX/D3g+VTK1VkP/bZ9GV5YuJhbTSRkYj5ORXK7Dr6ypZ8/4f8ABu9o09FP0PTtKUr05xjFzLGd3GWAueAHmarba7F9xdsSkhEt7nuyVbS1i2gBsOHG3lVpFR04cKifanDvZVP+Exn5SoPbjXNubD8zUUqk30raK018WbNK4dJd1LL5Kd2c2vxGBLdwwAaxZWUMpI4eY06EVYGT9tiGwxUBX8cR3h/caxHsTVS1hSZmAxG6dDbjXRNc9RZNtRhsUPqJkc81vZx6obMPlW0rybFmi3BBKkcDwt6EcKnOz3avi4LBmGJjHKQ+IDylGv8Ae3qDBfNKi2zXaNhcYQgYxSn+zksCT+Fr2b04+VSmqQUpSgFKUoBSlKAV043GLFG8jmyIrMx6KoLE/IGu6oT2x48xZPPa95DHH7M673+EMPegJLkGfRYzDpPA28jjnoykaMrDkwOhFbGvL2xm1+KyxhNGC2HdiroT4HKgX1+w4BBB/kC1ehdlNscPmEXeYd9RbfjbSSMnky/6i4PI1E09itYN5SlKpBSlKAUpSgFKUoBSlaPbXaIYHAzYjTeVbIDzkbwxi3TeIJ8gaAortez84vNHRPEkFoUA5uD9YR5lzu/oFTrKMtEMEcQ+woHqftH3Nz71WewOVnEY0O12Ed5GJ5tfw3PUsd79Jq4ESvHfiC678aK41frt9+Z2bCHTFz8TqWKq02hj3s+hVdT32FFvPej0/cVaoSq62Nw303aPvBqkUjyXv9mEd3H/AIu7+Zr4/h5OVxKXCj+7X9Fv59xLzPQdKUr25xRUV7T2AyrEX592P/mjqVVBO2PGbuXhOckqD2Xec/ug+dAUgzWBPQXqPk3rcZjJaM+en9a09YmR8rkjkG4NvSvlKAzYM0I+IXHtf+hqwtj+1afD2Vz9IhFvC5+sQfhc6+zXHS1VhX1HINwbGgPWmz+00GNj34HB4bynR0J5MvL14HkTW1rylke0skEiyRuY5F4MvA+TDgQeh0NX3sJ2hpjh3clo8SB8P2ZAOLJf5leI8xWRMEypSlCClKUAque3iMnKgRwE8ZPpZ199WFWNUU7UcrM+U4pQLsqd4vW8TCQ287Kw96AqbYDDxzYGSKRQy96d4HzVCD1HDj5VqM12dxGXS/SMI7hV1DqfHGOYcDQr52seYrI7L8faWWEn41Dr6pof2a/6asbuq8jc3tSxu542euOHk7dOlCvQjndcmHsV24xybsWYARPwEyj6o/nHGM+eq/lFWtFMrKGUhlIuCCCCDwII4iqE2j7OUku+GtG/NOEbelvgP7eQ41Hcj2sx+US7illW9zDIN6JupAvpe3xIR7137S/o3S7j18OTmVredJ6+56gpUB2R7YsJjN1JT9GmOm65+rY/gk4ezbp9an1b5rilKUApSl6AVRnb3tN3k8WDQ+GL6yT/AKjjwD9KEn/ujpVyZ7nKYTDS4iQ+CJCx6noo8ybAeZFeYMugfMcwvJqZZGklPILfeYDoLWUeor51akacHOWyRnCLk0kWF2c5L3OEDsPHMd89QvBB8rt+upcorqiWwAGgruLAAkkAAEknQADiSeQr8uua8q9WVR7t/aPQxioRUVwaXbPOvouDkcGzsNyPrvMDr+kXb2ru7CNmDDhHxTizYggJ1ESXAP6mLH0VTUI7l89zRYYyRhouLdIwRvv5M5sq/p6GvQeFwyxoqIoVEUKqjgFUWAHkABXvOxrJ2tDvfqlq/wCF6fu2cW6q/EnpsjtpSldk1RVO9tWa72IhgB/4aFm/NIQAPUKl/wBdW9iMQqIzuQqqCzE8AALk/IV5n2jzo4jETYh7+NiwB5LwRfZQo9qFRHc0lu1ug/c/7FYVcma5JPE1xrEp9pSlAK7cJg3lYJEjyOeCopZv7qgmrI7N+yBsWq4nGb0eHOqRjwvKPvE/YQ+Wp5WFibwynJYcLGI8PEkSDkgtfzJ4sfM3NXAyeXl2EzAi4wWK/wDC/wDFq642xGDde9jmhKkFS6PGykWIKlgPKvWNq4zQK6lXUMp0IIBB9QdDTBMkP7OtvBj4tyQgYhBc20Ei8N9Ry1sCBwJHIgCZ1D8w7O4UcYjAKuGxKHeXdusLnmjxjRQwupKgHXnW+hzxCoLrIjWG8pjdiptqu8qkGx0uDbSqQ2VKUoBXx1BBBFweIPA19pQHl7abJ5MozQhR4UfvISeDxMTYX9N5D5g+VWvluNSeJJYzdHFx1HUHzBuD6Gt92i7CpmWG3RZZ47mFzwBPFG0+FrC/QgHlY0js1tDLleIfD4lGVN60iEeKNuG+vUEW4aMLEcr8Htns53MFOn+qP1Xh/RvWlx8N4ezLYMdYWaZNFiE3JkDryvxB6qeKnzFZuDxaSxrJGwdGFwwOh/p6cq7CteEU5U5ZWU17o7GVJeRVWf8AZnIl2wx7xfuNYSD0PB/2PrWNs12j47Lm7sMXjXQwTAkL5LfxR+g08jVtOlafOcghxC2mQMeTcHHow1Hpwr0tl29OOI11lePP+/Q06tjGWsNPLg3eyvbNgsVZZj9Fl6SMO7P5ZdB/e3T61vtotu8Lgx9Y+85FxHHZnIPAnWyjzJHlevPOY5DDFMRHIZUHUDjzFx8Q8wBeumSS3DQV7GE1OKkuTkSj0vBP867aMU5IgWOBeWneP7lvD/hqIY3tAx7G5xk4/LIUHySwrRzz1hauwCgkkgADUknQADmb1ckNjmO1eLnjMcuJnkjJBKvIzKSpuNGPI1y2b2lbBuzIiPvAA7172BvYEHS5tyPAVJMu2DwyEJjcUFmIBMUbDwX5O5BAPy9TxrJz/ssCoWwrsxH2HIO9+VwBr5H5iuRX7QtZ4pVc9MuWmov5Pw89vM2oUKq78d17m3yXtLw0tlkvA34tU/vjh+oCtRthtU+MkXA4G8m+wVitvrWvoinhuC1y3A2+6DeuyLGx0NbPZ3aObAzifDsFcAjVQwKnipB5Gw4WPnWNHsa2pVlVjnTZbpPxE7qpKPSz0h2f7EpluFEYIaV7NM9via3Ac91eA9zxJqT1WGynbnh57JjF+jSffF2hJ9eMf6rgfeqy4MQrqGRlZWFwykFSOoI0Nds0zspStRtTtGmCwzTPqeCLfV3IO6o+VyeQBNAQ3tg2q7uIYOM+OQBpfwx30X1Yj5KfvVSGOxlmC8QOP+/98a2eeZy8sjzStvSSG59eQA5AAAAdABUaLX1NQyMqfDgrvpw5+VYld+ExRQ34g8RXdjsKAA6ao37HpUBh1NuyjYkZhjN6Vb4eGzSDk7E+CP0NiT5KRzqEE16i7NdmvoWXQxkWkcd5L133AJB/KN1f00QZKFFhYV9pSsjEUpSgFKUoBSlKAUpSgFRvbPYLDZlGBMCsiiySrbfXyP3lv9k+1jrUkpQHnXH7MZnkkhdLyQE6ugLwsP8AmJxjNufyY1usn7VMPKAJw0DddXjPoyi49x71eFRPP+y7L8WSzwCNz9uH6tj5kL4WP5ga5l52Xb3es1h+K0f++psU7idPY0uFx8cwvFIkg6owb+OFRfbXPu7+pjNmI8Z6A/Z9SP29a+bSdhow0Uk8OM3VjUsRIlmsovpIhGvTwjWopkeD+kYqKJixDHxEkliqrdteN7La/nXLo9i0rSbr1JZjFN4x4eupsyvJVI9EVhs44TJZphvInhvYMzKik9AzkBj5C9Y+dbOYnDrvSxEJ95SGUepUnd96ku3EpHfQDC70haP6PMHKiGJQvgWP4Sps1/NmvwFSXZmNvoYWXxDUC4uCtgLWP2b71vKt26vKtC3hdLpcZY7uHnDWdJZ1a50MadtGcnDXK54KSkkvUk7NIVbMod/7IdgLcWVDb5an2rXbV5UMPi5I1+DRkHRWFwPbUe1YWWZi8EySxmzowIvwPUHyIJB8jW5VX5q2l8N/ri8eqNdL4c8S4ZPc+wWLkaLDtHGEhlkcSLGe9k7xixu32gbnhblf4am+DhKQRo/xKoB/p7Cw9q12Ubd4bEID3ixvzjdgpB8idGHmP24ViZ9tvh4VNnWR+SIwa5/ERoo9dfI15e9ubq+ULeVLDi9fN7ei+nmdejGnTzPq0ZXW28Srj5gvMqT+ZkUt+5J960dduMxbSyNI5uzsWPqT/HKumvX0YOnTjB7pJHGqSUptrln2rh//AJ6gctin3n7pRGoTeO5vsWZm3b23gFXW1/FVO16B7NWiyzJUnxDbnfMZbW8TbwAjVRxYlEU/qPAa19UYMn2bZtHhoWlmYKijU9egA5k8AK8+7abXvjZzK91jW4jS/wAK/wAFjpc+g4AVz2324fGyb7+CFb93Hfh5n7znry4DneD4rFlz0HIVSI44nEF2vy5DpXVXylQorLwOLC3VtY20YdPMelYoqbZB2P5hilDGNYEPAzEqSPKMAt8wKA1mx2z/AH+aYaBvEhkDHo0aAyH2Krb3r1PVb9n3ZQ+X4kTyzpKVjdVVYyN0uVJ8RJuAA3IfEfSrIqojFKUqkFKUoBSlKAUpSgK52t25nGPGDwzLFu27yQqGYkpv2UNpopHI6noNd5lOcYiSyhg7AC/hUeVza1r2PC3Cqk27zxZ8xlmg0ClVV1JBYoN3f97WHkBWy7PNuBhcU/0ggpPuh5D8SFb7p0HweIgjlx5G/OurWtXqR6ajjFcLfPz+/kbNOpCEGnHLLvw5bd8YAPkbiuyuKOCAQQQRcEagg8CDXKt+MelJZya7eRSlKyIQTtkzLust3AdZpET2F5D/AJAPeqSyTOfo+KilOqq3i/KQVb9iT7VY3b9j7NhIvKVz7lFHLyaqalkvXzqQVSLhLZrHuZxbTTR6CXERyqrDcdSLqdGBB5iunFYoAEkgAC5JNgAOJJ5CqRyzaHEYcWhlZV+7oVv13WBAPnX3Mto8RiBuyysy/dFlX3VQAfevJL8PVFPHWulfPPtt9Tqq+glnDz9DntRmoxOKkkX4bhV5XVRYH31PvWqpSvWU4KnFQjskcuUnJuT5PlfaVLdktl4JYcRNipghjjYxQ3s0jlTunXiA274Rr1041tLcyhTlN4ijI2C7NpMfaV7rh961wfE5B1C/dHUn26iNZnhwoFtLEj/fyqxtidpcTgI5CkRlga5N94KrgW3gwBtyBHOw4VXufS+ML01Pqf8A8/mviqnXKODpTtHQpVHLHCXz5Rr8NFvMAeHPW2nPXlpW/wA+2redwztvFRuoo0jjUcFQcgAB621JqOUrYOSc5pixuTem5db9ONcK7sLIA2vA6H3oDpoovoNfSuc8W6xU8jVi9iOyQxOMOJkF48NYqDwaU33fXdA3vUpQE57L+y1MJGmJxShsUwuFOogB4AD7/VuXAcybJpSsjEUpSgFKUoBSlKAUpSgFRTtK2i+iYF90/WS/Vp1G8DvN7Lf3K1K6ontXz/v8cyA/V4cbg6b2hkPzAX/t0BCZZgoFzblXNWuLitJi8Rvtflyr5BiWTgdOnKsTItbYHtIbB2hxF3w/Ii5eL0H2k/DxHLobowWNSaNZImV0YXVlNwa8pwZircfCfPh86kWzu1eIwT70D2B+JGuY39Vvx8xY+dUh6RpUG2d7WsLOAs//ALeTnvaxE+UnL9VvU1NoplZQykMp1BBBB9CONUh587dcbv5puco4I19yXf8AhxVd16O7QuyqLMSZo27nFWtvalJLCyiQcrDQMNRzDWAFDbQ7K4nAybmJiaO/wtxR/wArjQ+nEcwKjMkYmCgVj4rmx1ANrj1sf40qwcX2V4d8vfG4TEuyKhco4UkFRdkYrbdYe/LkQarVWINxoa3WWbQMiPH3jxrILOFZgjjh41B196+UnKOXublKNKpiMtH48MyNm9jPpcvdfSIoW+z3gNn8gb2vw0PHW3CsSXZwrIylwwVmXeUXDbpIuDfgbX96sjK9k4cThE7ndLFVJdTvNfQsDY2HMWPCtjhuzVhb6p29XUD9iK+U5VcJI3qFKzbbk9uG/rvyVvlmz92ARSzdTy8+g9amGA2UQW7wl26C4H9T/vSt7NgsJgQfpOJgg11RWMsx/Qt2/wBKi2ddraICmWwlWOn0iYBpP+3Hqq+p6/DWEaMpazNipf0KK6aC9v7/AOkm2gz6HKsD3bKGxEgYRQ3JKKwtvyc1W5JtxN7DmVprDZRLMrSKL68zYsedutbnL9npZ3M2KLksd47xJkc9WJ1A/f0qTCGwAAsBoByHlW2o4RwalWU22+XkrN4ypsQQRxBBBFfKsDMcpSYWca8mHxD3/wBDUNzTJ3gOuqngw4HyPQ+VU+Zg0pUiyPs8x+MQSQYdjGeDsVjVvyl2G8PMXFAajFnejR+fwN6jUH3H8V6T7Lcj+i5Vh1Is8i96/wCaXxAH0XcX9NUkvZpmEcixTYaQJK8al1tIi3cLvExlt0WLam3GvS6IAABoBoB0A4VURnKlKVSClKUApSlAKUpQClKUBrtoc2GFws05/s0JA6twUe7ED3ry5m+LJvc3ZySx5m5uSfU/61d3bVmu5hooAdZX3mH4Yxz/AFsh/TVA42becnlwHtUZUdFKUqFFd0OKZeB06cq6aUBtIs1H2hbzGorcZPtHLAb4ad4z0VrA+qHQ+4qKoLkDzH81zxKWa3pQFr5d2w42PSQRTD8S7jfNCB/hrcntjhmQpicFvofiXfSRT6q6gdKo9MSw4MfnXaMyfqD7CrkYJznmGyefxQx4zCOeIRYpIv7jS3H6SB5VDsXk9j9W++OrLuH5bzD966v/AFVui/I/1r42aP5D2qA+Jg5VN1BB6qwB+YNd2IxmJItJNKR0aZiPkWNYr41z9o+2n8V03oCQZTse0qK5dVRhcWF26eQHCpTlmzcMNiq3b7zat7cl9q7dmxfCw2+4P20P71tljqkMbuq4NFWb3dcGSqDAeOsTGYRXUqwupGv++tbORK1ubylIZHXiqkjnqKgNV2c7FDF5p3Uo3ooLvKDwcKQEX9TEXHQNXpREAAAAAGgA4ACvOXZ/2mLgJ5nmgMgn7veZGAZBGCPCraNfeva44Vfezu02Hx0Qlw0gdeY4Mh+66nVT68eV6IM2lKUqkFKUoBSlKAUpSgFKUoBSlKAojtlzTex7ryhiVP1N4z/nUe1VZUq29x3e4rEuNQ8729FYhf2UVFaxMhSgFbXD7J4yQXTCYph1EEpGo013aA1VKysblM0P/Ghli/6kbp/mArEoDkh1HqP5rMziO0vsP9f6Vg1s87beMbfejU/uaA1lfa+V9oBXKPiL1xpQHOaPdYiuFZmJXejR+Y8Leo4ftWFQFlbET7+EQc0LKfnvD9mFSVI6rPYrPRBMVkNo5LXPJWHwk9BqQfbpVpxVSM6zFXRIlZ71izVQYMi1r8wlVEZntugEm/MdLc78Pes7G4lY1LOwVRxJ0FRLMMLjMxNsLhp3hB0YRkK56l2so46C/n6QEPlk3mJsBck2GgF9bCpn2QZxJDm0KITuTFo5Fvow3WZSR1VgCD6jma+N2O5mELNAqgAkgyxk6dArG5rP7DskE+Zd8StsOhcAkbxZwUWy8SAGYk8ju9ahT0PSlKyMRSlKAUpSgFKUoBSlKAUpSgPI+dSXIvxJYn3Iredn/Z1NmchIPd4dDaSWwOvHcQfaaxHkAbnkDh5fkEmNxsOGj0L8TyRQbux9AD6mw516bybKI8LBHBCu7HGoCjn5knmSbknmSahTXbObEYPAqBh4VDAayMN6VvVzr7Cw8q31KVSHxlBFjqKiufdl+X4u5fDrG/34fq29Tu+Fv1A1K6UB592s7EcThgZMKfpUQ13QLTAfk4P+nX8NQPEEtFGLHeRmQi2t7ggW66kW8q9fVq5dl8K2JXFGCPv14SW14WueRYC4DHUXNjrUwXJSey3YbicQofFP9FQ8FK70xGnFbgJ7knqtTeDsFwAA3nxLnmTIov7KgtVk0pgZKvx3YBg2X6qbERt5lHX3G6D+9QfaDsQx2HBaHcxSD7nhk/8AGx1/SxPlXoilMDJ5EwiFWeCQFC3hIYbpVx8NwdRrpr1rK2S2Wkx+LTDx+Em5diLiNF+JiOdrgAcyQNONek9qNiMLmCWxEY37eGVfDKno/MfhNx5Vp+z3s9OXSYl3dZWlKhWAsdxQT4h9lizEkAkeEHyDAyc8s7I8thjCth1mIGryksx8+Sr6ACqPO28kU8v0cKMOXbuo2BZUS9kCm+8PDbS9teFeomW4t1ryhtfstJl+KeCQGwJMbcpI7+FgfSwI5G/lcwjdDtPktrBHf87W+Vv9a22zEuY5o9sOkUUQNnmKkonUAsTvtb7IHMXsDetF2cbCNmeJKk7sEdjMwI3rG+6qDq1jrwAueNgfSeW5ZHh4kihRY40FlVRoOfuSbkk6km9AR3IuzfDQEPLvYqYf2k9mCn/lx/BH7C/nUrtX2lUh8Zbi1VNkHZ0sEOGxKq1wpWfuyVmTddws8LLrvKLB49VdQdGIAa2q+KttBpQHRgQwQb7iQ8mAtvDkSASL+Y0PEAcBkV8Ar7QClKUApSlAKUpQClKUApSlAV12Z7LrDi8fMdXSZ4EvxVA3eE/qDx/3KsWsPBYARyTMP7V1dvURpH/Ea1mUApSlAKUpQClKUApSlAKUpQClKUArWZ9s5h8bF3WJiWReV9GU9VYaqfMGtnXGRSQQDYkaHoetAURsbkGIwuZTz4IFoolZliJu+IwxxEsNlJABb6gyLfjZOtXnhMWssayIbqwBU8Lg+R1Hoa12WZSkM53BYLh4IgPwxtPu6/qNbVIwOAA1J0FtSbk+5JNAcqUpQClKUApSlAKUpQClKUApSlAKUpQClKUB/9k="/>
          <p:cNvSpPr>
            <a:spLocks noChangeAspect="1" noChangeArrowheads="1"/>
          </p:cNvSpPr>
          <p:nvPr/>
        </p:nvSpPr>
        <p:spPr bwMode="auto">
          <a:xfrm>
            <a:off x="155575" y="-860425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2" descr="C:\Users\compte.local\Desktop\101___05\IMG_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65529" y="128601"/>
            <a:ext cx="63325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</a:t>
            </a:r>
            <a:r>
              <a:rPr lang="fr-F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developments</a:t>
            </a:r>
            <a:r>
              <a:rPr lang="fr-F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 MadAnalysis 5 ?</a:t>
            </a:r>
            <a:endParaRPr lang="fr-F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458968" y="4067032"/>
            <a:ext cx="3548554" cy="1384995"/>
            <a:chOff x="5458968" y="4067032"/>
            <a:chExt cx="3548554" cy="1384995"/>
          </a:xfrm>
        </p:grpSpPr>
        <p:sp>
          <p:nvSpPr>
            <p:cNvPr id="2" name="ZoneTexte 1"/>
            <p:cNvSpPr txBox="1"/>
            <p:nvPr/>
          </p:nvSpPr>
          <p:spPr>
            <a:xfrm>
              <a:off x="6496334" y="4067032"/>
              <a:ext cx="25111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 smtClean="0">
                  <a:solidFill>
                    <a:srgbClr val="FFFF00"/>
                  </a:solidFill>
                </a:rPr>
                <a:t>Why</a:t>
              </a:r>
              <a:r>
                <a:rPr lang="fr-FR" sz="2800" dirty="0" smtClean="0">
                  <a:solidFill>
                    <a:srgbClr val="FFFF00"/>
                  </a:solidFill>
                </a:rPr>
                <a:t> do F77 </a:t>
              </a:r>
              <a:r>
                <a:rPr lang="fr-FR" sz="2800" dirty="0" err="1" smtClean="0">
                  <a:solidFill>
                    <a:srgbClr val="FFFF00"/>
                  </a:solidFill>
                </a:rPr>
                <a:t>always</a:t>
              </a:r>
              <a:r>
                <a:rPr lang="fr-FR" sz="2800" dirty="0" smtClean="0">
                  <a:solidFill>
                    <a:srgbClr val="FFFF00"/>
                  </a:solidFill>
                </a:rPr>
                <a:t> </a:t>
              </a:r>
              <a:r>
                <a:rPr lang="fr-FR" sz="2800" dirty="0" err="1" smtClean="0">
                  <a:solidFill>
                    <a:srgbClr val="FFFF00"/>
                  </a:solidFill>
                </a:rPr>
                <a:t>spoil</a:t>
              </a:r>
              <a:r>
                <a:rPr lang="fr-FR" sz="2800" dirty="0" smtClean="0">
                  <a:solidFill>
                    <a:srgbClr val="FFFF00"/>
                  </a:solidFill>
                </a:rPr>
                <a:t> the </a:t>
              </a:r>
              <a:r>
                <a:rPr lang="fr-FR" sz="2800" dirty="0" err="1" smtClean="0">
                  <a:solidFill>
                    <a:srgbClr val="FFFF00"/>
                  </a:solidFill>
                </a:rPr>
                <a:t>landscape</a:t>
              </a:r>
              <a:r>
                <a:rPr lang="fr-FR" sz="2800" dirty="0" smtClean="0">
                  <a:solidFill>
                    <a:srgbClr val="FFFF00"/>
                  </a:solidFill>
                </a:rPr>
                <a:t> ?</a:t>
              </a:r>
            </a:p>
          </p:txBody>
        </p:sp>
        <p:sp>
          <p:nvSpPr>
            <p:cNvPr id="3" name="Virage 2"/>
            <p:cNvSpPr/>
            <p:nvPr/>
          </p:nvSpPr>
          <p:spPr>
            <a:xfrm rot="5400000" flipV="1">
              <a:off x="5486400" y="4572000"/>
              <a:ext cx="813816" cy="868680"/>
            </a:xfrm>
            <a:prstGeom prst="bentArrow">
              <a:avLst/>
            </a:prstGeom>
            <a:solidFill>
              <a:srgbClr val="FFFF9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9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6944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Parallelizing the processing chain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0882" y="1058048"/>
            <a:ext cx="851462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The simplest </a:t>
            </a:r>
            <a:r>
              <a:rPr lang="en-US" b="1" dirty="0" smtClean="0">
                <a:solidFill>
                  <a:srgbClr val="003399"/>
                </a:solidFill>
              </a:rPr>
              <a:t>method: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9432" y="5773004"/>
            <a:ext cx="779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Several</a:t>
            </a:r>
            <a:r>
              <a:rPr lang="fr-FR" dirty="0" smtClean="0"/>
              <a:t> possible </a:t>
            </a:r>
            <a:r>
              <a:rPr lang="fr-FR" dirty="0" err="1" smtClean="0"/>
              <a:t>libraries</a:t>
            </a:r>
            <a:r>
              <a:rPr lang="fr-FR" dirty="0" smtClean="0"/>
              <a:t>: 	POSIX threads, ROOT threads (POSIX) </a:t>
            </a:r>
          </a:p>
          <a:p>
            <a:r>
              <a:rPr lang="fr-FR" dirty="0" smtClean="0"/>
              <a:t>			</a:t>
            </a:r>
            <a:r>
              <a:rPr lang="fr-FR" dirty="0" err="1" smtClean="0"/>
              <a:t>Boost</a:t>
            </a:r>
            <a:r>
              <a:rPr lang="fr-FR" dirty="0" smtClean="0"/>
              <a:t> threads, </a:t>
            </a:r>
            <a:r>
              <a:rPr lang="fr-FR" dirty="0" err="1" smtClean="0"/>
              <a:t>OpenMP</a:t>
            </a:r>
            <a:r>
              <a:rPr lang="fr-FR" dirty="0" smtClean="0"/>
              <a:t>, …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08397" y="5332442"/>
            <a:ext cx="78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How ?</a:t>
            </a:r>
            <a:endParaRPr lang="fr-FR" b="1" dirty="0">
              <a:solidFill>
                <a:srgbClr val="00339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5861" y="2698054"/>
            <a:ext cx="851462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More sophisticated technique: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932" y="1579307"/>
            <a:ext cx="59164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Distributing</a:t>
            </a:r>
            <a:r>
              <a:rPr lang="fr-FR" dirty="0" smtClean="0"/>
              <a:t> the input files on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cores</a:t>
            </a:r>
            <a:r>
              <a:rPr lang="fr-FR" dirty="0" smtClean="0"/>
              <a:t> 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Dividing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N</a:t>
            </a:r>
            <a:r>
              <a:rPr lang="fr-FR" dirty="0" smtClean="0"/>
              <a:t> files by </a:t>
            </a:r>
            <a:r>
              <a:rPr lang="fr-FR" b="1" dirty="0" smtClean="0">
                <a:solidFill>
                  <a:srgbClr val="FF0000"/>
                </a:solidFill>
              </a:rPr>
              <a:t>n</a:t>
            </a:r>
            <a:r>
              <a:rPr lang="fr-FR" dirty="0" smtClean="0"/>
              <a:t> </a:t>
            </a:r>
            <a:r>
              <a:rPr lang="fr-FR" dirty="0" err="1" smtClean="0"/>
              <a:t>cores</a:t>
            </a:r>
            <a:endParaRPr lang="fr-F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Number</a:t>
            </a:r>
            <a:r>
              <a:rPr lang="fr-FR" dirty="0" smtClean="0"/>
              <a:t> of files sent to a </a:t>
            </a: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on the </a:t>
            </a:r>
            <a:r>
              <a:rPr lang="fr-FR" dirty="0" err="1" smtClean="0"/>
              <a:t>disk</a:t>
            </a:r>
            <a:r>
              <a:rPr lang="fr-FR" dirty="0" smtClean="0"/>
              <a:t> size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81037" y="3164722"/>
            <a:ext cx="662501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Split file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files (gain of time ?)</a:t>
            </a:r>
            <a:br>
              <a:rPr lang="fr-FR" dirty="0" smtClean="0"/>
            </a:b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Optimizing</a:t>
            </a:r>
            <a:r>
              <a:rPr lang="fr-FR" dirty="0" smtClean="0"/>
              <a:t> </a:t>
            </a:r>
            <a:r>
              <a:rPr lang="fr-FR" dirty="0" err="1" smtClean="0"/>
              <a:t>inline</a:t>
            </a:r>
            <a:r>
              <a:rPr lang="fr-FR" dirty="0" smtClean="0"/>
              <a:t> the </a:t>
            </a:r>
            <a:r>
              <a:rPr lang="fr-FR" dirty="0" err="1" smtClean="0"/>
              <a:t>parallelization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: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i="1" dirty="0" err="1" smtClean="0"/>
              <a:t>core</a:t>
            </a:r>
            <a:r>
              <a:rPr lang="fr-FR" i="1" dirty="0" smtClean="0"/>
              <a:t> </a:t>
            </a:r>
            <a:r>
              <a:rPr lang="fr-FR" i="1" dirty="0" err="1" smtClean="0"/>
              <a:t>avaibility</a:t>
            </a:r>
            <a:r>
              <a:rPr lang="fr-FR" i="1" dirty="0" smtClean="0"/>
              <a:t>, </a:t>
            </a:r>
            <a:endParaRPr lang="fr-FR" i="1" dirty="0"/>
          </a:p>
          <a:p>
            <a:pPr lvl="1"/>
            <a:r>
              <a:rPr lang="fr-FR" i="1" dirty="0" smtClean="0"/>
              <a:t>	</a:t>
            </a:r>
            <a:r>
              <a:rPr lang="fr-FR" i="1" dirty="0" err="1" smtClean="0"/>
              <a:t>sample</a:t>
            </a:r>
            <a:r>
              <a:rPr lang="fr-FR" i="1" dirty="0" smtClean="0"/>
              <a:t> contents,</a:t>
            </a:r>
          </a:p>
          <a:p>
            <a:pPr lvl="1"/>
            <a:r>
              <a:rPr lang="fr-FR" i="1" dirty="0"/>
              <a:t> </a:t>
            </a:r>
            <a:r>
              <a:rPr lang="fr-FR" i="1" dirty="0" smtClean="0"/>
              <a:t>       </a:t>
            </a:r>
            <a:r>
              <a:rPr lang="fr-FR" i="1" dirty="0" err="1" smtClean="0"/>
              <a:t>sample</a:t>
            </a:r>
            <a:r>
              <a:rPr lang="fr-FR" i="1" dirty="0" smtClean="0"/>
              <a:t> format,</a:t>
            </a:r>
          </a:p>
          <a:p>
            <a:pPr lvl="1"/>
            <a:r>
              <a:rPr lang="fr-FR" i="1" dirty="0" smtClean="0"/>
              <a:t>	location of the file.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10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ccolade fermante 2"/>
          <p:cNvSpPr/>
          <p:nvPr/>
        </p:nvSpPr>
        <p:spPr>
          <a:xfrm>
            <a:off x="7287904" y="3070746"/>
            <a:ext cx="382138" cy="21972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806519" y="3807726"/>
            <a:ext cx="102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3399"/>
                </a:solidFill>
              </a:rPr>
              <a:t>Done</a:t>
            </a:r>
            <a:r>
              <a:rPr lang="fr-FR" dirty="0" smtClean="0">
                <a:solidFill>
                  <a:srgbClr val="003399"/>
                </a:solidFill>
              </a:rPr>
              <a:t> by PROOF</a:t>
            </a:r>
            <a:endParaRPr lang="fr-F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6944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Parallelizing the processing chain</a:t>
            </a:r>
            <a:endParaRPr lang="en-US" sz="3200" b="1" dirty="0">
              <a:latin typeface="Comic Sans MS" pitchFamily="66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6447"/>
              </p:ext>
            </p:extLst>
          </p:nvPr>
        </p:nvGraphicFramePr>
        <p:xfrm>
          <a:off x="259306" y="1296536"/>
          <a:ext cx="8789159" cy="406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191"/>
                <a:gridCol w="3158288"/>
                <a:gridCol w="2019869"/>
                <a:gridCol w="2060811"/>
              </a:tblGrid>
              <a:tr h="5572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POSIX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Boost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OpenMP</a:t>
                      </a:r>
                      <a:endParaRPr lang="fr-FR" dirty="0"/>
                    </a:p>
                  </a:txBody>
                  <a:tcPr anchor="ctr"/>
                </a:tc>
              </a:tr>
              <a:tr h="1253889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Installation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Usually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err="1" smtClean="0"/>
                        <a:t>included</a:t>
                      </a:r>
                      <a:r>
                        <a:rPr lang="fr-FR" sz="1600" baseline="0" dirty="0" smtClean="0"/>
                        <a:t> in Linux distributions. 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Known</a:t>
                      </a:r>
                      <a:r>
                        <a:rPr lang="fr-FR" sz="1600" baseline="0" dirty="0" smtClean="0"/>
                        <a:t> and </a:t>
                      </a:r>
                      <a:r>
                        <a:rPr lang="fr-FR" sz="1600" baseline="0" dirty="0" err="1" smtClean="0"/>
                        <a:t>installed</a:t>
                      </a:r>
                      <a:r>
                        <a:rPr lang="fr-FR" sz="1600" baseline="0" dirty="0" smtClean="0"/>
                        <a:t> by C++ </a:t>
                      </a:r>
                      <a:r>
                        <a:rPr lang="fr-FR" sz="1600" baseline="0" dirty="0" err="1" smtClean="0"/>
                        <a:t>developers</a:t>
                      </a:r>
                      <a:r>
                        <a:rPr lang="fr-FR" sz="1600" baseline="0" dirty="0" smtClean="0"/>
                        <a:t> (but not by </a:t>
                      </a:r>
                      <a:r>
                        <a:rPr lang="fr-FR" sz="1600" baseline="0" dirty="0" err="1" smtClean="0"/>
                        <a:t>theorists</a:t>
                      </a:r>
                      <a:r>
                        <a:rPr lang="fr-FR" sz="1600" baseline="0" dirty="0" smtClean="0"/>
                        <a:t>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To </a:t>
                      </a:r>
                      <a:r>
                        <a:rPr lang="fr-FR" sz="1600" dirty="0" err="1" smtClean="0"/>
                        <a:t>be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installed</a:t>
                      </a:r>
                      <a:endParaRPr lang="fr-FR" sz="1600" dirty="0"/>
                    </a:p>
                  </a:txBody>
                  <a:tcPr anchor="ctr"/>
                </a:tc>
              </a:tr>
              <a:tr h="51084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Portability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Some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difference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between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Unix &amp; </a:t>
                      </a:r>
                      <a:r>
                        <a:rPr lang="fr-FR" sz="1600" dirty="0" err="1" smtClean="0"/>
                        <a:t>MacOSx</a:t>
                      </a:r>
                      <a:r>
                        <a:rPr lang="fr-FR" sz="1600" dirty="0" smtClean="0"/>
                        <a:t>.</a:t>
                      </a:r>
                      <a:r>
                        <a:rPr lang="fr-FR" sz="1600" baseline="0" dirty="0" smtClean="0"/>
                        <a:t> No Windows.</a:t>
                      </a:r>
                    </a:p>
                    <a:p>
                      <a:pPr algn="ctr"/>
                      <a:r>
                        <a:rPr lang="fr-FR" sz="1600" baseline="0" dirty="0" smtClean="0"/>
                        <a:t>ROOT fixes </a:t>
                      </a:r>
                      <a:r>
                        <a:rPr lang="fr-FR" sz="1600" baseline="0" dirty="0" err="1" smtClean="0"/>
                        <a:t>portability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problems</a:t>
                      </a:r>
                      <a:r>
                        <a:rPr lang="fr-FR" sz="1600" baseline="0" dirty="0" smtClean="0"/>
                        <a:t>.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Full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Full</a:t>
                      </a:r>
                      <a:endParaRPr lang="fr-FR" sz="1600" dirty="0"/>
                    </a:p>
                  </a:txBody>
                  <a:tcPr anchor="ctr"/>
                </a:tc>
              </a:tr>
              <a:tr h="51084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Level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Low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Medium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High</a:t>
                      </a:r>
                      <a:endParaRPr lang="fr-FR" sz="1600" dirty="0"/>
                    </a:p>
                  </a:txBody>
                  <a:tcPr anchor="ctr"/>
                </a:tc>
              </a:tr>
              <a:tr h="92027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Management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Manual</a:t>
                      </a:r>
                      <a:r>
                        <a:rPr lang="fr-FR" sz="1600" dirty="0" smtClean="0"/>
                        <a:t> management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Automated</a:t>
                      </a:r>
                      <a:r>
                        <a:rPr lang="fr-FR" sz="1600" baseline="0" dirty="0" smtClean="0"/>
                        <a:t> system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Automated</a:t>
                      </a:r>
                      <a:r>
                        <a:rPr lang="fr-FR" sz="1600" baseline="0" dirty="0" smtClean="0"/>
                        <a:t> system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34581" y="5755521"/>
            <a:ext cx="650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Best performances must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obtained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POSIX if </a:t>
            </a:r>
            <a:r>
              <a:rPr lang="fr-FR" b="1" dirty="0" err="1" smtClean="0"/>
              <a:t>properly</a:t>
            </a:r>
            <a:r>
              <a:rPr lang="fr-FR" b="1" dirty="0" smtClean="0"/>
              <a:t> </a:t>
            </a:r>
            <a:r>
              <a:rPr lang="fr-FR" b="1" dirty="0" err="1" smtClean="0"/>
              <a:t>used</a:t>
            </a:r>
            <a:r>
              <a:rPr lang="fr-FR" b="1" dirty="0" smtClean="0"/>
              <a:t> !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11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4782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mic Sans MS" pitchFamily="66" charset="0"/>
              </a:rPr>
              <a:t>Multijobs</a:t>
            </a:r>
            <a:r>
              <a:rPr lang="en-US" sz="3200" b="1" dirty="0" smtClean="0">
                <a:latin typeface="Comic Sans MS" pitchFamily="66" charset="0"/>
              </a:rPr>
              <a:t> @ </a:t>
            </a:r>
            <a:r>
              <a:rPr lang="en-US" sz="3200" b="1" smtClean="0">
                <a:latin typeface="Comic Sans MS" pitchFamily="66" charset="0"/>
              </a:rPr>
              <a:t>multilevels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12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54842" y="1173706"/>
            <a:ext cx="6168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399"/>
                </a:solidFill>
              </a:rPr>
              <a:t>Goals:</a:t>
            </a:r>
          </a:p>
          <a:p>
            <a:endParaRPr lang="fr-FR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Defining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analyses @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of sophistication (parton, </a:t>
            </a:r>
            <a:r>
              <a:rPr lang="fr-FR" dirty="0" err="1" smtClean="0"/>
              <a:t>shower</a:t>
            </a:r>
            <a:r>
              <a:rPr lang="fr-FR" dirty="0" smtClean="0"/>
              <a:t>, </a:t>
            </a:r>
            <a:r>
              <a:rPr lang="fr-FR" dirty="0" err="1" smtClean="0"/>
              <a:t>reco</a:t>
            </a:r>
            <a:r>
              <a:rPr lang="fr-FR" dirty="0" smtClean="0"/>
              <a:t>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Defining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output (LHE, LHCO).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clustering</a:t>
            </a:r>
            <a:r>
              <a:rPr lang="fr-FR" dirty="0" smtClean="0"/>
              <a:t> </a:t>
            </a:r>
            <a:r>
              <a:rPr lang="fr-FR" dirty="0" err="1" smtClean="0"/>
              <a:t>algorithms</a:t>
            </a:r>
            <a:r>
              <a:rPr lang="fr-FR" dirty="0" smtClean="0"/>
              <a:t> or settings.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Defining</a:t>
            </a:r>
            <a:r>
              <a:rPr lang="fr-FR" dirty="0" smtClean="0"/>
              <a:t> </a:t>
            </a:r>
            <a:r>
              <a:rPr lang="fr-FR" dirty="0" err="1" smtClean="0"/>
              <a:t>filters</a:t>
            </a:r>
            <a:endParaRPr lang="fr-FR" dirty="0"/>
          </a:p>
        </p:txBody>
      </p:sp>
      <p:sp>
        <p:nvSpPr>
          <p:cNvPr id="3" name="Accolade fermante 2"/>
          <p:cNvSpPr/>
          <p:nvPr/>
        </p:nvSpPr>
        <p:spPr>
          <a:xfrm>
            <a:off x="6428096" y="1542195"/>
            <a:ext cx="368489" cy="16650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028598" y="2019867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  <a:r>
              <a:rPr lang="fr-FR" dirty="0" smtClean="0"/>
              <a:t>n a </a:t>
            </a:r>
            <a:r>
              <a:rPr lang="fr-FR" dirty="0" err="1" smtClean="0"/>
              <a:t>same</a:t>
            </a:r>
            <a:r>
              <a:rPr lang="fr-FR" dirty="0" smtClean="0"/>
              <a:t> job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4842" y="3530937"/>
            <a:ext cx="537929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This functionality in the expert mode: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I</a:t>
            </a:r>
            <a:r>
              <a:rPr lang="en-US" dirty="0" smtClean="0"/>
              <a:t>t is available since 1.1.6 but nobody knows it.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3399"/>
                </a:solidFill>
              </a:rPr>
              <a:t>This functionality in the normal mode:</a:t>
            </a:r>
          </a:p>
          <a:p>
            <a:pPr lvl="1"/>
            <a:r>
              <a:rPr lang="en-US" dirty="0" smtClean="0"/>
              <a:t>To be implemented but it is not a piece of cake !</a:t>
            </a:r>
          </a:p>
          <a:p>
            <a:pPr lvl="1"/>
            <a:r>
              <a:rPr lang="en-US" dirty="0" smtClean="0"/>
              <a:t>Find a intuitive and user-friendly syntax to do that.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Discussion with </a:t>
            </a:r>
            <a:r>
              <a:rPr lang="en-US" dirty="0" err="1" smtClean="0"/>
              <a:t>Benj</a:t>
            </a:r>
            <a:r>
              <a:rPr lang="en-US" dirty="0" smtClean="0"/>
              <a:t> ongoing ….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nauticexpo.fr/images_ne/photo-g/wc-marin-22256-3140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3921" y="3032671"/>
            <a:ext cx="2164544" cy="32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7551" y="744770"/>
            <a:ext cx="60288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smtClean="0"/>
              <a:t>Rejected ideas …</a:t>
            </a:r>
            <a:endParaRPr lang="en-US" sz="6000" b="1"/>
          </a:p>
        </p:txBody>
      </p:sp>
      <p:sp>
        <p:nvSpPr>
          <p:cNvPr id="58" name="Rectangle 57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smtClean="0"/>
              <a:t>slide </a:t>
            </a:r>
            <a:fld id="{B3ABC384-9EEE-48E7-9351-72AB76522EE0}" type="slidenum">
              <a:rPr lang="en-US" b="1" smtClean="0"/>
              <a:pPr algn="r"/>
              <a:t>13</a:t>
            </a:fld>
            <a:r>
              <a:rPr lang="en-US" b="1" smtClean="0"/>
              <a:t>  </a:t>
            </a:r>
            <a:endParaRPr lang="en-US" b="1"/>
          </a:p>
        </p:txBody>
      </p:sp>
      <p:cxnSp>
        <p:nvCxnSpPr>
          <p:cNvPr id="60" name="Connecteur droit 59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91322" y="2370877"/>
            <a:ext cx="657276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FastSim</a:t>
            </a:r>
            <a:r>
              <a:rPr lang="en-US" dirty="0" smtClean="0"/>
              <a:t> package in MadAnalysis 5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GUI for MadAnalysis (first attempt by G. </a:t>
            </a:r>
            <a:r>
              <a:rPr lang="en-US" dirty="0" err="1" smtClean="0"/>
              <a:t>Serret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MadAnalysis on Windows or on </a:t>
            </a:r>
            <a:r>
              <a:rPr lang="en-US" dirty="0" err="1" smtClean="0"/>
              <a:t>cygwin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008000"/>
                </a:solidFill>
              </a:rPr>
              <a:t>(could be saved from the flush </a:t>
            </a:r>
            <a:r>
              <a:rPr lang="en-US" i="1" dirty="0" smtClean="0">
                <a:solidFill>
                  <a:srgbClr val="008000"/>
                </a:solidFill>
                <a:sym typeface="Wingdings" pitchFamily="2" charset="2"/>
              </a:rPr>
              <a:t> undergraduate </a:t>
            </a:r>
            <a:r>
              <a:rPr lang="en-US" i="1" dirty="0" err="1" smtClean="0">
                <a:solidFill>
                  <a:srgbClr val="008000"/>
                </a:solidFill>
                <a:sym typeface="Wingdings" pitchFamily="2" charset="2"/>
              </a:rPr>
              <a:t>MasterClasses</a:t>
            </a:r>
            <a:r>
              <a:rPr lang="en-US" i="1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i="1" dirty="0" smtClean="0">
              <a:solidFill>
                <a:srgbClr val="008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Rewritting</a:t>
            </a:r>
            <a:r>
              <a:rPr lang="en-US" dirty="0" smtClean="0"/>
              <a:t> MadAnalysis in Oberon language</a:t>
            </a:r>
            <a:br>
              <a:rPr lang="en-US" dirty="0" smtClean="0"/>
            </a:br>
            <a:r>
              <a:rPr lang="en-US" dirty="0" smtClean="0"/>
              <a:t>(Adam’s ATER ?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nauticexpo.fr/images_ne/photo-g/wc-marin-22256-3140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3921" y="3032671"/>
            <a:ext cx="2164544" cy="32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7551" y="744770"/>
            <a:ext cx="60288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smtClean="0"/>
              <a:t>Rejected ideas …</a:t>
            </a:r>
            <a:endParaRPr lang="en-US" sz="6000" b="1"/>
          </a:p>
        </p:txBody>
      </p:sp>
      <p:sp>
        <p:nvSpPr>
          <p:cNvPr id="58" name="Rectangle 57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smtClean="0"/>
              <a:t>slide </a:t>
            </a:r>
            <a:fld id="{B3ABC384-9EEE-48E7-9351-72AB76522EE0}" type="slidenum">
              <a:rPr lang="en-US" b="1" smtClean="0"/>
              <a:pPr algn="r"/>
              <a:t>14</a:t>
            </a:fld>
            <a:r>
              <a:rPr lang="en-US" b="1" smtClean="0"/>
              <a:t>  </a:t>
            </a:r>
            <a:endParaRPr lang="en-US" b="1"/>
          </a:p>
        </p:txBody>
      </p:sp>
      <p:cxnSp>
        <p:nvCxnSpPr>
          <p:cNvPr id="60" name="Connecteur droit 59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91322" y="2370877"/>
            <a:ext cx="657276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FastSim</a:t>
            </a:r>
            <a:r>
              <a:rPr lang="en-US" dirty="0" smtClean="0"/>
              <a:t> package in MadAnalysis 5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GUI for MadAnalysis (first attempt by G. </a:t>
            </a:r>
            <a:r>
              <a:rPr lang="en-US" dirty="0" err="1" smtClean="0"/>
              <a:t>Serret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MadAnalysis on Windows or on </a:t>
            </a:r>
            <a:r>
              <a:rPr lang="en-US" dirty="0" err="1" smtClean="0"/>
              <a:t>cygwin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008000"/>
                </a:solidFill>
              </a:rPr>
              <a:t>(could be saved from the flush </a:t>
            </a:r>
            <a:r>
              <a:rPr lang="en-US" i="1" dirty="0" smtClean="0">
                <a:solidFill>
                  <a:srgbClr val="008000"/>
                </a:solidFill>
                <a:sym typeface="Wingdings" pitchFamily="2" charset="2"/>
              </a:rPr>
              <a:t> undergraduate </a:t>
            </a:r>
            <a:r>
              <a:rPr lang="en-US" i="1" dirty="0" err="1" smtClean="0">
                <a:solidFill>
                  <a:srgbClr val="008000"/>
                </a:solidFill>
                <a:sym typeface="Wingdings" pitchFamily="2" charset="2"/>
              </a:rPr>
              <a:t>MasterClasses</a:t>
            </a:r>
            <a:r>
              <a:rPr lang="en-US" i="1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i="1" dirty="0" smtClean="0">
              <a:solidFill>
                <a:srgbClr val="008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Rewritting</a:t>
            </a:r>
            <a:r>
              <a:rPr lang="en-US" dirty="0" smtClean="0"/>
              <a:t> MadAnalysis in Oberon language</a:t>
            </a:r>
            <a:br>
              <a:rPr lang="en-US" dirty="0" smtClean="0"/>
            </a:br>
            <a:r>
              <a:rPr lang="en-US" dirty="0" smtClean="0"/>
              <a:t>(Adam’s ATER ? </a:t>
            </a:r>
            <a:r>
              <a:rPr lang="en-US" dirty="0" smtClean="0">
                <a:solidFill>
                  <a:srgbClr val="FF0000"/>
                </a:solidFill>
              </a:rPr>
              <a:t>= JOKE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8815" y="2205081"/>
            <a:ext cx="49063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dirty="0" err="1" smtClean="0"/>
              <a:t>Defining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priorities</a:t>
            </a:r>
            <a:r>
              <a:rPr lang="fr-FR" sz="6000" b="1" dirty="0" smtClean="0"/>
              <a:t>…</a:t>
            </a:r>
            <a:endParaRPr lang="fr-FR" sz="6000" b="1" dirty="0"/>
          </a:p>
        </p:txBody>
      </p:sp>
      <p:sp>
        <p:nvSpPr>
          <p:cNvPr id="58" name="Rectangle 57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15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526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Different kinds of users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56098" y="5349080"/>
            <a:ext cx="3197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Fabio and </a:t>
            </a:r>
            <a:r>
              <a:rPr lang="fr-FR" sz="2400" dirty="0" err="1"/>
              <a:t>co</a:t>
            </a:r>
            <a:endParaRPr lang="fr-FR" sz="2400" dirty="0"/>
          </a:p>
          <a:p>
            <a:pPr algn="ctr"/>
            <a:r>
              <a:rPr lang="fr-FR" sz="2400" dirty="0"/>
              <a:t>(</a:t>
            </a:r>
            <a:r>
              <a:rPr lang="fr-FR" sz="2400" dirty="0" err="1"/>
              <a:t>MadGraph</a:t>
            </a:r>
            <a:r>
              <a:rPr lang="fr-FR" sz="2400" dirty="0"/>
              <a:t>/</a:t>
            </a:r>
            <a:r>
              <a:rPr lang="fr-FR" sz="2400" dirty="0" err="1"/>
              <a:t>aMC@NLO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054278" y="5349080"/>
            <a:ext cx="79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BATS</a:t>
            </a:r>
            <a:endParaRPr lang="fr-FR" sz="2400" dirty="0"/>
          </a:p>
        </p:txBody>
      </p:sp>
      <p:pic>
        <p:nvPicPr>
          <p:cNvPr id="2050" name="Picture 2" descr="http://1.bp.blogspot.com/_HR3JtqIfTiE/Sbx09kdIODI/AAAAAAAAA6k/1_HyxAZ38h0/s400/Albert+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62" y="1893366"/>
            <a:ext cx="31718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HCkG4oMCDUE/TeOLGmga2FI/AAAAAAAAACA/bqspwuXxDCs/s1600/ne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593"/>
            <a:ext cx="2329857" cy="39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31618" y="5349080"/>
            <a:ext cx="1473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 smtClean="0"/>
              <a:t>Kind</a:t>
            </a:r>
            <a:r>
              <a:rPr lang="fr-FR" sz="2400" dirty="0" smtClean="0"/>
              <a:t> </a:t>
            </a:r>
            <a:r>
              <a:rPr lang="fr-FR" sz="2400" dirty="0" err="1" smtClean="0"/>
              <a:t>users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&amp;</a:t>
            </a:r>
            <a:r>
              <a:rPr lang="fr-FR" sz="2400" dirty="0" err="1" smtClean="0"/>
              <a:t>students</a:t>
            </a:r>
            <a:endParaRPr lang="fr-FR" sz="2400" dirty="0"/>
          </a:p>
        </p:txBody>
      </p:sp>
      <p:pic>
        <p:nvPicPr>
          <p:cNvPr id="17" name="Picture 2" descr="http://preview.turbosquid.com/Preview/2011/02/04__12_36_17/Bat_Render_04.jpg9d6713f4-53fb-403b-af05-c8588c285fee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93" y="2930168"/>
            <a:ext cx="3075295" cy="230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16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365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Sorting the ideas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58598" y="5999163"/>
            <a:ext cx="4210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en-US" dirty="0" smtClean="0"/>
              <a:t>Interfacing boosted-top </a:t>
            </a:r>
            <a:r>
              <a:rPr lang="en-US" dirty="0" err="1" smtClean="0"/>
              <a:t>algo</a:t>
            </a:r>
            <a:r>
              <a:rPr lang="en-US" dirty="0" smtClean="0"/>
              <a:t> (</a:t>
            </a:r>
            <a:r>
              <a:rPr lang="en-US" dirty="0" err="1" smtClean="0"/>
              <a:t>FastJet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858598" y="3424292"/>
            <a:ext cx="410797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n-US" dirty="0" smtClean="0"/>
              <a:t>Parallelizing the full processing chain</a:t>
            </a:r>
          </a:p>
          <a:p>
            <a:pPr marL="342900" indent="-342900">
              <a:buFont typeface="+mj-lt"/>
              <a:buAutoNum type="arabicPeriod" startAt="11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11"/>
            </a:pPr>
            <a:r>
              <a:rPr lang="en-US" dirty="0" smtClean="0"/>
              <a:t>Using timing and profiling tools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858598" y="1320248"/>
            <a:ext cx="38486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Interface to showering program : </a:t>
            </a:r>
            <a:r>
              <a:rPr lang="en-US" dirty="0" err="1" smtClean="0"/>
              <a:t>Pythia</a:t>
            </a:r>
            <a:r>
              <a:rPr lang="en-US" dirty="0" smtClean="0"/>
              <a:t> 6/8, </a:t>
            </a:r>
            <a:r>
              <a:rPr lang="en-US" dirty="0" err="1" smtClean="0"/>
              <a:t>Herwig</a:t>
            </a:r>
            <a:r>
              <a:rPr lang="en-US" dirty="0" smtClean="0"/>
              <a:t> 5/++</a:t>
            </a:r>
          </a:p>
          <a:p>
            <a:pPr marL="342900" indent="-342900">
              <a:buFont typeface="+mj-lt"/>
              <a:buAutoNum type="arabicPeriod" startAt="8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Weights in NLO generator (PDF, …)</a:t>
            </a:r>
          </a:p>
          <a:p>
            <a:pPr marL="342900" indent="-342900">
              <a:buFont typeface="+mj-lt"/>
              <a:buAutoNum type="arabicPeriod" startAt="8"/>
            </a:pPr>
            <a:endParaRPr lang="en-US" sz="1000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 err="1" smtClean="0"/>
              <a:t>Multijobs</a:t>
            </a:r>
            <a:r>
              <a:rPr lang="en-US" dirty="0" smtClean="0"/>
              <a:t> @ </a:t>
            </a:r>
            <a:r>
              <a:rPr lang="en-US" dirty="0" err="1" smtClean="0"/>
              <a:t>multilevels</a:t>
            </a:r>
            <a:endParaRPr lang="en-US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307074" y="1320248"/>
            <a:ext cx="3691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Improving installation MA5 package + auto-diagnostic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Histograms in ASCII art </a:t>
            </a:r>
            <a:r>
              <a:rPr lang="en-US" dirty="0" smtClean="0">
                <a:sym typeface="Wingdings" pitchFamily="2" charset="2"/>
              </a:rPr>
              <a:t> ROOT becomes an optional package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Tutorials &amp; focus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Externalizing the report generator from Python interface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58598" y="4747302"/>
            <a:ext cx="3998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Reinforcing the validation procedure</a:t>
            </a:r>
          </a:p>
          <a:p>
            <a:pPr marL="342900" indent="-342900">
              <a:buFont typeface="+mj-lt"/>
              <a:buAutoNum type="arabicPeriod" startAt="13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MA4 fully replaced by MA5 in MG5</a:t>
            </a:r>
          </a:p>
          <a:p>
            <a:pPr marL="342900" indent="-342900">
              <a:buFont typeface="+mj-lt"/>
              <a:buAutoNum type="arabicPeriod" startAt="13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4717" y="4503762"/>
            <a:ext cx="3916907" cy="193798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00252" y="4653887"/>
            <a:ext cx="3848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Interface to </a:t>
            </a:r>
            <a:r>
              <a:rPr lang="en-US" dirty="0" err="1" smtClean="0"/>
              <a:t>Delphes</a:t>
            </a:r>
            <a:r>
              <a:rPr lang="en-US" dirty="0" smtClean="0"/>
              <a:t> 3.0</a:t>
            </a:r>
          </a:p>
          <a:p>
            <a:pPr marL="342900" indent="-342900">
              <a:buFont typeface="+mj-lt"/>
              <a:buAutoNum type="arabicPeriod" startAt="5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Creating module with particles properties</a:t>
            </a:r>
          </a:p>
          <a:p>
            <a:pPr marL="342900" indent="-342900">
              <a:buFont typeface="+mj-lt"/>
              <a:buAutoNum type="arabicPeriod" startAt="5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Interface to Rivet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763064" y="4612946"/>
            <a:ext cx="4135276" cy="10372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763064" y="3207224"/>
            <a:ext cx="4135275" cy="11464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ZoneTexte 69"/>
          <p:cNvSpPr txBox="1"/>
          <p:nvPr/>
        </p:nvSpPr>
        <p:spPr>
          <a:xfrm>
            <a:off x="5994191" y="4399132"/>
            <a:ext cx="1673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763064" y="5909481"/>
            <a:ext cx="4121629" cy="54591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ZoneTexte 71"/>
          <p:cNvSpPr txBox="1"/>
          <p:nvPr/>
        </p:nvSpPr>
        <p:spPr>
          <a:xfrm>
            <a:off x="6133523" y="2993415"/>
            <a:ext cx="1394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763065" y="1121387"/>
            <a:ext cx="4121624" cy="17855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ZoneTexte 66"/>
          <p:cNvSpPr txBox="1"/>
          <p:nvPr/>
        </p:nvSpPr>
        <p:spPr>
          <a:xfrm>
            <a:off x="6201593" y="5693396"/>
            <a:ext cx="1244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</a:lstStyle>
          <a:p>
            <a:r>
              <a:rPr lang="en-US" dirty="0" smtClean="0"/>
              <a:t>Top physics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93342" y="1121388"/>
            <a:ext cx="3941929" cy="3109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ZoneTexte 64"/>
          <p:cNvSpPr txBox="1"/>
          <p:nvPr/>
        </p:nvSpPr>
        <p:spPr>
          <a:xfrm>
            <a:off x="1469244" y="916673"/>
            <a:ext cx="1390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User friendly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32299" y="4281564"/>
            <a:ext cx="93891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mtClean="0"/>
              <a:t>Fast sim</a:t>
            </a:r>
            <a:endParaRPr lang="en-US"/>
          </a:p>
        </p:txBody>
      </p:sp>
      <p:sp>
        <p:nvSpPr>
          <p:cNvPr id="74" name="ZoneTexte 73"/>
          <p:cNvSpPr txBox="1"/>
          <p:nvPr/>
        </p:nvSpPr>
        <p:spPr>
          <a:xfrm>
            <a:off x="6534503" y="918949"/>
            <a:ext cx="5787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NLO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17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ttp://1.bp.blogspot.com/-HCkG4oMCDUE/TeOLGmga2FI/AAAAAAAAACA/bqspwuXxDCs/s1600/ne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 b="44243"/>
          <a:stretch/>
        </p:blipFill>
        <p:spPr bwMode="auto">
          <a:xfrm>
            <a:off x="0" y="1296539"/>
            <a:ext cx="703186" cy="641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1.bp.blogspot.com/-HCkG4oMCDUE/TeOLGmga2FI/AAAAAAAAACA/bqspwuXxDCs/s1600/ne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 b="44243"/>
          <a:stretch/>
        </p:blipFill>
        <p:spPr bwMode="auto">
          <a:xfrm>
            <a:off x="0" y="3577990"/>
            <a:ext cx="703186" cy="641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1.bp.blogspot.com/-HCkG4oMCDUE/TeOLGmga2FI/AAAAAAAAACA/bqspwuXxDCs/s1600/ne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 b="44243"/>
          <a:stretch/>
        </p:blipFill>
        <p:spPr bwMode="auto">
          <a:xfrm>
            <a:off x="0" y="2788694"/>
            <a:ext cx="703186" cy="641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preview.turbosquid.com/Preview/2011/02/04__12_36_17/Bat_Render_04.jpg9d6713f4-53fb-403b-af05-c8588c285fee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15" y="3564340"/>
            <a:ext cx="845778" cy="6343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preview.turbosquid.com/Preview/2011/02/04__12_36_17/Bat_Render_04.jpg9d6713f4-53fb-403b-af05-c8588c285fee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3760"/>
            <a:ext cx="897338" cy="673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preview.turbosquid.com/Preview/2011/02/04__12_36_17/Bat_Render_04.jpg9d6713f4-53fb-403b-af05-c8588c285fee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91" y="5895833"/>
            <a:ext cx="845778" cy="6343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1.bp.blogspot.com/_HR3JtqIfTiE/Sbx09kdIODI/AAAAAAAAA6k/1_HyxAZ38h0/s400/Albert+Einstei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5818" r="5940" b="10089"/>
          <a:stretch/>
        </p:blipFill>
        <p:spPr bwMode="auto">
          <a:xfrm>
            <a:off x="4129839" y="1269241"/>
            <a:ext cx="705577" cy="682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1.bp.blogspot.com/_HR3JtqIfTiE/Sbx09kdIODI/AAAAAAAAA6k/1_HyxAZ38h0/s400/Albert+Einstei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5818" r="5940" b="10089"/>
          <a:stretch/>
        </p:blipFill>
        <p:spPr bwMode="auto">
          <a:xfrm>
            <a:off x="4132114" y="1803777"/>
            <a:ext cx="705577" cy="682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1.bp.blogspot.com/_HR3JtqIfTiE/Sbx09kdIODI/AAAAAAAAA6k/1_HyxAZ38h0/s400/Albert+Einstei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5818" r="5940" b="10089"/>
          <a:stretch/>
        </p:blipFill>
        <p:spPr bwMode="auto">
          <a:xfrm>
            <a:off x="4148036" y="3170829"/>
            <a:ext cx="705577" cy="682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1.bp.blogspot.com/-HCkG4oMCDUE/TeOLGmga2FI/AAAAAAAAACA/bqspwuXxDCs/s1600/ne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 b="44243"/>
          <a:stretch/>
        </p:blipFill>
        <p:spPr bwMode="auto">
          <a:xfrm>
            <a:off x="4929115" y="5122462"/>
            <a:ext cx="703186" cy="641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1.bp.blogspot.com/_HR3JtqIfTiE/Sbx09kdIODI/AAAAAAAAA6k/1_HyxAZ38h0/s400/Albert+Einstei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5818" r="5940" b="10089"/>
          <a:stretch/>
        </p:blipFill>
        <p:spPr bwMode="auto">
          <a:xfrm>
            <a:off x="4436914" y="5083789"/>
            <a:ext cx="705577" cy="682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preview.turbosquid.com/Preview/2011/02/04__12_36_17/Bat_Render_04.jpg9d6713f4-53fb-403b-af05-c8588c285fee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14" y="4465091"/>
            <a:ext cx="897338" cy="673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1.bp.blogspot.com/-HCkG4oMCDUE/TeOLGmga2FI/AAAAAAAAACA/bqspwuXxDCs/s1600/ne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 b="44243"/>
          <a:stretch/>
        </p:blipFill>
        <p:spPr bwMode="auto">
          <a:xfrm>
            <a:off x="4917742" y="4469645"/>
            <a:ext cx="703186" cy="641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1.bp.blogspot.com/_HR3JtqIfTiE/Sbx09kdIODI/AAAAAAAAA6k/1_HyxAZ38h0/s400/Albert+Einstei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5818" r="5940" b="10089"/>
          <a:stretch/>
        </p:blipFill>
        <p:spPr bwMode="auto">
          <a:xfrm>
            <a:off x="4425541" y="4430972"/>
            <a:ext cx="705577" cy="682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preview.turbosquid.com/Preview/2011/02/04__12_36_17/Bat_Render_04.jpg9d6713f4-53fb-403b-af05-c8588c285fee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37" y="1246494"/>
            <a:ext cx="897338" cy="673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preview.turbosquid.com/Preview/2011/02/04__12_36_17/Bat_Render_04.jpg9d6713f4-53fb-403b-af05-c8588c285fee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64" y="1821973"/>
            <a:ext cx="897338" cy="673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preview.turbosquid.com/Preview/2011/02/04__12_36_17/Bat_Render_04.jpg9d6713f4-53fb-403b-af05-c8588c285fee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77" y="3175377"/>
            <a:ext cx="897338" cy="673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4394582" y="1146413"/>
            <a:ext cx="80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369561" y="1735539"/>
            <a:ext cx="80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9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4608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Les </a:t>
            </a:r>
            <a:r>
              <a:rPr lang="en-US" sz="3200" b="1" dirty="0" err="1" smtClean="0">
                <a:latin typeface="Comic Sans MS" pitchFamily="66" charset="0"/>
              </a:rPr>
              <a:t>Houches</a:t>
            </a:r>
            <a:r>
              <a:rPr lang="en-US" sz="3200" b="1" dirty="0" smtClean="0">
                <a:latin typeface="Comic Sans MS" pitchFamily="66" charset="0"/>
              </a:rPr>
              <a:t> workshop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0882" y="1058048"/>
            <a:ext cx="851462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Tasks could be considered in Les </a:t>
            </a:r>
            <a:r>
              <a:rPr lang="en-US" b="1" dirty="0" err="1" smtClean="0">
                <a:solidFill>
                  <a:srgbClr val="003399"/>
                </a:solidFill>
              </a:rPr>
              <a:t>Houches</a:t>
            </a:r>
            <a:r>
              <a:rPr lang="en-US" b="1" dirty="0" smtClean="0">
                <a:solidFill>
                  <a:srgbClr val="003399"/>
                </a:solidFill>
              </a:rPr>
              <a:t> 2013 (second session):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410" y="1620251"/>
            <a:ext cx="60585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/>
              <a:t>Interface to showering program : </a:t>
            </a:r>
            <a:r>
              <a:rPr lang="en-US" dirty="0" err="1"/>
              <a:t>Pythia</a:t>
            </a:r>
            <a:r>
              <a:rPr lang="en-US" dirty="0"/>
              <a:t> 6/8, </a:t>
            </a:r>
            <a:r>
              <a:rPr lang="en-US" dirty="0" err="1"/>
              <a:t>Herwig</a:t>
            </a:r>
            <a:r>
              <a:rPr lang="en-US" dirty="0"/>
              <a:t> 5</a:t>
            </a:r>
            <a:r>
              <a:rPr lang="en-US" dirty="0" smtClean="0"/>
              <a:t>/++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/>
              <a:t>Weights in NLO generator (PDF, </a:t>
            </a:r>
            <a:r>
              <a:rPr lang="en-US" dirty="0" smtClean="0"/>
              <a:t>…)</a:t>
            </a:r>
          </a:p>
          <a:p>
            <a:endParaRPr lang="en-US" dirty="0" smtClean="0"/>
          </a:p>
          <a:p>
            <a:r>
              <a:rPr lang="en-US" dirty="0" smtClean="0"/>
              <a:t>New formats </a:t>
            </a:r>
            <a:r>
              <a:rPr lang="en-US" dirty="0" smtClean="0">
                <a:sym typeface="Wingdings" pitchFamily="2" charset="2"/>
              </a:rPr>
              <a:t> 5. Interface to </a:t>
            </a:r>
            <a:r>
              <a:rPr lang="en-US" dirty="0" err="1" smtClean="0">
                <a:sym typeface="Wingdings" pitchFamily="2" charset="2"/>
              </a:rPr>
              <a:t>Delphes</a:t>
            </a:r>
            <a:r>
              <a:rPr lang="en-US" dirty="0" smtClean="0">
                <a:sym typeface="Wingdings" pitchFamily="2" charset="2"/>
              </a:rPr>
              <a:t> &amp; 14. boosted-top </a:t>
            </a:r>
            <a:r>
              <a:rPr lang="en-US" dirty="0" err="1" smtClean="0">
                <a:sym typeface="Wingdings" pitchFamily="2" charset="2"/>
              </a:rPr>
              <a:t>algo</a:t>
            </a:r>
            <a:endParaRPr lang="en-US" dirty="0" smtClean="0"/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18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francechalets.com/sites/default/files/images/montagne-houches-route-haute-france-222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86" y="3371018"/>
            <a:ext cx="3788629" cy="28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Summary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0882" y="1058048"/>
            <a:ext cx="851462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List of the priorities: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19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1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8815" y="2205081"/>
            <a:ext cx="49063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dirty="0" err="1" smtClean="0"/>
              <a:t>Several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ideas</a:t>
            </a:r>
            <a:r>
              <a:rPr lang="fr-FR" sz="6000" b="1" dirty="0" smtClean="0"/>
              <a:t> …</a:t>
            </a:r>
            <a:endParaRPr lang="fr-FR" sz="6000" b="1" dirty="0"/>
          </a:p>
        </p:txBody>
      </p:sp>
      <p:sp>
        <p:nvSpPr>
          <p:cNvPr id="58" name="Rectangle 57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2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6082350" y="5117911"/>
            <a:ext cx="3061650" cy="1107743"/>
            <a:chOff x="6082350" y="5117911"/>
            <a:chExt cx="3061650" cy="1107743"/>
          </a:xfrm>
        </p:grpSpPr>
        <p:sp>
          <p:nvSpPr>
            <p:cNvPr id="30" name="Pensées 29"/>
            <p:cNvSpPr/>
            <p:nvPr/>
          </p:nvSpPr>
          <p:spPr>
            <a:xfrm>
              <a:off x="6082350" y="5117911"/>
              <a:ext cx="3061650" cy="1107743"/>
            </a:xfrm>
            <a:prstGeom prst="cloudCallout">
              <a:avLst>
                <a:gd name="adj1" fmla="val -7401"/>
                <a:gd name="adj2" fmla="val 4690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15525" y="5441623"/>
              <a:ext cx="1795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Interface to Rivet</a:t>
              </a:r>
            </a:p>
          </p:txBody>
        </p:sp>
      </p:grpSp>
      <p:sp>
        <p:nvSpPr>
          <p:cNvPr id="19" name="Pensées 18"/>
          <p:cNvSpPr/>
          <p:nvPr/>
        </p:nvSpPr>
        <p:spPr>
          <a:xfrm>
            <a:off x="482220" y="4551528"/>
            <a:ext cx="3693995" cy="1835623"/>
          </a:xfrm>
          <a:prstGeom prst="cloudCallout">
            <a:avLst>
              <a:gd name="adj1" fmla="val -7401"/>
              <a:gd name="adj2" fmla="val 4690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7342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Several ideas for new developments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2" name="Pensées 1"/>
          <p:cNvSpPr/>
          <p:nvPr/>
        </p:nvSpPr>
        <p:spPr>
          <a:xfrm>
            <a:off x="354841" y="1132764"/>
            <a:ext cx="3425589" cy="1705970"/>
          </a:xfrm>
          <a:prstGeom prst="cloudCallout">
            <a:avLst>
              <a:gd name="adj1" fmla="val -7401"/>
              <a:gd name="adj2" fmla="val 46907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52984" y="1522693"/>
            <a:ext cx="2545308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fr-FR" dirty="0" err="1"/>
              <a:t>Externalizing</a:t>
            </a:r>
            <a:r>
              <a:rPr lang="fr-FR" dirty="0"/>
              <a:t> the report </a:t>
            </a:r>
            <a:r>
              <a:rPr lang="fr-FR" dirty="0" err="1"/>
              <a:t>generator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Python interface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2267802" y="2527110"/>
            <a:ext cx="3425589" cy="1705970"/>
            <a:chOff x="1203277" y="3441510"/>
            <a:chExt cx="3425589" cy="1705970"/>
          </a:xfrm>
        </p:grpSpPr>
        <p:sp>
          <p:nvSpPr>
            <p:cNvPr id="14" name="Pensées 13"/>
            <p:cNvSpPr/>
            <p:nvPr/>
          </p:nvSpPr>
          <p:spPr>
            <a:xfrm>
              <a:off x="1203277" y="3441510"/>
              <a:ext cx="3425589" cy="1705970"/>
            </a:xfrm>
            <a:prstGeom prst="cloudCallout">
              <a:avLst>
                <a:gd name="adj1" fmla="val -7401"/>
                <a:gd name="adj2" fmla="val 4690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15318" y="3776849"/>
              <a:ext cx="25453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/>
                <a:t>Improving</a:t>
              </a:r>
              <a:r>
                <a:rPr lang="fr-FR" dirty="0"/>
                <a:t> installation MA5 package + system diagnostic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767617" y="987187"/>
            <a:ext cx="3516574" cy="1705970"/>
            <a:chOff x="4767617" y="987187"/>
            <a:chExt cx="3516574" cy="1705970"/>
          </a:xfrm>
        </p:grpSpPr>
        <p:sp>
          <p:nvSpPr>
            <p:cNvPr id="17" name="Pensées 16"/>
            <p:cNvSpPr/>
            <p:nvPr/>
          </p:nvSpPr>
          <p:spPr>
            <a:xfrm>
              <a:off x="4767617" y="987187"/>
              <a:ext cx="3425589" cy="1705970"/>
            </a:xfrm>
            <a:prstGeom prst="cloudCallout">
              <a:avLst>
                <a:gd name="adj1" fmla="val -7401"/>
                <a:gd name="adj2" fmla="val 46907"/>
              </a:avLst>
            </a:prstGeom>
            <a:solidFill>
              <a:srgbClr val="FFFF9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2155" y="1333648"/>
              <a:ext cx="31220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/>
                <a:t>Histograms</a:t>
              </a:r>
              <a:r>
                <a:rPr lang="fr-FR" dirty="0"/>
                <a:t> in ASCII </a:t>
              </a:r>
              <a:r>
                <a:rPr lang="fr-FR" dirty="0" smtClean="0"/>
                <a:t>art </a:t>
              </a:r>
              <a:r>
                <a:rPr lang="fr-FR" dirty="0" smtClean="0">
                  <a:sym typeface="Wingdings" pitchFamily="2" charset="2"/>
                </a:rPr>
                <a:t> ROOT </a:t>
              </a:r>
              <a:r>
                <a:rPr lang="fr-FR" dirty="0" err="1" smtClean="0">
                  <a:sym typeface="Wingdings" pitchFamily="2" charset="2"/>
                </a:rPr>
                <a:t>becomes</a:t>
              </a:r>
              <a:r>
                <a:rPr lang="fr-FR" dirty="0" smtClean="0">
                  <a:sym typeface="Wingdings" pitchFamily="2" charset="2"/>
                </a:rPr>
                <a:t> an </a:t>
              </a:r>
              <a:r>
                <a:rPr lang="fr-FR" dirty="0" err="1" smtClean="0">
                  <a:sym typeface="Wingdings" pitchFamily="2" charset="2"/>
                </a:rPr>
                <a:t>optional</a:t>
              </a:r>
              <a:r>
                <a:rPr lang="fr-FR" dirty="0" smtClean="0">
                  <a:sym typeface="Wingdings" pitchFamily="2" charset="2"/>
                </a:rPr>
                <a:t> package</a:t>
              </a:r>
              <a:endParaRPr lang="fr-FR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805217" y="5004895"/>
            <a:ext cx="2797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MadAnalysis 4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br>
              <a:rPr lang="fr-FR" dirty="0" smtClean="0"/>
            </a:br>
            <a:r>
              <a:rPr lang="fr-FR" dirty="0" smtClean="0"/>
              <a:t>MadAnalysis 5 in </a:t>
            </a:r>
            <a:r>
              <a:rPr lang="fr-FR" dirty="0" err="1" smtClean="0"/>
              <a:t>MadGraph</a:t>
            </a:r>
            <a:r>
              <a:rPr lang="fr-FR" dirty="0" smtClean="0"/>
              <a:t> release</a:t>
            </a:r>
            <a:endParaRPr lang="fr-FR" dirty="0"/>
          </a:p>
        </p:txBody>
      </p:sp>
      <p:sp>
        <p:nvSpPr>
          <p:cNvPr id="25" name="Pensées 24"/>
          <p:cNvSpPr/>
          <p:nvPr/>
        </p:nvSpPr>
        <p:spPr>
          <a:xfrm>
            <a:off x="4319515" y="4130722"/>
            <a:ext cx="3693995" cy="1835623"/>
          </a:xfrm>
          <a:prstGeom prst="cloudCallout">
            <a:avLst>
              <a:gd name="adj1" fmla="val -7401"/>
              <a:gd name="adj2" fmla="val 4690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783540" y="4564123"/>
            <a:ext cx="288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Interface to </a:t>
            </a:r>
            <a:r>
              <a:rPr lang="fr-FR" dirty="0" err="1"/>
              <a:t>showering</a:t>
            </a:r>
            <a:r>
              <a:rPr lang="fr-FR" dirty="0"/>
              <a:t> program : </a:t>
            </a:r>
            <a:r>
              <a:rPr lang="fr-FR" dirty="0" err="1"/>
              <a:t>Pythia</a:t>
            </a:r>
            <a:r>
              <a:rPr lang="fr-FR" dirty="0"/>
              <a:t> 6, </a:t>
            </a:r>
            <a:r>
              <a:rPr lang="fr-FR" dirty="0" err="1"/>
              <a:t>Pythia</a:t>
            </a:r>
            <a:r>
              <a:rPr lang="fr-FR" dirty="0"/>
              <a:t> 8, </a:t>
            </a:r>
            <a:r>
              <a:rPr lang="fr-FR" dirty="0" err="1"/>
              <a:t>Herwig</a:t>
            </a:r>
            <a:r>
              <a:rPr lang="fr-FR" dirty="0"/>
              <a:t> 5, </a:t>
            </a:r>
            <a:r>
              <a:rPr lang="fr-FR" dirty="0" err="1"/>
              <a:t>Herwig</a:t>
            </a:r>
            <a:r>
              <a:rPr lang="fr-FR" dirty="0"/>
              <a:t> ++</a:t>
            </a:r>
          </a:p>
          <a:p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6082350" y="2659039"/>
            <a:ext cx="3061650" cy="1107743"/>
            <a:chOff x="6082350" y="2659039"/>
            <a:chExt cx="3061650" cy="1107743"/>
          </a:xfrm>
        </p:grpSpPr>
        <p:sp>
          <p:nvSpPr>
            <p:cNvPr id="27" name="Pensées 26"/>
            <p:cNvSpPr/>
            <p:nvPr/>
          </p:nvSpPr>
          <p:spPr>
            <a:xfrm>
              <a:off x="6082350" y="2659039"/>
              <a:ext cx="3061650" cy="1107743"/>
            </a:xfrm>
            <a:prstGeom prst="cloudCallout">
              <a:avLst>
                <a:gd name="adj1" fmla="val -7401"/>
                <a:gd name="adj2" fmla="val 4690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41641" y="2985028"/>
              <a:ext cx="20840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Interface to Delphes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47850" y="3480180"/>
            <a:ext cx="3414216" cy="1364776"/>
            <a:chOff x="2467969" y="1160060"/>
            <a:chExt cx="3414216" cy="1364776"/>
          </a:xfrm>
          <a:solidFill>
            <a:srgbClr val="FFFF99"/>
          </a:solidFill>
        </p:grpSpPr>
        <p:sp>
          <p:nvSpPr>
            <p:cNvPr id="32" name="Pensées 31"/>
            <p:cNvSpPr/>
            <p:nvPr/>
          </p:nvSpPr>
          <p:spPr>
            <a:xfrm>
              <a:off x="2467969" y="1160060"/>
              <a:ext cx="3414216" cy="1364776"/>
            </a:xfrm>
            <a:prstGeom prst="cloudCallout">
              <a:avLst>
                <a:gd name="adj1" fmla="val -7401"/>
                <a:gd name="adj2" fmla="val 46907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45557" y="1481752"/>
              <a:ext cx="2627195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fr-FR" dirty="0" err="1"/>
                <a:t>Implementing</a:t>
              </a:r>
              <a:r>
                <a:rPr lang="fr-FR" dirty="0"/>
                <a:t> </a:t>
              </a:r>
              <a:r>
                <a:rPr lang="fr-FR" dirty="0" err="1"/>
                <a:t>boosted</a:t>
              </a:r>
              <a:r>
                <a:rPr lang="fr-FR" dirty="0"/>
                <a:t>-top identification (</a:t>
              </a:r>
              <a:r>
                <a:rPr lang="fr-FR" dirty="0" err="1"/>
                <a:t>FastJet</a:t>
              </a:r>
              <a:r>
                <a:rPr lang="fr-FR" dirty="0"/>
                <a:t>)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346811" y="3348247"/>
            <a:ext cx="3425589" cy="1278341"/>
            <a:chOff x="5968620" y="8832611"/>
            <a:chExt cx="3425589" cy="170597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8" name="Pensées 37"/>
            <p:cNvSpPr/>
            <p:nvPr/>
          </p:nvSpPr>
          <p:spPr>
            <a:xfrm>
              <a:off x="5968620" y="8832611"/>
              <a:ext cx="3425589" cy="1705970"/>
            </a:xfrm>
            <a:prstGeom prst="cloudCallout">
              <a:avLst>
                <a:gd name="adj1" fmla="val -7401"/>
                <a:gd name="adj2" fmla="val 46907"/>
              </a:avLst>
            </a:prstGeom>
            <a:grp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66763" y="9227160"/>
              <a:ext cx="2545308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fr-FR" dirty="0" err="1"/>
                <a:t>Optimizing</a:t>
              </a:r>
              <a:r>
                <a:rPr lang="fr-FR" dirty="0"/>
                <a:t> MA5 by </a:t>
              </a:r>
              <a:r>
                <a:rPr lang="fr-FR" dirty="0" err="1"/>
                <a:t>using</a:t>
              </a:r>
              <a:r>
                <a:rPr lang="fr-FR" dirty="0"/>
                <a:t> timing and </a:t>
              </a:r>
              <a:r>
                <a:rPr lang="fr-FR" dirty="0" err="1"/>
                <a:t>profiling</a:t>
              </a:r>
              <a:r>
                <a:rPr lang="fr-FR" dirty="0"/>
                <a:t> </a:t>
              </a:r>
              <a:r>
                <a:rPr lang="fr-FR" dirty="0" err="1"/>
                <a:t>tools</a:t>
              </a:r>
              <a:endParaRPr lang="fr-FR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7457791" y="1726439"/>
            <a:ext cx="1686209" cy="989466"/>
            <a:chOff x="5968621" y="8832612"/>
            <a:chExt cx="1915236" cy="1320461"/>
          </a:xfrm>
        </p:grpSpPr>
        <p:sp>
          <p:nvSpPr>
            <p:cNvPr id="41" name="Pensées 40"/>
            <p:cNvSpPr/>
            <p:nvPr/>
          </p:nvSpPr>
          <p:spPr>
            <a:xfrm>
              <a:off x="5968621" y="8832612"/>
              <a:ext cx="1915236" cy="1320461"/>
            </a:xfrm>
            <a:prstGeom prst="cloudCallout">
              <a:avLst>
                <a:gd name="adj1" fmla="val -7401"/>
                <a:gd name="adj2" fmla="val 4690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89255" y="9190734"/>
              <a:ext cx="1181180" cy="4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/>
                <a:t>Tutorials</a:t>
              </a:r>
              <a:endParaRPr lang="fr-FR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929009" y="1073622"/>
            <a:ext cx="2407266" cy="1669578"/>
            <a:chOff x="5968621" y="8832612"/>
            <a:chExt cx="1915236" cy="1320461"/>
          </a:xfrm>
        </p:grpSpPr>
        <p:sp>
          <p:nvSpPr>
            <p:cNvPr id="44" name="Pensées 43"/>
            <p:cNvSpPr/>
            <p:nvPr/>
          </p:nvSpPr>
          <p:spPr>
            <a:xfrm>
              <a:off x="5968621" y="8832612"/>
              <a:ext cx="1915236" cy="1320461"/>
            </a:xfrm>
            <a:prstGeom prst="cloudCallout">
              <a:avLst>
                <a:gd name="adj1" fmla="val -7401"/>
                <a:gd name="adj2" fmla="val 4690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67539" y="9093588"/>
              <a:ext cx="1181180" cy="730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 smtClean="0"/>
                <a:t>Reinforcing</a:t>
              </a:r>
              <a:r>
                <a:rPr lang="fr-FR" dirty="0" smtClean="0"/>
                <a:t> the validation </a:t>
              </a:r>
              <a:r>
                <a:rPr lang="fr-FR" dirty="0" err="1"/>
                <a:t>procedure</a:t>
              </a:r>
              <a:endParaRPr lang="fr-FR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0" y="2417930"/>
            <a:ext cx="3414216" cy="1364776"/>
            <a:chOff x="2467969" y="1160060"/>
            <a:chExt cx="3414216" cy="13647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7" name="Pensées 46"/>
            <p:cNvSpPr/>
            <p:nvPr/>
          </p:nvSpPr>
          <p:spPr>
            <a:xfrm>
              <a:off x="2467969" y="1160060"/>
              <a:ext cx="3414216" cy="1364776"/>
            </a:xfrm>
            <a:prstGeom prst="cloudCallout">
              <a:avLst>
                <a:gd name="adj1" fmla="val -7401"/>
                <a:gd name="adj2" fmla="val 46907"/>
              </a:avLst>
            </a:prstGeom>
            <a:grp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68387" y="1468105"/>
              <a:ext cx="262719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dirty="0" err="1" smtClean="0"/>
                <a:t>Creating</a:t>
              </a:r>
              <a:r>
                <a:rPr lang="fr-FR" dirty="0" smtClean="0"/>
                <a:t> module </a:t>
              </a:r>
              <a:r>
                <a:rPr lang="fr-FR" dirty="0" err="1" smtClean="0"/>
                <a:t>with</a:t>
              </a:r>
              <a:r>
                <a:rPr lang="fr-FR" dirty="0" smtClean="0"/>
                <a:t> </a:t>
              </a:r>
              <a:r>
                <a:rPr lang="fr-FR" dirty="0" err="1" smtClean="0"/>
                <a:t>particles</a:t>
              </a:r>
              <a:r>
                <a:rPr lang="fr-FR" dirty="0" smtClean="0"/>
                <a:t> </a:t>
              </a:r>
              <a:r>
                <a:rPr lang="fr-FR" dirty="0" err="1" smtClean="0"/>
                <a:t>properties</a:t>
              </a:r>
              <a:endParaRPr lang="fr-FR" dirty="0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2827361" y="4767619"/>
            <a:ext cx="3414216" cy="1364776"/>
            <a:chOff x="2467969" y="1160060"/>
            <a:chExt cx="3414216" cy="1364776"/>
          </a:xfrm>
          <a:solidFill>
            <a:srgbClr val="FFFF99"/>
          </a:solidFill>
        </p:grpSpPr>
        <p:sp>
          <p:nvSpPr>
            <p:cNvPr id="50" name="Pensées 49"/>
            <p:cNvSpPr/>
            <p:nvPr/>
          </p:nvSpPr>
          <p:spPr>
            <a:xfrm>
              <a:off x="2467969" y="1160060"/>
              <a:ext cx="3414216" cy="1364776"/>
            </a:xfrm>
            <a:prstGeom prst="cloudCallout">
              <a:avLst>
                <a:gd name="adj1" fmla="val -7401"/>
                <a:gd name="adj2" fmla="val 46907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68387" y="1468105"/>
              <a:ext cx="2627195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FR" dirty="0" err="1" smtClean="0"/>
                <a:t>Parallelizing</a:t>
              </a:r>
              <a:r>
                <a:rPr lang="fr-FR" dirty="0" smtClean="0"/>
                <a:t> the full </a:t>
              </a:r>
              <a:r>
                <a:rPr lang="fr-FR" dirty="0" err="1" smtClean="0"/>
                <a:t>processing</a:t>
              </a:r>
              <a:r>
                <a:rPr lang="fr-FR" dirty="0" smtClean="0"/>
                <a:t> </a:t>
              </a:r>
              <a:r>
                <a:rPr lang="fr-FR" dirty="0" err="1" smtClean="0"/>
                <a:t>chain</a:t>
              </a:r>
              <a:endParaRPr lang="fr-FR" dirty="0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773731" y="2331491"/>
            <a:ext cx="2407266" cy="1216927"/>
            <a:chOff x="5968621" y="8832612"/>
            <a:chExt cx="1915236" cy="1320461"/>
          </a:xfrm>
        </p:grpSpPr>
        <p:sp>
          <p:nvSpPr>
            <p:cNvPr id="56" name="Pensées 55"/>
            <p:cNvSpPr/>
            <p:nvPr/>
          </p:nvSpPr>
          <p:spPr>
            <a:xfrm>
              <a:off x="5968621" y="8832612"/>
              <a:ext cx="1915236" cy="1320461"/>
            </a:xfrm>
            <a:prstGeom prst="cloudCallout">
              <a:avLst>
                <a:gd name="adj1" fmla="val -7401"/>
                <a:gd name="adj2" fmla="val 46907"/>
              </a:avLst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67539" y="9093588"/>
              <a:ext cx="1181180" cy="51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/>
                <a:t>Multijobs</a:t>
              </a:r>
              <a:r>
                <a:rPr lang="fr-FR" dirty="0"/>
                <a:t> @ </a:t>
              </a:r>
              <a:r>
                <a:rPr lang="fr-FR" dirty="0" err="1"/>
                <a:t>multilevels</a:t>
              </a:r>
              <a:endParaRPr lang="fr-FR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3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4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365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Sorting the ideas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58598" y="5999163"/>
            <a:ext cx="4210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en-US" dirty="0" smtClean="0"/>
              <a:t>Interfacing boosted-top </a:t>
            </a:r>
            <a:r>
              <a:rPr lang="en-US" dirty="0" err="1" smtClean="0"/>
              <a:t>algo</a:t>
            </a:r>
            <a:r>
              <a:rPr lang="en-US" dirty="0" smtClean="0"/>
              <a:t> (</a:t>
            </a:r>
            <a:r>
              <a:rPr lang="en-US" dirty="0" err="1" smtClean="0"/>
              <a:t>FastJet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858598" y="3424292"/>
            <a:ext cx="410797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n-US" dirty="0" smtClean="0"/>
              <a:t>Parallelizing the full processing chain</a:t>
            </a:r>
          </a:p>
          <a:p>
            <a:pPr marL="342900" indent="-342900">
              <a:buFont typeface="+mj-lt"/>
              <a:buAutoNum type="arabicPeriod" startAt="11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11"/>
            </a:pPr>
            <a:r>
              <a:rPr lang="en-US" dirty="0" smtClean="0"/>
              <a:t>Using timing and profiling tools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858598" y="1320248"/>
            <a:ext cx="38486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Interface to showering program : </a:t>
            </a:r>
            <a:r>
              <a:rPr lang="en-US" dirty="0" err="1" smtClean="0"/>
              <a:t>Pythia</a:t>
            </a:r>
            <a:r>
              <a:rPr lang="en-US" dirty="0" smtClean="0"/>
              <a:t> 6/8, </a:t>
            </a:r>
            <a:r>
              <a:rPr lang="en-US" dirty="0" err="1" smtClean="0"/>
              <a:t>Herwig</a:t>
            </a:r>
            <a:r>
              <a:rPr lang="en-US" dirty="0" smtClean="0"/>
              <a:t> 5/++</a:t>
            </a:r>
          </a:p>
          <a:p>
            <a:pPr marL="342900" indent="-342900">
              <a:buFont typeface="+mj-lt"/>
              <a:buAutoNum type="arabicPeriod" startAt="8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Weights in NLO generator (PDF, …)</a:t>
            </a:r>
          </a:p>
          <a:p>
            <a:pPr marL="342900" indent="-342900">
              <a:buFont typeface="+mj-lt"/>
              <a:buAutoNum type="arabicPeriod" startAt="8"/>
            </a:pPr>
            <a:endParaRPr lang="en-US" sz="1000" dirty="0"/>
          </a:p>
          <a:p>
            <a:pPr marL="342900" indent="-342900">
              <a:buFont typeface="+mj-lt"/>
              <a:buAutoNum type="arabicPeriod" startAt="8"/>
            </a:pPr>
            <a:r>
              <a:rPr lang="en-US" dirty="0" err="1" smtClean="0"/>
              <a:t>Multijobs</a:t>
            </a:r>
            <a:r>
              <a:rPr lang="en-US" dirty="0" smtClean="0"/>
              <a:t> @ </a:t>
            </a:r>
            <a:r>
              <a:rPr lang="en-US" dirty="0" err="1" smtClean="0"/>
              <a:t>multilevels</a:t>
            </a:r>
            <a:endParaRPr lang="en-US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307074" y="1320248"/>
            <a:ext cx="3691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Improving installation MA5 package + auto-diagnostic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Histograms in ASCII art </a:t>
            </a:r>
            <a:r>
              <a:rPr lang="en-US" dirty="0" smtClean="0">
                <a:sym typeface="Wingdings" pitchFamily="2" charset="2"/>
              </a:rPr>
              <a:t> ROOT becomes an optional package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Tutorials &amp; focus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Externalizing the report generator from Python interface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58598" y="4747302"/>
            <a:ext cx="3998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Reinforcing the validation procedure</a:t>
            </a:r>
          </a:p>
          <a:p>
            <a:pPr marL="342900" indent="-342900">
              <a:buFont typeface="+mj-lt"/>
              <a:buAutoNum type="arabicPeriod" startAt="13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MA4 fully replaced by MA5 in MG5</a:t>
            </a:r>
          </a:p>
          <a:p>
            <a:pPr marL="342900" indent="-342900">
              <a:buFont typeface="+mj-lt"/>
              <a:buAutoNum type="arabicPeriod" startAt="13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4717" y="4503762"/>
            <a:ext cx="3916907" cy="193798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00252" y="4653887"/>
            <a:ext cx="3848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Interface to </a:t>
            </a:r>
            <a:r>
              <a:rPr lang="en-US" dirty="0" err="1" smtClean="0"/>
              <a:t>Delphes</a:t>
            </a:r>
            <a:r>
              <a:rPr lang="en-US" dirty="0" smtClean="0"/>
              <a:t> 3.0</a:t>
            </a:r>
          </a:p>
          <a:p>
            <a:pPr marL="342900" indent="-342900">
              <a:buFont typeface="+mj-lt"/>
              <a:buAutoNum type="arabicPeriod" startAt="5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Creating module with particles properties</a:t>
            </a:r>
          </a:p>
          <a:p>
            <a:pPr marL="342900" indent="-342900">
              <a:buFont typeface="+mj-lt"/>
              <a:buAutoNum type="arabicPeriod" startAt="5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Interface to Rivet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763064" y="4612946"/>
            <a:ext cx="4135276" cy="10372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763064" y="3207224"/>
            <a:ext cx="4135275" cy="11464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ZoneTexte 69"/>
          <p:cNvSpPr txBox="1"/>
          <p:nvPr/>
        </p:nvSpPr>
        <p:spPr>
          <a:xfrm>
            <a:off x="5994191" y="4399132"/>
            <a:ext cx="1673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763064" y="5909481"/>
            <a:ext cx="4121629" cy="54591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ZoneTexte 71"/>
          <p:cNvSpPr txBox="1"/>
          <p:nvPr/>
        </p:nvSpPr>
        <p:spPr>
          <a:xfrm>
            <a:off x="6133523" y="2993415"/>
            <a:ext cx="1394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763065" y="1121387"/>
            <a:ext cx="4121624" cy="17855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ZoneTexte 66"/>
          <p:cNvSpPr txBox="1"/>
          <p:nvPr/>
        </p:nvSpPr>
        <p:spPr>
          <a:xfrm>
            <a:off x="6201593" y="5693396"/>
            <a:ext cx="1244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</a:lstStyle>
          <a:p>
            <a:r>
              <a:rPr lang="en-US" dirty="0" smtClean="0"/>
              <a:t>Top physics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93342" y="1121388"/>
            <a:ext cx="3941929" cy="3109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ZoneTexte 64"/>
          <p:cNvSpPr txBox="1"/>
          <p:nvPr/>
        </p:nvSpPr>
        <p:spPr>
          <a:xfrm>
            <a:off x="1469244" y="916673"/>
            <a:ext cx="1390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User friendly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32299" y="4281564"/>
            <a:ext cx="93891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mtClean="0"/>
              <a:t>Fast sim</a:t>
            </a:r>
            <a:endParaRPr lang="en-US"/>
          </a:p>
        </p:txBody>
      </p:sp>
      <p:sp>
        <p:nvSpPr>
          <p:cNvPr id="74" name="ZoneTexte 73"/>
          <p:cNvSpPr txBox="1"/>
          <p:nvPr/>
        </p:nvSpPr>
        <p:spPr>
          <a:xfrm>
            <a:off x="6534503" y="918949"/>
            <a:ext cx="5787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NLO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4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6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425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Validation procedure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798" y="1006101"/>
            <a:ext cx="86978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 procedure:</a:t>
            </a:r>
          </a:p>
          <a:p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Installing a release from BAZAR repository and setting one of the allowed compilation mode.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3 series of automated tests: checking presence of crash and error display.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Policy </a:t>
            </a:r>
            <a:r>
              <a:rPr lang="fr-FR" dirty="0" err="1" smtClean="0"/>
              <a:t>used</a:t>
            </a:r>
            <a:r>
              <a:rPr lang="fr-FR" dirty="0" smtClean="0"/>
              <a:t>: one bug </a:t>
            </a:r>
            <a:r>
              <a:rPr lang="fr-FR" dirty="0" err="1" smtClean="0"/>
              <a:t>fix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a new test</a:t>
            </a:r>
            <a:br>
              <a:rPr lang="fr-FR" dirty="0" smtClean="0">
                <a:sym typeface="Wingdings" pitchFamily="2" charset="2"/>
              </a:rPr>
            </a:br>
            <a:r>
              <a:rPr lang="fr-FR" dirty="0" smtClean="0">
                <a:sym typeface="Wingdings" pitchFamily="2" charset="2"/>
              </a:rPr>
              <a:t>Last of the validation: about 3 </a:t>
            </a:r>
            <a:r>
              <a:rPr lang="fr-FR" dirty="0" err="1" smtClean="0">
                <a:sym typeface="Wingdings" pitchFamily="2" charset="2"/>
              </a:rPr>
              <a:t>hours</a:t>
            </a:r>
            <a:endParaRPr lang="fr-FR" dirty="0" smtClean="0"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 dirty="0"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/>
              <a:t>Automated</a:t>
            </a:r>
            <a:r>
              <a:rPr lang="fr-FR" dirty="0"/>
              <a:t> tests for </a:t>
            </a:r>
            <a:r>
              <a:rPr lang="fr-FR" dirty="0" err="1"/>
              <a:t>checking</a:t>
            </a:r>
            <a:r>
              <a:rPr lang="fr-FR" dirty="0"/>
              <a:t> C++ warnings</a:t>
            </a:r>
            <a:r>
              <a:rPr lang="fr-FR" dirty="0" smtClean="0"/>
              <a:t>.</a:t>
            </a:r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Our needs (1/2):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fr-F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Checking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release of g++ /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(in </a:t>
            </a:r>
            <a:r>
              <a:rPr lang="fr-FR" dirty="0" err="1" smtClean="0"/>
              <a:t>particular</a:t>
            </a:r>
            <a:r>
              <a:rPr lang="fr-FR" dirty="0" smtClean="0"/>
              <a:t> Mac).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Checking</a:t>
            </a:r>
            <a:r>
              <a:rPr lang="fr-FR" dirty="0" smtClean="0"/>
              <a:t> the expert mode: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+ </a:t>
            </a:r>
            <a:r>
              <a:rPr lang="fr-FR" dirty="0" err="1" smtClean="0"/>
              <a:t>several</a:t>
            </a:r>
            <a:r>
              <a:rPr lang="fr-FR" dirty="0"/>
              <a:t> </a:t>
            </a:r>
            <a:r>
              <a:rPr lang="fr-FR" dirty="0" err="1" smtClean="0"/>
              <a:t>implementations</a:t>
            </a:r>
            <a:r>
              <a:rPr lang="fr-FR" dirty="0" smtClean="0"/>
              <a:t> of </a:t>
            </a:r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5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7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425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Validation procedure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798" y="1006101"/>
            <a:ext cx="869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needs (2/2):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Checking</a:t>
            </a:r>
            <a:r>
              <a:rPr lang="fr-FR" dirty="0" smtClean="0"/>
              <a:t> MA5 </a:t>
            </a:r>
            <a:r>
              <a:rPr lang="fr-FR" dirty="0" err="1" smtClean="0"/>
              <a:t>behaviour</a:t>
            </a:r>
            <a:r>
              <a:rPr lang="fr-FR" dirty="0" smtClean="0"/>
              <a:t> on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and on long </a:t>
            </a:r>
            <a:r>
              <a:rPr lang="fr-FR" dirty="0" err="1" smtClean="0"/>
              <a:t>term</a:t>
            </a:r>
            <a:r>
              <a:rPr lang="fr-FR" dirty="0" smtClean="0"/>
              <a:t> jobs (1 </a:t>
            </a:r>
            <a:r>
              <a:rPr lang="fr-FR" dirty="0" err="1" smtClean="0"/>
              <a:t>day</a:t>
            </a:r>
            <a:r>
              <a:rPr lang="fr-FR" dirty="0" smtClean="0"/>
              <a:t>). </a:t>
            </a:r>
            <a:r>
              <a:rPr lang="fr-FR" dirty="0" err="1" smtClean="0"/>
              <a:t>Problem</a:t>
            </a:r>
            <a:r>
              <a:rPr lang="fr-FR" dirty="0" smtClean="0"/>
              <a:t> of </a:t>
            </a:r>
            <a:r>
              <a:rPr lang="fr-FR" dirty="0" err="1" smtClean="0"/>
              <a:t>storage</a:t>
            </a:r>
            <a:r>
              <a:rPr lang="fr-FR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Checking</a:t>
            </a:r>
            <a:r>
              <a:rPr lang="fr-FR" dirty="0" smtClean="0"/>
              <a:t> MA5 usage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screen</a:t>
            </a:r>
            <a:r>
              <a:rPr lang="fr-FR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Checking</a:t>
            </a:r>
            <a:r>
              <a:rPr lang="fr-FR" dirty="0" smtClean="0"/>
              <a:t> output file (LHE/LHCO):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dirty="0" err="1" smtClean="0"/>
              <a:t>Merging</a:t>
            </a:r>
            <a:r>
              <a:rPr lang="fr-FR" dirty="0" smtClean="0"/>
              <a:t> mode: Input = output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dirty="0" smtClean="0"/>
              <a:t>Jet </a:t>
            </a:r>
            <a:r>
              <a:rPr lang="fr-FR" dirty="0" err="1" smtClean="0"/>
              <a:t>clustering</a:t>
            </a:r>
            <a:r>
              <a:rPr lang="fr-FR" dirty="0" smtClean="0"/>
              <a:t>: </a:t>
            </a:r>
            <a:r>
              <a:rPr lang="fr-FR" dirty="0" err="1" smtClean="0"/>
              <a:t>comparing</a:t>
            </a:r>
            <a:r>
              <a:rPr lang="fr-FR" dirty="0" smtClean="0"/>
              <a:t> </a:t>
            </a:r>
            <a:r>
              <a:rPr lang="fr-FR" dirty="0" err="1" smtClean="0"/>
              <a:t>simplified</a:t>
            </a:r>
            <a:r>
              <a:rPr lang="fr-FR" dirty="0" smtClean="0"/>
              <a:t> LHE file </a:t>
            </a:r>
            <a:r>
              <a:rPr lang="fr-FR" dirty="0" err="1" smtClean="0"/>
              <a:t>with</a:t>
            </a:r>
            <a:r>
              <a:rPr lang="fr-FR" dirty="0" smtClean="0"/>
              <a:t> initial STDHEP/HEPMC files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Checking the analysis reports: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Cut table / sample table (number comparison)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Histograms (statistics comparison or image comparison ???)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Question: how to test tab completion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3899" y="5568287"/>
            <a:ext cx="77853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Generating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and compile all 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these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information in HTML reports</a:t>
            </a:r>
          </a:p>
          <a:p>
            <a:endParaRPr lang="fr-FR" sz="1000" dirty="0">
              <a:solidFill>
                <a:srgbClr val="003399"/>
              </a:solidFill>
              <a:sym typeface="Wingdings" pitchFamily="2" charset="2"/>
            </a:endParaRPr>
          </a:p>
          <a:p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All 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this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work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can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be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done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independently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from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MA5 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development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(</a:t>
            </a:r>
            <a:r>
              <a:rPr lang="fr-FR" dirty="0" err="1" smtClean="0">
                <a:solidFill>
                  <a:srgbClr val="003399"/>
                </a:solidFill>
                <a:sym typeface="Wingdings" pitchFamily="2" charset="2"/>
              </a:rPr>
              <a:t>internship</a:t>
            </a:r>
            <a:r>
              <a:rPr lang="fr-FR" dirty="0" smtClean="0">
                <a:solidFill>
                  <a:srgbClr val="003399"/>
                </a:solidFill>
                <a:sym typeface="Wingdings" pitchFamily="2" charset="2"/>
              </a:rPr>
              <a:t> ???)</a:t>
            </a:r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6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Externalizing the plot layout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798" y="1006101"/>
            <a:ext cx="8697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 architecture: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149" y="1733265"/>
            <a:ext cx="1910686" cy="15285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66445" y="2097921"/>
            <a:ext cx="107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Python interface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411941" y="1910685"/>
            <a:ext cx="2019868" cy="10781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2565779" y="1842185"/>
            <a:ext cx="1201003" cy="204980"/>
          </a:xfrm>
          <a:custGeom>
            <a:avLst/>
            <a:gdLst>
              <a:gd name="connsiteX0" fmla="*/ 0 w 968991"/>
              <a:gd name="connsiteY0" fmla="*/ 72508 h 181690"/>
              <a:gd name="connsiteX1" fmla="*/ 586854 w 968991"/>
              <a:gd name="connsiteY1" fmla="*/ 4269 h 181690"/>
              <a:gd name="connsiteX2" fmla="*/ 968991 w 968991"/>
              <a:gd name="connsiteY2" fmla="*/ 181690 h 181690"/>
              <a:gd name="connsiteX0" fmla="*/ 0 w 1132764"/>
              <a:gd name="connsiteY0" fmla="*/ 246482 h 246482"/>
              <a:gd name="connsiteX1" fmla="*/ 750627 w 1132764"/>
              <a:gd name="connsiteY1" fmla="*/ 822 h 246482"/>
              <a:gd name="connsiteX2" fmla="*/ 1132764 w 1132764"/>
              <a:gd name="connsiteY2" fmla="*/ 178243 h 246482"/>
              <a:gd name="connsiteX0" fmla="*/ 0 w 1201003"/>
              <a:gd name="connsiteY0" fmla="*/ 245824 h 286767"/>
              <a:gd name="connsiteX1" fmla="*/ 750627 w 1201003"/>
              <a:gd name="connsiteY1" fmla="*/ 164 h 286767"/>
              <a:gd name="connsiteX2" fmla="*/ 1201003 w 1201003"/>
              <a:gd name="connsiteY2" fmla="*/ 286767 h 286767"/>
              <a:gd name="connsiteX0" fmla="*/ 0 w 1201003"/>
              <a:gd name="connsiteY0" fmla="*/ 164037 h 204980"/>
              <a:gd name="connsiteX1" fmla="*/ 586854 w 1201003"/>
              <a:gd name="connsiteY1" fmla="*/ 264 h 204980"/>
              <a:gd name="connsiteX2" fmla="*/ 1201003 w 1201003"/>
              <a:gd name="connsiteY2" fmla="*/ 204980 h 20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003" h="204980">
                <a:moveTo>
                  <a:pt x="0" y="164037"/>
                </a:moveTo>
                <a:cubicBezTo>
                  <a:pt x="212678" y="120819"/>
                  <a:pt x="386687" y="-6560"/>
                  <a:pt x="586854" y="264"/>
                </a:cubicBezTo>
                <a:cubicBezTo>
                  <a:pt x="787021" y="7088"/>
                  <a:pt x="1090683" y="125368"/>
                  <a:pt x="1201003" y="20498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538484" y="2906972"/>
            <a:ext cx="1323832" cy="218469"/>
          </a:xfrm>
          <a:custGeom>
            <a:avLst/>
            <a:gdLst>
              <a:gd name="connsiteX0" fmla="*/ 1023582 w 1023582"/>
              <a:gd name="connsiteY0" fmla="*/ 27296 h 109512"/>
              <a:gd name="connsiteX1" fmla="*/ 614149 w 1023582"/>
              <a:gd name="connsiteY1" fmla="*/ 109182 h 109512"/>
              <a:gd name="connsiteX2" fmla="*/ 0 w 1023582"/>
              <a:gd name="connsiteY2" fmla="*/ 0 h 109512"/>
              <a:gd name="connsiteX0" fmla="*/ 1187355 w 1187355"/>
              <a:gd name="connsiteY0" fmla="*/ 0 h 221145"/>
              <a:gd name="connsiteX1" fmla="*/ 614149 w 1187355"/>
              <a:gd name="connsiteY1" fmla="*/ 218364 h 221145"/>
              <a:gd name="connsiteX2" fmla="*/ 0 w 1187355"/>
              <a:gd name="connsiteY2" fmla="*/ 109182 h 221145"/>
              <a:gd name="connsiteX0" fmla="*/ 1323832 w 1323832"/>
              <a:gd name="connsiteY0" fmla="*/ 0 h 218469"/>
              <a:gd name="connsiteX1" fmla="*/ 750626 w 1323832"/>
              <a:gd name="connsiteY1" fmla="*/ 218364 h 218469"/>
              <a:gd name="connsiteX2" fmla="*/ 0 w 1323832"/>
              <a:gd name="connsiteY2" fmla="*/ 27295 h 21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832" h="218469">
                <a:moveTo>
                  <a:pt x="1323832" y="0"/>
                </a:moveTo>
                <a:cubicBezTo>
                  <a:pt x="1204414" y="43217"/>
                  <a:pt x="971265" y="213815"/>
                  <a:pt x="750626" y="218364"/>
                </a:cubicBezTo>
                <a:cubicBezTo>
                  <a:pt x="529987" y="222913"/>
                  <a:pt x="221776" y="79611"/>
                  <a:pt x="0" y="27295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1423303" y="3261815"/>
            <a:ext cx="528327" cy="382137"/>
          </a:xfrm>
          <a:custGeom>
            <a:avLst/>
            <a:gdLst>
              <a:gd name="connsiteX0" fmla="*/ 37007 w 528327"/>
              <a:gd name="connsiteY0" fmla="*/ 0 h 382137"/>
              <a:gd name="connsiteX1" fmla="*/ 50655 w 528327"/>
              <a:gd name="connsiteY1" fmla="*/ 259307 h 382137"/>
              <a:gd name="connsiteX2" fmla="*/ 528327 w 528327"/>
              <a:gd name="connsiteY2" fmla="*/ 382137 h 38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327" h="382137">
                <a:moveTo>
                  <a:pt x="37007" y="0"/>
                </a:moveTo>
                <a:cubicBezTo>
                  <a:pt x="2887" y="97809"/>
                  <a:pt x="-31232" y="195618"/>
                  <a:pt x="50655" y="259307"/>
                </a:cubicBezTo>
                <a:cubicBezTo>
                  <a:pt x="132542" y="322996"/>
                  <a:pt x="330434" y="352566"/>
                  <a:pt x="528327" y="382137"/>
                </a:cubicBezTo>
              </a:path>
            </a:pathLst>
          </a:custGeom>
          <a:noFill/>
          <a:ln>
            <a:solidFill>
              <a:srgbClr val="FF66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965277" y="3452883"/>
            <a:ext cx="1160060" cy="559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975693" y="2304912"/>
            <a:ext cx="107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C++ job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026338" y="3535485"/>
            <a:ext cx="107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report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798359" y="1185796"/>
            <a:ext cx="30590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Current issues: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Big installation issue with </a:t>
            </a:r>
            <a:r>
              <a:rPr lang="en-US" b="1" dirty="0" err="1" smtClean="0"/>
              <a:t>pyROOT</a:t>
            </a:r>
            <a:r>
              <a:rPr lang="en-US" b="1" dirty="0" smtClean="0"/>
              <a:t> libraries.</a:t>
            </a:r>
            <a:br>
              <a:rPr lang="en-US" b="1" dirty="0" smtClean="0"/>
            </a:b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Difficulties to handle problems occurred during C++ job treatment.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No report in Expert mode.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7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9642" y="4914122"/>
            <a:ext cx="5322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Solution: report generator </a:t>
            </a:r>
            <a:r>
              <a:rPr lang="en-US" b="1" dirty="0" smtClean="0">
                <a:sym typeface="Wingdings" pitchFamily="2" charset="2"/>
              </a:rPr>
              <a:t>a stand-alone program</a:t>
            </a:r>
            <a:br>
              <a:rPr lang="en-US" b="1" dirty="0" smtClean="0">
                <a:sym typeface="Wingdings" pitchFamily="2" charset="2"/>
              </a:rPr>
            </a:br>
            <a:r>
              <a:rPr lang="en-US" b="1" dirty="0" smtClean="0">
                <a:sym typeface="Wingdings" pitchFamily="2" charset="2"/>
              </a:rPr>
              <a:t>	questions:  C++ or python ?</a:t>
            </a:r>
            <a:br>
              <a:rPr lang="en-US" b="1" dirty="0" smtClean="0">
                <a:sym typeface="Wingdings" pitchFamily="2" charset="2"/>
              </a:rPr>
            </a:br>
            <a:r>
              <a:rPr lang="en-US" b="1" dirty="0" smtClean="0">
                <a:sym typeface="Wingdings" pitchFamily="2" charset="2"/>
              </a:rPr>
              <a:t>		</a:t>
            </a:r>
            <a:r>
              <a:rPr lang="en-US" b="1" dirty="0" smtClean="0"/>
              <a:t>    ROOT / </a:t>
            </a:r>
            <a:r>
              <a:rPr lang="en-US" b="1" dirty="0" err="1" smtClean="0"/>
              <a:t>Matplotlib</a:t>
            </a:r>
            <a:r>
              <a:rPr lang="en-US" b="1" dirty="0" smtClean="0"/>
              <a:t> ?</a:t>
            </a:r>
          </a:p>
        </p:txBody>
      </p:sp>
      <p:sp>
        <p:nvSpPr>
          <p:cNvPr id="30" name="Accolade fermante 29"/>
          <p:cNvSpPr/>
          <p:nvPr/>
        </p:nvSpPr>
        <p:spPr>
          <a:xfrm>
            <a:off x="5786650" y="4790364"/>
            <a:ext cx="382138" cy="12146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358839" y="5114078"/>
            <a:ext cx="225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Deep change in the software structure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“Full processing chain”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8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652097" y="3281623"/>
            <a:ext cx="1534609" cy="19754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4795847" y="3805750"/>
            <a:ext cx="1258152" cy="3310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4838545" y="3781955"/>
            <a:ext cx="664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Event 1</a:t>
            </a:r>
            <a:endParaRPr lang="fr-FR" sz="1600" dirty="0"/>
          </a:p>
        </p:txBody>
      </p:sp>
      <p:sp>
        <p:nvSpPr>
          <p:cNvPr id="68" name="Rectangle 67"/>
          <p:cNvSpPr/>
          <p:nvPr/>
        </p:nvSpPr>
        <p:spPr>
          <a:xfrm>
            <a:off x="4795847" y="4216942"/>
            <a:ext cx="1258152" cy="3310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4838545" y="4193147"/>
            <a:ext cx="664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Event 2</a:t>
            </a:r>
            <a:endParaRPr lang="fr-FR" sz="1600" dirty="0"/>
          </a:p>
        </p:txBody>
      </p:sp>
      <p:sp>
        <p:nvSpPr>
          <p:cNvPr id="70" name="Rectangle 69"/>
          <p:cNvSpPr/>
          <p:nvPr/>
        </p:nvSpPr>
        <p:spPr>
          <a:xfrm>
            <a:off x="4795847" y="4817915"/>
            <a:ext cx="1258152" cy="3310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4838545" y="4794121"/>
            <a:ext cx="667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Event n</a:t>
            </a:r>
            <a:endParaRPr lang="fr-FR" sz="16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283151" y="4463444"/>
            <a:ext cx="38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. . .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5026828" y="3278749"/>
            <a:ext cx="78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Delphes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55123" y="3290123"/>
            <a:ext cx="1534609" cy="1978324"/>
            <a:chOff x="1915065" y="1524002"/>
            <a:chExt cx="1846052" cy="1978324"/>
          </a:xfrm>
        </p:grpSpPr>
        <p:sp>
          <p:nvSpPr>
            <p:cNvPr id="15" name="Rectangle 14"/>
            <p:cNvSpPr/>
            <p:nvPr/>
          </p:nvSpPr>
          <p:spPr>
            <a:xfrm>
              <a:off x="1915065" y="1526876"/>
              <a:ext cx="1846052" cy="1975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7989" y="2051003"/>
              <a:ext cx="1513489" cy="331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139352" y="2027208"/>
              <a:ext cx="799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1</a:t>
              </a:r>
              <a:endParaRPr lang="fr-FR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87989" y="2462195"/>
              <a:ext cx="1513489" cy="331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139352" y="2438400"/>
              <a:ext cx="799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2</a:t>
              </a:r>
              <a:endParaRPr lang="fr-FR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87989" y="3063168"/>
              <a:ext cx="1513489" cy="331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139352" y="3039374"/>
              <a:ext cx="8027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n</a:t>
              </a:r>
              <a:endParaRPr lang="fr-FR" sz="16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674190" y="2708697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. . .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229720" y="1524002"/>
              <a:ext cx="1216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aMC@NLO</a:t>
              </a:r>
              <a:endParaRPr lang="fr-FR" dirty="0"/>
            </a:p>
          </p:txBody>
        </p:sp>
      </p:grpSp>
      <p:grpSp>
        <p:nvGrpSpPr>
          <p:cNvPr id="24" name="Groupe 23"/>
          <p:cNvGrpSpPr/>
          <p:nvPr/>
        </p:nvGrpSpPr>
        <p:grpSpPr>
          <a:xfrm flipH="1">
            <a:off x="1557785" y="3968319"/>
            <a:ext cx="718927" cy="1012165"/>
            <a:chOff x="1223158" y="2216541"/>
            <a:chExt cx="864831" cy="1012165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392498" y="3292997"/>
            <a:ext cx="1534609" cy="19754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536249" y="3817124"/>
            <a:ext cx="1258152" cy="3310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2578946" y="3793329"/>
            <a:ext cx="664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Event 1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536249" y="4228316"/>
            <a:ext cx="1258152" cy="3310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578946" y="4204521"/>
            <a:ext cx="664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Event 2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2536249" y="4829289"/>
            <a:ext cx="1258152" cy="3310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2578946" y="4805495"/>
            <a:ext cx="667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Event n</a:t>
            </a:r>
            <a:endParaRPr lang="fr-FR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023553" y="4474818"/>
            <a:ext cx="38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. . .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2479849" y="3290123"/>
            <a:ext cx="135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Pythia</a:t>
            </a:r>
            <a:r>
              <a:rPr lang="fr-FR" dirty="0" smtClean="0"/>
              <a:t> / </a:t>
            </a:r>
            <a:r>
              <a:rPr lang="fr-FR" dirty="0" err="1" smtClean="0"/>
              <a:t>Herwig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728494" y="3292998"/>
            <a:ext cx="1534609" cy="197545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872244" y="3817125"/>
            <a:ext cx="1258152" cy="331076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6914942" y="3793330"/>
            <a:ext cx="664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Event 1</a:t>
            </a:r>
            <a:endParaRPr lang="fr-FR" sz="1600" dirty="0"/>
          </a:p>
        </p:txBody>
      </p:sp>
      <p:sp>
        <p:nvSpPr>
          <p:cNvPr id="40" name="Rectangle 39"/>
          <p:cNvSpPr/>
          <p:nvPr/>
        </p:nvSpPr>
        <p:spPr>
          <a:xfrm>
            <a:off x="6872244" y="4228317"/>
            <a:ext cx="1258152" cy="331076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914942" y="4204522"/>
            <a:ext cx="664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Event 2</a:t>
            </a:r>
            <a:endParaRPr lang="fr-FR" sz="1600" dirty="0"/>
          </a:p>
        </p:txBody>
      </p:sp>
      <p:sp>
        <p:nvSpPr>
          <p:cNvPr id="42" name="Rectangle 41"/>
          <p:cNvSpPr/>
          <p:nvPr/>
        </p:nvSpPr>
        <p:spPr>
          <a:xfrm>
            <a:off x="6872244" y="4829290"/>
            <a:ext cx="1258152" cy="331076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914942" y="4805496"/>
            <a:ext cx="667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Event n</a:t>
            </a:r>
            <a:endParaRPr lang="fr-FR" sz="1600" dirty="0"/>
          </a:p>
        </p:txBody>
      </p:sp>
      <p:sp>
        <p:nvSpPr>
          <p:cNvPr id="44" name="ZoneTexte 43"/>
          <p:cNvSpPr txBox="1"/>
          <p:nvPr/>
        </p:nvSpPr>
        <p:spPr>
          <a:xfrm>
            <a:off x="7359549" y="4474819"/>
            <a:ext cx="38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. . .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6927540" y="3290124"/>
            <a:ext cx="113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MadAnalysis</a:t>
            </a:r>
            <a:endParaRPr lang="fr-FR" dirty="0"/>
          </a:p>
        </p:txBody>
      </p:sp>
      <p:grpSp>
        <p:nvGrpSpPr>
          <p:cNvPr id="46" name="Groupe 45"/>
          <p:cNvGrpSpPr/>
          <p:nvPr/>
        </p:nvGrpSpPr>
        <p:grpSpPr>
          <a:xfrm>
            <a:off x="1808181" y="3968319"/>
            <a:ext cx="718927" cy="1012165"/>
            <a:chOff x="1223158" y="2216541"/>
            <a:chExt cx="864831" cy="1012165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 flipH="1">
            <a:off x="3803906" y="3968319"/>
            <a:ext cx="718927" cy="1012165"/>
            <a:chOff x="1223158" y="2216541"/>
            <a:chExt cx="864831" cy="1012165"/>
          </a:xfrm>
        </p:grpSpPr>
        <p:cxnSp>
          <p:nvCxnSpPr>
            <p:cNvPr id="51" name="Connecteur droit 50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/>
          <p:cNvGrpSpPr/>
          <p:nvPr/>
        </p:nvGrpSpPr>
        <p:grpSpPr>
          <a:xfrm>
            <a:off x="4061755" y="3968319"/>
            <a:ext cx="718927" cy="1012165"/>
            <a:chOff x="1223158" y="2216541"/>
            <a:chExt cx="864831" cy="1012165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 flipH="1">
            <a:off x="8129271" y="3968320"/>
            <a:ext cx="718927" cy="1012165"/>
            <a:chOff x="1223158" y="2216541"/>
            <a:chExt cx="864831" cy="1012165"/>
          </a:xfrm>
        </p:grpSpPr>
        <p:cxnSp>
          <p:nvCxnSpPr>
            <p:cNvPr id="59" name="Connecteur droit 58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/>
          <p:cNvSpPr txBox="1"/>
          <p:nvPr/>
        </p:nvSpPr>
        <p:spPr>
          <a:xfrm>
            <a:off x="1839583" y="4010792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LHE</a:t>
            </a:r>
            <a:endParaRPr lang="fr-FR" sz="1600" dirty="0"/>
          </a:p>
        </p:txBody>
      </p:sp>
      <p:sp>
        <p:nvSpPr>
          <p:cNvPr id="63" name="ZoneTexte 62"/>
          <p:cNvSpPr txBox="1"/>
          <p:nvPr/>
        </p:nvSpPr>
        <p:spPr>
          <a:xfrm>
            <a:off x="3868394" y="3733793"/>
            <a:ext cx="838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STDHEP</a:t>
            </a:r>
          </a:p>
          <a:p>
            <a:pPr algn="ctr"/>
            <a:r>
              <a:rPr lang="fr-FR" sz="1600" dirty="0" smtClean="0"/>
              <a:t>HEPMC</a:t>
            </a:r>
            <a:endParaRPr lang="fr-FR" sz="1600" dirty="0"/>
          </a:p>
        </p:txBody>
      </p:sp>
      <p:sp>
        <p:nvSpPr>
          <p:cNvPr id="64" name="ZoneTexte 63"/>
          <p:cNvSpPr txBox="1"/>
          <p:nvPr/>
        </p:nvSpPr>
        <p:spPr>
          <a:xfrm>
            <a:off x="8312041" y="4010793"/>
            <a:ext cx="83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analysis</a:t>
            </a:r>
            <a:endParaRPr lang="fr-FR" sz="1600" dirty="0"/>
          </a:p>
        </p:txBody>
      </p:sp>
      <p:grpSp>
        <p:nvGrpSpPr>
          <p:cNvPr id="74" name="Groupe 73"/>
          <p:cNvGrpSpPr/>
          <p:nvPr/>
        </p:nvGrpSpPr>
        <p:grpSpPr>
          <a:xfrm>
            <a:off x="6139835" y="3970593"/>
            <a:ext cx="718927" cy="1012165"/>
            <a:chOff x="1223158" y="2216541"/>
            <a:chExt cx="864831" cy="1012165"/>
          </a:xfrm>
        </p:grpSpPr>
        <p:cxnSp>
          <p:nvCxnSpPr>
            <p:cNvPr id="75" name="Connecteur droit 74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6114696" y="3927135"/>
            <a:ext cx="661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ROOT</a:t>
            </a:r>
            <a:endParaRPr lang="fr-FR" sz="1600" dirty="0"/>
          </a:p>
        </p:txBody>
      </p:sp>
      <p:grpSp>
        <p:nvGrpSpPr>
          <p:cNvPr id="80" name="Groupe 79"/>
          <p:cNvGrpSpPr/>
          <p:nvPr/>
        </p:nvGrpSpPr>
        <p:grpSpPr>
          <a:xfrm flipH="1">
            <a:off x="6052164" y="3970593"/>
            <a:ext cx="718927" cy="1012165"/>
            <a:chOff x="1223158" y="2216541"/>
            <a:chExt cx="864831" cy="1012165"/>
          </a:xfrm>
        </p:grpSpPr>
        <p:cxnSp>
          <p:nvCxnSpPr>
            <p:cNvPr id="81" name="Connecteur droit 80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39085" y="1536344"/>
            <a:ext cx="6489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/>
              <a:t>Interface to showering program : </a:t>
            </a:r>
            <a:r>
              <a:rPr lang="en-US" dirty="0" err="1"/>
              <a:t>Pythia</a:t>
            </a:r>
            <a:r>
              <a:rPr lang="en-US" dirty="0"/>
              <a:t> 6/8, </a:t>
            </a:r>
            <a:r>
              <a:rPr lang="en-US" dirty="0" err="1"/>
              <a:t>Herwig</a:t>
            </a:r>
            <a:r>
              <a:rPr lang="en-US" dirty="0"/>
              <a:t> 5</a:t>
            </a:r>
            <a:r>
              <a:rPr lang="en-US" dirty="0" smtClean="0"/>
              <a:t>/++</a:t>
            </a:r>
          </a:p>
          <a:p>
            <a:r>
              <a:rPr lang="en-US" dirty="0" smtClean="0"/>
              <a:t>5.   Interface to </a:t>
            </a:r>
            <a:r>
              <a:rPr lang="en-US" dirty="0" err="1" smtClean="0"/>
              <a:t>Delphes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1340893" y="1060945"/>
            <a:ext cx="6489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MadAnalysis 5 = Super Interface + Configurator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51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172814" y="107921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“Full processing chain”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9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085" y="1481752"/>
            <a:ext cx="6489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/>
              <a:t>Interface to showering program : </a:t>
            </a:r>
            <a:r>
              <a:rPr lang="en-US" dirty="0" err="1"/>
              <a:t>Pythia</a:t>
            </a:r>
            <a:r>
              <a:rPr lang="en-US" dirty="0"/>
              <a:t> 6/8, </a:t>
            </a:r>
            <a:r>
              <a:rPr lang="en-US" dirty="0" err="1"/>
              <a:t>Herwig</a:t>
            </a:r>
            <a:r>
              <a:rPr lang="en-US" dirty="0"/>
              <a:t> 5</a:t>
            </a:r>
            <a:r>
              <a:rPr lang="en-US" dirty="0" smtClean="0"/>
              <a:t>/++</a:t>
            </a:r>
          </a:p>
          <a:p>
            <a:r>
              <a:rPr lang="en-US" dirty="0" smtClean="0"/>
              <a:t>5.   Interface to </a:t>
            </a:r>
            <a:r>
              <a:rPr lang="en-US" dirty="0" err="1" smtClean="0"/>
              <a:t>Delphes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1340893" y="1060945"/>
            <a:ext cx="6489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MadAnalysis 5 = Super Interface + Configurator</a:t>
            </a:r>
            <a:endParaRPr lang="en-US" b="1" dirty="0"/>
          </a:p>
        </p:txBody>
      </p:sp>
      <p:grpSp>
        <p:nvGrpSpPr>
          <p:cNvPr id="84" name="Groupe 83"/>
          <p:cNvGrpSpPr/>
          <p:nvPr/>
        </p:nvGrpSpPr>
        <p:grpSpPr>
          <a:xfrm>
            <a:off x="182419" y="3253726"/>
            <a:ext cx="8107980" cy="1989699"/>
            <a:chOff x="477339" y="2091390"/>
            <a:chExt cx="9753463" cy="1989699"/>
          </a:xfrm>
        </p:grpSpPr>
        <p:sp>
          <p:nvSpPr>
            <p:cNvPr id="85" name="Rectangle 84"/>
            <p:cNvSpPr/>
            <p:nvPr/>
          </p:nvSpPr>
          <p:spPr>
            <a:xfrm>
              <a:off x="5886956" y="2094264"/>
              <a:ext cx="1846052" cy="197545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059880" y="2618391"/>
              <a:ext cx="1513489" cy="3310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111243" y="2594596"/>
              <a:ext cx="799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1</a:t>
              </a:r>
              <a:endParaRPr lang="fr-FR" sz="16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059880" y="3029583"/>
              <a:ext cx="1513489" cy="3310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6111243" y="3005788"/>
              <a:ext cx="799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2</a:t>
              </a:r>
              <a:endParaRPr lang="fr-FR" sz="16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59880" y="3630556"/>
              <a:ext cx="1513489" cy="3310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6111243" y="3606762"/>
              <a:ext cx="8027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n</a:t>
              </a:r>
              <a:endParaRPr lang="fr-FR" sz="16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6646081" y="3276085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. . .</a:t>
              </a:r>
              <a:endParaRPr lang="fr-FR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6337738" y="2091390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Delphes</a:t>
              </a:r>
              <a:endParaRPr lang="fr-FR" dirty="0"/>
            </a:p>
          </p:txBody>
        </p:sp>
        <p:grpSp>
          <p:nvGrpSpPr>
            <p:cNvPr id="95" name="Groupe 94"/>
            <p:cNvGrpSpPr/>
            <p:nvPr/>
          </p:nvGrpSpPr>
          <p:grpSpPr>
            <a:xfrm>
              <a:off x="477339" y="2102764"/>
              <a:ext cx="1846052" cy="1978324"/>
              <a:chOff x="1915065" y="1524002"/>
              <a:chExt cx="1846052" cy="1978324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1915065" y="1526876"/>
                <a:ext cx="1846052" cy="19754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087989" y="2051003"/>
                <a:ext cx="1513489" cy="3310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ZoneTexte 148"/>
              <p:cNvSpPr txBox="1"/>
              <p:nvPr/>
            </p:nvSpPr>
            <p:spPr>
              <a:xfrm>
                <a:off x="2139352" y="2027208"/>
                <a:ext cx="7995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Event 1</a:t>
                </a:r>
                <a:endParaRPr lang="fr-FR" sz="1600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087989" y="2462195"/>
                <a:ext cx="1513489" cy="3310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ZoneTexte 150"/>
              <p:cNvSpPr txBox="1"/>
              <p:nvPr/>
            </p:nvSpPr>
            <p:spPr>
              <a:xfrm>
                <a:off x="2139352" y="2438400"/>
                <a:ext cx="7995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Event 2</a:t>
                </a:r>
                <a:endParaRPr lang="fr-FR" sz="1600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87989" y="3063168"/>
                <a:ext cx="1513489" cy="3310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ZoneTexte 152"/>
              <p:cNvSpPr txBox="1"/>
              <p:nvPr/>
            </p:nvSpPr>
            <p:spPr>
              <a:xfrm>
                <a:off x="2139352" y="3039374"/>
                <a:ext cx="8027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Event n</a:t>
                </a:r>
                <a:endParaRPr lang="fr-FR" sz="1600" dirty="0"/>
              </a:p>
            </p:txBody>
          </p:sp>
          <p:sp>
            <p:nvSpPr>
              <p:cNvPr id="154" name="ZoneTexte 153"/>
              <p:cNvSpPr txBox="1"/>
              <p:nvPr/>
            </p:nvSpPr>
            <p:spPr>
              <a:xfrm>
                <a:off x="2674190" y="2708697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. . .</a:t>
                </a:r>
                <a:endParaRPr lang="fr-FR" dirty="0"/>
              </a:p>
            </p:txBody>
          </p:sp>
          <p:sp>
            <p:nvSpPr>
              <p:cNvPr id="155" name="ZoneTexte 154"/>
              <p:cNvSpPr txBox="1"/>
              <p:nvPr/>
            </p:nvSpPr>
            <p:spPr>
              <a:xfrm>
                <a:off x="2229720" y="1524002"/>
                <a:ext cx="1216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/>
                  <a:t>aMC@NLO</a:t>
                </a:r>
                <a:endParaRPr lang="fr-FR" dirty="0"/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3168781" y="2105638"/>
              <a:ext cx="1846052" cy="197545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341705" y="2629765"/>
              <a:ext cx="1513489" cy="3310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3393068" y="2605970"/>
              <a:ext cx="799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1</a:t>
              </a:r>
              <a:endParaRPr lang="fr-FR" sz="16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341705" y="3040957"/>
              <a:ext cx="1513489" cy="3310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393068" y="3017162"/>
              <a:ext cx="799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2</a:t>
              </a:r>
              <a:endParaRPr lang="fr-FR" sz="16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341705" y="3641930"/>
              <a:ext cx="1513489" cy="3310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3393068" y="3618136"/>
              <a:ext cx="8027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n</a:t>
              </a:r>
              <a:endParaRPr lang="fr-FR" sz="1600" dirty="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3927906" y="3287459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. . .</a:t>
              </a:r>
              <a:endParaRPr lang="fr-FR" dirty="0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3273859" y="2102764"/>
              <a:ext cx="163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Pythia</a:t>
              </a:r>
              <a:r>
                <a:rPr lang="fr-FR" dirty="0" smtClean="0"/>
                <a:t> / </a:t>
              </a:r>
              <a:r>
                <a:rPr lang="fr-FR" dirty="0" err="1" smtClean="0"/>
                <a:t>Herwig</a:t>
              </a:r>
              <a:endParaRPr lang="fr-FR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384750" y="2105639"/>
              <a:ext cx="1846052" cy="197545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557674" y="2629766"/>
              <a:ext cx="1513489" cy="33107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8609037" y="2605971"/>
              <a:ext cx="799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1</a:t>
              </a:r>
              <a:endParaRPr lang="fr-FR" sz="16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557674" y="3040958"/>
              <a:ext cx="1513489" cy="33107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8609037" y="3017163"/>
              <a:ext cx="799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2</a:t>
              </a:r>
              <a:endParaRPr lang="fr-FR" sz="16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557674" y="3641931"/>
              <a:ext cx="1513489" cy="33107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8609037" y="3618137"/>
              <a:ext cx="8027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Event n</a:t>
              </a:r>
              <a:endParaRPr lang="fr-FR" sz="1600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9143875" y="3287460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. . .</a:t>
              </a:r>
              <a:endParaRPr lang="fr-FR" dirty="0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8624192" y="2102765"/>
              <a:ext cx="136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MadAnalysis</a:t>
              </a:r>
              <a:endParaRPr lang="fr-FR" dirty="0"/>
            </a:p>
          </p:txBody>
        </p:sp>
        <p:cxnSp>
          <p:nvCxnSpPr>
            <p:cNvPr id="138" name="Connecteur droit 137"/>
            <p:cNvCxnSpPr/>
            <p:nvPr/>
          </p:nvCxnSpPr>
          <p:spPr>
            <a:xfrm flipH="1">
              <a:off x="4866628" y="3192152"/>
              <a:ext cx="8648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>
              <a:off x="5176807" y="3192152"/>
              <a:ext cx="8648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>
              <a:off x="7676625" y="3194426"/>
              <a:ext cx="8648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flipH="1">
              <a:off x="7571162" y="3194426"/>
              <a:ext cx="8648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9" name="Connecteur droit 158"/>
          <p:cNvCxnSpPr/>
          <p:nvPr/>
        </p:nvCxnSpPr>
        <p:spPr>
          <a:xfrm flipV="1">
            <a:off x="3821226" y="4958474"/>
            <a:ext cx="998749" cy="3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 flipV="1">
            <a:off x="3837148" y="3950814"/>
            <a:ext cx="998749" cy="3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6077655" y="3950814"/>
            <a:ext cx="821885" cy="1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>
            <a:endCxn id="111" idx="1"/>
          </p:cNvCxnSpPr>
          <p:nvPr/>
        </p:nvCxnSpPr>
        <p:spPr>
          <a:xfrm>
            <a:off x="6093578" y="4968638"/>
            <a:ext cx="805962" cy="11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59307" y="2674961"/>
            <a:ext cx="286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with</a:t>
            </a:r>
            <a:r>
              <a:rPr lang="fr-FR" b="1" dirty="0" smtClean="0"/>
              <a:t> the pipe-line structure:</a:t>
            </a:r>
            <a:endParaRPr lang="fr-FR" b="1" dirty="0"/>
          </a:p>
        </p:txBody>
      </p:sp>
      <p:grpSp>
        <p:nvGrpSpPr>
          <p:cNvPr id="222" name="Groupe 221"/>
          <p:cNvGrpSpPr/>
          <p:nvPr/>
        </p:nvGrpSpPr>
        <p:grpSpPr>
          <a:xfrm flipH="1">
            <a:off x="1571433" y="3968319"/>
            <a:ext cx="718927" cy="1012165"/>
            <a:chOff x="1223158" y="2216541"/>
            <a:chExt cx="864831" cy="1012165"/>
          </a:xfrm>
        </p:grpSpPr>
        <p:cxnSp>
          <p:nvCxnSpPr>
            <p:cNvPr id="223" name="Connecteur droit 222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e 225"/>
          <p:cNvGrpSpPr/>
          <p:nvPr/>
        </p:nvGrpSpPr>
        <p:grpSpPr>
          <a:xfrm>
            <a:off x="1821829" y="3968319"/>
            <a:ext cx="718927" cy="1012165"/>
            <a:chOff x="1223158" y="2216541"/>
            <a:chExt cx="864831" cy="1012165"/>
          </a:xfrm>
        </p:grpSpPr>
        <p:cxnSp>
          <p:nvCxnSpPr>
            <p:cNvPr id="227" name="Connecteur droit 226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ZoneTexte 229"/>
          <p:cNvSpPr txBox="1"/>
          <p:nvPr/>
        </p:nvSpPr>
        <p:spPr>
          <a:xfrm>
            <a:off x="1798640" y="4010792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LHE</a:t>
            </a:r>
            <a:endParaRPr lang="fr-FR" sz="1600" dirty="0"/>
          </a:p>
        </p:txBody>
      </p:sp>
      <p:grpSp>
        <p:nvGrpSpPr>
          <p:cNvPr id="231" name="Groupe 230"/>
          <p:cNvGrpSpPr/>
          <p:nvPr/>
        </p:nvGrpSpPr>
        <p:grpSpPr>
          <a:xfrm flipH="1">
            <a:off x="8156567" y="3968320"/>
            <a:ext cx="718927" cy="1012165"/>
            <a:chOff x="1223158" y="2216541"/>
            <a:chExt cx="864831" cy="1012165"/>
          </a:xfrm>
        </p:grpSpPr>
        <p:cxnSp>
          <p:nvCxnSpPr>
            <p:cNvPr id="232" name="Connecteur droit 231"/>
            <p:cNvCxnSpPr/>
            <p:nvPr/>
          </p:nvCxnSpPr>
          <p:spPr>
            <a:xfrm>
              <a:off x="1223158" y="2627733"/>
              <a:ext cx="8648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/>
            <p:cNvCxnSpPr/>
            <p:nvPr/>
          </p:nvCxnSpPr>
          <p:spPr>
            <a:xfrm flipV="1">
              <a:off x="1963083" y="2216541"/>
              <a:ext cx="124906" cy="41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/>
            <p:cNvCxnSpPr/>
            <p:nvPr/>
          </p:nvCxnSpPr>
          <p:spPr>
            <a:xfrm flipH="1" flipV="1">
              <a:off x="1966280" y="2631298"/>
              <a:ext cx="121709" cy="597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ZoneTexte 234"/>
          <p:cNvSpPr txBox="1"/>
          <p:nvPr/>
        </p:nvSpPr>
        <p:spPr>
          <a:xfrm>
            <a:off x="8339337" y="4010793"/>
            <a:ext cx="83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analysis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918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12173</TotalTime>
  <Words>934</Words>
  <Application>Microsoft Office PowerPoint</Application>
  <PresentationFormat>Affichage à l'écran (4:3)</PresentationFormat>
  <Paragraphs>285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964</cp:revision>
  <cp:lastPrinted>2012-11-04T21:24:11Z</cp:lastPrinted>
  <dcterms:created xsi:type="dcterms:W3CDTF">2012-09-25T12:58:04Z</dcterms:created>
  <dcterms:modified xsi:type="dcterms:W3CDTF">2013-06-13T05:28:46Z</dcterms:modified>
</cp:coreProperties>
</file>