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0C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1AA97-8845-4A67-9B72-CED07BB1112F}" type="datetimeFigureOut">
              <a:rPr lang="fr-FR" smtClean="0"/>
              <a:t>20/06/2013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9CC99-6CB6-41D8-B67D-7F7670592D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578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6/20/2013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Reunion service électronique, 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013B-72E4-48BB-BD58-24ADC7FB0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600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6/20/2013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Reunion service électronique, 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013B-72E4-48BB-BD58-24ADC7FB0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87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6/20/2013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Reunion service électronique, 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013B-72E4-48BB-BD58-24ADC7FB0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07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6/20/2013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Reunion service électronique, 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013B-72E4-48BB-BD58-24ADC7FB0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841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6/20/2013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Reunion service électronique, 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013B-72E4-48BB-BD58-24ADC7FB0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7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6/20/2013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Reunion service électronique, Julie Prast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013B-72E4-48BB-BD58-24ADC7FB0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47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6/20/2013</a:t>
            </a:r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Reunion service électronique, Julie Prast</a:t>
            </a:r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013B-72E4-48BB-BD58-24ADC7FB0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0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6/20/2013</a:t>
            </a:r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Reunion service électronique, Julie Prast</a:t>
            </a: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013B-72E4-48BB-BD58-24ADC7FB0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8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6/20/2013</a:t>
            </a:r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Reunion service électronique, Julie Prast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013B-72E4-48BB-BD58-24ADC7FB0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8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6/20/2013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Reunion service électronique, Julie Prast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013B-72E4-48BB-BD58-24ADC7FB0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401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6/20/2013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Reunion service électronique, Julie Prast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013B-72E4-48BB-BD58-24ADC7FB0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344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6/20/2013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Reunion service électronique, 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4013B-72E4-48BB-BD58-24ADC7FB0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90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900C6D"/>
                </a:solidFill>
              </a:rPr>
              <a:t>Réunion</a:t>
            </a:r>
            <a:r>
              <a:rPr lang="en-US" dirty="0" smtClean="0">
                <a:solidFill>
                  <a:srgbClr val="900C6D"/>
                </a:solidFill>
              </a:rPr>
              <a:t> service électronique</a:t>
            </a:r>
            <a:endParaRPr lang="en-US" dirty="0">
              <a:solidFill>
                <a:srgbClr val="900C6D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20 </a:t>
            </a:r>
            <a:r>
              <a:rPr lang="en-US" dirty="0" err="1" smtClean="0">
                <a:solidFill>
                  <a:schemeClr val="tx2"/>
                </a:solidFill>
              </a:rPr>
              <a:t>juin</a:t>
            </a:r>
            <a:r>
              <a:rPr lang="en-US" dirty="0" smtClean="0">
                <a:solidFill>
                  <a:schemeClr val="tx2"/>
                </a:solidFill>
              </a:rPr>
              <a:t> 2013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6/20/2013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Reunion service électronique, 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013B-72E4-48BB-BD58-24ADC7FB07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47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00C6D"/>
                </a:solidFill>
              </a:rPr>
              <a:t>Points </a:t>
            </a:r>
            <a:r>
              <a:rPr lang="en-US" dirty="0" err="1" smtClean="0">
                <a:solidFill>
                  <a:srgbClr val="900C6D"/>
                </a:solidFill>
              </a:rPr>
              <a:t>d’infos</a:t>
            </a:r>
            <a:endParaRPr lang="en-US" dirty="0">
              <a:solidFill>
                <a:srgbClr val="900C6D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Complément primes juin 2013 : </a:t>
            </a:r>
          </a:p>
          <a:p>
            <a:pPr marL="400050" lvl="1" indent="0">
              <a:buNone/>
            </a:pPr>
            <a:r>
              <a:rPr lang="fr-FR" sz="2600" dirty="0" err="1" smtClean="0">
                <a:solidFill>
                  <a:schemeClr val="tx2"/>
                </a:solidFill>
              </a:rPr>
              <a:t>Seb</a:t>
            </a:r>
            <a:r>
              <a:rPr lang="fr-FR" sz="2600" dirty="0" smtClean="0">
                <a:solidFill>
                  <a:schemeClr val="tx2"/>
                </a:solidFill>
              </a:rPr>
              <a:t> Cap, Eric, Alexandre D, PY, Nadia, Richard, Nico L, J Marc, Julie, </a:t>
            </a:r>
            <a:r>
              <a:rPr lang="fr-FR" sz="2600" dirty="0" err="1" smtClean="0">
                <a:solidFill>
                  <a:schemeClr val="tx2"/>
                </a:solidFill>
              </a:rPr>
              <a:t>Seb</a:t>
            </a:r>
            <a:r>
              <a:rPr lang="fr-FR" sz="2600" dirty="0" smtClean="0">
                <a:solidFill>
                  <a:schemeClr val="tx2"/>
                </a:solidFill>
              </a:rPr>
              <a:t> V.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Concours CNRS : </a:t>
            </a:r>
          </a:p>
          <a:p>
            <a:pPr lvl="1"/>
            <a:r>
              <a:rPr lang="fr-FR" sz="2600" dirty="0" smtClean="0">
                <a:solidFill>
                  <a:schemeClr val="tx2"/>
                </a:solidFill>
              </a:rPr>
              <a:t>Internes : aucune personne du service acceptée à l’oral</a:t>
            </a:r>
            <a:r>
              <a:rPr lang="fr-FR" sz="2600" dirty="0" smtClean="0">
                <a:solidFill>
                  <a:srgbClr val="FF0000"/>
                </a:solidFill>
                <a:sym typeface="Wingdings"/>
              </a:rPr>
              <a:t></a:t>
            </a:r>
            <a:r>
              <a:rPr lang="fr-FR" sz="2600" dirty="0" smtClean="0">
                <a:solidFill>
                  <a:srgbClr val="FF0000"/>
                </a:solidFill>
                <a:sym typeface="Wingdings"/>
              </a:rPr>
              <a:t> </a:t>
            </a:r>
          </a:p>
          <a:p>
            <a:pPr lvl="1"/>
            <a:r>
              <a:rPr lang="fr-FR" sz="2600" dirty="0" smtClean="0">
                <a:solidFill>
                  <a:schemeClr val="tx2"/>
                </a:solidFill>
                <a:sym typeface="Wingdings"/>
              </a:rPr>
              <a:t>Externes : ouverts (avis aux CDD) &lt;27 juin !!</a:t>
            </a:r>
          </a:p>
          <a:p>
            <a:r>
              <a:rPr lang="fr-FR" dirty="0" smtClean="0">
                <a:solidFill>
                  <a:schemeClr val="tx2"/>
                </a:solidFill>
                <a:sym typeface="Wingdings"/>
              </a:rPr>
              <a:t>Ulysse occupera la maison d’Elizabeth</a:t>
            </a:r>
          </a:p>
          <a:p>
            <a:pPr marL="457200" lvl="1" indent="0">
              <a:buNone/>
            </a:pPr>
            <a:r>
              <a:rPr lang="fr-FR" sz="2600" dirty="0" smtClean="0">
                <a:solidFill>
                  <a:schemeClr val="tx2"/>
                </a:solidFill>
                <a:sym typeface="Wingdings"/>
              </a:rPr>
              <a:t>=&gt; nos locaux ne sont plus réquisitionnés</a:t>
            </a:r>
          </a:p>
          <a:p>
            <a:pPr marL="514350" indent="-457200"/>
            <a:r>
              <a:rPr lang="fr-FR" dirty="0" smtClean="0">
                <a:solidFill>
                  <a:schemeClr val="tx2"/>
                </a:solidFill>
                <a:sym typeface="Wingdings"/>
              </a:rPr>
              <a:t>Dossiers activités : Finis ou presque. Merci !</a:t>
            </a:r>
          </a:p>
          <a:p>
            <a:pPr marL="914400" lvl="1" indent="-457200"/>
            <a:r>
              <a:rPr lang="fr-FR" sz="2600" dirty="0" smtClean="0">
                <a:solidFill>
                  <a:schemeClr val="tx2"/>
                </a:solidFill>
                <a:sym typeface="Wingdings"/>
              </a:rPr>
              <a:t>Dossiers annuels des agents</a:t>
            </a:r>
          </a:p>
          <a:p>
            <a:pPr marL="914400" lvl="1" indent="-457200"/>
            <a:r>
              <a:rPr lang="fr-FR" sz="2600" dirty="0" smtClean="0">
                <a:solidFill>
                  <a:schemeClr val="tx2"/>
                </a:solidFill>
                <a:sym typeface="Wingdings"/>
              </a:rPr>
              <a:t>Rapport activités du service 2009-12</a:t>
            </a:r>
            <a:endParaRPr lang="fr-FR" sz="2600" dirty="0" smtClean="0">
              <a:solidFill>
                <a:schemeClr val="tx2"/>
              </a:solidFill>
              <a:sym typeface="Wingdings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6/20/2013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Reunion service électronique, 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013B-72E4-48BB-BD58-24ADC7FB070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1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900C6D"/>
                </a:solidFill>
              </a:rPr>
              <a:t>Fête de la science 2013</a:t>
            </a:r>
            <a:endParaRPr lang="fr-FR" dirty="0" smtClean="0">
              <a:solidFill>
                <a:srgbClr val="900C6D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/>
                </a:solidFill>
              </a:rPr>
              <a:t>Village des sciences à </a:t>
            </a:r>
            <a:r>
              <a:rPr lang="fr-FR" dirty="0" err="1" smtClean="0">
                <a:solidFill>
                  <a:schemeClr val="tx2"/>
                </a:solidFill>
              </a:rPr>
              <a:t>Polytech</a:t>
            </a:r>
            <a:r>
              <a:rPr lang="fr-FR" dirty="0" smtClean="0">
                <a:solidFill>
                  <a:schemeClr val="tx2"/>
                </a:solidFill>
              </a:rPr>
              <a:t>. QQ stands du LAPP à définir.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4 conférences au LAPP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Exposition œuvres d’arts relatives à la sciences (prêt de MIND)</a:t>
            </a:r>
          </a:p>
          <a:p>
            <a:endParaRPr lang="fr-FR" dirty="0" smtClean="0">
              <a:solidFill>
                <a:schemeClr val="tx2"/>
              </a:solidFill>
            </a:endParaRPr>
          </a:p>
          <a:p>
            <a:pPr marL="400050" lvl="1" indent="0">
              <a:buNone/>
            </a:pPr>
            <a:r>
              <a:rPr lang="fr-FR" dirty="0" smtClean="0">
                <a:solidFill>
                  <a:srgbClr val="900C6D"/>
                </a:solidFill>
              </a:rPr>
              <a:t>=&gt; A priori pas de stands à tenir</a:t>
            </a:r>
          </a:p>
          <a:p>
            <a:pPr marL="400050" lvl="1" indent="0">
              <a:buNone/>
            </a:pPr>
            <a:r>
              <a:rPr lang="fr-FR" dirty="0" smtClean="0">
                <a:solidFill>
                  <a:srgbClr val="900C6D"/>
                </a:solidFill>
              </a:rPr>
              <a:t>=&gt; Pas de visite de scolaires</a:t>
            </a:r>
            <a:endParaRPr lang="fr-FR" dirty="0">
              <a:solidFill>
                <a:srgbClr val="900C6D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6/20/2013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Reunion service électronique, 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013B-72E4-48BB-BD58-24ADC7FB070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77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dirty="0" smtClean="0">
                <a:solidFill>
                  <a:srgbClr val="900C6D"/>
                </a:solidFill>
              </a:rPr>
              <a:t>Nouveaux projets du service (ou peu connus)</a:t>
            </a:r>
            <a:endParaRPr lang="fr-FR" sz="3200" dirty="0">
              <a:solidFill>
                <a:srgbClr val="900C6D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ATLAS : 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Développement de blocs microélectroniques en technologie TSMC 65 nm pour le chip FE5 (pixels) en collaboration avec CPPM (Renaud).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CTA : 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La sécurité et le slow control des cameras (Nadia, Eric, Julie).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Electronique front end pour une camera de 2 </a:t>
            </a:r>
            <a:r>
              <a:rPr lang="fr-FR" dirty="0" err="1" smtClean="0">
                <a:solidFill>
                  <a:schemeClr val="tx2"/>
                </a:solidFill>
              </a:rPr>
              <a:t>eme</a:t>
            </a:r>
            <a:r>
              <a:rPr lang="fr-FR" dirty="0" smtClean="0">
                <a:solidFill>
                  <a:schemeClr val="tx2"/>
                </a:solidFill>
              </a:rPr>
              <a:t> génération à base de </a:t>
            </a:r>
            <a:r>
              <a:rPr lang="fr-FR" dirty="0" err="1" smtClean="0">
                <a:solidFill>
                  <a:schemeClr val="tx2"/>
                </a:solidFill>
              </a:rPr>
              <a:t>SiPM</a:t>
            </a:r>
            <a:r>
              <a:rPr lang="fr-FR" dirty="0" smtClean="0">
                <a:solidFill>
                  <a:schemeClr val="tx2"/>
                </a:solidFill>
              </a:rPr>
              <a:t> (Richard, Nadia, thèse de Fatima)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Eric </a:t>
            </a:r>
            <a:r>
              <a:rPr lang="fr-FR" dirty="0" err="1" smtClean="0">
                <a:solidFill>
                  <a:schemeClr val="tx2"/>
                </a:solidFill>
              </a:rPr>
              <a:t>co</a:t>
            </a:r>
            <a:r>
              <a:rPr lang="fr-FR" dirty="0" smtClean="0">
                <a:solidFill>
                  <a:schemeClr val="tx2"/>
                </a:solidFill>
              </a:rPr>
              <a:t>- responsable systèmes axillaires du télescope LST avec Armand 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6/20/2013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Reunion service électronique, 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013B-72E4-48BB-BD58-24ADC7FB070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1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12968" cy="1143000"/>
          </a:xfrm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900C6D"/>
                </a:solidFill>
              </a:rPr>
              <a:t>Projets Neutrinos</a:t>
            </a:r>
            <a:endParaRPr lang="fr-FR" sz="3600" dirty="0">
              <a:solidFill>
                <a:srgbClr val="900C6D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err="1" smtClean="0">
                <a:solidFill>
                  <a:schemeClr val="tx2"/>
                </a:solidFill>
              </a:rPr>
              <a:t>SuperNemo</a:t>
            </a:r>
            <a:r>
              <a:rPr lang="fr-FR" sz="2800" dirty="0" smtClean="0">
                <a:solidFill>
                  <a:schemeClr val="tx2"/>
                </a:solidFill>
              </a:rPr>
              <a:t> (laboratoire LSM)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Slow control expérience : OPCUA, …(Eric)</a:t>
            </a:r>
          </a:p>
          <a:p>
            <a:r>
              <a:rPr lang="fr-FR" sz="2800" dirty="0" smtClean="0">
                <a:solidFill>
                  <a:schemeClr val="tx2"/>
                </a:solidFill>
              </a:rPr>
              <a:t>Faisceaux neutrinos longues distances (LBNO, ..)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Projet de réutiliser les développements fait pour PMM2 pour lire les PM de la TPC à argon liquide.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Projet encore très préliminaire</a:t>
            </a:r>
            <a:endParaRPr lang="fr-FR" sz="2400" dirty="0">
              <a:solidFill>
                <a:schemeClr val="tx2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6/20/2013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Reunion service électronique, 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013B-72E4-48BB-BD58-24ADC7FB070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4800" dirty="0" smtClean="0">
                <a:solidFill>
                  <a:srgbClr val="900C6D"/>
                </a:solidFill>
              </a:rPr>
              <a:t>Budget</a:t>
            </a:r>
            <a:endParaRPr lang="fr-FR" sz="4800" dirty="0">
              <a:solidFill>
                <a:srgbClr val="900C6D"/>
              </a:solidFill>
            </a:endParaRPr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6/20/2013</a:t>
            </a:r>
            <a:endParaRPr lang="en-US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Reunion service électronique, Julie Prast</a:t>
            </a:r>
            <a:endParaRPr lang="en-US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013B-72E4-48BB-BD58-24ADC7FB070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45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900C6D"/>
                </a:solidFill>
              </a:rPr>
              <a:t>Statut budget 2013</a:t>
            </a:r>
            <a:endParaRPr lang="fr-FR" dirty="0">
              <a:solidFill>
                <a:srgbClr val="900C6D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2800" dirty="0" smtClean="0">
                <a:solidFill>
                  <a:schemeClr val="tx2"/>
                </a:solidFill>
              </a:rPr>
              <a:t>Alloué : 33k€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Fonctionnement : 33 k€ 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Equipement : 0 €</a:t>
            </a:r>
          </a:p>
          <a:p>
            <a:r>
              <a:rPr lang="fr-FR" sz="2800" dirty="0" smtClean="0">
                <a:solidFill>
                  <a:schemeClr val="tx2"/>
                </a:solidFill>
              </a:rPr>
              <a:t>Dépensé : 4k€, dont : 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1600€ réparation </a:t>
            </a:r>
            <a:r>
              <a:rPr lang="fr-FR" sz="2400" dirty="0" err="1" smtClean="0">
                <a:solidFill>
                  <a:schemeClr val="tx2"/>
                </a:solidFill>
              </a:rPr>
              <a:t>Géne</a:t>
            </a:r>
            <a:r>
              <a:rPr lang="fr-FR" sz="2400" dirty="0" smtClean="0">
                <a:solidFill>
                  <a:schemeClr val="tx2"/>
                </a:solidFill>
              </a:rPr>
              <a:t> de fonction + module USB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500€ analyseur bus I2C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700€ salle soudure</a:t>
            </a:r>
          </a:p>
          <a:p>
            <a:r>
              <a:rPr lang="fr-FR" sz="2800" dirty="0" smtClean="0">
                <a:solidFill>
                  <a:schemeClr val="tx2"/>
                </a:solidFill>
              </a:rPr>
              <a:t>A venir : 22,7k€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17k€ licences IN2P3 (Cadence, Altera, ..)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5k€ licences </a:t>
            </a:r>
            <a:r>
              <a:rPr lang="fr-FR" sz="2400" dirty="0" err="1" smtClean="0">
                <a:solidFill>
                  <a:schemeClr val="tx2"/>
                </a:solidFill>
              </a:rPr>
              <a:t>Europractice</a:t>
            </a:r>
            <a:r>
              <a:rPr lang="fr-FR" sz="2400" dirty="0" smtClean="0">
                <a:solidFill>
                  <a:schemeClr val="tx2"/>
                </a:solidFill>
              </a:rPr>
              <a:t> + 0,5k€ maintenance Sun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0,2k€ kit </a:t>
            </a:r>
            <a:r>
              <a:rPr lang="fr-FR" sz="2400" dirty="0" err="1" smtClean="0">
                <a:solidFill>
                  <a:schemeClr val="tx2"/>
                </a:solidFill>
              </a:rPr>
              <a:t>SoCrates</a:t>
            </a:r>
            <a:r>
              <a:rPr lang="fr-FR" sz="2400" dirty="0" smtClean="0">
                <a:solidFill>
                  <a:schemeClr val="tx2"/>
                </a:solidFill>
              </a:rPr>
              <a:t> Altera EBV</a:t>
            </a:r>
          </a:p>
          <a:p>
            <a:r>
              <a:rPr lang="fr-FR" dirty="0" err="1" smtClean="0">
                <a:solidFill>
                  <a:srgbClr val="900C6D"/>
                </a:solidFill>
              </a:rPr>
              <a:t>Dispo</a:t>
            </a:r>
            <a:r>
              <a:rPr lang="fr-FR" dirty="0" smtClean="0">
                <a:solidFill>
                  <a:srgbClr val="900C6D"/>
                </a:solidFill>
              </a:rPr>
              <a:t> : 7k€ dont 2k€ missions</a:t>
            </a:r>
            <a:endParaRPr lang="fr-FR" dirty="0">
              <a:solidFill>
                <a:srgbClr val="900C6D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6/20/2013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Reunion service électronique, 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013B-72E4-48BB-BD58-24ADC7FB070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40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900C6D"/>
                </a:solidFill>
              </a:rPr>
              <a:t>Budget 2014</a:t>
            </a:r>
            <a:endParaRPr lang="fr-FR" dirty="0">
              <a:solidFill>
                <a:srgbClr val="900C6D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/>
                </a:solidFill>
              </a:rPr>
              <a:t>Fonctionnement : 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Licences, maintenance : 22,5k€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Missions : 2k€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Petits matériels, réparations : 8k€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Autres ???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6/20/2013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Reunion service électronique, 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013B-72E4-48BB-BD58-24ADC7FB070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900C6D"/>
                </a:solidFill>
              </a:rPr>
              <a:t>Idées d’achats / dépenses</a:t>
            </a:r>
            <a:endParaRPr lang="fr-FR" dirty="0">
              <a:solidFill>
                <a:srgbClr val="900C6D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Formation interne sur les techniques de soudage/dessoudage à partir de notre matériel commun (fer, station , four) (Cyril)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Oscilloscope (Guy, JM)</a:t>
            </a:r>
          </a:p>
          <a:p>
            <a:r>
              <a:rPr lang="fr-FR" dirty="0" err="1" smtClean="0"/>
              <a:t>Brucelle</a:t>
            </a:r>
            <a:r>
              <a:rPr lang="fr-FR" dirty="0" smtClean="0"/>
              <a:t> </a:t>
            </a:r>
            <a:r>
              <a:rPr lang="fr-FR" dirty="0"/>
              <a:t>Numérique: </a:t>
            </a:r>
            <a:r>
              <a:rPr lang="fr-FR" dirty="0" smtClean="0"/>
              <a:t>350€ </a:t>
            </a:r>
          </a:p>
          <a:p>
            <a:r>
              <a:rPr lang="fr-FR" dirty="0" smtClean="0"/>
              <a:t>Module NI </a:t>
            </a:r>
            <a:r>
              <a:rPr lang="fr-FR" dirty="0" err="1" smtClean="0"/>
              <a:t>cRIO</a:t>
            </a:r>
            <a:r>
              <a:rPr lang="fr-FR" dirty="0" smtClean="0"/>
              <a:t> E/S rapides 200€</a:t>
            </a:r>
          </a:p>
          <a:p>
            <a:r>
              <a:rPr lang="fr-FR" dirty="0" smtClean="0"/>
              <a:t>Réparation alim HT ISEG. Devis Renaud</a:t>
            </a:r>
          </a:p>
          <a:p>
            <a:r>
              <a:rPr lang="fr-FR" dirty="0" smtClean="0"/>
              <a:t>Réparation alim TTI 10 A. Devis JM</a:t>
            </a:r>
          </a:p>
          <a:p>
            <a:r>
              <a:rPr lang="fr-FR" dirty="0" smtClean="0"/>
              <a:t>=&gt; Entrée repas Noel du Service : Guillaume</a:t>
            </a:r>
          </a:p>
          <a:p>
            <a:r>
              <a:rPr lang="fr-FR" dirty="0" smtClean="0"/>
              <a:t>Serveur dédié pour licences ?? ? Francois/ Renaud/Nadia avec service info.</a:t>
            </a:r>
            <a:endParaRPr lang="fr-FR" dirty="0"/>
          </a:p>
          <a:p>
            <a:r>
              <a:rPr lang="fr-FR" dirty="0" smtClean="0">
                <a:solidFill>
                  <a:schemeClr val="tx2"/>
                </a:solidFill>
              </a:rPr>
              <a:t> 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….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6/20/2013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Reunion service électronique, Julie Prast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013B-72E4-48BB-BD58-24ADC7FB070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10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531</Words>
  <Application>Microsoft Office PowerPoint</Application>
  <PresentationFormat>Affichage à l'écran (4:3)</PresentationFormat>
  <Paragraphs>91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Réunion service électronique</vt:lpstr>
      <vt:lpstr>Points d’infos</vt:lpstr>
      <vt:lpstr>Fête de la science 2013</vt:lpstr>
      <vt:lpstr>Nouveaux projets du service (ou peu connus)</vt:lpstr>
      <vt:lpstr>Projets Neutrinos</vt:lpstr>
      <vt:lpstr>Budget</vt:lpstr>
      <vt:lpstr>Statut budget 2013</vt:lpstr>
      <vt:lpstr>Budget 2014</vt:lpstr>
      <vt:lpstr>Idées d’achats / dépenses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Reunion service électronique</dc:title>
  <dc:creator>Julie Prast</dc:creator>
  <cp:lastModifiedBy>Julie Prast</cp:lastModifiedBy>
  <cp:revision>17</cp:revision>
  <dcterms:created xsi:type="dcterms:W3CDTF">2013-06-20T07:22:21Z</dcterms:created>
  <dcterms:modified xsi:type="dcterms:W3CDTF">2013-06-20T14:39:37Z</dcterms:modified>
</cp:coreProperties>
</file>