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783" autoAdjust="0"/>
  </p:normalViewPr>
  <p:slideViewPr>
    <p:cSldViewPr>
      <p:cViewPr varScale="1">
        <p:scale>
          <a:sx n="95" d="100"/>
          <a:sy n="95" d="100"/>
        </p:scale>
        <p:origin x="-3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131" y="-96"/>
      </p:cViewPr>
      <p:guideLst>
        <p:guide orient="horz" pos="2928"/>
        <p:guide pos="220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23" cy="4645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536" y="0"/>
            <a:ext cx="3038222" cy="4645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3349C1-0D1F-4641-B665-8DAE733B922C}" type="datetimeFigureOut">
              <a:rPr lang="fr-FR"/>
              <a:pPr>
                <a:defRPr/>
              </a:pPr>
              <a:t>21/06/2013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30314"/>
            <a:ext cx="3038223" cy="464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536" y="8830314"/>
            <a:ext cx="3038222" cy="464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33D619-4EE0-4EE0-BE88-2DFC382608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23" cy="4645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536" y="0"/>
            <a:ext cx="3038222" cy="4645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2C5066-FF5F-4C2A-A211-6A9E0CE23D36}" type="datetimeFigureOut">
              <a:rPr lang="fr-FR"/>
              <a:pPr>
                <a:defRPr/>
              </a:pPr>
              <a:t>21/06/2013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0877" y="4415158"/>
            <a:ext cx="5608647" cy="4184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30314"/>
            <a:ext cx="3038223" cy="464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536" y="8830314"/>
            <a:ext cx="3038222" cy="464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01ED6A-5625-4E3C-A695-FE14E36C31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20A9D5-F188-4B3C-89F4-AC47B80A99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EA19C8-A6BE-4766-B541-A25A2B8C5162}" type="datetimeFigureOut">
              <a:rPr lang="fr-FR" smtClean="0"/>
              <a:pPr>
                <a:defRPr/>
              </a:pPr>
              <a:t>21/06/2013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8690-2449-46FC-94EC-E2AB8CC9A02C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logiciel est organisé en couches</a:t>
            </a:r>
          </a:p>
          <a:p>
            <a:r>
              <a:rPr lang="fr-FR" dirty="0" smtClean="0"/>
              <a:t>Sur le micro </a:t>
            </a:r>
            <a:r>
              <a:rPr lang="fr-FR" dirty="0" err="1" smtClean="0"/>
              <a:t>controleur</a:t>
            </a:r>
            <a:r>
              <a:rPr lang="fr-FR" dirty="0" smtClean="0"/>
              <a:t> ST qui est un ARM cortex M4</a:t>
            </a:r>
          </a:p>
          <a:p>
            <a:r>
              <a:rPr lang="fr-FR" dirty="0" smtClean="0"/>
              <a:t>Première couche avec les drivers libopencm3 en open source et </a:t>
            </a:r>
            <a:r>
              <a:rPr lang="fr-FR" dirty="0" err="1" smtClean="0"/>
              <a:t>ethernet</a:t>
            </a:r>
            <a:r>
              <a:rPr lang="fr-FR" dirty="0" smtClean="0"/>
              <a:t> par nos soins.</a:t>
            </a:r>
          </a:p>
          <a:p>
            <a:r>
              <a:rPr lang="fr-FR" dirty="0" smtClean="0"/>
              <a:t>Ensuite la couche Hardware Abstract avec les </a:t>
            </a:r>
            <a:r>
              <a:rPr lang="fr-FR" dirty="0" err="1" smtClean="0"/>
              <a:t>differents</a:t>
            </a:r>
            <a:r>
              <a:rPr lang="fr-FR" dirty="0" smtClean="0"/>
              <a:t> types de bus console, I2C  </a:t>
            </a:r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Le middleware avec les communications: IPMB  et IMC pour les communications entre </a:t>
            </a:r>
            <a:r>
              <a:rPr lang="fr-FR" dirty="0" err="1" smtClean="0"/>
              <a:t>Microcontroleurs</a:t>
            </a:r>
            <a:r>
              <a:rPr lang="fr-FR" dirty="0" smtClean="0"/>
              <a:t>. Et le </a:t>
            </a:r>
            <a:r>
              <a:rPr lang="fr-FR" dirty="0" err="1" smtClean="0"/>
              <a:t>stack</a:t>
            </a:r>
            <a:r>
              <a:rPr lang="fr-FR" dirty="0" smtClean="0"/>
              <a:t> TCPIP qui est open source.</a:t>
            </a:r>
          </a:p>
          <a:p>
            <a:r>
              <a:rPr lang="fr-FR" dirty="0" smtClean="0"/>
              <a:t>La couche des composants IPMC pour la communication avec le </a:t>
            </a:r>
            <a:r>
              <a:rPr lang="fr-FR" dirty="0" err="1" smtClean="0"/>
              <a:t>shelf</a:t>
            </a:r>
            <a:r>
              <a:rPr lang="fr-FR" dirty="0" smtClean="0"/>
              <a:t> manager, le CMC avec les </a:t>
            </a:r>
            <a:r>
              <a:rPr lang="fr-FR" dirty="0" err="1" smtClean="0"/>
              <a:t>les</a:t>
            </a:r>
            <a:r>
              <a:rPr lang="fr-FR" dirty="0" smtClean="0"/>
              <a:t> </a:t>
            </a:r>
            <a:r>
              <a:rPr lang="fr-FR" dirty="0" err="1" smtClean="0"/>
              <a:t>AMCs</a:t>
            </a:r>
            <a:r>
              <a:rPr lang="fr-FR" dirty="0" smtClean="0"/>
              <a:t>….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741215F-2C97-4BA7-BB5C-8F16DBEB3959}" type="datetime1">
              <a:rPr lang="fr-FR" smtClean="0"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ED6A-5625-4E3C-A695-FE14E36C312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composant IPMC est piloté par des événements ou des messages</a:t>
            </a:r>
          </a:p>
          <a:p>
            <a:r>
              <a:rPr lang="fr-FR" dirty="0" smtClean="0"/>
              <a:t>Pour cela il y a un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dispacher</a:t>
            </a:r>
            <a:r>
              <a:rPr lang="fr-FR" dirty="0" smtClean="0"/>
              <a:t> en communication avec les </a:t>
            </a:r>
            <a:r>
              <a:rPr lang="fr-FR" dirty="0" err="1" smtClean="0"/>
              <a:t>les</a:t>
            </a:r>
            <a:r>
              <a:rPr lang="fr-FR" dirty="0" smtClean="0"/>
              <a:t> différents éléments de contrôle</a:t>
            </a:r>
          </a:p>
          <a:p>
            <a:r>
              <a:rPr lang="fr-FR" dirty="0" smtClean="0"/>
              <a:t>Le FRU manager en charge des états des FRU</a:t>
            </a:r>
          </a:p>
          <a:p>
            <a:r>
              <a:rPr lang="fr-FR" dirty="0" smtClean="0"/>
              <a:t>Le SDR manager qui gère les </a:t>
            </a:r>
            <a:r>
              <a:rPr lang="fr-FR" dirty="0" err="1" smtClean="0"/>
              <a:t>sensors</a:t>
            </a:r>
            <a:r>
              <a:rPr lang="fr-FR" dirty="0" smtClean="0"/>
              <a:t> , </a:t>
            </a:r>
            <a:r>
              <a:rPr lang="fr-FR" dirty="0" err="1" smtClean="0"/>
              <a:t>switch</a:t>
            </a:r>
            <a:r>
              <a:rPr lang="fr-FR" dirty="0" smtClean="0"/>
              <a:t>, </a:t>
            </a:r>
            <a:r>
              <a:rPr lang="fr-FR" dirty="0" err="1" smtClean="0"/>
              <a:t>leds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Le IPMC </a:t>
            </a:r>
            <a:r>
              <a:rPr lang="fr-FR" dirty="0" err="1" smtClean="0"/>
              <a:t>event</a:t>
            </a:r>
            <a:r>
              <a:rPr lang="fr-FR" dirty="0" smtClean="0"/>
              <a:t> notifier qui appelle d’autre composants ou des fonctions utilisateurs.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B43055-FC30-4BF4-985B-13D3E9E16DDF}" type="datetime1">
              <a:rPr lang="fr-FR" smtClean="0"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ED6A-5625-4E3C-A695-FE14E36C312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composant CMC est lui aussi piloté par événements</a:t>
            </a:r>
          </a:p>
          <a:p>
            <a:r>
              <a:rPr lang="fr-FR" dirty="0" smtClean="0"/>
              <a:t>Donc </a:t>
            </a:r>
            <a:r>
              <a:rPr lang="fr-FR" dirty="0" smtClean="0"/>
              <a:t>u</a:t>
            </a:r>
            <a:r>
              <a:rPr lang="fr-FR" dirty="0" smtClean="0"/>
              <a:t>n </a:t>
            </a:r>
            <a:r>
              <a:rPr lang="fr-FR" dirty="0" err="1" smtClean="0"/>
              <a:t>event</a:t>
            </a:r>
            <a:r>
              <a:rPr lang="fr-FR" dirty="0" smtClean="0"/>
              <a:t> dispatcher en communication avec </a:t>
            </a:r>
          </a:p>
          <a:p>
            <a:r>
              <a:rPr lang="fr-FR" dirty="0" smtClean="0"/>
              <a:t>Input monitoring: regarde les lignes d’entrées telle que AMC présent</a:t>
            </a:r>
          </a:p>
          <a:p>
            <a:r>
              <a:rPr lang="fr-FR" dirty="0" smtClean="0"/>
              <a:t>Module state machine  pour la gestion des AMC. Une machine par AMC</a:t>
            </a:r>
          </a:p>
          <a:p>
            <a:r>
              <a:rPr lang="fr-FR" dirty="0" err="1" smtClean="0"/>
              <a:t>Device</a:t>
            </a:r>
            <a:r>
              <a:rPr lang="fr-FR" dirty="0" smtClean="0"/>
              <a:t> </a:t>
            </a:r>
            <a:r>
              <a:rPr lang="fr-FR" dirty="0" err="1" smtClean="0"/>
              <a:t>discovery</a:t>
            </a:r>
            <a:r>
              <a:rPr lang="fr-FR" dirty="0" smtClean="0"/>
              <a:t> pour interroge r l’AMC lorsqu’elle est insérée.</a:t>
            </a:r>
          </a:p>
          <a:p>
            <a:r>
              <a:rPr lang="fr-FR" dirty="0" smtClean="0"/>
              <a:t>IPMC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receiver</a:t>
            </a:r>
            <a:r>
              <a:rPr lang="fr-FR" dirty="0" smtClean="0"/>
              <a:t> pour recevoir les notifications d’événements de l’IPMC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5856D25-EFA2-429C-8E9C-498646C7DCA5}" type="datetime1">
              <a:rPr lang="fr-FR" smtClean="0"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ED6A-5625-4E3C-A695-FE14E36C312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EA19C8-A6BE-4766-B541-A25A2B8C5162}" type="datetimeFigureOut">
              <a:rPr lang="fr-FR" smtClean="0"/>
              <a:pPr>
                <a:defRPr/>
              </a:pPr>
              <a:t>21/06/2013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FF8719-1891-4901-AF21-BD2EC7B01FBB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EA19C8-A6BE-4766-B541-A25A2B8C5162}" type="datetimeFigureOut">
              <a:rPr lang="fr-FR" smtClean="0"/>
              <a:pPr>
                <a:defRPr/>
              </a:pPr>
              <a:t>21/06/2013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8690-2449-46FC-94EC-E2AB8CC9A02C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EA19C8-A6BE-4766-B541-A25A2B8C5162}" type="datetimeFigureOut">
              <a:rPr lang="fr-FR" smtClean="0"/>
              <a:pPr>
                <a:defRPr/>
              </a:pPr>
              <a:t>21/06/2013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8690-2449-46FC-94EC-E2AB8CC9A02C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EA19C8-A6BE-4766-B541-A25A2B8C5162}" type="datetimeFigureOut">
              <a:rPr lang="fr-FR" smtClean="0"/>
              <a:pPr>
                <a:defRPr/>
              </a:pPr>
              <a:t>21/06/2013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8690-2449-46FC-94EC-E2AB8CC9A02C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EA19C8-A6BE-4766-B541-A25A2B8C5162}" type="datetimeFigureOut">
              <a:rPr lang="fr-FR" smtClean="0"/>
              <a:pPr>
                <a:defRPr/>
              </a:pPr>
              <a:t>21/06/2013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8690-2449-46FC-94EC-E2AB8CC9A02C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6146800"/>
            <a:ext cx="10779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logo-cn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6219825"/>
            <a:ext cx="10795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0" descr="ok_in2p3_quadr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64275"/>
            <a:ext cx="107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-universit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6288088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ATLAS_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1463" y="6083300"/>
            <a:ext cx="511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0" lang="fr-FR" sz="44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0" lang="fr-FR" sz="40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5404059-C6D3-41DF-BB36-9903882EDE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ogo LAPP + tex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42875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5" descr="ATLA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34925"/>
            <a:ext cx="7667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3" cy="507209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715172" cy="928694"/>
          </a:xfrm>
          <a:prstGeom prst="rect">
            <a:avLst/>
          </a:prstGeom>
        </p:spPr>
        <p:txBody>
          <a:bodyPr/>
          <a:lstStyle>
            <a:lvl1pPr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01199DC-490F-471C-8311-FEC1A52820F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Logo LAPP + tex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42875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ATLA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34925"/>
            <a:ext cx="7667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352956" cy="5000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281518" cy="500066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 b="1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0" name="Titre 8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715172" cy="928694"/>
          </a:xfrm>
          <a:prstGeom prst="rect">
            <a:avLst/>
          </a:prstGeom>
        </p:spPr>
        <p:txBody>
          <a:bodyPr/>
          <a:lstStyle>
            <a:lvl1pPr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28BAAE6-10D6-494B-9F27-FB2FE1FEFB8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Logo LAPP + tex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42875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5" descr="ATLA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34925"/>
            <a:ext cx="7667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8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715172" cy="928694"/>
          </a:xfrm>
          <a:prstGeom prst="rect">
            <a:avLst/>
          </a:prstGeom>
        </p:spPr>
        <p:txBody>
          <a:bodyPr/>
          <a:lstStyle>
            <a:lvl1pPr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CAB5B50-8C68-44B1-B687-86CE7D4A821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Logo LAPP + tex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42875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5" descr="ATLA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34925"/>
            <a:ext cx="7667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8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715172" cy="928694"/>
          </a:xfrm>
          <a:prstGeom prst="rect">
            <a:avLst/>
          </a:prstGeom>
        </p:spPr>
        <p:txBody>
          <a:bodyPr/>
          <a:lstStyle>
            <a:lvl1pPr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21/06/2012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D9D9939-32A6-4B18-97A0-717F7391DC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ogo LAPP + tex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42875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5" descr="ATLA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34925"/>
            <a:ext cx="7667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285860"/>
            <a:ext cx="4429156" cy="50006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Titre 8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715172" cy="928694"/>
          </a:xfrm>
          <a:prstGeom prst="rect">
            <a:avLst/>
          </a:prstGeom>
        </p:spPr>
        <p:txBody>
          <a:bodyPr/>
          <a:lstStyle>
            <a:lvl1pPr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822EEB1-7232-46D4-A1D8-10986FC0305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5135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21/06/2012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Réunion xTCA IN2P3 Marseille: ATCA au LAPP   G.Perrot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69801-1D94-4B6C-9DED-246CC821CD2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82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5275" y="6421438"/>
            <a:ext cx="106203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14500" y="6421438"/>
            <a:ext cx="600075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3875" y="6421438"/>
            <a:ext cx="542925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accent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FE2490-34DE-43CF-9243-D7C18AD91A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ATCA au LAPP: </a:t>
            </a:r>
            <a:r>
              <a:rPr dirty="0" err="1" smtClean="0"/>
              <a:t>Etat</a:t>
            </a:r>
            <a:r>
              <a:rPr dirty="0" smtClean="0"/>
              <a:t> des </a:t>
            </a:r>
            <a:r>
              <a:rPr dirty="0" err="1" smtClean="0"/>
              <a:t>lieux</a:t>
            </a:r>
            <a:endParaRPr dirty="0" smtClean="0"/>
          </a:p>
        </p:txBody>
      </p:sp>
      <p:sp>
        <p:nvSpPr>
          <p:cNvPr id="921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899592" y="3284984"/>
            <a:ext cx="7380820" cy="23538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/>
              <a:t>Réunion </a:t>
            </a:r>
            <a:r>
              <a:rPr lang="fr-FR" dirty="0" err="1" smtClean="0"/>
              <a:t>xTCA</a:t>
            </a:r>
            <a:r>
              <a:rPr lang="fr-FR" dirty="0" smtClean="0"/>
              <a:t> IN2P3</a:t>
            </a:r>
          </a:p>
          <a:p>
            <a:r>
              <a:rPr lang="fr-FR" dirty="0" smtClean="0"/>
              <a:t>Marseille 21 Juin 2013</a:t>
            </a:r>
          </a:p>
          <a:p>
            <a:r>
              <a:rPr lang="fr-FR" b="0" dirty="0" smtClean="0"/>
              <a:t>A</a:t>
            </a:r>
            <a:r>
              <a:rPr lang="fr-FR" b="0" dirty="0"/>
              <a:t>. </a:t>
            </a:r>
            <a:r>
              <a:rPr lang="fr-FR" b="0" dirty="0" err="1"/>
              <a:t>Bazan</a:t>
            </a:r>
            <a:r>
              <a:rPr lang="fr-FR" b="0" dirty="0"/>
              <a:t>, </a:t>
            </a:r>
            <a:r>
              <a:rPr lang="fr-FR" dirty="0" err="1"/>
              <a:t>F.Bellachia</a:t>
            </a:r>
            <a:r>
              <a:rPr lang="fr-FR" b="0" dirty="0"/>
              <a:t>, S. Cap, N. Dumont-</a:t>
            </a:r>
            <a:r>
              <a:rPr lang="fr-FR" b="0" dirty="0" err="1"/>
              <a:t>Dayot</a:t>
            </a:r>
            <a:r>
              <a:rPr lang="fr-FR" b="0" dirty="0"/>
              <a:t>, </a:t>
            </a:r>
            <a:r>
              <a:rPr lang="fr-FR" b="0" dirty="0" err="1"/>
              <a:t>L.Fournier</a:t>
            </a:r>
            <a:r>
              <a:rPr lang="fr-FR" b="0" dirty="0"/>
              <a:t>, </a:t>
            </a:r>
            <a:r>
              <a:rPr lang="fr-FR" dirty="0"/>
              <a:t>N. </a:t>
            </a:r>
            <a:r>
              <a:rPr lang="fr-FR" dirty="0" err="1" smtClean="0"/>
              <a:t>Letendre</a:t>
            </a:r>
            <a:r>
              <a:rPr lang="fr-FR" b="0" dirty="0" smtClean="0"/>
              <a:t>, </a:t>
            </a:r>
            <a:r>
              <a:rPr lang="fr-FR" b="0" u="sng" dirty="0"/>
              <a:t>G. </a:t>
            </a:r>
            <a:r>
              <a:rPr lang="fr-FR" b="0" u="sng" dirty="0" smtClean="0"/>
              <a:t>Perrot</a:t>
            </a:r>
            <a:r>
              <a:rPr lang="fr-FR" b="0" dirty="0" smtClean="0"/>
              <a:t>, I. </a:t>
            </a:r>
            <a:r>
              <a:rPr lang="fr-FR" b="0" dirty="0" err="1" smtClean="0"/>
              <a:t>Wingerter</a:t>
            </a:r>
            <a:endParaRPr lang="fr-FR" b="0" dirty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IPMC Test Board: </a:t>
            </a:r>
            <a:r>
              <a:rPr lang="fr-FR" dirty="0" smtClean="0"/>
              <a:t>débogage</a:t>
            </a:r>
            <a:r>
              <a:rPr lang="en-US" dirty="0" smtClean="0"/>
              <a:t> IPMC</a:t>
            </a:r>
            <a:br>
              <a:rPr lang="en-US" dirty="0" smtClean="0"/>
            </a:br>
            <a:r>
              <a:rPr lang="en-US" dirty="0" smtClean="0"/>
              <a:t>Advanced GUI</a:t>
            </a:r>
            <a:endParaRPr lang="en-US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211960" y="2060848"/>
            <a:ext cx="4752528" cy="23042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D'abord utilisé pour tester la carte de test IPMC.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Peut aussi être utile pour le débogage de l’IPMC et des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AMCs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Peut piloter des signaux de l’IPMC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 A utiliser avec précautions à cause des conflits possibles.</a:t>
            </a:r>
            <a:endParaRPr kumimoji="0" lang="fr-F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IPMC Test </a:t>
            </a:r>
            <a:r>
              <a:rPr lang="fr-FR" dirty="0" err="1" smtClean="0"/>
              <a:t>Board</a:t>
            </a:r>
            <a:r>
              <a:rPr lang="fr-FR" dirty="0" smtClean="0"/>
              <a:t>:  Tests AMC</a:t>
            </a:r>
            <a:endParaRPr lang="en-US" dirty="0"/>
          </a:p>
        </p:txBody>
      </p:sp>
      <p:pic>
        <p:nvPicPr>
          <p:cNvPr id="7" name="Espace réservé du contenu 6" descr="IPMC_test_board_AMC1_2_fabr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799"/>
          <a:stretch>
            <a:fillRect/>
          </a:stretch>
        </p:blipFill>
        <p:spPr>
          <a:xfrm>
            <a:off x="0" y="1340768"/>
            <a:ext cx="4705723" cy="194421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8" name="Image 7" descr="IPMC_test_board_AMC3_fabr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3504055"/>
            <a:ext cx="4842487" cy="2949281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148064" y="1412776"/>
            <a:ext cx="3888432" cy="44644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Communications MMC – IPMC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 smtClean="0"/>
              <a:t>Power management avec différents composants, hot swap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 smtClean="0"/>
              <a:t>Procédure E-</a:t>
            </a:r>
            <a:r>
              <a:rPr lang="fr-FR" sz="2000" b="1" dirty="0" err="1" smtClean="0"/>
              <a:t>Keying</a:t>
            </a:r>
            <a:r>
              <a:rPr lang="fr-FR" sz="2000" b="1" dirty="0" smtClean="0"/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 smtClean="0"/>
              <a:t>Monitoring AMC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Interface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Fabric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 smtClean="0"/>
              <a:t>Liens AMC vers AMC</a:t>
            </a:r>
            <a:endParaRPr lang="fr-FR" sz="2000" b="1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 smtClean="0"/>
              <a:t>Liens AMC vers </a:t>
            </a:r>
            <a:r>
              <a:rPr lang="fr-FR" sz="2000" b="1" smtClean="0"/>
              <a:t>Backplane</a:t>
            </a:r>
            <a:endParaRPr lang="fr-FR" sz="2000" b="1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i="1" dirty="0" smtClean="0"/>
              <a:t>Non encore testé</a:t>
            </a:r>
            <a:endParaRPr lang="fr-FR" sz="2000" b="1" i="1" dirty="0" smtClean="0"/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Software: Nom du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ica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5075" y="1628800"/>
            <a:ext cx="5653850" cy="39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43608" y="559562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</a:t>
            </a:r>
            <a:r>
              <a:rPr lang="fr-FR" sz="2400" cap="small" dirty="0" smtClean="0">
                <a:solidFill>
                  <a:srgbClr val="B99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ntelligent </a:t>
            </a:r>
            <a:r>
              <a:rPr lang="en-US" sz="2400" cap="small" dirty="0" smtClean="0">
                <a:solidFill>
                  <a:srgbClr val="B99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platform</a:t>
            </a:r>
            <a:r>
              <a:rPr lang="fr-FR" sz="2400" cap="small" dirty="0" smtClean="0">
                <a:solidFill>
                  <a:srgbClr val="B99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management </a:t>
            </a:r>
            <a:r>
              <a:rPr lang="fr-FR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fr-FR" sz="2400" cap="small" dirty="0" smtClean="0">
                <a:solidFill>
                  <a:srgbClr val="B99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ontroller </a:t>
            </a:r>
            <a:r>
              <a:rPr lang="fr-FR" sz="2400" cap="small" dirty="0" err="1" smtClean="0">
                <a:solidFill>
                  <a:srgbClr val="B99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softw</a:t>
            </a:r>
            <a:r>
              <a:rPr lang="fr-FR" sz="2400" b="1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B5B50-8C68-44B1-B687-86CE7D4A821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79512" y="1340768"/>
            <a:ext cx="8748972" cy="4824536"/>
          </a:xfrm>
          <a:prstGeom prst="roundRect">
            <a:avLst>
              <a:gd name="adj" fmla="val 6206"/>
            </a:avLst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</a:t>
            </a:r>
            <a:endParaRPr lang="fr-F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281809" y="5318887"/>
            <a:ext cx="8535299" cy="657818"/>
          </a:xfrm>
          <a:prstGeom prst="roundRect">
            <a:avLst>
              <a:gd name="adj" fmla="val 31737"/>
            </a:avLst>
          </a:prstGeom>
          <a:ln w="34925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smtClean="0">
                <a:effectLst>
                  <a:glow rad="101600">
                    <a:srgbClr val="FFFFC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MCU</a:t>
            </a:r>
            <a:endParaRPr lang="fr-FR" sz="1400" b="1" dirty="0">
              <a:effectLst>
                <a:glow rad="101600">
                  <a:srgbClr val="FFFFC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5"/>
          <p:cNvSpPr txBox="1"/>
          <p:nvPr/>
        </p:nvSpPr>
        <p:spPr>
          <a:xfrm>
            <a:off x="1698614" y="5460332"/>
            <a:ext cx="7048603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STM32F4x7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81809" y="4587897"/>
            <a:ext cx="8535299" cy="657818"/>
          </a:xfrm>
          <a:prstGeom prst="roundRect">
            <a:avLst>
              <a:gd name="adj" fmla="val 31737"/>
            </a:avLst>
          </a:prstGeom>
          <a:ln w="3492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smtClean="0">
                <a:effectLst>
                  <a:glow rad="101600">
                    <a:srgbClr val="FFFFC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</a:t>
            </a:r>
            <a:endParaRPr lang="fr-FR" sz="1400" b="1" dirty="0">
              <a:effectLst>
                <a:glow rad="101600">
                  <a:srgbClr val="FFFFC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6"/>
          <p:cNvSpPr txBox="1"/>
          <p:nvPr/>
        </p:nvSpPr>
        <p:spPr>
          <a:xfrm>
            <a:off x="1698614" y="4729342"/>
            <a:ext cx="5667218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libopencm3 </a:t>
            </a:r>
            <a:r>
              <a:rPr lang="fr-F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(LGPL)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365832" y="4729342"/>
            <a:ext cx="1381384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ethernet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81809" y="3856906"/>
            <a:ext cx="8535299" cy="657818"/>
          </a:xfrm>
          <a:prstGeom prst="roundRect">
            <a:avLst>
              <a:gd name="adj" fmla="val 31737"/>
            </a:avLst>
          </a:prstGeom>
          <a:ln w="34925">
            <a:solidFill>
              <a:srgbClr val="FFFFFF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smtClean="0">
                <a:effectLst>
                  <a:glow rad="101600">
                    <a:srgbClr val="FFFFC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endParaRPr lang="fr-FR" sz="1400" b="1" dirty="0">
              <a:effectLst>
                <a:glow rad="101600">
                  <a:srgbClr val="FFFFC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698614" y="3998351"/>
            <a:ext cx="956237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USART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54957" y="3998351"/>
            <a:ext cx="956237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USB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11300" y="3998351"/>
            <a:ext cx="956237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I</a:t>
            </a:r>
            <a:r>
              <a:rPr lang="fr-FR" sz="1400" b="1" baseline="30000" dirty="0" smtClean="0">
                <a:solidFill>
                  <a:schemeClr val="tx1"/>
                </a:solidFill>
              </a:rPr>
              <a:t>2</a:t>
            </a:r>
            <a:r>
              <a:rPr lang="fr-FR" sz="1400" b="1" dirty="0" smtClean="0">
                <a:solidFill>
                  <a:schemeClr val="tx1"/>
                </a:solidFill>
              </a:rPr>
              <a:t>C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567643" y="3998351"/>
            <a:ext cx="956237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SPI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23986" y="3998351"/>
            <a:ext cx="956237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RCC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480428" y="3998351"/>
            <a:ext cx="885404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GPIO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81809" y="3125916"/>
            <a:ext cx="8535299" cy="657818"/>
          </a:xfrm>
          <a:prstGeom prst="roundRect">
            <a:avLst>
              <a:gd name="adj" fmla="val 31737"/>
            </a:avLst>
          </a:prstGeom>
          <a:ln w="34925">
            <a:solidFill>
              <a:srgbClr val="FFFFFF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smtClean="0">
                <a:effectLst>
                  <a:glow rad="101600">
                    <a:srgbClr val="FFFFC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Middleware</a:t>
            </a:r>
            <a:endParaRPr lang="fr-FR" sz="1400" b="1" dirty="0">
              <a:effectLst>
                <a:glow rad="101600">
                  <a:srgbClr val="FFFFC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11406" y="3267361"/>
            <a:ext cx="956237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IPMB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567749" y="3267361"/>
            <a:ext cx="956237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IMC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365832" y="3267361"/>
            <a:ext cx="1381384" cy="307777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LWIP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(BSD)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81809" y="2280634"/>
            <a:ext cx="8535299" cy="657818"/>
          </a:xfrm>
          <a:prstGeom prst="roundRect">
            <a:avLst>
              <a:gd name="adj" fmla="val 31737"/>
            </a:avLst>
          </a:prstGeom>
          <a:ln w="34925">
            <a:solidFill>
              <a:srgbClr val="FFFFFF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smtClean="0">
                <a:effectLst>
                  <a:glow rad="101600">
                    <a:srgbClr val="FFFFC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</a:t>
            </a:r>
            <a:endParaRPr lang="fr-FR" sz="1400" b="1" dirty="0">
              <a:effectLst>
                <a:glow rad="101600">
                  <a:srgbClr val="FFFFC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40459" y="2422079"/>
            <a:ext cx="814572" cy="261610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IPMC</a:t>
            </a:r>
            <a:endParaRPr lang="fr-FR" sz="11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355122" y="2422079"/>
            <a:ext cx="1168758" cy="261610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CMC</a:t>
            </a:r>
            <a:endParaRPr lang="fr-FR" sz="11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751743" y="2422078"/>
            <a:ext cx="1806426" cy="276999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Resource Broker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42932" y="2422080"/>
            <a:ext cx="1168734" cy="261610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TCP server</a:t>
            </a:r>
            <a:endParaRPr lang="fr-FR" sz="11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488566" y="2422080"/>
            <a:ext cx="1097902" cy="261610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JTAG Mst</a:t>
            </a:r>
            <a:endParaRPr lang="fr-FR" sz="11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586695" y="2422080"/>
            <a:ext cx="956237" cy="261610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User I/O</a:t>
            </a:r>
            <a:endParaRPr lang="fr-FR" sz="1100" b="1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 Software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Espace réservé de la date 3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r>
              <a:rPr lang="fr-FR" smtClean="0"/>
              <a:t>21/06/2012</a:t>
            </a:r>
            <a:endParaRPr lang="en-US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fr-FR" dirty="0" smtClean="0"/>
              <a:t>Réunion </a:t>
            </a:r>
            <a:r>
              <a:rPr lang="fr-FR" dirty="0" err="1" smtClean="0"/>
              <a:t>xTCA</a:t>
            </a:r>
            <a:r>
              <a:rPr lang="fr-FR" dirty="0" smtClean="0"/>
              <a:t> IN2P3 Marseille: ATCA au LAPP   </a:t>
            </a:r>
            <a:r>
              <a:rPr lang="fr-FR" dirty="0" err="1" smtClean="0"/>
              <a:t>G.Perrot</a:t>
            </a:r>
            <a:endParaRPr lang="en-US" dirty="0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84E69801-1D94-4B6C-9DED-246CC821CD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7644" y="188640"/>
            <a:ext cx="6851684" cy="92869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Composant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IPMC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err="1" smtClean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Synoptique</a:t>
            </a:r>
            <a:r>
              <a:rPr lang="en-US" sz="2200" dirty="0" smtClean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Intelligent </a:t>
            </a:r>
            <a:r>
              <a:rPr lang="en-US" sz="2200" dirty="0" smtClean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Platform Management Controller </a:t>
            </a:r>
            <a:endParaRPr lang="en-US" dirty="0">
              <a:solidFill>
                <a:schemeClr val="accent1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943708" y="1952973"/>
            <a:ext cx="1944000" cy="1224000"/>
          </a:xfrm>
          <a:prstGeom prst="ellipse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FRU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Manager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697260" y="3861185"/>
            <a:ext cx="1944000" cy="1224000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SDR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Manager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97260" y="5193333"/>
            <a:ext cx="1944000" cy="12240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IPMB-0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Message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Receiver</a:t>
            </a:r>
          </a:p>
        </p:txBody>
      </p:sp>
      <p:sp>
        <p:nvSpPr>
          <p:cNvPr id="8" name="Organigramme : Disque magnétique 7"/>
          <p:cNvSpPr/>
          <p:nvPr/>
        </p:nvSpPr>
        <p:spPr>
          <a:xfrm>
            <a:off x="4247964" y="1340769"/>
            <a:ext cx="1188132" cy="1152128"/>
          </a:xfrm>
          <a:prstGeom prst="flowChartMagneticDisk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SDR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repository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Organigramme : Multidocument 8"/>
          <p:cNvSpPr/>
          <p:nvPr/>
        </p:nvSpPr>
        <p:spPr>
          <a:xfrm>
            <a:off x="899592" y="3482912"/>
            <a:ext cx="1296144" cy="1115319"/>
          </a:xfrm>
          <a:prstGeom prst="flowChartMultidocumen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FRU</a:t>
            </a:r>
          </a:p>
          <a:p>
            <a:pPr algn="ctr"/>
            <a:r>
              <a:rPr lang="en-US" sz="1400" b="1" dirty="0" smtClean="0">
                <a:latin typeface="Calibri" pitchFamily="34" charset="0"/>
              </a:rPr>
              <a:t>Information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167844" y="3861185"/>
            <a:ext cx="1944000" cy="1224000"/>
          </a:xfrm>
          <a:prstGeom prst="ellipse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Event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Dispatcher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18" name="Connecteur en angle 17"/>
          <p:cNvCxnSpPr>
            <a:stCxn id="7" idx="1"/>
            <a:endCxn id="13" idx="5"/>
          </p:cNvCxnSpPr>
          <p:nvPr/>
        </p:nvCxnSpPr>
        <p:spPr>
          <a:xfrm flipH="1" flipV="1">
            <a:off x="4827152" y="4905934"/>
            <a:ext cx="1154800" cy="466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 rot="1397061" flipH="1">
            <a:off x="5026770" y="4861575"/>
            <a:ext cx="935844" cy="30777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Message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2" name="Connecteur en angle 18"/>
          <p:cNvCxnSpPr>
            <a:stCxn id="6" idx="2"/>
            <a:endCxn id="13" idx="6"/>
          </p:cNvCxnSpPr>
          <p:nvPr/>
        </p:nvCxnSpPr>
        <p:spPr>
          <a:xfrm flipH="1">
            <a:off x="5111844" y="4473185"/>
            <a:ext cx="58541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 rot="3503654" flipH="1">
            <a:off x="3767655" y="3262028"/>
            <a:ext cx="602277" cy="30777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Event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7" name="Connecteur en angle 18"/>
          <p:cNvCxnSpPr>
            <a:stCxn id="13" idx="0"/>
            <a:endCxn id="5" idx="5"/>
          </p:cNvCxnSpPr>
          <p:nvPr/>
        </p:nvCxnSpPr>
        <p:spPr>
          <a:xfrm flipH="1" flipV="1">
            <a:off x="3603016" y="2997722"/>
            <a:ext cx="536828" cy="863463"/>
          </a:xfrm>
          <a:prstGeom prst="straightConnector1">
            <a:avLst/>
          </a:prstGeom>
          <a:ln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8" idx="1"/>
            <a:endCxn id="9" idx="1"/>
          </p:cNvCxnSpPr>
          <p:nvPr/>
        </p:nvCxnSpPr>
        <p:spPr>
          <a:xfrm rot="16200000" flipH="1" flipV="1">
            <a:off x="1520909" y="719451"/>
            <a:ext cx="2699803" cy="3942438"/>
          </a:xfrm>
          <a:prstGeom prst="bentConnector4">
            <a:avLst>
              <a:gd name="adj1" fmla="val -8467"/>
              <a:gd name="adj2" fmla="val 105798"/>
            </a:avLst>
          </a:prstGeom>
          <a:ln>
            <a:solidFill>
              <a:srgbClr val="FFFF00"/>
            </a:solidFill>
            <a:prstDash val="dash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6192320" y="2744989"/>
            <a:ext cx="935964" cy="576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Handle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switch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6894362" y="2024845"/>
            <a:ext cx="936000" cy="576000"/>
          </a:xfrm>
          <a:prstGeom prst="round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Sensors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7596440" y="2780993"/>
            <a:ext cx="936000" cy="576000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Payload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45" name="Connecteur en angle 18"/>
          <p:cNvCxnSpPr>
            <a:stCxn id="43" idx="2"/>
            <a:endCxn id="6" idx="6"/>
          </p:cNvCxnSpPr>
          <p:nvPr/>
        </p:nvCxnSpPr>
        <p:spPr>
          <a:xfrm flipH="1">
            <a:off x="7641260" y="3356993"/>
            <a:ext cx="423180" cy="111619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arrow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onnecteur en angle 18"/>
          <p:cNvCxnSpPr>
            <a:stCxn id="6" idx="0"/>
            <a:endCxn id="41" idx="2"/>
          </p:cNvCxnSpPr>
          <p:nvPr/>
        </p:nvCxnSpPr>
        <p:spPr>
          <a:xfrm flipH="1" flipV="1">
            <a:off x="6660302" y="3320989"/>
            <a:ext cx="8958" cy="54019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en angle 18"/>
          <p:cNvCxnSpPr>
            <a:stCxn id="6" idx="7"/>
            <a:endCxn id="42" idx="2"/>
          </p:cNvCxnSpPr>
          <p:nvPr/>
        </p:nvCxnSpPr>
        <p:spPr>
          <a:xfrm flipV="1">
            <a:off x="7356568" y="2600845"/>
            <a:ext cx="5794" cy="14395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Connecteur en angle 18"/>
          <p:cNvCxnSpPr>
            <a:stCxn id="8" idx="2"/>
            <a:endCxn id="5" idx="7"/>
          </p:cNvCxnSpPr>
          <p:nvPr/>
        </p:nvCxnSpPr>
        <p:spPr>
          <a:xfrm flipH="1">
            <a:off x="3603016" y="1916833"/>
            <a:ext cx="644948" cy="2153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Connecteur en angle 18"/>
          <p:cNvCxnSpPr>
            <a:stCxn id="9" idx="0"/>
            <a:endCxn id="5" idx="3"/>
          </p:cNvCxnSpPr>
          <p:nvPr/>
        </p:nvCxnSpPr>
        <p:spPr>
          <a:xfrm flipV="1">
            <a:off x="1636834" y="2997722"/>
            <a:ext cx="591566" cy="48519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Rectangle à coins arrondis 61"/>
          <p:cNvSpPr/>
          <p:nvPr/>
        </p:nvSpPr>
        <p:spPr>
          <a:xfrm>
            <a:off x="3509844" y="5517333"/>
            <a:ext cx="1260000" cy="576000"/>
          </a:xfrm>
          <a:prstGeom prst="round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IPMB-0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3" name="Connecteur en angle 17"/>
          <p:cNvCxnSpPr>
            <a:stCxn id="13" idx="4"/>
            <a:endCxn id="62" idx="0"/>
          </p:cNvCxnSpPr>
          <p:nvPr/>
        </p:nvCxnSpPr>
        <p:spPr>
          <a:xfrm>
            <a:off x="4139844" y="5085185"/>
            <a:ext cx="0" cy="432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Connecteur en angle 17"/>
          <p:cNvCxnSpPr>
            <a:stCxn id="62" idx="3"/>
            <a:endCxn id="7" idx="2"/>
          </p:cNvCxnSpPr>
          <p:nvPr/>
        </p:nvCxnSpPr>
        <p:spPr>
          <a:xfrm>
            <a:off x="4769844" y="5805333"/>
            <a:ext cx="9274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7" name="Ellipse 76"/>
          <p:cNvSpPr/>
          <p:nvPr/>
        </p:nvSpPr>
        <p:spPr>
          <a:xfrm>
            <a:off x="827584" y="5193333"/>
            <a:ext cx="1944000" cy="1224000"/>
          </a:xfrm>
          <a:prstGeom prst="ellipse">
            <a:avLst/>
          </a:prstGeom>
          <a:solidFill>
            <a:srgbClr val="B99F7E"/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IPMC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Event</a:t>
            </a:r>
          </a:p>
          <a:p>
            <a:pPr algn="ctr"/>
            <a:r>
              <a:rPr lang="en-US" sz="1600" b="1" dirty="0" err="1" smtClean="0">
                <a:latin typeface="Calibri" pitchFamily="34" charset="0"/>
              </a:rPr>
              <a:t>Notifier</a:t>
            </a:r>
            <a:endParaRPr lang="en-US" sz="1600" b="1" dirty="0" smtClean="0">
              <a:latin typeface="Calibri" pitchFamily="34" charset="0"/>
            </a:endParaRPr>
          </a:p>
        </p:txBody>
      </p:sp>
      <p:cxnSp>
        <p:nvCxnSpPr>
          <p:cNvPr id="78" name="Connecteur en angle 18"/>
          <p:cNvCxnSpPr>
            <a:stCxn id="5" idx="4"/>
            <a:endCxn id="77" idx="0"/>
          </p:cNvCxnSpPr>
          <p:nvPr/>
        </p:nvCxnSpPr>
        <p:spPr>
          <a:xfrm flipH="1">
            <a:off x="1799584" y="3176973"/>
            <a:ext cx="1116124" cy="2016360"/>
          </a:xfrm>
          <a:prstGeom prst="straightConnector1">
            <a:avLst/>
          </a:prstGeom>
          <a:ln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0" name="Connecteur en angle 17"/>
          <p:cNvCxnSpPr>
            <a:stCxn id="13" idx="3"/>
            <a:endCxn id="77" idx="6"/>
          </p:cNvCxnSpPr>
          <p:nvPr/>
        </p:nvCxnSpPr>
        <p:spPr>
          <a:xfrm flipH="1">
            <a:off x="2771584" y="4905934"/>
            <a:ext cx="680952" cy="899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6" name="Rectangle à coins arrondis 125"/>
          <p:cNvSpPr/>
          <p:nvPr/>
        </p:nvSpPr>
        <p:spPr>
          <a:xfrm>
            <a:off x="7848364" y="4977237"/>
            <a:ext cx="648000" cy="576000"/>
          </a:xfrm>
          <a:prstGeom prst="roundRect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LED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129" name="Connecteur en angle 18"/>
          <p:cNvCxnSpPr>
            <a:stCxn id="126" idx="1"/>
            <a:endCxn id="6" idx="5"/>
          </p:cNvCxnSpPr>
          <p:nvPr/>
        </p:nvCxnSpPr>
        <p:spPr>
          <a:xfrm flipH="1" flipV="1">
            <a:off x="7356568" y="4905934"/>
            <a:ext cx="491796" cy="35930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5" name="Connecteur en angle 18"/>
          <p:cNvCxnSpPr>
            <a:stCxn id="8" idx="3"/>
            <a:endCxn id="6" idx="1"/>
          </p:cNvCxnSpPr>
          <p:nvPr/>
        </p:nvCxnSpPr>
        <p:spPr>
          <a:xfrm>
            <a:off x="4842030" y="2492897"/>
            <a:ext cx="1139922" cy="154753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 flipH="1">
            <a:off x="4738694" y="5481229"/>
            <a:ext cx="935844" cy="30777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Message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1" name="ZoneTexte 150"/>
          <p:cNvSpPr txBox="1"/>
          <p:nvPr/>
        </p:nvSpPr>
        <p:spPr>
          <a:xfrm rot="18334605" flipH="1">
            <a:off x="2590557" y="5037251"/>
            <a:ext cx="935844" cy="30777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Message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 rot="7192108" flipH="1">
            <a:off x="2367019" y="3827643"/>
            <a:ext cx="602277" cy="30777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Event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3" name="ZoneTexte 152"/>
          <p:cNvSpPr txBox="1"/>
          <p:nvPr/>
        </p:nvSpPr>
        <p:spPr>
          <a:xfrm flipH="1">
            <a:off x="5085847" y="4165420"/>
            <a:ext cx="602277" cy="30777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Event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4" name="ZoneTexte 153"/>
          <p:cNvSpPr txBox="1"/>
          <p:nvPr/>
        </p:nvSpPr>
        <p:spPr>
          <a:xfrm flipH="1">
            <a:off x="4031940" y="5121189"/>
            <a:ext cx="935844" cy="30777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Message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8" name="Espace réservé de la date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39" name="Espace réservé du numéro de diapositiv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B5B50-8C68-44B1-B687-86CE7D4A821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1"/>
          </p:nvPr>
        </p:nvSpPr>
        <p:spPr>
          <a:xfrm>
            <a:off x="1583668" y="6448251"/>
            <a:ext cx="600075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Réunion </a:t>
            </a:r>
            <a:r>
              <a:rPr lang="fr-FR" dirty="0" err="1" smtClean="0"/>
              <a:t>xTCA</a:t>
            </a:r>
            <a:r>
              <a:rPr lang="fr-FR" dirty="0" smtClean="0"/>
              <a:t> IN2P3 Marseille: ATCA au LAPP   </a:t>
            </a:r>
            <a:r>
              <a:rPr lang="fr-FR" dirty="0" err="1" smtClean="0"/>
              <a:t>G.Perrot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omposant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CMC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smtClean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Synoptique Carrier Management Controller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510768" y="1484784"/>
            <a:ext cx="1944000" cy="1224000"/>
          </a:xfrm>
          <a:prstGeom prst="ellipse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Module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State Machine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481149" y="1484784"/>
            <a:ext cx="1944000" cy="12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Device Discovery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480428" y="4617132"/>
            <a:ext cx="1944000" cy="122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IPMB-L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Message Receiver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463312" y="3213156"/>
            <a:ext cx="1944000" cy="1224000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Event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Dispatcher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527461" y="4977316"/>
            <a:ext cx="1944000" cy="1224000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Inputs Monitoring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4445310" y="1412776"/>
            <a:ext cx="1260000" cy="576000"/>
          </a:xfrm>
          <a:prstGeom prst="round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IPMB-L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67544" y="2920696"/>
            <a:ext cx="1259248" cy="616316"/>
          </a:xfrm>
          <a:prstGeom prst="roundRect">
            <a:avLst/>
          </a:prstGeom>
          <a:solidFill>
            <a:srgbClr val="7030A0"/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Carrier</a:t>
            </a:r>
            <a:endParaRPr lang="en-US" sz="1600" b="1" dirty="0">
              <a:latin typeface="Calibri" pitchFamily="34" charset="0"/>
            </a:endParaRPr>
          </a:p>
        </p:txBody>
      </p:sp>
      <p:grpSp>
        <p:nvGrpSpPr>
          <p:cNvPr id="2" name="Groupe 97"/>
          <p:cNvGrpSpPr/>
          <p:nvPr/>
        </p:nvGrpSpPr>
        <p:grpSpPr>
          <a:xfrm>
            <a:off x="1061885" y="3537012"/>
            <a:ext cx="714985" cy="1619555"/>
            <a:chOff x="1169897" y="3609781"/>
            <a:chExt cx="714985" cy="1619555"/>
          </a:xfrm>
        </p:grpSpPr>
        <p:cxnSp>
          <p:nvCxnSpPr>
            <p:cNvPr id="37" name="Connecteur en angle 18"/>
            <p:cNvCxnSpPr>
              <a:stCxn id="36" idx="2"/>
              <a:endCxn id="10" idx="1"/>
            </p:cNvCxnSpPr>
            <p:nvPr/>
          </p:nvCxnSpPr>
          <p:spPr>
            <a:xfrm>
              <a:off x="1169897" y="3609781"/>
              <a:ext cx="714985" cy="161955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 rot="14772409" flipH="1">
              <a:off x="1052401" y="4268246"/>
              <a:ext cx="68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Inputs</a:t>
              </a:r>
              <a:endParaRPr lang="en-US" sz="1400" dirty="0">
                <a:latin typeface="Calibri" pitchFamily="34" charset="0"/>
              </a:endParaRPr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3151486" y="4257905"/>
            <a:ext cx="1561235" cy="898662"/>
            <a:chOff x="3259498" y="4330674"/>
            <a:chExt cx="1561235" cy="898662"/>
          </a:xfrm>
        </p:grpSpPr>
        <p:cxnSp>
          <p:nvCxnSpPr>
            <p:cNvPr id="31" name="Connecteur en angle 18"/>
            <p:cNvCxnSpPr>
              <a:stCxn id="10" idx="7"/>
              <a:endCxn id="9" idx="3"/>
            </p:cNvCxnSpPr>
            <p:nvPr/>
          </p:nvCxnSpPr>
          <p:spPr>
            <a:xfrm flipV="1">
              <a:off x="3259498" y="4330674"/>
              <a:ext cx="1561235" cy="8986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 rot="19759460" flipH="1">
              <a:off x="3536415" y="4599754"/>
              <a:ext cx="602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Event</a:t>
              </a:r>
              <a:endParaRPr lang="en-US" sz="1400" dirty="0">
                <a:latin typeface="Calibri" pitchFamily="34" charset="0"/>
              </a:endParaRPr>
            </a:p>
          </p:txBody>
        </p:sp>
      </p:grpSp>
      <p:grpSp>
        <p:nvGrpSpPr>
          <p:cNvPr id="4" name="Groupe 94"/>
          <p:cNvGrpSpPr/>
          <p:nvPr/>
        </p:nvGrpSpPr>
        <p:grpSpPr>
          <a:xfrm>
            <a:off x="6122620" y="4257905"/>
            <a:ext cx="763511" cy="538478"/>
            <a:chOff x="6230632" y="4330674"/>
            <a:chExt cx="763511" cy="538478"/>
          </a:xfrm>
        </p:grpSpPr>
        <p:cxnSp>
          <p:nvCxnSpPr>
            <p:cNvPr id="21" name="Connecteur en angle 18"/>
            <p:cNvCxnSpPr>
              <a:stCxn id="8" idx="1"/>
              <a:endCxn id="9" idx="5"/>
            </p:cNvCxnSpPr>
            <p:nvPr/>
          </p:nvCxnSpPr>
          <p:spPr>
            <a:xfrm flipH="1" flipV="1">
              <a:off x="6230632" y="4330674"/>
              <a:ext cx="642500" cy="538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 rot="2499832" flipH="1">
              <a:off x="6391866" y="4383109"/>
              <a:ext cx="602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Event</a:t>
              </a:r>
              <a:endParaRPr lang="en-US" sz="1400" dirty="0">
                <a:latin typeface="Calibri" pitchFamily="34" charset="0"/>
              </a:endParaRPr>
            </a:p>
          </p:txBody>
        </p:sp>
      </p:grpSp>
      <p:grpSp>
        <p:nvGrpSpPr>
          <p:cNvPr id="5" name="Groupe 99"/>
          <p:cNvGrpSpPr/>
          <p:nvPr/>
        </p:nvGrpSpPr>
        <p:grpSpPr>
          <a:xfrm>
            <a:off x="6087337" y="2529533"/>
            <a:ext cx="643221" cy="862874"/>
            <a:chOff x="6195349" y="2602302"/>
            <a:chExt cx="643221" cy="862874"/>
          </a:xfrm>
        </p:grpSpPr>
        <p:cxnSp>
          <p:nvCxnSpPr>
            <p:cNvPr id="19" name="Connecteur en angle 18"/>
            <p:cNvCxnSpPr>
              <a:stCxn id="7" idx="3"/>
              <a:endCxn id="9" idx="7"/>
            </p:cNvCxnSpPr>
            <p:nvPr/>
          </p:nvCxnSpPr>
          <p:spPr>
            <a:xfrm flipH="1">
              <a:off x="6195349" y="2602302"/>
              <a:ext cx="643221" cy="8628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 rot="18421996" flipH="1">
              <a:off x="6161997" y="2762774"/>
              <a:ext cx="602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Event</a:t>
              </a:r>
              <a:endParaRPr lang="en-US" sz="1400" dirty="0">
                <a:latin typeface="Calibri" pitchFamily="34" charset="0"/>
              </a:endParaRPr>
            </a:p>
          </p:txBody>
        </p:sp>
      </p:grpSp>
      <p:grpSp>
        <p:nvGrpSpPr>
          <p:cNvPr id="11" name="Groupe 93"/>
          <p:cNvGrpSpPr/>
          <p:nvPr/>
        </p:nvGrpSpPr>
        <p:grpSpPr>
          <a:xfrm>
            <a:off x="7127392" y="2708785"/>
            <a:ext cx="325756" cy="1908348"/>
            <a:chOff x="7235404" y="2781554"/>
            <a:chExt cx="325756" cy="1908348"/>
          </a:xfrm>
        </p:grpSpPr>
        <p:cxnSp>
          <p:nvCxnSpPr>
            <p:cNvPr id="15" name="Connecteur en angle 14"/>
            <p:cNvCxnSpPr>
              <a:stCxn id="8" idx="0"/>
              <a:endCxn id="7" idx="4"/>
            </p:cNvCxnSpPr>
            <p:nvPr/>
          </p:nvCxnSpPr>
          <p:spPr>
            <a:xfrm rot="5400000" flipH="1" flipV="1">
              <a:off x="6606626" y="3735367"/>
              <a:ext cx="1908348" cy="72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 rot="16200000" flipH="1">
              <a:off x="6921371" y="3743795"/>
              <a:ext cx="935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Message</a:t>
              </a:r>
              <a:endParaRPr lang="en-US" sz="1400" dirty="0">
                <a:latin typeface="Calibri" pitchFamily="34" charset="0"/>
              </a:endParaRPr>
            </a:p>
          </p:txBody>
        </p:sp>
      </p:grpSp>
      <p:grpSp>
        <p:nvGrpSpPr>
          <p:cNvPr id="12" name="Groupe 92"/>
          <p:cNvGrpSpPr/>
          <p:nvPr/>
        </p:nvGrpSpPr>
        <p:grpSpPr>
          <a:xfrm>
            <a:off x="5670027" y="1618615"/>
            <a:ext cx="973763" cy="478169"/>
            <a:chOff x="5778039" y="1691384"/>
            <a:chExt cx="973763" cy="478169"/>
          </a:xfrm>
        </p:grpSpPr>
        <p:cxnSp>
          <p:nvCxnSpPr>
            <p:cNvPr id="41" name="Connecteur en angle 18"/>
            <p:cNvCxnSpPr>
              <a:stCxn id="7" idx="2"/>
              <a:endCxn id="35" idx="3"/>
            </p:cNvCxnSpPr>
            <p:nvPr/>
          </p:nvCxnSpPr>
          <p:spPr>
            <a:xfrm flipH="1" flipV="1">
              <a:off x="5778039" y="1773545"/>
              <a:ext cx="775839" cy="396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 rot="1720990" flipH="1">
              <a:off x="5815958" y="1691384"/>
              <a:ext cx="935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Message</a:t>
              </a:r>
              <a:endParaRPr lang="en-US" sz="1400" dirty="0">
                <a:latin typeface="Calibri" pitchFamily="34" charset="0"/>
              </a:endParaRPr>
            </a:p>
          </p:txBody>
        </p:sp>
      </p:grpSp>
      <p:grpSp>
        <p:nvGrpSpPr>
          <p:cNvPr id="13" name="Groupe 91"/>
          <p:cNvGrpSpPr/>
          <p:nvPr/>
        </p:nvGrpSpPr>
        <p:grpSpPr>
          <a:xfrm>
            <a:off x="3419485" y="1614837"/>
            <a:ext cx="990542" cy="481947"/>
            <a:chOff x="3527497" y="1687606"/>
            <a:chExt cx="990542" cy="481947"/>
          </a:xfrm>
        </p:grpSpPr>
        <p:cxnSp>
          <p:nvCxnSpPr>
            <p:cNvPr id="44" name="Connecteur en angle 18"/>
            <p:cNvCxnSpPr>
              <a:stCxn id="6" idx="6"/>
              <a:endCxn id="35" idx="1"/>
            </p:cNvCxnSpPr>
            <p:nvPr/>
          </p:nvCxnSpPr>
          <p:spPr>
            <a:xfrm flipV="1">
              <a:off x="3527497" y="1773545"/>
              <a:ext cx="990542" cy="396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 rot="20193214" flipH="1">
              <a:off x="3541552" y="1687606"/>
              <a:ext cx="935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Message</a:t>
              </a:r>
              <a:endParaRPr lang="en-US" sz="1400" dirty="0">
                <a:latin typeface="Calibri" pitchFamily="34" charset="0"/>
              </a:endParaRPr>
            </a:p>
          </p:txBody>
        </p:sp>
      </p:grpSp>
      <p:grpSp>
        <p:nvGrpSpPr>
          <p:cNvPr id="14" name="Groupe 90"/>
          <p:cNvGrpSpPr/>
          <p:nvPr/>
        </p:nvGrpSpPr>
        <p:grpSpPr>
          <a:xfrm>
            <a:off x="3134793" y="2529533"/>
            <a:ext cx="1577928" cy="862874"/>
            <a:chOff x="3242805" y="2602302"/>
            <a:chExt cx="1577928" cy="862874"/>
          </a:xfrm>
        </p:grpSpPr>
        <p:cxnSp>
          <p:nvCxnSpPr>
            <p:cNvPr id="27" name="Connecteur en angle 18"/>
            <p:cNvCxnSpPr>
              <a:stCxn id="9" idx="1"/>
              <a:endCxn id="6" idx="5"/>
            </p:cNvCxnSpPr>
            <p:nvPr/>
          </p:nvCxnSpPr>
          <p:spPr>
            <a:xfrm flipH="1" flipV="1">
              <a:off x="3242805" y="2602302"/>
              <a:ext cx="1577928" cy="8628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 rot="1769916" flipH="1">
              <a:off x="3728158" y="2776122"/>
              <a:ext cx="935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Event</a:t>
              </a:r>
              <a:endParaRPr lang="en-US" sz="1400" dirty="0">
                <a:latin typeface="Calibri" pitchFamily="34" charset="0"/>
              </a:endParaRPr>
            </a:p>
          </p:txBody>
        </p:sp>
      </p:grpSp>
      <p:sp>
        <p:nvSpPr>
          <p:cNvPr id="56" name="Ellipse 55"/>
          <p:cNvSpPr/>
          <p:nvPr/>
        </p:nvSpPr>
        <p:spPr>
          <a:xfrm>
            <a:off x="1727900" y="3212351"/>
            <a:ext cx="1944000" cy="12240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IPMB-0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Message</a:t>
            </a:r>
          </a:p>
        </p:txBody>
      </p:sp>
      <p:grpSp>
        <p:nvGrpSpPr>
          <p:cNvPr id="16" name="Groupe 98"/>
          <p:cNvGrpSpPr/>
          <p:nvPr/>
        </p:nvGrpSpPr>
        <p:grpSpPr>
          <a:xfrm>
            <a:off x="1026138" y="1972226"/>
            <a:ext cx="449347" cy="948470"/>
            <a:chOff x="1134150" y="2044995"/>
            <a:chExt cx="449347" cy="948470"/>
          </a:xfrm>
        </p:grpSpPr>
        <p:cxnSp>
          <p:nvCxnSpPr>
            <p:cNvPr id="76" name="Connecteur en angle 18"/>
            <p:cNvCxnSpPr>
              <a:stCxn id="36" idx="0"/>
              <a:endCxn id="6" idx="2"/>
            </p:cNvCxnSpPr>
            <p:nvPr/>
          </p:nvCxnSpPr>
          <p:spPr>
            <a:xfrm flipV="1">
              <a:off x="1169897" y="2169553"/>
              <a:ext cx="413600" cy="823912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9" name="ZoneTexte 78"/>
            <p:cNvSpPr txBox="1"/>
            <p:nvPr/>
          </p:nvSpPr>
          <p:spPr>
            <a:xfrm rot="17755282" flipH="1">
              <a:off x="878732" y="2300413"/>
              <a:ext cx="818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Outputs</a:t>
              </a:r>
              <a:endParaRPr lang="en-US" sz="1400" dirty="0">
                <a:latin typeface="Calibri" pitchFamily="34" charset="0"/>
              </a:endParaRPr>
            </a:p>
          </p:txBody>
        </p:sp>
      </p:grpSp>
      <p:cxnSp>
        <p:nvCxnSpPr>
          <p:cNvPr id="80" name="Connecteur en angle 79"/>
          <p:cNvCxnSpPr>
            <a:stCxn id="9" idx="0"/>
            <a:endCxn id="35" idx="2"/>
          </p:cNvCxnSpPr>
          <p:nvPr/>
        </p:nvCxnSpPr>
        <p:spPr>
          <a:xfrm flipH="1" flipV="1">
            <a:off x="5075310" y="1988776"/>
            <a:ext cx="360002" cy="122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 rot="4466929" flipH="1">
            <a:off x="4952955" y="2459026"/>
            <a:ext cx="93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Message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4178620" y="5156567"/>
            <a:ext cx="1944000" cy="12240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IPMC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Event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Receiver</a:t>
            </a:r>
          </a:p>
        </p:txBody>
      </p:sp>
      <p:grpSp>
        <p:nvGrpSpPr>
          <p:cNvPr id="17" name="Groupe 95"/>
          <p:cNvGrpSpPr/>
          <p:nvPr/>
        </p:nvGrpSpPr>
        <p:grpSpPr>
          <a:xfrm>
            <a:off x="4992121" y="4437156"/>
            <a:ext cx="407908" cy="719411"/>
            <a:chOff x="5100133" y="4509925"/>
            <a:chExt cx="407908" cy="719411"/>
          </a:xfrm>
        </p:grpSpPr>
        <p:cxnSp>
          <p:nvCxnSpPr>
            <p:cNvPr id="85" name="Connecteur en angle 18"/>
            <p:cNvCxnSpPr>
              <a:stCxn id="84" idx="0"/>
              <a:endCxn id="9" idx="4"/>
            </p:cNvCxnSpPr>
            <p:nvPr/>
          </p:nvCxnSpPr>
          <p:spPr>
            <a:xfrm flipV="1">
              <a:off x="5223349" y="4509925"/>
              <a:ext cx="284692" cy="7194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 rot="17484510" flipH="1">
              <a:off x="4952883" y="4703536"/>
              <a:ext cx="602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Event</a:t>
              </a:r>
              <a:endParaRPr lang="en-US" sz="1400" dirty="0">
                <a:latin typeface="Calibri" pitchFamily="34" charset="0"/>
              </a:endParaRPr>
            </a:p>
          </p:txBody>
        </p:sp>
      </p:grpSp>
      <p:cxnSp>
        <p:nvCxnSpPr>
          <p:cNvPr id="102" name="Connecteur en angle 18"/>
          <p:cNvCxnSpPr>
            <a:stCxn id="9" idx="2"/>
            <a:endCxn id="56" idx="6"/>
          </p:cNvCxnSpPr>
          <p:nvPr/>
        </p:nvCxnSpPr>
        <p:spPr>
          <a:xfrm flipH="1" flipV="1">
            <a:off x="3671900" y="3824351"/>
            <a:ext cx="791412" cy="80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 flipH="1">
            <a:off x="3753699" y="3516506"/>
            <a:ext cx="60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Event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59" name="Connecteur en angle 58"/>
          <p:cNvCxnSpPr>
            <a:stCxn id="35" idx="0"/>
            <a:endCxn id="8" idx="6"/>
          </p:cNvCxnSpPr>
          <p:nvPr/>
        </p:nvCxnSpPr>
        <p:spPr>
          <a:xfrm rot="16200000" flipH="1">
            <a:off x="4841691" y="1646395"/>
            <a:ext cx="3816356" cy="3349118"/>
          </a:xfrm>
          <a:prstGeom prst="bentConnector4">
            <a:avLst>
              <a:gd name="adj1" fmla="val -5990"/>
              <a:gd name="adj2" fmla="val 10682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 rot="16200000" flipH="1">
            <a:off x="8018641" y="3352538"/>
            <a:ext cx="93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Message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3" name="Espace réservé de la date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21/06/2012</a:t>
            </a:r>
            <a:endParaRPr lang="fr-FR"/>
          </a:p>
        </p:txBody>
      </p:sp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B5B50-8C68-44B1-B687-86CE7D4A821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5" name="Espace réservé du pied de page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Réunion xTCA IN2P3 Marseille: ATCA au LAPP   G.Perrot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04956" cy="1470025"/>
          </a:xfrm>
        </p:spPr>
        <p:txBody>
          <a:bodyPr/>
          <a:lstStyle/>
          <a:p>
            <a:r>
              <a:rPr lang="fr-FR" dirty="0" smtClean="0"/>
              <a:t>Schéma de numérotation des </a:t>
            </a:r>
            <a:r>
              <a:rPr lang="fr-FR" dirty="0" smtClean="0"/>
              <a:t>cartes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des </a:t>
            </a:r>
            <a:r>
              <a:rPr lang="en-US" dirty="0" err="1" smtClean="0"/>
              <a:t>cartes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FRU Information</a:t>
            </a:r>
            <a:endParaRPr lang="en-US" dirty="0"/>
          </a:p>
        </p:txBody>
      </p:sp>
      <p:sp>
        <p:nvSpPr>
          <p:cNvPr id="3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en-US" dirty="0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9DC-490F-471C-8311-FEC1A52820F4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1340768"/>
            <a:ext cx="4297421" cy="4469526"/>
          </a:xfrm>
          <a:prstGeom prst="rect">
            <a:avLst/>
          </a:prstGeom>
          <a:ln w="3175">
            <a:solidFill>
              <a:schemeClr val="accent3">
                <a:lumMod val="75000"/>
              </a:schemeClr>
            </a:solidFill>
          </a:ln>
          <a:effectLst/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951756" y="1736812"/>
          <a:ext cx="1823207" cy="3535680"/>
        </p:xfrm>
        <a:graphic>
          <a:graphicData uri="http://schemas.openxmlformats.org/drawingml/2006/table">
            <a:tbl>
              <a:tblPr firstRow="1" bandRow="1">
                <a:effectLst/>
                <a:tableStyleId>{91EBBBCC-DAD2-459C-BE2E-F6DE35CF9A28}</a:tableStyleId>
              </a:tblPr>
              <a:tblGrid>
                <a:gridCol w="1823207"/>
              </a:tblGrid>
              <a:tr h="3302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/>
                        <a:t>Common Header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0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 Use Area</a:t>
                      </a:r>
                      <a:endParaRPr lang="en-US" dirty="0"/>
                    </a:p>
                  </a:txBody>
                  <a:tcPr anchor="ctr"/>
                </a:tc>
              </a:tr>
              <a:tr h="330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Chassis Info Area</a:t>
                      </a:r>
                      <a:endParaRPr lang="en-US" dirty="0"/>
                    </a:p>
                  </a:txBody>
                  <a:tcPr anchor="ctr"/>
                </a:tc>
              </a:tr>
              <a:tr h="330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 Info Area</a:t>
                      </a:r>
                      <a:endParaRPr lang="en-US" dirty="0"/>
                    </a:p>
                  </a:txBody>
                  <a:tcPr anchor="ctr"/>
                </a:tc>
              </a:tr>
              <a:tr h="330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 Info Area</a:t>
                      </a:r>
                      <a:endParaRPr lang="en-US" dirty="0"/>
                    </a:p>
                  </a:txBody>
                  <a:tcPr anchor="ctr"/>
                </a:tc>
              </a:tr>
              <a:tr h="5778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MultiRecord</a:t>
                      </a:r>
                      <a:r>
                        <a:rPr lang="en-US" dirty="0" smtClean="0"/>
                        <a:t> Area</a:t>
                      </a:r>
                      <a:endParaRPr lang="en-US" dirty="0"/>
                    </a:p>
                  </a:txBody>
                  <a:tcPr anchor="ctr"/>
                </a:tc>
              </a:tr>
              <a:tr h="632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</a:p>
                    <a:p>
                      <a:pPr algn="ctr"/>
                      <a:r>
                        <a:rPr lang="en-US" sz="1100" dirty="0" smtClean="0"/>
                        <a:t>Zone 3 Interface Compatibility  Record</a:t>
                      </a: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</a:tr>
              <a:tr h="330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4968044" y="1340768"/>
            <a:ext cx="1980220" cy="1476164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04048" y="3176973"/>
            <a:ext cx="1944216" cy="2592287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999180" y="5265204"/>
            <a:ext cx="18053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FRU inventory devices</a:t>
            </a:r>
          </a:p>
          <a:p>
            <a:pPr algn="ctr">
              <a:spcBef>
                <a:spcPts val="600"/>
              </a:spcBef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EEPROM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Identification des cartes</a:t>
            </a:r>
            <a:br>
              <a:rPr lang="fr-FR" dirty="0" smtClean="0"/>
            </a:br>
            <a:r>
              <a:rPr lang="fr-FR" dirty="0" err="1" smtClean="0"/>
              <a:t>Board</a:t>
            </a:r>
            <a:r>
              <a:rPr lang="fr-FR" dirty="0" smtClean="0"/>
              <a:t> Info Area (exemple)</a:t>
            </a:r>
            <a:endParaRPr lang="fr-FR" dirty="0"/>
          </a:p>
        </p:txBody>
      </p:sp>
      <p:sp>
        <p:nvSpPr>
          <p:cNvPr id="3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en-US" dirty="0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9DC-490F-471C-8311-FEC1A52820F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40001" y="1730375"/>
            <a:ext cx="4445000" cy="4324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84: FRU # 0, FRU Info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Common Header: Format Version = 1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Board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Info Area: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Version = 1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Language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Code = 25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Mfg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Date/Time = Sep 18 00:00:00 2009 (7212960 minutes </a:t>
            </a: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since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1996)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Board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Manufacturer = ADLINK </a:t>
            </a: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Technology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Board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Product Name = </a:t>
            </a: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aTCA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-6900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Board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Serial </a:t>
            </a: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Number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= 9911EA3003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Board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Part </a:t>
            </a: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Number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aTCA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-6900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FRU Programmer File ID = FRU V1.4(Picmg3.1) </a:t>
            </a:r>
            <a:b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Custom </a:t>
            </a:r>
            <a:r>
              <a:rPr lang="fr-FR" sz="1100" b="1" dirty="0" err="1" smtClean="0">
                <a:solidFill>
                  <a:schemeClr val="tx2">
                    <a:lumMod val="50000"/>
                  </a:schemeClr>
                </a:solidFill>
              </a:rPr>
              <a:t>Board</a:t>
            </a:r>
            <a:r>
              <a:rPr lang="fr-FR" sz="1100" b="1" dirty="0" smtClean="0">
                <a:solidFill>
                  <a:schemeClr val="tx2">
                    <a:lumMod val="50000"/>
                  </a:schemeClr>
                </a:solidFill>
              </a:rPr>
              <a:t> Info = </a:t>
            </a: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Product Info Area: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Version = 1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err="1" smtClean="0">
                <a:solidFill>
                  <a:schemeClr val="tx2">
                    <a:lumMod val="50000"/>
                  </a:schemeClr>
                </a:solidFill>
              </a:rPr>
              <a:t>Language</a:t>
            </a: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 Code = 25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Manufacturer Name = ADLINK </a:t>
            </a:r>
            <a:r>
              <a:rPr lang="fr-FR" sz="1100" dirty="0" err="1" smtClean="0">
                <a:solidFill>
                  <a:schemeClr val="tx2">
                    <a:lumMod val="50000"/>
                  </a:schemeClr>
                </a:solidFill>
              </a:rPr>
              <a:t>Technology</a:t>
            </a: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Product Name = </a:t>
            </a:r>
            <a:r>
              <a:rPr lang="fr-FR" sz="1100" dirty="0" err="1" smtClean="0">
                <a:solidFill>
                  <a:schemeClr val="tx2">
                    <a:lumMod val="50000"/>
                  </a:schemeClr>
                </a:solidFill>
              </a:rPr>
              <a:t>aTCA</a:t>
            </a: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-6900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Product Part / Model# = </a:t>
            </a:r>
            <a:r>
              <a:rPr lang="fr-FR" sz="1100" dirty="0" err="1" smtClean="0">
                <a:solidFill>
                  <a:schemeClr val="tx2">
                    <a:lumMod val="50000"/>
                  </a:schemeClr>
                </a:solidFill>
              </a:rPr>
              <a:t>aTCA</a:t>
            </a: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-6900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Product Version = A3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Product Serial </a:t>
            </a:r>
            <a:r>
              <a:rPr lang="fr-FR" sz="1100" dirty="0" err="1" smtClean="0">
                <a:solidFill>
                  <a:schemeClr val="tx2">
                    <a:lumMod val="50000"/>
                  </a:schemeClr>
                </a:solidFill>
              </a:rPr>
              <a:t>Number</a:t>
            </a: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 = 9911EA3003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err="1" smtClean="0">
                <a:solidFill>
                  <a:schemeClr val="tx2">
                    <a:lumMod val="50000"/>
                  </a:schemeClr>
                </a:solidFill>
              </a:rPr>
              <a:t>Asset</a:t>
            </a: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 Tag = N/A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FRU Programmer File ID = FRU V1.4(Picmg3.1) </a:t>
            </a:r>
            <a:b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1100" dirty="0" smtClean="0">
                <a:solidFill>
                  <a:schemeClr val="tx2">
                    <a:lumMod val="50000"/>
                  </a:schemeClr>
                </a:solidFill>
              </a:rPr>
              <a:t>Custom Product Info = 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Manufacturer ID</a:t>
            </a:r>
            <a:br>
              <a:rPr lang="en-US" smtClean="0"/>
            </a:br>
            <a:r>
              <a:rPr lang="en-US" smtClean="0"/>
              <a:t>Code IANA</a:t>
            </a:r>
            <a:endParaRPr lang="en-US" dirty="0"/>
          </a:p>
        </p:txBody>
      </p:sp>
      <p:sp>
        <p:nvSpPr>
          <p:cNvPr id="3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en-US" dirty="0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9DC-490F-471C-8311-FEC1A52820F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3508" y="1556792"/>
            <a:ext cx="8892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 National de Physique Nucléaire et de Physique des Particules: </a:t>
            </a:r>
            <a:r>
              <a:rPr lang="fr-FR" b="1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41262 </a:t>
            </a:r>
            <a:r>
              <a:rPr lang="fr-FR" sz="1200" dirty="0" smtClean="0"/>
              <a:t>(</a:t>
            </a:r>
            <a:r>
              <a:rPr lang="fr-FR" sz="1200" dirty="0" smtClean="0"/>
              <a:t>0x00A12E)</a:t>
            </a:r>
            <a:endParaRPr lang="fr-FR" dirty="0" smtClean="0">
              <a:solidFill>
                <a:srgbClr val="0482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fr-FR" dirty="0" smtClean="0">
              <a:solidFill>
                <a:srgbClr val="0482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Où l’utiliser ?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IPMI OEM command (net function 0x2E/0x2F)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RMCP Message Format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Get Device ID (réponse)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Manufacture ID dans le Zone 3 Interface  Compatibility Record </a:t>
            </a:r>
          </a:p>
          <a:p>
            <a:pPr lvl="2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 Record est utilisé pour  confirmer qu’un front module et un IRTM ont une définition commune de l’interface Zone 3. </a:t>
            </a:r>
          </a:p>
          <a:p>
            <a:pPr lvl="2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Manufacturer ID peut être définit de différentes façons:</a:t>
            </a:r>
          </a:p>
          <a:p>
            <a:pPr lvl="3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Entrée dans le IRTM </a:t>
            </a:r>
            <a:r>
              <a:rPr lang="fr-FR" dirty="0" err="1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repository</a:t>
            </a: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et identifié par un numéro REP</a:t>
            </a:r>
          </a:p>
          <a:p>
            <a:pPr lvl="3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Spécification PICMG</a:t>
            </a:r>
          </a:p>
          <a:p>
            <a:pPr lvl="3">
              <a:buSzPct val="65000"/>
              <a:buBlip>
                <a:blip r:embed="rId3"/>
              </a:buBlip>
            </a:pP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 octets </a:t>
            </a:r>
            <a:r>
              <a:rPr lang="fr-FR" dirty="0" err="1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Globally</a:t>
            </a: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Unique Identifier (GUID)</a:t>
            </a:r>
          </a:p>
          <a:p>
            <a:pPr lvl="3">
              <a:buSzPct val="65000"/>
              <a:buBlip>
                <a:blip r:embed="rId3"/>
              </a:buBlip>
            </a:pPr>
            <a:r>
              <a:rPr lang="fr-FR" b="1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OEM défini </a:t>
            </a:r>
            <a:r>
              <a:rPr lang="fr-FR" dirty="0" smtClean="0">
                <a:solidFill>
                  <a:srgbClr val="0482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(mode retenu)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Développements ATCA au LAPP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010682" cy="535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3923928" y="4365104"/>
            <a:ext cx="720080" cy="57606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64088" y="4293096"/>
            <a:ext cx="1584176" cy="172819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051720" y="4365104"/>
            <a:ext cx="1584176" cy="172819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3347864" y="3212976"/>
            <a:ext cx="1728192" cy="136815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076056" y="3212976"/>
            <a:ext cx="21602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4499992" y="3789040"/>
            <a:ext cx="936104" cy="7200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436096" y="3789040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732240" y="458112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236296" y="357301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IPMC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236296" y="4365104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Carte ATCA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236296" y="2996952"/>
            <a:ext cx="135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ATCA Carrier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2411760" y="4797152"/>
            <a:ext cx="864096" cy="576064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3347864" y="5085184"/>
            <a:ext cx="2664296" cy="122413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012160" y="6309320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215267" y="5602014"/>
            <a:ext cx="1928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Prochaine étape:</a:t>
            </a:r>
          </a:p>
          <a:p>
            <a:r>
              <a:rPr lang="fr-FR" dirty="0" smtClean="0"/>
              <a:t> AMC</a:t>
            </a:r>
          </a:p>
          <a:p>
            <a:r>
              <a:rPr lang="fr-FR" dirty="0" smtClean="0"/>
              <a:t>(collaboration)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0" y="4905164"/>
            <a:ext cx="9144000" cy="1452794"/>
          </a:xfrm>
        </p:spPr>
        <p:txBody>
          <a:bodyPr/>
          <a:lstStyle/>
          <a:p>
            <a:r>
              <a:rPr lang="fr-FR" sz="1600" dirty="0" smtClean="0"/>
              <a:t>Proposition d’utiliser un numéro de laboratoire IN2P3 dans </a:t>
            </a:r>
            <a:r>
              <a:rPr lang="fr-FR" sz="1600" dirty="0" err="1" smtClean="0"/>
              <a:t>Byte</a:t>
            </a:r>
            <a:r>
              <a:rPr lang="fr-FR" sz="1600" dirty="0" smtClean="0"/>
              <a:t> 3 (voir table transparent suivant).</a:t>
            </a:r>
          </a:p>
          <a:p>
            <a:r>
              <a:rPr lang="fr-FR" sz="1600" dirty="0" smtClean="0"/>
              <a:t>Les 3 premiers </a:t>
            </a:r>
            <a:r>
              <a:rPr lang="fr-FR" sz="1600" dirty="0" err="1" smtClean="0"/>
              <a:t>bytes</a:t>
            </a:r>
            <a:r>
              <a:rPr lang="fr-FR" sz="1600" dirty="0" smtClean="0"/>
              <a:t> avec un Interface ID: numéro unique défini par le laboratoire IN2P3.</a:t>
            </a:r>
          </a:p>
          <a:p>
            <a:r>
              <a:rPr lang="fr-FR" sz="1600" dirty="0" smtClean="0"/>
              <a:t>Il est suggéré que ces informations soient aussi stockées dans le dépôt </a:t>
            </a:r>
            <a:r>
              <a:rPr lang="fr-FR" sz="1600" dirty="0" err="1" smtClean="0"/>
              <a:t>xTCA</a:t>
            </a:r>
            <a:r>
              <a:rPr lang="fr-FR" sz="1600" dirty="0" smtClean="0"/>
              <a:t> IN2P3 et apparaissent dans la page </a:t>
            </a:r>
            <a:r>
              <a:rPr lang="fr-FR" sz="1600" dirty="0" err="1" smtClean="0"/>
              <a:t>Twiki</a:t>
            </a:r>
            <a:r>
              <a:rPr lang="fr-FR" sz="1600" dirty="0" smtClean="0"/>
              <a:t> avec la description de la zone 3 pour chaque type de </a:t>
            </a:r>
            <a:r>
              <a:rPr lang="fr-FR" sz="1600" dirty="0" smtClean="0"/>
              <a:t>front module </a:t>
            </a:r>
            <a:r>
              <a:rPr lang="fr-FR" sz="1600" dirty="0" smtClean="0"/>
              <a:t>et IRTM fabriqués à l’IN2P3.</a:t>
            </a:r>
            <a:endParaRPr lang="fr-FR" sz="16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Manufacturer ID</a:t>
            </a:r>
            <a:br>
              <a:rPr lang="en-US" dirty="0" smtClean="0"/>
            </a:br>
            <a:r>
              <a:rPr lang="en-US" dirty="0" smtClean="0"/>
              <a:t>Zone 3 E-Keying </a:t>
            </a:r>
            <a:endParaRPr lang="en-US" dirty="0"/>
          </a:p>
        </p:txBody>
      </p:sp>
      <p:sp>
        <p:nvSpPr>
          <p:cNvPr id="3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en-US" dirty="0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9DC-490F-471C-8311-FEC1A52820F4}" type="slidenum">
              <a:rPr lang="fr-FR" smtClean="0"/>
              <a:pPr/>
              <a:t>20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63588" y="2087450"/>
          <a:ext cx="7535334" cy="137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867"/>
                <a:gridCol w="812800"/>
                <a:gridCol w="5926667"/>
              </a:tblGrid>
              <a:tr h="247190">
                <a:tc>
                  <a:txBody>
                    <a:bodyPr/>
                    <a:lstStyle/>
                    <a:p>
                      <a:pPr algn="ctr"/>
                      <a:r>
                        <a:rPr lang="fr-FR" sz="1400" cap="small" baseline="0" dirty="0" smtClean="0"/>
                        <a:t>Offset</a:t>
                      </a:r>
                      <a:endParaRPr lang="fr-FR" sz="1400" cap="small" baseline="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cap="small" baseline="0" dirty="0" err="1" smtClean="0"/>
                        <a:t>Length</a:t>
                      </a:r>
                      <a:endParaRPr lang="fr-FR" sz="1400" cap="small" baseline="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cap="small" baseline="0" dirty="0" smtClean="0"/>
                        <a:t>Description</a:t>
                      </a:r>
                      <a:endParaRPr lang="fr-FR" sz="1400" cap="small" baseline="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022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11</a:t>
                      </a:r>
                      <a:endParaRPr lang="fr-FR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Manufacturer ID (IANA) of the</a:t>
                      </a:r>
                      <a:r>
                        <a:rPr lang="fr-FR" sz="1400" baseline="0" dirty="0" smtClean="0"/>
                        <a:t> OEM </a:t>
                      </a:r>
                      <a:r>
                        <a:rPr lang="fr-FR" sz="1400" baseline="0" dirty="0" err="1" smtClean="0"/>
                        <a:t>that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owns</a:t>
                      </a:r>
                      <a:r>
                        <a:rPr lang="fr-FR" sz="1400" baseline="0" dirty="0" smtClean="0"/>
                        <a:t> the </a:t>
                      </a:r>
                      <a:r>
                        <a:rPr lang="fr-FR" sz="1400" baseline="0" dirty="0" err="1" smtClean="0"/>
                        <a:t>definition</a:t>
                      </a:r>
                      <a:r>
                        <a:rPr lang="fr-FR" sz="1400" baseline="0" dirty="0" smtClean="0"/>
                        <a:t> of </a:t>
                      </a:r>
                      <a:r>
                        <a:rPr lang="fr-FR" sz="1400" baseline="0" dirty="0" err="1" smtClean="0"/>
                        <a:t>this</a:t>
                      </a:r>
                      <a:r>
                        <a:rPr lang="fr-FR" sz="1400" baseline="0" dirty="0" smtClean="0"/>
                        <a:t> interface. LS </a:t>
                      </a:r>
                      <a:r>
                        <a:rPr lang="fr-FR" sz="1400" baseline="0" dirty="0" err="1" smtClean="0"/>
                        <a:t>Byte</a:t>
                      </a:r>
                      <a:r>
                        <a:rPr lang="fr-FR" sz="1400" baseline="0" dirty="0" smtClean="0"/>
                        <a:t> first. (</a:t>
                      </a:r>
                      <a:r>
                        <a:rPr lang="fr-FR" sz="1400" b="1" baseline="0" dirty="0" smtClean="0"/>
                        <a:t>0x2EA100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162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14</a:t>
                      </a:r>
                      <a:endParaRPr lang="fr-FR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OEM-</a:t>
                      </a:r>
                      <a:r>
                        <a:rPr lang="fr-FR" sz="1400" dirty="0" err="1" smtClean="0"/>
                        <a:t>defined</a:t>
                      </a:r>
                      <a:r>
                        <a:rPr lang="fr-FR" sz="1400" baseline="0" dirty="0" smtClean="0"/>
                        <a:t> interface </a:t>
                      </a:r>
                      <a:r>
                        <a:rPr lang="fr-FR" sz="1400" baseline="0" dirty="0" err="1" smtClean="0"/>
                        <a:t>designator</a:t>
                      </a:r>
                      <a:r>
                        <a:rPr lang="fr-FR" sz="1400" baseline="0" dirty="0" smtClean="0"/>
                        <a:t>, 32 bits, LS </a:t>
                      </a:r>
                      <a:r>
                        <a:rPr lang="fr-FR" sz="1400" baseline="0" dirty="0" err="1" smtClean="0"/>
                        <a:t>Byte</a:t>
                      </a:r>
                      <a:r>
                        <a:rPr lang="fr-FR" sz="1400" baseline="0" dirty="0" smtClean="0"/>
                        <a:t> first.</a:t>
                      </a:r>
                      <a:endParaRPr lang="fr-FR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887006" y="1520788"/>
            <a:ext cx="2909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Table 3-7: Interface Identifier OEM</a:t>
            </a:r>
          </a:p>
          <a:p>
            <a:pPr algn="ctr"/>
            <a:r>
              <a:rPr lang="fr-FR" sz="1400" dirty="0" err="1" smtClean="0"/>
              <a:t>From</a:t>
            </a:r>
            <a:r>
              <a:rPr lang="fr-FR" sz="1400" dirty="0" smtClean="0"/>
              <a:t> IRTM.0 Base </a:t>
            </a:r>
            <a:r>
              <a:rPr lang="fr-FR" sz="1400" dirty="0" err="1" smtClean="0"/>
              <a:t>specification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6148" y="3586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890900" y="3671561"/>
          <a:ext cx="648941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353"/>
                <a:gridCol w="1622353"/>
                <a:gridCol w="1622353"/>
                <a:gridCol w="16223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Byte</a:t>
                      </a:r>
                      <a:r>
                        <a:rPr lang="fr-FR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3</a:t>
                      </a:r>
                      <a:endParaRPr lang="fr-F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Byte</a:t>
                      </a:r>
                      <a:r>
                        <a:rPr lang="fr-FR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</a:t>
                      </a:r>
                      <a:endParaRPr lang="fr-F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Byte</a:t>
                      </a:r>
                      <a:r>
                        <a:rPr lang="fr-FR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1</a:t>
                      </a:r>
                      <a:endParaRPr lang="fr-F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Byte</a:t>
                      </a:r>
                      <a:r>
                        <a:rPr lang="fr-FR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0</a:t>
                      </a:r>
                      <a:endParaRPr lang="fr-F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Laboratoire ID</a:t>
                      </a:r>
                      <a:endParaRPr lang="fr-FR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Interface</a:t>
                      </a:r>
                      <a:r>
                        <a:rPr lang="fr-FR" baseline="0" dirty="0" smtClean="0"/>
                        <a:t> ID</a:t>
                      </a:r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835116" y="4417367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OEM-</a:t>
            </a:r>
            <a:r>
              <a:rPr lang="fr-FR" sz="1400" dirty="0" err="1" smtClean="0"/>
              <a:t>defined</a:t>
            </a:r>
            <a:r>
              <a:rPr lang="fr-FR" sz="1400" dirty="0" smtClean="0"/>
              <a:t> interface </a:t>
            </a:r>
            <a:r>
              <a:rPr lang="fr-FR" sz="1400" dirty="0" err="1" smtClean="0"/>
              <a:t>designator</a:t>
            </a:r>
            <a:endParaRPr lang="fr-FR" sz="1400" dirty="0"/>
          </a:p>
        </p:txBody>
      </p:sp>
      <p:sp>
        <p:nvSpPr>
          <p:cNvPr id="16" name="Demi-tour 15"/>
          <p:cNvSpPr/>
          <p:nvPr/>
        </p:nvSpPr>
        <p:spPr>
          <a:xfrm rot="5400000" flipV="1">
            <a:off x="-90518" y="3483006"/>
            <a:ext cx="1224136" cy="684076"/>
          </a:xfrm>
          <a:prstGeom prst="uturnArrow">
            <a:avLst>
              <a:gd name="adj1" fmla="val 14676"/>
              <a:gd name="adj2" fmla="val 25000"/>
              <a:gd name="adj3" fmla="val 25797"/>
              <a:gd name="adj4" fmla="val 43750"/>
              <a:gd name="adj5" fmla="val 99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Laboratoires IN2P3</a:t>
            </a:r>
            <a:br>
              <a:rPr lang="fr-FR" dirty="0" smtClean="0"/>
            </a:br>
            <a:r>
              <a:rPr lang="fr-FR" dirty="0" smtClean="0"/>
              <a:t>Identifiants</a:t>
            </a:r>
            <a:endParaRPr lang="fr-FR" dirty="0"/>
          </a:p>
        </p:txBody>
      </p:sp>
      <p:sp>
        <p:nvSpPr>
          <p:cNvPr id="3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en-US" dirty="0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9DC-490F-471C-8311-FEC1A52820F4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209800" y="389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251520" y="1592796"/>
          <a:ext cx="8604955" cy="4788000"/>
        </p:xfrm>
        <a:graphic>
          <a:graphicData uri="http://schemas.openxmlformats.org/drawingml/2006/table">
            <a:tbl>
              <a:tblPr>
                <a:effectLst/>
                <a:tableStyleId>{D03447BB-5D67-496B-8E87-E561075AD55C}</a:tableStyleId>
              </a:tblPr>
              <a:tblGrid>
                <a:gridCol w="1404156"/>
                <a:gridCol w="4762175"/>
                <a:gridCol w="1688293"/>
                <a:gridCol w="750331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APC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tx1"/>
                          </a:solidFill>
                        </a:rPr>
                        <a:t>Astroparticule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 et cosmologie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Paris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CENBG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Centre d'études nucléaires de Bordeaux Gradignan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Bordeaux - Gradignan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CPPM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Centre de physique des particules de Marseille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Marseille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CSNSM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Centre de sciences nucléaires et de sciences de la matière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Orsay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4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IMNC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Imagerie et modélisation en neurobiologie et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cancérologie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Orsay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IPHC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Institut pluridisciplinaire Hubert Curien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Strasbourg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IPNL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Institut de physique nucléaire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Villeurbanne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IPNO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Institut de physique nucléaire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Orsay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8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LAL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de l’accélérateur linéaire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Orsay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LAPP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d’Annecy le Vieux de physique des particules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Annecy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10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LLR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Leprince-Ringuet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Palaiseau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11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LMA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des matériaux avancés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Villeurbanne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LNCA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neutrino de Champagne Ardenne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tx1"/>
                          </a:solidFill>
                        </a:rPr>
                        <a:t>Rancennes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LPC Caen 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de physique corpusculaire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Caen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LPC Clermont 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de physique corpusculaire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Clermont-Ferrand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15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LPNHE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de physique nucléaire et de hautes énergies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Paris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LPSC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de physique subatomique et de cosmologie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Grenoble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LUPM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Univers et particules de Montpellier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Montpellier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Subatech</a:t>
                      </a:r>
                    </a:p>
                  </a:txBody>
                  <a:tcPr marL="16063" marR="16063" marT="8032" marB="8032" anchor="ctr"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Laboratoire de physique subatomique et des technologies associées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Nantes</a:t>
                      </a: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19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063" marR="16063" marT="8032" marB="8032" anchor="ctr">
                    <a:lnL w="317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ROD </a:t>
            </a:r>
            <a:r>
              <a:rPr lang="fr-FR" dirty="0" err="1" smtClean="0"/>
              <a:t>Evaluator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08004" y="1232756"/>
            <a:ext cx="4428492" cy="504056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Liens optiques rapides et haute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densité (48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Rx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48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Tx 8,2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Gbps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FPGA de haute densité pour le calcul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Stratix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IV EPS 4GX290)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Production de 4 cartes au LAPP (2 dernières en cours de fabrication)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D’autres cartes produites par Tokyo (une pour Oregon)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Seront installées au CERN EMF &amp; USA15</a:t>
            </a:r>
          </a:p>
          <a:p>
            <a:pPr marL="1257300" lvl="2" indent="-342900">
              <a:spcBef>
                <a:spcPct val="20000"/>
              </a:spcBef>
              <a:defRPr/>
            </a:pPr>
            <a:endParaRPr lang="en-US" sz="2400" b="1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US" sz="1900" b="1" dirty="0" smtClean="0"/>
          </a:p>
          <a:p>
            <a:pPr marL="800100" lvl="1" indent="-342900">
              <a:spcBef>
                <a:spcPct val="20000"/>
              </a:spcBef>
              <a:defRPr/>
            </a:pPr>
            <a:endParaRPr lang="en-US" sz="1900" b="1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900" b="1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900" b="1" dirty="0" smtClean="0"/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APP_ATCA_board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07" y="1192644"/>
            <a:ext cx="4339981" cy="508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fr-FR" dirty="0" smtClean="0"/>
              <a:t>IPMC Mezzanine </a:t>
            </a:r>
            <a:r>
              <a:rPr lang="fr-FR" dirty="0" smtClean="0"/>
              <a:t>V2 (1)</a:t>
            </a:r>
            <a:endParaRPr lang="fr-FR" dirty="0"/>
          </a:p>
        </p:txBody>
      </p:sp>
      <p:pic>
        <p:nvPicPr>
          <p:cNvPr id="111" name="Espace réservé du contenu 110" descr="ATCA_IPMc_archite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1772816"/>
            <a:ext cx="4608512" cy="4237931"/>
          </a:xfrm>
        </p:spPr>
      </p:pic>
      <p:sp>
        <p:nvSpPr>
          <p:cNvPr id="112" name="Espace réservé du contenu 2"/>
          <p:cNvSpPr txBox="1">
            <a:spLocks/>
          </p:cNvSpPr>
          <p:nvPr/>
        </p:nvSpPr>
        <p:spPr>
          <a:xfrm>
            <a:off x="4572000" y="1268761"/>
            <a:ext cx="4464496" cy="500455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Caractéristiques IPMC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200" dirty="0" smtClean="0"/>
              <a:t>IPMB_0 avec Buffers, Détection de l’adresse hardware.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200" dirty="0" smtClean="0"/>
              <a:t>Gestion du hot swap avec </a:t>
            </a:r>
            <a:r>
              <a:rPr lang="fr-FR" sz="1200" dirty="0" err="1" smtClean="0"/>
              <a:t>leds</a:t>
            </a:r>
            <a:r>
              <a:rPr lang="fr-FR" sz="1200" dirty="0" smtClean="0"/>
              <a:t>  ATCA et interrupteur face avant.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200" dirty="0" smtClean="0"/>
              <a:t>Gestion de 8 AMC + RTM.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Journal des événements sur la carte.</a:t>
            </a:r>
            <a:endParaRPr kumimoji="0" lang="fr-FR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200" dirty="0" smtClean="0"/>
              <a:t>FRU &amp; SDR via I2C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200" dirty="0" smtClean="0"/>
              <a:t>Accès au capteurs de la carte ATCA via I2C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200" dirty="0" smtClean="0"/>
              <a:t>IPM_IO: Signaux utilisateur configurable  pour la gestion de la </a:t>
            </a:r>
            <a:r>
              <a:rPr lang="fr-FR" sz="1200" dirty="0" err="1" smtClean="0"/>
              <a:t>payload</a:t>
            </a:r>
            <a:r>
              <a:rPr lang="fr-FR" sz="1200" dirty="0" smtClean="0"/>
              <a:t> et le e-</a:t>
            </a:r>
            <a:r>
              <a:rPr lang="fr-FR" sz="1200" dirty="0" err="1" smtClean="0"/>
              <a:t>keying</a:t>
            </a:r>
            <a:r>
              <a:rPr lang="fr-FR" sz="1200" dirty="0" smtClean="0"/>
              <a:t>.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Caractéristiques NON-IPMC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Maître JTAG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200" dirty="0" smtClean="0"/>
              <a:t>Maître JTAG via Ethernet (débogage carte ATCA, mise à jour </a:t>
            </a:r>
            <a:r>
              <a:rPr lang="fr-FR" sz="1200" dirty="0" err="1" smtClean="0"/>
              <a:t>firmware</a:t>
            </a:r>
            <a:r>
              <a:rPr lang="fr-FR" sz="1200" dirty="0" smtClean="0"/>
              <a:t>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Interface Utilisateur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200" dirty="0" smtClean="0"/>
              <a:t>Possibilité d’avoir un interface personnalisé entre la mezzanine et la carte ATCA pour des fonctions  sur mesure.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Autre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200" dirty="0" smtClean="0"/>
              <a:t>Interfaces USB et UART (débogage etc..)</a:t>
            </a:r>
            <a:endParaRPr kumimoji="0" lang="fr-FR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Manuel disponible.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IPMC Mezzanine V2 - Hardware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2" descr="E:\Mes documents\Guy\atlas\Upgrade\doc\Rod_controller_v2\IPMC_mezzanine_v2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664804"/>
            <a:ext cx="4284476" cy="2147255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91" b="13780"/>
          <a:stretch>
            <a:fillRect/>
          </a:stretch>
        </p:blipFill>
        <p:spPr>
          <a:xfrm>
            <a:off x="323528" y="4221088"/>
            <a:ext cx="3958856" cy="180020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427984" y="1268760"/>
            <a:ext cx="4608512" cy="48245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Mécanique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900" b="1" i="1" dirty="0" smtClean="0"/>
              <a:t>Petite format</a:t>
            </a:r>
            <a:r>
              <a:rPr lang="fr-FR" sz="1900" b="1" dirty="0" smtClean="0"/>
              <a:t>: DDR3 VLP Mini-DIMM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900" b="1" dirty="0" smtClean="0"/>
              <a:t>Montage vertical ou horizontal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Basé sur un µC ARM Cortex M4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Hardware testé.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Firmware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la mezzanine V1 porté sur la V2.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900" b="1" dirty="0" smtClean="0">
                <a:latin typeface="Arial" pitchFamily="34" charset="0"/>
                <a:cs typeface="Arial" pitchFamily="34" charset="0"/>
              </a:rPr>
              <a:t>Testé avec carrier du CPPM et du  LAPP.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Nouvelle version hardware (V2.1) produite à l’automne.  Après tests exhaustifs avec le nouveau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firmware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En attendant, nous pouvons fournir un petit nombre de mezzanine V2.0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corrigées.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Adoptée par ATLAS et LHCB (CPPM) pour les développements ATCA.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LAPP IPMC V2 Test </a:t>
            </a:r>
            <a:r>
              <a:rPr lang="fr-FR" dirty="0" err="1" smtClean="0"/>
              <a:t>Board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 descr="ATCA_TestBoard_V2_Block_Di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153098" cy="4248472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499992" y="1304764"/>
            <a:ext cx="4536504" cy="47525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Carte ATCA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Conçue pour tester et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déboger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la mezzanine IPMC V2 (matériel et logiciel)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/>
              <a:t>Mise sous tension de la carte (</a:t>
            </a:r>
            <a:r>
              <a:rPr lang="fr-FR" sz="2400" b="1" dirty="0" err="1" smtClean="0"/>
              <a:t>hotswap</a:t>
            </a:r>
            <a:r>
              <a:rPr lang="fr-FR" sz="2400" b="1" dirty="0" smtClean="0"/>
              <a:t>, power management).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/>
              <a:t>IPMB et communication avec </a:t>
            </a:r>
            <a:r>
              <a:rPr lang="fr-FR" sz="2400" b="1" dirty="0" err="1" smtClean="0"/>
              <a:t>shelf</a:t>
            </a:r>
            <a:r>
              <a:rPr lang="fr-FR" sz="2400" b="1" dirty="0" smtClean="0"/>
              <a:t> manager.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/>
              <a:t>Lecture des capteurs.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/>
              <a:t>E-</a:t>
            </a:r>
            <a:r>
              <a:rPr lang="fr-FR" sz="2400" b="1" dirty="0" err="1" smtClean="0"/>
              <a:t>keying</a:t>
            </a:r>
            <a:r>
              <a:rPr lang="fr-FR" sz="2400" b="1" dirty="0" smtClean="0"/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/>
              <a:t>Gestion alimentation AMC avec différents composants.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/>
              <a:t>Gestion AMC (communication avec MMC)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/>
              <a:t>Ethernet / USB / UART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err="1" smtClean="0"/>
              <a:t>User_IO</a:t>
            </a:r>
            <a:r>
              <a:rPr lang="fr-FR" sz="2400" b="1" dirty="0" smtClean="0"/>
              <a:t> et IPM_IO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Fonctionnalité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4 positions AMC + 1 position MMC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Communications entre 2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AMCs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, et vers la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fabric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pour les tests de E-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keying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FPGA espion connecté aux signaux de l’IPMC.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652" y="116632"/>
            <a:ext cx="6768752" cy="792088"/>
          </a:xfrm>
        </p:spPr>
        <p:txBody>
          <a:bodyPr/>
          <a:lstStyle/>
          <a:p>
            <a:r>
              <a:rPr lang="fr-FR" dirty="0" smtClean="0"/>
              <a:t>LAPP IPMC V2 Test </a:t>
            </a:r>
            <a:r>
              <a:rPr lang="fr-FR" dirty="0" err="1" smtClean="0"/>
              <a:t>Board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 descr="DSCN1745_decou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756709" y="469825"/>
            <a:ext cx="3914552" cy="4860034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680012" y="4797152"/>
            <a:ext cx="4392488" cy="162018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300" b="1" dirty="0" smtClean="0">
                <a:solidFill>
                  <a:schemeClr val="accent1">
                    <a:lumMod val="75000"/>
                  </a:schemeClr>
                </a:solidFill>
              </a:rPr>
              <a:t>Quatre cartes reçues en Mars.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300" b="1" dirty="0" smtClean="0">
                <a:solidFill>
                  <a:schemeClr val="accent1">
                    <a:lumMod val="75000"/>
                  </a:schemeClr>
                </a:solidFill>
              </a:rPr>
              <a:t>Cartes testées et OK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300" b="1" dirty="0" smtClean="0">
                <a:solidFill>
                  <a:schemeClr val="accent1">
                    <a:lumMod val="75000"/>
                  </a:schemeClr>
                </a:solidFill>
              </a:rPr>
              <a:t>IPMC Mezzanine V2 avec </a:t>
            </a:r>
            <a:r>
              <a:rPr lang="fr-FR" sz="2300" b="1" dirty="0" err="1" smtClean="0">
                <a:solidFill>
                  <a:schemeClr val="accent1">
                    <a:lumMod val="75000"/>
                  </a:schemeClr>
                </a:solidFill>
              </a:rPr>
              <a:t>firmware</a:t>
            </a:r>
            <a:r>
              <a:rPr lang="fr-FR" sz="2300" b="1" dirty="0" smtClean="0">
                <a:solidFill>
                  <a:schemeClr val="accent1">
                    <a:lumMod val="75000"/>
                  </a:schemeClr>
                </a:solidFill>
              </a:rPr>
              <a:t> V1 testé (pas d’AMC)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300" b="1" dirty="0" smtClean="0">
                <a:solidFill>
                  <a:schemeClr val="accent1">
                    <a:lumMod val="75000"/>
                  </a:schemeClr>
                </a:solidFill>
              </a:rPr>
              <a:t>Manuel et fichiers disponibles sur demande (seront bientôt sur CERN EDMS)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IPMC_test_board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684765" cy="5171009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endCxn id="13" idx="1"/>
          </p:cNvCxnSpPr>
          <p:nvPr/>
        </p:nvCxnSpPr>
        <p:spPr>
          <a:xfrm flipV="1">
            <a:off x="5724128" y="976082"/>
            <a:ext cx="1440160" cy="36468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64288" y="791416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IPMC V2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IPMC Test Board: </a:t>
            </a:r>
            <a:r>
              <a:rPr lang="fr-FR" dirty="0" smtClean="0"/>
              <a:t>débogage </a:t>
            </a:r>
            <a:r>
              <a:rPr lang="en-US" dirty="0" smtClean="0"/>
              <a:t>IPMC </a:t>
            </a:r>
            <a:r>
              <a:rPr lang="en-US" dirty="0" err="1" smtClean="0"/>
              <a:t>SignalTap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80012" y="1412776"/>
            <a:ext cx="4356484" cy="496855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FPGA connecté à presque tous les signaux IPMC.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 Outil pour espionner les signaux.</a:t>
            </a:r>
            <a:endParaRPr kumimoji="0" lang="fr-F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IPMC_test_board_FP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212976"/>
            <a:ext cx="3816424" cy="295948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248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51520" y="5445224"/>
            <a:ext cx="435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Outil </a:t>
            </a:r>
            <a:r>
              <a:rPr lang="fr-FR" dirty="0" err="1" smtClean="0"/>
              <a:t>Altera</a:t>
            </a:r>
            <a:r>
              <a:rPr lang="fr-FR" dirty="0" smtClean="0"/>
              <a:t> </a:t>
            </a:r>
            <a:r>
              <a:rPr lang="fr-FR" dirty="0" err="1" smtClean="0"/>
              <a:t>Quartus</a:t>
            </a:r>
            <a:r>
              <a:rPr lang="fr-FR" dirty="0" smtClean="0"/>
              <a:t> II </a:t>
            </a:r>
            <a:r>
              <a:rPr lang="fr-FR" dirty="0" err="1" smtClean="0"/>
              <a:t>SignalTap</a:t>
            </a:r>
            <a:r>
              <a:rPr lang="fr-FR" dirty="0" smtClean="0"/>
              <a:t>:</a:t>
            </a:r>
          </a:p>
          <a:p>
            <a:r>
              <a:rPr lang="fr-FR" dirty="0" smtClean="0"/>
              <a:t>Analyseur logique, peut déclencher sur des fronts ou des niveaux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xTCA IN2P3 Marseille: ATCA au LAPP   G.Perrot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B32-F723-499D-91DF-0B1290F0C31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IPMC Test </a:t>
            </a:r>
            <a:r>
              <a:rPr lang="fr-FR" dirty="0" err="1" smtClean="0"/>
              <a:t>Board</a:t>
            </a:r>
            <a:r>
              <a:rPr lang="fr-FR" dirty="0" smtClean="0"/>
              <a:t>: </a:t>
            </a:r>
            <a:r>
              <a:rPr lang="fr-FR" dirty="0" err="1" smtClean="0"/>
              <a:t>debogage</a:t>
            </a:r>
            <a:r>
              <a:rPr lang="fr-FR" dirty="0" smtClean="0"/>
              <a:t> IPMC</a:t>
            </a:r>
            <a:br>
              <a:rPr lang="fr-FR" dirty="0" smtClean="0"/>
            </a:br>
            <a:r>
              <a:rPr lang="fr-FR" dirty="0" smtClean="0"/>
              <a:t>GUI Signal Probe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2756"/>
            <a:ext cx="3995936" cy="51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283968" y="2132856"/>
            <a:ext cx="4716524" cy="187220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Outil basé sur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Altera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Quartus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II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Signal Probe et Source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Vue graphique de l’état des signaux de l’IPMC en utilisant le bus JTAG. 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_fr_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pp_gu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atlas_fr_2008</Template>
  <TotalTime>1038</TotalTime>
  <Words>1632</Words>
  <Application>Microsoft Office PowerPoint</Application>
  <PresentationFormat>Affichage à l'écran (4:3)</PresentationFormat>
  <Paragraphs>412</Paragraphs>
  <Slides>21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atlas_fr_2008</vt:lpstr>
      <vt:lpstr>ATCA au LAPP: Etat des lieux</vt:lpstr>
      <vt:lpstr>Développements ATCA au LAPP</vt:lpstr>
      <vt:lpstr>ROD Evaluator</vt:lpstr>
      <vt:lpstr>IPMC Mezzanine V2 (1)</vt:lpstr>
      <vt:lpstr>IPMC Mezzanine V2 - Hardware</vt:lpstr>
      <vt:lpstr>LAPP IPMC V2 Test Board (1)</vt:lpstr>
      <vt:lpstr>LAPP IPMC V2 Test Board (2)</vt:lpstr>
      <vt:lpstr>IPMC Test Board: débogage IPMC SignalTap</vt:lpstr>
      <vt:lpstr>IPMC Test Board: debogage IPMC GUI Signal Probe</vt:lpstr>
      <vt:lpstr>IPMC Test Board: débogage IPMC Advanced GUI</vt:lpstr>
      <vt:lpstr>IPMC Test Board:  Tests AMC</vt:lpstr>
      <vt:lpstr>Software: Nom du projet</vt:lpstr>
      <vt:lpstr>Architecture Software</vt:lpstr>
      <vt:lpstr>Composant IPMC Synoptique Intelligent Platform Management Controller </vt:lpstr>
      <vt:lpstr> Composant CMC  Synoptique Carrier Management Controller</vt:lpstr>
      <vt:lpstr>Schéma de numérotation des cartes</vt:lpstr>
      <vt:lpstr>Identification des cartes FRU Information</vt:lpstr>
      <vt:lpstr>Identification des cartes Board Info Area (exemple)</vt:lpstr>
      <vt:lpstr>Manufacturer ID Code IANA</vt:lpstr>
      <vt:lpstr>Manufacturer ID Zone 3 E-Keying </vt:lpstr>
      <vt:lpstr>Laboratoires IN2P3 Identifiants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ATCA at LAPP Status report</dc:title>
  <dc:creator>perrotg</dc:creator>
  <cp:lastModifiedBy>perrotg</cp:lastModifiedBy>
  <cp:revision>24</cp:revision>
  <dcterms:created xsi:type="dcterms:W3CDTF">2013-06-19T14:41:32Z</dcterms:created>
  <dcterms:modified xsi:type="dcterms:W3CDTF">2013-06-21T12:04:18Z</dcterms:modified>
</cp:coreProperties>
</file>