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3" r:id="rId6"/>
    <p:sldId id="261" r:id="rId7"/>
    <p:sldId id="270" r:id="rId8"/>
    <p:sldId id="262" r:id="rId9"/>
    <p:sldId id="265" r:id="rId10"/>
    <p:sldId id="264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7" r:id="rId19"/>
    <p:sldId id="268" r:id="rId20"/>
    <p:sldId id="269" r:id="rId21"/>
    <p:sldId id="271" r:id="rId22"/>
    <p:sldId id="287" r:id="rId23"/>
    <p:sldId id="285" r:id="rId24"/>
    <p:sldId id="291" r:id="rId25"/>
    <p:sldId id="288" r:id="rId26"/>
    <p:sldId id="289" r:id="rId27"/>
    <p:sldId id="290" r:id="rId28"/>
    <p:sldId id="280" r:id="rId29"/>
    <p:sldId id="281" r:id="rId30"/>
    <p:sldId id="282" r:id="rId31"/>
    <p:sldId id="283" r:id="rId32"/>
    <p:sldId id="284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D7AE-47F6-40F6-BBBB-C9FA3A869D66}" type="datetimeFigureOut">
              <a:rPr lang="fr-FR" smtClean="0"/>
              <a:t>02/06/2013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D7AE-47F6-40F6-BBBB-C9FA3A869D66}" type="datetimeFigureOut">
              <a:rPr lang="fr-FR" smtClean="0"/>
              <a:t>02/06/2013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D7AE-47F6-40F6-BBBB-C9FA3A869D66}" type="datetimeFigureOut">
              <a:rPr lang="fr-FR" smtClean="0"/>
              <a:t>02/06/2013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D7AE-47F6-40F6-BBBB-C9FA3A869D66}" type="datetimeFigureOut">
              <a:rPr lang="fr-FR" smtClean="0"/>
              <a:t>02/06/2013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D7AE-47F6-40F6-BBBB-C9FA3A869D66}" type="datetimeFigureOut">
              <a:rPr lang="fr-FR" smtClean="0"/>
              <a:t>02/06/2013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D7AE-47F6-40F6-BBBB-C9FA3A869D66}" type="datetimeFigureOut">
              <a:rPr lang="fr-FR" smtClean="0"/>
              <a:t>02/06/2013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D7AE-47F6-40F6-BBBB-C9FA3A869D66}" type="datetimeFigureOut">
              <a:rPr lang="fr-FR" smtClean="0"/>
              <a:t>02/06/2013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D7AE-47F6-40F6-BBBB-C9FA3A869D66}" type="datetimeFigureOut">
              <a:rPr lang="fr-FR" smtClean="0"/>
              <a:t>02/06/2013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D7AE-47F6-40F6-BBBB-C9FA3A869D66}" type="datetimeFigureOut">
              <a:rPr lang="fr-FR" smtClean="0"/>
              <a:t>02/06/2013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D7AE-47F6-40F6-BBBB-C9FA3A869D66}" type="datetimeFigureOut">
              <a:rPr lang="fr-FR" smtClean="0"/>
              <a:t>02/06/2013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D7AE-47F6-40F6-BBBB-C9FA3A869D66}" type="datetimeFigureOut">
              <a:rPr lang="fr-FR" smtClean="0"/>
              <a:t>02/06/2013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1CD3-A4E3-4F6A-BB18-CABB367880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D7AE-47F6-40F6-BBBB-C9FA3A869D66}" type="datetimeFigureOut">
              <a:rPr lang="fr-FR" smtClean="0"/>
              <a:t>02/06/2013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91CD3-A4E3-4F6A-BB18-CABB3678802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4437112"/>
            <a:ext cx="4896544" cy="1752600"/>
          </a:xfrm>
        </p:spPr>
        <p:txBody>
          <a:bodyPr/>
          <a:lstStyle/>
          <a:p>
            <a:r>
              <a:rPr lang="fr-FR" dirty="0" smtClean="0"/>
              <a:t>Pablo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Amo</a:t>
            </a:r>
            <a:r>
              <a:rPr lang="fr-FR" dirty="0" smtClean="0"/>
              <a:t> </a:t>
            </a:r>
            <a:r>
              <a:rPr lang="fr-FR" smtClean="0"/>
              <a:t>Sánchez</a:t>
            </a:r>
            <a:endParaRPr lang="fr-FR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 rot="21293019">
            <a:off x="-989994" y="841852"/>
            <a:ext cx="106264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Physique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 Particules</a:t>
            </a: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PourLesNuls_te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800"/>
              </a:clrFrom>
              <a:clrTo>
                <a:srgbClr val="FDF8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4293096"/>
            <a:ext cx="2770510" cy="1874515"/>
          </a:xfrm>
          <a:prstGeom prst="rect">
            <a:avLst/>
          </a:prstGeom>
        </p:spPr>
      </p:pic>
      <p:sp>
        <p:nvSpPr>
          <p:cNvPr id="10" name="Bulle ronde 9"/>
          <p:cNvSpPr/>
          <p:nvPr/>
        </p:nvSpPr>
        <p:spPr>
          <a:xfrm>
            <a:off x="6372200" y="3717032"/>
            <a:ext cx="2448272" cy="1656184"/>
          </a:xfrm>
          <a:prstGeom prst="wedgeEllipseCallout">
            <a:avLst>
              <a:gd name="adj1" fmla="val -21234"/>
              <a:gd name="adj2" fmla="val 5832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444208" y="386104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 prime :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comment fabriquer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la bombe de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« Anges et démons »</a:t>
            </a:r>
          </a:p>
          <a:p>
            <a:endParaRPr lang="fr-FR" dirty="0"/>
          </a:p>
        </p:txBody>
      </p:sp>
      <p:pic>
        <p:nvPicPr>
          <p:cNvPr id="12" name="Image 11" descr="Logo universit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5512" y="5085184"/>
            <a:ext cx="3068576" cy="1018977"/>
          </a:xfrm>
          <a:prstGeom prst="rect">
            <a:avLst/>
          </a:prstGeom>
        </p:spPr>
      </p:pic>
      <p:pic>
        <p:nvPicPr>
          <p:cNvPr id="14" name="Image 13" descr="Logo_LAPP_text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24" y="5013176"/>
            <a:ext cx="1763688" cy="1368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Electromagnétisme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fr-FR" dirty="0" smtClean="0"/>
              <a:t>Echange de photons entre particules chargées.</a:t>
            </a:r>
          </a:p>
          <a:p>
            <a:r>
              <a:rPr lang="fr-FR" dirty="0" smtClean="0"/>
              <a:t>A la base de presque tous les phénomènes de la vie de tous les jours : </a:t>
            </a:r>
            <a:r>
              <a:rPr lang="fr-FR" dirty="0" err="1" smtClean="0"/>
              <a:t>e.g</a:t>
            </a:r>
            <a:r>
              <a:rPr lang="fr-FR" dirty="0" smtClean="0"/>
              <a:t>. chimie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sz="2400" dirty="0" smtClean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887" y="3356992"/>
            <a:ext cx="4766369" cy="2036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Maintenant on connaît l’EM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fr-FR" dirty="0" smtClean="0"/>
              <a:t>Un type de charge (</a:t>
            </a:r>
            <a:r>
              <a:rPr lang="fr-FR" i="1" dirty="0" smtClean="0">
                <a:solidFill>
                  <a:srgbClr val="FF0000"/>
                </a:solidFill>
              </a:rPr>
              <a:t>charge électrique</a:t>
            </a:r>
            <a:r>
              <a:rPr lang="fr-FR" dirty="0" smtClean="0"/>
              <a:t>), dont on peut avoir un excès (+) ou un défaut (-)</a:t>
            </a:r>
          </a:p>
          <a:p>
            <a:r>
              <a:rPr lang="fr-FR" dirty="0" smtClean="0"/>
              <a:t>Les forces sont en réalité un échange de </a:t>
            </a:r>
            <a:r>
              <a:rPr lang="fr-FR" i="1" dirty="0" smtClean="0">
                <a:solidFill>
                  <a:srgbClr val="FF0000"/>
                </a:solidFill>
              </a:rPr>
              <a:t>photons</a:t>
            </a:r>
            <a:r>
              <a:rPr lang="fr-FR" i="1" dirty="0" smtClean="0"/>
              <a:t>,</a:t>
            </a:r>
            <a:r>
              <a:rPr lang="fr-FR" dirty="0" smtClean="0"/>
              <a:t> qui sont émis par les charges, et transportent de l’énergie jusqu’à la charge qui les absorbe</a:t>
            </a:r>
            <a:r>
              <a:rPr lang="fr-FR" dirty="0" smtClean="0"/>
              <a:t>.</a:t>
            </a:r>
          </a:p>
          <a:p>
            <a:r>
              <a:rPr lang="fr-FR" dirty="0" smtClean="0"/>
              <a:t>EM le modèle pour expliquer les autres forces : mathématiquement pas très différents de l’EM</a:t>
            </a:r>
          </a:p>
          <a:p>
            <a:endParaRPr lang="fr-FR" i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Les noyaux atomiques</a:t>
            </a:r>
            <a:br>
              <a:rPr lang="fr-FR" dirty="0" smtClean="0"/>
            </a:br>
            <a:r>
              <a:rPr lang="fr-FR" dirty="0" smtClean="0"/>
              <a:t>et la force forte</a:t>
            </a:r>
            <a:endParaRPr lang="fr-F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1555775"/>
            <a:ext cx="8892480" cy="468153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Dans le noyau, des protons chargés très proches</a:t>
            </a:r>
          </a:p>
          <a:p>
            <a:pPr marL="342900" indent="-342900" algn="l">
              <a:spcBef>
                <a:spcPct val="20000"/>
              </a:spcBef>
            </a:pPr>
            <a:r>
              <a:rPr lang="fr-FR" sz="3200" dirty="0" smtClean="0"/>
              <a:t>	(d = 10</a:t>
            </a:r>
            <a:r>
              <a:rPr lang="fr-FR" sz="3200" baseline="30000" dirty="0" smtClean="0"/>
              <a:t>-15</a:t>
            </a:r>
            <a:r>
              <a:rPr lang="fr-FR" sz="3200" dirty="0" smtClean="0"/>
              <a:t> m) → Ils se repoussent !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 Loi de Coulomb : </a:t>
            </a:r>
            <a:r>
              <a:rPr lang="fr-FR" sz="2600" dirty="0" smtClean="0">
                <a:cs typeface="Arial" pitchFamily="34" charset="0"/>
              </a:rPr>
              <a:t>F = k q q / d</a:t>
            </a:r>
            <a:r>
              <a:rPr lang="fr-FR" sz="2600" baseline="30000" dirty="0" smtClean="0">
                <a:cs typeface="Arial" pitchFamily="34" charset="0"/>
              </a:rPr>
              <a:t>2</a:t>
            </a:r>
            <a:r>
              <a:rPr lang="fr-FR" sz="2600" dirty="0" smtClean="0">
                <a:cs typeface="Arial" pitchFamily="34" charset="0"/>
              </a:rPr>
              <a:t> =</a:t>
            </a:r>
          </a:p>
        </p:txBody>
      </p:sp>
      <p:pic>
        <p:nvPicPr>
          <p:cNvPr id="9" name="Image 8" descr="stron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4500" y="1052736"/>
            <a:ext cx="1905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Les noyaux atomiques</a:t>
            </a:r>
            <a:br>
              <a:rPr lang="fr-FR" dirty="0" smtClean="0"/>
            </a:br>
            <a:r>
              <a:rPr lang="fr-FR" dirty="0" smtClean="0"/>
              <a:t>et la force forte</a:t>
            </a:r>
            <a:endParaRPr lang="fr-F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1555775"/>
            <a:ext cx="8892480" cy="468153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Dans le noyau, des protons chargés très proches</a:t>
            </a:r>
          </a:p>
          <a:p>
            <a:pPr marL="342900" indent="-342900" algn="l">
              <a:spcBef>
                <a:spcPct val="20000"/>
              </a:spcBef>
            </a:pPr>
            <a:r>
              <a:rPr lang="fr-FR" sz="3200" dirty="0" smtClean="0"/>
              <a:t>	(d = 10</a:t>
            </a:r>
            <a:r>
              <a:rPr lang="fr-FR" sz="3200" baseline="30000" dirty="0" smtClean="0"/>
              <a:t>-15</a:t>
            </a:r>
            <a:r>
              <a:rPr lang="fr-FR" sz="3200" dirty="0" smtClean="0"/>
              <a:t> m) → Ils se repoussent !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 Loi de Coulomb : </a:t>
            </a:r>
            <a:r>
              <a:rPr lang="fr-FR" sz="2600" dirty="0" smtClean="0">
                <a:cs typeface="Arial" pitchFamily="34" charset="0"/>
              </a:rPr>
              <a:t>F = k q q / d</a:t>
            </a:r>
            <a:r>
              <a:rPr lang="fr-FR" sz="2600" baseline="30000" dirty="0" smtClean="0">
                <a:cs typeface="Arial" pitchFamily="34" charset="0"/>
              </a:rPr>
              <a:t>2</a:t>
            </a:r>
            <a:r>
              <a:rPr lang="fr-FR" sz="2600" dirty="0" smtClean="0">
                <a:cs typeface="Arial" pitchFamily="34" charset="0"/>
              </a:rPr>
              <a:t> =</a:t>
            </a:r>
          </a:p>
          <a:p>
            <a:pPr marL="342900" indent="-342900" algn="l">
              <a:spcBef>
                <a:spcPct val="20000"/>
              </a:spcBef>
            </a:pPr>
            <a:r>
              <a:rPr lang="fr-FR" sz="2600" dirty="0" smtClean="0">
                <a:cs typeface="Arial" pitchFamily="34" charset="0"/>
              </a:rPr>
              <a:t>= </a:t>
            </a:r>
            <a:r>
              <a:rPr lang="fr-FR" sz="2400" dirty="0" smtClean="0">
                <a:cs typeface="Arial" pitchFamily="34" charset="0"/>
              </a:rPr>
              <a:t>9x10</a:t>
            </a:r>
            <a:r>
              <a:rPr lang="fr-FR" sz="2400" baseline="30000" dirty="0" smtClean="0">
                <a:cs typeface="Arial" pitchFamily="34" charset="0"/>
              </a:rPr>
              <a:t>9</a:t>
            </a:r>
            <a:r>
              <a:rPr lang="fr-FR" sz="2400" dirty="0" smtClean="0">
                <a:cs typeface="Arial" pitchFamily="34" charset="0"/>
              </a:rPr>
              <a:t> Nm</a:t>
            </a:r>
            <a:r>
              <a:rPr lang="fr-FR" sz="2400" baseline="30000" dirty="0" smtClean="0">
                <a:cs typeface="Arial" pitchFamily="34" charset="0"/>
              </a:rPr>
              <a:t>2</a:t>
            </a:r>
            <a:r>
              <a:rPr lang="fr-FR" sz="2400" dirty="0" smtClean="0">
                <a:cs typeface="Arial" pitchFamily="34" charset="0"/>
              </a:rPr>
              <a:t>/C</a:t>
            </a:r>
            <a:r>
              <a:rPr lang="fr-FR" sz="2400" baseline="30000" dirty="0" smtClean="0">
                <a:cs typeface="Arial" pitchFamily="34" charset="0"/>
              </a:rPr>
              <a:t>2</a:t>
            </a:r>
            <a:r>
              <a:rPr lang="fr-FR" sz="2400" dirty="0" smtClean="0">
                <a:cs typeface="Arial" pitchFamily="34" charset="0"/>
              </a:rPr>
              <a:t> x 1,6x10</a:t>
            </a:r>
            <a:r>
              <a:rPr lang="fr-FR" sz="2400" baseline="30000" dirty="0" smtClean="0">
                <a:cs typeface="Arial" pitchFamily="34" charset="0"/>
              </a:rPr>
              <a:t>-19</a:t>
            </a:r>
            <a:r>
              <a:rPr lang="fr-FR" sz="2400" dirty="0" smtClean="0">
                <a:cs typeface="Arial" pitchFamily="34" charset="0"/>
              </a:rPr>
              <a:t> C x 1,6x10</a:t>
            </a:r>
            <a:r>
              <a:rPr lang="fr-FR" sz="2400" baseline="30000" dirty="0" smtClean="0">
                <a:cs typeface="Arial" pitchFamily="34" charset="0"/>
              </a:rPr>
              <a:t>-19</a:t>
            </a:r>
            <a:r>
              <a:rPr lang="fr-FR" sz="2400" dirty="0" smtClean="0">
                <a:cs typeface="Arial" pitchFamily="34" charset="0"/>
              </a:rPr>
              <a:t> C / (10</a:t>
            </a:r>
            <a:r>
              <a:rPr lang="fr-FR" sz="2400" baseline="30000" dirty="0" smtClean="0">
                <a:cs typeface="Arial" pitchFamily="34" charset="0"/>
              </a:rPr>
              <a:t>-15 </a:t>
            </a:r>
            <a:r>
              <a:rPr lang="fr-FR" sz="2400" dirty="0" smtClean="0">
                <a:cs typeface="Arial" pitchFamily="34" charset="0"/>
              </a:rPr>
              <a:t>m)</a:t>
            </a:r>
            <a:r>
              <a:rPr lang="fr-FR" sz="2400" baseline="30000" dirty="0" smtClean="0">
                <a:cs typeface="Arial" pitchFamily="34" charset="0"/>
              </a:rPr>
              <a:t>2</a:t>
            </a:r>
            <a:r>
              <a:rPr lang="fr-FR" sz="2400" dirty="0" smtClean="0">
                <a:cs typeface="Arial" pitchFamily="34" charset="0"/>
              </a:rPr>
              <a:t>= 230 N</a:t>
            </a:r>
            <a:endParaRPr lang="fr-FR" sz="3200" dirty="0" smtClean="0">
              <a:cs typeface="Arial" pitchFamily="34" charset="0"/>
            </a:endParaRPr>
          </a:p>
        </p:txBody>
      </p:sp>
      <p:pic>
        <p:nvPicPr>
          <p:cNvPr id="9" name="Image 8" descr="stron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4500" y="1052736"/>
            <a:ext cx="1905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Les noyaux atomiques</a:t>
            </a:r>
            <a:br>
              <a:rPr lang="fr-FR" dirty="0" smtClean="0"/>
            </a:br>
            <a:r>
              <a:rPr lang="fr-FR" dirty="0" smtClean="0"/>
              <a:t>et la force forte</a:t>
            </a:r>
            <a:endParaRPr lang="fr-F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1555775"/>
            <a:ext cx="8892480" cy="468153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Dans le noyau, des protons chargés très proches</a:t>
            </a:r>
          </a:p>
          <a:p>
            <a:pPr marL="342900" indent="-342900" algn="l">
              <a:spcBef>
                <a:spcPct val="20000"/>
              </a:spcBef>
            </a:pPr>
            <a:r>
              <a:rPr lang="fr-FR" sz="3200" dirty="0" smtClean="0"/>
              <a:t>	(d = 10</a:t>
            </a:r>
            <a:r>
              <a:rPr lang="fr-FR" sz="3200" baseline="30000" dirty="0" smtClean="0"/>
              <a:t>-15</a:t>
            </a:r>
            <a:r>
              <a:rPr lang="fr-FR" sz="3200" dirty="0" smtClean="0"/>
              <a:t> m) → Ils se repoussent !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 Loi de Coulomb : </a:t>
            </a:r>
            <a:r>
              <a:rPr lang="fr-FR" sz="2600" dirty="0" smtClean="0">
                <a:cs typeface="Arial" pitchFamily="34" charset="0"/>
              </a:rPr>
              <a:t>F = k q q / d</a:t>
            </a:r>
            <a:r>
              <a:rPr lang="fr-FR" sz="2600" baseline="30000" dirty="0" smtClean="0">
                <a:cs typeface="Arial" pitchFamily="34" charset="0"/>
              </a:rPr>
              <a:t>2</a:t>
            </a:r>
            <a:r>
              <a:rPr lang="fr-FR" sz="2600" dirty="0" smtClean="0">
                <a:cs typeface="Arial" pitchFamily="34" charset="0"/>
              </a:rPr>
              <a:t> =</a:t>
            </a:r>
          </a:p>
          <a:p>
            <a:pPr marL="342900" indent="-342900" algn="l">
              <a:spcBef>
                <a:spcPct val="20000"/>
              </a:spcBef>
            </a:pPr>
            <a:r>
              <a:rPr lang="fr-FR" sz="2600" dirty="0" smtClean="0">
                <a:cs typeface="Arial" pitchFamily="34" charset="0"/>
              </a:rPr>
              <a:t>= </a:t>
            </a:r>
            <a:r>
              <a:rPr lang="fr-FR" sz="2400" dirty="0" smtClean="0">
                <a:cs typeface="Arial" pitchFamily="34" charset="0"/>
              </a:rPr>
              <a:t>9x10</a:t>
            </a:r>
            <a:r>
              <a:rPr lang="fr-FR" sz="2400" baseline="30000" dirty="0" smtClean="0">
                <a:cs typeface="Arial" pitchFamily="34" charset="0"/>
              </a:rPr>
              <a:t>9</a:t>
            </a:r>
            <a:r>
              <a:rPr lang="fr-FR" sz="2400" dirty="0" smtClean="0">
                <a:cs typeface="Arial" pitchFamily="34" charset="0"/>
              </a:rPr>
              <a:t> Nm</a:t>
            </a:r>
            <a:r>
              <a:rPr lang="fr-FR" sz="2400" baseline="30000" dirty="0" smtClean="0">
                <a:cs typeface="Arial" pitchFamily="34" charset="0"/>
              </a:rPr>
              <a:t>2</a:t>
            </a:r>
            <a:r>
              <a:rPr lang="fr-FR" sz="2400" dirty="0" smtClean="0">
                <a:cs typeface="Arial" pitchFamily="34" charset="0"/>
              </a:rPr>
              <a:t>/C</a:t>
            </a:r>
            <a:r>
              <a:rPr lang="fr-FR" sz="2400" baseline="30000" dirty="0" smtClean="0">
                <a:cs typeface="Arial" pitchFamily="34" charset="0"/>
              </a:rPr>
              <a:t>2</a:t>
            </a:r>
            <a:r>
              <a:rPr lang="fr-FR" sz="2400" dirty="0" smtClean="0">
                <a:cs typeface="Arial" pitchFamily="34" charset="0"/>
              </a:rPr>
              <a:t> x 1,6x10</a:t>
            </a:r>
            <a:r>
              <a:rPr lang="fr-FR" sz="2400" baseline="30000" dirty="0" smtClean="0">
                <a:cs typeface="Arial" pitchFamily="34" charset="0"/>
              </a:rPr>
              <a:t>-19</a:t>
            </a:r>
            <a:r>
              <a:rPr lang="fr-FR" sz="2400" dirty="0" smtClean="0">
                <a:cs typeface="Arial" pitchFamily="34" charset="0"/>
              </a:rPr>
              <a:t> C x 1,6x10</a:t>
            </a:r>
            <a:r>
              <a:rPr lang="fr-FR" sz="2400" baseline="30000" dirty="0" smtClean="0">
                <a:cs typeface="Arial" pitchFamily="34" charset="0"/>
              </a:rPr>
              <a:t>-19</a:t>
            </a:r>
            <a:r>
              <a:rPr lang="fr-FR" sz="2400" dirty="0" smtClean="0">
                <a:cs typeface="Arial" pitchFamily="34" charset="0"/>
              </a:rPr>
              <a:t> C / (10</a:t>
            </a:r>
            <a:r>
              <a:rPr lang="fr-FR" sz="2400" baseline="30000" dirty="0" smtClean="0">
                <a:cs typeface="Arial" pitchFamily="34" charset="0"/>
              </a:rPr>
              <a:t>-15 </a:t>
            </a:r>
            <a:r>
              <a:rPr lang="fr-FR" sz="2400" dirty="0" smtClean="0">
                <a:cs typeface="Arial" pitchFamily="34" charset="0"/>
              </a:rPr>
              <a:t>m)</a:t>
            </a:r>
            <a:r>
              <a:rPr lang="fr-FR" sz="2400" baseline="30000" dirty="0" smtClean="0">
                <a:cs typeface="Arial" pitchFamily="34" charset="0"/>
              </a:rPr>
              <a:t>2</a:t>
            </a:r>
            <a:r>
              <a:rPr lang="fr-FR" sz="2400" dirty="0" smtClean="0">
                <a:cs typeface="Arial" pitchFamily="34" charset="0"/>
              </a:rPr>
              <a:t>= 230 N </a:t>
            </a:r>
            <a:r>
              <a:rPr lang="fr-FR" sz="3200" dirty="0" smtClean="0">
                <a:cs typeface="Arial" pitchFamily="34" charset="0"/>
              </a:rPr>
              <a:t>soit l’équivalent d’</a:t>
            </a:r>
            <a:r>
              <a:rPr lang="fr-FR" sz="3200" dirty="0" smtClean="0">
                <a:solidFill>
                  <a:srgbClr val="FF0000"/>
                </a:solidFill>
                <a:cs typeface="Arial" pitchFamily="34" charset="0"/>
              </a:rPr>
              <a:t>un poids de 23 kg !</a:t>
            </a:r>
          </a:p>
          <a:p>
            <a:pPr marL="342900" indent="-342900" algn="l">
              <a:spcBef>
                <a:spcPct val="20000"/>
              </a:spcBef>
            </a:pPr>
            <a:endParaRPr lang="fr-FR" dirty="0" smtClean="0">
              <a:solidFill>
                <a:srgbClr val="FF0000"/>
              </a:solidFill>
              <a:cs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>
                <a:cs typeface="Arial" pitchFamily="34" charset="0"/>
              </a:rPr>
              <a:t>Une autre force doit les</a:t>
            </a:r>
            <a:endParaRPr lang="fr-FR" sz="3200" baseline="30000" dirty="0" smtClean="0">
              <a:cs typeface="Arial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fr-FR" sz="3200" dirty="0" smtClean="0">
                <a:cs typeface="Arial" pitchFamily="34" charset="0"/>
              </a:rPr>
              <a:t>	obliger à rester ensemble :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 dirty="0" smtClean="0">
                <a:cs typeface="Arial" pitchFamily="34" charset="0"/>
              </a:rPr>
              <a:t>La « force forte »</a:t>
            </a:r>
          </a:p>
        </p:txBody>
      </p:sp>
      <p:pic>
        <p:nvPicPr>
          <p:cNvPr id="8" name="Image 7" descr="strong_for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383360"/>
            <a:ext cx="2286000" cy="2286000"/>
          </a:xfrm>
          <a:prstGeom prst="rect">
            <a:avLst/>
          </a:prstGeom>
        </p:spPr>
      </p:pic>
      <p:pic>
        <p:nvPicPr>
          <p:cNvPr id="9" name="Image 8" descr="strong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4500" y="1052736"/>
            <a:ext cx="1905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Les noyaux atomiques</a:t>
            </a:r>
            <a:br>
              <a:rPr lang="fr-FR" dirty="0" smtClean="0"/>
            </a:br>
            <a:r>
              <a:rPr lang="fr-FR" dirty="0" smtClean="0"/>
              <a:t>et la force forte</a:t>
            </a:r>
            <a:endParaRPr lang="fr-F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1555775"/>
            <a:ext cx="8892480" cy="468153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>
                <a:cs typeface="Arial" pitchFamily="34" charset="0"/>
              </a:rPr>
              <a:t>Une autre force doit les</a:t>
            </a:r>
            <a:endParaRPr lang="fr-FR" sz="3200" baseline="30000" dirty="0" smtClean="0">
              <a:cs typeface="Arial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fr-FR" sz="3200" dirty="0" smtClean="0">
                <a:cs typeface="Arial" pitchFamily="34" charset="0"/>
              </a:rPr>
              <a:t>	obliger à rester ensemble :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 dirty="0" smtClean="0">
                <a:cs typeface="Arial" pitchFamily="34" charset="0"/>
              </a:rPr>
              <a:t>La « force forte »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r-FR" sz="320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3200" dirty="0" smtClean="0"/>
              <a:t>On a trouvé </a:t>
            </a:r>
            <a:r>
              <a:rPr lang="fr-FR" sz="3200" dirty="0" smtClean="0">
                <a:solidFill>
                  <a:srgbClr val="FF0000"/>
                </a:solidFill>
              </a:rPr>
              <a:t>trois particules dans le proton </a:t>
            </a:r>
            <a:r>
              <a:rPr lang="fr-FR" sz="3200" dirty="0" smtClean="0">
                <a:solidFill>
                  <a:srgbClr val="FF0000"/>
                </a:solidFill>
              </a:rPr>
              <a:t>(quarks) </a:t>
            </a:r>
            <a:r>
              <a:rPr lang="fr-FR" sz="3200" dirty="0" smtClean="0"/>
              <a:t>quand </a:t>
            </a:r>
            <a:r>
              <a:rPr lang="fr-FR" sz="3200" dirty="0" smtClean="0"/>
              <a:t>on a lancé des électrons 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3200" dirty="0" smtClean="0">
                <a:cs typeface="Arial" pitchFamily="34" charset="0"/>
              </a:rPr>
              <a:t>La force résiduelle entre ces particules maintient</a:t>
            </a:r>
          </a:p>
          <a:p>
            <a:pPr marL="342900" indent="-342900">
              <a:spcBef>
                <a:spcPct val="20000"/>
              </a:spcBef>
            </a:pPr>
            <a:r>
              <a:rPr lang="fr-FR" sz="3200" dirty="0" smtClean="0">
                <a:cs typeface="Arial" pitchFamily="34" charset="0"/>
              </a:rPr>
              <a:t>les protons et neutrons ensemble dans le noyau</a:t>
            </a:r>
          </a:p>
        </p:txBody>
      </p:sp>
      <p:pic>
        <p:nvPicPr>
          <p:cNvPr id="8" name="Image 7" descr="strong_for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556792"/>
            <a:ext cx="2286000" cy="2286000"/>
          </a:xfrm>
          <a:prstGeom prst="rect">
            <a:avLst/>
          </a:prstGeom>
        </p:spPr>
      </p:pic>
      <p:pic>
        <p:nvPicPr>
          <p:cNvPr id="9" name="Image 8" descr="strong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521498"/>
            <a:ext cx="2664296" cy="2397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</a:t>
            </a:r>
            <a:r>
              <a:rPr lang="fr-FR" dirty="0" smtClean="0"/>
              <a:t>rois charges</a:t>
            </a:r>
            <a:endParaRPr lang="fr-FR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59113" y="5870575"/>
            <a:ext cx="6264275" cy="64633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 smtClean="0"/>
              <a:t>* Les particules ayant cette charge de </a:t>
            </a:r>
            <a:r>
              <a:rPr lang="fr-FR" dirty="0" smtClean="0"/>
              <a:t>« co</a:t>
            </a:r>
            <a:r>
              <a:rPr lang="fr-FR" sz="1800" dirty="0" smtClean="0"/>
              <a:t>uleur » ne produisent pas les couleurs de la lumière !</a:t>
            </a:r>
            <a:endParaRPr lang="fr-FR" sz="18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4593" y="1269280"/>
            <a:ext cx="8497887" cy="3671888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EM avec </a:t>
            </a:r>
            <a:r>
              <a:rPr lang="fr-FR" sz="3200" i="1" dirty="0" smtClean="0">
                <a:solidFill>
                  <a:srgbClr val="FF0000"/>
                </a:solidFill>
              </a:rPr>
              <a:t>trois</a:t>
            </a:r>
            <a:r>
              <a:rPr lang="fr-FR" sz="3200" dirty="0" smtClean="0"/>
              <a:t> types différents de charge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On va les appeler </a:t>
            </a:r>
            <a:r>
              <a:rPr lang="fr-FR" sz="3200" dirty="0" smtClean="0">
                <a:solidFill>
                  <a:srgbClr val="FF0000"/>
                </a:solidFill>
              </a:rPr>
              <a:t>rouge</a:t>
            </a:r>
            <a:r>
              <a:rPr lang="fr-FR" sz="3200" dirty="0" smtClean="0"/>
              <a:t>, </a:t>
            </a:r>
            <a:r>
              <a:rPr lang="fr-FR" sz="3200" dirty="0" smtClean="0">
                <a:solidFill>
                  <a:srgbClr val="33CC33"/>
                </a:solidFill>
              </a:rPr>
              <a:t>vert</a:t>
            </a:r>
            <a:r>
              <a:rPr lang="fr-FR" sz="3200" dirty="0" smtClean="0"/>
              <a:t>, et </a:t>
            </a:r>
            <a:r>
              <a:rPr lang="fr-FR" sz="3200" dirty="0" smtClean="0">
                <a:solidFill>
                  <a:srgbClr val="333399"/>
                </a:solidFill>
              </a:rPr>
              <a:t>bleu</a:t>
            </a:r>
            <a:r>
              <a:rPr lang="fr-FR" sz="3200" baseline="30000" dirty="0" smtClean="0"/>
              <a:t>*</a:t>
            </a:r>
            <a:endParaRPr lang="fr-FR" sz="3200" dirty="0" smtClean="0"/>
          </a:p>
          <a:p>
            <a:pPr marL="342900" indent="-342900" algn="l">
              <a:spcBef>
                <a:spcPct val="20000"/>
              </a:spcBef>
            </a:pPr>
            <a:r>
              <a:rPr lang="fr-FR" sz="3200" dirty="0" smtClean="0"/>
              <a:t>	</a:t>
            </a:r>
            <a:r>
              <a:rPr lang="fr-FR" sz="3200" dirty="0" smtClean="0">
                <a:solidFill>
                  <a:srgbClr val="FF0000"/>
                </a:solidFill>
              </a:rPr>
              <a:t>Rouge </a:t>
            </a:r>
            <a:r>
              <a:rPr lang="fr-FR" sz="3200" dirty="0" smtClean="0"/>
              <a:t>est une charge « positive », tandis que sa charge « négative » est </a:t>
            </a:r>
            <a:r>
              <a:rPr lang="fr-FR" sz="3200" dirty="0" smtClean="0">
                <a:solidFill>
                  <a:srgbClr val="66CCFF"/>
                </a:solidFill>
              </a:rPr>
              <a:t>anti-rouge </a:t>
            </a:r>
            <a:r>
              <a:rPr lang="fr-FR" sz="3200" dirty="0" smtClean="0"/>
              <a:t>(cyan).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« quark » : particule ayant charge de couleur</a:t>
            </a:r>
            <a:endParaRPr lang="fr-FR" sz="3200" i="1" dirty="0"/>
          </a:p>
        </p:txBody>
      </p:sp>
      <p:pic>
        <p:nvPicPr>
          <p:cNvPr id="10" name="Picture 7" descr="color_a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88" y="4530725"/>
            <a:ext cx="4813300" cy="1346200"/>
          </a:xfrm>
          <a:prstGeom prst="rect">
            <a:avLst/>
          </a:prstGeom>
          <a:noFill/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798638" y="4652963"/>
            <a:ext cx="504825" cy="504825"/>
          </a:xfrm>
          <a:prstGeom prst="plus">
            <a:avLst>
              <a:gd name="adj" fmla="val 36792"/>
            </a:avLst>
          </a:prstGeom>
          <a:solidFill>
            <a:srgbClr val="000000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798638" y="5516563"/>
            <a:ext cx="503237" cy="144462"/>
          </a:xfrm>
          <a:prstGeom prst="rect">
            <a:avLst/>
          </a:prstGeom>
          <a:solidFill>
            <a:srgbClr val="000000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3688" y="4251176"/>
            <a:ext cx="2051050" cy="7620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E&amp;M</a:t>
            </a:r>
            <a:endParaRPr lang="es-ES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356100" y="4107160"/>
            <a:ext cx="3059113" cy="7620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3 </a:t>
            </a:r>
            <a:r>
              <a:rPr lang="es-ES_tradnl" dirty="0" err="1"/>
              <a:t>charges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</a:t>
            </a:r>
            <a:r>
              <a:rPr lang="fr-FR" dirty="0" smtClean="0"/>
              <a:t>rois charges</a:t>
            </a:r>
            <a:endParaRPr lang="fr-FR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4675" y="1268760"/>
            <a:ext cx="8569325" cy="468153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Charges s’attirent(repoussent) si différentes(égales), p.ex. </a:t>
            </a:r>
            <a:r>
              <a:rPr lang="fr-FR" sz="3200" dirty="0" smtClean="0">
                <a:solidFill>
                  <a:srgbClr val="FF0000"/>
                </a:solidFill>
              </a:rPr>
              <a:t>rouge </a:t>
            </a:r>
            <a:r>
              <a:rPr lang="fr-FR" sz="3200" dirty="0" smtClean="0"/>
              <a:t>et </a:t>
            </a:r>
            <a:r>
              <a:rPr lang="fr-FR" sz="3200" dirty="0" smtClean="0">
                <a:solidFill>
                  <a:srgbClr val="FF0000"/>
                </a:solidFill>
              </a:rPr>
              <a:t>rouge </a:t>
            </a:r>
            <a:r>
              <a:rPr lang="fr-FR" sz="3200" dirty="0" smtClean="0"/>
              <a:t>se repoussent, </a:t>
            </a:r>
            <a:r>
              <a:rPr lang="fr-FR" sz="3200" dirty="0" smtClean="0">
                <a:solidFill>
                  <a:srgbClr val="FF0000"/>
                </a:solidFill>
              </a:rPr>
              <a:t>rouge </a:t>
            </a:r>
            <a:r>
              <a:rPr lang="fr-FR" sz="3200" dirty="0" smtClean="0"/>
              <a:t>et </a:t>
            </a:r>
            <a:r>
              <a:rPr lang="fr-FR" sz="3200" dirty="0" smtClean="0">
                <a:solidFill>
                  <a:srgbClr val="66CCFF"/>
                </a:solidFill>
              </a:rPr>
              <a:t>anti-rouge</a:t>
            </a:r>
            <a:r>
              <a:rPr lang="fr-FR" sz="3200" dirty="0" smtClean="0"/>
              <a:t> s’attirent.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Aussi par échange de particules(</a:t>
            </a:r>
            <a:r>
              <a:rPr lang="fr-FR" sz="3200" i="1" dirty="0" smtClean="0">
                <a:solidFill>
                  <a:srgbClr val="FF0000"/>
                </a:solidFill>
              </a:rPr>
              <a:t>g</a:t>
            </a:r>
            <a:r>
              <a:rPr lang="fr-FR" sz="3200" i="1" dirty="0" smtClean="0">
                <a:solidFill>
                  <a:srgbClr val="33CC33"/>
                </a:solidFill>
              </a:rPr>
              <a:t>l</a:t>
            </a:r>
            <a:r>
              <a:rPr lang="fr-FR" sz="3200" i="1" dirty="0" smtClean="0">
                <a:solidFill>
                  <a:srgbClr val="333399"/>
                </a:solidFill>
              </a:rPr>
              <a:t>u</a:t>
            </a:r>
            <a:r>
              <a:rPr lang="fr-FR" sz="3200" i="1" dirty="0" smtClean="0">
                <a:solidFill>
                  <a:srgbClr val="66CCFF"/>
                </a:solidFill>
              </a:rPr>
              <a:t>o</a:t>
            </a:r>
            <a:r>
              <a:rPr lang="fr-FR" sz="3200" i="1" dirty="0" smtClean="0">
                <a:solidFill>
                  <a:srgbClr val="CC0099"/>
                </a:solidFill>
              </a:rPr>
              <a:t>n</a:t>
            </a:r>
            <a:r>
              <a:rPr lang="fr-FR" sz="3200" i="1" dirty="0" smtClean="0">
                <a:solidFill>
                  <a:srgbClr val="FFFF00"/>
                </a:solidFill>
              </a:rPr>
              <a:t>s</a:t>
            </a:r>
            <a:r>
              <a:rPr lang="fr-FR" sz="3200" dirty="0" smtClean="0"/>
              <a:t>)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281" y="3429000"/>
            <a:ext cx="4922839" cy="30963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F</a:t>
            </a:r>
            <a:r>
              <a:rPr lang="fr-FR" dirty="0" smtClean="0"/>
              <a:t>orce </a:t>
            </a:r>
            <a:r>
              <a:rPr lang="fr-FR" dirty="0" smtClean="0"/>
              <a:t>faible</a:t>
            </a:r>
            <a:endParaRPr lang="fr-FR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2008" y="1556792"/>
            <a:ext cx="8964488" cy="2160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Explique certains processus radioactifs rares, p.ex. </a:t>
            </a:r>
            <a:r>
              <a:rPr lang="fr-FR" sz="3200" dirty="0" smtClean="0">
                <a:solidFill>
                  <a:srgbClr val="FF0000"/>
                </a:solidFill>
              </a:rPr>
              <a:t>neutron</a:t>
            </a:r>
            <a:r>
              <a:rPr lang="fr-FR" sz="3200" dirty="0" smtClean="0"/>
              <a:t> devient </a:t>
            </a:r>
            <a:r>
              <a:rPr lang="fr-FR" sz="3200" dirty="0" smtClean="0">
                <a:solidFill>
                  <a:srgbClr val="FF0000"/>
                </a:solidFill>
              </a:rPr>
              <a:t>proton</a:t>
            </a:r>
            <a:r>
              <a:rPr lang="fr-FR" sz="3200" dirty="0" smtClean="0"/>
              <a:t> et </a:t>
            </a:r>
            <a:r>
              <a:rPr lang="fr-FR" sz="3200" dirty="0" err="1" smtClean="0">
                <a:solidFill>
                  <a:srgbClr val="FF0000"/>
                </a:solidFill>
              </a:rPr>
              <a:t>electron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smtClean="0"/>
              <a:t>(radiation </a:t>
            </a:r>
            <a:r>
              <a:rPr lang="el-GR" sz="3200" dirty="0" smtClean="0">
                <a:cs typeface="Times New Roman" pitchFamily="18" charset="0"/>
              </a:rPr>
              <a:t>β</a:t>
            </a:r>
            <a:r>
              <a:rPr lang="fr-FR" sz="3200" dirty="0" smtClean="0">
                <a:cs typeface="Times New Roman" pitchFamily="18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>
                <a:cs typeface="Times New Roman" pitchFamily="18" charset="0"/>
              </a:rPr>
              <a:t>Elle règle aussi la vitesse de </a:t>
            </a:r>
            <a:r>
              <a:rPr lang="fr-FR" sz="3200" dirty="0" smtClean="0">
                <a:solidFill>
                  <a:srgbClr val="FF0000"/>
                </a:solidFill>
                <a:cs typeface="Times New Roman" pitchFamily="18" charset="0"/>
              </a:rPr>
              <a:t>génération d’énergie au soleil </a:t>
            </a:r>
            <a:r>
              <a:rPr lang="fr-FR" sz="3200" dirty="0" smtClean="0">
                <a:cs typeface="Times New Roman" pitchFamily="18" charset="0"/>
              </a:rPr>
              <a:t>(fusion de l’hydrogène)</a:t>
            </a:r>
          </a:p>
        </p:txBody>
      </p:sp>
      <p:pic>
        <p:nvPicPr>
          <p:cNvPr id="10" name="Image 9" descr="proton_proton_gives_deute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24862"/>
            <a:ext cx="2304256" cy="26844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 8" descr="Su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661675"/>
            <a:ext cx="3240360" cy="2997838"/>
          </a:xfrm>
          <a:prstGeom prst="rect">
            <a:avLst/>
          </a:prstGeom>
        </p:spPr>
      </p:pic>
      <p:pic>
        <p:nvPicPr>
          <p:cNvPr id="12" name="Picture 3" descr="E:\Vulgarisation\WeakFor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91680" cy="169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281" y="3429000"/>
            <a:ext cx="4922839" cy="30963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F</a:t>
            </a:r>
            <a:r>
              <a:rPr lang="fr-FR" dirty="0" smtClean="0"/>
              <a:t>orce </a:t>
            </a:r>
            <a:r>
              <a:rPr lang="fr-FR" dirty="0" smtClean="0"/>
              <a:t>faible</a:t>
            </a:r>
            <a:endParaRPr lang="fr-FR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2008" y="1556792"/>
            <a:ext cx="8964488" cy="2160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Explique certains processus radioactifs rares, p.ex. </a:t>
            </a:r>
            <a:r>
              <a:rPr lang="fr-FR" sz="3200" dirty="0" smtClean="0">
                <a:solidFill>
                  <a:srgbClr val="FF0000"/>
                </a:solidFill>
              </a:rPr>
              <a:t>neutron</a:t>
            </a:r>
            <a:r>
              <a:rPr lang="fr-FR" sz="3200" dirty="0" smtClean="0"/>
              <a:t> devient </a:t>
            </a:r>
            <a:r>
              <a:rPr lang="fr-FR" sz="3200" dirty="0" smtClean="0">
                <a:solidFill>
                  <a:srgbClr val="FF0000"/>
                </a:solidFill>
              </a:rPr>
              <a:t>proton</a:t>
            </a:r>
            <a:r>
              <a:rPr lang="fr-FR" sz="3200" dirty="0" smtClean="0"/>
              <a:t> et </a:t>
            </a:r>
            <a:r>
              <a:rPr lang="fr-FR" sz="3200" dirty="0" err="1" smtClean="0">
                <a:solidFill>
                  <a:srgbClr val="FF0000"/>
                </a:solidFill>
              </a:rPr>
              <a:t>electron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smtClean="0"/>
              <a:t>(radiation </a:t>
            </a:r>
            <a:r>
              <a:rPr lang="el-GR" sz="3200" dirty="0" smtClean="0">
                <a:cs typeface="Times New Roman" pitchFamily="18" charset="0"/>
              </a:rPr>
              <a:t>β</a:t>
            </a:r>
            <a:r>
              <a:rPr lang="fr-FR" sz="3200" dirty="0" smtClean="0">
                <a:cs typeface="Times New Roman" pitchFamily="18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>
                <a:cs typeface="Times New Roman" pitchFamily="18" charset="0"/>
              </a:rPr>
              <a:t>Elle règle aussi la vitesse de </a:t>
            </a:r>
            <a:r>
              <a:rPr lang="fr-FR" sz="3200" dirty="0" smtClean="0">
                <a:solidFill>
                  <a:srgbClr val="FF0000"/>
                </a:solidFill>
                <a:cs typeface="Times New Roman" pitchFamily="18" charset="0"/>
              </a:rPr>
              <a:t>génération d’énergie au soleil </a:t>
            </a:r>
            <a:r>
              <a:rPr lang="fr-FR" sz="3200" dirty="0" smtClean="0">
                <a:cs typeface="Times New Roman" pitchFamily="18" charset="0"/>
              </a:rPr>
              <a:t>(fusion de l’hydrogène)</a:t>
            </a:r>
          </a:p>
        </p:txBody>
      </p:sp>
      <p:pic>
        <p:nvPicPr>
          <p:cNvPr id="10" name="Image 9" descr="proton_proton_gives_deute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24862"/>
            <a:ext cx="2304256" cy="26844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3" descr="E:\Vulgarisation\WeakFor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91680" cy="169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Ordres de grandeur, unités</a:t>
            </a:r>
            <a:endParaRPr lang="fr-FR" dirty="0"/>
          </a:p>
        </p:txBody>
      </p:sp>
      <p:pic>
        <p:nvPicPr>
          <p:cNvPr id="4" name="Image 3" descr="Structure-of-matter-flow-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07112"/>
            <a:ext cx="6192688" cy="41244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55976" y="155679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r>
              <a:rPr lang="fr-FR" baseline="-25000" dirty="0" smtClean="0"/>
              <a:t>I</a:t>
            </a:r>
            <a:r>
              <a:rPr lang="fr-FR" dirty="0" smtClean="0"/>
              <a:t>(H)=13,6 eV</a:t>
            </a:r>
          </a:p>
          <a:p>
            <a:r>
              <a:rPr lang="fr-FR" dirty="0" smtClean="0"/>
              <a:t>1eV=1,62 x 10</a:t>
            </a:r>
            <a:r>
              <a:rPr lang="fr-FR" baseline="30000" dirty="0" smtClean="0"/>
              <a:t>-19</a:t>
            </a:r>
            <a:r>
              <a:rPr lang="fr-FR" dirty="0" smtClean="0"/>
              <a:t>J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87824" y="43651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</a:t>
            </a:r>
            <a:r>
              <a:rPr lang="fr-FR" baseline="-25000" dirty="0" err="1" smtClean="0"/>
              <a:t>p</a:t>
            </a:r>
            <a:r>
              <a:rPr lang="fr-FR" dirty="0" smtClean="0"/>
              <a:t>(</a:t>
            </a:r>
            <a:r>
              <a:rPr lang="fr-FR" baseline="30000" dirty="0" smtClean="0"/>
              <a:t>40</a:t>
            </a:r>
            <a:r>
              <a:rPr lang="fr-FR" dirty="0" smtClean="0"/>
              <a:t>Ca)=8,3 MeV</a:t>
            </a:r>
          </a:p>
          <a:p>
            <a:r>
              <a:rPr lang="fr-FR" dirty="0" smtClean="0"/>
              <a:t>=8,3 x 10</a:t>
            </a:r>
            <a:r>
              <a:rPr lang="fr-FR" baseline="30000" dirty="0" smtClean="0"/>
              <a:t>6</a:t>
            </a:r>
            <a:r>
              <a:rPr lang="fr-FR" dirty="0" smtClean="0"/>
              <a:t> eV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270717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~0,5 </a:t>
            </a:r>
            <a:r>
              <a:rPr lang="fr-FR" dirty="0" err="1"/>
              <a:t>G</a:t>
            </a:r>
            <a:r>
              <a:rPr lang="fr-FR" dirty="0" err="1" smtClean="0"/>
              <a:t>eV</a:t>
            </a:r>
            <a:endParaRPr lang="fr-FR" dirty="0" smtClean="0"/>
          </a:p>
          <a:p>
            <a:r>
              <a:rPr lang="fr-FR" dirty="0" smtClean="0"/>
              <a:t>=0,5 x 10</a:t>
            </a:r>
            <a:r>
              <a:rPr lang="fr-FR" baseline="30000" dirty="0" smtClean="0"/>
              <a:t>9</a:t>
            </a:r>
            <a:r>
              <a:rPr lang="fr-FR" dirty="0" smtClean="0"/>
              <a:t> eV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085184"/>
            <a:ext cx="8939336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smtClean="0"/>
              <a:t>Energie des protons au LHC ~ 1 </a:t>
            </a:r>
            <a:r>
              <a:rPr lang="fr-FR" sz="2400" dirty="0" err="1" smtClean="0"/>
              <a:t>TeV</a:t>
            </a:r>
            <a:r>
              <a:rPr lang="fr-FR" sz="2400" dirty="0" smtClean="0"/>
              <a:t> ~ énergie d’un moustique en vol !</a:t>
            </a:r>
          </a:p>
          <a:p>
            <a:pPr>
              <a:buNone/>
            </a:pPr>
            <a:endParaRPr lang="fr-FR" sz="1000" dirty="0"/>
          </a:p>
          <a:p>
            <a:pPr>
              <a:buNone/>
            </a:pPr>
            <a:r>
              <a:rPr lang="fr-FR" sz="2400" dirty="0" smtClean="0"/>
              <a:t>Masses des particules, impulsion en unités d’énergie (E=mc</a:t>
            </a:r>
            <a:r>
              <a:rPr lang="fr-FR" sz="2400" baseline="30000" dirty="0" smtClean="0"/>
              <a:t>2</a:t>
            </a:r>
            <a:r>
              <a:rPr lang="fr-FR" sz="2400" dirty="0" smtClean="0"/>
              <a:t> !)</a:t>
            </a:r>
          </a:p>
          <a:p>
            <a:pPr>
              <a:buNone/>
            </a:pPr>
            <a:r>
              <a:rPr lang="fr-FR" sz="2400" dirty="0" smtClean="0"/>
              <a:t>	p.ex. m(proton) = 938 MeV, m(électron) = 0,511 MeV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Force faible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 EM mais médiateurs sont deux « photons lourds », </a:t>
            </a:r>
            <a:r>
              <a:rPr lang="fr-FR" dirty="0"/>
              <a:t>	</a:t>
            </a:r>
            <a:r>
              <a:rPr lang="fr-FR" dirty="0" smtClean="0"/>
              <a:t>bosons W</a:t>
            </a:r>
            <a:r>
              <a:rPr lang="fr-FR" baseline="30000" dirty="0" smtClean="0"/>
              <a:t>±</a:t>
            </a:r>
            <a:r>
              <a:rPr lang="fr-FR" dirty="0" smtClean="0"/>
              <a:t> et Z</a:t>
            </a:r>
            <a:r>
              <a:rPr lang="fr-FR" baseline="30000" dirty="0" smtClean="0"/>
              <a:t>0</a:t>
            </a:r>
          </a:p>
          <a:p>
            <a:pPr lvl="0">
              <a:defRPr/>
            </a:pPr>
            <a:r>
              <a:rPr lang="fr-FR" dirty="0"/>
              <a:t>Si les masses des Z, W sont très grandes, accumuler l’énergie nécessaire pour les émettre sera </a:t>
            </a:r>
            <a:r>
              <a:rPr lang="fr-FR" dirty="0">
                <a:solidFill>
                  <a:srgbClr val="FF0000"/>
                </a:solidFill>
              </a:rPr>
              <a:t>beaucoup moins probable</a:t>
            </a:r>
            <a:r>
              <a:rPr lang="fr-FR" dirty="0"/>
              <a:t> que pour un photon normal. D’où “</a:t>
            </a:r>
            <a:r>
              <a:rPr lang="fr-FR" dirty="0">
                <a:solidFill>
                  <a:srgbClr val="FF0000"/>
                </a:solidFill>
              </a:rPr>
              <a:t>force faible</a:t>
            </a:r>
            <a:r>
              <a:rPr lang="fr-FR" dirty="0"/>
              <a:t>” !</a:t>
            </a:r>
          </a:p>
          <a:p>
            <a:pPr lvl="0">
              <a:defRPr/>
            </a:pPr>
            <a:r>
              <a:rPr lang="fr-FR" dirty="0"/>
              <a:t>Donc Z et </a:t>
            </a:r>
            <a:r>
              <a:rPr lang="fr-FR" dirty="0" err="1"/>
              <a:t>Ws</a:t>
            </a:r>
            <a:r>
              <a:rPr lang="fr-FR" dirty="0"/>
              <a:t> apparaissent </a:t>
            </a:r>
            <a:r>
              <a:rPr lang="fr-FR" dirty="0">
                <a:solidFill>
                  <a:srgbClr val="FF0000"/>
                </a:solidFill>
              </a:rPr>
              <a:t>seulement</a:t>
            </a:r>
            <a:r>
              <a:rPr lang="fr-FR" dirty="0"/>
              <a:t> quand les forces </a:t>
            </a:r>
            <a:r>
              <a:rPr lang="fr-FR" dirty="0">
                <a:solidFill>
                  <a:srgbClr val="FF0000"/>
                </a:solidFill>
              </a:rPr>
              <a:t>électrique</a:t>
            </a:r>
            <a:r>
              <a:rPr lang="fr-FR" dirty="0"/>
              <a:t> et </a:t>
            </a:r>
            <a:r>
              <a:rPr lang="fr-FR" dirty="0">
                <a:solidFill>
                  <a:srgbClr val="FF0000"/>
                </a:solidFill>
              </a:rPr>
              <a:t>forte ne le font pas</a:t>
            </a:r>
            <a:r>
              <a:rPr lang="fr-FR" dirty="0"/>
              <a:t>!</a:t>
            </a:r>
          </a:p>
          <a:p>
            <a:endParaRPr lang="fr-FR" dirty="0"/>
          </a:p>
        </p:txBody>
      </p:sp>
      <p:pic>
        <p:nvPicPr>
          <p:cNvPr id="4" name="Picture 3" descr="E:\Vulgarisation\WeakFor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6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Force faible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Désintégration du neutron : n → p + e</a:t>
            </a:r>
            <a:r>
              <a:rPr lang="fr-FR" baseline="30000" dirty="0" smtClean="0"/>
              <a:t>−</a:t>
            </a:r>
            <a:r>
              <a:rPr lang="fr-FR" dirty="0" smtClean="0"/>
              <a:t> + </a:t>
            </a:r>
            <a:r>
              <a:rPr lang="el-GR" dirty="0" smtClean="0"/>
              <a:t>ν</a:t>
            </a:r>
            <a:r>
              <a:rPr lang="fr-FR" baseline="-25000" dirty="0" smtClean="0"/>
              <a:t>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5" descr="np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859088"/>
            <a:ext cx="3905250" cy="1362075"/>
          </a:xfrm>
          <a:prstGeom prst="rect">
            <a:avLst/>
          </a:prstGeom>
          <a:noFill/>
        </p:spPr>
      </p:pic>
      <p:pic>
        <p:nvPicPr>
          <p:cNvPr id="5" name="Picture 6" descr="np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2708275"/>
            <a:ext cx="4533900" cy="1562100"/>
          </a:xfrm>
          <a:prstGeom prst="rect">
            <a:avLst/>
          </a:prstGeom>
          <a:noFill/>
        </p:spPr>
      </p:pic>
      <p:cxnSp>
        <p:nvCxnSpPr>
          <p:cNvPr id="7" name="Connecteur droit 6"/>
          <p:cNvCxnSpPr/>
          <p:nvPr/>
        </p:nvCxnSpPr>
        <p:spPr>
          <a:xfrm>
            <a:off x="7668344" y="1772816"/>
            <a:ext cx="14401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Vulgarisation\WeakFor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91680" cy="16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Neutrinos ?</a:t>
            </a:r>
            <a:endParaRPr lang="fr-FR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8507413" cy="45259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3200" dirty="0" smtClean="0"/>
              <a:t>Qu’est-ce que ce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3200" i="1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neutrino 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3200" dirty="0" smtClean="0"/>
              <a:t>Très léger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affecté 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seulement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par les 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Z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 </a:t>
            </a:r>
            <a:r>
              <a:rPr kumimoji="0" lang="fr-FR" sz="3200" i="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</a:t>
            </a:r>
            <a:r>
              <a:rPr kumimoji="0" lang="fr-FR" sz="32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</a:t>
            </a:r>
            <a:endParaRPr kumimoji="0" lang="fr-FR" sz="32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Donc difficile à détecter…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Classifié avec l’électron, qui est aussi léger et sans charge de </a:t>
            </a:r>
            <a:r>
              <a:rPr lang="fr-FR" sz="3200" dirty="0" smtClean="0"/>
              <a:t>couleur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Plein de questions ouvertes encore…</a:t>
            </a:r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 smtClean="0"/>
              <a:t>trois familles</a:t>
            </a:r>
            <a:endParaRPr lang="fr-F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12875"/>
            <a:ext cx="4691063" cy="259218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/>
              <a:t>D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ans 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les expériences on observe 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trois types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(“</a:t>
            </a:r>
            <a:r>
              <a:rPr lang="fr-FR" sz="3200" dirty="0"/>
              <a:t>générations“) 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de quarks u et 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d.</a:t>
            </a:r>
            <a:r>
              <a:rPr kumimoji="0" lang="fr-FR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fr-FR" sz="32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4" descr="all_qua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113" y="1225550"/>
            <a:ext cx="3584575" cy="50831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9750" y="4005262"/>
            <a:ext cx="4679950" cy="285273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>
                <a:solidFill>
                  <a:srgbClr val="FF0000"/>
                </a:solidFill>
              </a:rPr>
              <a:t>Plus lourds</a:t>
            </a:r>
            <a:r>
              <a:rPr lang="fr-FR" sz="3200" dirty="0" smtClean="0"/>
              <a:t> (plus de masse) et </a:t>
            </a:r>
            <a:r>
              <a:rPr lang="fr-FR" sz="3200" dirty="0" smtClean="0">
                <a:solidFill>
                  <a:srgbClr val="FF0000"/>
                </a:solidFill>
              </a:rPr>
              <a:t>instables</a:t>
            </a:r>
            <a:r>
              <a:rPr lang="fr-FR" sz="3200" dirty="0" smtClean="0"/>
              <a:t> de gauche à droite, mais sinon </a:t>
            </a:r>
            <a:r>
              <a:rPr lang="fr-FR" sz="3200" dirty="0" smtClean="0">
                <a:solidFill>
                  <a:srgbClr val="FF0000"/>
                </a:solidFill>
              </a:rPr>
              <a:t>égaux</a:t>
            </a:r>
            <a:r>
              <a:rPr lang="fr-FR" sz="3200" dirty="0" smtClean="0"/>
              <a:t>!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P.ex. c → s+W</a:t>
            </a:r>
            <a:r>
              <a:rPr lang="fr-FR" sz="3200" baseline="30000" dirty="0" smtClean="0"/>
              <a:t>+</a:t>
            </a:r>
            <a:endParaRPr lang="fr-FR" sz="32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Hadrons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Particules composées de quarks</a:t>
            </a:r>
          </a:p>
          <a:p>
            <a:r>
              <a:rPr lang="fr-FR" dirty="0" smtClean="0"/>
              <a:t>Classification et description grâce à la théorie des symétries (théorie des groupes)</a:t>
            </a:r>
            <a:endParaRPr lang="fr-FR" dirty="0"/>
          </a:p>
        </p:txBody>
      </p:sp>
      <p:pic>
        <p:nvPicPr>
          <p:cNvPr id="9218" name="Picture 2" descr="E:\Vulgarisation\200px-Baryon-octet-smal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75441"/>
            <a:ext cx="4007272" cy="3265927"/>
          </a:xfrm>
          <a:prstGeom prst="rect">
            <a:avLst/>
          </a:prstGeom>
          <a:noFill/>
        </p:spPr>
      </p:pic>
      <p:pic>
        <p:nvPicPr>
          <p:cNvPr id="9219" name="Picture 3" descr="E:\Vulgarisation\pseudoscalar_non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3551" y="3250084"/>
            <a:ext cx="4842945" cy="3491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 smtClean="0"/>
              <a:t>trois familles (</a:t>
            </a:r>
            <a:r>
              <a:rPr lang="fr-FR" dirty="0" err="1" smtClean="0"/>
              <a:t>cont</a:t>
            </a:r>
            <a:r>
              <a:rPr lang="fr-FR" dirty="0" smtClean="0"/>
              <a:t>.)</a:t>
            </a:r>
            <a:endParaRPr lang="fr-F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600200"/>
            <a:ext cx="8229600" cy="45259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Il semble alors qu’il y a trois « saveurs » ou « 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générations</a:t>
            </a:r>
            <a:r>
              <a:rPr lang="fr-FR" sz="3200" dirty="0" smtClean="0"/>
              <a:t> » de la matière</a:t>
            </a:r>
            <a:endParaRPr kumimoji="0" lang="fr-FR" sz="32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Ceux qui n’ont pas une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dirty="0" smtClean="0"/>
              <a:t> charge de couleur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dirty="0" smtClean="0"/>
              <a:t>s’appellent  « 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leptons</a:t>
            </a:r>
            <a:r>
              <a:rPr lang="fr-FR" sz="3200" dirty="0" smtClean="0"/>
              <a:t> »</a:t>
            </a:r>
            <a:endParaRPr kumimoji="0" lang="fr-FR" sz="32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lang="fr-FR" sz="5400" dirty="0" err="1" smtClean="0">
                <a:solidFill>
                  <a:srgbClr val="FF0000"/>
                </a:solidFill>
              </a:rPr>
              <a:t>Pourqoui</a:t>
            </a:r>
            <a:r>
              <a:rPr lang="fr-FR" sz="5400" dirty="0" smtClean="0">
                <a:solidFill>
                  <a:srgbClr val="FF0000"/>
                </a:solidFill>
              </a:rPr>
              <a:t>  3 </a:t>
            </a:r>
            <a:r>
              <a:rPr kumimoji="0" lang="fr-FR" sz="540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????</a:t>
            </a:r>
            <a:endParaRPr kumimoji="0" lang="fr-FR" sz="540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4" descr="gener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2230" y="2205038"/>
            <a:ext cx="327025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</a:t>
            </a:r>
            <a:r>
              <a:rPr lang="fr-FR" dirty="0" smtClean="0"/>
              <a:t> photons lourds </a:t>
            </a:r>
            <a:r>
              <a:rPr lang="fr-FR" dirty="0" smtClean="0"/>
              <a:t>» ?</a:t>
            </a:r>
            <a:endParaRPr lang="fr-F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67627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Combien pèsent les 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Z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 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ea typeface="+mn-ea"/>
                <a:cs typeface="+mn-cs"/>
              </a:rPr>
              <a:t>W </a:t>
            </a:r>
            <a:r>
              <a:rPr kumimoji="0" lang="fr-FR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8313" y="2032000"/>
            <a:ext cx="8675687" cy="676275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4000" dirty="0" smtClean="0">
                <a:solidFill>
                  <a:srgbClr val="FF0000"/>
                </a:solidFill>
              </a:rPr>
              <a:t>100</a:t>
            </a:r>
            <a:r>
              <a:rPr lang="fr-FR" sz="3200" dirty="0" smtClean="0"/>
              <a:t> et </a:t>
            </a:r>
            <a:r>
              <a:rPr lang="fr-FR" sz="4000" dirty="0" smtClean="0">
                <a:solidFill>
                  <a:srgbClr val="33CC33"/>
                </a:solidFill>
              </a:rPr>
              <a:t>85</a:t>
            </a:r>
            <a:r>
              <a:rPr lang="fr-FR" sz="3200" dirty="0" smtClean="0"/>
              <a:t> plus lourds que le </a:t>
            </a:r>
            <a:r>
              <a:rPr lang="fr-FR" sz="3200" dirty="0" smtClean="0">
                <a:solidFill>
                  <a:srgbClr val="CC0099"/>
                </a:solidFill>
              </a:rPr>
              <a:t>proton </a:t>
            </a:r>
            <a:r>
              <a:rPr lang="fr-FR" sz="3200" dirty="0" smtClean="0"/>
              <a:t>!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s-ES" sz="3200" b="1" dirty="0">
              <a:latin typeface="Bradley Hand ITC" pitchFamily="66" charset="0"/>
            </a:endParaRPr>
          </a:p>
        </p:txBody>
      </p:sp>
      <p:pic>
        <p:nvPicPr>
          <p:cNvPr id="11" name="Picture 5" descr="mass_sca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3284538"/>
            <a:ext cx="2603500" cy="245586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8313" y="2852738"/>
            <a:ext cx="4608512" cy="2160587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Pourquoi </a:t>
            </a:r>
            <a:r>
              <a:rPr lang="fr-FR" sz="3200" dirty="0" smtClean="0">
                <a:solidFill>
                  <a:srgbClr val="FF0000"/>
                </a:solidFill>
              </a:rPr>
              <a:t>photons</a:t>
            </a:r>
            <a:r>
              <a:rPr lang="fr-FR" sz="3200" dirty="0" smtClean="0"/>
              <a:t> et </a:t>
            </a:r>
            <a:r>
              <a:rPr lang="fr-FR" sz="3200" dirty="0" smtClean="0">
                <a:solidFill>
                  <a:srgbClr val="FF0000"/>
                </a:solidFill>
              </a:rPr>
              <a:t>gluons</a:t>
            </a:r>
            <a:r>
              <a:rPr lang="fr-FR" sz="3200" dirty="0" smtClean="0"/>
              <a:t> n’ont presque </a:t>
            </a:r>
            <a:r>
              <a:rPr lang="fr-FR" sz="3200" dirty="0" smtClean="0">
                <a:solidFill>
                  <a:srgbClr val="FF0000"/>
                </a:solidFill>
              </a:rPr>
              <a:t>pas de masse</a:t>
            </a:r>
            <a:r>
              <a:rPr lang="fr-FR" sz="3200" dirty="0" smtClean="0"/>
              <a:t> et le Z et W en ont autant?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s-ES" sz="3200" b="1" dirty="0">
              <a:latin typeface="Bradley Hand ITC" pitchFamily="66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39750" y="4941168"/>
            <a:ext cx="4608513" cy="1223962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dirty="0" smtClean="0"/>
              <a:t>Peut-être le boson de </a:t>
            </a:r>
            <a:r>
              <a:rPr lang="fr-FR" sz="3200" dirty="0" err="1" smtClean="0">
                <a:solidFill>
                  <a:srgbClr val="FF0000"/>
                </a:solidFill>
              </a:rPr>
              <a:t>Higgs</a:t>
            </a:r>
            <a:r>
              <a:rPr lang="fr-FR" sz="3200" dirty="0" smtClean="0"/>
              <a:t> ?                   </a:t>
            </a:r>
            <a:r>
              <a:rPr lang="fr-FR" sz="3200" dirty="0" smtClean="0"/>
              <a:t>      Trouvé </a:t>
            </a:r>
            <a:r>
              <a:rPr lang="fr-FR" sz="3200" dirty="0" smtClean="0"/>
              <a:t>au LHC </a:t>
            </a:r>
            <a:r>
              <a:rPr lang="fr-FR" sz="3200" dirty="0" smtClean="0"/>
              <a:t>?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On a beaucoup appris ces dernières décennies… :</a:t>
            </a:r>
          </a:p>
          <a:p>
            <a:pPr lvl="1"/>
            <a:r>
              <a:rPr lang="fr-FR" dirty="0" smtClean="0"/>
              <a:t>Antimatière</a:t>
            </a:r>
          </a:p>
          <a:p>
            <a:pPr lvl="1"/>
            <a:r>
              <a:rPr lang="fr-FR" dirty="0" smtClean="0"/>
              <a:t>Electromagnétisme à niveau microscopique</a:t>
            </a:r>
          </a:p>
          <a:p>
            <a:pPr lvl="1"/>
            <a:r>
              <a:rPr lang="fr-FR" dirty="0" smtClean="0"/>
              <a:t>Force forte, gouverne les noyaux atomiques</a:t>
            </a:r>
          </a:p>
          <a:p>
            <a:pPr lvl="1"/>
            <a:r>
              <a:rPr lang="fr-FR" dirty="0" smtClean="0"/>
              <a:t>Force faible, certaines désintégrations radioactives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Mais il y a encore beaucoup de questions à répondre ! </a:t>
            </a:r>
          </a:p>
          <a:p>
            <a:r>
              <a:rPr lang="fr-FR" dirty="0" smtClean="0"/>
              <a:t>Le LHC apportera peut-être quelques réponses ?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E:\Vulgarisation\feynman-diagram-tatt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10798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s’il y avait trois charges ?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SANCHEZ, LAPP - U.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4675" y="1268760"/>
            <a:ext cx="8569325" cy="468153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b="1" dirty="0" smtClean="0">
                <a:latin typeface="Bradley Hand ITC" pitchFamily="66" charset="0"/>
              </a:rPr>
              <a:t>Charges s’attirent(repoussent) si différentes(égales), p.ex. </a:t>
            </a:r>
            <a:r>
              <a:rPr lang="fr-FR" sz="3200" b="1" dirty="0" smtClean="0">
                <a:solidFill>
                  <a:srgbClr val="FF0000"/>
                </a:solidFill>
                <a:latin typeface="Bradley Hand ITC" pitchFamily="66" charset="0"/>
              </a:rPr>
              <a:t>rouge </a:t>
            </a:r>
            <a:r>
              <a:rPr lang="fr-FR" sz="3200" b="1" dirty="0" smtClean="0">
                <a:latin typeface="Bradley Hand ITC" pitchFamily="66" charset="0"/>
              </a:rPr>
              <a:t>et </a:t>
            </a:r>
            <a:r>
              <a:rPr lang="fr-FR" sz="3200" b="1" dirty="0" smtClean="0">
                <a:solidFill>
                  <a:srgbClr val="FF0000"/>
                </a:solidFill>
                <a:latin typeface="Bradley Hand ITC" pitchFamily="66" charset="0"/>
              </a:rPr>
              <a:t>rouge </a:t>
            </a:r>
            <a:r>
              <a:rPr lang="fr-FR" sz="3200" b="1" dirty="0" smtClean="0">
                <a:latin typeface="Bradley Hand ITC" pitchFamily="66" charset="0"/>
              </a:rPr>
              <a:t>se repoussent, </a:t>
            </a:r>
            <a:r>
              <a:rPr lang="fr-FR" sz="3200" b="1" dirty="0" smtClean="0">
                <a:solidFill>
                  <a:srgbClr val="FF0000"/>
                </a:solidFill>
                <a:latin typeface="Bradley Hand ITC" pitchFamily="66" charset="0"/>
              </a:rPr>
              <a:t>rouge </a:t>
            </a:r>
            <a:r>
              <a:rPr lang="fr-FR" sz="3200" b="1" dirty="0" smtClean="0">
                <a:latin typeface="Bradley Hand ITC" pitchFamily="66" charset="0"/>
              </a:rPr>
              <a:t>et </a:t>
            </a:r>
            <a:r>
              <a:rPr lang="fr-FR" sz="3200" b="1" dirty="0" smtClean="0">
                <a:solidFill>
                  <a:srgbClr val="66CCFF"/>
                </a:solidFill>
                <a:latin typeface="Bradley Hand ITC" pitchFamily="66" charset="0"/>
              </a:rPr>
              <a:t>anti-rouge</a:t>
            </a:r>
            <a:r>
              <a:rPr lang="fr-FR" sz="3200" b="1" dirty="0" smtClean="0">
                <a:latin typeface="Bradley Hand ITC" pitchFamily="66" charset="0"/>
              </a:rPr>
              <a:t> s’attirent.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b="1" dirty="0" smtClean="0">
                <a:latin typeface="Bradley Hand ITC" pitchFamily="66" charset="0"/>
              </a:rPr>
              <a:t>Aussi par échange de particules(</a:t>
            </a:r>
            <a:r>
              <a:rPr lang="fr-FR" sz="3200" b="1" i="1" dirty="0" smtClean="0">
                <a:solidFill>
                  <a:srgbClr val="FF0000"/>
                </a:solidFill>
                <a:latin typeface="Bradley Hand ITC" pitchFamily="66" charset="0"/>
              </a:rPr>
              <a:t>g</a:t>
            </a:r>
            <a:r>
              <a:rPr lang="fr-FR" sz="3200" b="1" i="1" dirty="0" smtClean="0">
                <a:solidFill>
                  <a:srgbClr val="33CC33"/>
                </a:solidFill>
                <a:latin typeface="Bradley Hand ITC" pitchFamily="66" charset="0"/>
              </a:rPr>
              <a:t>l</a:t>
            </a:r>
            <a:r>
              <a:rPr lang="fr-FR" sz="3200" b="1" i="1" dirty="0" smtClean="0">
                <a:solidFill>
                  <a:srgbClr val="333399"/>
                </a:solidFill>
                <a:latin typeface="Bradley Hand ITC" pitchFamily="66" charset="0"/>
              </a:rPr>
              <a:t>u</a:t>
            </a:r>
            <a:r>
              <a:rPr lang="fr-FR" sz="3200" b="1" i="1" dirty="0" smtClean="0">
                <a:solidFill>
                  <a:srgbClr val="66CCFF"/>
                </a:solidFill>
                <a:latin typeface="Bradley Hand ITC" pitchFamily="66" charset="0"/>
              </a:rPr>
              <a:t>o</a:t>
            </a:r>
            <a:r>
              <a:rPr lang="fr-FR" sz="3200" b="1" i="1" dirty="0" smtClean="0">
                <a:solidFill>
                  <a:srgbClr val="CC0099"/>
                </a:solidFill>
                <a:latin typeface="Bradley Hand ITC" pitchFamily="66" charset="0"/>
              </a:rPr>
              <a:t>n</a:t>
            </a:r>
            <a:r>
              <a:rPr lang="fr-FR" sz="3200" b="1" i="1" dirty="0" smtClean="0">
                <a:solidFill>
                  <a:srgbClr val="FFFF00"/>
                </a:solidFill>
                <a:latin typeface="Bradley Hand ITC" pitchFamily="66" charset="0"/>
              </a:rPr>
              <a:t>s</a:t>
            </a:r>
            <a:r>
              <a:rPr lang="fr-FR" sz="3200" b="1" dirty="0" smtClean="0">
                <a:latin typeface="Bradley Hand ITC" pitchFamily="66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b="1" dirty="0" smtClean="0">
                <a:latin typeface="Bradley Hand ITC" pitchFamily="66" charset="0"/>
              </a:rPr>
              <a:t>Mais </a:t>
            </a:r>
            <a:r>
              <a:rPr lang="fr-FR" sz="3200" b="1" dirty="0" smtClean="0">
                <a:solidFill>
                  <a:srgbClr val="FF0000"/>
                </a:solidFill>
                <a:latin typeface="Bradley Hand ITC" pitchFamily="66" charset="0"/>
              </a:rPr>
              <a:t>rouge</a:t>
            </a:r>
            <a:r>
              <a:rPr lang="fr-FR" sz="3200" b="1" dirty="0" smtClean="0">
                <a:latin typeface="Bradley Hand ITC" pitchFamily="66" charset="0"/>
              </a:rPr>
              <a:t> et </a:t>
            </a:r>
            <a:r>
              <a:rPr lang="fr-FR" sz="3200" b="1" dirty="0" smtClean="0">
                <a:solidFill>
                  <a:srgbClr val="006666"/>
                </a:solidFill>
                <a:latin typeface="Bradley Hand ITC" pitchFamily="66" charset="0"/>
              </a:rPr>
              <a:t>vert</a:t>
            </a:r>
            <a:r>
              <a:rPr lang="fr-FR" sz="3200" b="1" dirty="0" smtClean="0">
                <a:latin typeface="Bradley Hand ITC" pitchFamily="66" charset="0"/>
              </a:rPr>
              <a:t>(</a:t>
            </a:r>
            <a:r>
              <a:rPr lang="fr-FR" sz="3200" b="1" dirty="0" smtClean="0">
                <a:solidFill>
                  <a:srgbClr val="333399"/>
                </a:solidFill>
                <a:latin typeface="Bradley Hand ITC" pitchFamily="66" charset="0"/>
              </a:rPr>
              <a:t>bleu</a:t>
            </a:r>
            <a:r>
              <a:rPr lang="fr-FR" sz="3200" b="1" dirty="0" smtClean="0">
                <a:latin typeface="Bradley Hand ITC" pitchFamily="66" charset="0"/>
              </a:rPr>
              <a:t>) s’attirent aussi. En EM, attraction ou répulsion selon le sens des lignes (vers ou de l’extérieur). Plus de possibilités : les particules échangées doivent transporter aussi de la charge de couleur !</a:t>
            </a:r>
            <a:endParaRPr lang="fr-FR" sz="32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Annecy-le-Vieux, 4/05/2011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WINDOWS\Desktop\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796088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491880" y="45811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=1 Angström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228184" y="44371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=1 </a:t>
            </a:r>
            <a:r>
              <a:rPr lang="fr-FR" dirty="0" err="1" smtClean="0"/>
              <a:t>fm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74675" y="1268760"/>
            <a:ext cx="8569325" cy="468153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b="1" dirty="0" smtClean="0">
                <a:latin typeface="Bradley Hand ITC" pitchFamily="66" charset="0"/>
              </a:rPr>
              <a:t>Charges s’attirent(repoussent) si différentes(égales), p.ex. </a:t>
            </a:r>
            <a:r>
              <a:rPr lang="fr-FR" sz="3200" b="1" dirty="0" smtClean="0">
                <a:solidFill>
                  <a:srgbClr val="FF0000"/>
                </a:solidFill>
                <a:latin typeface="Bradley Hand ITC" pitchFamily="66" charset="0"/>
              </a:rPr>
              <a:t>rouge </a:t>
            </a:r>
            <a:r>
              <a:rPr lang="fr-FR" sz="3200" b="1" dirty="0" smtClean="0">
                <a:latin typeface="Bradley Hand ITC" pitchFamily="66" charset="0"/>
              </a:rPr>
              <a:t>et </a:t>
            </a:r>
            <a:r>
              <a:rPr lang="fr-FR" sz="3200" b="1" dirty="0" smtClean="0">
                <a:solidFill>
                  <a:srgbClr val="FF0000"/>
                </a:solidFill>
                <a:latin typeface="Bradley Hand ITC" pitchFamily="66" charset="0"/>
              </a:rPr>
              <a:t>rouge </a:t>
            </a:r>
            <a:r>
              <a:rPr lang="fr-FR" sz="3200" b="1" dirty="0" smtClean="0">
                <a:latin typeface="Bradley Hand ITC" pitchFamily="66" charset="0"/>
              </a:rPr>
              <a:t>se repoussent, </a:t>
            </a:r>
            <a:r>
              <a:rPr lang="fr-FR" sz="3200" b="1" dirty="0" smtClean="0">
                <a:solidFill>
                  <a:srgbClr val="FF0000"/>
                </a:solidFill>
                <a:latin typeface="Bradley Hand ITC" pitchFamily="66" charset="0"/>
              </a:rPr>
              <a:t>rouge </a:t>
            </a:r>
            <a:r>
              <a:rPr lang="fr-FR" sz="3200" b="1" dirty="0" smtClean="0">
                <a:latin typeface="Bradley Hand ITC" pitchFamily="66" charset="0"/>
              </a:rPr>
              <a:t>et </a:t>
            </a:r>
            <a:r>
              <a:rPr lang="fr-FR" sz="3200" b="1" dirty="0" smtClean="0">
                <a:solidFill>
                  <a:srgbClr val="66CCFF"/>
                </a:solidFill>
                <a:latin typeface="Bradley Hand ITC" pitchFamily="66" charset="0"/>
              </a:rPr>
              <a:t>anti-rouge</a:t>
            </a:r>
            <a:r>
              <a:rPr lang="fr-FR" sz="3200" b="1" dirty="0" smtClean="0">
                <a:latin typeface="Bradley Hand ITC" pitchFamily="66" charset="0"/>
              </a:rPr>
              <a:t> s’attirent.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b="1" dirty="0" smtClean="0">
                <a:latin typeface="Bradley Hand ITC" pitchFamily="66" charset="0"/>
              </a:rPr>
              <a:t>Aussi par échange de particules(</a:t>
            </a:r>
            <a:r>
              <a:rPr lang="fr-FR" sz="3200" b="1" i="1" dirty="0" smtClean="0">
                <a:solidFill>
                  <a:srgbClr val="FF0000"/>
                </a:solidFill>
                <a:latin typeface="Bradley Hand ITC" pitchFamily="66" charset="0"/>
              </a:rPr>
              <a:t>g</a:t>
            </a:r>
            <a:r>
              <a:rPr lang="fr-FR" sz="3200" b="1" i="1" dirty="0" smtClean="0">
                <a:solidFill>
                  <a:srgbClr val="33CC33"/>
                </a:solidFill>
                <a:latin typeface="Bradley Hand ITC" pitchFamily="66" charset="0"/>
              </a:rPr>
              <a:t>l</a:t>
            </a:r>
            <a:r>
              <a:rPr lang="fr-FR" sz="3200" b="1" i="1" dirty="0" smtClean="0">
                <a:solidFill>
                  <a:srgbClr val="333399"/>
                </a:solidFill>
                <a:latin typeface="Bradley Hand ITC" pitchFamily="66" charset="0"/>
              </a:rPr>
              <a:t>u</a:t>
            </a:r>
            <a:r>
              <a:rPr lang="fr-FR" sz="3200" b="1" i="1" dirty="0" smtClean="0">
                <a:solidFill>
                  <a:srgbClr val="66CCFF"/>
                </a:solidFill>
                <a:latin typeface="Bradley Hand ITC" pitchFamily="66" charset="0"/>
              </a:rPr>
              <a:t>o</a:t>
            </a:r>
            <a:r>
              <a:rPr lang="fr-FR" sz="3200" b="1" i="1" dirty="0" smtClean="0">
                <a:solidFill>
                  <a:srgbClr val="CC0099"/>
                </a:solidFill>
                <a:latin typeface="Bradley Hand ITC" pitchFamily="66" charset="0"/>
              </a:rPr>
              <a:t>n</a:t>
            </a:r>
            <a:r>
              <a:rPr lang="fr-FR" sz="3200" b="1" i="1" dirty="0" smtClean="0">
                <a:solidFill>
                  <a:srgbClr val="FFFF00"/>
                </a:solidFill>
                <a:latin typeface="Bradley Hand ITC" pitchFamily="66" charset="0"/>
              </a:rPr>
              <a:t>s</a:t>
            </a:r>
            <a:r>
              <a:rPr lang="fr-FR" sz="3200" b="1" dirty="0" smtClean="0">
                <a:latin typeface="Bradley Hand ITC" pitchFamily="66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fr-FR" sz="3200" b="1" dirty="0" smtClean="0">
                <a:latin typeface="Bradley Hand ITC" pitchFamily="66" charset="0"/>
              </a:rPr>
              <a:t>Mais </a:t>
            </a:r>
            <a:r>
              <a:rPr lang="fr-FR" sz="3200" b="1" dirty="0" smtClean="0">
                <a:solidFill>
                  <a:srgbClr val="FF0000"/>
                </a:solidFill>
                <a:latin typeface="Bradley Hand ITC" pitchFamily="66" charset="0"/>
              </a:rPr>
              <a:t>rouge</a:t>
            </a:r>
            <a:r>
              <a:rPr lang="fr-FR" sz="3200" b="1" dirty="0" smtClean="0">
                <a:latin typeface="Bradley Hand ITC" pitchFamily="66" charset="0"/>
              </a:rPr>
              <a:t> et </a:t>
            </a:r>
            <a:r>
              <a:rPr lang="fr-FR" sz="3200" b="1" dirty="0" smtClean="0">
                <a:solidFill>
                  <a:srgbClr val="006666"/>
                </a:solidFill>
                <a:latin typeface="Bradley Hand ITC" pitchFamily="66" charset="0"/>
              </a:rPr>
              <a:t>vert</a:t>
            </a:r>
            <a:r>
              <a:rPr lang="fr-FR" sz="3200" b="1" dirty="0" smtClean="0">
                <a:latin typeface="Bradley Hand ITC" pitchFamily="66" charset="0"/>
              </a:rPr>
              <a:t>(</a:t>
            </a:r>
            <a:r>
              <a:rPr lang="fr-FR" sz="3200" b="1" dirty="0" smtClean="0">
                <a:solidFill>
                  <a:srgbClr val="333399"/>
                </a:solidFill>
                <a:latin typeface="Bradley Hand ITC" pitchFamily="66" charset="0"/>
              </a:rPr>
              <a:t>bleu</a:t>
            </a:r>
            <a:r>
              <a:rPr lang="fr-FR" sz="3200" b="1" dirty="0" smtClean="0">
                <a:latin typeface="Bradley Hand ITC" pitchFamily="66" charset="0"/>
              </a:rPr>
              <a:t>) s’attirent aussi. Plus de possibilités : les particules échangées doivent transporter aussi de la charge de couleur !</a:t>
            </a:r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s’il y avait trois charges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Annecy-le-Vieux, 4/05/2011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SANCHEZ, LAPP - U.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pic>
        <p:nvPicPr>
          <p:cNvPr id="10" name="Picture 6" descr="e_glu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956770"/>
            <a:ext cx="1905000" cy="1352550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04048" y="4883676"/>
            <a:ext cx="3888433" cy="15696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latin typeface="Bradley Hand ITC" pitchFamily="66" charset="0"/>
              </a:rPr>
              <a:t>La couleur des quarks change en émettant un gluon !</a:t>
            </a:r>
            <a:endParaRPr lang="fr-FR" sz="3200" b="1" dirty="0">
              <a:latin typeface="Bradley Hand ITC" pitchFamily="66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323850" y="5300663"/>
            <a:ext cx="503238" cy="504825"/>
          </a:xfrm>
          <a:prstGeom prst="ellipse">
            <a:avLst/>
          </a:prstGeom>
          <a:gradFill rotWithShape="1">
            <a:gsLst>
              <a:gs pos="0">
                <a:srgbClr val="FFB7B7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58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-757238" y="4149725"/>
            <a:ext cx="2663826" cy="2708275"/>
            <a:chOff x="-477" y="2614"/>
            <a:chExt cx="1678" cy="1706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385" y="2614"/>
              <a:ext cx="0" cy="63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rot="16200000" flipV="1">
              <a:off x="-159" y="3158"/>
              <a:ext cx="0" cy="63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rot="18900000" flipV="1">
              <a:off x="-23" y="2749"/>
              <a:ext cx="0" cy="63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rot="2700000" flipV="1">
              <a:off x="748" y="2795"/>
              <a:ext cx="0" cy="63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rot="8100000" flipV="1">
              <a:off x="770" y="3574"/>
              <a:ext cx="0" cy="63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13500000" flipV="1">
              <a:off x="-23" y="3600"/>
              <a:ext cx="0" cy="63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rot="5400000" flipV="1">
              <a:off x="884" y="3158"/>
              <a:ext cx="0" cy="63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rot="10800000" flipV="1">
              <a:off x="385" y="3685"/>
              <a:ext cx="0" cy="63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-757238" y="4149725"/>
            <a:ext cx="2665413" cy="2663825"/>
            <a:chOff x="-477" y="2614"/>
            <a:chExt cx="1679" cy="1678"/>
          </a:xfrm>
        </p:grpSpPr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567" y="3385"/>
              <a:ext cx="635" cy="181"/>
            </a:xfrm>
            <a:prstGeom prst="rightArrow">
              <a:avLst>
                <a:gd name="adj1" fmla="val 50000"/>
                <a:gd name="adj2" fmla="val 87707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AutoShape 34"/>
            <p:cNvSpPr>
              <a:spLocks noChangeArrowheads="1"/>
            </p:cNvSpPr>
            <p:nvPr/>
          </p:nvSpPr>
          <p:spPr bwMode="auto">
            <a:xfrm rot="13500000">
              <a:off x="-341" y="2977"/>
              <a:ext cx="635" cy="181"/>
            </a:xfrm>
            <a:prstGeom prst="rightArrow">
              <a:avLst>
                <a:gd name="adj1" fmla="val 50000"/>
                <a:gd name="adj2" fmla="val 87707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AutoShape 35"/>
            <p:cNvSpPr>
              <a:spLocks noChangeArrowheads="1"/>
            </p:cNvSpPr>
            <p:nvPr/>
          </p:nvSpPr>
          <p:spPr bwMode="auto">
            <a:xfrm rot="8100000">
              <a:off x="-341" y="3793"/>
              <a:ext cx="635" cy="181"/>
            </a:xfrm>
            <a:prstGeom prst="rightArrow">
              <a:avLst>
                <a:gd name="adj1" fmla="val 50000"/>
                <a:gd name="adj2" fmla="val 87707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36"/>
            <p:cNvSpPr>
              <a:spLocks noChangeArrowheads="1"/>
            </p:cNvSpPr>
            <p:nvPr/>
          </p:nvSpPr>
          <p:spPr bwMode="auto">
            <a:xfrm rot="18900000">
              <a:off x="431" y="3022"/>
              <a:ext cx="635" cy="181"/>
            </a:xfrm>
            <a:prstGeom prst="rightArrow">
              <a:avLst>
                <a:gd name="adj1" fmla="val 50000"/>
                <a:gd name="adj2" fmla="val 87707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 rot="2700000">
              <a:off x="430" y="3793"/>
              <a:ext cx="635" cy="181"/>
            </a:xfrm>
            <a:prstGeom prst="rightArrow">
              <a:avLst>
                <a:gd name="adj1" fmla="val 50000"/>
                <a:gd name="adj2" fmla="val 87707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AutoShape 38"/>
            <p:cNvSpPr>
              <a:spLocks noChangeArrowheads="1"/>
            </p:cNvSpPr>
            <p:nvPr/>
          </p:nvSpPr>
          <p:spPr bwMode="auto">
            <a:xfrm rot="10800000">
              <a:off x="-477" y="3385"/>
              <a:ext cx="635" cy="181"/>
            </a:xfrm>
            <a:prstGeom prst="rightArrow">
              <a:avLst>
                <a:gd name="adj1" fmla="val 50000"/>
                <a:gd name="adj2" fmla="val 87707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AutoShape 39"/>
            <p:cNvSpPr>
              <a:spLocks noChangeArrowheads="1"/>
            </p:cNvSpPr>
            <p:nvPr/>
          </p:nvSpPr>
          <p:spPr bwMode="auto">
            <a:xfrm rot="16200000">
              <a:off x="68" y="2841"/>
              <a:ext cx="635" cy="181"/>
            </a:xfrm>
            <a:prstGeom prst="rightArrow">
              <a:avLst>
                <a:gd name="adj1" fmla="val 50000"/>
                <a:gd name="adj2" fmla="val 87707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AutoShape 40"/>
            <p:cNvSpPr>
              <a:spLocks noChangeArrowheads="1"/>
            </p:cNvSpPr>
            <p:nvPr/>
          </p:nvSpPr>
          <p:spPr bwMode="auto">
            <a:xfrm rot="5400000">
              <a:off x="68" y="3884"/>
              <a:ext cx="635" cy="181"/>
            </a:xfrm>
            <a:prstGeom prst="rightArrow">
              <a:avLst>
                <a:gd name="adj1" fmla="val 50000"/>
                <a:gd name="adj2" fmla="val 87707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s’il y avait trois charges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Annecy-le-Vieux, 4/05/2011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SANCHEZ, LAPP - U.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484312"/>
            <a:ext cx="9144000" cy="489701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Ensemble de charges neutre (ni excès ni défaut)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si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: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couleur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+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anti-couleur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rouge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+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vert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+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bleu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car anti-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rouge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=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cyan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=</a:t>
            </a:r>
            <a:r>
              <a:rPr lang="fr-FR" sz="2800" b="1" dirty="0" smtClean="0">
                <a:solidFill>
                  <a:srgbClr val="33CC33"/>
                </a:solidFill>
                <a:latin typeface="Bradley Hand ITC" pitchFamily="66" charset="0"/>
              </a:rPr>
              <a:t>v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ert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+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bleu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Dans la nature, on trouve les particules ayant une charge électrique dans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des ensembles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neutres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(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les atomes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). </a:t>
            </a:r>
            <a:r>
              <a:rPr lang="fr-FR" sz="3200" b="1" dirty="0" smtClean="0">
                <a:latin typeface="Bradley Hand ITC" pitchFamily="66" charset="0"/>
              </a:rPr>
              <a:t>Ces charges de couleur se trouvent aussi dans des ensembles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neutres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! (les 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hadrons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: deux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ou trois particules chargées de couleur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Combien de quarks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Annecy-le-Vieux, 4/05/2011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SANCHEZ, LAPP - U.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12776"/>
            <a:ext cx="8075613" cy="52578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Pour arriver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à une charge électrique correcte pour les hadrons (proton, neutron…) les 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quarks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doivent porter une 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charge électrique 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; au moins on ayant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              (quark “u”)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Bradley Hand ITC" pitchFamily="66" charset="0"/>
              </a:rPr>
              <a:t>et un autre avec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              (quark “d”)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  <p:pic>
        <p:nvPicPr>
          <p:cNvPr id="8" name="Picture 9" descr="e_prot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357563"/>
            <a:ext cx="2047875" cy="2333625"/>
          </a:xfrm>
          <a:prstGeom prst="rect">
            <a:avLst/>
          </a:prstGeom>
          <a:noFill/>
        </p:spPr>
      </p:pic>
      <p:pic>
        <p:nvPicPr>
          <p:cNvPr id="9" name="Picture 10" descr="e_neutr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357563"/>
            <a:ext cx="2047875" cy="2333625"/>
          </a:xfrm>
          <a:prstGeom prst="rect">
            <a:avLst/>
          </a:prstGeom>
          <a:noFill/>
        </p:spPr>
      </p:pic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1331640" y="3248980"/>
          <a:ext cx="648072" cy="1116124"/>
        </p:xfrm>
        <a:graphic>
          <a:graphicData uri="http://schemas.openxmlformats.org/presentationml/2006/ole">
            <p:oleObj spid="_x0000_s8194" name="Équation" r:id="rId5" imgW="228600" imgH="393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16683" y="5013325"/>
          <a:ext cx="935037" cy="1116013"/>
        </p:xfrm>
        <a:graphic>
          <a:graphicData uri="http://schemas.openxmlformats.org/presentationml/2006/ole">
            <p:oleObj spid="_x0000_s8195" name="Équation" r:id="rId6" imgW="3301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Alors… une bombe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>
              <a:buNone/>
            </a:pPr>
            <a:r>
              <a:rPr lang="fr-FR" dirty="0" smtClean="0"/>
              <a:t>Le moment tant attendu…</a:t>
            </a:r>
          </a:p>
          <a:p>
            <a:endParaRPr lang="fr-FR" dirty="0" smtClean="0"/>
          </a:p>
          <a:p>
            <a:pPr algn="ctr">
              <a:buNone/>
            </a:pPr>
            <a:r>
              <a:rPr lang="fr-FR" sz="4400" dirty="0" smtClean="0"/>
              <a:t>Comment faire une bombe d’antimatière !</a:t>
            </a:r>
            <a:endParaRPr lang="fr-FR" sz="4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Annecy-le-Vieux, 4/05/2011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SANCHEZ, LAPP - U.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Alors… une bombe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452596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 smtClean="0"/>
              <a:t>0,5g matière + 0,5g antimatière = 1g</a:t>
            </a:r>
          </a:p>
          <a:p>
            <a:pPr>
              <a:buNone/>
            </a:pPr>
            <a:r>
              <a:rPr lang="fr-FR" sz="2000" dirty="0" smtClean="0"/>
              <a:t>E = 0,001 kg x (300 000 </a:t>
            </a:r>
            <a:r>
              <a:rPr lang="fr-FR" sz="2000" dirty="0" err="1" smtClean="0"/>
              <a:t>000</a:t>
            </a:r>
            <a:r>
              <a:rPr lang="fr-FR" sz="2000" dirty="0" smtClean="0"/>
              <a:t> m/s)</a:t>
            </a:r>
            <a:r>
              <a:rPr lang="fr-FR" sz="2000" baseline="30000" dirty="0" smtClean="0"/>
              <a:t>2</a:t>
            </a:r>
          </a:p>
          <a:p>
            <a:pPr>
              <a:buNone/>
            </a:pPr>
            <a:r>
              <a:rPr lang="fr-FR" sz="2000" dirty="0" smtClean="0"/>
              <a:t>   = 9 x 10</a:t>
            </a:r>
            <a:r>
              <a:rPr lang="fr-FR" sz="2000" baseline="30000" dirty="0" smtClean="0"/>
              <a:t>13</a:t>
            </a:r>
            <a:r>
              <a:rPr lang="fr-FR" sz="2000" dirty="0" smtClean="0"/>
              <a:t> Joules</a:t>
            </a:r>
          </a:p>
          <a:p>
            <a:pPr>
              <a:buNone/>
            </a:pPr>
            <a:r>
              <a:rPr lang="fr-FR" sz="2000" dirty="0" smtClean="0"/>
              <a:t>1 kilotonne = 4,2 x 10</a:t>
            </a:r>
            <a:r>
              <a:rPr lang="fr-FR" sz="2000" baseline="30000" dirty="0" smtClean="0"/>
              <a:t>12</a:t>
            </a:r>
            <a:r>
              <a:rPr lang="fr-FR" sz="2000" dirty="0" smtClean="0"/>
              <a:t> Joules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donc </a:t>
            </a:r>
            <a:r>
              <a:rPr lang="fr-FR" sz="2000" b="1" dirty="0" smtClean="0"/>
              <a:t>0,5g antimatière → 20 kilotonnes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 algn="ctr">
              <a:buNone/>
            </a:pPr>
            <a:r>
              <a:rPr lang="fr-FR" sz="3600" dirty="0" smtClean="0"/>
              <a:t>Il ne nous reste qu’à fabriquer 0,5 g d’antimatière !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Annecy-le-Vieux, 4/05/2011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SANCHEZ, LAPP - U.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536504" cy="3027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Alors… une bombe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 smtClean="0"/>
              <a:t>0,5g antimatière = 3x10</a:t>
            </a:r>
            <a:r>
              <a:rPr lang="fr-FR" sz="2000" baseline="30000" dirty="0" smtClean="0"/>
              <a:t>23</a:t>
            </a:r>
            <a:r>
              <a:rPr lang="fr-FR" sz="2000" dirty="0" smtClean="0"/>
              <a:t> atomes</a:t>
            </a:r>
          </a:p>
          <a:p>
            <a:pPr>
              <a:buNone/>
            </a:pPr>
            <a:r>
              <a:rPr lang="fr-FR" sz="2000" dirty="0" smtClean="0"/>
              <a:t>			d’</a:t>
            </a:r>
            <a:r>
              <a:rPr lang="fr-FR" sz="2000" dirty="0" err="1" smtClean="0"/>
              <a:t>antihydrogène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Annecy-le-Vieux, 4/05/2011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SANCHEZ, LAPP - U.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536504" cy="3027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Alors… une bombe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 smtClean="0"/>
              <a:t>0,5g antimatière = 3x10</a:t>
            </a:r>
            <a:r>
              <a:rPr lang="fr-FR" sz="2000" baseline="30000" dirty="0" smtClean="0"/>
              <a:t>23</a:t>
            </a:r>
            <a:r>
              <a:rPr lang="fr-FR" sz="2000" dirty="0" smtClean="0"/>
              <a:t> atomes</a:t>
            </a:r>
          </a:p>
          <a:p>
            <a:pPr>
              <a:buNone/>
            </a:pPr>
            <a:r>
              <a:rPr lang="fr-FR" sz="2000" dirty="0" smtClean="0"/>
              <a:t>			d’</a:t>
            </a:r>
            <a:r>
              <a:rPr lang="fr-FR" sz="2000" dirty="0" err="1" smtClean="0"/>
              <a:t>antihydrogène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Le CERN arrive à produire tous les 100</a:t>
            </a:r>
          </a:p>
          <a:p>
            <a:pPr>
              <a:buNone/>
            </a:pPr>
            <a:r>
              <a:rPr lang="fr-FR" sz="2000" dirty="0" smtClean="0"/>
              <a:t>secondes 30 000 </a:t>
            </a:r>
            <a:r>
              <a:rPr lang="fr-FR" sz="2000" dirty="0" err="1" smtClean="0"/>
              <a:t>000</a:t>
            </a:r>
            <a:r>
              <a:rPr lang="fr-FR" sz="2000" dirty="0" smtClean="0"/>
              <a:t> </a:t>
            </a:r>
            <a:r>
              <a:rPr lang="fr-FR" sz="2000" dirty="0" err="1" smtClean="0"/>
              <a:t>antihydrogènes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Annecy-le-Vieux, 4/05/2011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SANCHEZ, LAPP - U.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536504" cy="3027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Alors… une bombe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 smtClean="0"/>
              <a:t>0,5g antimatière = 3x10</a:t>
            </a:r>
            <a:r>
              <a:rPr lang="fr-FR" sz="2000" baseline="30000" dirty="0" smtClean="0"/>
              <a:t>23</a:t>
            </a:r>
            <a:r>
              <a:rPr lang="fr-FR" sz="2000" dirty="0" smtClean="0"/>
              <a:t> atomes</a:t>
            </a:r>
          </a:p>
          <a:p>
            <a:pPr>
              <a:buNone/>
            </a:pPr>
            <a:r>
              <a:rPr lang="fr-FR" sz="2000" dirty="0" smtClean="0"/>
              <a:t>			d’</a:t>
            </a:r>
            <a:r>
              <a:rPr lang="fr-FR" sz="2000" dirty="0" err="1" smtClean="0"/>
              <a:t>antihydrogène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Le CERN arrive à produire tous les 100</a:t>
            </a:r>
          </a:p>
          <a:p>
            <a:pPr>
              <a:buNone/>
            </a:pPr>
            <a:r>
              <a:rPr lang="fr-FR" sz="2000" dirty="0" smtClean="0"/>
              <a:t>secondes 30 000 </a:t>
            </a:r>
            <a:r>
              <a:rPr lang="fr-FR" sz="2000" dirty="0" err="1" smtClean="0"/>
              <a:t>000</a:t>
            </a:r>
            <a:r>
              <a:rPr lang="fr-FR" sz="2000" dirty="0" smtClean="0"/>
              <a:t> </a:t>
            </a:r>
            <a:r>
              <a:rPr lang="fr-FR" sz="2000" dirty="0" err="1" smtClean="0"/>
              <a:t>antihydrogénes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b="1" dirty="0" smtClean="0"/>
              <a:t>Il suffit alors d’attendre </a:t>
            </a:r>
            <a:r>
              <a:rPr lang="fr-FR" sz="2000" dirty="0" smtClean="0"/>
              <a:t>10</a:t>
            </a:r>
            <a:r>
              <a:rPr lang="fr-FR" sz="2000" baseline="30000" dirty="0" smtClean="0"/>
              <a:t>18</a:t>
            </a:r>
            <a:r>
              <a:rPr lang="fr-FR" sz="2000" dirty="0" smtClean="0"/>
              <a:t> 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Annecy-le-Vieux, 4/05/2011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SANCHEZ, LAPP - U.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536504" cy="3027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Alors… une bombe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 smtClean="0"/>
              <a:t>0,5g antimatière = 3x10</a:t>
            </a:r>
            <a:r>
              <a:rPr lang="fr-FR" sz="2000" baseline="30000" dirty="0" smtClean="0"/>
              <a:t>23</a:t>
            </a:r>
            <a:r>
              <a:rPr lang="fr-FR" sz="2000" dirty="0" smtClean="0"/>
              <a:t> atomes</a:t>
            </a:r>
          </a:p>
          <a:p>
            <a:pPr>
              <a:buNone/>
            </a:pPr>
            <a:r>
              <a:rPr lang="fr-FR" sz="2000" dirty="0" smtClean="0"/>
              <a:t>			d’</a:t>
            </a:r>
            <a:r>
              <a:rPr lang="fr-FR" sz="2000" dirty="0" err="1" smtClean="0"/>
              <a:t>antihydrogène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Le CERN arrive à produire tous les 100</a:t>
            </a:r>
          </a:p>
          <a:p>
            <a:pPr>
              <a:buNone/>
            </a:pPr>
            <a:r>
              <a:rPr lang="fr-FR" sz="2000" dirty="0" smtClean="0"/>
              <a:t>secondes 30 000 </a:t>
            </a:r>
            <a:r>
              <a:rPr lang="fr-FR" sz="2000" dirty="0" err="1" smtClean="0"/>
              <a:t>000</a:t>
            </a:r>
            <a:r>
              <a:rPr lang="fr-FR" sz="2000" dirty="0" smtClean="0"/>
              <a:t> </a:t>
            </a:r>
            <a:r>
              <a:rPr lang="fr-FR" sz="2000" dirty="0" err="1" smtClean="0"/>
              <a:t>antihydrogènes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b="1" dirty="0" smtClean="0"/>
              <a:t>Il suffit alors d’attendre </a:t>
            </a:r>
            <a:r>
              <a:rPr lang="fr-FR" sz="2000" dirty="0" smtClean="0"/>
              <a:t>10</a:t>
            </a:r>
            <a:r>
              <a:rPr lang="fr-FR" sz="2000" baseline="30000" dirty="0" smtClean="0"/>
              <a:t>18</a:t>
            </a:r>
            <a:r>
              <a:rPr lang="fr-FR" sz="2000" dirty="0" smtClean="0"/>
              <a:t> s</a:t>
            </a:r>
          </a:p>
          <a:p>
            <a:pPr>
              <a:buNone/>
            </a:pPr>
            <a:r>
              <a:rPr lang="fr-FR" sz="2000" dirty="0" smtClean="0"/>
              <a:t>c’est-à-dire </a:t>
            </a:r>
            <a:r>
              <a:rPr lang="fr-FR" sz="2000" b="1" dirty="0" smtClean="0"/>
              <a:t>30 milliards d’années !</a:t>
            </a:r>
          </a:p>
          <a:p>
            <a:pPr>
              <a:buNone/>
            </a:pPr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Annecy-le-Vieux, 4/05/2011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SANCHEZ, LAPP - U.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536504" cy="3027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Alors… une bombe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 smtClean="0"/>
              <a:t>0,5g antimatière = 3x10</a:t>
            </a:r>
            <a:r>
              <a:rPr lang="fr-FR" sz="2000" baseline="30000" dirty="0" smtClean="0"/>
              <a:t>23</a:t>
            </a:r>
            <a:r>
              <a:rPr lang="fr-FR" sz="2000" dirty="0" smtClean="0"/>
              <a:t> atomes</a:t>
            </a:r>
          </a:p>
          <a:p>
            <a:pPr>
              <a:buNone/>
            </a:pPr>
            <a:r>
              <a:rPr lang="fr-FR" sz="2000" dirty="0" smtClean="0"/>
              <a:t>			d’</a:t>
            </a:r>
            <a:r>
              <a:rPr lang="fr-FR" sz="2000" dirty="0" err="1" smtClean="0"/>
              <a:t>antihydrogène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Le CERN arrive à produire tous les 100</a:t>
            </a:r>
          </a:p>
          <a:p>
            <a:pPr>
              <a:buNone/>
            </a:pPr>
            <a:r>
              <a:rPr lang="fr-FR" sz="2000" dirty="0" smtClean="0"/>
              <a:t>secondes 30 000 </a:t>
            </a:r>
            <a:r>
              <a:rPr lang="fr-FR" sz="2000" dirty="0" err="1" smtClean="0"/>
              <a:t>000</a:t>
            </a:r>
            <a:r>
              <a:rPr lang="fr-FR" sz="2000" dirty="0" smtClean="0"/>
              <a:t> </a:t>
            </a:r>
            <a:r>
              <a:rPr lang="fr-FR" sz="2000" dirty="0" err="1" smtClean="0"/>
              <a:t>antihydrogènes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b="1" dirty="0" smtClean="0"/>
              <a:t>Il suffit alors d’attendre </a:t>
            </a:r>
            <a:r>
              <a:rPr lang="fr-FR" sz="2000" dirty="0" smtClean="0"/>
              <a:t>10</a:t>
            </a:r>
            <a:r>
              <a:rPr lang="fr-FR" sz="2000" baseline="30000" dirty="0" smtClean="0"/>
              <a:t>18</a:t>
            </a:r>
            <a:r>
              <a:rPr lang="fr-FR" sz="2000" dirty="0" smtClean="0"/>
              <a:t> s</a:t>
            </a:r>
          </a:p>
          <a:p>
            <a:pPr>
              <a:buNone/>
            </a:pPr>
            <a:r>
              <a:rPr lang="fr-FR" sz="2000" dirty="0" smtClean="0"/>
              <a:t>c’est-à-dire </a:t>
            </a:r>
            <a:r>
              <a:rPr lang="fr-FR" sz="2000" b="1" dirty="0" smtClean="0"/>
              <a:t>30 milliards d’années !</a:t>
            </a:r>
          </a:p>
          <a:p>
            <a:pPr>
              <a:buNone/>
            </a:pPr>
            <a:endParaRPr lang="fr-FR" sz="2000" dirty="0" smtClean="0"/>
          </a:p>
          <a:p>
            <a:pPr algn="ctr">
              <a:buNone/>
            </a:pPr>
            <a:r>
              <a:rPr lang="fr-FR" sz="2000" b="1" dirty="0" smtClean="0"/>
              <a:t>Et le prix ?</a:t>
            </a:r>
          </a:p>
          <a:p>
            <a:pPr algn="ctr">
              <a:buNone/>
            </a:pPr>
            <a:r>
              <a:rPr lang="fr-FR" sz="2000" dirty="0" smtClean="0"/>
              <a:t>Au prix « discount » payé par le CERN, 1kWh = 0,1€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Annecy-le-Vieux, 4/05/2011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SANCHEZ, LAPP - U.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536504" cy="3027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Particules élémentaires connues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Sont elles toutes élémentaires ? Y a-t-il d’autres?</a:t>
            </a:r>
            <a:endParaRPr lang="fr-FR" dirty="0"/>
          </a:p>
        </p:txBody>
      </p:sp>
      <p:pic>
        <p:nvPicPr>
          <p:cNvPr id="1027" name="Picture 3" descr="E:\Vulgarisation\standard-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13573"/>
            <a:ext cx="5328592" cy="4743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Alors… une bombe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 smtClean="0"/>
              <a:t>0,5g antimatière = 3x10</a:t>
            </a:r>
            <a:r>
              <a:rPr lang="fr-FR" sz="2000" baseline="30000" dirty="0" smtClean="0"/>
              <a:t>23</a:t>
            </a:r>
            <a:r>
              <a:rPr lang="fr-FR" sz="2000" dirty="0" smtClean="0"/>
              <a:t> atomes</a:t>
            </a:r>
          </a:p>
          <a:p>
            <a:pPr>
              <a:buNone/>
            </a:pPr>
            <a:r>
              <a:rPr lang="fr-FR" sz="2000" dirty="0" smtClean="0"/>
              <a:t>			d’</a:t>
            </a:r>
            <a:r>
              <a:rPr lang="fr-FR" sz="2000" dirty="0" err="1" smtClean="0"/>
              <a:t>antihydrogène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Le CERN arrive à produire tous les 100</a:t>
            </a:r>
          </a:p>
          <a:p>
            <a:pPr>
              <a:buNone/>
            </a:pPr>
            <a:r>
              <a:rPr lang="fr-FR" sz="2000" dirty="0" smtClean="0"/>
              <a:t>secondes 30 000 </a:t>
            </a:r>
            <a:r>
              <a:rPr lang="fr-FR" sz="2000" dirty="0" err="1" smtClean="0"/>
              <a:t>000</a:t>
            </a:r>
            <a:r>
              <a:rPr lang="fr-FR" sz="2000" dirty="0" smtClean="0"/>
              <a:t> </a:t>
            </a:r>
            <a:r>
              <a:rPr lang="fr-FR" sz="2000" dirty="0" err="1" smtClean="0"/>
              <a:t>antihydrogènes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b="1" dirty="0" smtClean="0"/>
              <a:t>Il suffit alors d’attendre </a:t>
            </a:r>
            <a:r>
              <a:rPr lang="fr-FR" sz="2000" dirty="0" smtClean="0"/>
              <a:t>10</a:t>
            </a:r>
            <a:r>
              <a:rPr lang="fr-FR" sz="2000" baseline="30000" dirty="0" smtClean="0"/>
              <a:t>18</a:t>
            </a:r>
            <a:r>
              <a:rPr lang="fr-FR" sz="2000" dirty="0" smtClean="0"/>
              <a:t> s</a:t>
            </a:r>
          </a:p>
          <a:p>
            <a:pPr>
              <a:buNone/>
            </a:pPr>
            <a:r>
              <a:rPr lang="fr-FR" sz="2000" dirty="0" smtClean="0"/>
              <a:t>c’est-à-dire </a:t>
            </a:r>
            <a:r>
              <a:rPr lang="fr-FR" sz="2000" b="1" dirty="0" smtClean="0"/>
              <a:t>30 milliards d’années !</a:t>
            </a:r>
          </a:p>
          <a:p>
            <a:pPr>
              <a:buNone/>
            </a:pPr>
            <a:endParaRPr lang="fr-FR" sz="2000" dirty="0" smtClean="0"/>
          </a:p>
          <a:p>
            <a:pPr algn="ctr">
              <a:buNone/>
            </a:pPr>
            <a:r>
              <a:rPr lang="fr-FR" sz="2000" b="1" dirty="0" smtClean="0"/>
              <a:t>Et le prix ?</a:t>
            </a:r>
          </a:p>
          <a:p>
            <a:pPr algn="ctr">
              <a:buNone/>
            </a:pPr>
            <a:r>
              <a:rPr lang="fr-FR" sz="2000" dirty="0" smtClean="0"/>
              <a:t>Au prix « discount » payé par le CERN, 1kWh = 0,1€ </a:t>
            </a:r>
          </a:p>
          <a:p>
            <a:pPr algn="ctr">
              <a:buNone/>
            </a:pPr>
            <a:r>
              <a:rPr lang="fr-FR" sz="2000" b="1" dirty="0" smtClean="0"/>
              <a:t>→ coût = 1 000 </a:t>
            </a:r>
            <a:r>
              <a:rPr lang="fr-FR" sz="2000" b="1" dirty="0" err="1" smtClean="0"/>
              <a:t>000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000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000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000</a:t>
            </a:r>
            <a:r>
              <a:rPr lang="fr-FR" sz="2000" b="1" dirty="0" smtClean="0"/>
              <a:t> € = 1 million de milliards d’€ !!</a:t>
            </a:r>
            <a:endParaRPr lang="fr-FR" sz="36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Annecy-le-Vieux, 4/05/2011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Pablo DEL AMO SANCHEZ, LAPP - U. de 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536504" cy="3027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Plus les antiparticules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Particule+antiparticule = rayonnement (E=mc</a:t>
            </a:r>
            <a:r>
              <a:rPr lang="fr-FR" baseline="30000" dirty="0" smtClean="0"/>
              <a:t>2</a:t>
            </a:r>
            <a:r>
              <a:rPr lang="fr-FR" dirty="0" smtClean="0"/>
              <a:t>!)</a:t>
            </a:r>
            <a:endParaRPr lang="fr-FR" dirty="0"/>
          </a:p>
        </p:txBody>
      </p:sp>
      <p:pic>
        <p:nvPicPr>
          <p:cNvPr id="3074" name="Picture 2" descr="E:\Vulgarisation\ElectronPositronAnnihi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127927" cy="4643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Interactions fondamentales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Electromagnétisme, </a:t>
            </a:r>
            <a:r>
              <a:rPr lang="el-GR" sz="2400" dirty="0" smtClean="0"/>
              <a:t>γ</a:t>
            </a:r>
            <a:r>
              <a:rPr lang="fr-FR" sz="2400" dirty="0" smtClean="0"/>
              <a:t> : toutes particules sauf </a:t>
            </a:r>
            <a:r>
              <a:rPr lang="el-GR" sz="2400" dirty="0" smtClean="0"/>
              <a:t>ν</a:t>
            </a:r>
            <a:r>
              <a:rPr lang="fr-FR" sz="2400" dirty="0" smtClean="0"/>
              <a:t>’s </a:t>
            </a:r>
          </a:p>
          <a:p>
            <a:r>
              <a:rPr lang="fr-FR" sz="2400" dirty="0" smtClean="0"/>
              <a:t>Force faible, W</a:t>
            </a:r>
            <a:r>
              <a:rPr lang="fr-FR" sz="2400" baseline="30000" dirty="0" smtClean="0"/>
              <a:t>±</a:t>
            </a:r>
            <a:r>
              <a:rPr lang="fr-FR" sz="2400" dirty="0" smtClean="0"/>
              <a:t> et Z : </a:t>
            </a:r>
            <a:r>
              <a:rPr lang="fr-FR" sz="2400" dirty="0" smtClean="0"/>
              <a:t>toutes particules</a:t>
            </a:r>
            <a:endParaRPr lang="fr-FR" sz="2400" dirty="0" smtClean="0"/>
          </a:p>
          <a:p>
            <a:r>
              <a:rPr lang="fr-FR" sz="2400" dirty="0" smtClean="0"/>
              <a:t>Force forte, gluon : seulement quarks</a:t>
            </a:r>
            <a:endParaRPr lang="fr-FR" sz="2400" dirty="0"/>
          </a:p>
        </p:txBody>
      </p:sp>
      <p:pic>
        <p:nvPicPr>
          <p:cNvPr id="2050" name="Picture 2" descr="E:\Vulgarisation\Standard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717032"/>
            <a:ext cx="4572000" cy="2286000"/>
          </a:xfrm>
          <a:prstGeom prst="rect">
            <a:avLst/>
          </a:prstGeom>
          <a:noFill/>
        </p:spPr>
      </p:pic>
      <p:pic>
        <p:nvPicPr>
          <p:cNvPr id="2051" name="Picture 3" descr="E:\Vulgarisation\WeakFor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717032"/>
            <a:ext cx="2286000" cy="2286000"/>
          </a:xfrm>
          <a:prstGeom prst="rect">
            <a:avLst/>
          </a:prstGeom>
          <a:noFill/>
        </p:spPr>
      </p:pic>
      <p:pic>
        <p:nvPicPr>
          <p:cNvPr id="2053" name="Picture 5" descr="E:\Vulgarisation\strong_for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2286000" cy="2286000"/>
          </a:xfrm>
          <a:prstGeom prst="rect">
            <a:avLst/>
          </a:prstGeom>
          <a:noFill/>
        </p:spPr>
      </p:pic>
      <p:pic>
        <p:nvPicPr>
          <p:cNvPr id="2054" name="Picture 6" descr="E:\Vulgarisation\ElectroMagneti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31032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Electromagnétisme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Echange de photons entre particules chargées.</a:t>
            </a:r>
          </a:p>
        </p:txBody>
      </p:sp>
      <p:pic>
        <p:nvPicPr>
          <p:cNvPr id="6146" name="Picture 2" descr="E:\Vulgarisation\Electron-scatter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5131"/>
            <a:ext cx="4803874" cy="4180213"/>
          </a:xfrm>
          <a:prstGeom prst="rect">
            <a:avLst/>
          </a:prstGeom>
          <a:noFill/>
        </p:spPr>
      </p:pic>
      <p:pic>
        <p:nvPicPr>
          <p:cNvPr id="6" name="Picture 6" descr="E:\Vulgarisation\ElectroMagnet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159224"/>
            <a:ext cx="2286000" cy="2286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804248" y="3284984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Diagramme de Feynman</a:t>
            </a:r>
          </a:p>
          <a:p>
            <a:r>
              <a:rPr lang="fr-FR" sz="2400" dirty="0" smtClean="0"/>
              <a:t>pour c</a:t>
            </a:r>
            <a:r>
              <a:rPr lang="fr-FR" sz="2400" dirty="0" smtClean="0"/>
              <a:t>ollision entre deux électrons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Electromagnétisme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Echange de photons entre particules chargées.</a:t>
            </a:r>
          </a:p>
        </p:txBody>
      </p:sp>
      <p:pic>
        <p:nvPicPr>
          <p:cNvPr id="4098" name="Picture 2" descr="E:\Vulgarisation\feynman_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7934"/>
            <a:ext cx="5950297" cy="3961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Electromagnétisme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Echange de photons entre particules chargées.</a:t>
            </a:r>
          </a:p>
        </p:txBody>
      </p:sp>
      <p:pic>
        <p:nvPicPr>
          <p:cNvPr id="5122" name="Picture 2" descr="E:\Vulgarisation\feynman_diagram_form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60860"/>
            <a:ext cx="7759700" cy="450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1216</Words>
  <Application>Microsoft Office PowerPoint</Application>
  <PresentationFormat>Affichage à l'écran (4:3)</PresentationFormat>
  <Paragraphs>252</Paragraphs>
  <Slides>40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2" baseType="lpstr">
      <vt:lpstr>Thème Office</vt:lpstr>
      <vt:lpstr>Équation</vt:lpstr>
      <vt:lpstr>Diapositive 1</vt:lpstr>
      <vt:lpstr>Ordres de grandeur, unités</vt:lpstr>
      <vt:lpstr>Diapositive 3</vt:lpstr>
      <vt:lpstr>Particules élémentaires connues</vt:lpstr>
      <vt:lpstr>Plus les antiparticules !</vt:lpstr>
      <vt:lpstr>Interactions fondamentales</vt:lpstr>
      <vt:lpstr>Electromagnétisme</vt:lpstr>
      <vt:lpstr>Electromagnétisme</vt:lpstr>
      <vt:lpstr>Electromagnétisme</vt:lpstr>
      <vt:lpstr>Electromagnétisme</vt:lpstr>
      <vt:lpstr>Maintenant on connaît l’EM !</vt:lpstr>
      <vt:lpstr>Les noyaux atomiques et la force forte</vt:lpstr>
      <vt:lpstr>Les noyaux atomiques et la force forte</vt:lpstr>
      <vt:lpstr>Les noyaux atomiques et la force forte</vt:lpstr>
      <vt:lpstr>Les noyaux atomiques et la force forte</vt:lpstr>
      <vt:lpstr>Trois charges</vt:lpstr>
      <vt:lpstr>Trois charges</vt:lpstr>
      <vt:lpstr>Force faible</vt:lpstr>
      <vt:lpstr>Force faible</vt:lpstr>
      <vt:lpstr>Force faible</vt:lpstr>
      <vt:lpstr>Force faible</vt:lpstr>
      <vt:lpstr>Neutrinos ?</vt:lpstr>
      <vt:lpstr>Les trois familles</vt:lpstr>
      <vt:lpstr>Hadrons</vt:lpstr>
      <vt:lpstr>Les trois familles (cont.)</vt:lpstr>
      <vt:lpstr>« photons lourds » ?</vt:lpstr>
      <vt:lpstr>Résumé</vt:lpstr>
      <vt:lpstr>Diapositive 28</vt:lpstr>
      <vt:lpstr>Et s’il y avait trois charges ?</vt:lpstr>
      <vt:lpstr>Et s’il y avait trois charges ?</vt:lpstr>
      <vt:lpstr>Et s’il y avait trois charges ?</vt:lpstr>
      <vt:lpstr>Combien de quarks ?</vt:lpstr>
      <vt:lpstr>Alors… une bombe ?</vt:lpstr>
      <vt:lpstr>Alors… une bombe ?</vt:lpstr>
      <vt:lpstr>Alors… une bombe ?</vt:lpstr>
      <vt:lpstr>Alors… une bombe ?</vt:lpstr>
      <vt:lpstr>Alors… une bombe ?</vt:lpstr>
      <vt:lpstr>Alors… une bombe ?</vt:lpstr>
      <vt:lpstr>Alors… une bombe ?</vt:lpstr>
      <vt:lpstr>Alors… une bombe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</dc:creator>
  <cp:lastModifiedBy>m</cp:lastModifiedBy>
  <cp:revision>50</cp:revision>
  <dcterms:created xsi:type="dcterms:W3CDTF">2013-06-02T19:56:45Z</dcterms:created>
  <dcterms:modified xsi:type="dcterms:W3CDTF">2013-06-03T08:11:17Z</dcterms:modified>
</cp:coreProperties>
</file>