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3.xml" ContentType="application/vnd.openxmlformats-officedocument.theme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8" r:id="rId1"/>
    <p:sldMasterId id="2147483734" r:id="rId2"/>
    <p:sldMasterId id="2147483759" r:id="rId3"/>
    <p:sldMasterId id="2147483792" r:id="rId4"/>
  </p:sldMasterIdLst>
  <p:notesMasterIdLst>
    <p:notesMasterId r:id="rId15"/>
  </p:notesMasterIdLst>
  <p:handoutMasterIdLst>
    <p:handoutMasterId r:id="rId16"/>
  </p:handoutMasterIdLst>
  <p:sldIdLst>
    <p:sldId id="256" r:id="rId5"/>
    <p:sldId id="257" r:id="rId6"/>
    <p:sldId id="264" r:id="rId7"/>
    <p:sldId id="263" r:id="rId8"/>
    <p:sldId id="265" r:id="rId9"/>
    <p:sldId id="258" r:id="rId10"/>
    <p:sldId id="259" r:id="rId11"/>
    <p:sldId id="260" r:id="rId12"/>
    <p:sldId id="261" r:id="rId13"/>
    <p:sldId id="262" r:id="rId14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AD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0" autoAdjust="0"/>
    <p:restoredTop sz="86410" autoAdjust="0"/>
  </p:normalViewPr>
  <p:slideViewPr>
    <p:cSldViewPr>
      <p:cViewPr>
        <p:scale>
          <a:sx n="66" d="100"/>
          <a:sy n="66" d="100"/>
        </p:scale>
        <p:origin x="-600" y="-276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3608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906"/>
    </p:cViewPr>
  </p:sorterViewPr>
  <p:notesViewPr>
    <p:cSldViewPr>
      <p:cViewPr varScale="1">
        <p:scale>
          <a:sx n="69" d="100"/>
          <a:sy n="69" d="100"/>
        </p:scale>
        <p:origin x="-3318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F489A9-28E3-46DE-BF0C-A30ABC867221}" type="datetimeFigureOut">
              <a:rPr lang="fr-FR" smtClean="0"/>
              <a:pPr/>
              <a:t>12/06/2013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656994-DBEA-4051-BF64-F56BAC5A12D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43000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51E3743F-23DC-4248-B0D3-DCC3539A30CE}" type="datetimeFigureOut">
              <a:rPr lang="en-GB"/>
              <a:pPr>
                <a:defRPr/>
              </a:pPr>
              <a:t>12/06/2013</a:t>
            </a:fld>
            <a:endParaRPr lang="en-GB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noProof="0" smtClean="0"/>
              <a:t>Modifiez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en-GB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5F5C1692-A211-47BB-82C7-D9386D78C5A5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87163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3789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19544AD4-3BF8-495B-85BC-ECDFC16AB129}" type="slidenum">
              <a:rPr lang="en-GB"/>
              <a:pPr eaLnBrk="1" hangingPunct="1"/>
              <a:t>1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179"/>
          <a:stretch/>
        </p:blipFill>
        <p:spPr bwMode="auto">
          <a:xfrm>
            <a:off x="0" y="1043869"/>
            <a:ext cx="1447800" cy="5436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>
              <a:latin typeface="Calibri" pitchFamily="34" charset="0"/>
            </a:endParaRPr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6551613" y="503238"/>
            <a:ext cx="2663825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 sz="3200" b="1" u="none">
                <a:solidFill>
                  <a:srgbClr val="FFFFFF"/>
                </a:solidFill>
                <a:ea typeface="SimSun" pitchFamily="2" charset="-122"/>
              </a:rPr>
              <a:t>EGI-InSPIRE</a:t>
            </a:r>
          </a:p>
        </p:txBody>
      </p: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EGI-InSPIRE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France Grilles – juin 2013 </a:t>
            </a: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5715CC5-53A4-439F-A85F-0604235AB755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51714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France Grilles – juin 2013 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141F7-50E8-4C5B-BB8E-219A037B6DD9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9212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France Grilles – juin 2013 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141F7-50E8-4C5B-BB8E-219A037B6DD9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47425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France Grilles – juin 2013 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141F7-50E8-4C5B-BB8E-219A037B6DD9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97960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France Grilles – juin 2013 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141F7-50E8-4C5B-BB8E-219A037B6DD9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31397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France Grilles – juin 2013 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141F7-50E8-4C5B-BB8E-219A037B6DD9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88395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France Grilles – juin 2013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141F7-50E8-4C5B-BB8E-219A037B6DD9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60398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France Grilles – juin 2013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141F7-50E8-4C5B-BB8E-219A037B6DD9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65870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France Grilles – juin 2013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53C9E4-42E2-402A-B0B1-17451789FE1F}" type="slidenum">
              <a:rPr lang="en-US" smtClean="0"/>
              <a:pPr>
                <a:defRPr/>
              </a:pPr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6320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51520" y="3717032"/>
            <a:ext cx="8640960" cy="2836168"/>
          </a:xfrm>
        </p:spPr>
        <p:txBody>
          <a:bodyPr/>
          <a:lstStyle>
            <a:lvl1pPr algn="ctr">
              <a:defRPr sz="3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51520" y="6604992"/>
            <a:ext cx="8640960" cy="253008"/>
          </a:xfrm>
        </p:spPr>
        <p:txBody>
          <a:bodyPr>
            <a:noAutofit/>
          </a:bodyPr>
          <a:lstStyle>
            <a:lvl1pPr marL="0" indent="0" algn="ctr">
              <a:buNone/>
              <a:defRPr sz="120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149564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France Grilles – juin 2013 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C6605-D007-4D8C-9E2B-311A77486A66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591176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France Grilles – juin 2013 </a:t>
            </a:r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C6605-D007-4D8C-9E2B-311A77486A66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2413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005064"/>
            <a:ext cx="7772400" cy="1763911"/>
          </a:xfrm>
        </p:spPr>
        <p:txBody>
          <a:bodyPr anchor="t"/>
          <a:lstStyle>
            <a:lvl1pPr algn="l">
              <a:defRPr sz="4000" b="1" cap="all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348881"/>
            <a:ext cx="7772400" cy="1656183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France Grilles – juin 2013 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C6605-D007-4D8C-9E2B-311A77486A66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20064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07504" y="1916832"/>
            <a:ext cx="4248472" cy="4525963"/>
          </a:xfrm>
        </p:spPr>
        <p:txBody>
          <a:bodyPr/>
          <a:lstStyle>
            <a:lvl1pPr>
              <a:defRPr sz="2800">
                <a:solidFill>
                  <a:srgbClr val="01ADF0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0" y="1916832"/>
            <a:ext cx="4464496" cy="4525963"/>
          </a:xfrm>
        </p:spPr>
        <p:txBody>
          <a:bodyPr/>
          <a:lstStyle>
            <a:lvl1pPr>
              <a:defRPr sz="2800">
                <a:solidFill>
                  <a:srgbClr val="01ADF0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France Grilles – juin 2013 </a:t>
            </a:r>
            <a:endParaRPr lang="fr-FR" dirty="0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70DD07-2C1C-4E98-BDAC-E9219E5F2D2D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352919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7504" y="1844824"/>
            <a:ext cx="4176464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07504" y="2484586"/>
            <a:ext cx="4176464" cy="3951288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427984" y="1844824"/>
            <a:ext cx="4589969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427984" y="2484586"/>
            <a:ext cx="4589969" cy="3951288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France Grilles – juin 2013 </a:t>
            </a:r>
            <a:endParaRPr lang="fr-FR" dirty="0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C6605-D007-4D8C-9E2B-311A77486A66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908374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France Grilles – juin 2013 </a:t>
            </a:r>
            <a:endParaRPr lang="fr-FR" dirty="0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775C4F-72C9-4C3A-AED8-74F11D37076B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21687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France Grilles – juin 2013 </a:t>
            </a:r>
            <a:endParaRPr lang="fr-FR" dirty="0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C6605-D007-4D8C-9E2B-311A77486A66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819944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1844824"/>
            <a:ext cx="3286001" cy="1162050"/>
          </a:xfrm>
        </p:spPr>
        <p:txBody>
          <a:bodyPr anchor="b"/>
          <a:lstStyle>
            <a:lvl1pPr algn="l">
              <a:defRPr sz="20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1844825"/>
            <a:ext cx="5389438" cy="4608512"/>
          </a:xfrm>
        </p:spPr>
        <p:txBody>
          <a:bodyPr/>
          <a:lstStyle>
            <a:lvl1pPr>
              <a:defRPr sz="3200">
                <a:solidFill>
                  <a:srgbClr val="01ADF0"/>
                </a:solidFill>
              </a:defRPr>
            </a:lvl1pPr>
            <a:lvl2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512" y="3006875"/>
            <a:ext cx="3286001" cy="3446462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France Grilles – juin 2013 </a:t>
            </a:r>
            <a:endParaRPr lang="fr-FR" dirty="0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C6605-D007-4D8C-9E2B-311A77486A66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179967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4800600"/>
            <a:ext cx="8784976" cy="566738"/>
          </a:xfrm>
        </p:spPr>
        <p:txBody>
          <a:bodyPr anchor="b"/>
          <a:lstStyle>
            <a:lvl1pPr algn="l">
              <a:defRPr sz="20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512" y="1916831"/>
            <a:ext cx="8784976" cy="2810743"/>
          </a:xfrm>
        </p:spPr>
        <p:txBody>
          <a:bodyPr rtlCol="0">
            <a:normAutofit/>
          </a:bodyPr>
          <a:lstStyle>
            <a:lvl1pPr marL="0" indent="0"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smtClean="0"/>
              <a:t>Cliquez sur l'icône pour ajouter une image</a:t>
            </a:r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512" y="5367338"/>
            <a:ext cx="8784976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France Grilles – juin 2013 </a:t>
            </a:r>
            <a:endParaRPr lang="fr-FR" dirty="0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C6605-D007-4D8C-9E2B-311A77486A66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276352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rgbClr val="01ADF0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France Grilles – juin 2013 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C6605-D007-4D8C-9E2B-311A77486A66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303816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1844824"/>
            <a:ext cx="2407096" cy="4608512"/>
          </a:xfrm>
        </p:spPr>
        <p:txBody>
          <a:bodyPr vert="eaVert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844824"/>
            <a:ext cx="6019800" cy="4608512"/>
          </a:xfrm>
        </p:spPr>
        <p:txBody>
          <a:bodyPr vert="eaVert"/>
          <a:lstStyle>
            <a:lvl1pPr>
              <a:defRPr>
                <a:solidFill>
                  <a:srgbClr val="01ADF0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France Grilles – juin 2013 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C6605-D007-4D8C-9E2B-311A77486A66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691488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France Grilles – juin 2013 </a:t>
            </a:r>
            <a:endParaRPr lang="fr-FR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C6605-D007-4D8C-9E2B-311A77486A66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06067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France Grilles – juin 2013 </a:t>
            </a:r>
            <a:endParaRPr lang="fr-FR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C6605-D007-4D8C-9E2B-311A77486A66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06067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France Grilles – juin 2013 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A7A26-52ED-431D-B985-3158CCBB66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465834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France Grilles – juin 2013 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A7A26-52ED-431D-B985-3158CCBB66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990345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France Grilles – juin 2013 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A7A26-52ED-431D-B985-3158CCBB66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316022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France Grilles – juin 2013 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A7A26-52ED-431D-B985-3158CCBB66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992487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France Grilles – juin 2013 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A7A26-52ED-431D-B985-3158CCBB66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909102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France Grilles – juin 2013 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A7A26-52ED-431D-B985-3158CCBB66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760138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France Grilles – juin 2013 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A7A26-52ED-431D-B985-3158CCBB66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604044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France Grilles – juin 2013 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A7A26-52ED-431D-B985-3158CCBB66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462661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France Grilles – juin 2013 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A7A26-52ED-431D-B985-3158CCBB66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74078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France Grilles – juin 2013 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A7A26-52ED-431D-B985-3158CCBB66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0458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France Grilles – juin 2013 </a:t>
            </a:r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775C4F-72C9-4C3A-AED8-74F11D37076B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27299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France Grilles – juin 2013 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A7A26-52ED-431D-B985-3158CCBB66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1357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07504" y="1916832"/>
            <a:ext cx="4248472" cy="4525963"/>
          </a:xfrm>
        </p:spPr>
        <p:txBody>
          <a:bodyPr/>
          <a:lstStyle>
            <a:lvl1pPr>
              <a:defRPr sz="2800">
                <a:solidFill>
                  <a:srgbClr val="01ADF0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0" y="1916832"/>
            <a:ext cx="4464496" cy="4525963"/>
          </a:xfrm>
        </p:spPr>
        <p:txBody>
          <a:bodyPr/>
          <a:lstStyle>
            <a:lvl1pPr>
              <a:defRPr sz="2800">
                <a:solidFill>
                  <a:srgbClr val="01ADF0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France Grilles – juin 2013 </a:t>
            </a:r>
            <a:endParaRPr lang="fr-FR" dirty="0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70DD07-2C1C-4E98-BDAC-E9219E5F2D2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3529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France Grilles – juin 2013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141F7-50E8-4C5B-BB8E-219A037B6DD9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1442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France Grilles – juin 2013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141F7-50E8-4C5B-BB8E-219A037B6DD9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801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France Grilles – juin 2013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141F7-50E8-4C5B-BB8E-219A037B6DD9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874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France Grilles – juin 2013 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141F7-50E8-4C5B-BB8E-219A037B6DD9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0127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gi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7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image" Target="../media/image5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6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1.xml"/><Relationship Id="rId1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5.xml"/><Relationship Id="rId11" Type="http://schemas.openxmlformats.org/officeDocument/2006/relationships/slideLayout" Target="../slideLayouts/slideLayout40.xml"/><Relationship Id="rId5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39.xml"/><Relationship Id="rId4" Type="http://schemas.openxmlformats.org/officeDocument/2006/relationships/slideLayout" Target="../slideLayouts/slideLayout33.xml"/><Relationship Id="rId9" Type="http://schemas.openxmlformats.org/officeDocument/2006/relationships/slideLayout" Target="../slideLayouts/slideLayout3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_TopBar_1247width.gif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41257"/>
          </a:xfrm>
          <a:prstGeom prst="rect">
            <a:avLst/>
          </a:prstGeom>
        </p:spPr>
      </p:pic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>
              <a:latin typeface="Calibri" pitchFamily="34" charset="0"/>
            </a:endParaRPr>
          </a:p>
        </p:txBody>
      </p: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Modifiez le style du titre</a:t>
            </a:r>
            <a:endParaRPr lang="en-US" smtClean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fr-FR" smtClean="0"/>
              <a:t>France Grilles – juin 2013 </a:t>
            </a:r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8D6C6605-D007-4D8C-9E2B-311A77486A66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1033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www.egi.eu</a:t>
            </a:r>
          </a:p>
        </p:txBody>
      </p:sp>
      <p:sp>
        <p:nvSpPr>
          <p:cNvPr id="1034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EGI-InSPIRE RI-261323</a:t>
            </a:r>
          </a:p>
        </p:txBody>
      </p:sp>
    </p:spTree>
    <p:extLst>
      <p:ext uri="{BB962C8B-B14F-4D97-AF65-F5344CB8AC3E}">
        <p14:creationId xmlns:p14="http://schemas.microsoft.com/office/powerpoint/2010/main" val="990355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France Grilles – juin 2013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8141F7-50E8-4C5B-BB8E-219A037B6DD9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4369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  <p:sldLayoutId id="2147483744" r:id="rId10"/>
    <p:sldLayoutId id="2147483745" r:id="rId11"/>
    <p:sldLayoutId id="2147483746" r:id="rId12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07950" y="1268413"/>
            <a:ext cx="8928100" cy="4318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fr-FR" smtClean="0"/>
              <a:t>Modifiez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107950" y="1844675"/>
            <a:ext cx="89281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107950" y="6592888"/>
            <a:ext cx="2133600" cy="265112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ＭＳ Ｐゴシック" charset="-128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39975" y="6597650"/>
            <a:ext cx="2808288" cy="2603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ＭＳ Ｐゴシック" charset="-128"/>
                <a:cs typeface="Arial" charset="0"/>
              </a:defRPr>
            </a:lvl1pPr>
          </a:lstStyle>
          <a:p>
            <a:pPr>
              <a:defRPr/>
            </a:pPr>
            <a:r>
              <a:rPr lang="fr-FR" smtClean="0"/>
              <a:t>France Grilles – juin 2013 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219700" y="6597650"/>
            <a:ext cx="1296988" cy="2603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ＭＳ Ｐゴシック" charset="-128"/>
                <a:cs typeface="Arial" charset="0"/>
              </a:defRPr>
            </a:lvl1pPr>
          </a:lstStyle>
          <a:p>
            <a:pPr>
              <a:defRPr/>
            </a:pPr>
            <a:fld id="{8D6C6605-D007-4D8C-9E2B-311A77486A66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  <p:sldLayoutId id="2147483778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Arial"/>
          <a:ea typeface="ＭＳ Ｐゴシック" charset="-128"/>
          <a:cs typeface="Arial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charset="-128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charset="-128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charset="-128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charset="-128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rgbClr val="01ADF0"/>
          </a:solidFill>
          <a:latin typeface="+mn-lt"/>
          <a:ea typeface="ＭＳ Ｐゴシック" charset="-128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France Grilles – juin 2013 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BA7A26-52ED-431D-B985-3158CCBB66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0746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iki.egi.eu/csirt/index.php/NGI_SSC_Run,_a_Howto" TargetMode="External"/><Relationship Id="rId2" Type="http://schemas.openxmlformats.org/officeDocument/2006/relationships/hyperlink" Target="https://wiki.egi.eu/wiki/EGI_CSIRT:Security_challenges" TargetMode="External"/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iki.egi.eu/wiki/SSC6" TargetMode="External"/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51520" y="3789040"/>
            <a:ext cx="8640960" cy="283616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fr-FR" dirty="0" smtClean="0">
                <a:effectLst/>
              </a:rPr>
              <a:t>Security Challenges EGI (SSC)</a:t>
            </a:r>
            <a:r>
              <a:rPr lang="en-GB" dirty="0" smtClean="0">
                <a:effectLst/>
              </a:rPr>
              <a:t/>
            </a:r>
            <a:br>
              <a:rPr lang="en-GB" dirty="0" smtClean="0">
                <a:effectLst/>
              </a:rPr>
            </a:br>
            <a:r>
              <a:rPr lang="en-GB" dirty="0" smtClean="0">
                <a:effectLst/>
              </a:rPr>
              <a:t/>
            </a:r>
            <a:br>
              <a:rPr lang="en-GB" dirty="0" smtClean="0">
                <a:effectLst/>
              </a:rPr>
            </a:br>
            <a:r>
              <a:rPr lang="en-GB" sz="2700" dirty="0" err="1" smtClean="0">
                <a:effectLst/>
              </a:rPr>
              <a:t>Réunion</a:t>
            </a:r>
            <a:r>
              <a:rPr lang="en-GB" sz="2700" dirty="0" smtClean="0">
                <a:effectLst/>
              </a:rPr>
              <a:t> </a:t>
            </a:r>
            <a:r>
              <a:rPr lang="en-GB" sz="2700" dirty="0" err="1" smtClean="0">
                <a:effectLst/>
              </a:rPr>
              <a:t>sécurité</a:t>
            </a:r>
            <a:r>
              <a:rPr lang="en-GB" sz="2700" dirty="0" smtClean="0">
                <a:effectLst/>
              </a:rPr>
              <a:t> France Grilles</a:t>
            </a:r>
            <a:br>
              <a:rPr lang="en-GB" sz="2700" dirty="0" smtClean="0">
                <a:effectLst/>
              </a:rPr>
            </a:br>
            <a:r>
              <a:rPr lang="en-GB" sz="2700" dirty="0" err="1" smtClean="0">
                <a:effectLst/>
              </a:rPr>
              <a:t>Juin</a:t>
            </a:r>
            <a:r>
              <a:rPr lang="en-GB" sz="2700" dirty="0" smtClean="0">
                <a:effectLst/>
              </a:rPr>
              <a:t> 2013, Clermont-Ferrand</a:t>
            </a:r>
            <a:endParaRPr lang="en-GB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Plus d’info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Les SSC</a:t>
            </a:r>
          </a:p>
          <a:p>
            <a:pPr lvl="1"/>
            <a:r>
              <a:rPr lang="fr-FR" dirty="0">
                <a:hlinkClick r:id="rId2"/>
              </a:rPr>
              <a:t>https://</a:t>
            </a:r>
            <a:r>
              <a:rPr lang="fr-FR" dirty="0" smtClean="0">
                <a:hlinkClick r:id="rId2"/>
              </a:rPr>
              <a:t>wiki.egi.eu/wiki/EGI_CSIRT:Security_challenges</a:t>
            </a:r>
            <a:endParaRPr lang="fr-FR" dirty="0" smtClean="0"/>
          </a:p>
          <a:p>
            <a:pPr lvl="1"/>
            <a:endParaRPr lang="fr-FR" dirty="0"/>
          </a:p>
          <a:p>
            <a:r>
              <a:rPr lang="fr-FR" dirty="0" smtClean="0"/>
              <a:t>NGI SSC </a:t>
            </a:r>
            <a:r>
              <a:rPr lang="fr-FR" dirty="0" err="1" smtClean="0"/>
              <a:t>run</a:t>
            </a:r>
            <a:endParaRPr lang="fr-FR" dirty="0" smtClean="0"/>
          </a:p>
          <a:p>
            <a:pPr lvl="1"/>
            <a:r>
              <a:rPr lang="fr-FR" dirty="0">
                <a:hlinkClick r:id="rId3"/>
              </a:rPr>
              <a:t>https://wiki.egi.eu/csirt/index.php/NGI_SSC_Run,_</a:t>
            </a:r>
            <a:r>
              <a:rPr lang="fr-FR" dirty="0" smtClean="0">
                <a:hlinkClick r:id="rId3"/>
              </a:rPr>
              <a:t>a_Howto</a:t>
            </a:r>
            <a:endParaRPr lang="fr-FR" dirty="0" smtClean="0"/>
          </a:p>
          <a:p>
            <a:pPr lvl="1"/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France Grilles – juin 2013 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6C6605-D007-4D8C-9E2B-311A77486A66}" type="slidenum">
              <a:rPr lang="fr-FR" smtClean="0"/>
              <a:pPr>
                <a:defRPr/>
              </a:pPr>
              <a:t>10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285648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Un SSC, c’est quoi 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Un exercice grandeur nature</a:t>
            </a:r>
          </a:p>
          <a:p>
            <a:pPr lvl="1"/>
            <a:r>
              <a:rPr lang="fr-FR" dirty="0" smtClean="0"/>
              <a:t>Pour les </a:t>
            </a:r>
            <a:r>
              <a:rPr lang="fr-FR" dirty="0" err="1" smtClean="0"/>
              <a:t>NGIs</a:t>
            </a:r>
            <a:r>
              <a:rPr lang="fr-FR" dirty="0" smtClean="0"/>
              <a:t>, les sites, les </a:t>
            </a:r>
            <a:r>
              <a:rPr lang="fr-FR" dirty="0" err="1" smtClean="0"/>
              <a:t>VOs</a:t>
            </a:r>
            <a:r>
              <a:rPr lang="fr-FR" dirty="0" smtClean="0"/>
              <a:t>, les </a:t>
            </a:r>
            <a:r>
              <a:rPr lang="fr-FR" dirty="0" err="1" smtClean="0"/>
              <a:t>CAs</a:t>
            </a:r>
            <a:endParaRPr lang="fr-FR" dirty="0" smtClean="0"/>
          </a:p>
          <a:p>
            <a:r>
              <a:rPr lang="fr-FR" dirty="0" smtClean="0"/>
              <a:t>Permet de mesurer/valider</a:t>
            </a:r>
          </a:p>
          <a:p>
            <a:pPr lvl="1"/>
            <a:r>
              <a:rPr lang="fr-FR" dirty="0" smtClean="0"/>
              <a:t>Les canaux de communication et les temps de réponse</a:t>
            </a:r>
          </a:p>
          <a:p>
            <a:pPr lvl="1"/>
            <a:r>
              <a:rPr lang="fr-FR" dirty="0" smtClean="0"/>
              <a:t>La capacité à bloquer </a:t>
            </a:r>
          </a:p>
          <a:p>
            <a:pPr lvl="2"/>
            <a:r>
              <a:rPr lang="fr-FR" dirty="0" smtClean="0"/>
              <a:t>les </a:t>
            </a:r>
            <a:r>
              <a:rPr lang="fr-FR" dirty="0" err="1" smtClean="0"/>
              <a:t>processes</a:t>
            </a:r>
            <a:r>
              <a:rPr lang="fr-FR" dirty="0" smtClean="0"/>
              <a:t> malicieux</a:t>
            </a:r>
          </a:p>
          <a:p>
            <a:pPr lvl="2"/>
            <a:r>
              <a:rPr lang="fr-FR" dirty="0" smtClean="0"/>
              <a:t>Les utilisateurs indélicats</a:t>
            </a:r>
          </a:p>
          <a:p>
            <a:pPr lvl="1"/>
            <a:r>
              <a:rPr lang="fr-FR" dirty="0" smtClean="0"/>
              <a:t>La capacité à analyser et gérer un incident</a:t>
            </a:r>
          </a:p>
          <a:p>
            <a:pPr lvl="1"/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France Grilles – juin 2013 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6C6605-D007-4D8C-9E2B-311A77486A66}" type="slidenum">
              <a:rPr lang="fr-FR" smtClean="0"/>
              <a:pPr>
                <a:defRPr/>
              </a:pPr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164360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Dans quel but 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Réviser et améliorer :</a:t>
            </a:r>
          </a:p>
          <a:p>
            <a:pPr lvl="1"/>
            <a:r>
              <a:rPr lang="fr-FR" dirty="0" smtClean="0"/>
              <a:t>La collaboration entre les différentes équipes</a:t>
            </a:r>
          </a:p>
          <a:p>
            <a:pPr lvl="1"/>
            <a:r>
              <a:rPr lang="fr-FR" dirty="0" smtClean="0"/>
              <a:t>Les procédures en place</a:t>
            </a:r>
          </a:p>
          <a:p>
            <a:pPr lvl="1"/>
            <a:r>
              <a:rPr lang="fr-FR" dirty="0" smtClean="0"/>
              <a:t>Les canaux de communication</a:t>
            </a:r>
          </a:p>
          <a:p>
            <a:pPr lvl="1"/>
            <a:r>
              <a:rPr lang="fr-FR" dirty="0" smtClean="0"/>
              <a:t>L’expertise technique 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France Grilles – juin 2013 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6C6605-D007-4D8C-9E2B-311A77486A66}" type="slidenum">
              <a:rPr lang="fr-FR" smtClean="0"/>
              <a:pPr>
                <a:defRPr/>
              </a:pPr>
              <a:t>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798794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Site check </a:t>
            </a:r>
            <a:r>
              <a:rPr lang="fr-FR" dirty="0" err="1" smtClean="0"/>
              <a:t>list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France Grilles – juin 2013 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6C6605-D007-4D8C-9E2B-311A77486A66}" type="slidenum">
              <a:rPr lang="fr-FR" smtClean="0"/>
              <a:pPr>
                <a:defRPr/>
              </a:pPr>
              <a:t>4</a:t>
            </a:fld>
            <a:endParaRPr lang="fr-FR" dirty="0"/>
          </a:p>
        </p:txBody>
      </p:sp>
      <p:sp>
        <p:nvSpPr>
          <p:cNvPr id="6" name="AutoShape 2" descr="Checklist-screenshot.pn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7" name="AutoShape 4" descr="Checklist-screenshot.png"/>
          <p:cNvSpPr>
            <a:spLocks noGrp="1" noChangeAspect="1" noChangeArrowheads="1"/>
          </p:cNvSpPr>
          <p:nvPr>
            <p:ph idx="1"/>
          </p:nvPr>
        </p:nvSpPr>
        <p:spPr bwMode="auto">
          <a:xfrm>
            <a:off x="107950" y="1844675"/>
            <a:ext cx="4680074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FR" dirty="0" smtClean="0"/>
              <a:t>Suivi de la procédure « normale »</a:t>
            </a:r>
          </a:p>
          <a:p>
            <a:endParaRPr lang="fr-FR" dirty="0" smtClean="0"/>
          </a:p>
          <a:p>
            <a:r>
              <a:rPr lang="fr-FR" dirty="0" smtClean="0"/>
              <a:t>Seuls les mails de contact sont changés</a:t>
            </a:r>
            <a:endParaRPr lang="fr-FR" dirty="0"/>
          </a:p>
        </p:txBody>
      </p:sp>
      <p:pic>
        <p:nvPicPr>
          <p:cNvPr id="1029" name="Picture 5" descr="C:\Documents and Settings\Gilles MATHIEU\Mes documents\doc\France-Grilles\sécurité\journées sécurité juin2013\Checklist-screensho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0560" y="1340768"/>
            <a:ext cx="3995936" cy="52751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79086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SSC6 (2012)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Exercice à l’échelle d’EGI</a:t>
            </a:r>
          </a:p>
          <a:p>
            <a:pPr lvl="1"/>
            <a:r>
              <a:rPr lang="fr-FR" dirty="0" smtClean="0"/>
              <a:t>31 sites impliqués</a:t>
            </a:r>
          </a:p>
          <a:p>
            <a:pPr lvl="1"/>
            <a:r>
              <a:rPr lang="fr-FR" dirty="0" smtClean="0"/>
              <a:t>VO concernée : CMS</a:t>
            </a:r>
          </a:p>
          <a:p>
            <a:pPr lvl="1"/>
            <a:r>
              <a:rPr lang="fr-FR" dirty="0" smtClean="0"/>
              <a:t>Site impliqué en France  : IN2P3-IRES (IPHC)</a:t>
            </a:r>
            <a:endParaRPr lang="fr-FR" dirty="0"/>
          </a:p>
          <a:p>
            <a:endParaRPr lang="fr-FR" dirty="0" smtClean="0"/>
          </a:p>
          <a:p>
            <a:r>
              <a:rPr lang="fr-FR" dirty="0" smtClean="0">
                <a:hlinkClick r:id="rId2"/>
              </a:rPr>
              <a:t>https</a:t>
            </a:r>
            <a:r>
              <a:rPr lang="fr-FR" dirty="0">
                <a:hlinkClick r:id="rId2"/>
              </a:rPr>
              <a:t>://</a:t>
            </a:r>
            <a:r>
              <a:rPr lang="fr-FR" dirty="0" smtClean="0">
                <a:hlinkClick r:id="rId2"/>
              </a:rPr>
              <a:t>wiki.egi.eu/wiki/SSC6</a:t>
            </a:r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France Grilles – juin 2013 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6C6605-D007-4D8C-9E2B-311A77486A66}" type="slidenum">
              <a:rPr lang="fr-FR" smtClean="0"/>
              <a:pPr>
                <a:defRPr/>
              </a:pPr>
              <a:t>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521800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NGI SSC </a:t>
            </a:r>
            <a:r>
              <a:rPr lang="fr-FR" dirty="0" err="1" smtClean="0"/>
              <a:t>run</a:t>
            </a:r>
            <a:r>
              <a:rPr lang="fr-FR" dirty="0" smtClean="0"/>
              <a:t> (à venir)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Un SSC placé sous la coordination des </a:t>
            </a:r>
            <a:r>
              <a:rPr lang="fr-FR" dirty="0" err="1" smtClean="0"/>
              <a:t>NGIs</a:t>
            </a:r>
            <a:endParaRPr lang="fr-FR" dirty="0" smtClean="0"/>
          </a:p>
          <a:p>
            <a:pPr lvl="1"/>
            <a:r>
              <a:rPr lang="fr-FR" dirty="0" smtClean="0"/>
              <a:t>Les précédents étaient gérés au niveau EGI-CSIRT</a:t>
            </a:r>
          </a:p>
          <a:p>
            <a:pPr lvl="1"/>
            <a:r>
              <a:rPr lang="fr-FR" dirty="0" smtClean="0"/>
              <a:t>Impliquant une VO nationale ou régionale</a:t>
            </a:r>
          </a:p>
          <a:p>
            <a:pPr lvl="1"/>
            <a:r>
              <a:rPr lang="fr-FR" dirty="0" smtClean="0"/>
              <a:t>Impliquant la CA nationale</a:t>
            </a:r>
          </a:p>
          <a:p>
            <a:pPr lvl="1"/>
            <a:endParaRPr lang="fr-FR" dirty="0"/>
          </a:p>
          <a:p>
            <a:r>
              <a:rPr lang="fr-FR" dirty="0" smtClean="0"/>
              <a:t>Le support de EGI-CSIRT est tout de même assuré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France Grilles – juin 2013 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6C6605-D007-4D8C-9E2B-311A77486A66}" type="slidenum">
              <a:rPr lang="fr-FR" smtClean="0"/>
              <a:pPr>
                <a:defRPr/>
              </a:pPr>
              <a:t>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732288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NGI SSC </a:t>
            </a:r>
            <a:r>
              <a:rPr lang="fr-FR" dirty="0" err="1" smtClean="0"/>
              <a:t>run</a:t>
            </a:r>
            <a:r>
              <a:rPr lang="fr-FR" dirty="0" smtClean="0"/>
              <a:t> : ce qui est attendu (1)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De la part de l’équipe sécurité NGI</a:t>
            </a:r>
          </a:p>
          <a:p>
            <a:pPr lvl="1"/>
            <a:r>
              <a:rPr lang="fr-FR" dirty="0" smtClean="0"/>
              <a:t>Planifier et préparer les accès au SSC </a:t>
            </a:r>
            <a:r>
              <a:rPr lang="fr-FR" dirty="0" err="1" smtClean="0"/>
              <a:t>framework</a:t>
            </a:r>
            <a:endParaRPr lang="fr-FR" dirty="0" smtClean="0"/>
          </a:p>
          <a:p>
            <a:pPr lvl="1"/>
            <a:r>
              <a:rPr lang="fr-FR" dirty="0" smtClean="0"/>
              <a:t>Fournir une liste de sites participants</a:t>
            </a:r>
          </a:p>
          <a:p>
            <a:pPr lvl="1"/>
            <a:r>
              <a:rPr lang="fr-FR" dirty="0" smtClean="0"/>
              <a:t>Attaquer les sites concernés en 2 fois:</a:t>
            </a:r>
          </a:p>
          <a:p>
            <a:pPr lvl="2"/>
            <a:r>
              <a:rPr lang="fr-FR" dirty="0" smtClean="0"/>
              <a:t>Test de Soumission et de communication</a:t>
            </a:r>
          </a:p>
          <a:p>
            <a:pPr lvl="2"/>
            <a:r>
              <a:rPr lang="fr-FR" dirty="0" smtClean="0"/>
              <a:t>Lancement du SSC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France Grilles – juin 2013 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6C6605-D007-4D8C-9E2B-311A77486A66}" type="slidenum">
              <a:rPr lang="fr-FR" smtClean="0"/>
              <a:pPr>
                <a:defRPr/>
              </a:pPr>
              <a:t>7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247729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NGI SSC </a:t>
            </a:r>
            <a:r>
              <a:rPr lang="fr-FR" dirty="0" err="1"/>
              <a:t>run</a:t>
            </a:r>
            <a:r>
              <a:rPr lang="fr-FR" dirty="0"/>
              <a:t> : ce qui est attendu </a:t>
            </a:r>
            <a:r>
              <a:rPr lang="fr-FR" dirty="0" smtClean="0"/>
              <a:t>(2)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De la part des opérateurs de site</a:t>
            </a:r>
          </a:p>
          <a:p>
            <a:pPr lvl="1"/>
            <a:r>
              <a:rPr lang="fr-FR" dirty="0" smtClean="0"/>
              <a:t>Répondre à l’incident</a:t>
            </a:r>
          </a:p>
          <a:p>
            <a:pPr lvl="2"/>
            <a:r>
              <a:rPr lang="fr-FR" dirty="0" smtClean="0"/>
              <a:t>Réponse au mail envoyé par RT-IR</a:t>
            </a:r>
          </a:p>
          <a:p>
            <a:pPr lvl="2"/>
            <a:r>
              <a:rPr lang="fr-FR" dirty="0" smtClean="0"/>
              <a:t>Suspendre l’utilisateur impliqué</a:t>
            </a:r>
          </a:p>
          <a:p>
            <a:pPr lvl="2"/>
            <a:r>
              <a:rPr lang="fr-FR" dirty="0" smtClean="0"/>
              <a:t>Bloquer les </a:t>
            </a:r>
            <a:r>
              <a:rPr lang="fr-FR" dirty="0" err="1" smtClean="0"/>
              <a:t>processes</a:t>
            </a:r>
            <a:r>
              <a:rPr lang="fr-FR" dirty="0" smtClean="0"/>
              <a:t> malicieux</a:t>
            </a:r>
          </a:p>
          <a:p>
            <a:pPr lvl="2"/>
            <a:r>
              <a:rPr lang="fr-FR" dirty="0" smtClean="0"/>
              <a:t>Analyser (</a:t>
            </a:r>
            <a:r>
              <a:rPr lang="fr-FR" dirty="0" err="1" smtClean="0"/>
              <a:t>forensics</a:t>
            </a:r>
            <a:r>
              <a:rPr lang="fr-FR" dirty="0" smtClean="0"/>
              <a:t>)</a:t>
            </a:r>
          </a:p>
          <a:p>
            <a:pPr lvl="1"/>
            <a:r>
              <a:rPr lang="fr-FR" dirty="0" smtClean="0"/>
              <a:t>Emettre le rapport d’incident dans le format attendu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France Grilles – juin 2013 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6C6605-D007-4D8C-9E2B-311A77486A66}" type="slidenum">
              <a:rPr lang="fr-FR" smtClean="0"/>
              <a:pPr>
                <a:defRPr/>
              </a:pPr>
              <a:t>8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919731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Planification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Des choix à faire</a:t>
            </a:r>
          </a:p>
          <a:p>
            <a:pPr lvl="1"/>
            <a:r>
              <a:rPr lang="fr-FR" dirty="0" smtClean="0"/>
              <a:t>Les sites impliqués</a:t>
            </a:r>
          </a:p>
          <a:p>
            <a:pPr lvl="1"/>
            <a:r>
              <a:rPr lang="fr-FR" dirty="0" smtClean="0"/>
              <a:t>La VO concernée</a:t>
            </a:r>
          </a:p>
          <a:p>
            <a:pPr lvl="1"/>
            <a:endParaRPr lang="fr-FR" dirty="0" smtClean="0"/>
          </a:p>
          <a:p>
            <a:r>
              <a:rPr lang="fr-FR" dirty="0" smtClean="0"/>
              <a:t>Nous devrons le faire bientôt en France…</a:t>
            </a:r>
          </a:p>
          <a:p>
            <a:pPr lvl="1"/>
            <a:r>
              <a:rPr lang="fr-FR" dirty="0" smtClean="0"/>
              <a:t>Ce n’est pas neutre en temps !</a:t>
            </a:r>
          </a:p>
          <a:p>
            <a:pPr lvl="1"/>
            <a:r>
              <a:rPr lang="fr-FR" dirty="0" smtClean="0"/>
              <a:t>Demande de coordonner beaucoup d’acteurs</a:t>
            </a:r>
          </a:p>
          <a:p>
            <a:pPr lvl="1"/>
            <a:r>
              <a:rPr lang="fr-FR" dirty="0" smtClean="0"/>
              <a:t>Quelle est la meilleure période (ou la moins pire) ?</a:t>
            </a:r>
          </a:p>
          <a:p>
            <a:pPr lvl="1"/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France Grilles – juin 2013 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6C6605-D007-4D8C-9E2B-311A77486A66}" type="slidenum">
              <a:rPr lang="fr-FR" smtClean="0"/>
              <a:pPr>
                <a:defRPr/>
              </a:pPr>
              <a:t>9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65693392"/>
      </p:ext>
    </p:extLst>
  </p:cSld>
  <p:clrMapOvr>
    <a:masterClrMapping/>
  </p:clrMapOvr>
</p:sld>
</file>

<file path=ppt/theme/theme1.xml><?xml version="1.0" encoding="utf-8"?>
<a:theme xmlns:a="http://schemas.openxmlformats.org/drawingml/2006/main" name="EGI-InSPIRE 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francegrilles_utilisateurs-copie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EGI-InSPIRE-May2011-V4</Template>
  <TotalTime>3902</TotalTime>
  <Words>366</Words>
  <Application>Microsoft Office PowerPoint</Application>
  <PresentationFormat>Affichage à l'écran (4:3)</PresentationFormat>
  <Paragraphs>83</Paragraphs>
  <Slides>10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4</vt:i4>
      </vt:variant>
      <vt:variant>
        <vt:lpstr>Titres des diapositives</vt:lpstr>
      </vt:variant>
      <vt:variant>
        <vt:i4>10</vt:i4>
      </vt:variant>
    </vt:vector>
  </HeadingPairs>
  <TitlesOfParts>
    <vt:vector size="14" baseType="lpstr">
      <vt:lpstr>EGI-InSPIRE 2</vt:lpstr>
      <vt:lpstr>Custom Design</vt:lpstr>
      <vt:lpstr>francegrilles_utilisateurs-copie2</vt:lpstr>
      <vt:lpstr>Conception personnalisée</vt:lpstr>
      <vt:lpstr>Security Challenges EGI (SSC)  Réunion sécurité France Grilles Juin 2013, Clermont-Ferrand</vt:lpstr>
      <vt:lpstr>Un SSC, c’est quoi ?</vt:lpstr>
      <vt:lpstr>Dans quel but ?</vt:lpstr>
      <vt:lpstr>Site check list</vt:lpstr>
      <vt:lpstr>SSC6 (2012)</vt:lpstr>
      <vt:lpstr>NGI SSC run (à venir)</vt:lpstr>
      <vt:lpstr>NGI SSC run : ce qui est attendu (1)</vt:lpstr>
      <vt:lpstr>NGI SSC run : ce qui est attendu (2)</vt:lpstr>
      <vt:lpstr>Planification</vt:lpstr>
      <vt:lpstr>Plus d’info</vt:lpstr>
    </vt:vector>
  </TitlesOfParts>
  <Company>CNRS IdGC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France Grilles, journées scientifiques 2012</dc:title>
  <dc:creator>Romier</dc:creator>
  <cp:lastModifiedBy>Gilles MATHIEU</cp:lastModifiedBy>
  <cp:revision>574</cp:revision>
  <dcterms:created xsi:type="dcterms:W3CDTF">2012-11-19T12:52:08Z</dcterms:created>
  <dcterms:modified xsi:type="dcterms:W3CDTF">2013-06-12T07:58:53Z</dcterms:modified>
</cp:coreProperties>
</file>