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8" r:id="rId1"/>
    <p:sldMasterId id="2147483734" r:id="rId2"/>
    <p:sldMasterId id="2147483759" r:id="rId3"/>
    <p:sldMasterId id="2147483792" r:id="rId4"/>
    <p:sldMasterId id="2147483779" r:id="rId5"/>
  </p:sldMasterIdLst>
  <p:notesMasterIdLst>
    <p:notesMasterId r:id="rId18"/>
  </p:notesMasterIdLst>
  <p:handoutMasterIdLst>
    <p:handoutMasterId r:id="rId19"/>
  </p:handoutMasterIdLst>
  <p:sldIdLst>
    <p:sldId id="256" r:id="rId6"/>
    <p:sldId id="545" r:id="rId7"/>
    <p:sldId id="547" r:id="rId8"/>
    <p:sldId id="546" r:id="rId9"/>
    <p:sldId id="517" r:id="rId10"/>
    <p:sldId id="539" r:id="rId11"/>
    <p:sldId id="540" r:id="rId12"/>
    <p:sldId id="548" r:id="rId13"/>
    <p:sldId id="549" r:id="rId14"/>
    <p:sldId id="550" r:id="rId15"/>
    <p:sldId id="519" r:id="rId16"/>
    <p:sldId id="551" r:id="rId1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D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>
      <p:cViewPr>
        <p:scale>
          <a:sx n="70" d="100"/>
          <a:sy n="70" d="100"/>
        </p:scale>
        <p:origin x="-588" y="-78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360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notesViewPr>
    <p:cSldViewPr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489A9-28E3-46DE-BF0C-A30ABC867221}" type="datetimeFigureOut">
              <a:rPr lang="fr-FR" smtClean="0"/>
              <a:pPr/>
              <a:t>05/06/2013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6994-DBEA-4051-BF64-F56BAC5A12D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300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1E3743F-23DC-4248-B0D3-DCC3539A30CE}" type="datetimeFigureOut">
              <a:rPr lang="en-GB"/>
              <a:pPr>
                <a:defRPr/>
              </a:pPr>
              <a:t>05/06/2013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GB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F5C1692-A211-47BB-82C7-D9386D78C5A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7163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9544AD4-3BF8-495B-85BC-ECDFC16AB129}" type="slidenum">
              <a:rPr lang="en-GB"/>
              <a:pPr eaLnBrk="1" hangingPunct="1"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charset="0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84FE62-B907-4554-AE23-F9EE7C7536D1}" type="slidenum">
              <a:rPr lang="fr-FR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6056-6078-42FF-ADC8-96BE1BB2617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9"/>
          <a:stretch/>
        </p:blipFill>
        <p:spPr bwMode="auto">
          <a:xfrm>
            <a:off x="0" y="1043869"/>
            <a:ext cx="1447800" cy="543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551613" y="503238"/>
            <a:ext cx="26638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3200" b="1" u="none">
                <a:solidFill>
                  <a:srgbClr val="FFFFFF"/>
                </a:solidFill>
                <a:ea typeface="SimSun" pitchFamily="2" charset="-122"/>
              </a:rPr>
              <a:t>EGI-InSPIRE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France Grilles – juin 2013 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17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France Grilles – juin 2013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21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France Grilles – juin 2013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742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France Grilles – juin 2013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796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France Grilles – juin 2013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139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France Grilles – juin 2013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839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France Grilles – juin 2013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039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France Grilles – juin 2013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587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France Grilles – juin 2013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3717032"/>
            <a:ext cx="8640960" cy="2836168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6604992"/>
            <a:ext cx="8640960" cy="253008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4956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France Grilles – juin 2013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9117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France Grilles – juin 2013 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413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005064"/>
            <a:ext cx="7772400" cy="1763911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348881"/>
            <a:ext cx="7772400" cy="165618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France Grilles – juin 2013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006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7504" y="1916832"/>
            <a:ext cx="4248472" cy="4525963"/>
          </a:xfrm>
        </p:spPr>
        <p:txBody>
          <a:bodyPr/>
          <a:lstStyle>
            <a:lvl1pPr>
              <a:defRPr sz="2800">
                <a:solidFill>
                  <a:srgbClr val="01ADF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0" y="1916832"/>
            <a:ext cx="4464496" cy="4525963"/>
          </a:xfrm>
        </p:spPr>
        <p:txBody>
          <a:bodyPr/>
          <a:lstStyle>
            <a:lvl1pPr>
              <a:defRPr sz="2800">
                <a:solidFill>
                  <a:srgbClr val="01ADF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France Grilles – juin 2013 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0DD07-2C1C-4E98-BDAC-E9219E5F2D2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529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844824"/>
            <a:ext cx="4176464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2484586"/>
            <a:ext cx="4176464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427984" y="1844824"/>
            <a:ext cx="4589969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427984" y="2484586"/>
            <a:ext cx="4589969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France Grilles – juin 2013 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0837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France Grilles – juin 2013 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75C4F-72C9-4C3A-AED8-74F11D37076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168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France Grilles – juin 2013 </a:t>
            </a: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199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44824"/>
            <a:ext cx="3286001" cy="1162050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844825"/>
            <a:ext cx="5389438" cy="4608512"/>
          </a:xfrm>
        </p:spPr>
        <p:txBody>
          <a:bodyPr/>
          <a:lstStyle>
            <a:lvl1pPr>
              <a:defRPr sz="3200">
                <a:solidFill>
                  <a:srgbClr val="01ADF0"/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512" y="3006875"/>
            <a:ext cx="3286001" cy="34464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France Grilles – juin 2013 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17996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4800600"/>
            <a:ext cx="8784976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512" y="1916831"/>
            <a:ext cx="8784976" cy="2810743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512" y="5367338"/>
            <a:ext cx="8784976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France Grilles – juin 2013 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7635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1ADF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France Grilles – juin 2013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0381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844824"/>
            <a:ext cx="2407096" cy="4608512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844824"/>
            <a:ext cx="6019800" cy="4608512"/>
          </a:xfrm>
        </p:spPr>
        <p:txBody>
          <a:bodyPr vert="eaVert"/>
          <a:lstStyle>
            <a:lvl1pPr>
              <a:defRPr>
                <a:solidFill>
                  <a:srgbClr val="01ADF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France Grilles – juin 2013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9148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France Grilles – juin 2013 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606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France Grilles – juin 2013 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606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Grilles – juin 2013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7A26-52ED-431D-B985-3158CCBB66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6583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Grilles – juin 2013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7A26-52ED-431D-B985-3158CCBB66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9034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Grilles – juin 2013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7A26-52ED-431D-B985-3158CCBB66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31602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Grilles – juin 2013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7A26-52ED-431D-B985-3158CCBB66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99248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Grilles – juin 2013 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7A26-52ED-431D-B985-3158CCBB66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0910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Grilles – juin 2013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7A26-52ED-431D-B985-3158CCBB66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76013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Grilles – juin 2013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7A26-52ED-431D-B985-3158CCBB66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60404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Grilles – juin 2013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7A26-52ED-431D-B985-3158CCBB66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46266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Grilles – juin 2013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7A26-52ED-431D-B985-3158CCBB66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407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Grilles – juin 2013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7A26-52ED-431D-B985-3158CCBB66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0458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France Grilles – juin 2013 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75C4F-72C9-4C3A-AED8-74F11D37076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72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Grilles – juin 2013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7A26-52ED-431D-B985-3158CCBB66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3579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3717032"/>
            <a:ext cx="8640960" cy="2836168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6604992"/>
            <a:ext cx="8640960" cy="253008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71681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white"/>
                </a:solidFill>
              </a:rPr>
              <a:t>France Grilles – juin 2013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679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005064"/>
            <a:ext cx="7772400" cy="1763911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348881"/>
            <a:ext cx="7772400" cy="165618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white"/>
                </a:solidFill>
              </a:rPr>
              <a:t>France Grilles – juin 2013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9859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7504" y="1916832"/>
            <a:ext cx="4248472" cy="4525963"/>
          </a:xfrm>
        </p:spPr>
        <p:txBody>
          <a:bodyPr/>
          <a:lstStyle>
            <a:lvl1pPr>
              <a:defRPr sz="2800">
                <a:solidFill>
                  <a:srgbClr val="01ADF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0" y="1916832"/>
            <a:ext cx="4464496" cy="4525963"/>
          </a:xfrm>
        </p:spPr>
        <p:txBody>
          <a:bodyPr/>
          <a:lstStyle>
            <a:lvl1pPr>
              <a:defRPr sz="2800">
                <a:solidFill>
                  <a:srgbClr val="01ADF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white"/>
                </a:solidFill>
              </a:rPr>
              <a:t>France Grilles – juin 2013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0DD07-2C1C-4E98-BDAC-E9219E5F2D2D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3088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844824"/>
            <a:ext cx="4176464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2484586"/>
            <a:ext cx="4176464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427984" y="1844824"/>
            <a:ext cx="4589969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427984" y="2484586"/>
            <a:ext cx="4589969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white"/>
                </a:solidFill>
              </a:rPr>
              <a:t>France Grilles – juin 2013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5422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white"/>
                </a:solidFill>
              </a:rPr>
              <a:t>France Grilles – juin 2013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75C4F-72C9-4C3A-AED8-74F11D37076B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757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white"/>
                </a:solidFill>
              </a:rPr>
              <a:t>France Grilles – juin 2013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6101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44824"/>
            <a:ext cx="3286001" cy="1162050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844825"/>
            <a:ext cx="5389438" cy="4608512"/>
          </a:xfrm>
        </p:spPr>
        <p:txBody>
          <a:bodyPr/>
          <a:lstStyle>
            <a:lvl1pPr>
              <a:defRPr sz="3200">
                <a:solidFill>
                  <a:srgbClr val="01ADF0"/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512" y="3006875"/>
            <a:ext cx="3286001" cy="34464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white"/>
                </a:solidFill>
              </a:rPr>
              <a:t>France Grilles – juin 2013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3080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4800600"/>
            <a:ext cx="8784976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512" y="1916831"/>
            <a:ext cx="8784976" cy="2810743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512" y="5367338"/>
            <a:ext cx="8784976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white"/>
                </a:solidFill>
              </a:rPr>
              <a:t>France Grilles – juin 2013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709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7504" y="1916832"/>
            <a:ext cx="4248472" cy="4525963"/>
          </a:xfrm>
        </p:spPr>
        <p:txBody>
          <a:bodyPr/>
          <a:lstStyle>
            <a:lvl1pPr>
              <a:defRPr sz="2800">
                <a:solidFill>
                  <a:srgbClr val="01ADF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0" y="1916832"/>
            <a:ext cx="4464496" cy="4525963"/>
          </a:xfrm>
        </p:spPr>
        <p:txBody>
          <a:bodyPr/>
          <a:lstStyle>
            <a:lvl1pPr>
              <a:defRPr sz="2800">
                <a:solidFill>
                  <a:srgbClr val="01ADF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France Grilles – juin 2013 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0DD07-2C1C-4E98-BDAC-E9219E5F2D2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5291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1ADF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white"/>
                </a:solidFill>
              </a:rPr>
              <a:t>France Grilles – juin 2013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3914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844824"/>
            <a:ext cx="2407096" cy="4608512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844824"/>
            <a:ext cx="6019800" cy="4608512"/>
          </a:xfrm>
        </p:spPr>
        <p:txBody>
          <a:bodyPr vert="eaVert"/>
          <a:lstStyle>
            <a:lvl1pPr>
              <a:defRPr>
                <a:solidFill>
                  <a:srgbClr val="01ADF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white"/>
                </a:solidFill>
              </a:rPr>
              <a:t>France Grilles – juin 2013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1842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white"/>
                </a:solidFill>
              </a:rPr>
              <a:t>France Grilles – juin 2013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556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2988" y="58738"/>
            <a:ext cx="8101012" cy="83661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042988" y="981075"/>
            <a:ext cx="3973512" cy="56165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5168900" y="981075"/>
            <a:ext cx="3975100" cy="56165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2124075" y="6596063"/>
            <a:ext cx="6602413" cy="2159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1"/>
          </p:nvPr>
        </p:nvSpPr>
        <p:spPr>
          <a:xfrm>
            <a:off x="0" y="6596063"/>
            <a:ext cx="971550" cy="2159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23313" y="6596063"/>
            <a:ext cx="384175" cy="215900"/>
          </a:xfrm>
        </p:spPr>
        <p:txBody>
          <a:bodyPr/>
          <a:lstStyle>
            <a:lvl1pPr>
              <a:defRPr/>
            </a:lvl1pPr>
          </a:lstStyle>
          <a:p>
            <a:fld id="{7E5D7239-4A92-46E7-9783-5F8A596D8D0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880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France Grilles – juin 2013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442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France Grilles – juin 2013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01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France Grilles – juin 2013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74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France Grilles – juin 2013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12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TopBar_1247width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41257"/>
          </a:xfrm>
          <a:prstGeom prst="rect">
            <a:avLst/>
          </a:prstGeom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 smtClean="0"/>
              <a:t>France Grilles – juin 2013 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val="99035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France Grilles – juin 2013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141F7-50E8-4C5B-BB8E-219A037B6DD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36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7950" y="1268413"/>
            <a:ext cx="8928100" cy="431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07950" y="1844675"/>
            <a:ext cx="89281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7950" y="6592888"/>
            <a:ext cx="2133600" cy="265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39975" y="6597650"/>
            <a:ext cx="2808288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r>
              <a:rPr lang="fr-FR" smtClean="0"/>
              <a:t>France Grilles – juin 2013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219700" y="6597650"/>
            <a:ext cx="1296988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8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ＭＳ Ｐゴシック" charset="-128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01ADF0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France Grilles – juin 2013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A7A26-52ED-431D-B985-3158CCBB66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074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7950" y="1268413"/>
            <a:ext cx="8928100" cy="431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07950" y="1844675"/>
            <a:ext cx="89281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7950" y="6592888"/>
            <a:ext cx="2133600" cy="265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39975" y="6597650"/>
            <a:ext cx="2808288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r>
              <a:rPr lang="fr-FR" smtClean="0">
                <a:solidFill>
                  <a:prstClr val="white"/>
                </a:solidFill>
              </a:rPr>
              <a:t>France Grilles – juin 2013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219700" y="6597650"/>
            <a:ext cx="1296988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fld id="{8D6C6605-D007-4D8C-9E2B-311A77486A66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89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804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ＭＳ Ｐゴシック" charset="-128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01ADF0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3789040"/>
            <a:ext cx="8640960" cy="283616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dirty="0" smtClean="0">
                <a:effectLst/>
              </a:rPr>
              <a:t>Le contexte Grille en France</a:t>
            </a:r>
            <a:r>
              <a:rPr lang="en-GB" dirty="0" smtClean="0">
                <a:effectLst/>
              </a:rPr>
              <a:t/>
            </a:r>
            <a:br>
              <a:rPr lang="en-GB" dirty="0" smtClean="0">
                <a:effectLst/>
              </a:rPr>
            </a:br>
            <a:r>
              <a:rPr lang="en-GB" dirty="0" smtClean="0">
                <a:effectLst/>
              </a:rPr>
              <a:t/>
            </a:r>
            <a:br>
              <a:rPr lang="en-GB" dirty="0" smtClean="0">
                <a:effectLst/>
              </a:rPr>
            </a:br>
            <a:r>
              <a:rPr lang="en-GB" sz="2700" dirty="0" err="1" smtClean="0">
                <a:effectLst/>
              </a:rPr>
              <a:t>Réunion</a:t>
            </a:r>
            <a:r>
              <a:rPr lang="en-GB" sz="2700" dirty="0" smtClean="0">
                <a:effectLst/>
              </a:rPr>
              <a:t> </a:t>
            </a:r>
            <a:r>
              <a:rPr lang="en-GB" sz="2700" dirty="0" err="1" smtClean="0">
                <a:effectLst/>
              </a:rPr>
              <a:t>sécurité</a:t>
            </a:r>
            <a:r>
              <a:rPr lang="en-GB" sz="2700" dirty="0" smtClean="0">
                <a:effectLst/>
              </a:rPr>
              <a:t> France Grilles</a:t>
            </a:r>
            <a:br>
              <a:rPr lang="en-GB" sz="2700" dirty="0" smtClean="0">
                <a:effectLst/>
              </a:rPr>
            </a:br>
            <a:r>
              <a:rPr lang="en-GB" sz="2700" dirty="0" err="1" smtClean="0">
                <a:effectLst/>
              </a:rPr>
              <a:t>Juin</a:t>
            </a:r>
            <a:r>
              <a:rPr lang="en-GB" sz="2700" dirty="0" smtClean="0">
                <a:effectLst/>
              </a:rPr>
              <a:t> 2013, Clermont-Ferrand</a:t>
            </a:r>
            <a:endParaRPr lang="en-GB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France Grilles (3)</a:t>
            </a:r>
          </a:p>
        </p:txBody>
      </p:sp>
      <p:sp>
        <p:nvSpPr>
          <p:cNvPr id="17411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sz="3100" dirty="0" smtClean="0"/>
              <a:t>Historique</a:t>
            </a:r>
          </a:p>
          <a:p>
            <a:pPr lvl="1"/>
            <a:r>
              <a:rPr lang="fr-FR" sz="2900" dirty="0" smtClean="0"/>
              <a:t>2007 </a:t>
            </a:r>
            <a:r>
              <a:rPr lang="fr-FR" sz="2900" dirty="0"/>
              <a:t>: création de l’</a:t>
            </a:r>
            <a:r>
              <a:rPr lang="fr-FR" sz="2900" dirty="0" err="1"/>
              <a:t>IdG</a:t>
            </a:r>
            <a:endParaRPr lang="fr-FR" sz="2900" dirty="0"/>
          </a:p>
          <a:p>
            <a:pPr lvl="1"/>
            <a:r>
              <a:rPr lang="fr-FR" sz="2900" dirty="0" smtClean="0"/>
              <a:t>2009 </a:t>
            </a:r>
            <a:r>
              <a:rPr lang="fr-FR" sz="2900" dirty="0"/>
              <a:t>: Grilles de production labellisées TGIR</a:t>
            </a:r>
          </a:p>
          <a:p>
            <a:pPr lvl="1"/>
            <a:r>
              <a:rPr lang="fr-FR" sz="2900" dirty="0"/>
              <a:t>2010 : fin de EGEE-III, démarrage de EGI-Inspire, inauguration de </a:t>
            </a:r>
            <a:r>
              <a:rPr lang="fr-FR" sz="2900" dirty="0" smtClean="0"/>
              <a:t>FG</a:t>
            </a:r>
            <a:endParaRPr lang="fr-FR" sz="2900" dirty="0"/>
          </a:p>
          <a:p>
            <a:pPr lvl="1"/>
            <a:r>
              <a:rPr lang="fr-FR" sz="2900" dirty="0"/>
              <a:t>2011 : l’</a:t>
            </a:r>
            <a:r>
              <a:rPr lang="fr-FR" sz="2900" dirty="0" err="1"/>
              <a:t>IdG</a:t>
            </a:r>
            <a:r>
              <a:rPr lang="fr-FR" sz="2900" dirty="0"/>
              <a:t> devient </a:t>
            </a:r>
            <a:r>
              <a:rPr lang="fr-FR" sz="2900" dirty="0" err="1"/>
              <a:t>IdGC</a:t>
            </a:r>
            <a:r>
              <a:rPr lang="fr-FR" sz="2900" dirty="0"/>
              <a:t> </a:t>
            </a:r>
            <a:endParaRPr lang="fr-FR" sz="2600" dirty="0" smtClean="0"/>
          </a:p>
          <a:p>
            <a:pPr lvl="1"/>
            <a:endParaRPr lang="fr-FR" sz="2700" dirty="0"/>
          </a:p>
          <a:p>
            <a:r>
              <a:rPr lang="fr-FR" dirty="0" smtClean="0"/>
              <a:t>Missions de France Grilles</a:t>
            </a:r>
          </a:p>
          <a:p>
            <a:pPr lvl="1"/>
            <a:r>
              <a:rPr lang="fr-FR" sz="3000" dirty="0"/>
              <a:t>Etablir une infrastructure nationale de Grilles de production</a:t>
            </a:r>
          </a:p>
          <a:p>
            <a:pPr lvl="1"/>
            <a:r>
              <a:rPr lang="fr-FR" sz="3000" dirty="0"/>
              <a:t>Contribuer au fonctionnement de l’infrastructure européenne EGI </a:t>
            </a:r>
          </a:p>
          <a:p>
            <a:pPr lvl="1"/>
            <a:r>
              <a:rPr lang="fr-FR" sz="3000" dirty="0" smtClean="0"/>
              <a:t>Organisation </a:t>
            </a:r>
            <a:r>
              <a:rPr lang="fr-FR" sz="3000" dirty="0"/>
              <a:t>au plan national d’une communauté </a:t>
            </a:r>
            <a:r>
              <a:rPr lang="fr-FR" sz="3000" dirty="0" smtClean="0"/>
              <a:t>utilisatrice</a:t>
            </a:r>
            <a:endParaRPr lang="fr-FR" sz="3000" dirty="0"/>
          </a:p>
          <a:p>
            <a:pPr lvl="1"/>
            <a:r>
              <a:rPr lang="fr-FR" sz="3000" dirty="0" smtClean="0"/>
              <a:t>Rapprochement </a:t>
            </a:r>
            <a:r>
              <a:rPr lang="fr-FR" sz="3000" dirty="0"/>
              <a:t>entre </a:t>
            </a:r>
            <a:r>
              <a:rPr lang="fr-FR" sz="3000" dirty="0" smtClean="0"/>
              <a:t>grilles </a:t>
            </a:r>
            <a:r>
              <a:rPr lang="fr-FR" sz="3000" dirty="0"/>
              <a:t>de production et </a:t>
            </a:r>
            <a:r>
              <a:rPr lang="fr-FR" sz="3000" dirty="0" smtClean="0"/>
              <a:t>de recherche</a:t>
            </a:r>
          </a:p>
          <a:p>
            <a:pPr lvl="1"/>
            <a:endParaRPr lang="fr-FR" sz="3000" dirty="0" smtClean="0"/>
          </a:p>
          <a:p>
            <a:pPr lvl="1"/>
            <a:r>
              <a:rPr lang="fr-FR" sz="3000" i="1" dirty="0" smtClean="0"/>
              <a:t>MISSIONS ETENDUES AU DOMAINE DU CLOUD COMPUTING</a:t>
            </a:r>
            <a:endParaRPr lang="fr-FR" sz="3000" i="1" dirty="0"/>
          </a:p>
          <a:p>
            <a:endParaRPr lang="fr-FR" sz="2000" dirty="0" smtClean="0"/>
          </a:p>
        </p:txBody>
      </p:sp>
      <p:sp>
        <p:nvSpPr>
          <p:cNvPr id="17412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F6D9872-91B4-416B-ADA7-CD8B9D3EA2F4}" type="slidenum">
              <a:rPr lang="fr-FR"/>
              <a:pPr/>
              <a:t>10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03/04/2012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414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L’infrastructure : les ressources informatiques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 smtClean="0">
                <a:solidFill>
                  <a:srgbClr val="00B0F0"/>
                </a:solidFill>
              </a:rPr>
              <a:t>Chiffres de mai 2013</a:t>
            </a:r>
          </a:p>
          <a:p>
            <a:pPr lvl="1"/>
            <a:r>
              <a:rPr lang="fr-FR" b="1" dirty="0" smtClean="0">
                <a:solidFill>
                  <a:srgbClr val="00B0F0"/>
                </a:solidFill>
              </a:rPr>
              <a:t>18</a:t>
            </a:r>
            <a:r>
              <a:rPr lang="fr-FR" dirty="0" smtClean="0"/>
              <a:t> sites ("nœuds" de grille)</a:t>
            </a:r>
          </a:p>
          <a:p>
            <a:pPr lvl="1"/>
            <a:r>
              <a:rPr lang="fr-FR" b="1" dirty="0" smtClean="0">
                <a:solidFill>
                  <a:srgbClr val="00B0F0"/>
                </a:solidFill>
              </a:rPr>
              <a:t>31 660</a:t>
            </a:r>
            <a:r>
              <a:rPr lang="fr-FR" dirty="0" smtClean="0"/>
              <a:t> </a:t>
            </a:r>
            <a:r>
              <a:rPr lang="fr-FR" dirty="0" err="1" smtClean="0"/>
              <a:t>CPUs</a:t>
            </a:r>
            <a:r>
              <a:rPr lang="fr-FR" dirty="0" smtClean="0"/>
              <a:t> logiques</a:t>
            </a:r>
          </a:p>
          <a:p>
            <a:pPr lvl="1"/>
            <a:r>
              <a:rPr lang="fr-FR" b="1" dirty="0" smtClean="0">
                <a:solidFill>
                  <a:srgbClr val="00B0F0"/>
                </a:solidFill>
              </a:rPr>
              <a:t>307 215</a:t>
            </a:r>
            <a:r>
              <a:rPr lang="fr-FR" dirty="0" smtClean="0"/>
              <a:t> HEPSPEC06</a:t>
            </a:r>
          </a:p>
          <a:p>
            <a:pPr lvl="1"/>
            <a:r>
              <a:rPr lang="fr-FR" b="1" dirty="0" smtClean="0">
                <a:solidFill>
                  <a:srgbClr val="00B0F0"/>
                </a:solidFill>
              </a:rPr>
              <a:t>17,79 </a:t>
            </a:r>
            <a:r>
              <a:rPr lang="fr-FR" b="1" dirty="0">
                <a:solidFill>
                  <a:srgbClr val="00B0F0"/>
                </a:solidFill>
              </a:rPr>
              <a:t>PB </a:t>
            </a:r>
            <a:r>
              <a:rPr lang="fr-FR" dirty="0" smtClean="0"/>
              <a:t>stockage disque</a:t>
            </a:r>
          </a:p>
          <a:p>
            <a:pPr lvl="1"/>
            <a:r>
              <a:rPr lang="fr-FR" b="1" dirty="0" smtClean="0">
                <a:solidFill>
                  <a:srgbClr val="00B0F0"/>
                </a:solidFill>
              </a:rPr>
              <a:t>13,76 </a:t>
            </a:r>
            <a:r>
              <a:rPr lang="fr-FR" b="1" dirty="0">
                <a:solidFill>
                  <a:srgbClr val="00B0F0"/>
                </a:solidFill>
              </a:rPr>
              <a:t>PB</a:t>
            </a:r>
            <a:r>
              <a:rPr lang="fr-FR" dirty="0" smtClean="0"/>
              <a:t> stockage bande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sz="2400" dirty="0"/>
              <a:t>Ressources mutualisées, </a:t>
            </a:r>
            <a:endParaRPr lang="fr-FR" sz="2400" dirty="0" smtClean="0"/>
          </a:p>
          <a:p>
            <a:r>
              <a:rPr lang="fr-FR" sz="2400" dirty="0" smtClean="0"/>
              <a:t>Apportées par les communautés.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5436096" y="5949280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b="1" dirty="0" smtClean="0">
                <a:solidFill>
                  <a:srgbClr val="00B0F0"/>
                </a:solidFill>
              </a:rPr>
              <a:t>98.4%</a:t>
            </a:r>
            <a:r>
              <a:rPr lang="fr-FR" dirty="0" smtClean="0"/>
              <a:t> disponibilité</a:t>
            </a:r>
          </a:p>
          <a:p>
            <a:pPr lvl="1"/>
            <a:r>
              <a:rPr lang="fr-FR" b="1" dirty="0" smtClean="0">
                <a:solidFill>
                  <a:srgbClr val="00B0F0"/>
                </a:solidFill>
              </a:rPr>
              <a:t>99.0%</a:t>
            </a:r>
            <a:r>
              <a:rPr lang="fr-FR" dirty="0" smtClean="0"/>
              <a:t> fiabilité</a:t>
            </a:r>
          </a:p>
        </p:txBody>
      </p:sp>
      <p:sp>
        <p:nvSpPr>
          <p:cNvPr id="10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39975" y="6597650"/>
            <a:ext cx="2808288" cy="260350"/>
          </a:xfrm>
        </p:spPr>
        <p:txBody>
          <a:bodyPr/>
          <a:lstStyle/>
          <a:p>
            <a:pPr>
              <a:defRPr/>
            </a:pPr>
            <a:r>
              <a:rPr lang="fr-FR" smtClean="0"/>
              <a:t>France Grilles – juin 2013 </a:t>
            </a:r>
            <a:endParaRPr lang="fr-FR" dirty="0"/>
          </a:p>
        </p:txBody>
      </p:sp>
      <p:pic>
        <p:nvPicPr>
          <p:cNvPr id="1026" name="Picture 2" descr="C:\Documents and Settings\Gilles MATHIEU\Mes documents\doc\France-Grilles\Com-visuels-logos\2013-05 - Carte F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4032448" cy="413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45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la sécurité dans tout ça 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smtClean="0"/>
              <a:t>Un peu oubliée dans le projet « fondateur » EDG!</a:t>
            </a:r>
          </a:p>
          <a:p>
            <a:pPr lvl="1"/>
            <a:r>
              <a:rPr lang="fr-FR" sz="2000" dirty="0" smtClean="0"/>
              <a:t>Basée sur les outils de </a:t>
            </a:r>
            <a:r>
              <a:rPr lang="fr-FR" sz="2000" dirty="0" err="1" smtClean="0"/>
              <a:t>Globus</a:t>
            </a:r>
            <a:endParaRPr lang="fr-FR" sz="2000" dirty="0"/>
          </a:p>
          <a:p>
            <a:pPr lvl="1"/>
            <a:r>
              <a:rPr lang="fr-FR" sz="2000" dirty="0" smtClean="0"/>
              <a:t>Certificats</a:t>
            </a:r>
          </a:p>
          <a:p>
            <a:r>
              <a:rPr lang="fr-FR" sz="2000" dirty="0" smtClean="0"/>
              <a:t>Groupes de sécurité de EGI-Inspire </a:t>
            </a:r>
          </a:p>
          <a:p>
            <a:pPr lvl="1"/>
            <a:r>
              <a:rPr lang="fr-FR" sz="2000" dirty="0" smtClean="0"/>
              <a:t>Security Coordination Group</a:t>
            </a:r>
          </a:p>
          <a:p>
            <a:pPr lvl="1"/>
            <a:r>
              <a:rPr lang="fr-FR" sz="2000" dirty="0" smtClean="0"/>
              <a:t>Security Policy Group</a:t>
            </a:r>
          </a:p>
          <a:p>
            <a:pPr lvl="1"/>
            <a:r>
              <a:rPr lang="en-US" sz="2000" dirty="0" smtClean="0"/>
              <a:t>Software Vulnerability Group</a:t>
            </a:r>
          </a:p>
          <a:p>
            <a:pPr lvl="1"/>
            <a:r>
              <a:rPr lang="fr-FR" sz="2000" dirty="0" smtClean="0"/>
              <a:t>CSIRT</a:t>
            </a:r>
            <a:endParaRPr lang="en-US" sz="2000" dirty="0" smtClean="0"/>
          </a:p>
          <a:p>
            <a:r>
              <a:rPr lang="fr-FR" sz="2000" dirty="0" smtClean="0"/>
              <a:t>International </a:t>
            </a:r>
            <a:r>
              <a:rPr lang="fr-FR" sz="2000" dirty="0" err="1" smtClean="0"/>
              <a:t>security</a:t>
            </a:r>
            <a:r>
              <a:rPr lang="fr-FR" sz="2000" dirty="0" smtClean="0"/>
              <a:t> bodies</a:t>
            </a:r>
          </a:p>
          <a:p>
            <a:pPr lvl="1"/>
            <a:r>
              <a:rPr lang="fr-FR" sz="2000" dirty="0" smtClean="0"/>
              <a:t>IGTF</a:t>
            </a:r>
          </a:p>
          <a:p>
            <a:pPr lvl="1"/>
            <a:r>
              <a:rPr lang="fr-FR" sz="2000" dirty="0" err="1" smtClean="0"/>
              <a:t>EuGridPMA</a:t>
            </a:r>
            <a:r>
              <a:rPr lang="fr-FR" sz="2000" dirty="0" smtClean="0"/>
              <a:t> </a:t>
            </a:r>
          </a:p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white"/>
                </a:solidFill>
              </a:rPr>
              <a:t>France Grilles – juin 2013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6605-D007-4D8C-9E2B-311A77486A66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6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ODJ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Qu’est ce qu’une grille </a:t>
            </a:r>
            <a:r>
              <a:rPr lang="fr-FR" smtClean="0"/>
              <a:t>de calcul?</a:t>
            </a:r>
            <a:endParaRPr lang="fr-FR" dirty="0" smtClean="0"/>
          </a:p>
          <a:p>
            <a:r>
              <a:rPr lang="fr-FR" dirty="0" smtClean="0"/>
              <a:t>Le panorama!</a:t>
            </a:r>
          </a:p>
          <a:p>
            <a:r>
              <a:rPr lang="fr-FR" dirty="0" smtClean="0"/>
              <a:t>Et la sécurité dans tout ça?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white"/>
                </a:solidFill>
              </a:rPr>
              <a:t>France Grilles – juin 2013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75C4F-72C9-4C3A-AED8-74F11D37076B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7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86" y="1221226"/>
            <a:ext cx="7812360" cy="504056"/>
          </a:xfrm>
        </p:spPr>
        <p:txBody>
          <a:bodyPr/>
          <a:lstStyle/>
          <a:p>
            <a:r>
              <a:rPr lang="fr-FR" dirty="0" smtClean="0"/>
              <a:t>GRID ?</a:t>
            </a:r>
            <a:endParaRPr lang="fr-FR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2276872"/>
            <a:ext cx="3973512" cy="3600400"/>
          </a:xfrm>
        </p:spPr>
        <p:txBody>
          <a:bodyPr/>
          <a:lstStyle/>
          <a:p>
            <a:r>
              <a:rPr lang="fr-FR" sz="2000" dirty="0"/>
              <a:t>Aux Etats Unis le terme GRID signifie d’abord l’infrastructure de transport de courant électrique :</a:t>
            </a:r>
          </a:p>
          <a:p>
            <a:endParaRPr lang="fr-FR" sz="1600" dirty="0"/>
          </a:p>
          <a:p>
            <a:endParaRPr lang="fr-FR" sz="1600" dirty="0"/>
          </a:p>
          <a:p>
            <a:pPr marL="0" indent="0">
              <a:buNone/>
            </a:pPr>
            <a:endParaRPr lang="fr-FR" sz="1600" dirty="0"/>
          </a:p>
          <a:p>
            <a:r>
              <a:rPr lang="fr-FR" sz="2000" dirty="0"/>
              <a:t>Par analogie, on parle de « GRID </a:t>
            </a:r>
            <a:r>
              <a:rPr lang="fr-FR" sz="2000" dirty="0" err="1"/>
              <a:t>Computing</a:t>
            </a:r>
            <a:r>
              <a:rPr lang="fr-FR" sz="2000" dirty="0"/>
              <a:t> » pour les infrastructures réseaux et machines.</a:t>
            </a:r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</p:txBody>
      </p:sp>
      <p:pic>
        <p:nvPicPr>
          <p:cNvPr id="8196" name="Picture 4" descr="power-transmi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00808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grid-small-prov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8900" y="4094248"/>
            <a:ext cx="3975100" cy="2384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91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Qu’est ce qu’une grille de calcul ?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Idée d’envoyer un calcul sur le réseau et d’en récupérer le résultat.</a:t>
            </a:r>
          </a:p>
          <a:p>
            <a:r>
              <a:rPr lang="fr-FR" dirty="0" smtClean="0"/>
              <a:t>Choix de la communauté de physique des hautes énergies pour traiter les données résultant des expérimentations au LHC: </a:t>
            </a:r>
          </a:p>
          <a:p>
            <a:pPr lvl="1"/>
            <a:r>
              <a:rPr lang="fr-FR" dirty="0" smtClean="0"/>
              <a:t>LHC </a:t>
            </a:r>
            <a:r>
              <a:rPr lang="fr-FR" dirty="0" err="1" smtClean="0"/>
              <a:t>Grid</a:t>
            </a:r>
            <a:r>
              <a:rPr lang="fr-FR" dirty="0" smtClean="0"/>
              <a:t> = LCG</a:t>
            </a:r>
          </a:p>
          <a:p>
            <a:pPr lvl="1"/>
            <a:r>
              <a:rPr lang="fr-FR" dirty="0" smtClean="0"/>
              <a:t>Grille de données</a:t>
            </a:r>
          </a:p>
          <a:p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white"/>
                </a:solidFill>
              </a:rPr>
              <a:t>France Grilles – juin 2013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75C4F-72C9-4C3A-AED8-74F11D37076B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8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LCG</a:t>
            </a:r>
            <a:r>
              <a:rPr lang="fr-FR" dirty="0" smtClean="0"/>
              <a:t> 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Pouvoir </a:t>
            </a:r>
            <a:r>
              <a:rPr lang="fr-FR" dirty="0" smtClean="0"/>
              <a:t>disposer </a:t>
            </a:r>
            <a:r>
              <a:rPr lang="fr-FR" dirty="0" smtClean="0"/>
              <a:t>à moindre coût de :</a:t>
            </a:r>
          </a:p>
          <a:p>
            <a:pPr lvl="1"/>
            <a:r>
              <a:rPr lang="fr-FR" dirty="0" smtClean="0"/>
              <a:t>puissance de calcul </a:t>
            </a:r>
          </a:p>
          <a:p>
            <a:pPr lvl="1"/>
            <a:r>
              <a:rPr lang="fr-FR" dirty="0" smtClean="0"/>
              <a:t>stockage de données</a:t>
            </a:r>
          </a:p>
          <a:p>
            <a:pPr lvl="1"/>
            <a:r>
              <a:rPr lang="fr-FR" dirty="0" smtClean="0"/>
              <a:t>pensé pour l’analyse de données haut </a:t>
            </a:r>
            <a:r>
              <a:rPr lang="fr-FR" dirty="0" smtClean="0"/>
              <a:t>débit</a:t>
            </a:r>
          </a:p>
          <a:p>
            <a:r>
              <a:rPr lang="fr-FR" dirty="0" smtClean="0"/>
              <a:t>Utilisation des centres de calcul existant</a:t>
            </a:r>
          </a:p>
          <a:p>
            <a:r>
              <a:rPr lang="fr-FR" dirty="0" smtClean="0"/>
              <a:t>Hiérarchisation:</a:t>
            </a:r>
          </a:p>
          <a:p>
            <a:pPr lvl="1"/>
            <a:r>
              <a:rPr lang="fr-FR" dirty="0" err="1" smtClean="0"/>
              <a:t>Tier</a:t>
            </a:r>
            <a:r>
              <a:rPr lang="fr-FR" dirty="0" smtClean="0"/>
              <a:t> 0 : Consolidation des données</a:t>
            </a:r>
          </a:p>
          <a:p>
            <a:pPr lvl="1"/>
            <a:r>
              <a:rPr lang="fr-FR" dirty="0" err="1" smtClean="0"/>
              <a:t>Tier</a:t>
            </a:r>
            <a:r>
              <a:rPr lang="fr-FR" dirty="0" smtClean="0"/>
              <a:t> 1: Réductions des donn</a:t>
            </a:r>
            <a:r>
              <a:rPr lang="fr-FR" dirty="0" smtClean="0"/>
              <a:t>es et calibration</a:t>
            </a:r>
            <a:endParaRPr lang="fr-FR" dirty="0" smtClean="0"/>
          </a:p>
          <a:p>
            <a:pPr lvl="1"/>
            <a:r>
              <a:rPr lang="fr-FR" dirty="0" err="1" smtClean="0"/>
              <a:t>Tier</a:t>
            </a:r>
            <a:r>
              <a:rPr lang="fr-FR" dirty="0" smtClean="0"/>
              <a:t> 2: Simulations et analyses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9F2EBE-737C-4524-8B0C-433799F1C55A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39975" y="6597650"/>
            <a:ext cx="2808288" cy="260350"/>
          </a:xfrm>
        </p:spPr>
        <p:txBody>
          <a:bodyPr/>
          <a:lstStyle/>
          <a:p>
            <a:pPr>
              <a:defRPr/>
            </a:pPr>
            <a:r>
              <a:rPr lang="fr-FR" smtClean="0"/>
              <a:t>France Grilles – juin 2013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260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Panorama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WLCG</a:t>
            </a:r>
            <a:endParaRPr lang="fr-FR" dirty="0" smtClean="0"/>
          </a:p>
          <a:p>
            <a:pPr lvl="1"/>
            <a:r>
              <a:rPr lang="fr-FR" dirty="0" smtClean="0"/>
              <a:t>La grille du </a:t>
            </a:r>
            <a:r>
              <a:rPr lang="fr-FR" dirty="0" smtClean="0"/>
              <a:t>LHC</a:t>
            </a:r>
          </a:p>
          <a:p>
            <a:pPr lvl="1"/>
            <a:r>
              <a:rPr lang="fr-FR" dirty="0" smtClean="0"/>
              <a:t>Collaboration mondiale</a:t>
            </a:r>
            <a:endParaRPr lang="fr-FR" dirty="0" smtClean="0"/>
          </a:p>
          <a:p>
            <a:r>
              <a:rPr lang="fr-FR" dirty="0"/>
              <a:t>EGI</a:t>
            </a:r>
          </a:p>
          <a:p>
            <a:pPr lvl="1"/>
            <a:r>
              <a:rPr lang="fr-FR" dirty="0"/>
              <a:t>L’infrastructure de grille </a:t>
            </a:r>
            <a:r>
              <a:rPr lang="fr-FR" dirty="0" smtClean="0"/>
              <a:t>européenne</a:t>
            </a:r>
          </a:p>
          <a:p>
            <a:pPr lvl="1"/>
            <a:r>
              <a:rPr lang="fr-FR" dirty="0" smtClean="0"/>
              <a:t>Ouverture aux scientifiques européens</a:t>
            </a:r>
          </a:p>
          <a:p>
            <a:r>
              <a:rPr lang="fr-FR" dirty="0"/>
              <a:t>France </a:t>
            </a:r>
            <a:r>
              <a:rPr lang="fr-FR" dirty="0" smtClean="0"/>
              <a:t>Grilles</a:t>
            </a:r>
          </a:p>
          <a:p>
            <a:pPr lvl="1"/>
            <a:r>
              <a:rPr lang="fr-FR" dirty="0"/>
              <a:t>L’infrastructure </a:t>
            </a:r>
            <a:r>
              <a:rPr lang="fr-FR" dirty="0" smtClean="0"/>
              <a:t>Française</a:t>
            </a:r>
          </a:p>
          <a:p>
            <a:pPr lvl="1"/>
            <a:endParaRPr lang="fr-FR" dirty="0"/>
          </a:p>
          <a:p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France Grilles – juin 2013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pic>
        <p:nvPicPr>
          <p:cNvPr id="2050" name="Picture 2" descr="http://lcg-archive.web.cern.ch/lcg-archive/logos/WLCG-Logo-Comp2L-W-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772816"/>
            <a:ext cx="2084327" cy="169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52" y="3573016"/>
            <a:ext cx="1489902" cy="124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2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13 octobre 2011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CCIN23 and Grid Activities in France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BC27BA-BDB3-4F1A-9877-562800D63B6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40" descr="both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780928"/>
            <a:ext cx="4563370" cy="3726929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251520" y="2197313"/>
            <a:ext cx="48245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/>
              <a:t>Pilotage : EGI.eu, </a:t>
            </a:r>
            <a:r>
              <a:rPr lang="en-US" sz="2000" dirty="0" err="1" smtClean="0"/>
              <a:t>société</a:t>
            </a:r>
            <a:r>
              <a:rPr lang="en-US" sz="2000" dirty="0" smtClean="0"/>
              <a:t> de </a:t>
            </a:r>
            <a:r>
              <a:rPr lang="en-US" sz="2000" dirty="0" err="1" smtClean="0"/>
              <a:t>droit</a:t>
            </a:r>
            <a:r>
              <a:rPr lang="en-US" sz="2000" dirty="0" smtClean="0"/>
              <a:t> civil hollandaise</a:t>
            </a:r>
          </a:p>
          <a:p>
            <a:pPr>
              <a:buFontTx/>
              <a:buChar char="-"/>
            </a:pPr>
            <a:r>
              <a:rPr lang="en-US" sz="2000" dirty="0" smtClean="0"/>
              <a:t>Structuration : le </a:t>
            </a:r>
            <a:r>
              <a:rPr lang="en-US" sz="2000" dirty="0" err="1" smtClean="0"/>
              <a:t>projet</a:t>
            </a:r>
            <a:r>
              <a:rPr lang="en-US" sz="2000" dirty="0" smtClean="0"/>
              <a:t> </a:t>
            </a:r>
            <a:r>
              <a:rPr lang="en-US" sz="2000" dirty="0" err="1" smtClean="0"/>
              <a:t>européen</a:t>
            </a:r>
            <a:r>
              <a:rPr lang="en-US" sz="2000" dirty="0" smtClean="0"/>
              <a:t> EGI-</a:t>
            </a:r>
            <a:r>
              <a:rPr lang="en-US" sz="2000" dirty="0" err="1" smtClean="0"/>
              <a:t>InSPIRE</a:t>
            </a:r>
            <a:r>
              <a:rPr lang="en-US" sz="2000" dirty="0" smtClean="0"/>
              <a:t> </a:t>
            </a:r>
            <a:r>
              <a:rPr lang="en-US" sz="2000" dirty="0" smtClean="0"/>
              <a:t> (fin en 2014)</a:t>
            </a:r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/>
              <a:t> 42 NGIs, </a:t>
            </a:r>
            <a:r>
              <a:rPr lang="en-US" sz="2000" dirty="0" err="1"/>
              <a:t>ou</a:t>
            </a:r>
            <a:r>
              <a:rPr lang="en-US" sz="2000" dirty="0"/>
              <a:t> National Grid Initiatives</a:t>
            </a:r>
          </a:p>
          <a:p>
            <a:pPr>
              <a:buFontTx/>
              <a:buChar char="-"/>
            </a:pPr>
            <a:r>
              <a:rPr lang="en-US" sz="2000" dirty="0"/>
              <a:t> France Grilles </a:t>
            </a:r>
            <a:r>
              <a:rPr lang="en-US" sz="2000" dirty="0" err="1"/>
              <a:t>opère</a:t>
            </a:r>
            <a:r>
              <a:rPr lang="en-US" sz="2000" dirty="0"/>
              <a:t> la NGI </a:t>
            </a:r>
            <a:r>
              <a:rPr lang="en-US" sz="2000" dirty="0" err="1"/>
              <a:t>Française</a:t>
            </a:r>
            <a:endParaRPr lang="en-US" sz="2000" dirty="0"/>
          </a:p>
          <a:p>
            <a:pPr>
              <a:buFontTx/>
              <a:buChar char="-"/>
            </a:pPr>
            <a:endParaRPr lang="en-US" sz="20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653136"/>
            <a:ext cx="1800200" cy="1499315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EGI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993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France Grilles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950" y="1772816"/>
            <a:ext cx="8928100" cy="4752528"/>
          </a:xfrm>
        </p:spPr>
        <p:txBody>
          <a:bodyPr/>
          <a:lstStyle/>
          <a:p>
            <a:r>
              <a:rPr lang="en-US" dirty="0"/>
              <a:t>France Grilles : </a:t>
            </a:r>
            <a:r>
              <a:rPr lang="en-US" dirty="0" err="1"/>
              <a:t>l’initiative</a:t>
            </a:r>
            <a:r>
              <a:rPr lang="en-US" dirty="0"/>
              <a:t> de Grille </a:t>
            </a:r>
            <a:r>
              <a:rPr lang="en-US" dirty="0" err="1"/>
              <a:t>Française</a:t>
            </a:r>
            <a:r>
              <a:rPr lang="en-US" dirty="0"/>
              <a:t> (NGI)</a:t>
            </a:r>
          </a:p>
          <a:p>
            <a:pPr lvl="1"/>
            <a:r>
              <a:rPr lang="fr-FR" dirty="0"/>
              <a:t>Un Groupement d’Intérêt Scientifique (GIS</a:t>
            </a:r>
            <a:r>
              <a:rPr lang="fr-FR" dirty="0" smtClean="0"/>
              <a:t>)</a:t>
            </a:r>
            <a:endParaRPr lang="fr-FR" dirty="0"/>
          </a:p>
          <a:p>
            <a:pPr lvl="1"/>
            <a:r>
              <a:rPr lang="fr-FR" dirty="0"/>
              <a:t>Partenaire français de la grille européenne </a:t>
            </a:r>
            <a:r>
              <a:rPr lang="fr-FR" dirty="0" smtClean="0"/>
              <a:t>EGI</a:t>
            </a:r>
          </a:p>
          <a:p>
            <a:pPr lvl="1"/>
            <a:endParaRPr lang="fr-FR" dirty="0"/>
          </a:p>
          <a:p>
            <a:r>
              <a:rPr lang="en-US" dirty="0" err="1" smtClean="0"/>
              <a:t>Institut</a:t>
            </a:r>
            <a:r>
              <a:rPr lang="en-US" dirty="0" smtClean="0"/>
              <a:t> </a:t>
            </a:r>
            <a:r>
              <a:rPr lang="en-US" dirty="0"/>
              <a:t>des Grilles et du Cloud (</a:t>
            </a:r>
            <a:r>
              <a:rPr lang="en-US" dirty="0" err="1"/>
              <a:t>IdGC</a:t>
            </a:r>
            <a:r>
              <a:rPr lang="en-US" dirty="0"/>
              <a:t>)</a:t>
            </a:r>
          </a:p>
          <a:p>
            <a:pPr lvl="1"/>
            <a:r>
              <a:rPr lang="fr-FR" dirty="0"/>
              <a:t>Unité Propre de Services du </a:t>
            </a:r>
            <a:r>
              <a:rPr lang="fr-FR" dirty="0" smtClean="0"/>
              <a:t>CNRS (rattachement </a:t>
            </a:r>
            <a:r>
              <a:rPr lang="fr-FR" dirty="0"/>
              <a:t>IN2P3)</a:t>
            </a:r>
          </a:p>
          <a:p>
            <a:pPr lvl="1"/>
            <a:r>
              <a:rPr lang="fr-FR" dirty="0"/>
              <a:t>Mission: coordonner l’activité sur les grilles au </a:t>
            </a:r>
            <a:r>
              <a:rPr lang="fr-FR" dirty="0" smtClean="0"/>
              <a:t>CNRS</a:t>
            </a:r>
          </a:p>
          <a:p>
            <a:pPr lvl="1"/>
            <a:r>
              <a:rPr lang="fr-FR" dirty="0" smtClean="0"/>
              <a:t>Mandataire du GIS France Grilles</a:t>
            </a:r>
            <a:endParaRPr lang="fr-FR" dirty="0"/>
          </a:p>
          <a:p>
            <a:pPr lvl="1"/>
            <a:endParaRPr lang="fr-FR" sz="2000" dirty="0"/>
          </a:p>
          <a:p>
            <a:pPr marL="0" indent="0">
              <a:buNone/>
            </a:pPr>
            <a:endParaRPr lang="fr-FR" sz="20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9F2EBE-737C-4524-8B0C-433799F1C55A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39975" y="6597650"/>
            <a:ext cx="2808288" cy="2603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France Grilles – juin 2013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339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France Grilles (2)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950" y="1844675"/>
            <a:ext cx="8928100" cy="3744565"/>
          </a:xfrm>
        </p:spPr>
        <p:txBody>
          <a:bodyPr/>
          <a:lstStyle/>
          <a:p>
            <a:r>
              <a:rPr lang="fr-FR" sz="2400" dirty="0"/>
              <a:t>8 partenaires</a:t>
            </a:r>
          </a:p>
          <a:p>
            <a:pPr lvl="1"/>
            <a:r>
              <a:rPr lang="fr-FR" sz="2000" dirty="0"/>
              <a:t>Ministère de l’Enseignement Supérieur et de la Recherche</a:t>
            </a:r>
          </a:p>
          <a:p>
            <a:pPr lvl="1"/>
            <a:r>
              <a:rPr lang="fr-FR" sz="2000" dirty="0" smtClean="0"/>
              <a:t>Institut des Grilles et du Cloud pour le compte du CNRS, le mandataire du GIS</a:t>
            </a:r>
            <a:endParaRPr lang="fr-FR" sz="2000" dirty="0"/>
          </a:p>
          <a:p>
            <a:pPr lvl="1"/>
            <a:r>
              <a:rPr lang="fr-FR" sz="2000" dirty="0"/>
              <a:t>Commissariat à l’Energie Atomique et aux énergies alternatives</a:t>
            </a:r>
          </a:p>
          <a:p>
            <a:pPr lvl="1"/>
            <a:r>
              <a:rPr lang="fr-FR" sz="2000" dirty="0"/>
              <a:t>Institut National de la Recherche Agronomique</a:t>
            </a:r>
          </a:p>
          <a:p>
            <a:pPr lvl="1"/>
            <a:r>
              <a:rPr lang="fr-FR" sz="2000" dirty="0"/>
              <a:t>Institut National de Recherche en Informatique et en Automatique</a:t>
            </a:r>
          </a:p>
          <a:p>
            <a:pPr lvl="1"/>
            <a:r>
              <a:rPr lang="fr-FR" sz="2000" dirty="0"/>
              <a:t>Institut National de la Santé et de la Recherche Médicale</a:t>
            </a:r>
          </a:p>
          <a:p>
            <a:pPr lvl="1"/>
            <a:r>
              <a:rPr lang="fr-FR" sz="2000" dirty="0"/>
              <a:t>Conférence des Présidents d’Université</a:t>
            </a:r>
          </a:p>
          <a:p>
            <a:pPr lvl="1"/>
            <a:r>
              <a:rPr lang="fr-FR" sz="2000" dirty="0"/>
              <a:t>Réseau National de Télécommunications pour la Technologie, l’Enseignement et la Recherche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white"/>
                </a:solidFill>
              </a:rPr>
              <a:t>France Grilles – juin 2013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6605-D007-4D8C-9E2B-311A77486A66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fr-FR">
              <a:solidFill>
                <a:prstClr val="white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6222" y="5686514"/>
            <a:ext cx="57746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5614506"/>
            <a:ext cx="936104" cy="67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5735123"/>
            <a:ext cx="1008112" cy="45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5813762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5715406"/>
            <a:ext cx="1296144" cy="52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5589240"/>
            <a:ext cx="792088" cy="69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0352" y="5685866"/>
            <a:ext cx="1152128" cy="55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5661248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309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rancegrilles_utilisateurs-copi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francegrilles_utilisateurs-copi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EGI-InSPIRE-May2011-V4</Template>
  <TotalTime>3745</TotalTime>
  <Words>539</Words>
  <Application>Microsoft Office PowerPoint</Application>
  <PresentationFormat>Affichage à l'écran (4:3)</PresentationFormat>
  <Paragraphs>129</Paragraphs>
  <Slides>12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5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EGI-InSPIRE 2</vt:lpstr>
      <vt:lpstr>Custom Design</vt:lpstr>
      <vt:lpstr>francegrilles_utilisateurs-copie2</vt:lpstr>
      <vt:lpstr>Conception personnalisée</vt:lpstr>
      <vt:lpstr>1_francegrilles_utilisateurs-copie2</vt:lpstr>
      <vt:lpstr>Le contexte Grille en France  Réunion sécurité France Grilles Juin 2013, Clermont-Ferrand</vt:lpstr>
      <vt:lpstr>ODJ</vt:lpstr>
      <vt:lpstr>GRID ?</vt:lpstr>
      <vt:lpstr>Qu’est ce qu’une grille de calcul ?</vt:lpstr>
      <vt:lpstr>LCG ?</vt:lpstr>
      <vt:lpstr>Panorama</vt:lpstr>
      <vt:lpstr>EGI</vt:lpstr>
      <vt:lpstr>France Grilles</vt:lpstr>
      <vt:lpstr>France Grilles (2)</vt:lpstr>
      <vt:lpstr>France Grilles (3)</vt:lpstr>
      <vt:lpstr>L’infrastructure : les ressources informatiques</vt:lpstr>
      <vt:lpstr>Et la sécurité dans tout ça ?</vt:lpstr>
    </vt:vector>
  </TitlesOfParts>
  <Company>CNRS IdGC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France Grilles, journées scientifiques 2012</dc:title>
  <dc:creator>Romier</dc:creator>
  <cp:lastModifiedBy>MICOUT Pierrick</cp:lastModifiedBy>
  <cp:revision>564</cp:revision>
  <dcterms:created xsi:type="dcterms:W3CDTF">2012-11-19T12:52:08Z</dcterms:created>
  <dcterms:modified xsi:type="dcterms:W3CDTF">2013-06-05T14:57:43Z</dcterms:modified>
</cp:coreProperties>
</file>