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  <p:sldMasterId id="2147483734" r:id="rId2"/>
    <p:sldMasterId id="2147483759" r:id="rId3"/>
    <p:sldMasterId id="2147483792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8" r:id="rId6"/>
    <p:sldId id="259" r:id="rId7"/>
    <p:sldId id="264" r:id="rId8"/>
    <p:sldId id="265" r:id="rId9"/>
    <p:sldId id="268" r:id="rId10"/>
    <p:sldId id="266" r:id="rId11"/>
    <p:sldId id="257" r:id="rId12"/>
    <p:sldId id="261" r:id="rId13"/>
    <p:sldId id="260" r:id="rId14"/>
    <p:sldId id="267" r:id="rId15"/>
    <p:sldId id="262" r:id="rId16"/>
    <p:sldId id="263" r:id="rId1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>
        <p:scale>
          <a:sx n="70" d="100"/>
          <a:sy n="70" d="100"/>
        </p:scale>
        <p:origin x="-840" y="-6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36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489A9-28E3-46DE-BF0C-A30ABC867221}" type="datetimeFigureOut">
              <a:rPr lang="fr-FR" smtClean="0"/>
              <a:pPr/>
              <a:t>12/06/2013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56994-DBEA-4051-BF64-F56BAC5A12D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300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1E3743F-23DC-4248-B0D3-DCC3539A30CE}" type="datetimeFigureOut">
              <a:rPr lang="en-GB"/>
              <a:pPr>
                <a:defRPr/>
              </a:pPr>
              <a:t>12/06/2013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GB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F5C1692-A211-47BB-82C7-D9386D78C5A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716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9544AD4-3BF8-495B-85BC-ECDFC16AB129}" type="slidenum">
              <a:rPr lang="en-GB"/>
              <a:pPr eaLnBrk="1" hangingPunct="1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9"/>
          <a:stretch/>
        </p:blipFill>
        <p:spPr bwMode="auto">
          <a:xfrm>
            <a:off x="0" y="1043869"/>
            <a:ext cx="1447800" cy="543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551613" y="503238"/>
            <a:ext cx="26638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3200" b="1" u="none">
                <a:solidFill>
                  <a:srgbClr val="FFFFFF"/>
                </a:solidFill>
                <a:ea typeface="SimSun" pitchFamily="2" charset="-122"/>
              </a:rPr>
              <a:t>EGI-InSPIRE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France Grilles – juin 2013 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7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21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4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7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39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839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039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587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France Grilles – juin 2013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17032"/>
            <a:ext cx="8640960" cy="2836168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6604992"/>
            <a:ext cx="8640960" cy="253008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4956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9117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413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005064"/>
            <a:ext cx="7772400" cy="1763911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348881"/>
            <a:ext cx="7772400" cy="165618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006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41764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2484586"/>
            <a:ext cx="4176464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427984" y="1844824"/>
            <a:ext cx="458996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427984" y="2484586"/>
            <a:ext cx="4589969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0837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168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1994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3286001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844825"/>
            <a:ext cx="5389438" cy="4608512"/>
          </a:xfrm>
        </p:spPr>
        <p:txBody>
          <a:bodyPr/>
          <a:lstStyle>
            <a:lvl1pPr>
              <a:defRPr sz="3200">
                <a:solidFill>
                  <a:srgbClr val="01ADF0"/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3006875"/>
            <a:ext cx="3286001" cy="34464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7996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800600"/>
            <a:ext cx="8784976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512" y="1916831"/>
            <a:ext cx="8784976" cy="281074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5367338"/>
            <a:ext cx="8784976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7635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0381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844824"/>
            <a:ext cx="2407096" cy="4608512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844824"/>
            <a:ext cx="6019800" cy="4608512"/>
          </a:xfrm>
        </p:spPr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9148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6583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9034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1602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9248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0910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6013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040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6266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407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45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729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35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0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2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_TopBar_1247width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41257"/>
          </a:xfrm>
          <a:prstGeom prst="rect">
            <a:avLst/>
          </a:prstGeom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99035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36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7950" y="1268413"/>
            <a:ext cx="8928100" cy="431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7950" y="1844675"/>
            <a:ext cx="89281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92888"/>
            <a:ext cx="2133600" cy="2651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39975" y="6597650"/>
            <a:ext cx="28082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19700" y="6597650"/>
            <a:ext cx="12969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ＭＳ Ｐゴシック" charset="-128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1ADF0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74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uments.egi.eu/secure/ShowDocument?docid=1018" TargetMode="External"/><Relationship Id="rId2" Type="http://schemas.openxmlformats.org/officeDocument/2006/relationships/hyperlink" Target="https://indico.egi.eu/indico/getFile.py/access?contribId=4&amp;resId=0&amp;materialId=slides&amp;confId=1233" TargetMode="Externa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wiki.egi.eu/wiki/EGI_CSIRT:Central_emergency_suspension_projec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lerte-securite-l@france-grilles.fr" TargetMode="External"/><Relationship Id="rId2" Type="http://schemas.openxmlformats.org/officeDocument/2006/relationships/hyperlink" Target="mailto:site-security-contacts@mailman.egi.eu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mailto:abuse@egi.eu" TargetMode="External"/><Relationship Id="rId5" Type="http://schemas.openxmlformats.org/officeDocument/2006/relationships/hyperlink" Target="mailto:ngi-france-security-contact-l@france-grilles.fr" TargetMode="External"/><Relationship Id="rId4" Type="http://schemas.openxmlformats.org/officeDocument/2006/relationships/hyperlink" Target="mailto:Operations-securite-l@france-grilles.fr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orge.in2p3.fr/projects/francegrilles-ops/wiki/Security" TargetMode="External"/><Relationship Id="rId2" Type="http://schemas.openxmlformats.org/officeDocument/2006/relationships/hyperlink" Target="https://wiki.egi.eu/wiki/EGI_CSIRT:Main_Page" TargetMode="Externa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uments.egi.eu/public/ShowDocument?docid=710" TargetMode="External"/><Relationship Id="rId2" Type="http://schemas.openxmlformats.org/officeDocument/2006/relationships/hyperlink" Target="https://wiki.egi.eu/wiki/EGI_CSIRT:Incident_reporting" TargetMode="Externa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89040"/>
            <a:ext cx="8640960" cy="28361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effectLst/>
              </a:rPr>
              <a:t>Procédures de sécurité </a:t>
            </a:r>
            <a:br>
              <a:rPr lang="fr-FR" dirty="0" smtClean="0">
                <a:effectLst/>
              </a:rPr>
            </a:br>
            <a:r>
              <a:rPr lang="fr-FR" dirty="0" smtClean="0">
                <a:effectLst/>
              </a:rPr>
              <a:t>dans France Grilles et EGI</a:t>
            </a:r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en-GB" sz="2700" dirty="0" err="1" smtClean="0">
                <a:effectLst/>
              </a:rPr>
              <a:t>Réunion</a:t>
            </a:r>
            <a:r>
              <a:rPr lang="en-GB" sz="2700" dirty="0" smtClean="0">
                <a:effectLst/>
              </a:rPr>
              <a:t> </a:t>
            </a:r>
            <a:r>
              <a:rPr lang="en-GB" sz="2700" dirty="0" err="1" smtClean="0">
                <a:effectLst/>
              </a:rPr>
              <a:t>sécurité</a:t>
            </a:r>
            <a:r>
              <a:rPr lang="en-GB" sz="2700" dirty="0" smtClean="0">
                <a:effectLst/>
              </a:rPr>
              <a:t> France Grilles</a:t>
            </a:r>
            <a:br>
              <a:rPr lang="en-GB" sz="2700" dirty="0" smtClean="0">
                <a:effectLst/>
              </a:rPr>
            </a:br>
            <a:r>
              <a:rPr lang="en-GB" sz="2700" dirty="0" err="1" smtClean="0">
                <a:effectLst/>
              </a:rPr>
              <a:t>Juin</a:t>
            </a:r>
            <a:r>
              <a:rPr lang="en-GB" sz="2700" dirty="0" smtClean="0">
                <a:effectLst/>
              </a:rPr>
              <a:t> 2013, Clermont-Ferrand</a:t>
            </a:r>
            <a:endParaRPr lang="en-GB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Réponse à une demande d’action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Cas d’application</a:t>
            </a:r>
          </a:p>
          <a:p>
            <a:pPr lvl="1"/>
            <a:r>
              <a:rPr lang="fr-FR" dirty="0" smtClean="0"/>
              <a:t>Correction de vulnérabilités</a:t>
            </a:r>
          </a:p>
          <a:p>
            <a:pPr lvl="1"/>
            <a:r>
              <a:rPr lang="fr-FR" dirty="0" smtClean="0"/>
              <a:t>Mise à jour middleware ou système</a:t>
            </a:r>
          </a:p>
          <a:p>
            <a:pPr lvl="1"/>
            <a:r>
              <a:rPr lang="fr-FR" dirty="0" smtClean="0"/>
              <a:t>Demandes de vérification</a:t>
            </a:r>
          </a:p>
          <a:p>
            <a:pPr lvl="1"/>
            <a:r>
              <a:rPr lang="fr-FR" dirty="0" smtClean="0"/>
              <a:t>Mise en conformité (certificats, </a:t>
            </a:r>
            <a:r>
              <a:rPr lang="fr-FR" dirty="0" err="1" smtClean="0"/>
              <a:t>CRLs</a:t>
            </a:r>
            <a:r>
              <a:rPr lang="fr-FR" dirty="0" smtClean="0"/>
              <a:t>…)</a:t>
            </a:r>
          </a:p>
          <a:p>
            <a:pPr lv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90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à coins arrondis 85"/>
          <p:cNvSpPr/>
          <p:nvPr/>
        </p:nvSpPr>
        <p:spPr>
          <a:xfrm>
            <a:off x="5904148" y="1835827"/>
            <a:ext cx="2556284" cy="45365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Sécurité Tutelle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5" name="Rectangle à coins arrondis 84"/>
          <p:cNvSpPr/>
          <p:nvPr/>
        </p:nvSpPr>
        <p:spPr>
          <a:xfrm>
            <a:off x="3239852" y="1844824"/>
            <a:ext cx="2556284" cy="45365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Site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4" name="Rectangle à coins arrondis 83"/>
          <p:cNvSpPr/>
          <p:nvPr/>
        </p:nvSpPr>
        <p:spPr>
          <a:xfrm>
            <a:off x="575556" y="1844824"/>
            <a:ext cx="2556284" cy="45365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Sécurité France Grilles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Réponse à une demande d’action : flow </a:t>
            </a:r>
            <a:r>
              <a:rPr lang="fr-FR" dirty="0" err="1" smtClean="0"/>
              <a:t>chart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719572" y="2378189"/>
            <a:ext cx="1728192" cy="7627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Demande polie et civilisée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3815916" y="2471546"/>
            <a:ext cx="13681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Prise en compte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311860" y="3435774"/>
            <a:ext cx="2376264" cy="9945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Vérification, validation, </a:t>
            </a:r>
          </a:p>
          <a:p>
            <a:pPr algn="ctr"/>
            <a:r>
              <a:rPr lang="fr-FR" dirty="0" smtClean="0"/>
              <a:t>demande d’information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3815916" y="5013176"/>
            <a:ext cx="13681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Action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2159732" y="5589241"/>
            <a:ext cx="13681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Feedback</a:t>
            </a:r>
            <a:endParaRPr lang="fr-FR" dirty="0"/>
          </a:p>
        </p:txBody>
      </p:sp>
      <p:cxnSp>
        <p:nvCxnSpPr>
          <p:cNvPr id="21" name="Connecteur droit avec flèche 20"/>
          <p:cNvCxnSpPr>
            <a:stCxn id="7" idx="3"/>
            <a:endCxn id="8" idx="1"/>
          </p:cNvCxnSpPr>
          <p:nvPr/>
        </p:nvCxnSpPr>
        <p:spPr>
          <a:xfrm flipV="1">
            <a:off x="2447764" y="2759578"/>
            <a:ext cx="1368152" cy="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8" idx="2"/>
            <a:endCxn id="9" idx="0"/>
          </p:cNvCxnSpPr>
          <p:nvPr/>
        </p:nvCxnSpPr>
        <p:spPr>
          <a:xfrm>
            <a:off x="4499992" y="3047610"/>
            <a:ext cx="0" cy="38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6336196" y="3356992"/>
            <a:ext cx="180020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Confirmation, information, complément</a:t>
            </a:r>
            <a:endParaRPr lang="fr-FR" dirty="0"/>
          </a:p>
        </p:txBody>
      </p:sp>
      <p:cxnSp>
        <p:nvCxnSpPr>
          <p:cNvPr id="64" name="Connecteur en angle 63"/>
          <p:cNvCxnSpPr>
            <a:stCxn id="55" idx="2"/>
            <a:endCxn id="10" idx="0"/>
          </p:cNvCxnSpPr>
          <p:nvPr/>
        </p:nvCxnSpPr>
        <p:spPr>
          <a:xfrm rot="5400000">
            <a:off x="5616116" y="3392996"/>
            <a:ext cx="504056" cy="2736304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en angle 73"/>
          <p:cNvCxnSpPr>
            <a:stCxn id="10" idx="2"/>
            <a:endCxn id="14" idx="3"/>
          </p:cNvCxnSpPr>
          <p:nvPr/>
        </p:nvCxnSpPr>
        <p:spPr>
          <a:xfrm rot="5400000">
            <a:off x="3869922" y="5247202"/>
            <a:ext cx="288033" cy="972108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stCxn id="9" idx="3"/>
            <a:endCxn id="55" idx="1"/>
          </p:cNvCxnSpPr>
          <p:nvPr/>
        </p:nvCxnSpPr>
        <p:spPr>
          <a:xfrm>
            <a:off x="5688124" y="3933056"/>
            <a:ext cx="64807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5472100" y="5589241"/>
            <a:ext cx="13681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Feedback</a:t>
            </a:r>
            <a:endParaRPr lang="fr-FR" dirty="0"/>
          </a:p>
        </p:txBody>
      </p:sp>
      <p:cxnSp>
        <p:nvCxnSpPr>
          <p:cNvPr id="81" name="Connecteur en angle 80"/>
          <p:cNvCxnSpPr>
            <a:stCxn id="10" idx="2"/>
            <a:endCxn id="80" idx="1"/>
          </p:cNvCxnSpPr>
          <p:nvPr/>
        </p:nvCxnSpPr>
        <p:spPr>
          <a:xfrm rot="16200000" flipH="1">
            <a:off x="4842030" y="5247202"/>
            <a:ext cx="288033" cy="972108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445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Suspension de site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 cas de non réactivité, non réponse, problème non traité, le site peut être temporairement retiré de production</a:t>
            </a:r>
          </a:p>
          <a:p>
            <a:pPr lvl="1"/>
            <a:r>
              <a:rPr lang="fr-FR" dirty="0" smtClean="0"/>
              <a:t>Par le management opérationnel de la NGI</a:t>
            </a:r>
          </a:p>
          <a:p>
            <a:pPr lvl="1"/>
            <a:r>
              <a:rPr lang="fr-FR" dirty="0" smtClean="0"/>
              <a:t>Par l’équipe EGI-CSIRT</a:t>
            </a:r>
          </a:p>
          <a:p>
            <a:r>
              <a:rPr lang="fr-FR" dirty="0" smtClean="0"/>
              <a:t>Conséquences lourdes</a:t>
            </a:r>
          </a:p>
          <a:p>
            <a:pPr lvl="1"/>
            <a:r>
              <a:rPr lang="fr-FR" dirty="0" smtClean="0"/>
              <a:t>Arrêt de production</a:t>
            </a:r>
          </a:p>
          <a:p>
            <a:pPr lvl="1"/>
            <a:r>
              <a:rPr lang="fr-FR" dirty="0" smtClean="0"/>
              <a:t>Retour pouvant être long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3187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Suspension d’utilisateurs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Procédure en cours de discussion</a:t>
            </a:r>
          </a:p>
          <a:p>
            <a:pPr lvl="1"/>
            <a:r>
              <a:rPr lang="fr-FR" dirty="0" smtClean="0"/>
              <a:t>Principe du bannissement centralisé de certificat</a:t>
            </a:r>
          </a:p>
          <a:p>
            <a:pPr lvl="1"/>
            <a:r>
              <a:rPr lang="fr-FR" sz="2400" dirty="0" smtClean="0">
                <a:hlinkClick r:id="rId2"/>
              </a:rPr>
              <a:t>https</a:t>
            </a:r>
            <a:r>
              <a:rPr lang="fr-FR" sz="2400" dirty="0">
                <a:hlinkClick r:id="rId2"/>
              </a:rPr>
              <a:t>://</a:t>
            </a:r>
            <a:r>
              <a:rPr lang="fr-FR" sz="2400" dirty="0" smtClean="0">
                <a:hlinkClick r:id="rId2"/>
              </a:rPr>
              <a:t>indico.egi.eu/indico/getFile.py/access?contribId=4&amp;resId=0&amp;materialId=slides&amp;confId=1233</a:t>
            </a:r>
            <a:endParaRPr lang="fr-FR" sz="2400" dirty="0" smtClean="0"/>
          </a:p>
          <a:p>
            <a:pPr lvl="1"/>
            <a:r>
              <a:rPr lang="fr-FR" sz="2400" dirty="0">
                <a:hlinkClick r:id="rId3"/>
              </a:rPr>
              <a:t>https://</a:t>
            </a:r>
            <a:r>
              <a:rPr lang="fr-FR" sz="2400" dirty="0" smtClean="0">
                <a:hlinkClick r:id="rId3"/>
              </a:rPr>
              <a:t>documents.egi.eu/secure/ShowDocument?docid=1018</a:t>
            </a:r>
            <a:endParaRPr lang="fr-FR" sz="2400" dirty="0" smtClean="0"/>
          </a:p>
          <a:p>
            <a:r>
              <a:rPr lang="fr-FR" dirty="0" smtClean="0"/>
              <a:t>Projet </a:t>
            </a:r>
            <a:r>
              <a:rPr lang="fr-FR" dirty="0" smtClean="0"/>
              <a:t>d’implémentation en cours</a:t>
            </a:r>
          </a:p>
          <a:p>
            <a:pPr lvl="1"/>
            <a:r>
              <a:rPr lang="fr-FR" dirty="0">
                <a:hlinkClick r:id="rId4"/>
              </a:rPr>
              <a:t>https://</a:t>
            </a:r>
            <a:r>
              <a:rPr lang="fr-FR" dirty="0" smtClean="0">
                <a:hlinkClick r:id="rId4"/>
              </a:rPr>
              <a:t>wiki.egi.eu/wiki/EGI_CSIRT:Central_emergency_suspension_project</a:t>
            </a:r>
            <a:endParaRPr lang="fr-FR" dirty="0" smtClean="0"/>
          </a:p>
          <a:p>
            <a:pPr lvl="1"/>
            <a:r>
              <a:rPr lang="fr-FR" dirty="0" smtClean="0"/>
              <a:t>Basé sur ARGUS</a:t>
            </a:r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5461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Circulation </a:t>
            </a:r>
            <a:r>
              <a:rPr lang="fr-FR" dirty="0"/>
              <a:t>d’information</a:t>
            </a:r>
          </a:p>
          <a:p>
            <a:r>
              <a:rPr lang="fr-FR" dirty="0" smtClean="0"/>
              <a:t>Réponse à un incident</a:t>
            </a:r>
          </a:p>
          <a:p>
            <a:r>
              <a:rPr lang="fr-FR" dirty="0" smtClean="0"/>
              <a:t>Réponse à une demande d’action</a:t>
            </a:r>
          </a:p>
          <a:p>
            <a:r>
              <a:rPr lang="fr-FR" dirty="0" smtClean="0"/>
              <a:t>Suspension de sites</a:t>
            </a:r>
          </a:p>
          <a:p>
            <a:r>
              <a:rPr lang="fr-FR" dirty="0" smtClean="0"/>
              <a:t>Suspension d’utilisateurs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082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Circulation d’information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Cas d’application</a:t>
            </a:r>
          </a:p>
          <a:p>
            <a:pPr lvl="1"/>
            <a:r>
              <a:rPr lang="fr-FR" dirty="0" smtClean="0"/>
              <a:t>Annonce pour les sites d’informations relatives à la sécurité</a:t>
            </a:r>
          </a:p>
          <a:p>
            <a:pPr lvl="2"/>
            <a:r>
              <a:rPr lang="fr-FR" dirty="0" smtClean="0"/>
              <a:t>Vulnérabilités</a:t>
            </a:r>
          </a:p>
          <a:p>
            <a:pPr lvl="2"/>
            <a:r>
              <a:rPr lang="fr-FR" dirty="0" smtClean="0"/>
              <a:t>Incidents survenus ailleurs</a:t>
            </a:r>
          </a:p>
          <a:p>
            <a:pPr lvl="2"/>
            <a:r>
              <a:rPr lang="fr-FR" dirty="0" smtClean="0"/>
              <a:t>Changements dans les procédures</a:t>
            </a:r>
          </a:p>
          <a:p>
            <a:pPr lvl="2"/>
            <a:r>
              <a:rPr lang="fr-FR" dirty="0" smtClean="0"/>
              <a:t>Annonces diverses (réunions, formations…)</a:t>
            </a:r>
          </a:p>
          <a:p>
            <a:r>
              <a:rPr lang="fr-FR" dirty="0" err="1" smtClean="0"/>
              <a:t>Motto</a:t>
            </a:r>
            <a:endParaRPr lang="fr-FR" dirty="0" smtClean="0"/>
          </a:p>
          <a:p>
            <a:pPr lvl="1"/>
            <a:r>
              <a:rPr lang="fr-FR" dirty="0" smtClean="0"/>
              <a:t>Mieux vaut être averti deux fois que pas du tout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8993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Circulation d’information : exemples récents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Vulnérabilité du middleware : EGI-ADV-20130322</a:t>
            </a:r>
          </a:p>
          <a:p>
            <a:pPr lvl="1"/>
            <a:r>
              <a:rPr lang="fr-FR" dirty="0" smtClean="0"/>
              <a:t>Impacte un composant grille (ici : CREAMCE)</a:t>
            </a:r>
          </a:p>
          <a:p>
            <a:r>
              <a:rPr lang="fr-FR" dirty="0" smtClean="0"/>
              <a:t>Vulnérabilité non grille : CVE-2013-2094</a:t>
            </a:r>
          </a:p>
          <a:p>
            <a:pPr lvl="1"/>
            <a:r>
              <a:rPr lang="fr-FR" dirty="0" smtClean="0"/>
              <a:t>Impacte les machines de l’infrastructure (</a:t>
            </a:r>
            <a:r>
              <a:rPr lang="fr-FR" dirty="0" err="1" smtClean="0"/>
              <a:t>kernel</a:t>
            </a:r>
            <a:r>
              <a:rPr lang="fr-FR" dirty="0" smtClean="0"/>
              <a:t>)</a:t>
            </a:r>
          </a:p>
          <a:p>
            <a:r>
              <a:rPr lang="fr-FR" dirty="0" smtClean="0"/>
              <a:t>Annonce de cette réunion</a:t>
            </a:r>
          </a:p>
          <a:p>
            <a:pPr lvl="1"/>
            <a:r>
              <a:rPr lang="fr-FR" dirty="0" smtClean="0"/>
              <a:t>Information générale liée à la sécurité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0893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Circulation d’information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Listes et contacts</a:t>
            </a:r>
          </a:p>
          <a:p>
            <a:pPr lvl="1"/>
            <a:r>
              <a:rPr lang="fr-FR" dirty="0" smtClean="0">
                <a:hlinkClick r:id="rId2"/>
              </a:rPr>
              <a:t>site-security-contacts@mailman.egi.eu</a:t>
            </a:r>
            <a:endParaRPr lang="fr-FR" dirty="0" smtClean="0"/>
          </a:p>
          <a:p>
            <a:pPr lvl="2"/>
            <a:r>
              <a:rPr lang="fr-FR" dirty="0" smtClean="0"/>
              <a:t>Contacts Sécurité publiés dans la GOCDB (toutes les </a:t>
            </a:r>
            <a:r>
              <a:rPr lang="fr-FR" dirty="0" err="1" smtClean="0"/>
              <a:t>NGIs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>
                <a:hlinkClick r:id="rId3"/>
              </a:rPr>
              <a:t>alerte-securite-l@france-grilles.fr</a:t>
            </a:r>
            <a:endParaRPr lang="fr-FR" dirty="0" smtClean="0"/>
          </a:p>
          <a:p>
            <a:pPr lvl="2"/>
            <a:r>
              <a:rPr lang="fr-FR" dirty="0" smtClean="0"/>
              <a:t>Contacts </a:t>
            </a:r>
            <a:r>
              <a:rPr lang="fr-FR" dirty="0"/>
              <a:t>sécurité publiés dans la GOCDB </a:t>
            </a:r>
            <a:r>
              <a:rPr lang="fr-FR" dirty="0" smtClean="0"/>
              <a:t>(France)</a:t>
            </a:r>
          </a:p>
          <a:p>
            <a:pPr lvl="1"/>
            <a:r>
              <a:rPr lang="fr-FR" dirty="0" smtClean="0">
                <a:hlinkClick r:id="rId4"/>
              </a:rPr>
              <a:t>Operations-securite-l@france-grilles.fr</a:t>
            </a:r>
            <a:endParaRPr lang="fr-FR" dirty="0" smtClean="0"/>
          </a:p>
          <a:p>
            <a:pPr lvl="2"/>
            <a:r>
              <a:rPr lang="fr-FR" dirty="0" smtClean="0"/>
              <a:t>Contacts sécurité et administrateurs de sites (France)</a:t>
            </a:r>
          </a:p>
          <a:p>
            <a:pPr lvl="1"/>
            <a:r>
              <a:rPr lang="fr-FR" dirty="0" smtClean="0">
                <a:hlinkClick r:id="rId5"/>
              </a:rPr>
              <a:t>ngi-france-security-contact-l@france-grilles.fr</a:t>
            </a:r>
            <a:endParaRPr lang="fr-FR" dirty="0" smtClean="0"/>
          </a:p>
          <a:p>
            <a:pPr lvl="2"/>
            <a:r>
              <a:rPr lang="fr-FR" dirty="0" smtClean="0"/>
              <a:t>Groupe d’expertise sécurité France Grilles</a:t>
            </a:r>
          </a:p>
          <a:p>
            <a:pPr lvl="1"/>
            <a:r>
              <a:rPr lang="fr-FR" dirty="0" smtClean="0">
                <a:hlinkClick r:id="rId6"/>
              </a:rPr>
              <a:t>abuse@egi.eu</a:t>
            </a:r>
            <a:endParaRPr lang="fr-FR" dirty="0" smtClean="0"/>
          </a:p>
          <a:p>
            <a:pPr lvl="2"/>
            <a:r>
              <a:rPr lang="fr-FR" dirty="0" smtClean="0"/>
              <a:t>Contact EGI-CSIRT pour les notifications d’incident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2827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Circulation d’information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Faut-il revoir ces listes ?</a:t>
            </a:r>
          </a:p>
          <a:p>
            <a:pPr lvl="1"/>
            <a:r>
              <a:rPr lang="fr-FR" dirty="0" smtClean="0"/>
              <a:t>Inscriptions « automatiques »</a:t>
            </a:r>
          </a:p>
          <a:p>
            <a:pPr lvl="1"/>
            <a:r>
              <a:rPr lang="fr-FR" dirty="0" smtClean="0"/>
              <a:t>Nominales ou via alias ?</a:t>
            </a:r>
          </a:p>
          <a:p>
            <a:pPr lvl="1"/>
            <a:r>
              <a:rPr lang="fr-FR" dirty="0" smtClean="0"/>
              <a:t>Faut-il les même listes pour des </a:t>
            </a:r>
            <a:r>
              <a:rPr lang="fr-FR" dirty="0" err="1" smtClean="0"/>
              <a:t>workflows</a:t>
            </a:r>
            <a:r>
              <a:rPr lang="fr-FR" dirty="0" smtClean="0"/>
              <a:t> différents ?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680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Circulation d’information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Ressources</a:t>
            </a:r>
          </a:p>
          <a:p>
            <a:pPr lvl="1"/>
            <a:r>
              <a:rPr lang="fr-FR" dirty="0" smtClean="0"/>
              <a:t>Le wiki public EGI CSIRT</a:t>
            </a:r>
          </a:p>
          <a:p>
            <a:pPr lvl="2"/>
            <a:r>
              <a:rPr lang="fr-FR" dirty="0">
                <a:hlinkClick r:id="rId2"/>
              </a:rPr>
              <a:t>https://</a:t>
            </a:r>
            <a:r>
              <a:rPr lang="fr-FR" dirty="0" smtClean="0">
                <a:hlinkClick r:id="rId2"/>
              </a:rPr>
              <a:t>wiki.egi.eu/wiki/EGI_CSIRT:Main_Page</a:t>
            </a:r>
            <a:endParaRPr lang="fr-FR" dirty="0" smtClean="0"/>
          </a:p>
          <a:p>
            <a:pPr lvl="1"/>
            <a:r>
              <a:rPr lang="fr-FR" dirty="0" smtClean="0"/>
              <a:t>La page sécurité du wiki opérations France Grilles</a:t>
            </a:r>
          </a:p>
          <a:p>
            <a:pPr lvl="2"/>
            <a:r>
              <a:rPr lang="fr-FR" dirty="0">
                <a:hlinkClick r:id="rId3"/>
              </a:rPr>
              <a:t>https://</a:t>
            </a:r>
            <a:r>
              <a:rPr lang="fr-FR" dirty="0" smtClean="0">
                <a:hlinkClick r:id="rId3"/>
              </a:rPr>
              <a:t>forge.in2p3.fr/projects/francegrilles-ops/wiki/Security</a:t>
            </a:r>
            <a:endParaRPr lang="fr-FR" dirty="0" smtClean="0"/>
          </a:p>
          <a:p>
            <a:pPr lvl="2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6568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Réponse à un incident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Cas d’application</a:t>
            </a:r>
          </a:p>
          <a:p>
            <a:pPr lvl="1"/>
            <a:r>
              <a:rPr lang="fr-FR" dirty="0" smtClean="0"/>
              <a:t>Détection par un site d’un </a:t>
            </a:r>
            <a:r>
              <a:rPr lang="fr-FR" dirty="0"/>
              <a:t>incident de </a:t>
            </a:r>
            <a:r>
              <a:rPr lang="fr-FR" dirty="0" smtClean="0"/>
              <a:t>sécurité</a:t>
            </a:r>
          </a:p>
          <a:p>
            <a:pPr lvl="1"/>
            <a:r>
              <a:rPr lang="fr-FR" dirty="0" smtClean="0"/>
              <a:t>Suspicion d’incident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Description de la procédure EGI en vigueur</a:t>
            </a:r>
          </a:p>
          <a:p>
            <a:pPr lvl="1"/>
            <a:r>
              <a:rPr lang="fr-FR" dirty="0" smtClean="0">
                <a:hlinkClick r:id="rId2"/>
              </a:rPr>
              <a:t>https</a:t>
            </a:r>
            <a:r>
              <a:rPr lang="fr-FR" dirty="0">
                <a:hlinkClick r:id="rId2"/>
              </a:rPr>
              <a:t>://</a:t>
            </a:r>
            <a:r>
              <a:rPr lang="fr-FR" dirty="0" smtClean="0">
                <a:hlinkClick r:id="rId2"/>
              </a:rPr>
              <a:t>wiki.egi.eu/wiki/EGI_CSIRT:Incident_reporting</a:t>
            </a:r>
            <a:endParaRPr lang="fr-FR" dirty="0" smtClean="0"/>
          </a:p>
          <a:p>
            <a:pPr lvl="1"/>
            <a:r>
              <a:rPr lang="fr-FR" dirty="0">
                <a:hlinkClick r:id="rId3"/>
              </a:rPr>
              <a:t>https://</a:t>
            </a:r>
            <a:r>
              <a:rPr lang="fr-FR" dirty="0" smtClean="0">
                <a:hlinkClick r:id="rId3"/>
              </a:rPr>
              <a:t>documents.egi.eu/public/ShowDocument?docid=710</a:t>
            </a:r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3307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Réponse à un incident : flow </a:t>
            </a:r>
            <a:r>
              <a:rPr lang="fr-FR" dirty="0" err="1" smtClean="0"/>
              <a:t>chart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515777" y="22768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115616" y="2060848"/>
            <a:ext cx="13681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Découverte de l’incident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699792" y="2060848"/>
            <a:ext cx="13681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Informer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4283968" y="2061009"/>
            <a:ext cx="13681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Contenir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5868144" y="2061009"/>
            <a:ext cx="13681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Confirmer</a:t>
            </a:r>
            <a:endParaRPr lang="fr-FR" dirty="0"/>
          </a:p>
        </p:txBody>
      </p:sp>
      <p:sp>
        <p:nvSpPr>
          <p:cNvPr id="11" name="Organigramme : Décision 10"/>
          <p:cNvSpPr/>
          <p:nvPr/>
        </p:nvSpPr>
        <p:spPr>
          <a:xfrm>
            <a:off x="6084168" y="3140968"/>
            <a:ext cx="2196244" cy="86409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Confirmé ?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5940152" y="4759745"/>
            <a:ext cx="13681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Déclarer </a:t>
            </a:r>
            <a:r>
              <a:rPr lang="fr-FR" dirty="0" err="1" smtClean="0"/>
              <a:t>downtime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4355976" y="4759745"/>
            <a:ext cx="13681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Analyser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2699792" y="4759745"/>
            <a:ext cx="13681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débrieffer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1043608" y="4759191"/>
            <a:ext cx="13681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Restaurer le service</a:t>
            </a:r>
            <a:endParaRPr lang="fr-FR" dirty="0"/>
          </a:p>
        </p:txBody>
      </p:sp>
      <p:sp>
        <p:nvSpPr>
          <p:cNvPr id="16" name="Ellipse 15"/>
          <p:cNvSpPr/>
          <p:nvPr/>
        </p:nvSpPr>
        <p:spPr>
          <a:xfrm>
            <a:off x="8532440" y="461946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433327" y="594928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179512" y="1880442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Début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8100392" y="4763485"/>
            <a:ext cx="1005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Fausse </a:t>
            </a:r>
          </a:p>
          <a:p>
            <a:pPr algn="ctr"/>
            <a:r>
              <a:rPr lang="fr-FR" dirty="0" smtClean="0"/>
              <a:t>alarme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611560" y="5867980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Incident terminé</a:t>
            </a:r>
            <a:endParaRPr lang="fr-FR" dirty="0"/>
          </a:p>
        </p:txBody>
      </p:sp>
      <p:cxnSp>
        <p:nvCxnSpPr>
          <p:cNvPr id="22" name="Connecteur droit avec flèche 21"/>
          <p:cNvCxnSpPr>
            <a:stCxn id="6" idx="6"/>
            <a:endCxn id="7" idx="1"/>
          </p:cNvCxnSpPr>
          <p:nvPr/>
        </p:nvCxnSpPr>
        <p:spPr>
          <a:xfrm>
            <a:off x="659793" y="2348880"/>
            <a:ext cx="45582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7" idx="3"/>
            <a:endCxn id="8" idx="1"/>
          </p:cNvCxnSpPr>
          <p:nvPr/>
        </p:nvCxnSpPr>
        <p:spPr>
          <a:xfrm>
            <a:off x="2483768" y="2348880"/>
            <a:ext cx="21602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stCxn id="8" idx="3"/>
            <a:endCxn id="9" idx="1"/>
          </p:cNvCxnSpPr>
          <p:nvPr/>
        </p:nvCxnSpPr>
        <p:spPr>
          <a:xfrm>
            <a:off x="4067944" y="2348880"/>
            <a:ext cx="216024" cy="16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>
            <a:stCxn id="9" idx="3"/>
            <a:endCxn id="10" idx="1"/>
          </p:cNvCxnSpPr>
          <p:nvPr/>
        </p:nvCxnSpPr>
        <p:spPr>
          <a:xfrm>
            <a:off x="5652120" y="2349041"/>
            <a:ext cx="21602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en angle 36"/>
          <p:cNvCxnSpPr>
            <a:stCxn id="10" idx="2"/>
            <a:endCxn id="11" idx="0"/>
          </p:cNvCxnSpPr>
          <p:nvPr/>
        </p:nvCxnSpPr>
        <p:spPr>
          <a:xfrm rot="16200000" flipH="1">
            <a:off x="6615308" y="2573985"/>
            <a:ext cx="503895" cy="630070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en angle 37"/>
          <p:cNvCxnSpPr>
            <a:stCxn id="11" idx="2"/>
            <a:endCxn id="12" idx="0"/>
          </p:cNvCxnSpPr>
          <p:nvPr/>
        </p:nvCxnSpPr>
        <p:spPr>
          <a:xfrm rot="5400000">
            <a:off x="6525919" y="4103373"/>
            <a:ext cx="754681" cy="558062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en angle 40"/>
          <p:cNvCxnSpPr>
            <a:stCxn id="11" idx="3"/>
            <a:endCxn id="16" idx="0"/>
          </p:cNvCxnSpPr>
          <p:nvPr/>
        </p:nvCxnSpPr>
        <p:spPr>
          <a:xfrm>
            <a:off x="8280412" y="3573016"/>
            <a:ext cx="324036" cy="1046453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en angle 45"/>
          <p:cNvCxnSpPr>
            <a:stCxn id="15" idx="1"/>
            <a:endCxn id="17" idx="0"/>
          </p:cNvCxnSpPr>
          <p:nvPr/>
        </p:nvCxnSpPr>
        <p:spPr>
          <a:xfrm rot="10800000" flipV="1">
            <a:off x="505336" y="5047222"/>
            <a:ext cx="538273" cy="902057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>
            <a:stCxn id="14" idx="1"/>
            <a:endCxn id="15" idx="3"/>
          </p:cNvCxnSpPr>
          <p:nvPr/>
        </p:nvCxnSpPr>
        <p:spPr>
          <a:xfrm flipH="1" flipV="1">
            <a:off x="2411760" y="5047223"/>
            <a:ext cx="288032" cy="55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>
            <a:stCxn id="13" idx="1"/>
            <a:endCxn id="14" idx="3"/>
          </p:cNvCxnSpPr>
          <p:nvPr/>
        </p:nvCxnSpPr>
        <p:spPr>
          <a:xfrm flipH="1">
            <a:off x="4067944" y="5047777"/>
            <a:ext cx="28803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12" idx="1"/>
            <a:endCxn id="13" idx="3"/>
          </p:cNvCxnSpPr>
          <p:nvPr/>
        </p:nvCxnSpPr>
        <p:spPr>
          <a:xfrm flipH="1">
            <a:off x="5724128" y="5047777"/>
            <a:ext cx="21602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à coins arrondis 64"/>
          <p:cNvSpPr/>
          <p:nvPr/>
        </p:nvSpPr>
        <p:spPr>
          <a:xfrm>
            <a:off x="1956678" y="3140968"/>
            <a:ext cx="3335402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Communication et coopération (France Grilles, EGI, équipe locale, chaine institutionnelle)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66" name="Flèche vers le haut 65"/>
          <p:cNvSpPr/>
          <p:nvPr/>
        </p:nvSpPr>
        <p:spPr>
          <a:xfrm>
            <a:off x="3203848" y="2709081"/>
            <a:ext cx="360040" cy="503895"/>
          </a:xfrm>
          <a:prstGeom prst="up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Flèche vers le haut 66"/>
          <p:cNvSpPr/>
          <p:nvPr/>
        </p:nvSpPr>
        <p:spPr>
          <a:xfrm rot="3335451">
            <a:off x="5408024" y="2577533"/>
            <a:ext cx="360040" cy="956081"/>
          </a:xfrm>
          <a:prstGeom prst="up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Flèche vers le haut 67"/>
          <p:cNvSpPr/>
          <p:nvPr/>
        </p:nvSpPr>
        <p:spPr>
          <a:xfrm rot="9615135">
            <a:off x="4927033" y="4145884"/>
            <a:ext cx="360040" cy="593473"/>
          </a:xfrm>
          <a:prstGeom prst="up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Flèche vers le haut 68"/>
          <p:cNvSpPr/>
          <p:nvPr/>
        </p:nvSpPr>
        <p:spPr>
          <a:xfrm rot="10800000">
            <a:off x="3295806" y="4145883"/>
            <a:ext cx="360040" cy="593473"/>
          </a:xfrm>
          <a:prstGeom prst="up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3563888" y="2492896"/>
            <a:ext cx="682289" cy="51744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4h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1" name="Ellipse 70"/>
          <p:cNvSpPr/>
          <p:nvPr/>
        </p:nvSpPr>
        <p:spPr>
          <a:xfrm>
            <a:off x="7020272" y="4509120"/>
            <a:ext cx="790301" cy="51744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24h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4" name="Ellipse 73"/>
          <p:cNvSpPr/>
          <p:nvPr/>
        </p:nvSpPr>
        <p:spPr>
          <a:xfrm>
            <a:off x="2771800" y="5229200"/>
            <a:ext cx="1158765" cy="51744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1 mois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8138500" y="3140968"/>
            <a:ext cx="607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Non</a:t>
            </a:r>
            <a:endParaRPr lang="fr-FR" dirty="0"/>
          </a:p>
        </p:txBody>
      </p:sp>
      <p:sp>
        <p:nvSpPr>
          <p:cNvPr id="76" name="ZoneTexte 75"/>
          <p:cNvSpPr txBox="1"/>
          <p:nvPr/>
        </p:nvSpPr>
        <p:spPr>
          <a:xfrm>
            <a:off x="6692557" y="3995772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Oui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2281018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rancegrilles_utilisateurs-copi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EGI-InSPIRE-May2011-V4</Template>
  <TotalTime>3866</TotalTime>
  <Words>465</Words>
  <Application>Microsoft Office PowerPoint</Application>
  <PresentationFormat>Affichage à l'écran (4:3)</PresentationFormat>
  <Paragraphs>170</Paragraphs>
  <Slides>13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EGI-InSPIRE 2</vt:lpstr>
      <vt:lpstr>Custom Design</vt:lpstr>
      <vt:lpstr>francegrilles_utilisateurs-copie2</vt:lpstr>
      <vt:lpstr>Conception personnalisée</vt:lpstr>
      <vt:lpstr>Procédures de sécurité  dans France Grilles et EGI  Réunion sécurité France Grilles Juin 2013, Clermont-Ferrand</vt:lpstr>
      <vt:lpstr>Présentation PowerPoint</vt:lpstr>
      <vt:lpstr>Circulation d’information</vt:lpstr>
      <vt:lpstr>Circulation d’information : exemples récents</vt:lpstr>
      <vt:lpstr>Circulation d’information</vt:lpstr>
      <vt:lpstr>Circulation d’information</vt:lpstr>
      <vt:lpstr>Circulation d’information</vt:lpstr>
      <vt:lpstr>Réponse à un incident</vt:lpstr>
      <vt:lpstr>Réponse à un incident : flow chart</vt:lpstr>
      <vt:lpstr>Réponse à une demande d’action</vt:lpstr>
      <vt:lpstr>Réponse à une demande d’action : flow chart</vt:lpstr>
      <vt:lpstr>Suspension de site</vt:lpstr>
      <vt:lpstr>Suspension d’utilisateurs</vt:lpstr>
    </vt:vector>
  </TitlesOfParts>
  <Company>CNRS IdGC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 Grilles, journées scientifiques 2012</dc:title>
  <dc:creator>Romier</dc:creator>
  <cp:lastModifiedBy>Gilles MATHIEU</cp:lastModifiedBy>
  <cp:revision>569</cp:revision>
  <dcterms:created xsi:type="dcterms:W3CDTF">2012-11-19T12:52:08Z</dcterms:created>
  <dcterms:modified xsi:type="dcterms:W3CDTF">2013-06-12T07:19:27Z</dcterms:modified>
</cp:coreProperties>
</file>