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83" r:id="rId3"/>
    <p:sldId id="284" r:id="rId4"/>
    <p:sldId id="285" r:id="rId5"/>
    <p:sldId id="286" r:id="rId6"/>
    <p:sldId id="288" r:id="rId7"/>
    <p:sldId id="289" r:id="rId8"/>
    <p:sldId id="290" r:id="rId9"/>
    <p:sldId id="29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es_Documents\Lycee\Cosmos\Suivi_activit&#233;s\mesures_Follereau\absorption_mat&#233;riaux\comparaison_Fe_air_roch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Mes_Documents\Lycee\Cosmos\Suivi_activit&#233;s\mesures_Follereau\absorption_mat&#233;riaux\comparaison_Fe_air_roch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nombre muons absorbés pour 10 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853395946357029E-2"/>
          <c:y val="0.11332272908299625"/>
          <c:w val="0.88473410101547445"/>
          <c:h val="0.81034682136396574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Feuil1!$J$2</c:f>
              <c:strCache>
                <c:ptCount val="1"/>
                <c:pt idx="0">
                  <c:v>Nb µ/10s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2"/>
          </c:marker>
          <c:errBars>
            <c:errDir val="y"/>
            <c:errBarType val="both"/>
            <c:errValType val="cust"/>
            <c:noEndCap val="0"/>
            <c:plus>
              <c:numRef>
                <c:f>Feuil1!$K$3:$K$8</c:f>
                <c:numCache>
                  <c:formatCode>General</c:formatCode>
                  <c:ptCount val="6"/>
                  <c:pt idx="0">
                    <c:v>0.30746241056301715</c:v>
                  </c:pt>
                  <c:pt idx="1">
                    <c:v>0.22415823335368906</c:v>
                  </c:pt>
                  <c:pt idx="2">
                    <c:v>0.21861658188834443</c:v>
                  </c:pt>
                  <c:pt idx="3">
                    <c:v>0.21658652363945044</c:v>
                  </c:pt>
                  <c:pt idx="4">
                    <c:v>0.26260653334984774</c:v>
                  </c:pt>
                  <c:pt idx="5">
                    <c:v>0.17634513893127693</c:v>
                  </c:pt>
                </c:numCache>
              </c:numRef>
            </c:plus>
            <c:minus>
              <c:numRef>
                <c:f>Feuil1!$K$3:$K$8</c:f>
                <c:numCache>
                  <c:formatCode>General</c:formatCode>
                  <c:ptCount val="6"/>
                  <c:pt idx="0">
                    <c:v>0.30746241056301715</c:v>
                  </c:pt>
                  <c:pt idx="1">
                    <c:v>0.22415823335368906</c:v>
                  </c:pt>
                  <c:pt idx="2">
                    <c:v>0.21861658188834443</c:v>
                  </c:pt>
                  <c:pt idx="3">
                    <c:v>0.21658652363945044</c:v>
                  </c:pt>
                  <c:pt idx="4">
                    <c:v>0.26260653334984774</c:v>
                  </c:pt>
                  <c:pt idx="5">
                    <c:v>0.17634513893127693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Feuil1!$I$3:$I$8</c:f>
              <c:numCache>
                <c:formatCode>General</c:formatCode>
                <c:ptCount val="6"/>
                <c:pt idx="0">
                  <c:v>85</c:v>
                </c:pt>
                <c:pt idx="1">
                  <c:v>63</c:v>
                </c:pt>
                <c:pt idx="2">
                  <c:v>125</c:v>
                </c:pt>
                <c:pt idx="3">
                  <c:v>189</c:v>
                </c:pt>
                <c:pt idx="4">
                  <c:v>1300</c:v>
                </c:pt>
                <c:pt idx="5">
                  <c:v>2600</c:v>
                </c:pt>
              </c:numCache>
            </c:numRef>
          </c:xVal>
          <c:yVal>
            <c:numRef>
              <c:f>Feuil1!$J$3:$J$8</c:f>
              <c:numCache>
                <c:formatCode>0.00</c:formatCode>
                <c:ptCount val="6"/>
                <c:pt idx="0">
                  <c:v>4.1104972375690609</c:v>
                </c:pt>
                <c:pt idx="1">
                  <c:v>2.3527777777777779</c:v>
                </c:pt>
                <c:pt idx="2">
                  <c:v>4.1194444444444445</c:v>
                </c:pt>
                <c:pt idx="3">
                  <c:v>4.7555555555555555</c:v>
                </c:pt>
                <c:pt idx="4">
                  <c:v>13.704166666666667</c:v>
                </c:pt>
                <c:pt idx="5">
                  <c:v>16.140277777777779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29248"/>
        <c:axId val="25682304"/>
      </c:scatterChart>
      <c:valAx>
        <c:axId val="63429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682304"/>
        <c:crosses val="autoZero"/>
        <c:crossBetween val="midCat"/>
      </c:valAx>
      <c:valAx>
        <c:axId val="256823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63429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nombre muons absorbés par le fer pendant 10 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Feuil1!$K$3:$K$8</c:f>
                <c:numCache>
                  <c:formatCode>General</c:formatCode>
                  <c:ptCount val="6"/>
                  <c:pt idx="0">
                    <c:v>0.30746241056301715</c:v>
                  </c:pt>
                  <c:pt idx="1">
                    <c:v>0.22415823335368906</c:v>
                  </c:pt>
                  <c:pt idx="2">
                    <c:v>0.21861658188834443</c:v>
                  </c:pt>
                  <c:pt idx="3">
                    <c:v>0.21658652363945044</c:v>
                  </c:pt>
                  <c:pt idx="4">
                    <c:v>0.26260653334984774</c:v>
                  </c:pt>
                  <c:pt idx="5">
                    <c:v>0.17634513893127693</c:v>
                  </c:pt>
                </c:numCache>
              </c:numRef>
            </c:plus>
            <c:minus>
              <c:numRef>
                <c:f>Feuil1!$K$3:$K$8</c:f>
                <c:numCache>
                  <c:formatCode>General</c:formatCode>
                  <c:ptCount val="6"/>
                  <c:pt idx="0">
                    <c:v>0.30746241056301715</c:v>
                  </c:pt>
                  <c:pt idx="1">
                    <c:v>0.22415823335368906</c:v>
                  </c:pt>
                  <c:pt idx="2">
                    <c:v>0.21861658188834443</c:v>
                  </c:pt>
                  <c:pt idx="3">
                    <c:v>0.21658652363945044</c:v>
                  </c:pt>
                  <c:pt idx="4">
                    <c:v>0.26260653334984774</c:v>
                  </c:pt>
                  <c:pt idx="5">
                    <c:v>0.17634513893127693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Feuil1!$I$4:$I$6</c:f>
              <c:numCache>
                <c:formatCode>General</c:formatCode>
                <c:ptCount val="3"/>
                <c:pt idx="0">
                  <c:v>63</c:v>
                </c:pt>
                <c:pt idx="1">
                  <c:v>125</c:v>
                </c:pt>
                <c:pt idx="2">
                  <c:v>189</c:v>
                </c:pt>
              </c:numCache>
            </c:numRef>
          </c:xVal>
          <c:yVal>
            <c:numRef>
              <c:f>Feuil1!$J$4:$J$6</c:f>
              <c:numCache>
                <c:formatCode>0.00</c:formatCode>
                <c:ptCount val="3"/>
                <c:pt idx="0">
                  <c:v>2.3527777777777779</c:v>
                </c:pt>
                <c:pt idx="1">
                  <c:v>4.1194444444444445</c:v>
                </c:pt>
                <c:pt idx="2">
                  <c:v>4.7555555555555555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77600"/>
        <c:axId val="25979136"/>
      </c:scatterChart>
      <c:valAx>
        <c:axId val="25977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979136"/>
        <c:crosses val="autoZero"/>
        <c:crossBetween val="midCat"/>
      </c:valAx>
      <c:valAx>
        <c:axId val="259791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9776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0.65055</cdr:x>
      <cdr:y>0.86837</cdr:y>
    </cdr:from>
    <cdr:to>
      <cdr:x>0.91963</cdr:x>
      <cdr:y>0.93784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255770" y="3619500"/>
          <a:ext cx="176022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masse</a:t>
          </a:r>
          <a:r>
            <a:rPr lang="fr-FR" sz="1100" baseline="0"/>
            <a:t> surfacique en g/cm2</a:t>
          </a:r>
          <a:endParaRPr lang="fr-F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0.65055</cdr:x>
      <cdr:y>0.86837</cdr:y>
    </cdr:from>
    <cdr:to>
      <cdr:x>0.91963</cdr:x>
      <cdr:y>0.93784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255770" y="3619500"/>
          <a:ext cx="176022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masse</a:t>
          </a:r>
          <a:r>
            <a:rPr lang="fr-FR" sz="1100" baseline="0"/>
            <a:t> surfacique en g/cm2</a:t>
          </a:r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8DCE0-62F9-4B86-8DFF-CF0BB802D0B0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61D1A-9940-4338-B3CB-914912946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14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1D1A-9940-4338-B3CB-914912946598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1D1A-9940-4338-B3CB-91491294659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69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1D1A-9940-4338-B3CB-91491294659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69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1D1A-9940-4338-B3CB-91491294659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69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763CB3-8A0E-440D-B5B8-217E0465BE98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t>‹N°›</a:t>
            </a:fld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6732240" cy="1224136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pic>
        <p:nvPicPr>
          <p:cNvPr id="16" name="Image 15" descr="Logo_CosmosA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19" y="188640"/>
            <a:ext cx="1140831" cy="11521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763CB3-8A0E-440D-B5B8-217E0465BE98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763CB3-8A0E-440D-B5B8-217E0465BE98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763CB3-8A0E-440D-B5B8-217E0465BE98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763CB3-8A0E-440D-B5B8-217E0465BE98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763CB3-8A0E-440D-B5B8-217E0465BE98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763CB3-8A0E-440D-B5B8-217E0465BE98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984776" cy="936104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763CB3-8A0E-440D-B5B8-217E0465BE98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763CB3-8A0E-440D-B5B8-217E0465BE98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763CB3-8A0E-440D-B5B8-217E0465BE98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6763CB3-8A0E-440D-B5B8-217E0465BE98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B5FCB63-7A7E-4FBD-8B77-6DD09C6170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475656" y="512064"/>
            <a:ext cx="7211144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763CB3-8A0E-440D-B5B8-217E0465BE98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B5FCB63-7A7E-4FBD-8B77-6DD09C6170C8}" type="slidenum">
              <a:rPr lang="fr-FR" smtClean="0"/>
              <a:t>‹N°›</a:t>
            </a:fld>
            <a:endParaRPr lang="fr-FR"/>
          </a:p>
        </p:txBody>
      </p:sp>
      <p:pic>
        <p:nvPicPr>
          <p:cNvPr id="18" name="Image 17" descr="Logo_CosmosA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188640"/>
            <a:ext cx="926927" cy="9361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560840" cy="1224136"/>
          </a:xfrm>
        </p:spPr>
        <p:txBody>
          <a:bodyPr/>
          <a:lstStyle/>
          <a:p>
            <a:pPr algn="ctr"/>
            <a:r>
              <a:rPr lang="fr-FR" dirty="0" smtClean="0"/>
              <a:t>Groupe de TIPE PT</a:t>
            </a:r>
            <a:br>
              <a:rPr lang="fr-FR" dirty="0" smtClean="0"/>
            </a:br>
            <a:r>
              <a:rPr lang="fr-FR" sz="3200" dirty="0" smtClean="0"/>
              <a:t>Lycée Follereau Belfort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1844824"/>
            <a:ext cx="7931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Quel est l'influence des matériaux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sur </a:t>
            </a:r>
            <a:r>
              <a:rPr lang="fr-FR" sz="2800" dirty="0"/>
              <a:t>le flux de muons </a:t>
            </a:r>
            <a:r>
              <a:rPr lang="fr-FR" sz="2800" dirty="0" smtClean="0"/>
              <a:t>cosmiques ?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44" y="2865678"/>
            <a:ext cx="5364088" cy="3576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260648"/>
            <a:ext cx="7931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Première année, découverte de la roue cosmique et mesures à des altitudes différentes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0" y="1340768"/>
            <a:ext cx="4009496" cy="26840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78" y="3645024"/>
            <a:ext cx="4228246" cy="28083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422108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 smtClean="0"/>
              <a:t>Projet initial : influence de l’altitude sur le flux de muons et relativité restreinte.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Groupe de TIPE : nombre de muons absorbés par «l’ épaisseur  d’air traversée ».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386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" y="908720"/>
            <a:ext cx="3600000" cy="270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260648"/>
            <a:ext cx="793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Mesures réalisées en 2012-2013</a:t>
            </a:r>
            <a:endParaRPr lang="fr-FR" sz="2800" dirty="0"/>
          </a:p>
        </p:txBody>
      </p:sp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4" y="3933056"/>
            <a:ext cx="3600000" cy="2667600"/>
          </a:xfrm>
          <a:prstGeom prst="rect">
            <a:avLst/>
          </a:prstGeom>
        </p:spPr>
      </p:pic>
      <p:sp>
        <p:nvSpPr>
          <p:cNvPr id="5" name="TextShape 3"/>
          <p:cNvSpPr txBox="1"/>
          <p:nvPr/>
        </p:nvSpPr>
        <p:spPr>
          <a:xfrm>
            <a:off x="4627484" y="1556792"/>
            <a:ext cx="3384000" cy="1628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fr-FR" dirty="0" smtClean="0"/>
              <a:t>Sous </a:t>
            </a:r>
            <a:r>
              <a:rPr lang="fr-FR" dirty="0"/>
              <a:t>des plaques </a:t>
            </a:r>
            <a:r>
              <a:rPr lang="fr-FR" dirty="0" smtClean="0"/>
              <a:t>d'acier </a:t>
            </a:r>
            <a:br>
              <a:rPr lang="fr-FR" dirty="0" smtClean="0"/>
            </a:br>
            <a:r>
              <a:rPr lang="fr-FR" dirty="0" smtClean="0"/>
              <a:t>dans le bâtiment </a:t>
            </a:r>
            <a:br>
              <a:rPr lang="fr-FR" dirty="0" smtClean="0"/>
            </a:br>
            <a:r>
              <a:rPr lang="fr-FR" dirty="0" smtClean="0"/>
              <a:t>« structures métalliques » du lycée</a:t>
            </a:r>
            <a:endParaRPr dirty="0"/>
          </a:p>
        </p:txBody>
      </p:sp>
      <p:sp>
        <p:nvSpPr>
          <p:cNvPr id="6" name="TextShape 3"/>
          <p:cNvSpPr txBox="1"/>
          <p:nvPr/>
        </p:nvSpPr>
        <p:spPr>
          <a:xfrm>
            <a:off x="899592" y="4509120"/>
            <a:ext cx="3384000" cy="1628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fr-FR" dirty="0" smtClean="0"/>
              <a:t>Dans l’abri-caverne du fort</a:t>
            </a:r>
          </a:p>
          <a:p>
            <a:r>
              <a:rPr lang="fr-FR" dirty="0" smtClean="0"/>
              <a:t> </a:t>
            </a:r>
            <a:r>
              <a:rPr lang="fr-FR" dirty="0"/>
              <a:t>de </a:t>
            </a:r>
            <a:r>
              <a:rPr lang="fr-FR" dirty="0" smtClean="0"/>
              <a:t>Héricourt :</a:t>
            </a:r>
          </a:p>
          <a:p>
            <a:r>
              <a:rPr lang="fr-FR" dirty="0" smtClean="0"/>
              <a:t>- sous 5 m de roches</a:t>
            </a:r>
            <a:br>
              <a:rPr lang="fr-FR" dirty="0" smtClean="0"/>
            </a:br>
            <a:r>
              <a:rPr lang="fr-FR" dirty="0" smtClean="0"/>
              <a:t>- sous </a:t>
            </a:r>
            <a:r>
              <a:rPr lang="fr-FR" dirty="0"/>
              <a:t>10m de </a:t>
            </a:r>
            <a:r>
              <a:rPr lang="fr-FR" dirty="0" smtClean="0"/>
              <a:t>roches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7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003892"/>
              </p:ext>
            </p:extLst>
          </p:nvPr>
        </p:nvGraphicFramePr>
        <p:xfrm>
          <a:off x="1301115" y="1344930"/>
          <a:ext cx="6541770" cy="416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83568" y="260648"/>
            <a:ext cx="793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Résultats des mesures</a:t>
            </a:r>
            <a:endParaRPr lang="fr-FR" sz="2800" dirty="0"/>
          </a:p>
        </p:txBody>
      </p:sp>
      <p:sp>
        <p:nvSpPr>
          <p:cNvPr id="4" name="Ellipse 3"/>
          <p:cNvSpPr/>
          <p:nvPr/>
        </p:nvSpPr>
        <p:spPr>
          <a:xfrm rot="21049496">
            <a:off x="3877578" y="2210298"/>
            <a:ext cx="321725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796136" y="177189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roches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 rot="17883160" flipV="1">
            <a:off x="1513881" y="4349460"/>
            <a:ext cx="1097073" cy="25556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95736" y="44967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fer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899592" y="378904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35637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air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78779" y="5507359"/>
            <a:ext cx="265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masse surfacique en g/cm</a:t>
            </a:r>
            <a:r>
              <a:rPr lang="fr-FR" sz="1400" baseline="30000" dirty="0" smtClean="0"/>
              <a:t>2</a:t>
            </a:r>
            <a:endParaRPr lang="fr-FR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21230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/>
        </p:nvGraphicFramePr>
        <p:xfrm>
          <a:off x="1301115" y="1344930"/>
          <a:ext cx="6541770" cy="416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478779" y="5507359"/>
            <a:ext cx="265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masse surfacique en g/cm</a:t>
            </a:r>
            <a:r>
              <a:rPr lang="fr-FR" sz="1400" baseline="30000" dirty="0" smtClean="0"/>
              <a:t>2</a:t>
            </a:r>
            <a:endParaRPr lang="fr-FR" sz="1400" baseline="30000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260648"/>
            <a:ext cx="793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Résultats des mesures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61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260648"/>
            <a:ext cx="793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Interprétation</a:t>
            </a:r>
            <a:endParaRPr lang="fr-FR" sz="2800" dirty="0"/>
          </a:p>
        </p:txBody>
      </p:sp>
      <p:sp>
        <p:nvSpPr>
          <p:cNvPr id="5" name="TextShape 3"/>
          <p:cNvSpPr txBox="1"/>
          <p:nvPr/>
        </p:nvSpPr>
        <p:spPr>
          <a:xfrm>
            <a:off x="5580112" y="1461420"/>
            <a:ext cx="3384000" cy="1628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fr-FR" dirty="0" smtClean="0"/>
              <a:t>Nombre important de muons qui </a:t>
            </a:r>
            <a:br>
              <a:rPr lang="fr-FR" dirty="0" smtClean="0"/>
            </a:br>
            <a:r>
              <a:rPr lang="fr-FR" dirty="0" smtClean="0"/>
              <a:t>sont détectés par PM123 et qui ne </a:t>
            </a:r>
            <a:br>
              <a:rPr lang="fr-FR" dirty="0" smtClean="0"/>
            </a:br>
            <a:r>
              <a:rPr lang="fr-FR" dirty="0" smtClean="0"/>
              <a:t>traversent pas les plaques de fer.</a:t>
            </a:r>
          </a:p>
          <a:p>
            <a:endParaRPr lang="fr-FR" dirty="0"/>
          </a:p>
          <a:p>
            <a:r>
              <a:rPr lang="fr-FR" dirty="0" smtClean="0"/>
              <a:t>La surface d’acier traversée </a:t>
            </a:r>
            <a:br>
              <a:rPr lang="fr-FR" dirty="0" smtClean="0"/>
            </a:br>
            <a:r>
              <a:rPr lang="fr-FR" dirty="0" smtClean="0"/>
              <a:t>donnant des coïncidences  123</a:t>
            </a:r>
            <a:br>
              <a:rPr lang="fr-FR" dirty="0" smtClean="0"/>
            </a:br>
            <a:r>
              <a:rPr lang="fr-FR" dirty="0" smtClean="0"/>
              <a:t>diminue avec le nombre de </a:t>
            </a:r>
            <a:r>
              <a:rPr lang="fr-FR" smtClean="0"/>
              <a:t>plaques.</a:t>
            </a:r>
            <a:endParaRPr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34732"/>
            <a:ext cx="4002310" cy="4275068"/>
          </a:xfrm>
          <a:prstGeom prst="rect">
            <a:avLst/>
          </a:prstGeom>
        </p:spPr>
      </p:pic>
      <p:sp>
        <p:nvSpPr>
          <p:cNvPr id="10" name="TextShape 3"/>
          <p:cNvSpPr txBox="1"/>
          <p:nvPr/>
        </p:nvSpPr>
        <p:spPr>
          <a:xfrm>
            <a:off x="5237709" y="3717032"/>
            <a:ext cx="3384000" cy="1628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fr-FR" dirty="0" smtClean="0"/>
              <a:t>Valeurs </a:t>
            </a:r>
            <a:r>
              <a:rPr lang="fr-FR" dirty="0" err="1" smtClean="0"/>
              <a:t>extrèmes</a:t>
            </a:r>
            <a:r>
              <a:rPr lang="fr-FR" dirty="0" smtClean="0"/>
              <a:t> des angles :</a:t>
            </a:r>
          </a:p>
          <a:p>
            <a:pPr algn="ctr"/>
            <a:r>
              <a:rPr lang="fr-FR" dirty="0" smtClean="0"/>
              <a:t>De 53° à 80°</a:t>
            </a:r>
            <a:endParaRPr dirty="0"/>
          </a:p>
        </p:txBody>
      </p:sp>
      <p:sp>
        <p:nvSpPr>
          <p:cNvPr id="7" name="TextShape 3"/>
          <p:cNvSpPr txBox="1"/>
          <p:nvPr/>
        </p:nvSpPr>
        <p:spPr>
          <a:xfrm>
            <a:off x="704691" y="1133228"/>
            <a:ext cx="3384000" cy="8141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fr-FR" dirty="0" smtClean="0"/>
              <a:t>Schéma de principe </a:t>
            </a:r>
            <a:br>
              <a:rPr lang="fr-FR" dirty="0" smtClean="0"/>
            </a:br>
            <a:r>
              <a:rPr lang="fr-FR" dirty="0" smtClean="0"/>
              <a:t>à 1 dimension pour le fer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82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260648"/>
            <a:ext cx="793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Amélioration du système</a:t>
            </a:r>
            <a:endParaRPr lang="fr-FR" sz="2800" dirty="0"/>
          </a:p>
        </p:txBody>
      </p:sp>
      <p:sp>
        <p:nvSpPr>
          <p:cNvPr id="5" name="TextShape 3"/>
          <p:cNvSpPr txBox="1"/>
          <p:nvPr/>
        </p:nvSpPr>
        <p:spPr>
          <a:xfrm>
            <a:off x="4860032" y="1563658"/>
            <a:ext cx="3600400" cy="272943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fr-FR" dirty="0"/>
              <a:t>Augmenter la distance entre les </a:t>
            </a:r>
            <a:endParaRPr lang="fr-FR" dirty="0" smtClean="0"/>
          </a:p>
          <a:p>
            <a:r>
              <a:rPr lang="fr-FR" dirty="0" smtClean="0"/>
              <a:t>détecteurs </a:t>
            </a:r>
            <a:r>
              <a:rPr lang="fr-FR" dirty="0"/>
              <a:t>pour diminuer l'angle </a:t>
            </a:r>
            <a:endParaRPr lang="fr-FR" dirty="0" smtClean="0"/>
          </a:p>
          <a:p>
            <a:r>
              <a:rPr lang="fr-FR" dirty="0" smtClean="0"/>
              <a:t>du </a:t>
            </a:r>
            <a:r>
              <a:rPr lang="fr-FR" dirty="0"/>
              <a:t>cône de </a:t>
            </a:r>
            <a:r>
              <a:rPr lang="fr-FR" dirty="0" smtClean="0"/>
              <a:t>détection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Séparées de 76 cm : 32% </a:t>
            </a:r>
            <a:r>
              <a:rPr lang="fr-FR" dirty="0" smtClean="0"/>
              <a:t>arrêtés</a:t>
            </a:r>
            <a:endParaRPr lang="fr-FR" dirty="0"/>
          </a:p>
          <a:p>
            <a:r>
              <a:rPr lang="fr-FR" dirty="0"/>
              <a:t>Séparées de 20 cm </a:t>
            </a:r>
            <a:r>
              <a:rPr lang="fr-FR" dirty="0" smtClean="0"/>
              <a:t>: 25% </a:t>
            </a:r>
            <a:r>
              <a:rPr lang="fr-FR" dirty="0"/>
              <a:t>arrêtés</a:t>
            </a: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3180" y="1268760"/>
            <a:ext cx="4536000" cy="34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260648"/>
            <a:ext cx="793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Pour aller plus loin</a:t>
            </a:r>
            <a:endParaRPr lang="fr-FR" sz="2800" dirty="0"/>
          </a:p>
        </p:txBody>
      </p:sp>
      <p:sp>
        <p:nvSpPr>
          <p:cNvPr id="5" name="TextShape 3"/>
          <p:cNvSpPr txBox="1"/>
          <p:nvPr/>
        </p:nvSpPr>
        <p:spPr>
          <a:xfrm>
            <a:off x="4788024" y="2420888"/>
            <a:ext cx="3600400" cy="272943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fr-FR" dirty="0" smtClean="0"/>
              <a:t>Schéma à une dimension  simpliste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tenir compte de l’arrivée des muons</a:t>
            </a:r>
            <a:br>
              <a:rPr lang="fr-FR" dirty="0" smtClean="0"/>
            </a:br>
            <a:r>
              <a:rPr lang="fr-FR" dirty="0" smtClean="0"/>
              <a:t>toutes Les directions,</a:t>
            </a:r>
            <a:br>
              <a:rPr lang="fr-FR" dirty="0" smtClean="0"/>
            </a:br>
            <a:r>
              <a:rPr lang="fr-FR" dirty="0" smtClean="0"/>
              <a:t>- tenir compte de la distribution </a:t>
            </a:r>
            <a:br>
              <a:rPr lang="fr-FR" dirty="0" smtClean="0"/>
            </a:br>
            <a:r>
              <a:rPr lang="fr-FR" dirty="0" smtClean="0"/>
              <a:t>angulaire des muons </a:t>
            </a:r>
          </a:p>
          <a:p>
            <a:endParaRPr lang="fr-FR" dirty="0" smtClean="0"/>
          </a:p>
          <a:p>
            <a:r>
              <a:rPr lang="fr-FR" dirty="0" smtClean="0"/>
              <a:t>Simulation de Monte Carlo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1268760"/>
            <a:ext cx="2880320" cy="4176464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763688" y="1728000"/>
            <a:ext cx="1584176" cy="350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611560" y="1844824"/>
            <a:ext cx="180020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260648"/>
            <a:ext cx="793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Pour aller plus loin</a:t>
            </a:r>
            <a:endParaRPr lang="fr-FR" sz="2800" dirty="0"/>
          </a:p>
        </p:txBody>
      </p:sp>
      <p:sp>
        <p:nvSpPr>
          <p:cNvPr id="5" name="TextShape 3"/>
          <p:cNvSpPr txBox="1"/>
          <p:nvPr/>
        </p:nvSpPr>
        <p:spPr>
          <a:xfrm>
            <a:off x="4788024" y="1641854"/>
            <a:ext cx="3600400" cy="272943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fr-FR" sz="2400" b="1" dirty="0" smtClean="0"/>
              <a:t>Loi de Bethe et Bloch</a:t>
            </a:r>
            <a:endParaRPr lang="fr-FR" sz="2400" b="1" dirty="0"/>
          </a:p>
          <a:p>
            <a:endParaRPr lang="fr-FR" dirty="0" smtClean="0"/>
          </a:p>
          <a:p>
            <a:r>
              <a:rPr lang="fr-FR" dirty="0" smtClean="0"/>
              <a:t>L’énergie absorbée par les matériaux</a:t>
            </a:r>
            <a:br>
              <a:rPr lang="fr-FR" dirty="0" smtClean="0"/>
            </a:br>
            <a:r>
              <a:rPr lang="fr-FR" dirty="0" smtClean="0"/>
              <a:t>dépend : </a:t>
            </a:r>
            <a:br>
              <a:rPr lang="fr-FR" dirty="0" smtClean="0"/>
            </a:br>
            <a:r>
              <a:rPr lang="fr-FR" dirty="0" smtClean="0"/>
              <a:t>- de l’énergie du muon incident</a:t>
            </a:r>
            <a:br>
              <a:rPr lang="fr-FR" dirty="0" smtClean="0"/>
            </a:br>
            <a:r>
              <a:rPr lang="fr-FR" dirty="0" smtClean="0"/>
              <a:t>- de la nature du matériau absorbant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8" y="1412776"/>
            <a:ext cx="4322688" cy="318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Shape 3"/>
          <p:cNvSpPr txBox="1"/>
          <p:nvPr/>
        </p:nvSpPr>
        <p:spPr>
          <a:xfrm>
            <a:off x="571114" y="5085184"/>
            <a:ext cx="7848872" cy="752651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fr-FR" sz="2400" b="1" dirty="0"/>
              <a:t>Nécessité de filtrer en énergie les </a:t>
            </a:r>
            <a:r>
              <a:rPr lang="fr-FR" sz="2400" b="1" dirty="0" smtClean="0"/>
              <a:t> muons incidents …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038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402</TotalTime>
  <Words>195</Words>
  <Application>Microsoft Office PowerPoint</Application>
  <PresentationFormat>Affichage à l'écran (4:3)</PresentationFormat>
  <Paragraphs>55</Paragraphs>
  <Slides>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Métro</vt:lpstr>
      <vt:lpstr>Groupe de TIPE PT Lycée Follereau Belfort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Bernard</dc:creator>
  <cp:lastModifiedBy>BernardM</cp:lastModifiedBy>
  <cp:revision>35</cp:revision>
  <dcterms:created xsi:type="dcterms:W3CDTF">2012-06-16T12:36:30Z</dcterms:created>
  <dcterms:modified xsi:type="dcterms:W3CDTF">2013-06-06T12:38:17Z</dcterms:modified>
</cp:coreProperties>
</file>