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84" r:id="rId3"/>
    <p:sldId id="279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F6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3478" autoAdjust="0"/>
  </p:normalViewPr>
  <p:slideViewPr>
    <p:cSldViewPr>
      <p:cViewPr varScale="1">
        <p:scale>
          <a:sx n="76" d="100"/>
          <a:sy n="76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mo\Documents\PREPA\Belfort_PSI\CosmoDetecteur\Manips_Belfort\Manip_test_detmuos\Follereau_2013_fevrier\Bins_effect\Analyse_tpsmort_influence_dur&#233;e_bin_estim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mo\Documents\PREPA\Belfort_PSI\CosmoDetecteur\Manips_Belfort\Manip_test_detmuos\Follereau_2013_fevrier\Effet_geometrie\effets_g&#233;om&#233;trie_salle126_hcm_4_5cm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scatterChart>
        <c:scatterStyle val="lineMarker"/>
        <c:ser>
          <c:idx val="0"/>
          <c:order val="0"/>
          <c:tx>
            <c:v>PM1</c:v>
          </c:tx>
          <c:spPr>
            <a:ln w="28575">
              <a:noFill/>
            </a:ln>
          </c:spPr>
          <c:trendline>
            <c:spPr>
              <a:ln>
                <a:solidFill>
                  <a:schemeClr val="accent1"/>
                </a:solidFill>
              </a:ln>
            </c:spPr>
            <c:trendlineType val="linear"/>
            <c:dispEq val="1"/>
            <c:trendlineLbl>
              <c:layout>
                <c:manualLayout>
                  <c:x val="-2.5389326334208224E-2"/>
                  <c:y val="-4.5870105163029108E-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</c:trendlineLbl>
          </c:trendline>
          <c:xVal>
            <c:numRef>
              <c:f>Feuil1!$B$25:$B$30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12</c:v>
                </c:pt>
                <c:pt idx="4">
                  <c:v>20</c:v>
                </c:pt>
                <c:pt idx="5">
                  <c:v>40</c:v>
                </c:pt>
              </c:numCache>
            </c:numRef>
          </c:xVal>
          <c:yVal>
            <c:numRef>
              <c:f>Feuil1!$C$25:$C$30</c:f>
              <c:numCache>
                <c:formatCode>General</c:formatCode>
                <c:ptCount val="6"/>
                <c:pt idx="0">
                  <c:v>133.82666666666665</c:v>
                </c:pt>
                <c:pt idx="1">
                  <c:v>218.64861111111105</c:v>
                </c:pt>
                <c:pt idx="2">
                  <c:v>498.63611111111101</c:v>
                </c:pt>
                <c:pt idx="3">
                  <c:v>634.38333333333355</c:v>
                </c:pt>
                <c:pt idx="4">
                  <c:v>1131.1777777777781</c:v>
                </c:pt>
                <c:pt idx="5">
                  <c:v>2370.7444444444436</c:v>
                </c:pt>
              </c:numCache>
            </c:numRef>
          </c:yVal>
        </c:ser>
        <c:ser>
          <c:idx val="1"/>
          <c:order val="1"/>
          <c:tx>
            <c:v>PM2</c:v>
          </c:tx>
          <c:spPr>
            <a:ln w="28575">
              <a:noFill/>
            </a:ln>
          </c:spPr>
          <c:trendline>
            <c:spPr>
              <a:ln>
                <a:solidFill>
                  <a:srgbClr val="C0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9.9610673665791793E-2"/>
                  <c:y val="0.3539357748066728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C00000"/>
                        </a:solidFill>
                      </a:defRPr>
                    </a:pPr>
                    <a:r>
                      <a:rPr lang="en-US" baseline="0" dirty="0"/>
                      <a:t>y = 47,843x - </a:t>
                    </a:r>
                    <a:r>
                      <a:rPr lang="en-US" baseline="0" dirty="0" smtClean="0"/>
                      <a:t>100,94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Feuil1!$B$25:$B$30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12</c:v>
                </c:pt>
                <c:pt idx="4">
                  <c:v>20</c:v>
                </c:pt>
                <c:pt idx="5">
                  <c:v>40</c:v>
                </c:pt>
              </c:numCache>
            </c:numRef>
          </c:xVal>
          <c:yVal>
            <c:numRef>
              <c:f>Feuil1!$D$25:$D$30</c:f>
              <c:numCache>
                <c:formatCode>General</c:formatCode>
                <c:ptCount val="6"/>
                <c:pt idx="0">
                  <c:v>89.832222222222228</c:v>
                </c:pt>
                <c:pt idx="1">
                  <c:v>154.69999999999996</c:v>
                </c:pt>
                <c:pt idx="2">
                  <c:v>365.74444444444447</c:v>
                </c:pt>
                <c:pt idx="3">
                  <c:v>471.38666666666671</c:v>
                </c:pt>
                <c:pt idx="4">
                  <c:v>848.4</c:v>
                </c:pt>
                <c:pt idx="5">
                  <c:v>1818.044444444444</c:v>
                </c:pt>
              </c:numCache>
            </c:numRef>
          </c:yVal>
        </c:ser>
        <c:ser>
          <c:idx val="2"/>
          <c:order val="2"/>
          <c:tx>
            <c:v>PM3</c:v>
          </c:tx>
          <c:spPr>
            <a:ln w="28575">
              <a:noFill/>
            </a:ln>
          </c:spPr>
          <c:trendline>
            <c:spPr>
              <a:ln>
                <a:solidFill>
                  <a:schemeClr val="accent3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26072178477690289"/>
                  <c:y val="-8.4095545103842095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3"/>
                        </a:solidFill>
                      </a:defRPr>
                    </a:pPr>
                    <a:r>
                      <a:rPr lang="en-US" baseline="0" dirty="0"/>
                      <a:t>y = 49,909x - </a:t>
                    </a:r>
                    <a:r>
                      <a:rPr lang="en-US" baseline="0" dirty="0" smtClean="0"/>
                      <a:t>128,86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Feuil1!$B$25:$B$30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12</c:v>
                </c:pt>
                <c:pt idx="4">
                  <c:v>20</c:v>
                </c:pt>
                <c:pt idx="5">
                  <c:v>40</c:v>
                </c:pt>
              </c:numCache>
            </c:numRef>
          </c:xVal>
          <c:yVal>
            <c:numRef>
              <c:f>Feuil1!$E$25:$E$30</c:f>
              <c:numCache>
                <c:formatCode>General</c:formatCode>
                <c:ptCount val="6"/>
                <c:pt idx="0">
                  <c:v>80.58</c:v>
                </c:pt>
                <c:pt idx="1">
                  <c:v>144.58472222222218</c:v>
                </c:pt>
                <c:pt idx="2">
                  <c:v>351.7138888888889</c:v>
                </c:pt>
                <c:pt idx="3">
                  <c:v>451.33</c:v>
                </c:pt>
                <c:pt idx="4">
                  <c:v>863.86111111111086</c:v>
                </c:pt>
                <c:pt idx="5">
                  <c:v>1876.5222222222217</c:v>
                </c:pt>
              </c:numCache>
            </c:numRef>
          </c:yVal>
        </c:ser>
        <c:dLbls/>
        <c:axId val="63579264"/>
        <c:axId val="63581184"/>
      </c:scatterChart>
      <c:valAx>
        <c:axId val="63579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Intervalle</a:t>
                </a:r>
                <a:r>
                  <a:rPr lang="fr-FR" sz="1200" baseline="0"/>
                  <a:t> en temps (s)</a:t>
                </a:r>
              </a:p>
            </c:rich>
          </c:tx>
          <c:layout/>
        </c:title>
        <c:numFmt formatCode="General" sourceLinked="1"/>
        <c:tickLblPos val="nextTo"/>
        <c:crossAx val="63581184"/>
        <c:crosses val="autoZero"/>
        <c:crossBetween val="midCat"/>
      </c:valAx>
      <c:valAx>
        <c:axId val="63581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r-FR" sz="1200"/>
                  <a:t>Nombre</a:t>
                </a:r>
                <a:r>
                  <a:rPr lang="fr-FR" sz="1200" baseline="0"/>
                  <a:t> de coups</a:t>
                </a:r>
                <a:endParaRPr lang="fr-FR" sz="1200"/>
              </a:p>
            </c:rich>
          </c:tx>
          <c:layout/>
        </c:title>
        <c:numFmt formatCode="General" sourceLinked="1"/>
        <c:tickLblPos val="nextTo"/>
        <c:crossAx val="63579264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</c:spPr>
          </c:marker>
          <c:trendline>
            <c:spPr>
              <a:ln w="19050">
                <a:solidFill>
                  <a:srgbClr val="FF0000"/>
                </a:solidFill>
              </a:ln>
            </c:spPr>
            <c:trendlineType val="poly"/>
            <c:order val="3"/>
          </c:trendline>
          <c:xVal>
            <c:numRef>
              <c:f>Feuil3!$A$2:$A$10</c:f>
              <c:numCache>
                <c:formatCode>General</c:formatCode>
                <c:ptCount val="9"/>
                <c:pt idx="0">
                  <c:v>0</c:v>
                </c:pt>
                <c:pt idx="1">
                  <c:v>4.5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</c:numCache>
            </c:numRef>
          </c:xVal>
          <c:yVal>
            <c:numRef>
              <c:f>Feuil3!$O$2:$O$10</c:f>
              <c:numCache>
                <c:formatCode>0.0</c:formatCode>
                <c:ptCount val="9"/>
                <c:pt idx="0" formatCode="General">
                  <c:v>1</c:v>
                </c:pt>
                <c:pt idx="1">
                  <c:v>0.59226666666666639</c:v>
                </c:pt>
                <c:pt idx="2">
                  <c:v>4.0009006980409803</c:v>
                </c:pt>
                <c:pt idx="3">
                  <c:v>5.4434189867115998</c:v>
                </c:pt>
                <c:pt idx="4">
                  <c:v>7.0396196513470697</c:v>
                </c:pt>
                <c:pt idx="5">
                  <c:v>8.6378220709771476</c:v>
                </c:pt>
                <c:pt idx="6">
                  <c:v>9.5861882924197506</c:v>
                </c:pt>
                <c:pt idx="7">
                  <c:v>12.003242658980367</c:v>
                </c:pt>
                <c:pt idx="8">
                  <c:v>13.319340329835082</c:v>
                </c:pt>
              </c:numCache>
            </c:numRef>
          </c:yVal>
        </c:ser>
        <c:dLbls/>
        <c:axId val="64203008"/>
        <c:axId val="64208896"/>
      </c:scatterChart>
      <c:valAx>
        <c:axId val="64203008"/>
        <c:scaling>
          <c:orientation val="minMax"/>
        </c:scaling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64208896"/>
        <c:crosses val="autoZero"/>
        <c:crossBetween val="midCat"/>
      </c:valAx>
      <c:valAx>
        <c:axId val="64208896"/>
        <c:scaling>
          <c:orientation val="minMax"/>
        </c:scaling>
        <c:axPos val="l"/>
        <c:majorGridlines/>
        <c:numFmt formatCode="General" sourceLinked="1"/>
        <c:tickLblPos val="nextTo"/>
        <c:crossAx val="64203008"/>
        <c:crosses val="autoZero"/>
        <c:crossBetween val="midCat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8DCE0-62F9-4B86-8DFF-CF0BB802D0B0}" type="datetimeFigureOut">
              <a:rPr lang="fr-FR" smtClean="0"/>
              <a:pPr/>
              <a:t>09/06/2013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61D1A-9940-4338-B3CB-9149129465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265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1D1A-9940-4338-B3CB-91491294659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1D1A-9940-4338-B3CB-91491294659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A31E20-0B5B-4D5D-AFA5-03D7084D9EAB}" type="datetime1">
              <a:rPr lang="fr-FR" smtClean="0"/>
              <a:t>09/06/2013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732240" cy="1224136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pic>
        <p:nvPicPr>
          <p:cNvPr id="16" name="Image 15" descr="Logo_CosmosA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19" y="188640"/>
            <a:ext cx="1140831" cy="11521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79587-53E7-490A-AAF1-4F857120B841}" type="datetime1">
              <a:rPr lang="fr-FR" smtClean="0"/>
              <a:t>09/06/2013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71E1-7B88-4229-929E-30C1DB6139F3}" type="datetime1">
              <a:rPr lang="fr-FR" smtClean="0"/>
              <a:t>09/06/2013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0"/>
            <a:ext cx="7086600" cy="914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2057400" cy="518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95600" y="1143000"/>
            <a:ext cx="20574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2895600" y="3810000"/>
            <a:ext cx="20574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D778-B933-4339-AE25-DE08B0EF44C1}" type="datetime1">
              <a:rPr lang="fr-FR" smtClean="0"/>
              <a:t>09/06/2013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1B296-D3FA-4A2B-85BB-9FC79F13E7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04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05232-DD65-46EF-ACDB-6CA33CAA857A}" type="datetime1">
              <a:rPr lang="fr-FR" smtClean="0"/>
              <a:t>09/06/2013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4C436-F84C-4CEB-989D-D95FE2E7E5D9}" type="datetime1">
              <a:rPr lang="fr-FR" smtClean="0"/>
              <a:t>09/06/2013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AC1FA-A3B0-49E0-8CF1-6E710B5A68C6}" type="datetime1">
              <a:rPr lang="fr-FR" smtClean="0"/>
              <a:t>09/06/2013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8D3F5-21BD-4723-A2FE-93BD9051902C}" type="datetime1">
              <a:rPr lang="fr-FR" smtClean="0"/>
              <a:t>09/06/2013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984776" cy="936104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737E0-F42E-4FD5-B28F-CCBA5612848B}" type="datetime1">
              <a:rPr lang="fr-FR" smtClean="0"/>
              <a:t>09/06/2013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1D010-66D2-4A82-8B76-233C067AF288}" type="datetime1">
              <a:rPr lang="fr-FR" smtClean="0"/>
              <a:t>09/06/2013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B985F-89CB-4969-B763-B0A7308B49C1}" type="datetime1">
              <a:rPr lang="fr-FR" smtClean="0"/>
              <a:t>09/06/2013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F44049-03BC-4A8A-B81F-0F34188B66B1}" type="datetime1">
              <a:rPr lang="fr-FR" smtClean="0"/>
              <a:t>09/06/2013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475656" y="512064"/>
            <a:ext cx="7211144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7C50DC-69EC-40AF-A670-3648C39235B0}" type="datetime1">
              <a:rPr lang="fr-FR" smtClean="0"/>
              <a:t>09/06/2013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B5FCB63-7A7E-4FBD-8B77-6DD09C6170C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 descr="Logo_CosmosA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188640"/>
            <a:ext cx="926927" cy="9361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76864" cy="1332760"/>
          </a:xfrm>
        </p:spPr>
        <p:txBody>
          <a:bodyPr/>
          <a:lstStyle/>
          <a:p>
            <a:pPr algn="ctr"/>
            <a:r>
              <a:rPr lang="fr-FR" sz="3200" dirty="0" smtClean="0"/>
              <a:t>Mesure de la dilatation du temps</a:t>
            </a:r>
            <a:br>
              <a:rPr lang="fr-FR" sz="3200" dirty="0" smtClean="0"/>
            </a:br>
            <a:r>
              <a:rPr lang="fr-FR" sz="3200" dirty="0" smtClean="0"/>
              <a:t>de vie des muons cosmiques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824536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fr-FR" dirty="0" smtClean="0"/>
              <a:t>Principe de la mesure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/>
              <a:t>Cas simplifié : µ verticaux et mono-énergétiques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/>
              <a:t>Sélection en </a:t>
            </a:r>
            <a:r>
              <a:rPr lang="fr-FR" dirty="0" smtClean="0">
                <a:sym typeface="Symbol"/>
              </a:rPr>
              <a:t> et E : utilisation des raquettes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>
                <a:sym typeface="Symbol"/>
              </a:rPr>
              <a:t>Méthode utilisée par Frisch &amp; Smith (1963)</a:t>
            </a:r>
          </a:p>
          <a:p>
            <a:pPr marL="912114" lvl="1" indent="-514350">
              <a:buFont typeface="+mj-lt"/>
              <a:buAutoNum type="arabicPeriod"/>
            </a:pPr>
            <a:endParaRPr lang="fr-FR" dirty="0" smtClean="0"/>
          </a:p>
          <a:p>
            <a:pPr marL="582930" indent="-514350">
              <a:buFont typeface="+mj-lt"/>
              <a:buAutoNum type="arabicPeriod"/>
            </a:pPr>
            <a:r>
              <a:rPr lang="fr-FR" dirty="0" smtClean="0"/>
              <a:t>Résultats et problèmes rencontrés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/>
              <a:t>Evaluations taux comptage (incertitudes stat)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/>
              <a:t>Mise en évidence d’un temps mort (écriture)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/>
              <a:t>Incohérence dans les comptages en coïncidence</a:t>
            </a:r>
          </a:p>
          <a:p>
            <a:pPr marL="912114" lvl="1" indent="-514350">
              <a:buFont typeface="+mj-lt"/>
              <a:buAutoNum type="arabicPeriod"/>
            </a:pPr>
            <a:endParaRPr lang="fr-FR" dirty="0" smtClean="0"/>
          </a:p>
          <a:p>
            <a:pPr marL="582930" indent="-514350">
              <a:buFont typeface="+mj-lt"/>
              <a:buAutoNum type="arabicPeriod"/>
            </a:pPr>
            <a:endParaRPr lang="fr-FR" dirty="0" smtClean="0"/>
          </a:p>
          <a:p>
            <a:pPr marL="58293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fr-FR" sz="1400" dirty="0" smtClean="0"/>
              <a:t>Sylvain </a:t>
            </a:r>
            <a:r>
              <a:rPr lang="fr-FR" sz="1400" dirty="0" err="1" smtClean="0"/>
              <a:t>Moreggia</a:t>
            </a:r>
            <a:r>
              <a:rPr lang="fr-FR" sz="1400" dirty="0" smtClean="0"/>
              <a:t> - Stage Cosmos à l'Ecole, Marseille juin 2013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Incohérence dans les comptages</a:t>
            </a:r>
            <a:br>
              <a:rPr lang="fr-FR" sz="3200" dirty="0" smtClean="0"/>
            </a:br>
            <a:r>
              <a:rPr lang="fr-FR" sz="3200" dirty="0" smtClean="0"/>
              <a:t>en coïncidence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PM2 dessous PM1, à 50cm ou 90cm</a:t>
            </a:r>
          </a:p>
          <a:p>
            <a:r>
              <a:rPr lang="fr-FR" dirty="0" smtClean="0"/>
              <a:t>PM3 sous PM2, à </a:t>
            </a:r>
            <a:r>
              <a:rPr lang="fr-FR" dirty="0" err="1" smtClean="0"/>
              <a:t>qq</a:t>
            </a:r>
            <a:r>
              <a:rPr lang="fr-FR" dirty="0" smtClean="0"/>
              <a:t> cm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FFF00"/>
                </a:solidFill>
              </a:rPr>
              <a:t>10-15%</a:t>
            </a:r>
            <a:r>
              <a:rPr lang="fr-FR" dirty="0" smtClean="0"/>
              <a:t> des coups vus en </a:t>
            </a:r>
            <a:r>
              <a:rPr lang="fr-FR" dirty="0" err="1" smtClean="0"/>
              <a:t>coïnc</a:t>
            </a:r>
            <a:r>
              <a:rPr lang="fr-FR" dirty="0" smtClean="0"/>
              <a:t> PM1&amp;PM3 sont loupés par PM1&amp;PM2&amp;PM3 : </a:t>
            </a:r>
            <a:r>
              <a:rPr lang="fr-FR" i="1" dirty="0" smtClean="0">
                <a:solidFill>
                  <a:srgbClr val="FFFF00"/>
                </a:solidFill>
              </a:rPr>
              <a:t>bruit ?</a:t>
            </a:r>
            <a:br>
              <a:rPr lang="fr-FR" i="1" dirty="0" smtClean="0">
                <a:solidFill>
                  <a:srgbClr val="FFFF00"/>
                </a:solidFill>
              </a:rPr>
            </a:br>
            <a:r>
              <a:rPr lang="fr-FR" dirty="0" smtClean="0"/>
              <a:t>(seuils à 10 mV)</a:t>
            </a:r>
          </a:p>
          <a:p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/>
              <a:t>De l’ordre de 0,01% dans le cas inverse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Efficacité en fonction de la distance entre raquettes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480000" cy="38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1426649" y="1332411"/>
          <a:ext cx="6313703" cy="433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512064"/>
            <a:ext cx="7560840" cy="914400"/>
          </a:xfrm>
        </p:spPr>
        <p:txBody>
          <a:bodyPr/>
          <a:lstStyle/>
          <a:p>
            <a:r>
              <a:rPr lang="fr-FR" sz="3200" dirty="0" smtClean="0"/>
              <a:t>Chemin parcouru et suite du projet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0" cy="525658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Logistique :</a:t>
            </a:r>
          </a:p>
          <a:p>
            <a:pPr lvl="1"/>
            <a:r>
              <a:rPr lang="fr-FR" dirty="0" smtClean="0"/>
              <a:t>Achat acier + support par lycée (OK sur </a:t>
            </a:r>
            <a:r>
              <a:rPr lang="fr-FR" dirty="0" err="1" smtClean="0"/>
              <a:t>ppe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Entreprise fournit acier + support (OK sur </a:t>
            </a:r>
            <a:r>
              <a:rPr lang="fr-FR" dirty="0" err="1" smtClean="0"/>
              <a:t>ppe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Transport acier + support (OK sur </a:t>
            </a:r>
            <a:r>
              <a:rPr lang="fr-FR" dirty="0" err="1" smtClean="0"/>
              <a:t>ppe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Stockage acier au lycée (OK sur </a:t>
            </a:r>
            <a:r>
              <a:rPr lang="fr-FR" dirty="0" err="1" smtClean="0"/>
              <a:t>ppe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Sites dégagés avec alim </a:t>
            </a:r>
            <a:r>
              <a:rPr lang="fr-FR" dirty="0" err="1" smtClean="0"/>
              <a:t>élec</a:t>
            </a:r>
            <a:r>
              <a:rPr lang="fr-FR" dirty="0" smtClean="0"/>
              <a:t> (OK)</a:t>
            </a:r>
          </a:p>
          <a:p>
            <a:r>
              <a:rPr lang="fr-FR" dirty="0" smtClean="0"/>
              <a:t>Actions menées (en lien avec autres activités) :</a:t>
            </a:r>
          </a:p>
          <a:p>
            <a:pPr lvl="1"/>
            <a:r>
              <a:rPr lang="fr-FR" dirty="0" smtClean="0"/>
              <a:t>Élèves de </a:t>
            </a:r>
            <a:r>
              <a:rPr lang="fr-FR" dirty="0" err="1" smtClean="0"/>
              <a:t>TermS</a:t>
            </a:r>
            <a:r>
              <a:rPr lang="fr-FR" dirty="0" smtClean="0"/>
              <a:t> (présentation 1h en classe)</a:t>
            </a:r>
          </a:p>
          <a:p>
            <a:pPr lvl="1"/>
            <a:r>
              <a:rPr lang="fr-FR" dirty="0" smtClean="0"/>
              <a:t>Collègues lycée (présentation 1h)</a:t>
            </a:r>
          </a:p>
          <a:p>
            <a:r>
              <a:rPr lang="fr-FR" dirty="0" smtClean="0"/>
              <a:t>Avenir :</a:t>
            </a:r>
          </a:p>
          <a:p>
            <a:pPr lvl="1"/>
            <a:r>
              <a:rPr lang="fr-FR" dirty="0" smtClean="0"/>
              <a:t>Solutions aux divers problèmes (?)</a:t>
            </a:r>
          </a:p>
          <a:p>
            <a:pPr lvl="1"/>
            <a:r>
              <a:rPr lang="fr-FR" dirty="0" smtClean="0"/>
              <a:t>Participation  active des élèves (pas évident, à définir)</a:t>
            </a:r>
          </a:p>
          <a:p>
            <a:pPr lvl="1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76864" cy="1332760"/>
          </a:xfrm>
        </p:spPr>
        <p:txBody>
          <a:bodyPr/>
          <a:lstStyle/>
          <a:p>
            <a:pPr algn="ctr"/>
            <a:r>
              <a:rPr lang="fr-FR" sz="3200" dirty="0" smtClean="0"/>
              <a:t>Mesure de la dilatation du temps</a:t>
            </a:r>
            <a:br>
              <a:rPr lang="fr-FR" sz="3200" dirty="0" smtClean="0"/>
            </a:br>
            <a:r>
              <a:rPr lang="fr-FR" sz="3200" dirty="0" smtClean="0"/>
              <a:t>de vie des muons cosmiques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824536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fr-FR" dirty="0" smtClean="0"/>
              <a:t>Principe de la mesure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/>
              <a:t>Cas simplifié : µ verticaux et mono-énergétiques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/>
              <a:t>Sélection en </a:t>
            </a:r>
            <a:r>
              <a:rPr lang="fr-FR" dirty="0" smtClean="0">
                <a:sym typeface="Symbol"/>
              </a:rPr>
              <a:t> et E : utilisation des raquettes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>
                <a:sym typeface="Symbol"/>
              </a:rPr>
              <a:t>Méthode utilisée par Frisch &amp; Smith (1963)</a:t>
            </a:r>
          </a:p>
          <a:p>
            <a:pPr marL="912114" lvl="1" indent="-514350">
              <a:buFont typeface="+mj-lt"/>
              <a:buAutoNum type="arabicPeriod"/>
            </a:pPr>
            <a:endParaRPr lang="fr-FR" dirty="0" smtClean="0"/>
          </a:p>
          <a:p>
            <a:pPr marL="582930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Résultats et problèmes rencontrés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Evaluations taux comptage (incertitudes stat)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Mise en évidence d’un temps mort (écriture)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Incohérence dans les comptages en coïncidence</a:t>
            </a:r>
          </a:p>
          <a:p>
            <a:pPr marL="912114" lvl="1" indent="-514350">
              <a:buFont typeface="+mj-lt"/>
              <a:buAutoNum type="arabicPeriod"/>
            </a:pPr>
            <a:endParaRPr lang="fr-FR" dirty="0" smtClean="0"/>
          </a:p>
          <a:p>
            <a:pPr marL="582930" indent="-514350">
              <a:buFont typeface="+mj-lt"/>
              <a:buAutoNum type="arabicPeriod"/>
            </a:pPr>
            <a:endParaRPr lang="fr-FR" dirty="0" smtClean="0"/>
          </a:p>
          <a:p>
            <a:pPr marL="58293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512064"/>
            <a:ext cx="7211144" cy="1188744"/>
          </a:xfrm>
        </p:spPr>
        <p:txBody>
          <a:bodyPr/>
          <a:lstStyle/>
          <a:p>
            <a:pPr algn="ctr"/>
            <a:r>
              <a:rPr lang="fr-FR" u="sng" dirty="0" err="1" smtClean="0"/>
              <a:t>Hyp</a:t>
            </a:r>
            <a:r>
              <a:rPr lang="fr-FR" dirty="0" smtClean="0"/>
              <a:t> : muons verticaux et mono-énergétiques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5373216"/>
            <a:ext cx="8132440" cy="10543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2800" i="1" dirty="0" smtClean="0">
                <a:solidFill>
                  <a:srgbClr val="FFC000"/>
                </a:solidFill>
              </a:rPr>
              <a:t>Mesures de </a:t>
            </a:r>
            <a:r>
              <a:rPr lang="fr-FR" sz="2800" i="1" dirty="0" err="1" smtClean="0">
                <a:solidFill>
                  <a:srgbClr val="FFC000"/>
                </a:solidFill>
              </a:rPr>
              <a:t>N</a:t>
            </a:r>
            <a:r>
              <a:rPr lang="fr-FR" sz="2800" i="1" baseline="-25000" dirty="0" err="1" smtClean="0">
                <a:solidFill>
                  <a:srgbClr val="FFC000"/>
                </a:solidFill>
              </a:rPr>
              <a:t>bas</a:t>
            </a:r>
            <a:r>
              <a:rPr lang="fr-FR" sz="2800" i="1" dirty="0" smtClean="0">
                <a:solidFill>
                  <a:srgbClr val="FFC000"/>
                </a:solidFill>
              </a:rPr>
              <a:t> et </a:t>
            </a:r>
            <a:r>
              <a:rPr lang="fr-FR" sz="2800" i="1" dirty="0" err="1" smtClean="0">
                <a:solidFill>
                  <a:srgbClr val="FFC000"/>
                </a:solidFill>
              </a:rPr>
              <a:t>N</a:t>
            </a:r>
            <a:r>
              <a:rPr lang="fr-FR" sz="2800" i="1" baseline="-25000" dirty="0" err="1" smtClean="0">
                <a:solidFill>
                  <a:srgbClr val="FFC000"/>
                </a:solidFill>
              </a:rPr>
              <a:t>haut</a:t>
            </a:r>
            <a:r>
              <a:rPr lang="fr-FR" sz="2800" i="1" dirty="0" smtClean="0">
                <a:solidFill>
                  <a:srgbClr val="FFC000"/>
                </a:solidFill>
              </a:rPr>
              <a:t> donnent la durée de vie dilatée </a:t>
            </a:r>
            <a:r>
              <a:rPr lang="fr-FR" sz="4000" i="1" dirty="0" smtClean="0">
                <a:solidFill>
                  <a:srgbClr val="FFC000"/>
                </a:solidFill>
                <a:sym typeface="Symbol"/>
              </a:rPr>
              <a:t>’=</a:t>
            </a:r>
            <a:r>
              <a:rPr lang="fr-FR" sz="2800" i="1" baseline="-25000" dirty="0" smtClean="0">
                <a:solidFill>
                  <a:srgbClr val="FFC000"/>
                </a:solidFill>
                <a:sym typeface="Symbol"/>
              </a:rPr>
              <a:t>propre</a:t>
            </a:r>
            <a:endParaRPr lang="fr-FR" sz="2800" i="1" dirty="0" smtClean="0">
              <a:solidFill>
                <a:srgbClr val="FFC000"/>
              </a:solidFill>
            </a:endParaRPr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195736" y="2492896"/>
            <a:ext cx="583264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411760" y="4941168"/>
            <a:ext cx="583264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67544" y="21328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Muons au  Ballon Alsace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458112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Arrivée des muons</a:t>
            </a:r>
          </a:p>
          <a:p>
            <a:r>
              <a:rPr lang="fr-FR" dirty="0" smtClean="0"/>
              <a:t>à Belfort</a:t>
            </a:r>
          </a:p>
        </p:txBody>
      </p:sp>
      <p:sp>
        <p:nvSpPr>
          <p:cNvPr id="8" name="Ellipse 7"/>
          <p:cNvSpPr/>
          <p:nvPr/>
        </p:nvSpPr>
        <p:spPr>
          <a:xfrm>
            <a:off x="3059832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131840" y="227687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03848" y="2204864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491880" y="227687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203848" y="2564904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347864" y="234888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275856" y="2780928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563888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707904" y="227687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779912" y="2564904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419872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671904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743912" y="227687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815920" y="2204864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103952" y="227687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815920" y="2564904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959936" y="234888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887928" y="2780928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175960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319976" y="227687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391984" y="2564904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031944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4608008" y="270892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4680016" y="234888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4752024" y="227687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5040056" y="234888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4752024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4896040" y="2420888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4824032" y="2852936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5112064" y="270892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5256080" y="234888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5328088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4968048" y="270892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616120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5688128" y="227687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5760136" y="2204864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6048168" y="227687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5760136" y="2564904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5904152" y="2348880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5832144" y="2780928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6120176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264192" y="227687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6336200" y="2564904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5976160" y="2636912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3383872" y="4833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3527888" y="4761152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3599896" y="4977176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3887928" y="4833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4103952" y="4761152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3743912" y="4833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4247968" y="4869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4391984" y="4797152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4463992" y="5013176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4752024" y="4869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4968048" y="4797152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608008" y="4869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5328088" y="4941168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5472104" y="4869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5544112" y="5085184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5832144" y="4941168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6048168" y="4869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5688128" y="4941168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5688128" y="4869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5832144" y="4797152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5904152" y="5013176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6192184" y="4869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6408208" y="4797152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6048168" y="4869160"/>
            <a:ext cx="36000" cy="36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Flèche vers le bas 102"/>
          <p:cNvSpPr/>
          <p:nvPr/>
        </p:nvSpPr>
        <p:spPr>
          <a:xfrm>
            <a:off x="4139952" y="3140968"/>
            <a:ext cx="21602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2" name="Connecteur droit avec flèche 81"/>
          <p:cNvCxnSpPr/>
          <p:nvPr/>
        </p:nvCxnSpPr>
        <p:spPr>
          <a:xfrm>
            <a:off x="2699792" y="3068960"/>
            <a:ext cx="0" cy="144016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971600" y="350100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ym typeface="Symbol"/>
              </a:rPr>
              <a:t>h = c t</a:t>
            </a:r>
            <a:endParaRPr lang="fr-FR" sz="3200" dirty="0" smtClean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356992"/>
            <a:ext cx="3240000" cy="76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Espace réservé du pied de page 10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 bwMode="auto">
          <a:xfrm>
            <a:off x="1979712" y="3068960"/>
            <a:ext cx="2449513" cy="1800225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ahoma" pitchFamily="1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1979712" y="6093147"/>
            <a:ext cx="2449513" cy="180975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ahoma" pitchFamily="1" charset="0"/>
            </a:endParaRPr>
          </a:p>
        </p:txBody>
      </p:sp>
      <p:sp>
        <p:nvSpPr>
          <p:cNvPr id="13321" name="Rectangle 119"/>
          <p:cNvSpPr>
            <a:spLocks noChangeArrowheads="1"/>
          </p:cNvSpPr>
          <p:nvPr/>
        </p:nvSpPr>
        <p:spPr bwMode="auto">
          <a:xfrm>
            <a:off x="1979712" y="4940622"/>
            <a:ext cx="2449513" cy="73025"/>
          </a:xfrm>
          <a:prstGeom prst="rect">
            <a:avLst/>
          </a:prstGeom>
          <a:solidFill>
            <a:srgbClr val="47F62A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3322" name="Rectangle 120"/>
          <p:cNvSpPr>
            <a:spLocks noChangeArrowheads="1"/>
          </p:cNvSpPr>
          <p:nvPr/>
        </p:nvSpPr>
        <p:spPr bwMode="auto">
          <a:xfrm>
            <a:off x="1979712" y="5948685"/>
            <a:ext cx="2449513" cy="73025"/>
          </a:xfrm>
          <a:prstGeom prst="rect">
            <a:avLst/>
          </a:prstGeom>
          <a:solidFill>
            <a:srgbClr val="47F62A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3323" name="Rectangle 121"/>
          <p:cNvSpPr>
            <a:spLocks noChangeArrowheads="1"/>
          </p:cNvSpPr>
          <p:nvPr/>
        </p:nvSpPr>
        <p:spPr bwMode="auto">
          <a:xfrm>
            <a:off x="1979712" y="6381328"/>
            <a:ext cx="2449513" cy="71438"/>
          </a:xfrm>
          <a:prstGeom prst="rect">
            <a:avLst/>
          </a:prstGeom>
          <a:solidFill>
            <a:srgbClr val="47F62A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cxnSp>
        <p:nvCxnSpPr>
          <p:cNvPr id="124" name="Connecteur droit avec flèche 123"/>
          <p:cNvCxnSpPr/>
          <p:nvPr/>
        </p:nvCxnSpPr>
        <p:spPr bwMode="auto">
          <a:xfrm flipH="1">
            <a:off x="2628454" y="2997026"/>
            <a:ext cx="1079500" cy="3240088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4283968" y="3140968"/>
            <a:ext cx="33845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kern="0" dirty="0"/>
              <a:t>Couche d’acier </a:t>
            </a:r>
            <a:r>
              <a:rPr lang="fr-FR" sz="1800" b="1" kern="0" dirty="0"/>
              <a:t>passe-haut</a:t>
            </a:r>
            <a:r>
              <a:rPr lang="fr-FR" sz="1800" kern="0" dirty="0"/>
              <a:t>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kern="0" dirty="0"/>
              <a:t>µ peu énergétiques stoppés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4572000" y="5877272"/>
            <a:ext cx="3384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kern="0" dirty="0"/>
              <a:t>Couche d’acier </a:t>
            </a:r>
            <a:r>
              <a:rPr lang="fr-FR" sz="1800" b="1" kern="0" dirty="0"/>
              <a:t>passe-bas</a:t>
            </a:r>
            <a:r>
              <a:rPr lang="fr-FR" sz="1800" kern="0" dirty="0"/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kern="0" dirty="0"/>
              <a:t>µ trop énergétiques rejetés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5508104" y="4581128"/>
            <a:ext cx="33845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kern="0" dirty="0"/>
              <a:t>Détection à trois scintillateurs : 2 en </a:t>
            </a:r>
            <a:r>
              <a:rPr lang="fr-FR" sz="1800" b="1" kern="0" dirty="0"/>
              <a:t>coïncidence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kern="0" dirty="0"/>
              <a:t>le 3</a:t>
            </a:r>
            <a:r>
              <a:rPr lang="fr-FR" sz="1800" kern="0" baseline="30000" dirty="0"/>
              <a:t>e</a:t>
            </a:r>
            <a:r>
              <a:rPr lang="fr-FR" sz="1800" kern="0" dirty="0"/>
              <a:t> en </a:t>
            </a:r>
            <a:r>
              <a:rPr lang="fr-FR" sz="1800" b="1" kern="0" dirty="0"/>
              <a:t>anti-coïncidence</a:t>
            </a: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>
            <a:off x="2268414" y="2925018"/>
            <a:ext cx="1088182" cy="1432297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 bwMode="auto">
          <a:xfrm flipH="1">
            <a:off x="3708574" y="2925018"/>
            <a:ext cx="503436" cy="3744416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11144" cy="972720"/>
          </a:xfrm>
        </p:spPr>
        <p:txBody>
          <a:bodyPr/>
          <a:lstStyle/>
          <a:p>
            <a:pPr algn="ctr"/>
            <a:r>
              <a:rPr lang="fr-FR" dirty="0" smtClean="0"/>
              <a:t>Sélection en </a:t>
            </a:r>
            <a:r>
              <a:rPr lang="fr-FR" dirty="0" smtClean="0">
                <a:sym typeface="Symbol"/>
              </a:rPr>
              <a:t> et E</a:t>
            </a:r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628800"/>
            <a:ext cx="2762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4788024" y="1628800"/>
            <a:ext cx="4104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 dirty="0" smtClean="0"/>
              <a:t>Fixer l’énergie </a:t>
            </a:r>
            <a:r>
              <a:rPr lang="fr-FR" sz="2400" kern="0" dirty="0" smtClean="0"/>
              <a:t>fixe une valeur du facteur </a:t>
            </a:r>
            <a:r>
              <a:rPr lang="fr-FR" sz="2400" b="1" kern="0" dirty="0" smtClean="0">
                <a:solidFill>
                  <a:srgbClr val="FFFF00"/>
                </a:solidFill>
                <a:sym typeface="Symbol"/>
              </a:rPr>
              <a:t></a:t>
            </a:r>
            <a:r>
              <a:rPr lang="fr-FR" sz="2400" kern="0" dirty="0" smtClean="0"/>
              <a:t> de dilatation</a:t>
            </a:r>
            <a:endParaRPr lang="fr-FR" sz="2400" kern="0" dirty="0"/>
          </a:p>
        </p:txBody>
      </p:sp>
      <p:sp>
        <p:nvSpPr>
          <p:cNvPr id="23" name="Flèche vers le bas 22"/>
          <p:cNvSpPr/>
          <p:nvPr/>
        </p:nvSpPr>
        <p:spPr>
          <a:xfrm>
            <a:off x="1331640" y="2924944"/>
            <a:ext cx="216024" cy="360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1259632" y="4869160"/>
            <a:ext cx="36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259632" y="6237312"/>
            <a:ext cx="36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39552" y="4293096"/>
            <a:ext cx="936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kern="0" dirty="0" smtClean="0">
                <a:solidFill>
                  <a:srgbClr val="FF0000"/>
                </a:solidFill>
              </a:rPr>
              <a:t>E</a:t>
            </a:r>
            <a:r>
              <a:rPr lang="fr-FR" sz="3200" kern="0" baseline="-25000" dirty="0" smtClean="0">
                <a:solidFill>
                  <a:srgbClr val="FF0000"/>
                </a:solidFill>
              </a:rPr>
              <a:t>min</a:t>
            </a:r>
            <a:endParaRPr lang="fr-FR" sz="3200" kern="0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9552" y="5589240"/>
            <a:ext cx="936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kern="0" dirty="0" err="1" smtClean="0">
                <a:solidFill>
                  <a:srgbClr val="FF0000"/>
                </a:solidFill>
              </a:rPr>
              <a:t>E</a:t>
            </a:r>
            <a:r>
              <a:rPr lang="fr-FR" sz="3200" kern="0" baseline="-25000" dirty="0" err="1" smtClean="0">
                <a:solidFill>
                  <a:srgbClr val="FF0000"/>
                </a:solidFill>
              </a:rPr>
              <a:t>max</a:t>
            </a:r>
            <a:endParaRPr lang="fr-FR" sz="3200" kern="0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355976" y="4581128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kern="0" dirty="0" smtClean="0">
                <a:solidFill>
                  <a:srgbClr val="47F62A"/>
                </a:solidFill>
              </a:rPr>
              <a:t>1</a:t>
            </a:r>
            <a:endParaRPr lang="fr-FR" sz="3200" kern="0" dirty="0">
              <a:solidFill>
                <a:srgbClr val="47F62A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283968" y="5589240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kern="0" dirty="0" smtClean="0">
                <a:solidFill>
                  <a:srgbClr val="47F62A"/>
                </a:solidFill>
              </a:rPr>
              <a:t>2</a:t>
            </a:r>
            <a:endParaRPr lang="fr-FR" sz="3200" kern="0" dirty="0">
              <a:solidFill>
                <a:srgbClr val="47F62A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283968" y="5949280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kern="0" dirty="0" smtClean="0">
                <a:solidFill>
                  <a:srgbClr val="47F62A"/>
                </a:solidFill>
              </a:rPr>
              <a:t>3</a:t>
            </a:r>
            <a:endParaRPr lang="fr-FR" sz="3200" kern="0" dirty="0">
              <a:solidFill>
                <a:srgbClr val="47F62A"/>
              </a:solidFill>
            </a:endParaRPr>
          </a:p>
        </p:txBody>
      </p:sp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5"/>
          <p:cNvSpPr>
            <a:spLocks noChangeArrowheads="1"/>
          </p:cNvSpPr>
          <p:nvPr/>
        </p:nvSpPr>
        <p:spPr bwMode="auto">
          <a:xfrm>
            <a:off x="900113" y="1268413"/>
            <a:ext cx="792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eaLnBrk="1" hangingPunct="1"/>
            <a:r>
              <a:rPr lang="fr-FR" sz="2200" dirty="0">
                <a:latin typeface="Eurostile" pitchFamily="34" charset="0"/>
              </a:rPr>
              <a:t>Frisch &amp; Smith (M.I.T) réalisent cette expérience en 1963</a:t>
            </a:r>
          </a:p>
          <a:p>
            <a:pPr marL="190500" lvl="1" eaLnBrk="1" hangingPunct="1"/>
            <a:r>
              <a:rPr lang="fr-FR" sz="2200" dirty="0">
                <a:latin typeface="Eurostile" pitchFamily="34" charset="0"/>
              </a:rPr>
              <a:t>C’est une des premières preuves expérimentales de la relativité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 cstate="print"/>
          <a:srcRect l="15495" t="9991" r="16498" b="4665"/>
          <a:stretch>
            <a:fillRect/>
          </a:stretch>
        </p:blipFill>
        <p:spPr bwMode="auto">
          <a:xfrm>
            <a:off x="1692275" y="2420938"/>
            <a:ext cx="5759450" cy="4065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11144" cy="864096"/>
          </a:xfrm>
        </p:spPr>
        <p:txBody>
          <a:bodyPr/>
          <a:lstStyle/>
          <a:p>
            <a:pPr algn="ctr"/>
            <a:r>
              <a:rPr lang="fr-FR" dirty="0" smtClean="0"/>
              <a:t>Expérience historique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827584" y="2852936"/>
            <a:ext cx="7200000" cy="3394771"/>
            <a:chOff x="827584" y="2852936"/>
            <a:chExt cx="7200000" cy="3394771"/>
          </a:xfrm>
        </p:grpSpPr>
        <p:pic>
          <p:nvPicPr>
            <p:cNvPr id="1525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3000" t="24892" r="16991" b="16435"/>
            <a:stretch>
              <a:fillRect/>
            </a:stretch>
          </p:blipFill>
          <p:spPr bwMode="auto">
            <a:xfrm>
              <a:off x="827584" y="2852936"/>
              <a:ext cx="7200000" cy="33947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2843808" y="4869160"/>
              <a:ext cx="2304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Double pic muon - électron</a:t>
              </a:r>
              <a:endParaRPr lang="fr-FR" sz="2400" dirty="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 flipV="1">
              <a:off x="2771800" y="4005064"/>
              <a:ext cx="432048" cy="8640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3995936" y="3861048"/>
              <a:ext cx="360040" cy="10081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76864" cy="1332760"/>
          </a:xfrm>
        </p:spPr>
        <p:txBody>
          <a:bodyPr/>
          <a:lstStyle/>
          <a:p>
            <a:pPr algn="ctr"/>
            <a:r>
              <a:rPr lang="fr-FR" sz="3200" dirty="0" smtClean="0"/>
              <a:t>Mesure de la dilatation du temps</a:t>
            </a:r>
            <a:br>
              <a:rPr lang="fr-FR" sz="3200" dirty="0" smtClean="0"/>
            </a:br>
            <a:r>
              <a:rPr lang="fr-FR" sz="3200" dirty="0" smtClean="0"/>
              <a:t>de vie des muons cosmiques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824536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Principe de la mesure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Cas simplifié : µ verticaux et mono-énergétiques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Sélection en 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 et E : utilisation des raquettes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  <a:sym typeface="Symbol"/>
              </a:rPr>
              <a:t>Méthode utilisée par Frisch &amp; Smith (1963)</a:t>
            </a:r>
          </a:p>
          <a:p>
            <a:pPr marL="912114" lvl="1" indent="-514350">
              <a:buFont typeface="+mj-lt"/>
              <a:buAutoNum type="arabicPeriod"/>
            </a:pPr>
            <a:endParaRPr lang="fr-FR" dirty="0" smtClean="0"/>
          </a:p>
          <a:p>
            <a:pPr marL="582930" indent="-514350">
              <a:buFont typeface="+mj-lt"/>
              <a:buAutoNum type="arabicPeriod"/>
            </a:pPr>
            <a:r>
              <a:rPr lang="fr-FR" dirty="0" smtClean="0"/>
              <a:t>Résultats et problèmes rencontrés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/>
              <a:t>Evaluations taux comptage (incertitudes stat)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/>
              <a:t>Mise en évidence d’un temps mort (écriture)</a:t>
            </a:r>
          </a:p>
          <a:p>
            <a:pPr marL="912114" lvl="1" indent="-514350">
              <a:buFont typeface="+mj-lt"/>
              <a:buAutoNum type="arabicPeriod"/>
            </a:pPr>
            <a:r>
              <a:rPr lang="fr-FR" dirty="0" smtClean="0"/>
              <a:t>Incohérence dans les comptages en coïncidence</a:t>
            </a:r>
          </a:p>
          <a:p>
            <a:pPr marL="912114" lvl="1" indent="-514350">
              <a:buFont typeface="+mj-lt"/>
              <a:buAutoNum type="arabicPeriod"/>
            </a:pPr>
            <a:endParaRPr lang="fr-FR" dirty="0" smtClean="0"/>
          </a:p>
          <a:p>
            <a:pPr marL="582930" indent="-514350">
              <a:buFont typeface="+mj-lt"/>
              <a:buAutoNum type="arabicPeriod"/>
            </a:pPr>
            <a:endParaRPr lang="fr-FR" dirty="0" smtClean="0"/>
          </a:p>
          <a:p>
            <a:pPr marL="58293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800" dirty="0" smtClean="0"/>
              <a:t>Evaluation taux de comptage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5724128" cy="3672408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Premières manip tests :</a:t>
            </a:r>
          </a:p>
          <a:p>
            <a:pPr lvl="1"/>
            <a:r>
              <a:rPr lang="fr-FR" sz="2400" dirty="0" smtClean="0"/>
              <a:t>Pas d’acier passe-haut au-dessus</a:t>
            </a:r>
          </a:p>
          <a:p>
            <a:pPr lvl="1"/>
            <a:r>
              <a:rPr lang="fr-FR" sz="2400" dirty="0" smtClean="0"/>
              <a:t>Distance PM1-PM2 = 50 cm (N12)</a:t>
            </a:r>
          </a:p>
          <a:p>
            <a:pPr lvl="1"/>
            <a:r>
              <a:rPr lang="fr-FR" sz="2400" dirty="0" smtClean="0"/>
              <a:t>Distance PM2-PM3 = 6 cm (N123)</a:t>
            </a:r>
          </a:p>
          <a:p>
            <a:pPr lvl="1"/>
            <a:r>
              <a:rPr lang="fr-FR" sz="2400" dirty="0" smtClean="0"/>
              <a:t>Avec/sans acier passe-bas</a:t>
            </a:r>
            <a:br>
              <a:rPr lang="fr-FR" sz="2400" dirty="0" smtClean="0"/>
            </a:br>
            <a:r>
              <a:rPr lang="fr-FR" sz="2400" dirty="0" smtClean="0"/>
              <a:t>(3cm entre PM2 et PM3)</a:t>
            </a:r>
          </a:p>
          <a:p>
            <a:pPr lvl="1"/>
            <a:r>
              <a:rPr lang="fr-FR" sz="2400" dirty="0" smtClean="0"/>
              <a:t>Durée : 20h et 48h</a:t>
            </a:r>
          </a:p>
          <a:p>
            <a:pPr lvl="1"/>
            <a:r>
              <a:rPr lang="fr-FR" sz="2400" dirty="0" smtClean="0"/>
              <a:t>Vus par PM1 et PM2, </a:t>
            </a:r>
            <a:r>
              <a:rPr lang="fr-FR" sz="2400" u="sng" dirty="0" smtClean="0"/>
              <a:t>pas</a:t>
            </a:r>
            <a:r>
              <a:rPr lang="fr-FR" sz="2400" dirty="0" smtClean="0"/>
              <a:t> par PM3 :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FFFF00"/>
                </a:solidFill>
              </a:rPr>
              <a:t>Nµ = N12 – N123</a:t>
            </a:r>
          </a:p>
        </p:txBody>
      </p:sp>
      <p:pic>
        <p:nvPicPr>
          <p:cNvPr id="15" name="Image 14" descr="photo_manip_geomet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600000" cy="48000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smtClean="0"/>
              <a:t>Taux comptage : incertitudes statistiques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4653136"/>
            <a:ext cx="7772400" cy="170242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Pas d’</a:t>
            </a:r>
            <a:r>
              <a:rPr lang="fr-FR" dirty="0" err="1" smtClean="0"/>
              <a:t>anticoïncidences</a:t>
            </a:r>
            <a:r>
              <a:rPr lang="fr-FR" dirty="0" smtClean="0"/>
              <a:t> sur PM3, incertitude après 1h de mesure 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5576" y="1916832"/>
            <a:ext cx="3600400" cy="2293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Sans acier Nµ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377/h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fr-FR" sz="2800" dirty="0" smtClean="0"/>
              <a:t>N12 = 1660/h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fr-FR" sz="2800" dirty="0" smtClean="0"/>
              <a:t>N123 = 1351/h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fr-F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932040" y="1916832"/>
            <a:ext cx="3600400" cy="2293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Avec acier Nµ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458/h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fr-FR" sz="2800" dirty="0" smtClean="0"/>
              <a:t>N12 = 1568/h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fr-FR" sz="2800" dirty="0" smtClean="0"/>
              <a:t>N123 = 1110/h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fr-FR" sz="3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fr-FR" sz="3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fr-FR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563888" y="2492896"/>
            <a:ext cx="72008" cy="1008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en angle 6"/>
          <p:cNvCxnSpPr/>
          <p:nvPr/>
        </p:nvCxnSpPr>
        <p:spPr>
          <a:xfrm rot="10800000" flipV="1">
            <a:off x="5436096" y="2571254"/>
            <a:ext cx="2454622" cy="1433810"/>
          </a:xfrm>
          <a:prstGeom prst="bentConnector3">
            <a:avLst>
              <a:gd name="adj1" fmla="val -52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131840" y="3645024"/>
            <a:ext cx="2304256" cy="64807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fr-FR" sz="3000" dirty="0" err="1" smtClean="0">
                <a:solidFill>
                  <a:srgbClr val="FFFF00"/>
                </a:solidFill>
              </a:rPr>
              <a:t>Nabs</a:t>
            </a:r>
            <a:r>
              <a:rPr lang="fr-FR" sz="3000" dirty="0" smtClean="0">
                <a:solidFill>
                  <a:srgbClr val="FFFF00"/>
                </a:solidFill>
              </a:rPr>
              <a:t> = 81 /h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fr-FR" sz="3000" dirty="0" smtClean="0">
              <a:solidFill>
                <a:srgbClr val="FFFF00"/>
              </a:solidFill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fr-FR" sz="3000" b="0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661248"/>
            <a:ext cx="426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Mise en évidence d’un temps mort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3816424" cy="2880320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Besoin d’accélérer le rythme d’écriture dans le fichier texte </a:t>
            </a:r>
            <a:r>
              <a:rPr lang="fr-FR" sz="2000" dirty="0" smtClean="0">
                <a:sym typeface="Symbol"/>
              </a:rPr>
              <a:t> données incohérentes</a:t>
            </a:r>
          </a:p>
          <a:p>
            <a:endParaRPr lang="fr-FR" sz="2000" dirty="0" smtClean="0">
              <a:sym typeface="Symbol"/>
            </a:endParaRPr>
          </a:p>
          <a:p>
            <a:r>
              <a:rPr lang="fr-FR" sz="2000" dirty="0" smtClean="0">
                <a:sym typeface="Symbol"/>
              </a:rPr>
              <a:t>Pendant la phase d’écriture, le détecteur ne compte plus</a:t>
            </a:r>
          </a:p>
          <a:p>
            <a:pPr>
              <a:buNone/>
            </a:pPr>
            <a:endParaRPr lang="fr-FR" sz="2000" dirty="0" smtClean="0">
              <a:sym typeface="Symbol"/>
            </a:endParaRPr>
          </a:p>
          <a:p>
            <a:r>
              <a:rPr lang="fr-FR" sz="2000" dirty="0" smtClean="0">
                <a:sym typeface="Symbol"/>
              </a:rPr>
              <a:t>Mesure du temps mort :</a:t>
            </a:r>
            <a:endParaRPr lang="fr-FR" sz="2000" dirty="0" smtClean="0"/>
          </a:p>
        </p:txBody>
      </p:sp>
      <p:graphicFrame>
        <p:nvGraphicFramePr>
          <p:cNvPr id="5" name="Graphique 4"/>
          <p:cNvGraphicFramePr/>
          <p:nvPr/>
        </p:nvGraphicFramePr>
        <p:xfrm>
          <a:off x="3923928" y="1556792"/>
          <a:ext cx="49685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365104"/>
            <a:ext cx="2880000" cy="3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611560" y="4869160"/>
            <a:ext cx="3816424" cy="12961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PM1 :  1,7 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fr-FR" sz="2000" dirty="0" smtClean="0">
                <a:sym typeface="Symbol"/>
              </a:rPr>
              <a:t>PM2 :  2,5 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PM3 :  2,1 s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Sylvain Moreggia - Stage Cosmos à l'Ecole, Marseille juin 2013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1026</TotalTime>
  <Words>696</Words>
  <Application>Microsoft Office PowerPoint</Application>
  <PresentationFormat>Affichage à l'écran (4:3)</PresentationFormat>
  <Paragraphs>125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Métro</vt:lpstr>
      <vt:lpstr>Mesure de la dilatation du temps de vie des muons cosmiques</vt:lpstr>
      <vt:lpstr>Mesure de la dilatation du temps de vie des muons cosmiques</vt:lpstr>
      <vt:lpstr>Hyp : muons verticaux et mono-énergétiques </vt:lpstr>
      <vt:lpstr>Sélection en  et E</vt:lpstr>
      <vt:lpstr>Expérience historique</vt:lpstr>
      <vt:lpstr>Mesure de la dilatation du temps de vie des muons cosmiques</vt:lpstr>
      <vt:lpstr>Evaluation taux de comptage</vt:lpstr>
      <vt:lpstr>Taux comptage : incertitudes statistiques</vt:lpstr>
      <vt:lpstr>Mise en évidence d’un temps mort</vt:lpstr>
      <vt:lpstr>Incohérence dans les comptages en coïncidence</vt:lpstr>
      <vt:lpstr>Efficacité en fonction de la distance entre raquettes</vt:lpstr>
      <vt:lpstr>Chemin parcouru et suite du projet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Bernard</dc:creator>
  <cp:lastModifiedBy>moreggia</cp:lastModifiedBy>
  <cp:revision>121</cp:revision>
  <dcterms:created xsi:type="dcterms:W3CDTF">2012-06-16T12:36:30Z</dcterms:created>
  <dcterms:modified xsi:type="dcterms:W3CDTF">2013-06-09T19:29:53Z</dcterms:modified>
</cp:coreProperties>
</file>