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881" r:id="rId3"/>
  </p:sldMasterIdLst>
  <p:notesMasterIdLst>
    <p:notesMasterId r:id="rId27"/>
  </p:notesMasterIdLst>
  <p:sldIdLst>
    <p:sldId id="275" r:id="rId4"/>
    <p:sldId id="305" r:id="rId5"/>
    <p:sldId id="301" r:id="rId6"/>
    <p:sldId id="310" r:id="rId7"/>
    <p:sldId id="302" r:id="rId8"/>
    <p:sldId id="303" r:id="rId9"/>
    <p:sldId id="290" r:id="rId10"/>
    <p:sldId id="278" r:id="rId11"/>
    <p:sldId id="291" r:id="rId12"/>
    <p:sldId id="279" r:id="rId13"/>
    <p:sldId id="280" r:id="rId14"/>
    <p:sldId id="292" r:id="rId15"/>
    <p:sldId id="296" r:id="rId16"/>
    <p:sldId id="297" r:id="rId17"/>
    <p:sldId id="283" r:id="rId18"/>
    <p:sldId id="289" r:id="rId19"/>
    <p:sldId id="299" r:id="rId20"/>
    <p:sldId id="309" r:id="rId21"/>
    <p:sldId id="300" r:id="rId22"/>
    <p:sldId id="308" r:id="rId23"/>
    <p:sldId id="307" r:id="rId24"/>
    <p:sldId id="304" r:id="rId25"/>
    <p:sldId id="281" r:id="rId26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AF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80995" autoAdjust="0"/>
  </p:normalViewPr>
  <p:slideViewPr>
    <p:cSldViewPr>
      <p:cViewPr varScale="1">
        <p:scale>
          <a:sx n="72" d="100"/>
          <a:sy n="72" d="100"/>
        </p:scale>
        <p:origin x="-4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67DB0F6-5C53-4A27-962A-26800507DE47}" type="datetimeFigureOut">
              <a:rPr lang="uk-UA"/>
              <a:pPr>
                <a:defRPr/>
              </a:pPr>
              <a:t>22.05.2013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 smtClean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5718B68-03C0-4E37-AF38-1F52F2721DDB}" type="slidenum">
              <a:rPr lang="uk-UA"/>
              <a:pPr>
                <a:defRPr/>
              </a:pPr>
              <a:t>‹N°›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75104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70412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70412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718B68-03C0-4E37-AF38-1F52F2721DDB}" type="slidenum">
              <a:rPr lang="uk-UA" smtClean="0"/>
              <a:pPr>
                <a:defRPr/>
              </a:pPr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8044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718B68-03C0-4E37-AF38-1F52F2721DDB}" type="slidenum">
              <a:rPr lang="uk-UA" smtClean="0"/>
              <a:pPr>
                <a:defRPr/>
              </a:pPr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8044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718B68-03C0-4E37-AF38-1F52F2721DDB}" type="slidenum">
              <a:rPr lang="uk-UA" smtClean="0"/>
              <a:pPr>
                <a:defRPr/>
              </a:pPr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28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C31FD-71F5-4CE4-B1BF-317922F135B6}" type="datetime1">
              <a:rPr lang="uk-UA" smtClean="0"/>
              <a:t>22.05.2013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BDB11-35BD-4225-977C-EC3683DC98FF}" type="slidenum">
              <a:rPr lang="uk-UA"/>
              <a:pPr>
                <a:defRPr/>
              </a:pPr>
              <a:t>‹N°›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8501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C13BA-4C1E-48E6-BD22-CA37B746A0A3}" type="datetime1">
              <a:rPr lang="uk-UA" smtClean="0"/>
              <a:t>22.05.2013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29B83-321B-43C7-83D7-CC8F14A10AB2}" type="slidenum">
              <a:rPr lang="uk-UA"/>
              <a:pPr>
                <a:defRPr/>
              </a:pPr>
              <a:t>‹N°›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3156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C4BC5-AE8D-4420-8A89-A1181E495CE0}" type="datetime1">
              <a:rPr lang="uk-UA" smtClean="0"/>
              <a:t>22.05.2013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14CCE-3C76-4BD7-AFA0-3A6F2D53F897}" type="slidenum">
              <a:rPr lang="uk-UA"/>
              <a:pPr>
                <a:defRPr/>
              </a:pPr>
              <a:t>‹N°›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6208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E84F1AC-5376-4AC5-BB66-8CF77BB5D482}" type="datetime1">
              <a:rPr lang="uk-UA" smtClean="0"/>
              <a:t>22.05.2013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51E53F3-68C5-404B-8356-7E7CF84E1F70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796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1CD198F-87DA-4117-BCAE-D22E38E9EA83}" type="datetime1">
              <a:rPr lang="uk-UA" smtClean="0"/>
              <a:t>22.05.2013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F134B0F-DF7E-48F1-A702-B2089F96F09A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028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D4F6AC1-30A3-4F4B-9E48-52DCF48A28BF}" type="datetime1">
              <a:rPr lang="uk-UA" smtClean="0"/>
              <a:t>22.05.2013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E0142FE-DE17-4ED8-B235-BD70CA5090EE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34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FAEC26E-215F-4DC9-88D2-F6C00EDBCD56}" type="datetime1">
              <a:rPr lang="uk-UA" smtClean="0"/>
              <a:t>22.05.2013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A99364C-93AA-4CB1-9CFA-5BA766524538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980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AFA8AC2-B6A4-411F-A697-EA3BE4D07A76}" type="datetime1">
              <a:rPr lang="uk-UA" smtClean="0"/>
              <a:t>22.05.2013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11BD45D-E233-45E7-A0FF-103ECA7C4A8B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212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BA93D4C-F527-4EFA-871F-A8442075E428}" type="datetime1">
              <a:rPr lang="uk-UA" smtClean="0"/>
              <a:t>22.05.2013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FEF315F-7ABF-41E2-98B4-4F3166A2160B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4405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35B7458-F4ED-44CB-ABF5-FA251D8CA7F0}" type="datetime1">
              <a:rPr lang="uk-UA" smtClean="0"/>
              <a:t>22.05.2013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BE6D02B-A34B-4FF0-A5DB-F3F7DBB2C6DE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0391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963CD3E-9A78-47E5-A8C9-F10DBD59AD50}" type="datetime1">
              <a:rPr lang="uk-UA" smtClean="0"/>
              <a:t>22.05.2013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EA08C2A-26B9-4B5B-BBF3-12147C7B81C3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913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D709C-2231-4E6E-862B-AA90C7057D26}" type="datetime1">
              <a:rPr lang="uk-UA" smtClean="0"/>
              <a:t>22.05.2013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D5947-B2E4-4671-A2EB-CC415749A268}" type="slidenum">
              <a:rPr lang="uk-UA"/>
              <a:pPr>
                <a:defRPr/>
              </a:pPr>
              <a:t>‹N°›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66838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41294F1-E2CD-4255-B416-6E19DFCD4EDB}" type="datetime1">
              <a:rPr lang="uk-UA" smtClean="0"/>
              <a:t>22.05.2013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0AAD341-2093-40DA-9748-1BB89069BC03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097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050052F-C5A7-407F-A29A-F277C516925A}" type="datetime1">
              <a:rPr lang="uk-UA" smtClean="0"/>
              <a:t>22.05.2013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F40A72E-981A-4BB6-AD8E-7FF1F40724D9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369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2CBCCF9-9D7A-45C4-B6B7-FAAA6108C510}" type="datetime1">
              <a:rPr lang="uk-UA" smtClean="0"/>
              <a:t>22.05.2013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C2D7D8F-13C1-4485-88DF-EB504896B2C6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3042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BB0A513-65CC-4EBF-95D9-17132097A316}" type="datetime1">
              <a:rPr lang="uk-UA" smtClean="0"/>
              <a:t>22.05.2013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0C5D3FC-0421-4DF2-A7AF-7A2EE05D3F48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8146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1553B17-092E-4F47-B495-8E8243FAA78B}" type="datetime1">
              <a:rPr lang="uk-UA" smtClean="0"/>
              <a:t>22.05.2013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B59382E-4062-4AE6-98F3-FA697F39C705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643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D1E63DF-F682-4B71-96B5-A2844361C650}" type="datetime1">
              <a:rPr lang="uk-UA" smtClean="0"/>
              <a:t>22.05.2013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9D7D95C-0AF7-4786-B9EF-6EFA7E3E2F79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5730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169BDF3-B466-4182-8B4D-40F04A6F9803}" type="datetime1">
              <a:rPr lang="uk-UA" smtClean="0"/>
              <a:t>22.05.2013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29BF975-ED1C-4465-B1BE-47F63C2C5BE9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7018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1A129DB-AC7F-4AEE-B915-9EF315F413D7}" type="datetime1">
              <a:rPr lang="ru-RU"/>
              <a:pPr>
                <a:defRPr/>
              </a:pPr>
              <a:t>22.05.2013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51E53F3-68C5-404B-8356-7E7CF84E1F70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8703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BA0B762-165B-40B1-BF12-B5228740D935}" type="datetime1">
              <a:rPr lang="ru-RU"/>
              <a:pPr>
                <a:defRPr/>
              </a:pPr>
              <a:t>22.05.2013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F134B0F-DF7E-48F1-A702-B2089F96F09A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2328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9F77740-B194-4B89-A489-9D6744460F8D}" type="datetime1">
              <a:rPr lang="ru-RU"/>
              <a:pPr>
                <a:defRPr/>
              </a:pPr>
              <a:t>22.05.2013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E0142FE-DE17-4ED8-B235-BD70CA5090EE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820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266B6-5438-4220-87CF-CA9F8EAED75A}" type="datetime1">
              <a:rPr lang="uk-UA" smtClean="0"/>
              <a:t>22.05.2013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CEC23-CA8D-43D1-9F61-34BDB01D67D2}" type="slidenum">
              <a:rPr lang="uk-UA"/>
              <a:pPr>
                <a:defRPr/>
              </a:pPr>
              <a:t>‹N°›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48018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82C76EF-2D39-4711-853B-49EACEFD8692}" type="datetime1">
              <a:rPr lang="ru-RU"/>
              <a:pPr>
                <a:defRPr/>
              </a:pPr>
              <a:t>22.05.2013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A99364C-93AA-4CB1-9CFA-5BA766524538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9936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2C18278-76CD-4CE5-B347-6B13D7A1EDAC}" type="datetime1">
              <a:rPr lang="ru-RU"/>
              <a:pPr>
                <a:defRPr/>
              </a:pPr>
              <a:t>22.05.2013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11BD45D-E233-45E7-A0FF-103ECA7C4A8B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0768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56467A7-39C8-47F7-8D64-B76D51347656}" type="datetime1">
              <a:rPr lang="ru-RU"/>
              <a:pPr>
                <a:defRPr/>
              </a:pPr>
              <a:t>22.05.2013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FEF315F-7ABF-41E2-98B4-4F3166A2160B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9278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F5EF205-FE1E-43D4-B198-32C9756BB870}" type="datetime1">
              <a:rPr lang="ru-RU"/>
              <a:pPr>
                <a:defRPr/>
              </a:pPr>
              <a:t>22.05.2013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BE6D02B-A34B-4FF0-A5DB-F3F7DBB2C6DE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5025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D30EAF6-D778-46DE-8B29-3DCA711C2295}" type="datetime1">
              <a:rPr lang="ru-RU"/>
              <a:pPr>
                <a:defRPr/>
              </a:pPr>
              <a:t>22.05.2013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EA08C2A-26B9-4B5B-BBF3-12147C7B81C3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0432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F9ABAE2-C0D1-4EF3-85E0-085672BA9B5F}" type="datetime1">
              <a:rPr lang="ru-RU"/>
              <a:pPr>
                <a:defRPr/>
              </a:pPr>
              <a:t>22.05.2013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0AAD341-2093-40DA-9748-1BB89069BC03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1984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1558E9A-86DB-4E5C-B49D-AC3416C43E80}" type="datetime1">
              <a:rPr lang="ru-RU"/>
              <a:pPr>
                <a:defRPr/>
              </a:pPr>
              <a:t>22.05.2013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F40A72E-981A-4BB6-AD8E-7FF1F40724D9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4350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857E7EF-DA4C-4EA7-8B64-082422B8BBFE}" type="datetime1">
              <a:rPr lang="ru-RU"/>
              <a:pPr>
                <a:defRPr/>
              </a:pPr>
              <a:t>22.05.2013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C2D7D8F-13C1-4485-88DF-EB504896B2C6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0435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151E23D-D2AF-427B-A63E-879030D23F39}" type="datetime1">
              <a:rPr lang="ru-RU"/>
              <a:pPr>
                <a:defRPr/>
              </a:pPr>
              <a:t>22.05.2013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0C5D3FC-0421-4DF2-A7AF-7A2EE05D3F48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7188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0AD0CF1-5BA7-4AE6-9167-EDD80E61019A}" type="datetime1">
              <a:rPr lang="ru-RU"/>
              <a:pPr>
                <a:defRPr/>
              </a:pPr>
              <a:t>22.05.2013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B59382E-4062-4AE6-98F3-FA697F39C705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64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FD53B-3652-4251-9095-98FF7B98536D}" type="datetime1">
              <a:rPr lang="uk-UA" smtClean="0"/>
              <a:t>22.05.2013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B17FA-BAEE-46B0-8301-DA3782498A3D}" type="slidenum">
              <a:rPr lang="uk-UA"/>
              <a:pPr>
                <a:defRPr/>
              </a:pPr>
              <a:t>‹N°›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23776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CF9AB36-9A69-42A6-B141-91D9DDB2B950}" type="datetime1">
              <a:rPr lang="ru-RU"/>
              <a:pPr>
                <a:defRPr/>
              </a:pPr>
              <a:t>22.05.2013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9D7D95C-0AF7-4786-B9EF-6EFA7E3E2F79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9048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0DECABE-FE8D-44BF-B275-1C2FEE1E215D}" type="datetime1">
              <a:rPr lang="ru-RU"/>
              <a:pPr>
                <a:defRPr/>
              </a:pPr>
              <a:t>22.05.2013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29BF975-ED1C-4465-B1BE-47F63C2C5BE9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923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231C5-7645-4634-AF89-96997B519202}" type="datetime1">
              <a:rPr lang="uk-UA" smtClean="0"/>
              <a:t>22.05.2013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DCD87-8784-4B6D-B2A8-A9AA04B6F3F8}" type="slidenum">
              <a:rPr lang="uk-UA"/>
              <a:pPr>
                <a:defRPr/>
              </a:pPr>
              <a:t>‹N°›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3610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7755D-B196-4DA6-B4A6-B787203DC334}" type="datetime1">
              <a:rPr lang="uk-UA" smtClean="0"/>
              <a:t>22.05.2013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EB92A-62BD-4F2D-87DA-316E627F9299}" type="slidenum">
              <a:rPr lang="uk-UA"/>
              <a:pPr>
                <a:defRPr/>
              </a:pPr>
              <a:t>‹N°›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3143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88ED6-90C1-47BA-9C44-D8C2A76F0DFC}" type="datetime1">
              <a:rPr lang="uk-UA" smtClean="0"/>
              <a:t>22.05.2013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7D3D2-7BF0-4838-B5FA-7E34FDEA2BB1}" type="slidenum">
              <a:rPr lang="uk-UA"/>
              <a:pPr>
                <a:defRPr/>
              </a:pPr>
              <a:t>‹N°›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7913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ACD22-C360-49E7-BEF1-0BD0066E6496}" type="datetime1">
              <a:rPr lang="uk-UA" smtClean="0"/>
              <a:t>22.05.2013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FD257-248A-45FB-B5A7-62F46F62BD31}" type="slidenum">
              <a:rPr lang="uk-UA"/>
              <a:pPr>
                <a:defRPr/>
              </a:pPr>
              <a:t>‹N°›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5655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F72F0-FA09-4ABE-BCAA-351E23D32A79}" type="datetime1">
              <a:rPr lang="uk-UA" smtClean="0"/>
              <a:t>22.05.2013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05992-E0B9-4809-B01A-44B82AE62561}" type="slidenum">
              <a:rPr lang="uk-UA"/>
              <a:pPr>
                <a:defRPr/>
              </a:pPr>
              <a:t>‹N°›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8413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F0F804-D64A-4275-A919-DD1C2F487EF9}" type="datetime1">
              <a:rPr lang="uk-UA" smtClean="0"/>
              <a:t>22.05.2013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2731D7-E241-420F-A9DA-00F1F47AD687}" type="slidenum">
              <a:rPr lang="uk-UA"/>
              <a:pPr>
                <a:defRPr/>
              </a:pPr>
              <a:t>‹N°›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137918-81EF-46A7-8A80-B16C91B26F7D}" type="datetime1">
              <a:rPr lang="uk-UA" smtClean="0"/>
              <a:t>22.05.2013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A4A1C4-BD10-4858-A491-CC53973554A8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  <p:sldLayoutId id="2147483879" r:id="rId14"/>
    <p:sldLayoutId id="2147483880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A275A6-8DA2-4B00-A9ED-D85A6E3DEE0B}" type="datetime1">
              <a:rPr lang="ru-RU"/>
              <a:pPr>
                <a:defRPr/>
              </a:pPr>
              <a:t>22.05.2013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A4A1C4-BD10-4858-A491-CC53973554A8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932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  <p:sldLayoutId id="2147483895" r:id="rId14"/>
    <p:sldLayoutId id="2147483896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http://www.texturehd.com/data/media/8/red_flag_tex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-19050"/>
            <a:ext cx="9466263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908720"/>
            <a:ext cx="9036496" cy="216024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Scintillating Bolometers </a:t>
            </a:r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b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Rejection 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background due to standard </a:t>
            </a:r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two-neutrino 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double beta </a:t>
            </a:r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decay</a:t>
            </a:r>
            <a:endParaRPr lang="uk-UA" sz="3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07951" y="3501008"/>
            <a:ext cx="9466264" cy="2160240"/>
          </a:xfrm>
        </p:spPr>
        <p:txBody>
          <a:bodyPr/>
          <a:lstStyle/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+mj-lt"/>
              </a:rPr>
              <a:t>D.M.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</a:rPr>
              <a:t>Chernyak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b="1" baseline="30000" dirty="0" smtClean="0">
                <a:solidFill>
                  <a:schemeClr val="bg1"/>
                </a:solidFill>
                <a:latin typeface="+mj-lt"/>
              </a:rPr>
              <a:t>1,2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, F.A. Danevich</a:t>
            </a:r>
            <a:r>
              <a:rPr lang="en-US" sz="2800" baseline="30000" dirty="0">
                <a:solidFill>
                  <a:schemeClr val="bg1"/>
                </a:solidFill>
                <a:latin typeface="+mj-lt"/>
              </a:rPr>
              <a:t>2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, A. Giuliani</a:t>
            </a:r>
            <a:r>
              <a:rPr lang="en-US" sz="2800" baseline="30000" dirty="0" smtClean="0">
                <a:solidFill>
                  <a:schemeClr val="bg1"/>
                </a:solidFill>
                <a:latin typeface="+mj-lt"/>
              </a:rPr>
              <a:t>1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, 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+mj-lt"/>
              </a:rPr>
              <a:t>M. Mancuso</a:t>
            </a:r>
            <a:r>
              <a:rPr lang="en-US" sz="2800" baseline="30000" dirty="0" smtClean="0">
                <a:solidFill>
                  <a:schemeClr val="bg1"/>
                </a:solidFill>
                <a:latin typeface="+mj-lt"/>
              </a:rPr>
              <a:t>1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, C. Nones</a:t>
            </a:r>
            <a:r>
              <a:rPr lang="en-US" sz="2800" baseline="30000" dirty="0" smtClean="0">
                <a:solidFill>
                  <a:schemeClr val="bg1"/>
                </a:solidFill>
                <a:latin typeface="+mj-lt"/>
              </a:rPr>
              <a:t>3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, E. Olivieri</a:t>
            </a:r>
            <a:r>
              <a:rPr lang="en-US" sz="2800" baseline="30000" dirty="0" smtClean="0">
                <a:solidFill>
                  <a:schemeClr val="bg1"/>
                </a:solidFill>
                <a:latin typeface="+mj-lt"/>
              </a:rPr>
              <a:t>1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, M. Tenconi</a:t>
            </a:r>
            <a:r>
              <a:rPr lang="en-US" sz="2800" baseline="30000" dirty="0" smtClean="0">
                <a:solidFill>
                  <a:schemeClr val="bg1"/>
                </a:solidFill>
                <a:latin typeface="+mj-lt"/>
              </a:rPr>
              <a:t>1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, V.I. Tretyak</a:t>
            </a:r>
            <a:r>
              <a:rPr lang="en-US" sz="2800" baseline="30000" dirty="0" smtClean="0">
                <a:solidFill>
                  <a:schemeClr val="bg1"/>
                </a:solidFill>
                <a:latin typeface="+mj-lt"/>
              </a:rPr>
              <a:t>2</a:t>
            </a:r>
          </a:p>
          <a:p>
            <a:pPr eaLnBrk="1" hangingPunct="1"/>
            <a:endParaRPr lang="en-US" sz="2800" baseline="30000" dirty="0" smtClean="0">
              <a:solidFill>
                <a:schemeClr val="bg1"/>
              </a:solidFill>
            </a:endParaRPr>
          </a:p>
          <a:p>
            <a:pPr eaLnBrk="1" hangingPunct="1"/>
            <a:endParaRPr lang="en-US" sz="2800" baseline="300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000" i="1" baseline="30000" dirty="0" smtClean="0">
                <a:solidFill>
                  <a:schemeClr val="bg1"/>
                </a:solidFill>
              </a:rPr>
              <a:t>1</a:t>
            </a:r>
            <a:r>
              <a:rPr lang="en-US" sz="2000" i="1" dirty="0" smtClean="0">
                <a:solidFill>
                  <a:schemeClr val="bg1"/>
                </a:solidFill>
              </a:rPr>
              <a:t> </a:t>
            </a:r>
            <a:r>
              <a:rPr lang="en-US" sz="2000" i="1" dirty="0">
                <a:solidFill>
                  <a:schemeClr val="bg1"/>
                </a:solidFill>
              </a:rPr>
              <a:t>Centre de </a:t>
            </a:r>
            <a:r>
              <a:rPr lang="en-US" sz="2000" i="1" dirty="0" err="1">
                <a:solidFill>
                  <a:schemeClr val="bg1"/>
                </a:solidFill>
              </a:rPr>
              <a:t>Spectrometrie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Nucleaire</a:t>
            </a:r>
            <a:r>
              <a:rPr lang="en-US" sz="2000" i="1" dirty="0">
                <a:solidFill>
                  <a:schemeClr val="bg1"/>
                </a:solidFill>
              </a:rPr>
              <a:t> et de </a:t>
            </a:r>
            <a:r>
              <a:rPr lang="en-US" sz="2000" i="1" dirty="0" err="1">
                <a:solidFill>
                  <a:schemeClr val="bg1"/>
                </a:solidFill>
              </a:rPr>
              <a:t>Spectrometrie</a:t>
            </a:r>
            <a:r>
              <a:rPr lang="en-US" sz="2000" i="1" dirty="0">
                <a:solidFill>
                  <a:schemeClr val="bg1"/>
                </a:solidFill>
              </a:rPr>
              <a:t> de Masse, </a:t>
            </a:r>
            <a:r>
              <a:rPr lang="en-US" sz="2000" i="1" dirty="0" err="1">
                <a:solidFill>
                  <a:schemeClr val="bg1"/>
                </a:solidFill>
              </a:rPr>
              <a:t>Orsay</a:t>
            </a:r>
            <a:r>
              <a:rPr lang="en-US" sz="2000" i="1" dirty="0">
                <a:solidFill>
                  <a:schemeClr val="bg1"/>
                </a:solidFill>
              </a:rPr>
              <a:t>, France </a:t>
            </a:r>
            <a:endParaRPr lang="en-US" sz="2000" i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000" i="1" baseline="30000" dirty="0" smtClean="0">
                <a:solidFill>
                  <a:schemeClr val="bg1"/>
                </a:solidFill>
              </a:rPr>
              <a:t>2</a:t>
            </a:r>
            <a:r>
              <a:rPr lang="en-US" sz="2000" i="1" dirty="0" smtClean="0">
                <a:solidFill>
                  <a:schemeClr val="bg1"/>
                </a:solidFill>
              </a:rPr>
              <a:t> </a:t>
            </a:r>
            <a:r>
              <a:rPr lang="en-US" sz="2000" i="1" dirty="0">
                <a:solidFill>
                  <a:schemeClr val="bg1"/>
                </a:solidFill>
              </a:rPr>
              <a:t>Institute for Nuclear Research NASU, Kyiv, </a:t>
            </a:r>
            <a:r>
              <a:rPr lang="en-US" sz="2000" i="1" dirty="0" smtClean="0">
                <a:solidFill>
                  <a:schemeClr val="bg1"/>
                </a:solidFill>
              </a:rPr>
              <a:t>Ukraine</a:t>
            </a:r>
          </a:p>
          <a:p>
            <a:pPr eaLnBrk="1" hangingPunct="1"/>
            <a:r>
              <a:rPr lang="fr-FR" sz="2000" i="1" baseline="30000" dirty="0" smtClean="0">
                <a:solidFill>
                  <a:schemeClr val="bg1"/>
                </a:solidFill>
              </a:rPr>
              <a:t>3</a:t>
            </a:r>
            <a:r>
              <a:rPr lang="fr-FR" sz="2000" i="1" dirty="0" smtClean="0">
                <a:solidFill>
                  <a:schemeClr val="bg1"/>
                </a:solidFill>
              </a:rPr>
              <a:t> </a:t>
            </a:r>
            <a:r>
              <a:rPr lang="fr-FR" sz="2000" i="1" dirty="0">
                <a:solidFill>
                  <a:schemeClr val="bg1"/>
                </a:solidFill>
              </a:rPr>
              <a:t>Service de Physique des Particules, CEA-Saclay, F-91191 Gif sur Yvette, </a:t>
            </a:r>
            <a:r>
              <a:rPr lang="fr-FR" sz="2000" i="1" dirty="0" smtClean="0">
                <a:solidFill>
                  <a:schemeClr val="bg1"/>
                </a:solidFill>
              </a:rPr>
              <a:t>France</a:t>
            </a:r>
            <a:endParaRPr lang="fr-FR" sz="2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86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7" t="7233" r="10846" b="3589"/>
          <a:stretch/>
        </p:blipFill>
        <p:spPr>
          <a:xfrm>
            <a:off x="35496" y="3717032"/>
            <a:ext cx="4141671" cy="311772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" t="30909" r="9692" b="20000"/>
          <a:stretch/>
        </p:blipFill>
        <p:spPr>
          <a:xfrm>
            <a:off x="251520" y="690542"/>
            <a:ext cx="3791662" cy="305449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58738"/>
            <a:ext cx="91440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  <a:sym typeface="Symbol" pitchFamily="18" charset="2"/>
              </a:rPr>
              <a:t>Rise-time method for coincidences discrimination</a:t>
            </a:r>
            <a:endParaRPr lang="uk-UA" sz="3200" b="1" dirty="0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sym typeface="Symbol" pitchFamily="18" charset="2"/>
            </a:endParaRPr>
          </a:p>
        </p:txBody>
      </p:sp>
      <p:sp>
        <p:nvSpPr>
          <p:cNvPr id="22533" name="Прямоугольник 4"/>
          <p:cNvSpPr>
            <a:spLocks noChangeArrowheads="1"/>
          </p:cNvSpPr>
          <p:nvPr/>
        </p:nvSpPr>
        <p:spPr bwMode="auto">
          <a:xfrm>
            <a:off x="4355976" y="836712"/>
            <a:ext cx="4608512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smtClean="0">
                <a:solidFill>
                  <a:srgbClr val="000000"/>
                </a:solidFill>
              </a:rPr>
              <a:t>Calculate baseline and subtract it from a signal</a:t>
            </a:r>
          </a:p>
          <a:p>
            <a:pPr marL="342900" indent="-342900">
              <a:buAutoNum type="arabicPeriod"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342900" indent="-342900">
              <a:buAutoNum type="arabicPeriod"/>
            </a:pPr>
            <a:r>
              <a:rPr lang="en-US" sz="2000" dirty="0" smtClean="0">
                <a:solidFill>
                  <a:srgbClr val="000000"/>
                </a:solidFill>
              </a:rPr>
              <a:t>Find maximum amplitude of the signal</a:t>
            </a:r>
          </a:p>
          <a:p>
            <a:pPr marL="342900" indent="-342900">
              <a:buAutoNum type="arabicPeriod"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342900" indent="-342900">
              <a:buAutoNum type="arabicPeriod"/>
            </a:pPr>
            <a:r>
              <a:rPr lang="en-US" sz="2000" dirty="0" smtClean="0">
                <a:solidFill>
                  <a:srgbClr val="000000"/>
                </a:solidFill>
              </a:rPr>
              <a:t>Calculate rise-time from X% to Y% of the maximum amplitude for single pulses</a:t>
            </a:r>
          </a:p>
          <a:p>
            <a:pPr marL="342900" indent="-342900">
              <a:buAutoNum type="arabicPeriod"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342900" indent="-342900">
              <a:buAutoNum type="arabicPeriod"/>
            </a:pPr>
            <a:r>
              <a:rPr lang="en-US" sz="2000" dirty="0" smtClean="0">
                <a:solidFill>
                  <a:srgbClr val="000000"/>
                </a:solidFill>
              </a:rPr>
              <a:t>Find threshold for the rise-time at the </a:t>
            </a:r>
            <a:r>
              <a:rPr lang="en-US" sz="2000" dirty="0" smtClean="0"/>
              <a:t>95% </a:t>
            </a:r>
            <a:r>
              <a:rPr lang="en-US" sz="2000" dirty="0"/>
              <a:t>efficiency in accepting a pulse </a:t>
            </a:r>
            <a:r>
              <a:rPr lang="en-US" sz="2000" dirty="0" smtClean="0"/>
              <a:t>(i.e. rejection </a:t>
            </a:r>
            <a:r>
              <a:rPr lang="en-US" sz="2000" smtClean="0"/>
              <a:t>efficiency </a:t>
            </a:r>
            <a:r>
              <a:rPr lang="en-US" sz="2000" smtClean="0"/>
              <a:t>5%)</a:t>
            </a:r>
            <a:endParaRPr lang="en-US" sz="2000" dirty="0" smtClean="0"/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smtClean="0">
                <a:solidFill>
                  <a:srgbClr val="000000"/>
                </a:solidFill>
              </a:rPr>
              <a:t>Repeat 1-3 </a:t>
            </a:r>
            <a:r>
              <a:rPr lang="en-US" sz="2000" dirty="0">
                <a:solidFill>
                  <a:srgbClr val="000000"/>
                </a:solidFill>
              </a:rPr>
              <a:t>for </a:t>
            </a:r>
            <a:r>
              <a:rPr lang="en-US" sz="2000" dirty="0" smtClean="0">
                <a:solidFill>
                  <a:srgbClr val="000000"/>
                </a:solidFill>
              </a:rPr>
              <a:t>coincident pulses</a:t>
            </a:r>
          </a:p>
          <a:p>
            <a:pPr marL="342900" indent="-342900">
              <a:buAutoNum type="arabicPeriod"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342900" indent="-342900">
              <a:buAutoNum type="arabicPeriod"/>
            </a:pPr>
            <a:r>
              <a:rPr lang="en-US" sz="2000" dirty="0" smtClean="0">
                <a:solidFill>
                  <a:srgbClr val="000000"/>
                </a:solidFill>
              </a:rPr>
              <a:t>Find rejection efficiency of the rise-time method</a:t>
            </a:r>
            <a:endParaRPr lang="en-US" sz="2000" dirty="0">
              <a:solidFill>
                <a:srgbClr val="000000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123728" y="2780928"/>
            <a:ext cx="25717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147351" y="1628800"/>
            <a:ext cx="25717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538" name="Прямоугольник 7"/>
          <p:cNvSpPr>
            <a:spLocks noChangeArrowheads="1"/>
          </p:cNvSpPr>
          <p:nvPr/>
        </p:nvSpPr>
        <p:spPr bwMode="auto">
          <a:xfrm>
            <a:off x="2051720" y="2484636"/>
            <a:ext cx="311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X</a:t>
            </a:r>
            <a:endParaRPr lang="uk-UA" dirty="0"/>
          </a:p>
        </p:txBody>
      </p:sp>
      <p:sp>
        <p:nvSpPr>
          <p:cNvPr id="22539" name="Прямоугольник 9"/>
          <p:cNvSpPr>
            <a:spLocks noChangeArrowheads="1"/>
          </p:cNvSpPr>
          <p:nvPr/>
        </p:nvSpPr>
        <p:spPr bwMode="auto">
          <a:xfrm>
            <a:off x="2051720" y="1330921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34B0F-DF7E-48F1-A702-B2089F96F09A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99592" y="2780928"/>
            <a:ext cx="0" cy="41027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123728" y="2780928"/>
            <a:ext cx="0" cy="41027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99592" y="3024000"/>
            <a:ext cx="12241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187624" y="4581128"/>
            <a:ext cx="0" cy="180020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997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58738"/>
            <a:ext cx="91440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  <a:sym typeface="Symbol" pitchFamily="18" charset="2"/>
              </a:rPr>
              <a:t>Optimization of the rise-time method</a:t>
            </a:r>
            <a:endParaRPr lang="uk-UA" sz="3200" b="1" dirty="0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sym typeface="Symbol" pitchFamily="18" charset="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2145" y="692696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</a:rPr>
              <a:t>Which </a:t>
            </a:r>
            <a:r>
              <a:rPr lang="en-US" sz="2000" dirty="0">
                <a:cs typeface="+mn-cs"/>
              </a:rPr>
              <a:t>shape</a:t>
            </a:r>
            <a:r>
              <a:rPr lang="uk-UA" sz="2000" dirty="0">
                <a:cs typeface="+mn-cs"/>
              </a:rPr>
              <a:t> </a:t>
            </a:r>
            <a:r>
              <a:rPr lang="uk-UA" sz="2000" dirty="0" err="1">
                <a:cs typeface="+mn-cs"/>
              </a:rPr>
              <a:t>of</a:t>
            </a:r>
            <a:r>
              <a:rPr lang="uk-UA" sz="2000" dirty="0">
                <a:cs typeface="+mn-cs"/>
              </a:rPr>
              <a:t> </a:t>
            </a:r>
            <a:r>
              <a:rPr lang="uk-UA" sz="2000" dirty="0" err="1">
                <a:cs typeface="+mn-cs"/>
              </a:rPr>
              <a:t>the</a:t>
            </a:r>
            <a:r>
              <a:rPr lang="uk-UA" sz="2000" dirty="0">
                <a:cs typeface="+mn-cs"/>
              </a:rPr>
              <a:t> </a:t>
            </a:r>
            <a:r>
              <a:rPr lang="uk-UA" sz="2000" dirty="0" err="1" smtClean="0">
                <a:cs typeface="+mn-cs"/>
              </a:rPr>
              <a:t>pulse</a:t>
            </a:r>
            <a:r>
              <a:rPr lang="uk-UA" sz="2000" dirty="0" smtClean="0">
                <a:cs typeface="+mn-cs"/>
              </a:rPr>
              <a:t> </a:t>
            </a:r>
            <a:r>
              <a:rPr lang="uk-UA" sz="2000" dirty="0" err="1">
                <a:cs typeface="+mn-cs"/>
              </a:rPr>
              <a:t>is</a:t>
            </a:r>
            <a:r>
              <a:rPr lang="uk-UA" sz="2000" dirty="0">
                <a:cs typeface="+mn-cs"/>
              </a:rPr>
              <a:t> </a:t>
            </a:r>
            <a:r>
              <a:rPr lang="uk-UA" sz="2000" dirty="0" err="1">
                <a:cs typeface="+mn-cs"/>
              </a:rPr>
              <a:t>better</a:t>
            </a:r>
            <a:r>
              <a:rPr lang="uk-UA" sz="2000" dirty="0">
                <a:cs typeface="+mn-cs"/>
              </a:rPr>
              <a:t> </a:t>
            </a:r>
            <a:r>
              <a:rPr lang="uk-UA" sz="2000" dirty="0" err="1">
                <a:cs typeface="+mn-cs"/>
              </a:rPr>
              <a:t>for</a:t>
            </a:r>
            <a:r>
              <a:rPr lang="uk-UA" sz="2000" dirty="0">
                <a:cs typeface="+mn-cs"/>
              </a:rPr>
              <a:t> </a:t>
            </a:r>
            <a:r>
              <a:rPr lang="uk-UA" sz="2000" dirty="0" err="1">
                <a:cs typeface="+mn-cs"/>
              </a:rPr>
              <a:t>the</a:t>
            </a:r>
            <a:r>
              <a:rPr lang="uk-UA" sz="2000" dirty="0">
                <a:cs typeface="+mn-cs"/>
              </a:rPr>
              <a:t> rise-</a:t>
            </a:r>
            <a:r>
              <a:rPr lang="uk-UA" sz="2000" dirty="0" err="1">
                <a:cs typeface="+mn-cs"/>
              </a:rPr>
              <a:t>time</a:t>
            </a:r>
            <a:r>
              <a:rPr lang="uk-UA" sz="2000" dirty="0">
                <a:cs typeface="+mn-cs"/>
              </a:rPr>
              <a:t> </a:t>
            </a:r>
            <a:r>
              <a:rPr lang="en-US" sz="2000" dirty="0" smtClean="0">
                <a:cs typeface="+mn-cs"/>
              </a:rPr>
              <a:t>criteria: </a:t>
            </a:r>
            <a:r>
              <a:rPr lang="en-US" sz="2000" b="1" dirty="0">
                <a:cs typeface="+mn-cs"/>
              </a:rPr>
              <a:t>raw</a:t>
            </a:r>
            <a:r>
              <a:rPr lang="en-US" sz="2000" dirty="0">
                <a:cs typeface="+mn-cs"/>
              </a:rPr>
              <a:t> or </a:t>
            </a:r>
            <a:r>
              <a:rPr lang="en-US" sz="2000" b="1" dirty="0">
                <a:cs typeface="+mn-cs"/>
              </a:rPr>
              <a:t>filtered</a:t>
            </a:r>
            <a:r>
              <a:rPr lang="en-US" sz="2000" dirty="0">
                <a:cs typeface="+mn-cs"/>
              </a:rPr>
              <a:t>?</a:t>
            </a:r>
            <a:endParaRPr lang="en-US" sz="2000" dirty="0">
              <a:solidFill>
                <a:srgbClr val="000000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224021"/>
              </p:ext>
            </p:extLst>
          </p:nvPr>
        </p:nvGraphicFramePr>
        <p:xfrm>
          <a:off x="611560" y="3713568"/>
          <a:ext cx="7920880" cy="2523744"/>
        </p:xfrm>
        <a:graphic>
          <a:graphicData uri="http://schemas.openxmlformats.org/drawingml/2006/table">
            <a:tbl>
              <a:tblPr firstRow="1" firstCol="1" lastCol="1" bandRow="1" bandCol="1">
                <a:tableStyleId>{74C1A8A3-306A-4EB7-A6B1-4F7E0EB9C5D6}</a:tableStyleId>
              </a:tblPr>
              <a:tblGrid>
                <a:gridCol w="1440160"/>
                <a:gridCol w="2664296"/>
                <a:gridCol w="3816424"/>
              </a:tblGrid>
              <a:tr h="5609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5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Shape of the signal</a:t>
                      </a:r>
                      <a:endParaRPr lang="uk-UA" sz="1800" b="1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5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Rise-time calculation interval, %</a:t>
                      </a:r>
                      <a:endParaRPr lang="uk-UA" sz="1800" b="1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5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Rejection efficiency for </a:t>
                      </a:r>
                      <a:r>
                        <a:rPr lang="en-US" sz="1800" b="1" kern="50" dirty="0" smtClean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10000 </a:t>
                      </a:r>
                      <a:r>
                        <a:rPr lang="en-US" sz="1800" b="1" kern="50" dirty="0"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generated coincidence events</a:t>
                      </a:r>
                      <a:endParaRPr lang="uk-UA" sz="1800" b="1" dirty="0"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07397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50" dirty="0" smtClean="0">
                          <a:solidFill>
                            <a:sysClr val="windowText" lastClr="000000"/>
                          </a:solidFill>
                          <a:effectLst/>
                          <a:latin typeface="Calibri" pitchFamily="34" charset="0"/>
                        </a:rPr>
                        <a:t>Raw</a:t>
                      </a:r>
                      <a:endParaRPr lang="uk-UA" sz="1800" b="0" dirty="0" smtClean="0">
                        <a:solidFill>
                          <a:sysClr val="windowText" lastClr="00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ysClr val="windowText" lastClr="000000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10-90</a:t>
                      </a:r>
                      <a:endParaRPr lang="uk-UA" sz="1800" b="0" dirty="0">
                        <a:solidFill>
                          <a:sysClr val="windowText" lastClr="00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ysClr val="windowText" lastClr="000000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16.5</a:t>
                      </a:r>
                      <a:endParaRPr lang="uk-UA" sz="1800" b="0" dirty="0">
                        <a:solidFill>
                          <a:sysClr val="windowText" lastClr="00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07397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50" dirty="0">
                          <a:solidFill>
                            <a:sysClr val="windowText" lastClr="000000"/>
                          </a:solidFill>
                          <a:effectLst/>
                          <a:latin typeface="Calibri" pitchFamily="34" charset="0"/>
                        </a:rPr>
                        <a:t>15-90</a:t>
                      </a:r>
                      <a:endParaRPr lang="uk-UA" sz="1800" b="0" dirty="0">
                        <a:solidFill>
                          <a:sysClr val="windowText" lastClr="00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50" dirty="0" smtClean="0">
                          <a:solidFill>
                            <a:sysClr val="windowText" lastClr="000000"/>
                          </a:solidFill>
                          <a:effectLst/>
                          <a:latin typeface="Calibri" pitchFamily="34" charset="0"/>
                        </a:rPr>
                        <a:t>79.4</a:t>
                      </a:r>
                      <a:endParaRPr lang="uk-UA" sz="1800" b="0" dirty="0">
                        <a:solidFill>
                          <a:sysClr val="windowText" lastClr="00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0468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50" dirty="0">
                          <a:solidFill>
                            <a:sysClr val="windowText" lastClr="000000"/>
                          </a:solidFill>
                          <a:effectLst/>
                          <a:latin typeface="Calibri" pitchFamily="34" charset="0"/>
                        </a:rPr>
                        <a:t>20-90</a:t>
                      </a:r>
                      <a:endParaRPr lang="uk-UA" sz="1800" dirty="0">
                        <a:solidFill>
                          <a:sysClr val="windowText" lastClr="00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ysClr val="windowText" lastClr="000000"/>
                          </a:solidFill>
                          <a:effectLst/>
                          <a:latin typeface="Calibri" pitchFamily="34" charset="0"/>
                        </a:rPr>
                        <a:t>73.4</a:t>
                      </a:r>
                      <a:endParaRPr lang="uk-UA" sz="1800" b="0" dirty="0">
                        <a:solidFill>
                          <a:sysClr val="windowText" lastClr="00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0468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  <a:effectLst/>
                          <a:latin typeface="Calibri" pitchFamily="34" charset="0"/>
                        </a:rPr>
                        <a:t>Filtered*</a:t>
                      </a:r>
                      <a:endParaRPr lang="uk-UA" sz="1800" dirty="0" smtClean="0">
                        <a:solidFill>
                          <a:sysClr val="windowText" lastClr="00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ysClr val="windowText" lastClr="000000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10-90</a:t>
                      </a:r>
                      <a:endParaRPr lang="uk-UA" sz="1800" b="1" dirty="0">
                        <a:solidFill>
                          <a:sysClr val="windowText" lastClr="00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ysClr val="windowText" lastClr="000000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85.3</a:t>
                      </a:r>
                      <a:endParaRPr lang="uk-UA" sz="1800" b="1" dirty="0">
                        <a:solidFill>
                          <a:sysClr val="windowText" lastClr="00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0468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80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50" dirty="0">
                          <a:solidFill>
                            <a:sysClr val="windowText" lastClr="000000"/>
                          </a:solidFill>
                          <a:effectLst/>
                          <a:latin typeface="Calibri" pitchFamily="34" charset="0"/>
                        </a:rPr>
                        <a:t>15-90</a:t>
                      </a:r>
                      <a:endParaRPr lang="uk-UA" sz="1800" b="0" dirty="0">
                        <a:solidFill>
                          <a:sysClr val="windowText" lastClr="00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50" dirty="0" smtClean="0">
                          <a:solidFill>
                            <a:sysClr val="windowText" lastClr="000000"/>
                          </a:solidFill>
                          <a:effectLst/>
                          <a:latin typeface="Calibri" pitchFamily="34" charset="0"/>
                        </a:rPr>
                        <a:t>82.0</a:t>
                      </a:r>
                      <a:endParaRPr lang="uk-UA" sz="1800" b="0" dirty="0">
                        <a:solidFill>
                          <a:sysClr val="windowText" lastClr="00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0468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50" dirty="0">
                          <a:solidFill>
                            <a:sysClr val="windowText" lastClr="000000"/>
                          </a:solidFill>
                          <a:effectLst/>
                          <a:latin typeface="Calibri" pitchFamily="34" charset="0"/>
                        </a:rPr>
                        <a:t>20-90</a:t>
                      </a:r>
                      <a:endParaRPr lang="uk-UA" sz="1800" dirty="0">
                        <a:solidFill>
                          <a:sysClr val="windowText" lastClr="00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ysClr val="windowText" lastClr="000000"/>
                          </a:solidFill>
                          <a:effectLst/>
                          <a:latin typeface="Calibri" pitchFamily="34" charset="0"/>
                        </a:rPr>
                        <a:t>77.9</a:t>
                      </a:r>
                      <a:endParaRPr lang="uk-UA" sz="1800" b="0" dirty="0">
                        <a:solidFill>
                          <a:sysClr val="windowText" lastClr="00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34B0F-DF7E-48F1-A702-B2089F96F09A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7" t="30610" r="10670" b="20376"/>
          <a:stretch/>
        </p:blipFill>
        <p:spPr>
          <a:xfrm>
            <a:off x="827584" y="1124744"/>
            <a:ext cx="3061702" cy="248942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8" y="6300028"/>
            <a:ext cx="2713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* Band pass filter was used</a:t>
            </a:r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7" t="30985" r="10138" b="20376"/>
          <a:stretch/>
        </p:blipFill>
        <p:spPr>
          <a:xfrm>
            <a:off x="5139842" y="1155604"/>
            <a:ext cx="3104566" cy="24894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355976" y="1857598"/>
            <a:ext cx="505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?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17"/>
          <p:cNvSpPr>
            <a:spLocks noChangeArrowheads="1"/>
          </p:cNvSpPr>
          <p:nvPr/>
        </p:nvSpPr>
        <p:spPr bwMode="auto">
          <a:xfrm>
            <a:off x="1197994" y="1186905"/>
            <a:ext cx="125113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Raw </a:t>
            </a:r>
            <a:r>
              <a:rPr lang="en-US" b="1" dirty="0">
                <a:solidFill>
                  <a:srgbClr val="000000"/>
                </a:solidFill>
              </a:rPr>
              <a:t>pulse</a:t>
            </a:r>
          </a:p>
        </p:txBody>
      </p:sp>
      <p:sp>
        <p:nvSpPr>
          <p:cNvPr id="11" name="Прямоугольник 17"/>
          <p:cNvSpPr>
            <a:spLocks noChangeArrowheads="1"/>
          </p:cNvSpPr>
          <p:nvPr/>
        </p:nvSpPr>
        <p:spPr bwMode="auto">
          <a:xfrm>
            <a:off x="5553925" y="1193952"/>
            <a:ext cx="15121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Filtered pulse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66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58738"/>
            <a:ext cx="91440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  <a:sym typeface="Symbol" pitchFamily="18" charset="2"/>
              </a:rPr>
              <a:t>Optimization of the rise-time method</a:t>
            </a:r>
            <a:endParaRPr lang="uk-UA" sz="3200" b="1" dirty="0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sym typeface="Symbol" pitchFamily="18" charset="2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9388" y="908720"/>
            <a:ext cx="8713787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</a:rPr>
              <a:t>Which </a:t>
            </a:r>
            <a:r>
              <a:rPr lang="en-US" sz="2400" b="1" dirty="0">
                <a:cs typeface="+mn-cs"/>
              </a:rPr>
              <a:t>rise-time calculation interval </a:t>
            </a:r>
            <a:r>
              <a:rPr lang="en-US" sz="2400" dirty="0">
                <a:cs typeface="+mn-cs"/>
              </a:rPr>
              <a:t>gives higher rejection efficiency?</a:t>
            </a:r>
            <a:endParaRPr lang="en-US" sz="2400" dirty="0">
              <a:solidFill>
                <a:srgbClr val="000000"/>
              </a:solidFill>
            </a:endParaRP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931802"/>
              </p:ext>
            </p:extLst>
          </p:nvPr>
        </p:nvGraphicFramePr>
        <p:xfrm>
          <a:off x="5364088" y="2391502"/>
          <a:ext cx="3600400" cy="347491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04256"/>
                <a:gridCol w="1296144"/>
              </a:tblGrid>
              <a:tr h="63299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Calibri" pitchFamily="34" charset="0"/>
                        </a:rPr>
                        <a:t>Lower limit for rise-time calculation, </a:t>
                      </a:r>
                    </a:p>
                    <a:p>
                      <a:pPr algn="ctr"/>
                      <a:r>
                        <a:rPr lang="en-US" sz="1800" b="1" dirty="0" smtClean="0">
                          <a:latin typeface="Calibri" pitchFamily="34" charset="0"/>
                        </a:rPr>
                        <a:t>% of max amplitude</a:t>
                      </a:r>
                      <a:endParaRPr lang="uk-UA" sz="1800" b="1" dirty="0">
                        <a:latin typeface="Calibri" pitchFamily="34" charset="0"/>
                      </a:endParaRPr>
                    </a:p>
                  </a:txBody>
                  <a:tcPr marL="91451" marR="9145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Calibri" pitchFamily="34" charset="0"/>
                        </a:rPr>
                        <a:t>Rejection efficiency, %</a:t>
                      </a:r>
                      <a:endParaRPr lang="uk-UA" sz="1800" b="1" dirty="0">
                        <a:latin typeface="Calibri" pitchFamily="34" charset="0"/>
                      </a:endParaRPr>
                    </a:p>
                  </a:txBody>
                  <a:tcPr marL="91451" marR="91451" marT="45732" marB="45732"/>
                </a:tc>
              </a:tr>
              <a:tr h="253208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 pitchFamily="34" charset="0"/>
                        </a:rPr>
                        <a:t>4</a:t>
                      </a:r>
                      <a:endParaRPr lang="uk-UA" sz="1800" b="0" dirty="0">
                        <a:latin typeface="Calibri" pitchFamily="34" charset="0"/>
                      </a:endParaRPr>
                    </a:p>
                  </a:txBody>
                  <a:tcPr marL="91451" marR="91451" marT="45732" marB="4573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 pitchFamily="34" charset="0"/>
                        </a:rPr>
                        <a:t>4</a:t>
                      </a:r>
                      <a:r>
                        <a:rPr lang="uk-UA" sz="1800" b="0" dirty="0" smtClean="0">
                          <a:latin typeface="Calibri" pitchFamily="34" charset="0"/>
                        </a:rPr>
                        <a:t>,</a:t>
                      </a:r>
                      <a:r>
                        <a:rPr lang="en-US" sz="1800" b="0" dirty="0" smtClean="0">
                          <a:latin typeface="Calibri" pitchFamily="34" charset="0"/>
                        </a:rPr>
                        <a:t>9</a:t>
                      </a:r>
                      <a:endParaRPr lang="uk-UA" sz="1800" b="0" dirty="0">
                        <a:latin typeface="Calibri" pitchFamily="34" charset="0"/>
                      </a:endParaRPr>
                    </a:p>
                  </a:txBody>
                  <a:tcPr marL="91451" marR="91451" marT="45732" marB="45732"/>
                </a:tc>
              </a:tr>
              <a:tr h="11733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6</a:t>
                      </a:r>
                    </a:p>
                  </a:txBody>
                  <a:tcPr marL="91451" marR="91451" marT="45732" marB="4573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8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8</a:t>
                      </a:r>
                      <a:r>
                        <a:rPr lang="uk-UA" sz="1800" b="1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,5</a:t>
                      </a:r>
                    </a:p>
                  </a:txBody>
                  <a:tcPr marL="91451" marR="91451" marT="45732" marB="45732"/>
                </a:tc>
              </a:tr>
              <a:tr h="2532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 pitchFamily="34" charset="0"/>
                        </a:rPr>
                        <a:t>8</a:t>
                      </a:r>
                    </a:p>
                  </a:txBody>
                  <a:tcPr marL="91451" marR="91451" marT="45732" marB="4573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8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7</a:t>
                      </a:r>
                      <a:r>
                        <a:rPr lang="uk-UA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,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</a:t>
                      </a:r>
                    </a:p>
                  </a:txBody>
                  <a:tcPr marL="91451" marR="91451" marT="45732" marB="45732"/>
                </a:tc>
              </a:tr>
              <a:tr h="1625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 pitchFamily="34" charset="0"/>
                        </a:rPr>
                        <a:t>10</a:t>
                      </a:r>
                    </a:p>
                  </a:txBody>
                  <a:tcPr marL="91451" marR="91451" marT="45732" marB="4573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dirty="0" smtClean="0">
                          <a:latin typeface="Calibri" pitchFamily="34" charset="0"/>
                        </a:rPr>
                        <a:t>8</a:t>
                      </a:r>
                      <a:r>
                        <a:rPr lang="en-US" sz="1800" b="0" dirty="0" smtClean="0">
                          <a:latin typeface="Calibri" pitchFamily="34" charset="0"/>
                        </a:rPr>
                        <a:t>5,3</a:t>
                      </a:r>
                      <a:endParaRPr lang="uk-UA" sz="1800" b="0" dirty="0" smtClean="0">
                        <a:latin typeface="Calibri" pitchFamily="34" charset="0"/>
                      </a:endParaRPr>
                    </a:p>
                  </a:txBody>
                  <a:tcPr marL="91451" marR="91451" marT="45732" marB="45732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 pitchFamily="34" charset="0"/>
                        </a:rPr>
                        <a:t>12</a:t>
                      </a:r>
                    </a:p>
                  </a:txBody>
                  <a:tcPr marL="91451" marR="91451" marT="45732" marB="4573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dirty="0" smtClean="0">
                          <a:latin typeface="Calibri" pitchFamily="34" charset="0"/>
                        </a:rPr>
                        <a:t>8</a:t>
                      </a:r>
                      <a:r>
                        <a:rPr lang="en-US" sz="1800" b="0" dirty="0" smtClean="0">
                          <a:latin typeface="Calibri" pitchFamily="34" charset="0"/>
                        </a:rPr>
                        <a:t>4</a:t>
                      </a:r>
                      <a:r>
                        <a:rPr lang="uk-UA" sz="1800" b="0" dirty="0" smtClean="0">
                          <a:latin typeface="Calibri" pitchFamily="34" charset="0"/>
                        </a:rPr>
                        <a:t>,</a:t>
                      </a:r>
                      <a:r>
                        <a:rPr lang="en-US" sz="1800" b="0" dirty="0" smtClean="0">
                          <a:latin typeface="Calibri" pitchFamily="34" charset="0"/>
                        </a:rPr>
                        <a:t>1</a:t>
                      </a:r>
                      <a:endParaRPr lang="uk-UA" sz="1800" b="0" dirty="0" smtClean="0">
                        <a:latin typeface="Calibri" pitchFamily="34" charset="0"/>
                      </a:endParaRPr>
                    </a:p>
                  </a:txBody>
                  <a:tcPr marL="91451" marR="91451" marT="45732" marB="45732"/>
                </a:tc>
              </a:tr>
              <a:tr h="1510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 pitchFamily="34" charset="0"/>
                        </a:rPr>
                        <a:t>15</a:t>
                      </a:r>
                    </a:p>
                  </a:txBody>
                  <a:tcPr marL="91451" marR="91451" marT="45732" marB="4573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dirty="0" smtClean="0">
                          <a:latin typeface="Calibri" pitchFamily="34" charset="0"/>
                        </a:rPr>
                        <a:t>8</a:t>
                      </a:r>
                      <a:r>
                        <a:rPr lang="en-US" sz="1800" b="0" dirty="0" smtClean="0">
                          <a:latin typeface="Calibri" pitchFamily="34" charset="0"/>
                        </a:rPr>
                        <a:t>2</a:t>
                      </a:r>
                      <a:r>
                        <a:rPr lang="uk-UA" sz="1800" b="0" dirty="0" smtClean="0">
                          <a:latin typeface="Calibri" pitchFamily="34" charset="0"/>
                        </a:rPr>
                        <a:t>,</a:t>
                      </a:r>
                      <a:r>
                        <a:rPr lang="en-US" sz="1800" b="0" dirty="0" smtClean="0">
                          <a:latin typeface="Calibri" pitchFamily="34" charset="0"/>
                        </a:rPr>
                        <a:t>0</a:t>
                      </a:r>
                      <a:endParaRPr lang="uk-UA" sz="1800" b="0" dirty="0" smtClean="0">
                        <a:latin typeface="Calibri" pitchFamily="34" charset="0"/>
                      </a:endParaRPr>
                    </a:p>
                  </a:txBody>
                  <a:tcPr marL="91451" marR="91451" marT="45732" marB="45732"/>
                </a:tc>
              </a:tr>
              <a:tr h="1453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 pitchFamily="34" charset="0"/>
                        </a:rPr>
                        <a:t>20</a:t>
                      </a:r>
                      <a:endParaRPr lang="uk-UA" sz="1800" b="0" dirty="0" smtClean="0">
                        <a:latin typeface="Calibri" pitchFamily="34" charset="0"/>
                      </a:endParaRPr>
                    </a:p>
                  </a:txBody>
                  <a:tcPr marL="91451" marR="91451" marT="45732" marB="4573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 pitchFamily="34" charset="0"/>
                        </a:rPr>
                        <a:t>77</a:t>
                      </a:r>
                      <a:r>
                        <a:rPr lang="uk-UA" sz="1800" b="0" dirty="0" smtClean="0">
                          <a:latin typeface="Calibri" pitchFamily="34" charset="0"/>
                        </a:rPr>
                        <a:t>,</a:t>
                      </a:r>
                      <a:r>
                        <a:rPr lang="en-US" sz="1800" b="0" dirty="0" smtClean="0">
                          <a:latin typeface="Calibri" pitchFamily="34" charset="0"/>
                        </a:rPr>
                        <a:t>9</a:t>
                      </a:r>
                      <a:endParaRPr lang="uk-UA" sz="1800" b="0" dirty="0" smtClean="0">
                        <a:latin typeface="Calibri" pitchFamily="34" charset="0"/>
                      </a:endParaRPr>
                    </a:p>
                  </a:txBody>
                  <a:tcPr marL="91451" marR="91451" marT="45732" marB="45732"/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34B0F-DF7E-48F1-A702-B2089F96F09A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6" t="5500" r="11972" b="4193"/>
          <a:stretch/>
        </p:blipFill>
        <p:spPr>
          <a:xfrm>
            <a:off x="35496" y="2152020"/>
            <a:ext cx="5277642" cy="41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82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58" y="989384"/>
            <a:ext cx="3392488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617758" y="2803896"/>
            <a:ext cx="29527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978121" y="2492746"/>
            <a:ext cx="0" cy="5984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554383" y="2492746"/>
            <a:ext cx="0" cy="5984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0" y="58738"/>
            <a:ext cx="91440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  <a:sym typeface="Symbol" pitchFamily="18" charset="2"/>
              </a:rPr>
              <a:t>Method to search start of the signal</a:t>
            </a:r>
            <a:endParaRPr lang="uk-UA" sz="3200" b="1" dirty="0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sym typeface="Symbol" pitchFamily="18" charset="2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34B0F-DF7E-48F1-A702-B2089F96F09A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4"/>
              <p:cNvSpPr>
                <a:spLocks noChangeArrowheads="1"/>
              </p:cNvSpPr>
              <p:nvPr/>
            </p:nvSpPr>
            <p:spPr bwMode="auto">
              <a:xfrm>
                <a:off x="4211960" y="980728"/>
                <a:ext cx="4680522" cy="5129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457200" indent="-457200" algn="just">
                  <a:buFontTx/>
                  <a:buAutoNum type="arabicPeriod"/>
                </a:pPr>
                <a:r>
                  <a:rPr lang="en-US" sz="2000" dirty="0" smtClean="0">
                    <a:solidFill>
                      <a:srgbClr val="000000"/>
                    </a:solidFill>
                  </a:rPr>
                  <a:t>Calculate the average value of the amplitude for the baseline (i.e. from 100 to 900 </a:t>
                </a:r>
                <a:r>
                  <a:rPr lang="en-US" sz="2000" dirty="0" err="1">
                    <a:solidFill>
                      <a:srgbClr val="000000"/>
                    </a:solidFill>
                  </a:rPr>
                  <a:t>chn</a:t>
                </a:r>
                <a:r>
                  <a:rPr lang="en-US" sz="2000" dirty="0">
                    <a:solidFill>
                      <a:srgbClr val="000000"/>
                    </a:solidFill>
                  </a:rPr>
                  <a:t>) and subtract it from the </a:t>
                </a:r>
                <a:r>
                  <a:rPr lang="en-US" sz="2000" dirty="0" smtClean="0">
                    <a:solidFill>
                      <a:srgbClr val="000000"/>
                    </a:solidFill>
                  </a:rPr>
                  <a:t>signal</a:t>
                </a:r>
              </a:p>
              <a:p>
                <a:pPr marL="457200" indent="-457200" algn="just">
                  <a:buFontTx/>
                  <a:buAutoNum type="arabicPeriod"/>
                </a:pPr>
                <a:endParaRPr lang="en-US" sz="2000" dirty="0">
                  <a:solidFill>
                    <a:srgbClr val="000000"/>
                  </a:solidFill>
                </a:endParaRPr>
              </a:p>
              <a:p>
                <a:pPr marL="457200" indent="-457200" algn="just">
                  <a:buFontTx/>
                  <a:buAutoNum type="arabicPeriod"/>
                </a:pPr>
                <a:r>
                  <a:rPr lang="en-US" sz="2000" dirty="0">
                    <a:solidFill>
                      <a:srgbClr val="000000"/>
                    </a:solidFill>
                  </a:rPr>
                  <a:t>Find </a:t>
                </a:r>
                <a:r>
                  <a:rPr lang="en-US" sz="2000" dirty="0" smtClean="0">
                    <a:solidFill>
                      <a:srgbClr val="000000"/>
                    </a:solidFill>
                  </a:rPr>
                  <a:t>points where amplitude changes it’s sign from negative to positive</a:t>
                </a:r>
              </a:p>
              <a:p>
                <a:pPr marL="457200" indent="-457200" algn="just">
                  <a:buFontTx/>
                  <a:buAutoNum type="arabicPeriod"/>
                </a:pPr>
                <a:endParaRPr lang="en-US" sz="2000" dirty="0">
                  <a:solidFill>
                    <a:srgbClr val="000000"/>
                  </a:solidFill>
                </a:endParaRPr>
              </a:p>
              <a:p>
                <a:pPr marL="457200" indent="-457200" algn="just">
                  <a:buFontTx/>
                  <a:buAutoNum type="arabicPeriod"/>
                </a:pPr>
                <a:r>
                  <a:rPr lang="en-US" sz="2000" dirty="0" smtClean="0">
                    <a:solidFill>
                      <a:srgbClr val="000000"/>
                    </a:solidFill>
                  </a:rPr>
                  <a:t>Calculate sum of the differences in neighbor channels from this point in some interval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6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𝑝𝑜𝑖𝑛𝑡</m:t>
                          </m:r>
                        </m:sub>
                        <m:sup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𝑝𝑜𝑖𝑛𝑡</m:t>
                          </m:r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𝑋</m:t>
                          </m:r>
                        </m:sup>
                        <m:e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𝑎𝑚𝑝𝑙𝑖𝑡𝑢𝑑𝑒</m:t>
                          </m:r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𝑎𝑚𝑝𝑙𝑖𝑡𝑢𝑑𝑒</m:t>
                          </m:r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))</m:t>
                          </m:r>
                        </m:e>
                      </m:nary>
                    </m:oMath>
                  </m:oMathPara>
                </a14:m>
                <a:endParaRPr lang="en-US" sz="2000" dirty="0" smtClean="0">
                  <a:solidFill>
                    <a:srgbClr val="000000"/>
                  </a:solidFill>
                </a:endParaRPr>
              </a:p>
              <a:p>
                <a:pPr algn="just"/>
                <a:endParaRPr lang="en-US" sz="2000" dirty="0" smtClean="0">
                  <a:solidFill>
                    <a:srgbClr val="000000"/>
                  </a:solidFill>
                </a:endParaRPr>
              </a:p>
              <a:p>
                <a:pPr marL="457200" indent="-457200" algn="just">
                  <a:buFont typeface="+mj-lt"/>
                  <a:buAutoNum type="arabicPeriod" startAt="4"/>
                </a:pPr>
                <a:r>
                  <a:rPr lang="en-US" sz="2000" dirty="0" smtClean="0">
                    <a:solidFill>
                      <a:srgbClr val="000000"/>
                    </a:solidFill>
                  </a:rPr>
                  <a:t>Maximum of such sum indicates </a:t>
                </a:r>
                <a:r>
                  <a:rPr lang="en-US" sz="2000" dirty="0">
                    <a:solidFill>
                      <a:srgbClr val="000000"/>
                    </a:solidFill>
                  </a:rPr>
                  <a:t>a start of a </a:t>
                </a:r>
                <a:r>
                  <a:rPr lang="en-US" sz="2000" dirty="0" smtClean="0">
                    <a:solidFill>
                      <a:srgbClr val="000000"/>
                    </a:solidFill>
                  </a:rPr>
                  <a:t>signal</a:t>
                </a:r>
                <a:endParaRPr lang="en-US" sz="2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11960" y="980728"/>
                <a:ext cx="4680522" cy="5129161"/>
              </a:xfrm>
              <a:prstGeom prst="rect">
                <a:avLst/>
              </a:prstGeom>
              <a:blipFill rotWithShape="1">
                <a:blip r:embed="rId3"/>
                <a:stretch>
                  <a:fillRect l="-1432" t="-713" r="-1302" b="-118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54" y="3592736"/>
            <a:ext cx="3594474" cy="281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77934" y="1506686"/>
            <a:ext cx="430887" cy="1481175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0000"/>
                </a:solidFill>
              </a:rPr>
              <a:t>Amplitude [A.U.]</a:t>
            </a:r>
            <a:endParaRPr lang="uk-UA" sz="1600" dirty="0">
              <a:latin typeface="+mn-lt"/>
              <a:cs typeface="+mn-cs"/>
            </a:endParaRPr>
          </a:p>
        </p:txBody>
      </p:sp>
      <p:sp>
        <p:nvSpPr>
          <p:cNvPr id="16" name="Прямоугольник 11"/>
          <p:cNvSpPr>
            <a:spLocks noChangeArrowheads="1"/>
          </p:cNvSpPr>
          <p:nvPr/>
        </p:nvSpPr>
        <p:spPr bwMode="auto">
          <a:xfrm>
            <a:off x="1770110" y="6259214"/>
            <a:ext cx="863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Channel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3813" y="4836947"/>
            <a:ext cx="461665" cy="198131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el-GR" dirty="0">
                <a:solidFill>
                  <a:srgbClr val="000000"/>
                </a:solidFill>
              </a:rPr>
              <a:t>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9085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0" y="58738"/>
            <a:ext cx="91440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  <a:sym typeface="Symbol" pitchFamily="18" charset="2"/>
              </a:rPr>
              <a:t>Optimization of the method to search start of signal</a:t>
            </a:r>
            <a:endParaRPr lang="uk-UA" sz="3200" b="1" dirty="0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sym typeface="Symbol" pitchFamily="18" charset="2"/>
            </a:endParaRPr>
          </a:p>
        </p:txBody>
      </p:sp>
      <p:sp>
        <p:nvSpPr>
          <p:cNvPr id="31747" name="Прямоугольник 4"/>
          <p:cNvSpPr>
            <a:spLocks noChangeArrowheads="1"/>
          </p:cNvSpPr>
          <p:nvPr/>
        </p:nvSpPr>
        <p:spPr bwMode="auto">
          <a:xfrm>
            <a:off x="323850" y="764704"/>
            <a:ext cx="85693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Which interval for calculation sum of the differences gives better rejection efficiency?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34B0F-DF7E-48F1-A702-B2089F96F09A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686420"/>
              </p:ext>
            </p:extLst>
          </p:nvPr>
        </p:nvGraphicFramePr>
        <p:xfrm>
          <a:off x="4788719" y="1594966"/>
          <a:ext cx="4104456" cy="49380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16224"/>
                <a:gridCol w="2088232"/>
              </a:tblGrid>
              <a:tr h="63299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Calibri" pitchFamily="34" charset="0"/>
                        </a:rPr>
                        <a:t>Interval for sum of the differences, </a:t>
                      </a:r>
                      <a:r>
                        <a:rPr lang="en-US" sz="1800" b="1" dirty="0" err="1" smtClean="0">
                          <a:latin typeface="Calibri" pitchFamily="34" charset="0"/>
                        </a:rPr>
                        <a:t>chn</a:t>
                      </a:r>
                      <a:endParaRPr lang="en-US" sz="1800" b="1" dirty="0" smtClean="0">
                        <a:latin typeface="Calibri" pitchFamily="34" charset="0"/>
                      </a:endParaRPr>
                    </a:p>
                  </a:txBody>
                  <a:tcPr marL="91451" marR="91451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Calibri" pitchFamily="34" charset="0"/>
                        </a:rPr>
                        <a:t>Rejection efficiency for optimal filter method, %</a:t>
                      </a:r>
                    </a:p>
                  </a:txBody>
                  <a:tcPr marL="91451" marR="91451" marT="45732" marB="45732"/>
                </a:tc>
              </a:tr>
              <a:tr h="253208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 pitchFamily="34" charset="0"/>
                        </a:rPr>
                        <a:t>4</a:t>
                      </a:r>
                      <a:endParaRPr lang="uk-UA" sz="1800" b="0" dirty="0">
                        <a:latin typeface="Calibri" pitchFamily="34" charset="0"/>
                      </a:endParaRPr>
                    </a:p>
                  </a:txBody>
                  <a:tcPr marL="91451" marR="91451" marT="45732" marB="4573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 pitchFamily="34" charset="0"/>
                        </a:rPr>
                        <a:t>71</a:t>
                      </a:r>
                      <a:r>
                        <a:rPr lang="uk-UA" sz="1800" b="0" dirty="0" smtClean="0">
                          <a:latin typeface="Calibri" pitchFamily="34" charset="0"/>
                        </a:rPr>
                        <a:t>,</a:t>
                      </a:r>
                      <a:r>
                        <a:rPr lang="en-US" sz="1800" b="0" dirty="0" smtClean="0">
                          <a:latin typeface="Calibri" pitchFamily="34" charset="0"/>
                        </a:rPr>
                        <a:t>6</a:t>
                      </a:r>
                      <a:endParaRPr lang="uk-UA" sz="1800" b="0" dirty="0">
                        <a:latin typeface="Calibri" pitchFamily="34" charset="0"/>
                      </a:endParaRPr>
                    </a:p>
                  </a:txBody>
                  <a:tcPr marL="91451" marR="91451" marT="45732" marB="45732"/>
                </a:tc>
              </a:tr>
              <a:tr h="11733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8</a:t>
                      </a:r>
                    </a:p>
                  </a:txBody>
                  <a:tcPr marL="91451" marR="91451" marT="45732" marB="4573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74</a:t>
                      </a:r>
                      <a:r>
                        <a:rPr lang="uk-UA" sz="1800" b="1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,5</a:t>
                      </a:r>
                    </a:p>
                  </a:txBody>
                  <a:tcPr marL="91451" marR="91451" marT="45732" marB="45732"/>
                </a:tc>
              </a:tr>
              <a:tr h="2532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 pitchFamily="34" charset="0"/>
                        </a:rPr>
                        <a:t>12</a:t>
                      </a:r>
                    </a:p>
                  </a:txBody>
                  <a:tcPr marL="91451" marR="91451" marT="45732" marB="4573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73</a:t>
                      </a:r>
                      <a:r>
                        <a:rPr lang="uk-UA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,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8</a:t>
                      </a:r>
                    </a:p>
                  </a:txBody>
                  <a:tcPr marL="91451" marR="91451" marT="45732" marB="45732"/>
                </a:tc>
              </a:tr>
              <a:tr h="1625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 pitchFamily="34" charset="0"/>
                        </a:rPr>
                        <a:t>16</a:t>
                      </a:r>
                    </a:p>
                  </a:txBody>
                  <a:tcPr marL="91451" marR="91451" marT="45732" marB="4573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 pitchFamily="34" charset="0"/>
                        </a:rPr>
                        <a:t>73,4</a:t>
                      </a:r>
                      <a:endParaRPr lang="uk-UA" sz="1800" b="0" dirty="0" smtClean="0">
                        <a:latin typeface="Calibri" pitchFamily="34" charset="0"/>
                      </a:endParaRPr>
                    </a:p>
                  </a:txBody>
                  <a:tcPr marL="91451" marR="91451" marT="45732" marB="45732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 pitchFamily="34" charset="0"/>
                        </a:rPr>
                        <a:t>20</a:t>
                      </a:r>
                    </a:p>
                  </a:txBody>
                  <a:tcPr marL="91451" marR="91451" marT="45732" marB="4573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 pitchFamily="34" charset="0"/>
                        </a:rPr>
                        <a:t>73</a:t>
                      </a:r>
                      <a:r>
                        <a:rPr lang="uk-UA" sz="1800" b="0" dirty="0" smtClean="0">
                          <a:latin typeface="Calibri" pitchFamily="34" charset="0"/>
                        </a:rPr>
                        <a:t>,</a:t>
                      </a:r>
                      <a:r>
                        <a:rPr lang="en-US" sz="1800" b="0" dirty="0" smtClean="0">
                          <a:latin typeface="Calibri" pitchFamily="34" charset="0"/>
                        </a:rPr>
                        <a:t>3</a:t>
                      </a:r>
                      <a:endParaRPr lang="uk-UA" sz="1800" b="0" dirty="0" smtClean="0">
                        <a:latin typeface="Calibri" pitchFamily="34" charset="0"/>
                      </a:endParaRPr>
                    </a:p>
                  </a:txBody>
                  <a:tcPr marL="91451" marR="91451" marT="45732" marB="45732"/>
                </a:tc>
              </a:tr>
              <a:tr h="1510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 pitchFamily="34" charset="0"/>
                        </a:rPr>
                        <a:t>24</a:t>
                      </a:r>
                    </a:p>
                  </a:txBody>
                  <a:tcPr marL="91451" marR="91451" marT="45732" marB="4573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 pitchFamily="34" charset="0"/>
                        </a:rPr>
                        <a:t>73</a:t>
                      </a:r>
                      <a:r>
                        <a:rPr lang="uk-UA" sz="1800" b="0" dirty="0" smtClean="0">
                          <a:latin typeface="Calibri" pitchFamily="34" charset="0"/>
                        </a:rPr>
                        <a:t>,</a:t>
                      </a:r>
                      <a:r>
                        <a:rPr lang="en-US" sz="1800" b="0" dirty="0" smtClean="0">
                          <a:latin typeface="Calibri" pitchFamily="34" charset="0"/>
                        </a:rPr>
                        <a:t>1</a:t>
                      </a:r>
                      <a:endParaRPr lang="uk-UA" sz="1800" b="0" dirty="0" smtClean="0">
                        <a:latin typeface="Calibri" pitchFamily="34" charset="0"/>
                      </a:endParaRPr>
                    </a:p>
                  </a:txBody>
                  <a:tcPr marL="91451" marR="91451" marT="45732" marB="45732"/>
                </a:tc>
              </a:tr>
              <a:tr h="1453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 pitchFamily="34" charset="0"/>
                        </a:rPr>
                        <a:t>28</a:t>
                      </a:r>
                    </a:p>
                  </a:txBody>
                  <a:tcPr marL="91451" marR="91451" marT="45732" marB="4573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 pitchFamily="34" charset="0"/>
                        </a:rPr>
                        <a:t>72</a:t>
                      </a:r>
                      <a:r>
                        <a:rPr lang="uk-UA" sz="1800" b="0" dirty="0" smtClean="0">
                          <a:latin typeface="Calibri" pitchFamily="34" charset="0"/>
                        </a:rPr>
                        <a:t>,</a:t>
                      </a:r>
                      <a:r>
                        <a:rPr lang="en-US" sz="1800" b="0" dirty="0" smtClean="0">
                          <a:latin typeface="Calibri" pitchFamily="34" charset="0"/>
                        </a:rPr>
                        <a:t>6</a:t>
                      </a:r>
                      <a:endParaRPr lang="uk-UA" sz="1800" b="0" dirty="0" smtClean="0">
                        <a:latin typeface="Calibri" pitchFamily="34" charset="0"/>
                      </a:endParaRPr>
                    </a:p>
                  </a:txBody>
                  <a:tcPr marL="91451" marR="91451" marT="45732" marB="45732"/>
                </a:tc>
              </a:tr>
              <a:tr h="1453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 pitchFamily="34" charset="0"/>
                        </a:rPr>
                        <a:t>32</a:t>
                      </a:r>
                    </a:p>
                  </a:txBody>
                  <a:tcPr marL="91451" marR="91451" marT="45732" marB="4573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 pitchFamily="34" charset="0"/>
                        </a:rPr>
                        <a:t>72,4</a:t>
                      </a:r>
                      <a:endParaRPr lang="uk-UA" sz="1800" b="0" dirty="0" smtClean="0">
                        <a:latin typeface="Calibri" pitchFamily="34" charset="0"/>
                      </a:endParaRPr>
                    </a:p>
                  </a:txBody>
                  <a:tcPr marL="91451" marR="91451" marT="45732" marB="45732"/>
                </a:tc>
              </a:tr>
              <a:tr h="1453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 pitchFamily="34" charset="0"/>
                        </a:rPr>
                        <a:t>36</a:t>
                      </a:r>
                    </a:p>
                  </a:txBody>
                  <a:tcPr marL="91451" marR="91451" marT="45732" marB="4573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 pitchFamily="34" charset="0"/>
                        </a:rPr>
                        <a:t>72,5</a:t>
                      </a:r>
                      <a:endParaRPr lang="uk-UA" sz="1800" b="0" dirty="0" smtClean="0">
                        <a:latin typeface="Calibri" pitchFamily="34" charset="0"/>
                      </a:endParaRPr>
                    </a:p>
                  </a:txBody>
                  <a:tcPr marL="91451" marR="91451" marT="45732" marB="45732"/>
                </a:tc>
              </a:tr>
              <a:tr h="1453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 pitchFamily="34" charset="0"/>
                        </a:rPr>
                        <a:t>40</a:t>
                      </a:r>
                    </a:p>
                  </a:txBody>
                  <a:tcPr marL="91451" marR="91451" marT="45732" marB="4573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 pitchFamily="34" charset="0"/>
                        </a:rPr>
                        <a:t>72,4</a:t>
                      </a:r>
                      <a:endParaRPr lang="uk-UA" sz="1800" b="0" dirty="0" smtClean="0">
                        <a:latin typeface="Calibri" pitchFamily="34" charset="0"/>
                      </a:endParaRPr>
                    </a:p>
                  </a:txBody>
                  <a:tcPr marL="91451" marR="91451" marT="45732" marB="45732"/>
                </a:tc>
              </a:tr>
              <a:tr h="1453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 pitchFamily="34" charset="0"/>
                        </a:rPr>
                        <a:t>44</a:t>
                      </a:r>
                    </a:p>
                  </a:txBody>
                  <a:tcPr marL="91451" marR="91451" marT="45732" marB="4573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 pitchFamily="34" charset="0"/>
                        </a:rPr>
                        <a:t>70,8</a:t>
                      </a:r>
                      <a:endParaRPr lang="uk-UA" sz="1800" b="0" dirty="0" smtClean="0">
                        <a:latin typeface="Calibri" pitchFamily="34" charset="0"/>
                      </a:endParaRPr>
                    </a:p>
                  </a:txBody>
                  <a:tcPr marL="91451" marR="91451" marT="45732" marB="45732"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6" t="8391" r="12254" b="4796"/>
          <a:stretch/>
        </p:blipFill>
        <p:spPr>
          <a:xfrm>
            <a:off x="107504" y="2190656"/>
            <a:ext cx="4680520" cy="355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30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0" t="6907" r="11268" b="4426"/>
          <a:stretch/>
        </p:blipFill>
        <p:spPr>
          <a:xfrm>
            <a:off x="3891883" y="2481500"/>
            <a:ext cx="5144614" cy="39718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" t="30422" r="9590" b="18644"/>
          <a:stretch/>
        </p:blipFill>
        <p:spPr>
          <a:xfrm>
            <a:off x="126142" y="2420888"/>
            <a:ext cx="2801159" cy="22984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" t="30986" r="9590" b="18809"/>
          <a:stretch/>
        </p:blipFill>
        <p:spPr>
          <a:xfrm>
            <a:off x="107504" y="4540201"/>
            <a:ext cx="2810540" cy="2273175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188913"/>
            <a:ext cx="91440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  <a:sym typeface="Symbol" pitchFamily="18" charset="2"/>
              </a:rPr>
              <a:t>Optimal filter method for coincidences discrimination</a:t>
            </a:r>
            <a:endParaRPr lang="uk-UA" sz="3200" b="1" dirty="0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sym typeface="Symbol" pitchFamily="18" charset="2"/>
            </a:endParaRPr>
          </a:p>
        </p:txBody>
      </p:sp>
      <p:sp>
        <p:nvSpPr>
          <p:cNvPr id="26629" name="Прямоугольник 4"/>
          <p:cNvSpPr>
            <a:spLocks noChangeArrowheads="1"/>
          </p:cNvSpPr>
          <p:nvPr/>
        </p:nvSpPr>
        <p:spPr bwMode="auto">
          <a:xfrm>
            <a:off x="107950" y="1156682"/>
            <a:ext cx="88565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Calculate </a:t>
            </a:r>
            <a:r>
              <a:rPr lang="en-US" sz="2000" b="1" dirty="0">
                <a:solidFill>
                  <a:srgbClr val="000000"/>
                </a:solidFill>
              </a:rPr>
              <a:t>shape indicator from start of the pulse to some X channel </a:t>
            </a:r>
            <a:r>
              <a:rPr lang="en-US" sz="2000" dirty="0" smtClean="0">
                <a:solidFill>
                  <a:srgbClr val="000000"/>
                </a:solidFill>
              </a:rPr>
              <a:t>as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6631" name="Прямоугольник 7"/>
          <p:cNvSpPr>
            <a:spLocks noChangeArrowheads="1"/>
          </p:cNvSpPr>
          <p:nvPr/>
        </p:nvSpPr>
        <p:spPr bwMode="auto">
          <a:xfrm>
            <a:off x="2339752" y="3491160"/>
            <a:ext cx="311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X</a:t>
            </a:r>
            <a:endParaRPr lang="uk-UA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36512" y="3789040"/>
            <a:ext cx="430887" cy="1481175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0000"/>
                </a:solidFill>
              </a:rPr>
              <a:t>Amplitude [A.U.]</a:t>
            </a:r>
            <a:endParaRPr lang="uk-UA" sz="1600" dirty="0">
              <a:latin typeface="+mn-lt"/>
              <a:cs typeface="+mn-cs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3091878" y="4293096"/>
            <a:ext cx="688034" cy="34080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99592" y="3933056"/>
            <a:ext cx="0" cy="3600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483768" y="3762904"/>
            <a:ext cx="0" cy="3600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640" name="Прямоугольник 22"/>
          <p:cNvSpPr>
            <a:spLocks noChangeArrowheads="1"/>
          </p:cNvSpPr>
          <p:nvPr/>
        </p:nvSpPr>
        <p:spPr bwMode="auto">
          <a:xfrm>
            <a:off x="586061" y="3635177"/>
            <a:ext cx="627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start</a:t>
            </a:r>
            <a:endParaRPr lang="uk-UA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34B0F-DF7E-48F1-A702-B2089F96F09A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12206" y="1556792"/>
                <a:ext cx="4118243" cy="730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𝑆𝐼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𝑠𝑡𝑎𝑟𝑡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𝑋</m:t>
                              </m:r>
                            </m:sup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𝑠𝑖𝑔𝑛𝑎𝑙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×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𝑎𝑣𝑒𝑟𝑎𝑔𝑒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𝑠𝑖𝑛𝑔𝑙𝑒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𝑠𝑡𝑎𝑟𝑡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𝑋</m:t>
                              </m:r>
                            </m:sup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𝑠𝑖𝑔𝑛𝑎𝑙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2206" y="1556792"/>
                <a:ext cx="4118243" cy="73064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Прямоугольник 7"/>
          <p:cNvSpPr>
            <a:spLocks noChangeArrowheads="1"/>
          </p:cNvSpPr>
          <p:nvPr/>
        </p:nvSpPr>
        <p:spPr bwMode="auto">
          <a:xfrm>
            <a:off x="2328193" y="5507384"/>
            <a:ext cx="311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X</a:t>
            </a:r>
            <a:endParaRPr lang="uk-UA" dirty="0"/>
          </a:p>
        </p:txBody>
      </p:sp>
      <p:sp>
        <p:nvSpPr>
          <p:cNvPr id="24" name="Прямоугольник 11"/>
          <p:cNvSpPr>
            <a:spLocks noChangeArrowheads="1"/>
          </p:cNvSpPr>
          <p:nvPr/>
        </p:nvSpPr>
        <p:spPr bwMode="auto">
          <a:xfrm>
            <a:off x="1187624" y="6525344"/>
            <a:ext cx="8620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Channel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876276" y="5987140"/>
            <a:ext cx="0" cy="3600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483768" y="5787131"/>
            <a:ext cx="0" cy="3600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Прямоугольник 22"/>
          <p:cNvSpPr>
            <a:spLocks noChangeArrowheads="1"/>
          </p:cNvSpPr>
          <p:nvPr/>
        </p:nvSpPr>
        <p:spPr bwMode="auto">
          <a:xfrm>
            <a:off x="562745" y="5695056"/>
            <a:ext cx="627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start</a:t>
            </a:r>
            <a:endParaRPr lang="uk-UA" dirty="0"/>
          </a:p>
        </p:txBody>
      </p:sp>
      <p:sp>
        <p:nvSpPr>
          <p:cNvPr id="23" name="Прямоугольник 18"/>
          <p:cNvSpPr>
            <a:spLocks noChangeArrowheads="1"/>
          </p:cNvSpPr>
          <p:nvPr/>
        </p:nvSpPr>
        <p:spPr bwMode="auto">
          <a:xfrm>
            <a:off x="1187624" y="4581128"/>
            <a:ext cx="182470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Coincident pulse</a:t>
            </a:r>
          </a:p>
        </p:txBody>
      </p:sp>
      <p:sp>
        <p:nvSpPr>
          <p:cNvPr id="28" name="Прямоугольник 17"/>
          <p:cNvSpPr>
            <a:spLocks noChangeArrowheads="1"/>
          </p:cNvSpPr>
          <p:nvPr/>
        </p:nvSpPr>
        <p:spPr bwMode="auto">
          <a:xfrm>
            <a:off x="1619672" y="2564904"/>
            <a:ext cx="1307629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Single pulse</a:t>
            </a:r>
          </a:p>
        </p:txBody>
      </p:sp>
    </p:spTree>
    <p:extLst>
      <p:ext uri="{BB962C8B-B14F-4D97-AF65-F5344CB8AC3E}">
        <p14:creationId xmlns:p14="http://schemas.microsoft.com/office/powerpoint/2010/main" val="141964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" t="30340" r="8544" b="20563"/>
          <a:stretch/>
        </p:blipFill>
        <p:spPr>
          <a:xfrm>
            <a:off x="30254" y="1743797"/>
            <a:ext cx="4973794" cy="3917451"/>
          </a:xfrm>
          <a:prstGeom prst="rect">
            <a:avLst/>
          </a:prstGeom>
        </p:spPr>
      </p:pic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0" y="58738"/>
            <a:ext cx="91440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  <a:sym typeface="Symbol" pitchFamily="18" charset="2"/>
              </a:rPr>
              <a:t>Optimization of the optimal filter method</a:t>
            </a:r>
            <a:endParaRPr lang="uk-UA" sz="3200" b="1" dirty="0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sym typeface="Symbol" pitchFamily="18" charset="2"/>
            </a:endParaRPr>
          </a:p>
        </p:txBody>
      </p:sp>
      <p:sp>
        <p:nvSpPr>
          <p:cNvPr id="32771" name="Прямоугольник 4"/>
          <p:cNvSpPr>
            <a:spLocks noChangeArrowheads="1"/>
          </p:cNvSpPr>
          <p:nvPr/>
        </p:nvSpPr>
        <p:spPr bwMode="auto">
          <a:xfrm>
            <a:off x="323850" y="836613"/>
            <a:ext cx="85693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</a:rPr>
              <a:t>Which interval for the shape indicator calculation gives better rejection efficiency?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786018"/>
              </p:ext>
            </p:extLst>
          </p:nvPr>
        </p:nvGraphicFramePr>
        <p:xfrm>
          <a:off x="4932040" y="2067342"/>
          <a:ext cx="4146551" cy="301784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27784"/>
                <a:gridCol w="1518767"/>
              </a:tblGrid>
              <a:tr h="64018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</a:rPr>
                        <a:t>Interval for shape</a:t>
                      </a:r>
                      <a:r>
                        <a:rPr lang="en-US" sz="1800" baseline="0" dirty="0" smtClean="0">
                          <a:latin typeface="Calibri" pitchFamily="34" charset="0"/>
                        </a:rPr>
                        <a:t> indicator calculation</a:t>
                      </a:r>
                      <a:r>
                        <a:rPr lang="en-US" sz="1800" dirty="0" smtClean="0">
                          <a:latin typeface="Calibri" pitchFamily="34" charset="0"/>
                        </a:rPr>
                        <a:t>, </a:t>
                      </a:r>
                      <a:r>
                        <a:rPr lang="en-US" sz="1800" dirty="0" err="1" smtClean="0">
                          <a:latin typeface="Calibri" pitchFamily="34" charset="0"/>
                        </a:rPr>
                        <a:t>chn</a:t>
                      </a:r>
                      <a:endParaRPr lang="uk-UA" sz="1800" dirty="0">
                        <a:latin typeface="Calibri" pitchFamily="34" charset="0"/>
                      </a:endParaRPr>
                    </a:p>
                  </a:txBody>
                  <a:tcPr marL="91441" marR="91441"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</a:rPr>
                        <a:t>Rejection efficiency, %</a:t>
                      </a:r>
                      <a:endParaRPr lang="uk-UA" sz="1800" dirty="0">
                        <a:latin typeface="Calibri" pitchFamily="34" charset="0"/>
                      </a:endParaRPr>
                    </a:p>
                  </a:txBody>
                  <a:tcPr marL="91441" marR="91441" marT="45738" marB="45738"/>
                </a:tc>
              </a:tr>
              <a:tr h="36792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</a:rPr>
                        <a:t>150</a:t>
                      </a:r>
                    </a:p>
                  </a:txBody>
                  <a:tcPr marL="91441" marR="91441" marT="45738" marB="4573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alibri" pitchFamily="34" charset="0"/>
                        </a:rPr>
                        <a:t>60,5</a:t>
                      </a:r>
                      <a:endParaRPr lang="uk-UA" sz="2000" dirty="0" smtClean="0">
                        <a:latin typeface="Calibri" pitchFamily="34" charset="0"/>
                      </a:endParaRPr>
                    </a:p>
                  </a:txBody>
                  <a:tcPr marL="91441" marR="91441" marT="45738" marB="45738"/>
                </a:tc>
              </a:tr>
              <a:tr h="1288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200</a:t>
                      </a:r>
                    </a:p>
                  </a:txBody>
                  <a:tcPr marL="91441" marR="91441" marT="45738" marB="4573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alibri" pitchFamily="34" charset="0"/>
                        </a:rPr>
                        <a:t>72,0</a:t>
                      </a:r>
                    </a:p>
                  </a:txBody>
                  <a:tcPr marL="91441" marR="91441" marT="45738" marB="45738"/>
                </a:tc>
              </a:tr>
              <a:tr h="2365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300</a:t>
                      </a:r>
                    </a:p>
                  </a:txBody>
                  <a:tcPr marL="91441" marR="91441" marT="45738" marB="4573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alibri" pitchFamily="34" charset="0"/>
                        </a:rPr>
                        <a:t>80,8</a:t>
                      </a:r>
                    </a:p>
                  </a:txBody>
                  <a:tcPr marL="91441" marR="91441" marT="45738" marB="45738"/>
                </a:tc>
              </a:tr>
              <a:tr h="2003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Calibri" pitchFamily="34" charset="0"/>
                        </a:rPr>
                        <a:t>400</a:t>
                      </a:r>
                    </a:p>
                  </a:txBody>
                  <a:tcPr marL="91441" marR="91441" marT="45738" marB="4573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Calibri" pitchFamily="34" charset="0"/>
                        </a:rPr>
                        <a:t>81,6</a:t>
                      </a:r>
                    </a:p>
                  </a:txBody>
                  <a:tcPr marL="91441" marR="91441" marT="45738" marB="45738"/>
                </a:tc>
              </a:tr>
              <a:tr h="3212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alibri" pitchFamily="34" charset="0"/>
                        </a:rPr>
                        <a:t>600</a:t>
                      </a:r>
                    </a:p>
                  </a:txBody>
                  <a:tcPr marL="91441" marR="91441" marT="45738" marB="4573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alibri" pitchFamily="34" charset="0"/>
                        </a:rPr>
                        <a:t>78,5</a:t>
                      </a:r>
                    </a:p>
                  </a:txBody>
                  <a:tcPr marL="91441" marR="91441" marT="45738" marB="45738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alibri" pitchFamily="34" charset="0"/>
                        </a:rPr>
                        <a:t>800</a:t>
                      </a:r>
                    </a:p>
                  </a:txBody>
                  <a:tcPr marL="91441" marR="91441" marT="45738" marB="4573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alibri" pitchFamily="34" charset="0"/>
                        </a:rPr>
                        <a:t>74,5</a:t>
                      </a:r>
                    </a:p>
                  </a:txBody>
                  <a:tcPr marL="91441" marR="91441" marT="45738" marB="45738"/>
                </a:tc>
              </a:tr>
            </a:tbl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>
            <a:off x="1404293" y="4250854"/>
            <a:ext cx="0" cy="72072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835696" y="2265635"/>
            <a:ext cx="0" cy="2705944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091859" y="2780928"/>
            <a:ext cx="0" cy="219065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779000" y="3284984"/>
            <a:ext cx="0" cy="168587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455872" y="3726324"/>
            <a:ext cx="0" cy="124525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112955" y="4137843"/>
            <a:ext cx="0" cy="8337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2791" name="Прямоугольник 3"/>
          <p:cNvSpPr>
            <a:spLocks noChangeArrowheads="1"/>
          </p:cNvSpPr>
          <p:nvPr/>
        </p:nvSpPr>
        <p:spPr bwMode="auto">
          <a:xfrm>
            <a:off x="941565" y="3952899"/>
            <a:ext cx="627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start</a:t>
            </a:r>
            <a:endParaRPr lang="uk-UA" b="1" dirty="0"/>
          </a:p>
        </p:txBody>
      </p:sp>
      <p:sp>
        <p:nvSpPr>
          <p:cNvPr id="32792" name="Прямоугольник 4"/>
          <p:cNvSpPr>
            <a:spLocks noChangeArrowheads="1"/>
          </p:cNvSpPr>
          <p:nvPr/>
        </p:nvSpPr>
        <p:spPr bwMode="auto">
          <a:xfrm>
            <a:off x="1509614" y="1906984"/>
            <a:ext cx="1047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+150 </a:t>
            </a:r>
            <a:r>
              <a:rPr lang="en-US" b="1" dirty="0" err="1">
                <a:solidFill>
                  <a:srgbClr val="000000"/>
                </a:solidFill>
              </a:rPr>
              <a:t>chn</a:t>
            </a:r>
            <a:endParaRPr lang="uk-UA" b="1" dirty="0"/>
          </a:p>
        </p:txBody>
      </p:sp>
      <p:sp>
        <p:nvSpPr>
          <p:cNvPr id="16" name="Прямоугольник 16"/>
          <p:cNvSpPr>
            <a:spLocks noChangeArrowheads="1"/>
          </p:cNvSpPr>
          <p:nvPr/>
        </p:nvSpPr>
        <p:spPr bwMode="auto">
          <a:xfrm>
            <a:off x="1796726" y="2411596"/>
            <a:ext cx="1047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+200 </a:t>
            </a:r>
            <a:r>
              <a:rPr lang="en-US" b="1" dirty="0" err="1">
                <a:solidFill>
                  <a:srgbClr val="000000"/>
                </a:solidFill>
              </a:rPr>
              <a:t>chn</a:t>
            </a:r>
            <a:endParaRPr lang="uk-UA" b="1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2483768" y="2915652"/>
            <a:ext cx="1047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+400 </a:t>
            </a:r>
            <a:r>
              <a:rPr lang="en-US" b="1" dirty="0" err="1">
                <a:solidFill>
                  <a:srgbClr val="000000"/>
                </a:solidFill>
              </a:rPr>
              <a:t>chn</a:t>
            </a:r>
            <a:endParaRPr lang="uk-UA" b="1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3131840" y="3356992"/>
            <a:ext cx="1047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+600 </a:t>
            </a:r>
            <a:r>
              <a:rPr lang="en-US" b="1" dirty="0" err="1">
                <a:solidFill>
                  <a:srgbClr val="000000"/>
                </a:solidFill>
              </a:rPr>
              <a:t>chn</a:t>
            </a:r>
            <a:endParaRPr lang="uk-UA" b="1" dirty="0"/>
          </a:p>
        </p:txBody>
      </p:sp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3668934" y="3789040"/>
            <a:ext cx="1047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+</a:t>
            </a:r>
            <a:r>
              <a:rPr lang="en-US" b="1" dirty="0">
                <a:solidFill>
                  <a:srgbClr val="000000"/>
                </a:solidFill>
              </a:rPr>
              <a:t>8</a:t>
            </a:r>
            <a:r>
              <a:rPr lang="en-US" b="1" dirty="0" smtClean="0">
                <a:solidFill>
                  <a:srgbClr val="000000"/>
                </a:solidFill>
              </a:rPr>
              <a:t>00 </a:t>
            </a:r>
            <a:r>
              <a:rPr lang="en-US" b="1" dirty="0" err="1">
                <a:solidFill>
                  <a:srgbClr val="000000"/>
                </a:solidFill>
              </a:rPr>
              <a:t>chn</a:t>
            </a:r>
            <a:endParaRPr lang="uk-UA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34B0F-DF7E-48F1-A702-B2089F96F09A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31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0" y="58738"/>
            <a:ext cx="91440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  <a:sym typeface="Symbol" pitchFamily="18" charset="2"/>
              </a:rPr>
              <a:t>Comparison of the methods for pile-up rejection</a:t>
            </a:r>
            <a:endParaRPr lang="uk-UA" sz="3200" b="1" dirty="0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sym typeface="Symbol" pitchFamily="18" charset="2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34B0F-DF7E-48F1-A702-B2089F96F09A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000042"/>
              </p:ext>
            </p:extLst>
          </p:nvPr>
        </p:nvGraphicFramePr>
        <p:xfrm>
          <a:off x="1331640" y="2062336"/>
          <a:ext cx="6648400" cy="2590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10067"/>
                <a:gridCol w="3638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libri" pitchFamily="34" charset="0"/>
                        </a:rPr>
                        <a:t>Method</a:t>
                      </a:r>
                      <a:endParaRPr lang="uk-UA" sz="28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libri" pitchFamily="34" charset="0"/>
                        </a:rPr>
                        <a:t>Rejection efficiency, %</a:t>
                      </a:r>
                      <a:endParaRPr lang="uk-UA" sz="28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libri" pitchFamily="34" charset="0"/>
                        </a:rPr>
                        <a:t>Rise-time</a:t>
                      </a:r>
                      <a:endParaRPr lang="uk-UA" sz="2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libri" pitchFamily="34" charset="0"/>
                        </a:rPr>
                        <a:t>88.5</a:t>
                      </a:r>
                      <a:endParaRPr lang="uk-UA" sz="2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Calibri" pitchFamily="34" charset="0"/>
                        </a:rPr>
                        <a:t>Optimal filter</a:t>
                      </a:r>
                      <a:endParaRPr lang="uk-UA" sz="2800" b="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Calibri" pitchFamily="34" charset="0"/>
                        </a:rPr>
                        <a:t>81.6</a:t>
                      </a:r>
                      <a:endParaRPr lang="uk-UA" sz="28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dirty="0" smtClean="0">
                          <a:latin typeface="Calibri" pitchFamily="34" charset="0"/>
                        </a:rPr>
                        <a:t>Mean-time</a:t>
                      </a:r>
                      <a:endParaRPr lang="uk-UA" sz="2800" b="1" i="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 smtClean="0">
                          <a:latin typeface="Calibri" pitchFamily="34" charset="0"/>
                        </a:rPr>
                        <a:t>90.3</a:t>
                      </a:r>
                      <a:endParaRPr lang="uk-UA" sz="2800" b="1" i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>
                          <a:latin typeface="Calibri" pitchFamily="34" charset="0"/>
                        </a:rPr>
                        <a:t>Χ</a:t>
                      </a:r>
                      <a:r>
                        <a:rPr lang="en-US" sz="2800" b="1" baseline="30000" dirty="0" smtClean="0">
                          <a:latin typeface="Calibri" pitchFamily="34" charset="0"/>
                        </a:rPr>
                        <a:t>2</a:t>
                      </a:r>
                      <a:endParaRPr lang="uk-UA" sz="2800" b="1" baseline="30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Calibri" pitchFamily="34" charset="0"/>
                        </a:rPr>
                        <a:t>90.4</a:t>
                      </a:r>
                      <a:endParaRPr lang="uk-UA" sz="28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95536" y="941819"/>
            <a:ext cx="8568952" cy="830997"/>
          </a:xfrm>
          <a:prstGeom prst="rect">
            <a:avLst/>
          </a:prstGeom>
          <a:ln w="254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With </a:t>
            </a:r>
            <a:r>
              <a:rPr lang="en-US" sz="2400" b="1" dirty="0" smtClean="0"/>
              <a:t>95% </a:t>
            </a:r>
            <a:r>
              <a:rPr lang="en-US" sz="2400" b="1" dirty="0"/>
              <a:t>efficiency </a:t>
            </a:r>
            <a:r>
              <a:rPr lang="en-US" sz="2400" dirty="0"/>
              <a:t>in accepting a </a:t>
            </a:r>
            <a:r>
              <a:rPr lang="en-US" sz="2400" dirty="0" smtClean="0"/>
              <a:t>single pulses </a:t>
            </a:r>
            <a:r>
              <a:rPr lang="en-US" sz="2400" dirty="0"/>
              <a:t>from the light detector as a potentially good 0ν2β</a:t>
            </a:r>
            <a:r>
              <a:rPr lang="en-US" sz="2400" i="1" dirty="0"/>
              <a:t> </a:t>
            </a:r>
            <a:r>
              <a:rPr lang="en-US" sz="2400" dirty="0"/>
              <a:t>pulse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27010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0" y="58738"/>
            <a:ext cx="91440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  <a:sym typeface="Symbol" pitchFamily="18" charset="2"/>
              </a:rPr>
              <a:t>Comparison of the methods for pile-up rejection</a:t>
            </a:r>
            <a:endParaRPr lang="uk-UA" sz="3200" b="1" dirty="0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sym typeface="Symbol" pitchFamily="18" charset="2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34B0F-DF7E-48F1-A702-B2089F96F09A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941819"/>
            <a:ext cx="8568952" cy="830997"/>
          </a:xfrm>
          <a:prstGeom prst="rect">
            <a:avLst/>
          </a:prstGeom>
          <a:ln w="254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However to check the rejection efficiency “capability” </a:t>
            </a:r>
            <a:r>
              <a:rPr lang="en-US" sz="2400" b="1" dirty="0" smtClean="0">
                <a:solidFill>
                  <a:srgbClr val="000000"/>
                </a:solidFill>
              </a:rPr>
              <a:t>we fixed start of the signal manually</a:t>
            </a:r>
            <a:r>
              <a:rPr lang="en-US" sz="2400" dirty="0" smtClean="0">
                <a:solidFill>
                  <a:srgbClr val="000000"/>
                </a:solidFill>
              </a:rPr>
              <a:t> at the real start and redo calculations</a:t>
            </a:r>
            <a:endParaRPr lang="uk-UA" sz="2400" dirty="0">
              <a:solidFill>
                <a:srgbClr val="00000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007316"/>
              </p:ext>
            </p:extLst>
          </p:nvPr>
        </p:nvGraphicFramePr>
        <p:xfrm>
          <a:off x="1331640" y="2076440"/>
          <a:ext cx="6624736" cy="2072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59968"/>
                <a:gridCol w="3864768"/>
              </a:tblGrid>
              <a:tr h="32344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libri" pitchFamily="34" charset="0"/>
                        </a:rPr>
                        <a:t>Method</a:t>
                      </a:r>
                      <a:endParaRPr lang="uk-UA" sz="28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libri" pitchFamily="34" charset="0"/>
                        </a:rPr>
                        <a:t>Rejection efficiency, %</a:t>
                      </a:r>
                      <a:endParaRPr lang="uk-UA" sz="28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Optimal filter</a:t>
                      </a:r>
                      <a:endParaRPr lang="uk-UA" sz="2800" b="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82.7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Mean-time</a:t>
                      </a:r>
                      <a:endParaRPr lang="uk-UA" sz="28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98.9</a:t>
                      </a:r>
                      <a:endParaRPr lang="uk-UA" sz="28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Χ</a:t>
                      </a:r>
                      <a:r>
                        <a:rPr lang="en-US" sz="2800" b="1" baseline="300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</a:t>
                      </a:r>
                      <a:endParaRPr lang="uk-UA" sz="2800" b="1" baseline="30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97.8</a:t>
                      </a:r>
                      <a:endParaRPr lang="uk-UA" sz="28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Стрелка вниз 7"/>
          <p:cNvSpPr/>
          <p:nvPr/>
        </p:nvSpPr>
        <p:spPr>
          <a:xfrm>
            <a:off x="4319972" y="4293096"/>
            <a:ext cx="504056" cy="504056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srgbClr val="FFFF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7524" y="5013176"/>
            <a:ext cx="8568952" cy="954107"/>
          </a:xfrm>
          <a:prstGeom prst="rect">
            <a:avLst/>
          </a:prstGeom>
          <a:ln w="254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/>
                </a:solidFill>
              </a:rPr>
              <a:t>Rejection efficiency can be increased by improving method to search start of a signal</a:t>
            </a:r>
            <a:endParaRPr lang="uk-UA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84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0" y="58738"/>
            <a:ext cx="91440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  <a:sym typeface="Symbol" pitchFamily="18" charset="2"/>
              </a:rPr>
              <a:t>Conclusions</a:t>
            </a:r>
            <a:endParaRPr lang="uk-UA" sz="3200" b="1" dirty="0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sym typeface="Symbol" pitchFamily="18" charset="2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34B0F-DF7E-48F1-A702-B2089F96F09A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sp>
        <p:nvSpPr>
          <p:cNvPr id="3" name="Прямоугольник 2"/>
          <p:cNvSpPr/>
          <p:nvPr/>
        </p:nvSpPr>
        <p:spPr>
          <a:xfrm>
            <a:off x="431540" y="692696"/>
            <a:ext cx="8280920" cy="2936188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The present bolometric detector technologies enable to control two-neutrino double 2ν2β decay form of background at the required </a:t>
            </a:r>
            <a:r>
              <a:rPr lang="en-US" sz="2400" b="1" dirty="0" smtClean="0">
                <a:solidFill>
                  <a:srgbClr val="FF0000"/>
                </a:solidFill>
              </a:rPr>
              <a:t>level</a:t>
            </a:r>
          </a:p>
          <a:p>
            <a:pPr marL="457200" indent="-457200" algn="just">
              <a:lnSpc>
                <a:spcPct val="110000"/>
              </a:lnSpc>
              <a:buFont typeface="Arial" pitchFamily="34" charset="0"/>
              <a:buChar char="•"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marL="457200" indent="-4572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2"/>
                </a:solidFill>
              </a:rPr>
              <a:t>Pulse shape discrimination technique allows to reduce background level to 10</a:t>
            </a:r>
            <a:r>
              <a:rPr lang="en-US" sz="2400" b="1" baseline="30000" dirty="0" smtClean="0">
                <a:solidFill>
                  <a:schemeClr val="accent2"/>
                </a:solidFill>
              </a:rPr>
              <a:t>-4 </a:t>
            </a:r>
            <a:r>
              <a:rPr lang="fr-FR" sz="2400" b="1" dirty="0">
                <a:solidFill>
                  <a:schemeClr val="accent2"/>
                </a:solidFill>
              </a:rPr>
              <a:t>counts/(keV·kg·yr</a:t>
            </a:r>
            <a:r>
              <a:rPr lang="fr-FR" sz="2400" b="1" dirty="0" smtClean="0">
                <a:solidFill>
                  <a:schemeClr val="accent2"/>
                </a:solidFill>
              </a:rPr>
              <a:t>) for future ZnMoO</a:t>
            </a:r>
            <a:r>
              <a:rPr lang="fr-FR" sz="2400" b="1" baseline="-25000" dirty="0" smtClean="0">
                <a:solidFill>
                  <a:schemeClr val="accent2"/>
                </a:solidFill>
              </a:rPr>
              <a:t>4</a:t>
            </a:r>
            <a:r>
              <a:rPr lang="fr-FR" sz="2400" b="1" dirty="0" smtClean="0">
                <a:solidFill>
                  <a:schemeClr val="accent2"/>
                </a:solidFill>
              </a:rPr>
              <a:t> experiments</a:t>
            </a:r>
            <a:endParaRPr lang="uk-UA" sz="2400" b="1" dirty="0">
              <a:solidFill>
                <a:schemeClr val="accent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7115" y="4437112"/>
            <a:ext cx="75913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Use same methods for heat channel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Combine heat and light channels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Implement code into the data analyzing program</a:t>
            </a:r>
            <a:endParaRPr lang="uk-UA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76588" y="3924345"/>
            <a:ext cx="18323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Calibri" pitchFamily="34" charset="0"/>
                <a:sym typeface="Symbol" pitchFamily="18" charset="2"/>
              </a:rPr>
              <a:t>Prospects</a:t>
            </a:r>
            <a:endParaRPr lang="uk-UA" sz="3200" b="1" dirty="0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7911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3"/>
              <p:cNvSpPr>
                <a:spLocks noChangeArrowheads="1"/>
              </p:cNvSpPr>
              <p:nvPr/>
            </p:nvSpPr>
            <p:spPr bwMode="auto">
              <a:xfrm>
                <a:off x="4572000" y="1844824"/>
                <a:ext cx="4425950" cy="29854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2800" b="1" dirty="0">
                    <a:solidFill>
                      <a:srgbClr val="FF0000"/>
                    </a:solidFill>
                    <a:cs typeface="Calibri" pitchFamily="34" charset="0"/>
                    <a:sym typeface="Symbol" pitchFamily="18" charset="2"/>
                  </a:rPr>
                  <a:t>0</a:t>
                </a:r>
                <a:r>
                  <a:rPr lang="uk-UA" sz="2800" b="1" dirty="0" smtClean="0">
                    <a:solidFill>
                      <a:srgbClr val="FF0000"/>
                    </a:solidFill>
                    <a:cs typeface="Calibri" pitchFamily="34" charset="0"/>
                    <a:sym typeface="Symbol" pitchFamily="18" charset="2"/>
                  </a:rPr>
                  <a:t></a:t>
                </a:r>
                <a:r>
                  <a:rPr lang="en-US" sz="2800" b="1" dirty="0" smtClean="0">
                    <a:solidFill>
                      <a:srgbClr val="FF0000"/>
                    </a:solidFill>
                    <a:cs typeface="Calibri" pitchFamily="34" charset="0"/>
                    <a:sym typeface="Symbol" pitchFamily="18" charset="2"/>
                  </a:rPr>
                  <a:t> decay</a:t>
                </a:r>
                <a:r>
                  <a:rPr lang="uk-UA" sz="2800" dirty="0">
                    <a:solidFill>
                      <a:srgbClr val="333399"/>
                    </a:solidFill>
                    <a:cs typeface="Calibri" pitchFamily="34" charset="0"/>
                    <a:sym typeface="Symbol" pitchFamily="18" charset="2"/>
                  </a:rPr>
                  <a:t/>
                </a:r>
                <a:br>
                  <a:rPr lang="uk-UA" sz="2800" dirty="0">
                    <a:solidFill>
                      <a:srgbClr val="333399"/>
                    </a:solidFill>
                    <a:cs typeface="Calibri" pitchFamily="34" charset="0"/>
                    <a:sym typeface="Symbol" pitchFamily="18" charset="2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1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Calibri" pitchFamily="34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2000" b="1" smtClean="0">
                              <a:solidFill>
                                <a:srgbClr val="000000"/>
                              </a:solidFill>
                              <a:latin typeface="Cambria Math"/>
                              <a:cs typeface="Calibri" pitchFamily="34" charset="0"/>
                              <a:sym typeface="Symbol" pitchFamily="18" charset="2"/>
                            </a:rPr>
                            <m:t>𝐀</m:t>
                          </m:r>
                          <m:r>
                            <a:rPr lang="en-US" sz="2000" b="1" smtClean="0">
                              <a:solidFill>
                                <a:srgbClr val="000000"/>
                              </a:solidFill>
                              <a:latin typeface="Cambria Math"/>
                              <a:cs typeface="Calibri" pitchFamily="34" charset="0"/>
                              <a:sym typeface="Symbol" pitchFamily="18" charset="2"/>
                            </a:rPr>
                            <m:t>,</m:t>
                          </m:r>
                          <m:r>
                            <a:rPr lang="en-US" sz="2000" b="1" smtClean="0">
                              <a:solidFill>
                                <a:srgbClr val="000000"/>
                              </a:solidFill>
                              <a:latin typeface="Cambria Math"/>
                              <a:cs typeface="Calibri" pitchFamily="34" charset="0"/>
                              <a:sym typeface="Symbol" pitchFamily="18" charset="2"/>
                            </a:rPr>
                            <m:t>𝐙</m:t>
                          </m:r>
                        </m:e>
                      </m:d>
                      <m:r>
                        <a:rPr lang="en-US" sz="2000" b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  <a:cs typeface="Calibri" pitchFamily="34" charset="0"/>
                          <a:sym typeface="Symbol" pitchFamily="18" charset="2"/>
                        </a:rPr>
                        <m:t>→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2000" b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  <a:sym typeface="Symbol" pitchFamily="18" charset="2"/>
                            </a:rPr>
                            <m:t>𝐀</m:t>
                          </m:r>
                          <m:r>
                            <a:rPr lang="en-US" sz="2000" b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  <a:sym typeface="Symbol" pitchFamily="18" charset="2"/>
                            </a:rPr>
                            <m:t>,</m:t>
                          </m:r>
                          <m:r>
                            <a:rPr lang="en-US" sz="2000" b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  <a:sym typeface="Symbol" pitchFamily="18" charset="2"/>
                            </a:rPr>
                            <m:t>𝐙</m:t>
                          </m:r>
                          <m:r>
                            <a:rPr lang="en-US" sz="2000" b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  <a:sym typeface="Symbol" pitchFamily="18" charset="2"/>
                            </a:rPr>
                            <m:t>+</m:t>
                          </m:r>
                          <m:r>
                            <a:rPr lang="en-US" sz="2000" b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  <a:sym typeface="Symbol" pitchFamily="18" charset="2"/>
                            </a:rPr>
                            <m:t>𝟐</m:t>
                          </m:r>
                        </m:e>
                      </m:d>
                      <m:r>
                        <a:rPr lang="en-US" sz="2000" b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  <a:cs typeface="Calibri" pitchFamily="34" charset="0"/>
                          <a:sym typeface="Symbol" pitchFamily="18" charset="2"/>
                        </a:rPr>
                        <m:t>+</m:t>
                      </m:r>
                      <m:r>
                        <a:rPr lang="en-US" sz="2000" b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  <a:cs typeface="Calibri" pitchFamily="34" charset="0"/>
                          <a:sym typeface="Symbol" pitchFamily="18" charset="2"/>
                        </a:rPr>
                        <m:t>𝟐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2000" b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  <a:sym typeface="Symbol" pitchFamily="18" charset="2"/>
                            </a:rPr>
                            <m:t>𝐞</m:t>
                          </m:r>
                        </m:e>
                        <m:sup>
                          <m:r>
                            <a:rPr lang="en-US" sz="2000" b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  <a:sym typeface="Symbol" pitchFamily="18" charset="2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2400" b="1" dirty="0" smtClean="0">
                  <a:solidFill>
                    <a:srgbClr val="333399"/>
                  </a:solidFill>
                  <a:cs typeface="Calibri" pitchFamily="34" charset="0"/>
                  <a:sym typeface="Symbol" pitchFamily="18" charset="2"/>
                </a:endParaRPr>
              </a:p>
              <a:p>
                <a:pPr algn="ctr" eaLnBrk="0" hangingPunct="0"/>
                <a:r>
                  <a:rPr lang="en-US" sz="2000" b="1" dirty="0" smtClean="0">
                    <a:solidFill>
                      <a:srgbClr val="000000"/>
                    </a:solidFill>
                    <a:cs typeface="Calibri" pitchFamily="34" charset="0"/>
                    <a:sym typeface="Symbol" pitchFamily="18" charset="2"/>
                  </a:rPr>
                  <a:t>process without emission of neutrino </a:t>
                </a:r>
              </a:p>
              <a:p>
                <a:pPr algn="ctr" eaLnBrk="0" hangingPunct="0"/>
                <a:r>
                  <a:rPr lang="en-US" sz="2000" b="1" dirty="0" smtClean="0">
                    <a:solidFill>
                      <a:srgbClr val="000000"/>
                    </a:solidFill>
                    <a:cs typeface="Calibri" pitchFamily="34" charset="0"/>
                    <a:sym typeface="Symbol" pitchFamily="18" charset="2"/>
                  </a:rPr>
                  <a:t>or antineutrino</a:t>
                </a:r>
              </a:p>
              <a:p>
                <a:pPr algn="ctr" eaLnBrk="0" hangingPunct="0"/>
                <a:endParaRPr lang="en-US" sz="2000" b="1" dirty="0" smtClean="0">
                  <a:solidFill>
                    <a:srgbClr val="000000"/>
                  </a:solidFill>
                  <a:cs typeface="Calibri" pitchFamily="34" charset="0"/>
                  <a:sym typeface="Symbol" pitchFamily="18" charset="2"/>
                </a:endParaRPr>
              </a:p>
              <a:p>
                <a:pPr algn="ctr" eaLnBrk="0" hangingPunct="0"/>
                <a:r>
                  <a:rPr lang="en-US" sz="2000" b="1" dirty="0" smtClean="0">
                    <a:solidFill>
                      <a:srgbClr val="000000"/>
                    </a:solidFill>
                    <a:cs typeface="Calibri" pitchFamily="34" charset="0"/>
                    <a:sym typeface="Symbol" pitchFamily="18" charset="2"/>
                  </a:rPr>
                  <a:t>violation of lepton number</a:t>
                </a:r>
              </a:p>
              <a:p>
                <a:pPr algn="ctr" eaLnBrk="0" hangingPunct="0"/>
                <a:endParaRPr lang="en-US" sz="2000" b="1" dirty="0">
                  <a:solidFill>
                    <a:srgbClr val="000000"/>
                  </a:solidFill>
                  <a:cs typeface="Calibri" pitchFamily="34" charset="0"/>
                  <a:sym typeface="Symbol" pitchFamily="18" charset="2"/>
                </a:endParaRPr>
              </a:p>
              <a:p>
                <a:pPr algn="ctr" eaLnBrk="0" hangingPunct="0"/>
                <a:r>
                  <a:rPr lang="en-US" sz="2000" b="1" dirty="0" smtClean="0">
                    <a:solidFill>
                      <a:srgbClr val="000000"/>
                    </a:solidFill>
                    <a:cs typeface="Calibri" pitchFamily="34" charset="0"/>
                    <a:sym typeface="Symbol" pitchFamily="18" charset="2"/>
                  </a:rPr>
                  <a:t>forbidden by the Standard Model</a:t>
                </a:r>
              </a:p>
              <a:p>
                <a:pPr algn="ctr" eaLnBrk="0" hangingPunct="0"/>
                <a:r>
                  <a:rPr lang="en-US" sz="2000" b="1" u="sng" dirty="0" smtClean="0">
                    <a:solidFill>
                      <a:srgbClr val="FF0000"/>
                    </a:solidFill>
                    <a:cs typeface="Calibri" pitchFamily="34" charset="0"/>
                    <a:sym typeface="Symbol" pitchFamily="18" charset="2"/>
                  </a:rPr>
                  <a:t>was not observed</a:t>
                </a:r>
                <a:endParaRPr lang="en-US" sz="2000" u="sng" dirty="0">
                  <a:solidFill>
                    <a:srgbClr val="FF0000"/>
                  </a:solidFill>
                  <a:cs typeface="Calibri" pitchFamily="34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6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0" y="1844824"/>
                <a:ext cx="4425950" cy="2985433"/>
              </a:xfrm>
              <a:prstGeom prst="rect">
                <a:avLst/>
              </a:prstGeom>
              <a:blipFill rotWithShape="1">
                <a:blip r:embed="rId3"/>
                <a:stretch>
                  <a:fillRect t="-2454" b="-28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58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15ECBC-C81F-4FE5-8213-53B9D01E6140}" type="slidenum">
              <a:rPr lang="en-GB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GB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5100" y="692150"/>
            <a:ext cx="8812213" cy="865188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Double beta decay (2β)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is a rare nuclear transition which </a:t>
            </a:r>
            <a:br>
              <a:rPr lang="en-US" sz="2400" dirty="0" smtClean="0"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latin typeface="Calibri" pitchFamily="34" charset="0"/>
                <a:cs typeface="Calibri" pitchFamily="34" charset="0"/>
              </a:rPr>
              <a:t>changes the nuclear charge by two units.</a:t>
            </a:r>
            <a:endParaRPr lang="en-US" sz="2300" b="1" dirty="0" smtClean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0" y="2278063"/>
            <a:ext cx="4425950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endParaRPr lang="en-US" b="1">
              <a:solidFill>
                <a:srgbClr val="333399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4425950" y="2636838"/>
            <a:ext cx="2971800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endParaRPr lang="en-US" b="1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19462" name="Line 5"/>
          <p:cNvSpPr>
            <a:spLocks noChangeShapeType="1"/>
          </p:cNvSpPr>
          <p:nvPr/>
        </p:nvSpPr>
        <p:spPr bwMode="auto">
          <a:xfrm>
            <a:off x="4425950" y="1557338"/>
            <a:ext cx="23590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19463" name="Line 6"/>
          <p:cNvSpPr>
            <a:spLocks noChangeShapeType="1"/>
          </p:cNvSpPr>
          <p:nvPr/>
        </p:nvSpPr>
        <p:spPr bwMode="auto">
          <a:xfrm flipH="1">
            <a:off x="2339975" y="1557338"/>
            <a:ext cx="208597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6657975" y="3301355"/>
            <a:ext cx="338138" cy="244475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srgbClr val="FF0000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6657975" y="3906192"/>
            <a:ext cx="338138" cy="242888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srgbClr val="FF0000"/>
              </a:solidFill>
            </a:endParaRPr>
          </a:p>
        </p:txBody>
      </p:sp>
      <p:sp>
        <p:nvSpPr>
          <p:cNvPr id="19468" name="Прямоугольник 4"/>
          <p:cNvSpPr>
            <a:spLocks noChangeArrowheads="1"/>
          </p:cNvSpPr>
          <p:nvPr/>
        </p:nvSpPr>
        <p:spPr bwMode="auto">
          <a:xfrm>
            <a:off x="-230436" y="4869160"/>
            <a:ext cx="8474844" cy="1786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rgbClr val="000000"/>
                </a:solidFill>
                <a:cs typeface="Calibri" pitchFamily="34" charset="0"/>
              </a:rPr>
              <a:t>Observation of </a:t>
            </a:r>
            <a:r>
              <a:rPr lang="uk-UA" sz="2800" b="1" dirty="0" smtClean="0">
                <a:solidFill>
                  <a:srgbClr val="000000"/>
                </a:solidFill>
                <a:cs typeface="Calibri" pitchFamily="34" charset="0"/>
                <a:sym typeface="Symbol" pitchFamily="18" charset="2"/>
              </a:rPr>
              <a:t></a:t>
            </a:r>
            <a:r>
              <a:rPr lang="uk-UA" sz="2800" b="1" dirty="0" smtClean="0">
                <a:solidFill>
                  <a:srgbClr val="000000"/>
                </a:solidFill>
                <a:cs typeface="Calibri" pitchFamily="34" charset="0"/>
              </a:rPr>
              <a:t>:</a:t>
            </a:r>
            <a:endParaRPr lang="uk-UA" sz="2800" dirty="0">
              <a:solidFill>
                <a:srgbClr val="000000"/>
              </a:solidFill>
              <a:cs typeface="Calibri" pitchFamily="34" charset="0"/>
            </a:endParaRPr>
          </a:p>
          <a:p>
            <a:pPr marL="1657350" lvl="3" indent="-285750">
              <a:lnSpc>
                <a:spcPct val="114000"/>
              </a:lnSpc>
              <a:buFont typeface="Wingdings" pitchFamily="2" charset="2"/>
              <a:buChar char="§"/>
            </a:pPr>
            <a:r>
              <a:rPr lang="en-US" sz="2400" b="1" dirty="0">
                <a:solidFill>
                  <a:srgbClr val="FF0000"/>
                </a:solidFill>
                <a:cs typeface="Calibri" pitchFamily="34" charset="0"/>
              </a:rPr>
              <a:t>prove the lepton number violation</a:t>
            </a:r>
          </a:p>
          <a:p>
            <a:pPr marL="1657350" lvl="3" indent="-285750">
              <a:lnSpc>
                <a:spcPct val="114000"/>
              </a:lnSpc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FF0000"/>
                </a:solidFill>
                <a:cs typeface="Calibri" pitchFamily="34" charset="0"/>
              </a:rPr>
              <a:t>establish </a:t>
            </a:r>
            <a:r>
              <a:rPr lang="en-US" sz="2400" b="1" dirty="0">
                <a:solidFill>
                  <a:srgbClr val="FF0000"/>
                </a:solidFill>
                <a:cs typeface="Calibri" pitchFamily="34" charset="0"/>
              </a:rPr>
              <a:t>the </a:t>
            </a:r>
            <a:r>
              <a:rPr lang="en-US" sz="2400" b="1" dirty="0" err="1">
                <a:solidFill>
                  <a:srgbClr val="FF0000"/>
                </a:solidFill>
                <a:cs typeface="Calibri" pitchFamily="34" charset="0"/>
              </a:rPr>
              <a:t>Majorana</a:t>
            </a:r>
            <a:r>
              <a:rPr lang="en-US" sz="2400" b="1" dirty="0">
                <a:solidFill>
                  <a:srgbClr val="FF0000"/>
                </a:solidFill>
                <a:cs typeface="Calibri" pitchFamily="34" charset="0"/>
              </a:rPr>
              <a:t> nature of the neutrino</a:t>
            </a:r>
            <a:endParaRPr lang="uk-UA" sz="2400" b="1" dirty="0">
              <a:solidFill>
                <a:srgbClr val="FF0000"/>
              </a:solidFill>
              <a:cs typeface="Calibri" pitchFamily="34" charset="0"/>
            </a:endParaRPr>
          </a:p>
          <a:p>
            <a:pPr marL="1657350" lvl="3" indent="-285750">
              <a:lnSpc>
                <a:spcPct val="114000"/>
              </a:lnSpc>
              <a:buFont typeface="Wingdings" pitchFamily="2" charset="2"/>
              <a:buChar char="§"/>
            </a:pPr>
            <a:r>
              <a:rPr lang="en-US" sz="2400" b="1" dirty="0">
                <a:solidFill>
                  <a:srgbClr val="FF0000"/>
                </a:solidFill>
                <a:cs typeface="Calibri" pitchFamily="34" charset="0"/>
              </a:rPr>
              <a:t>determine of the absolute scale of neutrino </a:t>
            </a:r>
            <a:r>
              <a:rPr lang="en-US" sz="2400" b="1" dirty="0" smtClean="0">
                <a:solidFill>
                  <a:srgbClr val="FF0000"/>
                </a:solidFill>
                <a:cs typeface="Calibri" pitchFamily="34" charset="0"/>
              </a:rPr>
              <a:t>masses</a:t>
            </a:r>
            <a:endParaRPr lang="en-US" sz="2400" b="1" dirty="0">
              <a:solidFill>
                <a:srgbClr val="FF0000"/>
              </a:solidFill>
              <a:cs typeface="Calibri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0" y="58738"/>
            <a:ext cx="91440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  <a:sym typeface="Symbol" pitchFamily="18" charset="2"/>
              </a:rPr>
              <a:t>Motivation to study</a:t>
            </a:r>
            <a:r>
              <a:rPr lang="uk-UA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  <a:sym typeface="Symbol" pitchFamily="18" charset="2"/>
              </a:rPr>
              <a:t> </a:t>
            </a: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  <a:sym typeface="Symbol" pitchFamily="18" charset="2"/>
              </a:rPr>
              <a:t>the </a:t>
            </a:r>
            <a:r>
              <a:rPr lang="uk-UA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  <a:sym typeface="Symbol" pitchFamily="18" charset="2"/>
              </a:rPr>
              <a:t>2</a:t>
            </a:r>
            <a:r>
              <a:rPr lang="el-GR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  <a:sym typeface="Symbol" pitchFamily="18" charset="2"/>
              </a:rPr>
              <a:t>β</a:t>
            </a: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  <a:sym typeface="Symbol" pitchFamily="18" charset="2"/>
              </a:rPr>
              <a:t> decay</a:t>
            </a:r>
            <a:endParaRPr lang="uk-UA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3"/>
              <p:cNvSpPr>
                <a:spLocks noChangeArrowheads="1"/>
              </p:cNvSpPr>
              <p:nvPr/>
            </p:nvSpPr>
            <p:spPr bwMode="auto">
              <a:xfrm>
                <a:off x="2034" y="1844824"/>
                <a:ext cx="4425950" cy="2523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uk-UA" sz="2800" b="1" dirty="0" smtClean="0">
                    <a:solidFill>
                      <a:srgbClr val="FF0000"/>
                    </a:solidFill>
                    <a:cs typeface="Calibri" pitchFamily="34" charset="0"/>
                    <a:sym typeface="Symbol" pitchFamily="18" charset="2"/>
                  </a:rPr>
                  <a:t></a:t>
                </a:r>
                <a:r>
                  <a:rPr lang="en-US" sz="2800" b="1" dirty="0" smtClean="0">
                    <a:solidFill>
                      <a:srgbClr val="FF0000"/>
                    </a:solidFill>
                    <a:cs typeface="Calibri" pitchFamily="34" charset="0"/>
                    <a:sym typeface="Symbol" pitchFamily="18" charset="2"/>
                  </a:rPr>
                  <a:t> decay</a:t>
                </a:r>
                <a:r>
                  <a:rPr lang="uk-UA" sz="2800" dirty="0">
                    <a:solidFill>
                      <a:srgbClr val="333399"/>
                    </a:solidFill>
                    <a:cs typeface="Calibri" pitchFamily="34" charset="0"/>
                    <a:sym typeface="Symbol" pitchFamily="18" charset="2"/>
                  </a:rPr>
                  <a:t/>
                </a:r>
                <a:br>
                  <a:rPr lang="uk-UA" sz="2800" dirty="0">
                    <a:solidFill>
                      <a:srgbClr val="333399"/>
                    </a:solidFill>
                    <a:cs typeface="Calibri" pitchFamily="34" charset="0"/>
                    <a:sym typeface="Symbol" pitchFamily="18" charset="2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1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Calibri" pitchFamily="34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2000" b="1" smtClean="0">
                              <a:solidFill>
                                <a:srgbClr val="000000"/>
                              </a:solidFill>
                              <a:latin typeface="Cambria Math"/>
                              <a:cs typeface="Calibri" pitchFamily="34" charset="0"/>
                              <a:sym typeface="Symbol" pitchFamily="18" charset="2"/>
                            </a:rPr>
                            <m:t>𝐀</m:t>
                          </m:r>
                          <m:r>
                            <a:rPr lang="en-US" sz="2000" b="1" smtClean="0">
                              <a:solidFill>
                                <a:srgbClr val="000000"/>
                              </a:solidFill>
                              <a:latin typeface="Cambria Math"/>
                              <a:cs typeface="Calibri" pitchFamily="34" charset="0"/>
                              <a:sym typeface="Symbol" pitchFamily="18" charset="2"/>
                            </a:rPr>
                            <m:t>,</m:t>
                          </m:r>
                          <m:r>
                            <a:rPr lang="en-US" sz="2000" b="1" smtClean="0">
                              <a:solidFill>
                                <a:srgbClr val="000000"/>
                              </a:solidFill>
                              <a:latin typeface="Cambria Math"/>
                              <a:cs typeface="Calibri" pitchFamily="34" charset="0"/>
                              <a:sym typeface="Symbol" pitchFamily="18" charset="2"/>
                            </a:rPr>
                            <m:t>𝐙</m:t>
                          </m:r>
                        </m:e>
                      </m:d>
                      <m:r>
                        <a:rPr lang="en-US" sz="2000" b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  <a:cs typeface="Calibri" pitchFamily="34" charset="0"/>
                          <a:sym typeface="Symbol" pitchFamily="18" charset="2"/>
                        </a:rPr>
                        <m:t>→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2000" b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  <a:sym typeface="Symbol" pitchFamily="18" charset="2"/>
                            </a:rPr>
                            <m:t>𝐀</m:t>
                          </m:r>
                          <m:r>
                            <a:rPr lang="en-US" sz="2000" b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  <a:sym typeface="Symbol" pitchFamily="18" charset="2"/>
                            </a:rPr>
                            <m:t>,</m:t>
                          </m:r>
                          <m:r>
                            <a:rPr lang="en-US" sz="2000" b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  <a:sym typeface="Symbol" pitchFamily="18" charset="2"/>
                            </a:rPr>
                            <m:t>𝐙</m:t>
                          </m:r>
                          <m:r>
                            <a:rPr lang="en-US" sz="2000" b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  <a:sym typeface="Symbol" pitchFamily="18" charset="2"/>
                            </a:rPr>
                            <m:t>+</m:t>
                          </m:r>
                          <m:r>
                            <a:rPr lang="en-US" sz="2000" b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  <a:sym typeface="Symbol" pitchFamily="18" charset="2"/>
                            </a:rPr>
                            <m:t>𝟐</m:t>
                          </m:r>
                        </m:e>
                      </m:d>
                      <m:r>
                        <a:rPr lang="en-US" sz="2000" b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  <a:cs typeface="Calibri" pitchFamily="34" charset="0"/>
                          <a:sym typeface="Symbol" pitchFamily="18" charset="2"/>
                        </a:rPr>
                        <m:t>+</m:t>
                      </m:r>
                      <m:r>
                        <a:rPr lang="en-US" sz="2000" b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  <a:cs typeface="Calibri" pitchFamily="34" charset="0"/>
                          <a:sym typeface="Symbol" pitchFamily="18" charset="2"/>
                        </a:rPr>
                        <m:t>𝟐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2000" b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  <a:sym typeface="Symbol" pitchFamily="18" charset="2"/>
                            </a:rPr>
                            <m:t>𝐞</m:t>
                          </m:r>
                        </m:e>
                        <m:sup>
                          <m:r>
                            <a:rPr lang="en-US" sz="2000" b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  <a:sym typeface="Symbol" pitchFamily="18" charset="2"/>
                            </a:rPr>
                            <m:t>−</m:t>
                          </m:r>
                        </m:sup>
                      </m:sSup>
                      <m:r>
                        <a:rPr lang="en-US" sz="2000" b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  <a:cs typeface="Calibri" pitchFamily="34" charset="0"/>
                          <a:sym typeface="Symbol" pitchFamily="18" charset="2"/>
                        </a:rPr>
                        <m:t>+</m:t>
                      </m:r>
                      <m:r>
                        <a:rPr lang="en-US" sz="2000" b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  <a:cs typeface="Calibri" pitchFamily="34" charset="0"/>
                          <a:sym typeface="Symbol" pitchFamily="18" charset="2"/>
                        </a:rPr>
                        <m:t>𝟐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Calibri" pitchFamily="34" charset="0"/>
                              <a:sym typeface="Symbol" pitchFamily="18" charset="2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000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Calibri" pitchFamily="34" charset="0"/>
                                  <a:sym typeface="Symbol" pitchFamily="18" charset="2"/>
                                </a:rPr>
                              </m:ctrlPr>
                            </m:accPr>
                            <m:e>
                              <m:r>
                                <a:rPr lang="en-US" sz="2000" b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cs typeface="Calibri" pitchFamily="34" charset="0"/>
                                  <a:sym typeface="Symbol" pitchFamily="18" charset="2"/>
                                </a:rPr>
                                <m:t>𝛎</m:t>
                              </m:r>
                            </m:e>
                          </m:acc>
                        </m:e>
                        <m:sub>
                          <m:r>
                            <a:rPr lang="en-US" sz="2000" b="1" smtClean="0">
                              <a:solidFill>
                                <a:srgbClr val="000000"/>
                              </a:solidFill>
                              <a:latin typeface="Cambria Math"/>
                              <a:cs typeface="Calibri" pitchFamily="34" charset="0"/>
                              <a:sym typeface="Symbol" pitchFamily="18" charset="2"/>
                            </a:rPr>
                            <m:t>𝐞</m:t>
                          </m:r>
                        </m:sub>
                      </m:sSub>
                      <m:r>
                        <a:rPr lang="en-US" sz="2000" b="1" smtClean="0">
                          <a:solidFill>
                            <a:srgbClr val="000000"/>
                          </a:solidFill>
                          <a:latin typeface="Cambria Math"/>
                          <a:cs typeface="Calibri" pitchFamily="34" charset="0"/>
                          <a:sym typeface="Symbol" pitchFamily="18" charset="2"/>
                        </a:rPr>
                        <m:t> (</m:t>
                      </m:r>
                      <m:r>
                        <a:rPr lang="en-US" sz="2000" b="1" smtClean="0">
                          <a:solidFill>
                            <a:srgbClr val="000000"/>
                          </a:solidFill>
                          <a:latin typeface="Cambria Math"/>
                          <a:cs typeface="Calibri" pitchFamily="34" charset="0"/>
                          <a:sym typeface="Symbol" pitchFamily="18" charset="2"/>
                        </a:rPr>
                        <m:t>𝟐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Calibri" pitchFamily="34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2000" b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Calibri" pitchFamily="34" charset="0"/>
                              <a:sym typeface="Symbol" pitchFamily="18" charset="2"/>
                            </a:rPr>
                            <m:t>𝛃</m:t>
                          </m:r>
                        </m:e>
                        <m:sup>
                          <m:r>
                            <a:rPr lang="en-US" sz="2000" b="1" smtClean="0">
                              <a:solidFill>
                                <a:srgbClr val="000000"/>
                              </a:solidFill>
                              <a:latin typeface="Cambria Math"/>
                              <a:cs typeface="Calibri" pitchFamily="34" charset="0"/>
                              <a:sym typeface="Symbol" pitchFamily="18" charset="2"/>
                            </a:rPr>
                            <m:t>−</m:t>
                          </m:r>
                        </m:sup>
                      </m:sSup>
                      <m:r>
                        <a:rPr lang="en-US" sz="2000" b="1" smtClean="0">
                          <a:solidFill>
                            <a:srgbClr val="000000"/>
                          </a:solidFill>
                          <a:latin typeface="Cambria Math"/>
                          <a:cs typeface="Calibri" pitchFamily="34" charset="0"/>
                          <a:sym typeface="Symbol" pitchFamily="18" charset="2"/>
                        </a:rPr>
                        <m:t>)</m:t>
                      </m:r>
                    </m:oMath>
                  </m:oMathPara>
                </a14:m>
                <a:endParaRPr lang="en-US" sz="2400" b="1" dirty="0" smtClean="0">
                  <a:solidFill>
                    <a:srgbClr val="333399"/>
                  </a:solidFill>
                  <a:cs typeface="Calibri" pitchFamily="34" charset="0"/>
                  <a:sym typeface="Symbol" pitchFamily="18" charset="2"/>
                </a:endParaRPr>
              </a:p>
              <a:p>
                <a:pPr algn="ctr" eaLnBrk="0" hangingPunct="0"/>
                <a:r>
                  <a:rPr lang="en-US" sz="2000" b="1" smtClean="0">
                    <a:solidFill>
                      <a:srgbClr val="000000"/>
                    </a:solidFill>
                    <a:cs typeface="Calibri" pitchFamily="34" charset="0"/>
                    <a:sym typeface="Symbol" pitchFamily="18" charset="2"/>
                  </a:rPr>
                  <a:t>allowed by </a:t>
                </a:r>
                <a:r>
                  <a:rPr lang="en-US" sz="2000" b="1" dirty="0" smtClean="0">
                    <a:solidFill>
                      <a:srgbClr val="000000"/>
                    </a:solidFill>
                    <a:cs typeface="Calibri" pitchFamily="34" charset="0"/>
                    <a:sym typeface="Symbol" pitchFamily="18" charset="2"/>
                  </a:rPr>
                  <a:t>the Standard Model,</a:t>
                </a:r>
                <a:r>
                  <a:rPr lang="uk-UA" sz="2000" b="1" dirty="0" smtClean="0">
                    <a:solidFill>
                      <a:srgbClr val="000000"/>
                    </a:solidFill>
                    <a:cs typeface="Calibri" pitchFamily="34" charset="0"/>
                    <a:sym typeface="Symbol" pitchFamily="18" charset="2"/>
                  </a:rPr>
                  <a:t> </a:t>
                </a:r>
                <a:r>
                  <a:rPr lang="en-US" sz="2000" b="1" dirty="0" smtClean="0">
                    <a:solidFill>
                      <a:srgbClr val="000000"/>
                    </a:solidFill>
                    <a:cs typeface="Calibri" pitchFamily="34" charset="0"/>
                    <a:sym typeface="Symbol" pitchFamily="18" charset="2"/>
                  </a:rPr>
                  <a:t>possible for 69 isotopes,</a:t>
                </a:r>
              </a:p>
              <a:p>
                <a:pPr algn="ctr" eaLnBrk="0" hangingPunct="0"/>
                <a:r>
                  <a:rPr lang="en-US" sz="2000" b="1" u="sng" dirty="0" smtClean="0">
                    <a:solidFill>
                      <a:srgbClr val="FF0000"/>
                    </a:solidFill>
                    <a:cs typeface="Calibri" pitchFamily="34" charset="0"/>
                    <a:sym typeface="Symbol" pitchFamily="18" charset="2"/>
                  </a:rPr>
                  <a:t>observed for 11 isotopes</a:t>
                </a:r>
                <a:r>
                  <a:rPr lang="en-US" sz="2000" b="1" dirty="0" smtClean="0">
                    <a:solidFill>
                      <a:srgbClr val="FF0000"/>
                    </a:solidFill>
                    <a:cs typeface="Calibri" pitchFamily="34" charset="0"/>
                    <a:sym typeface="Symbol" pitchFamily="18" charset="2"/>
                  </a:rPr>
                  <a:t>:</a:t>
                </a:r>
              </a:p>
              <a:p>
                <a:pPr algn="ctr" eaLnBrk="0" hangingPunct="0"/>
                <a:endParaRPr lang="uk-UA" sz="1000" b="1" dirty="0">
                  <a:solidFill>
                    <a:srgbClr val="FF0000"/>
                  </a:solidFill>
                  <a:cs typeface="Calibri" pitchFamily="34" charset="0"/>
                  <a:sym typeface="Symbol" pitchFamily="18" charset="2"/>
                </a:endParaRPr>
              </a:p>
              <a:p>
                <a:pPr algn="ctr" eaLnBrk="0" hangingPunct="0"/>
                <a:r>
                  <a:rPr lang="en-US" sz="2000" baseline="30000" dirty="0" smtClean="0">
                    <a:solidFill>
                      <a:srgbClr val="000000"/>
                    </a:solidFill>
                    <a:cs typeface="Calibri" pitchFamily="34" charset="0"/>
                    <a:sym typeface="Symbol" pitchFamily="18" charset="2"/>
                  </a:rPr>
                  <a:t>48</a:t>
                </a:r>
                <a:r>
                  <a:rPr lang="en-US" sz="2000" dirty="0" smtClean="0">
                    <a:solidFill>
                      <a:srgbClr val="000000"/>
                    </a:solidFill>
                    <a:cs typeface="Calibri" pitchFamily="34" charset="0"/>
                    <a:sym typeface="Symbol" pitchFamily="18" charset="2"/>
                  </a:rPr>
                  <a:t>Ca</a:t>
                </a:r>
                <a:r>
                  <a:rPr lang="en-US" sz="2000" dirty="0">
                    <a:solidFill>
                      <a:srgbClr val="000000"/>
                    </a:solidFill>
                    <a:cs typeface="Calibri" pitchFamily="34" charset="0"/>
                    <a:sym typeface="Symbol" pitchFamily="18" charset="2"/>
                  </a:rPr>
                  <a:t>, </a:t>
                </a:r>
                <a:r>
                  <a:rPr lang="en-US" sz="2000" baseline="30000" dirty="0">
                    <a:solidFill>
                      <a:srgbClr val="000000"/>
                    </a:solidFill>
                    <a:cs typeface="Calibri" pitchFamily="34" charset="0"/>
                    <a:sym typeface="Symbol" pitchFamily="18" charset="2"/>
                  </a:rPr>
                  <a:t>76</a:t>
                </a:r>
                <a:r>
                  <a:rPr lang="en-US" sz="2000" dirty="0">
                    <a:solidFill>
                      <a:srgbClr val="000000"/>
                    </a:solidFill>
                    <a:cs typeface="Calibri" pitchFamily="34" charset="0"/>
                    <a:sym typeface="Symbol" pitchFamily="18" charset="2"/>
                  </a:rPr>
                  <a:t>Ge, </a:t>
                </a:r>
                <a:r>
                  <a:rPr lang="en-US" sz="2000" baseline="30000" dirty="0">
                    <a:solidFill>
                      <a:srgbClr val="000000"/>
                    </a:solidFill>
                    <a:cs typeface="Calibri" pitchFamily="34" charset="0"/>
                    <a:sym typeface="Symbol" pitchFamily="18" charset="2"/>
                  </a:rPr>
                  <a:t>82</a:t>
                </a:r>
                <a:r>
                  <a:rPr lang="en-US" sz="2000" dirty="0">
                    <a:solidFill>
                      <a:srgbClr val="000000"/>
                    </a:solidFill>
                    <a:cs typeface="Calibri" pitchFamily="34" charset="0"/>
                    <a:sym typeface="Symbol" pitchFamily="18" charset="2"/>
                  </a:rPr>
                  <a:t>Se,</a:t>
                </a:r>
                <a:r>
                  <a:rPr lang="uk-UA" sz="2000" dirty="0">
                    <a:solidFill>
                      <a:srgbClr val="000000"/>
                    </a:solidFill>
                    <a:cs typeface="Calibri" pitchFamily="34" charset="0"/>
                    <a:sym typeface="Symbol" pitchFamily="18" charset="2"/>
                  </a:rPr>
                  <a:t> </a:t>
                </a:r>
                <a:r>
                  <a:rPr lang="en-US" sz="2000" baseline="30000" dirty="0">
                    <a:solidFill>
                      <a:srgbClr val="000000"/>
                    </a:solidFill>
                    <a:cs typeface="Calibri" pitchFamily="34" charset="0"/>
                    <a:sym typeface="Symbol" pitchFamily="18" charset="2"/>
                  </a:rPr>
                  <a:t>96</a:t>
                </a:r>
                <a:r>
                  <a:rPr lang="en-US" sz="2000" dirty="0">
                    <a:solidFill>
                      <a:srgbClr val="000000"/>
                    </a:solidFill>
                    <a:cs typeface="Calibri" pitchFamily="34" charset="0"/>
                    <a:sym typeface="Symbol" pitchFamily="18" charset="2"/>
                  </a:rPr>
                  <a:t>Zr, </a:t>
                </a:r>
                <a:r>
                  <a:rPr lang="en-US" sz="2000" baseline="30000" dirty="0">
                    <a:solidFill>
                      <a:srgbClr val="000000"/>
                    </a:solidFill>
                    <a:cs typeface="Calibri" pitchFamily="34" charset="0"/>
                    <a:sym typeface="Symbol" pitchFamily="18" charset="2"/>
                  </a:rPr>
                  <a:t>100</a:t>
                </a:r>
                <a:r>
                  <a:rPr lang="en-US" sz="2000" dirty="0">
                    <a:solidFill>
                      <a:srgbClr val="000000"/>
                    </a:solidFill>
                    <a:cs typeface="Calibri" pitchFamily="34" charset="0"/>
                    <a:sym typeface="Symbol" pitchFamily="18" charset="2"/>
                  </a:rPr>
                  <a:t>Mo, </a:t>
                </a:r>
                <a:r>
                  <a:rPr lang="en-US" sz="2000" baseline="30000" dirty="0">
                    <a:solidFill>
                      <a:srgbClr val="000000"/>
                    </a:solidFill>
                    <a:cs typeface="Calibri" pitchFamily="34" charset="0"/>
                    <a:sym typeface="Symbol" pitchFamily="18" charset="2"/>
                  </a:rPr>
                  <a:t>116</a:t>
                </a:r>
                <a:r>
                  <a:rPr lang="en-US" sz="2000" dirty="0">
                    <a:solidFill>
                      <a:srgbClr val="000000"/>
                    </a:solidFill>
                    <a:cs typeface="Calibri" pitchFamily="34" charset="0"/>
                    <a:sym typeface="Symbol" pitchFamily="18" charset="2"/>
                  </a:rPr>
                  <a:t>Cd, </a:t>
                </a:r>
                <a:endParaRPr lang="uk-UA" sz="2000" dirty="0">
                  <a:solidFill>
                    <a:srgbClr val="000000"/>
                  </a:solidFill>
                  <a:cs typeface="Calibri" pitchFamily="34" charset="0"/>
                  <a:sym typeface="Symbol" pitchFamily="18" charset="2"/>
                </a:endParaRPr>
              </a:p>
              <a:p>
                <a:pPr algn="ctr" eaLnBrk="0" hangingPunct="0"/>
                <a:r>
                  <a:rPr lang="en-US" sz="2000" baseline="30000" dirty="0">
                    <a:solidFill>
                      <a:srgbClr val="000000"/>
                    </a:solidFill>
                    <a:cs typeface="Calibri" pitchFamily="34" charset="0"/>
                    <a:sym typeface="Symbol" pitchFamily="18" charset="2"/>
                  </a:rPr>
                  <a:t>128</a:t>
                </a:r>
                <a:r>
                  <a:rPr lang="en-US" sz="2000" dirty="0">
                    <a:solidFill>
                      <a:srgbClr val="000000"/>
                    </a:solidFill>
                    <a:cs typeface="Calibri" pitchFamily="34" charset="0"/>
                    <a:sym typeface="Symbol" pitchFamily="18" charset="2"/>
                  </a:rPr>
                  <a:t>Te, </a:t>
                </a:r>
                <a:r>
                  <a:rPr lang="en-US" sz="2000" baseline="30000" dirty="0">
                    <a:solidFill>
                      <a:srgbClr val="000000"/>
                    </a:solidFill>
                    <a:cs typeface="Calibri" pitchFamily="34" charset="0"/>
                    <a:sym typeface="Symbol" pitchFamily="18" charset="2"/>
                  </a:rPr>
                  <a:t>130</a:t>
                </a:r>
                <a:r>
                  <a:rPr lang="en-US" sz="2000" dirty="0">
                    <a:solidFill>
                      <a:srgbClr val="000000"/>
                    </a:solidFill>
                    <a:cs typeface="Calibri" pitchFamily="34" charset="0"/>
                    <a:sym typeface="Symbol" pitchFamily="18" charset="2"/>
                  </a:rPr>
                  <a:t>Te, </a:t>
                </a:r>
                <a:r>
                  <a:rPr lang="en-US" sz="2000" baseline="30000" dirty="0">
                    <a:solidFill>
                      <a:srgbClr val="000000"/>
                    </a:solidFill>
                    <a:cs typeface="Calibri" pitchFamily="34" charset="0"/>
                    <a:sym typeface="Symbol" pitchFamily="18" charset="2"/>
                  </a:rPr>
                  <a:t>136</a:t>
                </a:r>
                <a:r>
                  <a:rPr lang="en-US" sz="2000" dirty="0">
                    <a:solidFill>
                      <a:srgbClr val="000000"/>
                    </a:solidFill>
                    <a:cs typeface="Calibri" pitchFamily="34" charset="0"/>
                    <a:sym typeface="Symbol" pitchFamily="18" charset="2"/>
                  </a:rPr>
                  <a:t>Xe</a:t>
                </a:r>
                <a:r>
                  <a:rPr lang="uk-UA" sz="2000" dirty="0">
                    <a:solidFill>
                      <a:srgbClr val="000000"/>
                    </a:solidFill>
                    <a:cs typeface="Calibri" pitchFamily="34" charset="0"/>
                    <a:sym typeface="Symbol" pitchFamily="18" charset="2"/>
                  </a:rPr>
                  <a:t>,</a:t>
                </a:r>
                <a:r>
                  <a:rPr lang="en-US" sz="2000" dirty="0">
                    <a:solidFill>
                      <a:srgbClr val="000000"/>
                    </a:solidFill>
                    <a:cs typeface="Calibri" pitchFamily="34" charset="0"/>
                    <a:sym typeface="Symbol" pitchFamily="18" charset="2"/>
                  </a:rPr>
                  <a:t> </a:t>
                </a:r>
                <a:r>
                  <a:rPr lang="en-US" sz="2000" baseline="30000" dirty="0">
                    <a:solidFill>
                      <a:srgbClr val="000000"/>
                    </a:solidFill>
                    <a:cs typeface="Calibri" pitchFamily="34" charset="0"/>
                    <a:sym typeface="Symbol" pitchFamily="18" charset="2"/>
                  </a:rPr>
                  <a:t>150</a:t>
                </a:r>
                <a:r>
                  <a:rPr lang="en-US" sz="2000" dirty="0">
                    <a:solidFill>
                      <a:srgbClr val="000000"/>
                    </a:solidFill>
                    <a:cs typeface="Calibri" pitchFamily="34" charset="0"/>
                    <a:sym typeface="Symbol" pitchFamily="18" charset="2"/>
                  </a:rPr>
                  <a:t>Nd, </a:t>
                </a:r>
                <a:r>
                  <a:rPr lang="en-US" sz="2000" baseline="30000" dirty="0" smtClean="0">
                    <a:solidFill>
                      <a:srgbClr val="000000"/>
                    </a:solidFill>
                    <a:cs typeface="Calibri" pitchFamily="34" charset="0"/>
                    <a:sym typeface="Symbol" pitchFamily="18" charset="2"/>
                  </a:rPr>
                  <a:t>238</a:t>
                </a:r>
                <a:r>
                  <a:rPr lang="en-US" sz="2000" dirty="0" smtClean="0">
                    <a:solidFill>
                      <a:srgbClr val="000000"/>
                    </a:solidFill>
                    <a:cs typeface="Calibri" pitchFamily="34" charset="0"/>
                    <a:sym typeface="Symbol" pitchFamily="18" charset="2"/>
                  </a:rPr>
                  <a:t>U</a:t>
                </a:r>
                <a:endParaRPr lang="en-US" sz="2000" dirty="0">
                  <a:solidFill>
                    <a:srgbClr val="000000"/>
                  </a:solidFill>
                  <a:cs typeface="Calibri" pitchFamily="34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5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34" y="1844824"/>
                <a:ext cx="4425950" cy="2523768"/>
              </a:xfrm>
              <a:prstGeom prst="rect">
                <a:avLst/>
              </a:prstGeom>
              <a:blipFill rotWithShape="1">
                <a:blip r:embed="rId4"/>
                <a:stretch>
                  <a:fillRect t="-2899" r="-689" b="-33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2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34B0F-DF7E-48F1-A702-B2089F96F09A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987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42088" y="6265863"/>
            <a:ext cx="2133600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5DADF2-574B-4217-9B86-AD5974DB285A}" type="slidenum">
              <a:rPr lang="en-GB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GB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 sz="quarter"/>
          </p:nvPr>
        </p:nvSpPr>
        <p:spPr>
          <a:xfrm>
            <a:off x="0" y="58738"/>
            <a:ext cx="9144000" cy="706437"/>
          </a:xfrm>
        </p:spPr>
        <p:txBody>
          <a:bodyPr/>
          <a:lstStyle/>
          <a:p>
            <a:pPr>
              <a:defRPr/>
            </a:pPr>
            <a:r>
              <a:rPr lang="el-GR" sz="3200" b="1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  <a:sym typeface="Symbol" pitchFamily="18" charset="2"/>
              </a:rPr>
              <a:t>0ν</a:t>
            </a:r>
            <a:r>
              <a:rPr lang="uk-UA" sz="3200" b="1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  <a:sym typeface="Symbol" pitchFamily="18" charset="2"/>
              </a:rPr>
              <a:t>2</a:t>
            </a:r>
            <a:r>
              <a:rPr lang="el-GR" sz="3200" b="1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  <a:sym typeface="Symbol" pitchFamily="18" charset="2"/>
              </a:rPr>
              <a:t>β</a:t>
            </a:r>
            <a:r>
              <a:rPr lang="en-US" sz="3200" b="1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  <a:sym typeface="Symbol" pitchFamily="18" charset="2"/>
              </a:rPr>
              <a:t> decay of </a:t>
            </a:r>
            <a:r>
              <a:rPr lang="en-US" sz="3200" b="1" kern="120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  <a:sym typeface="Symbol" pitchFamily="18" charset="2"/>
              </a:rPr>
              <a:t>100</a:t>
            </a:r>
            <a:r>
              <a:rPr lang="en-US" sz="3200" b="1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  <a:sym typeface="Symbol" pitchFamily="18" charset="2"/>
              </a:rPr>
              <a:t>Mo</a:t>
            </a:r>
            <a:endParaRPr lang="uk-UA" sz="3200" dirty="0">
              <a:solidFill>
                <a:schemeClr val="accent2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7210425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29972" y="6021288"/>
            <a:ext cx="72269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latin typeface="Calibri" pitchFamily="34" charset="0"/>
              </a:rPr>
              <a:t> J.D.Vergados, H.Ejiri, F.Simkovic, Rep. Prog. Phys. 75 (2012) 106301</a:t>
            </a:r>
            <a:endParaRPr lang="uk-UA" sz="2000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7164288" y="796642"/>
                <a:ext cx="1612996" cy="40011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=0.05 </m:t>
                      </m:r>
                      <m:r>
                        <a:rPr lang="en-US" i="1">
                          <a:latin typeface="Cambria Math"/>
                        </a:rPr>
                        <m:t>𝑒𝑉</m:t>
                      </m:r>
                    </m:oMath>
                  </m:oMathPara>
                </a14:m>
                <a:endParaRPr lang="uk-UA" sz="20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796642"/>
                <a:ext cx="1612996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/>
          <p:cNvCxnSpPr/>
          <p:nvPr/>
        </p:nvCxnSpPr>
        <p:spPr>
          <a:xfrm>
            <a:off x="3996507" y="5877272"/>
            <a:ext cx="57549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трелка вниз 11"/>
          <p:cNvSpPr/>
          <p:nvPr/>
        </p:nvSpPr>
        <p:spPr>
          <a:xfrm rot="10800000">
            <a:off x="4144714" y="4797152"/>
            <a:ext cx="279078" cy="563422"/>
          </a:xfrm>
          <a:prstGeom prst="downArrow">
            <a:avLst>
              <a:gd name="adj1" fmla="val 42424"/>
              <a:gd name="adj2" fmla="val 87879"/>
            </a:avLst>
          </a:prstGeom>
          <a:solidFill>
            <a:srgbClr val="FF0000"/>
          </a:solidFill>
          <a:ln w="1905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45070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87E21B-4ECB-4F53-B16C-6ED9EB4EC0D4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  <p:pic>
        <p:nvPicPr>
          <p:cNvPr id="276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1559427"/>
            <a:ext cx="3543821" cy="4533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776898"/>
            <a:ext cx="84728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000000"/>
                </a:solidFill>
              </a:rPr>
              <a:t>Pulses and noise from a ZnMoO</a:t>
            </a:r>
            <a:r>
              <a:rPr lang="en-US" sz="2000" baseline="-25000" dirty="0">
                <a:solidFill>
                  <a:srgbClr val="000000"/>
                </a:solidFill>
              </a:rPr>
              <a:t>4</a:t>
            </a:r>
            <a:r>
              <a:rPr lang="en-US" sz="2000" dirty="0">
                <a:solidFill>
                  <a:srgbClr val="000000"/>
                </a:solidFill>
              </a:rPr>
              <a:t> scintillating bolometer were used to develop pulse-shape discrimination technique to select random coincident </a:t>
            </a:r>
            <a:r>
              <a:rPr lang="en-US" sz="2000" dirty="0" smtClean="0">
                <a:solidFill>
                  <a:srgbClr val="000000"/>
                </a:solidFill>
              </a:rPr>
              <a:t>events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1988840"/>
            <a:ext cx="5160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lphaLcParenR"/>
              <a:defRPr/>
            </a:pPr>
            <a:r>
              <a:rPr lang="en-US" dirty="0">
                <a:solidFill>
                  <a:srgbClr val="000000"/>
                </a:solidFill>
              </a:rPr>
              <a:t>pile-up of two pulses shifted by 3 </a:t>
            </a:r>
            <a:r>
              <a:rPr lang="en-US" dirty="0" err="1">
                <a:solidFill>
                  <a:srgbClr val="000000"/>
                </a:solidFill>
              </a:rPr>
              <a:t>ms</a:t>
            </a:r>
            <a:r>
              <a:rPr lang="en-US" dirty="0">
                <a:solidFill>
                  <a:srgbClr val="000000"/>
                </a:solidFill>
              </a:rPr>
              <a:t> with equal </a:t>
            </a:r>
            <a:r>
              <a:rPr lang="en-US" dirty="0" smtClean="0">
                <a:solidFill>
                  <a:srgbClr val="000000"/>
                </a:solidFill>
              </a:rPr>
              <a:t>amplitude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35896" y="3369766"/>
            <a:ext cx="5195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charset="0"/>
              <a:buAutoNum type="alphaLcParenR" startAt="2"/>
            </a:pPr>
            <a:r>
              <a:rPr lang="en-US" dirty="0">
                <a:solidFill>
                  <a:srgbClr val="000000"/>
                </a:solidFill>
              </a:rPr>
              <a:t>pile-up of two pulses shifted by 3 </a:t>
            </a:r>
            <a:r>
              <a:rPr lang="en-US" dirty="0" err="1">
                <a:solidFill>
                  <a:srgbClr val="000000"/>
                </a:solidFill>
              </a:rPr>
              <a:t>ms</a:t>
            </a:r>
            <a:r>
              <a:rPr lang="en-US" dirty="0">
                <a:solidFill>
                  <a:srgbClr val="000000"/>
                </a:solidFill>
              </a:rPr>
              <a:t> with amplitude ratio = 4 (the smaller pulse occurs first)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635896" y="4725144"/>
            <a:ext cx="1627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buFont typeface="+mj-lt"/>
              <a:buAutoNum type="alphaLcParenR" startAt="3"/>
              <a:defRPr/>
            </a:pPr>
            <a:r>
              <a:rPr lang="en-US" dirty="0">
                <a:solidFill>
                  <a:srgbClr val="000000"/>
                </a:solidFill>
              </a:rPr>
              <a:t>single </a:t>
            </a:r>
            <a:r>
              <a:rPr lang="en-US" dirty="0" smtClean="0">
                <a:solidFill>
                  <a:srgbClr val="000000"/>
                </a:solidFill>
              </a:rPr>
              <a:t>pulse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0" y="58738"/>
            <a:ext cx="91440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  <a:sym typeface="Symbol" pitchFamily="18" charset="2"/>
              </a:rPr>
              <a:t>Pulse profiles of scintillating bolometer</a:t>
            </a:r>
            <a:endParaRPr lang="uk-UA" sz="3200" b="1" dirty="0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3196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" t="8398" r="11126" b="3790"/>
          <a:stretch/>
        </p:blipFill>
        <p:spPr>
          <a:xfrm>
            <a:off x="35496" y="2204864"/>
            <a:ext cx="5017291" cy="3744416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58738"/>
            <a:ext cx="91440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  <a:sym typeface="Symbol" pitchFamily="18" charset="2"/>
              </a:rPr>
              <a:t>Optimization of the rise-time method</a:t>
            </a:r>
            <a:endParaRPr lang="uk-UA" sz="3200" b="1" dirty="0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sym typeface="Symbol" pitchFamily="18" charset="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5900" y="1013827"/>
            <a:ext cx="87122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</a:rPr>
              <a:t>What’s about efficiency of the rise-time method for coincidences with a bigger time between two signals</a:t>
            </a:r>
            <a:r>
              <a:rPr lang="en-US" sz="2400" dirty="0">
                <a:cs typeface="+mn-cs"/>
              </a:rPr>
              <a:t>?</a:t>
            </a:r>
            <a:endParaRPr lang="en-US" sz="2400" dirty="0">
              <a:solidFill>
                <a:srgbClr val="0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247121"/>
              </p:ext>
            </p:extLst>
          </p:nvPr>
        </p:nvGraphicFramePr>
        <p:xfrm>
          <a:off x="4355977" y="2276872"/>
          <a:ext cx="4752527" cy="1889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40217"/>
                <a:gridCol w="1512310"/>
              </a:tblGrid>
              <a:tr h="63987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itchFamily="34" charset="0"/>
                        </a:rPr>
                        <a:t>Time interval between two coincident pulses, </a:t>
                      </a:r>
                      <a:r>
                        <a:rPr lang="en-US" sz="2000" b="1" dirty="0" err="1" smtClean="0">
                          <a:latin typeface="Calibri" pitchFamily="34" charset="0"/>
                        </a:rPr>
                        <a:t>ms</a:t>
                      </a:r>
                      <a:endParaRPr lang="uk-UA" sz="2000" b="1" dirty="0">
                        <a:latin typeface="Calibri" pitchFamily="34" charset="0"/>
                      </a:endParaRPr>
                    </a:p>
                  </a:txBody>
                  <a:tcPr marT="45680" marB="4568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itchFamily="34" charset="0"/>
                        </a:rPr>
                        <a:t>Rejection efficiency, %</a:t>
                      </a:r>
                      <a:endParaRPr lang="uk-UA" sz="2000" b="1" dirty="0">
                        <a:latin typeface="Calibri" pitchFamily="34" charset="0"/>
                      </a:endParaRPr>
                    </a:p>
                  </a:txBody>
                  <a:tcPr marT="45680" marB="45680">
                    <a:solidFill>
                      <a:schemeClr val="tx1"/>
                    </a:solidFill>
                  </a:tcPr>
                </a:tc>
              </a:tr>
              <a:tr h="36561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0 (single)</a:t>
                      </a:r>
                    </a:p>
                  </a:txBody>
                  <a:tcPr marT="45680" marB="45680">
                    <a:solidFill>
                      <a:srgbClr val="01AF0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5,0</a:t>
                      </a:r>
                    </a:p>
                  </a:txBody>
                  <a:tcPr marT="45680" marB="45680">
                    <a:solidFill>
                      <a:srgbClr val="01AF05"/>
                    </a:solidFill>
                  </a:tcPr>
                </a:tc>
              </a:tr>
              <a:tr h="3656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0-40</a:t>
                      </a:r>
                      <a:endParaRPr lang="en-US" sz="2000" b="1" baseline="0" dirty="0" smtClean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T="45680" marB="4568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86,0</a:t>
                      </a:r>
                    </a:p>
                  </a:txBody>
                  <a:tcPr marT="45680" marB="45680">
                    <a:solidFill>
                      <a:srgbClr val="C00000"/>
                    </a:solidFill>
                  </a:tcPr>
                </a:tc>
              </a:tr>
              <a:tr h="3656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40-80</a:t>
                      </a:r>
                      <a:endParaRPr lang="uk-UA" sz="2000" b="1" dirty="0" smtClean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T="45680" marB="4568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95,4</a:t>
                      </a:r>
                      <a:endParaRPr lang="uk-UA" sz="2000" b="1" dirty="0" smtClean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T="45680" marB="45680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355977" y="4221088"/>
            <a:ext cx="4788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+mj-lt"/>
              </a:rPr>
              <a:t>Rise-time was calculated for a filtered pulse from 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10% 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to 90% of maximum amplitude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34B0F-DF7E-48F1-A702-B2089F96F09A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81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ZnMoO4-light-vs-he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900363"/>
            <a:ext cx="4411662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4579" name="Group 18"/>
          <p:cNvGrpSpPr>
            <a:grpSpLocks/>
          </p:cNvGrpSpPr>
          <p:nvPr/>
        </p:nvGrpSpPr>
        <p:grpSpPr bwMode="auto">
          <a:xfrm>
            <a:off x="4394200" y="2421442"/>
            <a:ext cx="4786313" cy="2804608"/>
            <a:chOff x="2502" y="957"/>
            <a:chExt cx="3138" cy="2011"/>
          </a:xfrm>
        </p:grpSpPr>
        <p:sp>
          <p:nvSpPr>
            <p:cNvPr id="24600" name="Line 5"/>
            <p:cNvSpPr>
              <a:spLocks noChangeShapeType="1"/>
            </p:cNvSpPr>
            <p:nvPr/>
          </p:nvSpPr>
          <p:spPr bwMode="auto">
            <a:xfrm>
              <a:off x="3132" y="1822"/>
              <a:ext cx="164" cy="25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uk-UA">
                <a:solidFill>
                  <a:srgbClr val="000000"/>
                </a:solidFill>
              </a:endParaRPr>
            </a:p>
          </p:txBody>
        </p:sp>
        <p:sp>
          <p:nvSpPr>
            <p:cNvPr id="24601" name="Text Box 6"/>
            <p:cNvSpPr txBox="1">
              <a:spLocks noChangeArrowheads="1"/>
            </p:cNvSpPr>
            <p:nvPr/>
          </p:nvSpPr>
          <p:spPr bwMode="auto">
            <a:xfrm>
              <a:off x="2848" y="1457"/>
              <a:ext cx="52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2400" b="1">
                  <a:solidFill>
                    <a:srgbClr val="000000"/>
                  </a:solidFill>
                  <a:latin typeface="Arial" charset="0"/>
                  <a:sym typeface="Symbol" pitchFamily="18" charset="2"/>
                </a:rPr>
                <a:t></a:t>
              </a:r>
            </a:p>
          </p:txBody>
        </p:sp>
        <p:sp>
          <p:nvSpPr>
            <p:cNvPr id="24602" name="Text Box 7"/>
            <p:cNvSpPr txBox="1">
              <a:spLocks noChangeArrowheads="1"/>
            </p:cNvSpPr>
            <p:nvPr/>
          </p:nvSpPr>
          <p:spPr bwMode="auto">
            <a:xfrm>
              <a:off x="4600" y="2584"/>
              <a:ext cx="52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2400" b="1">
                  <a:solidFill>
                    <a:srgbClr val="000000"/>
                  </a:solidFill>
                  <a:latin typeface="Arial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24603" name="Line 8"/>
            <p:cNvSpPr>
              <a:spLocks noChangeShapeType="1"/>
            </p:cNvSpPr>
            <p:nvPr/>
          </p:nvSpPr>
          <p:spPr bwMode="auto">
            <a:xfrm flipH="1">
              <a:off x="4640" y="2915"/>
              <a:ext cx="245" cy="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uk-UA">
                <a:solidFill>
                  <a:srgbClr val="000000"/>
                </a:solidFill>
              </a:endParaRPr>
            </a:p>
          </p:txBody>
        </p:sp>
        <p:sp>
          <p:nvSpPr>
            <p:cNvPr id="24604" name="Text Box 11"/>
            <p:cNvSpPr txBox="1">
              <a:spLocks noChangeArrowheads="1"/>
            </p:cNvSpPr>
            <p:nvPr/>
          </p:nvSpPr>
          <p:spPr bwMode="auto">
            <a:xfrm>
              <a:off x="2502" y="957"/>
              <a:ext cx="3138" cy="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200" b="1" dirty="0">
                  <a:solidFill>
                    <a:srgbClr val="000000"/>
                  </a:solidFill>
                  <a:cs typeface="Calibri" pitchFamily="34" charset="0"/>
                </a:rPr>
                <a:t>Energy resolution 5.6 </a:t>
              </a:r>
              <a:r>
                <a:rPr lang="en-US" sz="2200" b="1" dirty="0" err="1">
                  <a:solidFill>
                    <a:srgbClr val="000000"/>
                  </a:solidFill>
                  <a:cs typeface="Calibri" pitchFamily="34" charset="0"/>
                </a:rPr>
                <a:t>keV</a:t>
              </a:r>
              <a:r>
                <a:rPr lang="en-US" sz="2200" b="1" dirty="0">
                  <a:solidFill>
                    <a:srgbClr val="000000"/>
                  </a:solidFill>
                  <a:cs typeface="Calibri" pitchFamily="34" charset="0"/>
                </a:rPr>
                <a:t> for 2615 </a:t>
              </a:r>
              <a:r>
                <a:rPr lang="en-US" sz="2200" b="1" dirty="0" err="1">
                  <a:solidFill>
                    <a:srgbClr val="000000"/>
                  </a:solidFill>
                  <a:cs typeface="Calibri" pitchFamily="34" charset="0"/>
                </a:rPr>
                <a:t>keV</a:t>
              </a:r>
              <a:endParaRPr lang="ru-RU" sz="2200" b="1" dirty="0">
                <a:solidFill>
                  <a:srgbClr val="000000"/>
                </a:solidFill>
                <a:cs typeface="Calibri" pitchFamily="34" charset="0"/>
              </a:endParaRPr>
            </a:p>
          </p:txBody>
        </p:sp>
        <p:sp>
          <p:nvSpPr>
            <p:cNvPr id="24605" name="Line 12"/>
            <p:cNvSpPr>
              <a:spLocks noChangeShapeType="1"/>
            </p:cNvSpPr>
            <p:nvPr/>
          </p:nvSpPr>
          <p:spPr bwMode="auto">
            <a:xfrm>
              <a:off x="4159" y="1252"/>
              <a:ext cx="177" cy="2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uk-UA">
                <a:solidFill>
                  <a:srgbClr val="000000"/>
                </a:solidFill>
              </a:endParaRPr>
            </a:p>
          </p:txBody>
        </p:sp>
      </p:grpSp>
      <p:sp>
        <p:nvSpPr>
          <p:cNvPr id="2355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292DC8-67B9-4D97-B5D9-5B81569B8022}" type="slidenum">
              <a:rPr lang="en-GB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GB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581" name="Text Box 3"/>
          <p:cNvSpPr txBox="1">
            <a:spLocks noChangeArrowheads="1"/>
          </p:cNvSpPr>
          <p:nvPr/>
        </p:nvSpPr>
        <p:spPr bwMode="auto">
          <a:xfrm>
            <a:off x="4849813" y="5768975"/>
            <a:ext cx="381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0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4582" name="Text Box 4"/>
          <p:cNvSpPr txBox="1">
            <a:spLocks noChangeArrowheads="1"/>
          </p:cNvSpPr>
          <p:nvPr/>
        </p:nvSpPr>
        <p:spPr bwMode="auto">
          <a:xfrm>
            <a:off x="395288" y="765175"/>
            <a:ext cx="868362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sz="2400" b="1" dirty="0">
                <a:solidFill>
                  <a:srgbClr val="000000"/>
                </a:solidFill>
                <a:cs typeface="Calibri" pitchFamily="34" charset="0"/>
              </a:rPr>
              <a:t>High energy resolution </a:t>
            </a:r>
            <a:r>
              <a:rPr lang="uk-UA" sz="2400" dirty="0">
                <a:solidFill>
                  <a:srgbClr val="000000"/>
                </a:solidFill>
                <a:cs typeface="Calibri" pitchFamily="34" charset="0"/>
              </a:rPr>
              <a:t>(</a:t>
            </a:r>
            <a:r>
              <a:rPr lang="en-US" sz="2400" dirty="0">
                <a:solidFill>
                  <a:srgbClr val="000000"/>
                </a:solidFill>
                <a:cs typeface="Calibri" pitchFamily="34" charset="0"/>
              </a:rPr>
              <a:t>≈ 4-7 </a:t>
            </a:r>
            <a:r>
              <a:rPr lang="en-US" sz="2400" dirty="0" err="1">
                <a:solidFill>
                  <a:srgbClr val="000000"/>
                </a:solidFill>
                <a:cs typeface="Calibri" pitchFamily="34" charset="0"/>
              </a:rPr>
              <a:t>keV</a:t>
            </a:r>
            <a:r>
              <a:rPr lang="en-US" sz="2400" dirty="0">
                <a:solidFill>
                  <a:srgbClr val="000000"/>
                </a:solidFill>
                <a:cs typeface="Calibri" pitchFamily="34" charset="0"/>
              </a:rPr>
              <a:t> @ 2615 </a:t>
            </a:r>
            <a:r>
              <a:rPr lang="en-US" sz="2400" dirty="0" err="1">
                <a:solidFill>
                  <a:srgbClr val="000000"/>
                </a:solidFill>
                <a:cs typeface="Calibri" pitchFamily="34" charset="0"/>
              </a:rPr>
              <a:t>keV</a:t>
            </a:r>
            <a:r>
              <a:rPr lang="uk-UA" sz="2400" dirty="0">
                <a:solidFill>
                  <a:srgbClr val="000000"/>
                </a:solidFill>
                <a:cs typeface="Calibri" pitchFamily="34" charset="0"/>
              </a:rPr>
              <a:t>)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  <a:cs typeface="Calibri" pitchFamily="34" charset="0"/>
              </a:rPr>
              <a:t>High detection efficiency </a:t>
            </a:r>
            <a:r>
              <a:rPr lang="uk-UA" sz="2400" dirty="0">
                <a:solidFill>
                  <a:srgbClr val="000000"/>
                </a:solidFill>
                <a:cs typeface="Calibri" pitchFamily="34" charset="0"/>
              </a:rPr>
              <a:t>(</a:t>
            </a:r>
            <a:r>
              <a:rPr lang="en-US" sz="2400" dirty="0">
                <a:solidFill>
                  <a:srgbClr val="000000"/>
                </a:solidFill>
                <a:cs typeface="Calibri" pitchFamily="34" charset="0"/>
              </a:rPr>
              <a:t>8</a:t>
            </a:r>
            <a:r>
              <a:rPr lang="uk-UA" sz="2400" dirty="0" smtClean="0">
                <a:solidFill>
                  <a:srgbClr val="000000"/>
                </a:solidFill>
                <a:cs typeface="Calibri" pitchFamily="34" charset="0"/>
              </a:rPr>
              <a:t>0–90</a:t>
            </a:r>
            <a:r>
              <a:rPr lang="en-US" sz="2400" dirty="0" smtClean="0">
                <a:solidFill>
                  <a:srgbClr val="000000"/>
                </a:solidFill>
                <a:cs typeface="Calibri" pitchFamily="34" charset="0"/>
              </a:rPr>
              <a:t>)</a:t>
            </a:r>
            <a:r>
              <a:rPr lang="uk-UA" sz="2400" dirty="0" smtClean="0">
                <a:solidFill>
                  <a:srgbClr val="000000"/>
                </a:solidFill>
                <a:cs typeface="Calibri" pitchFamily="34" charset="0"/>
              </a:rPr>
              <a:t>%</a:t>
            </a:r>
            <a:endParaRPr lang="uk-UA" sz="2400" dirty="0">
              <a:solidFill>
                <a:srgbClr val="000000"/>
              </a:solidFill>
              <a:cs typeface="Calibri" pitchFamily="34" charset="0"/>
            </a:endParaRP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  <a:cs typeface="Calibri" pitchFamily="34" charset="0"/>
              </a:rPr>
              <a:t>Excellent </a:t>
            </a:r>
            <a:r>
              <a:rPr lang="el-GR" sz="2400" b="1" dirty="0" smtClean="0">
                <a:solidFill>
                  <a:srgbClr val="000000"/>
                </a:solidFill>
                <a:cs typeface="Calibri" pitchFamily="34" charset="0"/>
              </a:rPr>
              <a:t>α/β </a:t>
            </a:r>
            <a:r>
              <a:rPr lang="fr-FR" sz="2400" b="1" dirty="0" smtClean="0">
                <a:solidFill>
                  <a:srgbClr val="000000"/>
                </a:solidFill>
                <a:cs typeface="Calibri" pitchFamily="34" charset="0"/>
              </a:rPr>
              <a:t>discrimination</a:t>
            </a:r>
            <a:endParaRPr lang="en-US" sz="2400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45" name="Заголовок 1"/>
          <p:cNvSpPr txBox="1">
            <a:spLocks/>
          </p:cNvSpPr>
          <p:nvPr/>
        </p:nvSpPr>
        <p:spPr bwMode="auto">
          <a:xfrm>
            <a:off x="0" y="58738"/>
            <a:ext cx="91440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  <a:sym typeface="Symbol" pitchFamily="18" charset="2"/>
              </a:rPr>
              <a:t>Cryogenic scintillating bolometers</a:t>
            </a:r>
            <a:endParaRPr lang="uk-UA" sz="3200" b="1" dirty="0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sym typeface="Symbol" pitchFamily="18" charset="2"/>
            </a:endParaRPr>
          </a:p>
        </p:txBody>
      </p:sp>
      <p:sp>
        <p:nvSpPr>
          <p:cNvPr id="24584" name="Text Box 10"/>
          <p:cNvSpPr txBox="1">
            <a:spLocks noChangeArrowheads="1"/>
          </p:cNvSpPr>
          <p:nvPr/>
        </p:nvSpPr>
        <p:spPr bwMode="auto">
          <a:xfrm>
            <a:off x="4931346" y="6443663"/>
            <a:ext cx="36731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cs typeface="Calibri" pitchFamily="34" charset="0"/>
              </a:rPr>
              <a:t>L. </a:t>
            </a:r>
            <a:r>
              <a:rPr lang="en-US" dirty="0" err="1">
                <a:solidFill>
                  <a:srgbClr val="000000"/>
                </a:solidFill>
                <a:cs typeface="Calibri" pitchFamily="34" charset="0"/>
              </a:rPr>
              <a:t>Gironi</a:t>
            </a:r>
            <a:r>
              <a:rPr lang="en-US" dirty="0">
                <a:solidFill>
                  <a:srgbClr val="000000"/>
                </a:solidFill>
                <a:cs typeface="Calibri" pitchFamily="34" charset="0"/>
              </a:rPr>
              <a:t> et al., JINST 5 (2010) 11007</a:t>
            </a:r>
            <a:endParaRPr lang="ru-RU" dirty="0">
              <a:solidFill>
                <a:srgbClr val="000000"/>
              </a:solidFill>
              <a:cs typeface="Calibri" pitchFamily="34" charset="0"/>
            </a:endParaRPr>
          </a:p>
        </p:txBody>
      </p:sp>
      <p:grpSp>
        <p:nvGrpSpPr>
          <p:cNvPr id="24585" name="Group 26"/>
          <p:cNvGrpSpPr>
            <a:grpSpLocks/>
          </p:cNvGrpSpPr>
          <p:nvPr/>
        </p:nvGrpSpPr>
        <p:grpSpPr bwMode="auto">
          <a:xfrm>
            <a:off x="107363" y="2636838"/>
            <a:ext cx="4392629" cy="3887788"/>
            <a:chOff x="-29" y="462"/>
            <a:chExt cx="2766" cy="2449"/>
          </a:xfrm>
        </p:grpSpPr>
        <p:grpSp>
          <p:nvGrpSpPr>
            <p:cNvPr id="24586" name="Group 212"/>
            <p:cNvGrpSpPr>
              <a:grpSpLocks/>
            </p:cNvGrpSpPr>
            <p:nvPr/>
          </p:nvGrpSpPr>
          <p:grpSpPr bwMode="auto">
            <a:xfrm>
              <a:off x="61" y="765"/>
              <a:ext cx="2676" cy="2075"/>
              <a:chOff x="1383" y="1979"/>
              <a:chExt cx="2676" cy="2075"/>
            </a:xfrm>
          </p:grpSpPr>
          <p:pic>
            <p:nvPicPr>
              <p:cNvPr id="24598" name="Picture 7" descr="Fig1c_eng_pnggris_copie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3" y="1979"/>
                <a:ext cx="2676" cy="2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599" name="Rectangle 201"/>
              <p:cNvSpPr>
                <a:spLocks noChangeArrowheads="1"/>
              </p:cNvSpPr>
              <p:nvPr/>
            </p:nvSpPr>
            <p:spPr bwMode="auto">
              <a:xfrm>
                <a:off x="3107" y="2115"/>
                <a:ext cx="363" cy="18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24587" name="Line 209"/>
            <p:cNvSpPr>
              <a:spLocks noChangeShapeType="1"/>
            </p:cNvSpPr>
            <p:nvPr/>
          </p:nvSpPr>
          <p:spPr bwMode="auto">
            <a:xfrm flipV="1">
              <a:off x="1474" y="2478"/>
              <a:ext cx="91" cy="1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>
                <a:solidFill>
                  <a:srgbClr val="000000"/>
                </a:solidFill>
              </a:endParaRPr>
            </a:p>
          </p:txBody>
        </p:sp>
        <p:sp>
          <p:nvSpPr>
            <p:cNvPr id="24588" name="Text Box 210"/>
            <p:cNvSpPr txBox="1">
              <a:spLocks noChangeArrowheads="1"/>
            </p:cNvSpPr>
            <p:nvPr/>
          </p:nvSpPr>
          <p:spPr bwMode="auto">
            <a:xfrm>
              <a:off x="833" y="2640"/>
              <a:ext cx="1271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ZW" sz="2200" dirty="0">
                  <a:solidFill>
                    <a:srgbClr val="000000"/>
                  </a:solidFill>
                  <a:cs typeface="Calibri" pitchFamily="34" charset="0"/>
                </a:rPr>
                <a:t>Reflector </a:t>
              </a:r>
            </a:p>
          </p:txBody>
        </p:sp>
        <p:sp>
          <p:nvSpPr>
            <p:cNvPr id="24589" name="Line 213"/>
            <p:cNvSpPr>
              <a:spLocks noChangeShapeType="1"/>
            </p:cNvSpPr>
            <p:nvPr/>
          </p:nvSpPr>
          <p:spPr bwMode="auto">
            <a:xfrm flipH="1">
              <a:off x="1542" y="932"/>
              <a:ext cx="516" cy="4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>
                <a:solidFill>
                  <a:srgbClr val="000000"/>
                </a:solidFill>
              </a:endParaRPr>
            </a:p>
          </p:txBody>
        </p:sp>
        <p:sp>
          <p:nvSpPr>
            <p:cNvPr id="24590" name="Text Box 190"/>
            <p:cNvSpPr txBox="1">
              <a:spLocks noChangeArrowheads="1"/>
            </p:cNvSpPr>
            <p:nvPr/>
          </p:nvSpPr>
          <p:spPr bwMode="auto">
            <a:xfrm>
              <a:off x="1440" y="462"/>
              <a:ext cx="1297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2200" dirty="0">
                  <a:solidFill>
                    <a:srgbClr val="000000"/>
                  </a:solidFill>
                  <a:cs typeface="Calibri" pitchFamily="34" charset="0"/>
                </a:rPr>
                <a:t>Scintillating crystal</a:t>
              </a:r>
            </a:p>
          </p:txBody>
        </p:sp>
        <p:sp>
          <p:nvSpPr>
            <p:cNvPr id="24591" name="Text Box 182"/>
            <p:cNvSpPr txBox="1">
              <a:spLocks noChangeArrowheads="1"/>
            </p:cNvSpPr>
            <p:nvPr/>
          </p:nvSpPr>
          <p:spPr bwMode="auto">
            <a:xfrm>
              <a:off x="-29" y="2549"/>
              <a:ext cx="737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sz="2200" dirty="0">
                  <a:solidFill>
                    <a:srgbClr val="000000"/>
                  </a:solidFill>
                  <a:cs typeface="Calibri" pitchFamily="34" charset="0"/>
                </a:rPr>
                <a:t>Ge-NTD</a:t>
              </a:r>
            </a:p>
          </p:txBody>
        </p:sp>
        <p:sp>
          <p:nvSpPr>
            <p:cNvPr id="24592" name="Line 214"/>
            <p:cNvSpPr>
              <a:spLocks noChangeShapeType="1"/>
            </p:cNvSpPr>
            <p:nvPr/>
          </p:nvSpPr>
          <p:spPr bwMode="auto">
            <a:xfrm flipV="1">
              <a:off x="348" y="1933"/>
              <a:ext cx="429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>
                <a:solidFill>
                  <a:srgbClr val="000000"/>
                </a:solidFill>
              </a:endParaRPr>
            </a:p>
          </p:txBody>
        </p:sp>
        <p:sp>
          <p:nvSpPr>
            <p:cNvPr id="24593" name="Text Box 191"/>
            <p:cNvSpPr txBox="1">
              <a:spLocks noChangeArrowheads="1"/>
            </p:cNvSpPr>
            <p:nvPr/>
          </p:nvSpPr>
          <p:spPr bwMode="auto">
            <a:xfrm>
              <a:off x="0" y="486"/>
              <a:ext cx="1467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GB" sz="2200" dirty="0">
                  <a:solidFill>
                    <a:srgbClr val="000000"/>
                  </a:solidFill>
                  <a:cs typeface="Calibri" pitchFamily="34" charset="0"/>
                </a:rPr>
                <a:t>Optical detector </a:t>
              </a:r>
            </a:p>
            <a:p>
              <a:pPr algn="ctr" eaLnBrk="1" hangingPunct="1"/>
              <a:r>
                <a:rPr lang="en-GB" sz="2200" dirty="0">
                  <a:solidFill>
                    <a:srgbClr val="000000"/>
                  </a:solidFill>
                  <a:cs typeface="Calibri" pitchFamily="34" charset="0"/>
                </a:rPr>
                <a:t>(</a:t>
              </a:r>
              <a:r>
                <a:rPr lang="en-GB" sz="2200" dirty="0" err="1">
                  <a:solidFill>
                    <a:srgbClr val="000000"/>
                  </a:solidFill>
                  <a:cs typeface="Calibri" pitchFamily="34" charset="0"/>
                </a:rPr>
                <a:t>Ge</a:t>
              </a:r>
              <a:r>
                <a:rPr lang="en-GB" sz="2200" dirty="0">
                  <a:solidFill>
                    <a:srgbClr val="000000"/>
                  </a:solidFill>
                  <a:cs typeface="Calibri" pitchFamily="34" charset="0"/>
                </a:rPr>
                <a:t> disk)</a:t>
              </a:r>
            </a:p>
          </p:txBody>
        </p:sp>
        <p:sp>
          <p:nvSpPr>
            <p:cNvPr id="24594" name="Line 212"/>
            <p:cNvSpPr>
              <a:spLocks noChangeShapeType="1"/>
            </p:cNvSpPr>
            <p:nvPr/>
          </p:nvSpPr>
          <p:spPr bwMode="auto">
            <a:xfrm>
              <a:off x="748" y="935"/>
              <a:ext cx="68" cy="3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>
                <a:solidFill>
                  <a:srgbClr val="000000"/>
                </a:solidFill>
              </a:endParaRPr>
            </a:p>
          </p:txBody>
        </p:sp>
        <p:sp>
          <p:nvSpPr>
            <p:cNvPr id="24595" name="Text Box 182"/>
            <p:cNvSpPr txBox="1">
              <a:spLocks noChangeArrowheads="1"/>
            </p:cNvSpPr>
            <p:nvPr/>
          </p:nvSpPr>
          <p:spPr bwMode="auto">
            <a:xfrm>
              <a:off x="1909" y="2549"/>
              <a:ext cx="737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sz="2200" dirty="0">
                  <a:solidFill>
                    <a:srgbClr val="000000"/>
                  </a:solidFill>
                  <a:cs typeface="Calibri" pitchFamily="34" charset="0"/>
                </a:rPr>
                <a:t>Ge-NTD</a:t>
              </a:r>
            </a:p>
          </p:txBody>
        </p:sp>
        <p:sp>
          <p:nvSpPr>
            <p:cNvPr id="24596" name="Line 214"/>
            <p:cNvSpPr>
              <a:spLocks noChangeShapeType="1"/>
            </p:cNvSpPr>
            <p:nvPr/>
          </p:nvSpPr>
          <p:spPr bwMode="auto">
            <a:xfrm flipH="1" flipV="1">
              <a:off x="1729" y="1888"/>
              <a:ext cx="425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>
                <a:solidFill>
                  <a:srgbClr val="000000"/>
                </a:solidFill>
              </a:endParaRPr>
            </a:p>
          </p:txBody>
        </p:sp>
        <p:sp>
          <p:nvSpPr>
            <p:cNvPr id="24597" name="Text Box 202"/>
            <p:cNvSpPr txBox="1">
              <a:spLocks noChangeArrowheads="1"/>
            </p:cNvSpPr>
            <p:nvPr/>
          </p:nvSpPr>
          <p:spPr bwMode="auto">
            <a:xfrm>
              <a:off x="1150" y="890"/>
              <a:ext cx="63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>
                  <a:solidFill>
                    <a:srgbClr val="333399"/>
                  </a:solidFill>
                  <a:latin typeface="Arial" charset="0"/>
                </a:rPr>
                <a:t>30 mK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7858754" y="5445224"/>
            <a:ext cx="986168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000000"/>
                </a:solidFill>
                <a:latin typeface="Arial Narrow" pitchFamily="34" charset="0"/>
              </a:rPr>
              <a:t>ZnMoO</a:t>
            </a:r>
            <a:r>
              <a:rPr lang="en-US" sz="2000" b="1" baseline="-25000" dirty="0" smtClean="0">
                <a:solidFill>
                  <a:srgbClr val="000000"/>
                </a:solidFill>
                <a:latin typeface="Arial Narrow" pitchFamily="34" charset="0"/>
              </a:rPr>
              <a:t>4</a:t>
            </a:r>
            <a:endParaRPr lang="ru-RU" sz="2000" b="1" baseline="-250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496" y="6444044"/>
            <a:ext cx="4677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cs typeface="Calibri" pitchFamily="34" charset="0"/>
              </a:rPr>
              <a:t>(</a:t>
            </a:r>
            <a:r>
              <a:rPr lang="en-US" dirty="0">
                <a:solidFill>
                  <a:srgbClr val="000000"/>
                </a:solidFill>
                <a:cs typeface="Calibri" pitchFamily="34" charset="0"/>
              </a:rPr>
              <a:t>figure from presentation of Pierre de </a:t>
            </a:r>
            <a:r>
              <a:rPr lang="en-US" dirty="0" err="1">
                <a:solidFill>
                  <a:srgbClr val="000000"/>
                </a:solidFill>
                <a:cs typeface="Calibri" pitchFamily="34" charset="0"/>
              </a:rPr>
              <a:t>Marcillac</a:t>
            </a:r>
            <a:r>
              <a:rPr lang="en-US" dirty="0" smtClean="0">
                <a:solidFill>
                  <a:srgbClr val="000000"/>
                </a:solidFill>
                <a:cs typeface="Calibri" pitchFamily="34" charset="0"/>
              </a:rPr>
              <a:t>)</a:t>
            </a:r>
            <a:endParaRPr lang="uk-UA" dirty="0">
              <a:solidFill>
                <a:srgbClr val="000000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0664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292DC8-67B9-4D97-B5D9-5B81569B8022}" type="slidenum">
              <a:rPr lang="en-GB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GB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5" name="Заголовок 1"/>
          <p:cNvSpPr txBox="1">
            <a:spLocks/>
          </p:cNvSpPr>
          <p:nvPr/>
        </p:nvSpPr>
        <p:spPr bwMode="auto">
          <a:xfrm>
            <a:off x="0" y="58738"/>
            <a:ext cx="91440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  <a:sym typeface="Symbol" pitchFamily="18" charset="2"/>
              </a:rPr>
              <a:t>Background from </a:t>
            </a:r>
            <a:r>
              <a:rPr lang="el-GR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  <a:sym typeface="Symbol" pitchFamily="18" charset="2"/>
              </a:rPr>
              <a:t>2ν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  <a:sym typeface="Symbol" pitchFamily="18" charset="2"/>
              </a:rPr>
              <a:t>2</a:t>
            </a:r>
            <a:r>
              <a:rPr lang="el-G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  <a:sym typeface="Symbol" pitchFamily="18" charset="2"/>
              </a:rPr>
              <a:t>β 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  <a:sym typeface="Symbol" pitchFamily="18" charset="2"/>
              </a:rPr>
              <a:t>events</a:t>
            </a:r>
            <a:endParaRPr lang="uk-UA" sz="3200" b="1" dirty="0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sym typeface="Symbol" pitchFamily="18" charset="2"/>
            </a:endParaRPr>
          </a:p>
        </p:txBody>
      </p:sp>
      <p:pic>
        <p:nvPicPr>
          <p:cNvPr id="32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1" r="1849" b="18334"/>
          <a:stretch/>
        </p:blipFill>
        <p:spPr bwMode="auto">
          <a:xfrm>
            <a:off x="35496" y="836712"/>
            <a:ext cx="5334430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5436096" y="1124744"/>
                <a:ext cx="3648691" cy="420243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fr-FR" dirty="0">
                    <a:ea typeface="Cambria Math"/>
                    <a:cs typeface="Calibri" pitchFamily="34" charset="0"/>
                  </a:rPr>
                  <a:t>T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fr-FR" i="1">
                            <a:latin typeface="Cambria Math"/>
                            <a:ea typeface="Cambria Math"/>
                            <a:cs typeface="Calibri" pitchFamily="34" charset="0"/>
                          </a:rPr>
                        </m:ctrlPr>
                      </m:sPrePr>
                      <m:sub>
                        <m:r>
                          <a:rPr lang="fr-FR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1</m:t>
                        </m:r>
                        <m:r>
                          <a:rPr lang="en-US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/2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ν</m:t>
                        </m:r>
                      </m:sup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(</m:t>
                        </m:r>
                      </m:e>
                    </m:sPre>
                    <m:r>
                      <a:rPr lang="en-US">
                        <a:latin typeface="Cambria Math"/>
                        <a:ea typeface="Cambria Math"/>
                        <a:cs typeface="Calibri" pitchFamily="34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  <a:cs typeface="Calibri" pitchFamily="34" charset="0"/>
                      </a:rPr>
                      <m:t>ν</m:t>
                    </m:r>
                    <m:r>
                      <a:rPr lang="en-US">
                        <a:latin typeface="Cambria Math"/>
                        <a:ea typeface="Cambria Math"/>
                        <a:cs typeface="Calibri" pitchFamily="34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  <a:cs typeface="Calibri" pitchFamily="34" charset="0"/>
                      </a:rPr>
                      <m:t>β</m:t>
                    </m:r>
                    <m:r>
                      <a:rPr lang="en-US">
                        <a:latin typeface="Cambria Math"/>
                        <a:ea typeface="Cambria Math"/>
                        <a:cs typeface="Calibri" pitchFamily="34" charset="0"/>
                      </a:rPr>
                      <m:t>)</m:t>
                    </m:r>
                  </m:oMath>
                </a14:m>
                <a:r>
                  <a:rPr lang="uk-UA" dirty="0">
                    <a:cs typeface="Calibri" pitchFamily="34" charset="0"/>
                  </a:rPr>
                  <a:t> </a:t>
                </a:r>
                <a:r>
                  <a:rPr lang="fr-FR" dirty="0">
                    <a:cs typeface="Calibri" pitchFamily="34" charset="0"/>
                  </a:rPr>
                  <a:t>= (7</a:t>
                </a:r>
                <a:r>
                  <a:rPr lang="uk-UA" dirty="0">
                    <a:cs typeface="Calibri" pitchFamily="34" charset="0"/>
                  </a:rPr>
                  <a:t>.</a:t>
                </a:r>
                <a:r>
                  <a:rPr lang="fr-FR" dirty="0">
                    <a:cs typeface="Calibri" pitchFamily="34" charset="0"/>
                  </a:rPr>
                  <a:t>16 ± 0</a:t>
                </a:r>
                <a:r>
                  <a:rPr lang="uk-UA" dirty="0">
                    <a:cs typeface="Calibri" pitchFamily="34" charset="0"/>
                  </a:rPr>
                  <a:t>.</a:t>
                </a:r>
                <a:r>
                  <a:rPr lang="fr-FR" dirty="0">
                    <a:cs typeface="Calibri" pitchFamily="34" charset="0"/>
                  </a:rPr>
                  <a:t>54)×10</a:t>
                </a:r>
                <a:r>
                  <a:rPr lang="fr-FR" baseline="30000" dirty="0">
                    <a:cs typeface="Calibri" pitchFamily="34" charset="0"/>
                  </a:rPr>
                  <a:t>18</a:t>
                </a:r>
                <a:r>
                  <a:rPr lang="fr-FR" dirty="0">
                    <a:cs typeface="Calibri" pitchFamily="34" charset="0"/>
                  </a:rPr>
                  <a:t> </a:t>
                </a:r>
                <a:r>
                  <a:rPr lang="en-US" dirty="0">
                    <a:cs typeface="Calibri" pitchFamily="34" charset="0"/>
                  </a:rPr>
                  <a:t>y </a:t>
                </a:r>
                <a:r>
                  <a:rPr lang="en-US" dirty="0"/>
                  <a:t>[1]</a:t>
                </a:r>
                <a:endParaRPr lang="en-US" dirty="0"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1124744"/>
                <a:ext cx="3648691" cy="420243"/>
              </a:xfrm>
              <a:prstGeom prst="rect">
                <a:avLst/>
              </a:prstGeom>
              <a:blipFill rotWithShape="1">
                <a:blip r:embed="rId4"/>
                <a:stretch>
                  <a:fillRect l="-1333" t="-1429" r="-500" b="-1428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107504" y="6372036"/>
            <a:ext cx="7814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[1] L. </a:t>
            </a:r>
            <a:r>
              <a:rPr lang="en-US" dirty="0" err="1"/>
              <a:t>Simard</a:t>
            </a:r>
            <a:r>
              <a:rPr lang="en-US" dirty="0"/>
              <a:t> (NEMO-3 Collaboration) J Phys. Conf. Proc. 375 (2012) 042011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36096" y="2996952"/>
            <a:ext cx="35283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/>
              <a:t>Excellent energy resolution (&lt; 1%) is mandatory</a:t>
            </a:r>
            <a:endParaRPr lang="uk-UA" sz="2200" dirty="0"/>
          </a:p>
        </p:txBody>
      </p:sp>
    </p:spTree>
    <p:extLst>
      <p:ext uri="{BB962C8B-B14F-4D97-AF65-F5344CB8AC3E}">
        <p14:creationId xmlns:p14="http://schemas.microsoft.com/office/powerpoint/2010/main" val="35848505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0" y="58738"/>
            <a:ext cx="91440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  <a:sym typeface="Symbol" pitchFamily="18" charset="2"/>
              </a:rPr>
              <a:t>Random coincidence of </a:t>
            </a:r>
            <a:r>
              <a:rPr lang="el-G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  <a:sym typeface="Symbol" pitchFamily="18" charset="2"/>
              </a:rPr>
              <a:t>2ν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  <a:sym typeface="Symbol" pitchFamily="18" charset="2"/>
              </a:rPr>
              <a:t>2</a:t>
            </a:r>
            <a:r>
              <a:rPr lang="el-G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  <a:sym typeface="Symbol" pitchFamily="18" charset="2"/>
              </a:rPr>
              <a:t>β </a:t>
            </a: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  <a:sym typeface="Symbol" pitchFamily="18" charset="2"/>
              </a:rPr>
              <a:t>events</a:t>
            </a:r>
            <a:endParaRPr lang="uk-UA" sz="3200" b="1" dirty="0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sym typeface="Symbol" pitchFamily="18" charset="2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87E21B-4ECB-4F53-B16C-6ED9EB4EC0D4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831075"/>
            <a:ext cx="5743972" cy="3318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трелка вниз 6"/>
          <p:cNvSpPr/>
          <p:nvPr/>
        </p:nvSpPr>
        <p:spPr>
          <a:xfrm>
            <a:off x="5580112" y="3140968"/>
            <a:ext cx="144016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srgbClr val="FFFFFF"/>
              </a:solidFill>
            </a:endParaRPr>
          </a:p>
        </p:txBody>
      </p:sp>
      <p:sp>
        <p:nvSpPr>
          <p:cNvPr id="27654" name="Прямоугольник 7"/>
          <p:cNvSpPr>
            <a:spLocks noChangeArrowheads="1"/>
          </p:cNvSpPr>
          <p:nvPr/>
        </p:nvSpPr>
        <p:spPr bwMode="auto">
          <a:xfrm>
            <a:off x="5319401" y="2780928"/>
            <a:ext cx="6927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cs typeface="Calibri" pitchFamily="34" charset="0"/>
                <a:sym typeface="Symbol" pitchFamily="18" charset="2"/>
              </a:rPr>
              <a:t>0</a:t>
            </a:r>
            <a:r>
              <a:rPr lang="el-GR" dirty="0">
                <a:solidFill>
                  <a:srgbClr val="000000"/>
                </a:solidFill>
                <a:cs typeface="Calibri" pitchFamily="34" charset="0"/>
                <a:sym typeface="Symbol" pitchFamily="18" charset="2"/>
              </a:rPr>
              <a:t>ν</a:t>
            </a:r>
            <a:r>
              <a:rPr lang="en-US" dirty="0">
                <a:solidFill>
                  <a:srgbClr val="000000"/>
                </a:solidFill>
                <a:cs typeface="Calibri" pitchFamily="34" charset="0"/>
                <a:sym typeface="Symbol" pitchFamily="18" charset="2"/>
              </a:rPr>
              <a:t>2</a:t>
            </a:r>
            <a:r>
              <a:rPr lang="el-GR" dirty="0">
                <a:solidFill>
                  <a:srgbClr val="000000"/>
                </a:solidFill>
                <a:cs typeface="Calibri" pitchFamily="34" charset="0"/>
                <a:sym typeface="Symbol" pitchFamily="18" charset="2"/>
              </a:rPr>
              <a:t>β</a:t>
            </a:r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27655" name="Прямоугольник 8"/>
          <p:cNvSpPr>
            <a:spLocks noChangeArrowheads="1"/>
          </p:cNvSpPr>
          <p:nvPr/>
        </p:nvSpPr>
        <p:spPr bwMode="auto">
          <a:xfrm>
            <a:off x="1163539" y="4221088"/>
            <a:ext cx="6800254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Poor time resolution of scintillating bolometers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Background </a:t>
            </a:r>
            <a:r>
              <a:rPr lang="en-US" sz="2400" dirty="0">
                <a:solidFill>
                  <a:srgbClr val="000000"/>
                </a:solidFill>
              </a:rPr>
              <a:t>from </a:t>
            </a:r>
            <a:r>
              <a:rPr lang="en-US" sz="2400" dirty="0" smtClean="0">
                <a:solidFill>
                  <a:srgbClr val="000000"/>
                </a:solidFill>
              </a:rPr>
              <a:t>random coincidence of </a:t>
            </a:r>
            <a:r>
              <a:rPr lang="en-US" sz="2400" dirty="0" smtClean="0">
                <a:solidFill>
                  <a:srgbClr val="000000"/>
                </a:solidFill>
                <a:cs typeface="Calibri" pitchFamily="34" charset="0"/>
                <a:sym typeface="Symbol" pitchFamily="18" charset="2"/>
              </a:rPr>
              <a:t>2</a:t>
            </a:r>
            <a:r>
              <a:rPr lang="el-GR" sz="2400" dirty="0">
                <a:solidFill>
                  <a:srgbClr val="000000"/>
                </a:solidFill>
                <a:cs typeface="Calibri" pitchFamily="34" charset="0"/>
                <a:sym typeface="Symbol" pitchFamily="18" charset="2"/>
              </a:rPr>
              <a:t>ν</a:t>
            </a:r>
            <a:r>
              <a:rPr lang="en-US" sz="2400" dirty="0">
                <a:solidFill>
                  <a:srgbClr val="000000"/>
                </a:solidFill>
                <a:cs typeface="Calibri" pitchFamily="34" charset="0"/>
                <a:sym typeface="Symbol" pitchFamily="18" charset="2"/>
              </a:rPr>
              <a:t>2</a:t>
            </a:r>
            <a:r>
              <a:rPr lang="el-GR" sz="2400" dirty="0">
                <a:solidFill>
                  <a:srgbClr val="000000"/>
                </a:solidFill>
                <a:cs typeface="Calibri" pitchFamily="34" charset="0"/>
                <a:sym typeface="Symbol" pitchFamily="18" charset="2"/>
              </a:rPr>
              <a:t>β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events</a:t>
            </a:r>
            <a:endParaRPr lang="en-US" sz="2400" dirty="0">
              <a:solidFill>
                <a:srgbClr val="000000"/>
              </a:solidFill>
            </a:endParaRPr>
          </a:p>
          <a:p>
            <a:pPr algn="ctr"/>
            <a:endParaRPr lang="en-US" sz="2800" dirty="0">
              <a:solidFill>
                <a:srgbClr val="000000"/>
              </a:solidFill>
            </a:endParaRPr>
          </a:p>
          <a:p>
            <a:pPr algn="ctr"/>
            <a:r>
              <a:rPr lang="en-US" sz="2400" dirty="0">
                <a:solidFill>
                  <a:srgbClr val="000000"/>
                </a:solidFill>
              </a:rPr>
              <a:t>Pulse shape discrimination of the signals</a:t>
            </a:r>
            <a:endParaRPr lang="uk-UA" sz="2400" dirty="0">
              <a:solidFill>
                <a:srgbClr val="000000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4355653" y="4725144"/>
            <a:ext cx="360363" cy="303212"/>
          </a:xfrm>
          <a:prstGeom prst="down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srgbClr val="FFFFFF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4355653" y="5517232"/>
            <a:ext cx="360363" cy="303213"/>
          </a:xfrm>
          <a:prstGeom prst="down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06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E6D02B-A34B-4FF0-A5DB-F3F7DBB2C6DE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054857"/>
            <a:ext cx="8640960" cy="2254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200" b="1" dirty="0" smtClean="0">
                <a:solidFill>
                  <a:srgbClr val="000000"/>
                </a:solidFill>
              </a:rPr>
              <a:t>Random coincident </a:t>
            </a:r>
            <a:r>
              <a:rPr lang="el-GR" sz="2200" b="1" dirty="0">
                <a:solidFill>
                  <a:srgbClr val="000000"/>
                </a:solidFill>
                <a:cs typeface="Calibri" pitchFamily="34" charset="0"/>
                <a:sym typeface="Symbol" pitchFamily="18" charset="2"/>
              </a:rPr>
              <a:t>2ν</a:t>
            </a:r>
            <a:r>
              <a:rPr lang="en-US" sz="2200" b="1" dirty="0">
                <a:solidFill>
                  <a:srgbClr val="000000"/>
                </a:solidFill>
                <a:cs typeface="Calibri" pitchFamily="34" charset="0"/>
                <a:sym typeface="Symbol" pitchFamily="18" charset="2"/>
              </a:rPr>
              <a:t>2</a:t>
            </a:r>
            <a:r>
              <a:rPr lang="el-GR" sz="2200" b="1" dirty="0">
                <a:solidFill>
                  <a:srgbClr val="000000"/>
                </a:solidFill>
                <a:cs typeface="Calibri" pitchFamily="34" charset="0"/>
                <a:sym typeface="Symbol" pitchFamily="18" charset="2"/>
              </a:rPr>
              <a:t>β </a:t>
            </a:r>
            <a:r>
              <a:rPr lang="en-US" sz="2200" b="1" dirty="0" smtClean="0">
                <a:solidFill>
                  <a:srgbClr val="000000"/>
                </a:solidFill>
                <a:cs typeface="Calibri" pitchFamily="34" charset="0"/>
                <a:sym typeface="Symbol" pitchFamily="18" charset="2"/>
              </a:rPr>
              <a:t>events can be the main source of background</a:t>
            </a:r>
          </a:p>
          <a:p>
            <a:pPr algn="ctr"/>
            <a:endParaRPr lang="en-US" sz="1050" dirty="0">
              <a:solidFill>
                <a:srgbClr val="000000"/>
              </a:solidFill>
              <a:latin typeface="Tahoma" pitchFamily="34" charset="0"/>
              <a:sym typeface="Symbol" pitchFamily="18" charset="2"/>
            </a:endParaRPr>
          </a:p>
          <a:p>
            <a:pPr algn="just"/>
            <a:r>
              <a:rPr lang="en-US" dirty="0">
                <a:solidFill>
                  <a:srgbClr val="000000"/>
                </a:solidFill>
              </a:rPr>
              <a:t>Volume of each detector is 100 cm</a:t>
            </a:r>
            <a:r>
              <a:rPr lang="en-US" baseline="30000" dirty="0">
                <a:solidFill>
                  <a:srgbClr val="000000"/>
                </a:solidFill>
              </a:rPr>
              <a:t>3</a:t>
            </a:r>
            <a:r>
              <a:rPr lang="en-US" dirty="0">
                <a:solidFill>
                  <a:srgbClr val="000000"/>
                </a:solidFill>
              </a:rPr>
              <a:t>. Enrichment of </a:t>
            </a:r>
            <a:r>
              <a:rPr lang="en-US" baseline="30000" dirty="0">
                <a:solidFill>
                  <a:srgbClr val="000000"/>
                </a:solidFill>
              </a:rPr>
              <a:t>82</a:t>
            </a:r>
            <a:r>
              <a:rPr lang="en-US" dirty="0">
                <a:solidFill>
                  <a:srgbClr val="000000"/>
                </a:solidFill>
              </a:rPr>
              <a:t>Se, </a:t>
            </a:r>
            <a:r>
              <a:rPr lang="en-US" baseline="30000" dirty="0">
                <a:solidFill>
                  <a:srgbClr val="000000"/>
                </a:solidFill>
              </a:rPr>
              <a:t>100</a:t>
            </a:r>
            <a:r>
              <a:rPr lang="en-US" dirty="0">
                <a:solidFill>
                  <a:srgbClr val="000000"/>
                </a:solidFill>
              </a:rPr>
              <a:t>Mo, and </a:t>
            </a:r>
            <a:r>
              <a:rPr lang="en-US" baseline="30000" dirty="0">
                <a:solidFill>
                  <a:srgbClr val="000000"/>
                </a:solidFill>
              </a:rPr>
              <a:t>116</a:t>
            </a:r>
            <a:r>
              <a:rPr lang="en-US" dirty="0">
                <a:solidFill>
                  <a:srgbClr val="000000"/>
                </a:solidFill>
              </a:rPr>
              <a:t>Cd set to 100%, while for </a:t>
            </a:r>
            <a:r>
              <a:rPr lang="en-US" dirty="0" err="1">
                <a:solidFill>
                  <a:srgbClr val="000000"/>
                </a:solidFill>
              </a:rPr>
              <a:t>Te</a:t>
            </a:r>
            <a:r>
              <a:rPr lang="en-US" dirty="0">
                <a:solidFill>
                  <a:srgbClr val="000000"/>
                </a:solidFill>
              </a:rPr>
              <a:t> the natural isotopic abundance (34.08 %) is taken. </a:t>
            </a:r>
          </a:p>
          <a:p>
            <a:pPr algn="just"/>
            <a:r>
              <a:rPr lang="en-US" i="1" dirty="0">
                <a:solidFill>
                  <a:srgbClr val="000000"/>
                </a:solidFill>
              </a:rPr>
              <a:t>	C −</a:t>
            </a:r>
            <a:r>
              <a:rPr lang="en-US" dirty="0">
                <a:solidFill>
                  <a:srgbClr val="000000"/>
                </a:solidFill>
              </a:rPr>
              <a:t> mass concentration of the isotope of interest</a:t>
            </a:r>
          </a:p>
          <a:p>
            <a:pPr algn="just"/>
            <a:r>
              <a:rPr lang="en-US" i="1" dirty="0">
                <a:solidFill>
                  <a:srgbClr val="000000"/>
                </a:solidFill>
              </a:rPr>
              <a:t>	ρ − </a:t>
            </a:r>
            <a:r>
              <a:rPr lang="en-US" dirty="0">
                <a:solidFill>
                  <a:srgbClr val="000000"/>
                </a:solidFill>
              </a:rPr>
              <a:t>density of the material (g</a:t>
            </a:r>
            <a:r>
              <a:rPr lang="en-US" i="1" dirty="0">
                <a:solidFill>
                  <a:srgbClr val="000000"/>
                </a:solidFill>
              </a:rPr>
              <a:t>/</a:t>
            </a:r>
            <a:r>
              <a:rPr lang="en-US" dirty="0">
                <a:solidFill>
                  <a:srgbClr val="000000"/>
                </a:solidFill>
              </a:rPr>
              <a:t>cm</a:t>
            </a:r>
            <a:r>
              <a:rPr lang="en-US" baseline="30000" dirty="0">
                <a:solidFill>
                  <a:srgbClr val="000000"/>
                </a:solidFill>
              </a:rPr>
              <a:t>3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  <a:p>
            <a:pPr algn="just"/>
            <a:r>
              <a:rPr lang="en-US" i="1" dirty="0">
                <a:solidFill>
                  <a:srgbClr val="000000"/>
                </a:solidFill>
              </a:rPr>
              <a:t>	N − </a:t>
            </a:r>
            <a:r>
              <a:rPr lang="en-US" dirty="0">
                <a:solidFill>
                  <a:srgbClr val="000000"/>
                </a:solidFill>
              </a:rPr>
              <a:t>number of 2</a:t>
            </a:r>
            <a:r>
              <a:rPr lang="el-GR" dirty="0">
                <a:solidFill>
                  <a:srgbClr val="000000"/>
                </a:solidFill>
              </a:rPr>
              <a:t>β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candidate nuclei in one detector</a:t>
            </a:r>
          </a:p>
          <a:p>
            <a:pPr algn="just"/>
            <a:r>
              <a:rPr lang="en-US" i="1" dirty="0">
                <a:solidFill>
                  <a:srgbClr val="000000"/>
                </a:solidFill>
              </a:rPr>
              <a:t>	</a:t>
            </a:r>
            <a:r>
              <a:rPr lang="en-US" i="1" dirty="0" err="1">
                <a:solidFill>
                  <a:srgbClr val="000000"/>
                </a:solidFill>
              </a:rPr>
              <a:t>B</a:t>
            </a:r>
            <a:r>
              <a:rPr lang="en-US" baseline="-25000" dirty="0" err="1">
                <a:solidFill>
                  <a:srgbClr val="000000"/>
                </a:solidFill>
              </a:rPr>
              <a:t>rc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− </a:t>
            </a:r>
            <a:r>
              <a:rPr lang="en-US" dirty="0">
                <a:solidFill>
                  <a:srgbClr val="000000"/>
                </a:solidFill>
              </a:rPr>
              <a:t>counting rate at </a:t>
            </a:r>
            <a:r>
              <a:rPr lang="en-US" i="1" dirty="0">
                <a:solidFill>
                  <a:srgbClr val="000000"/>
                </a:solidFill>
              </a:rPr>
              <a:t>Q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l-GR" baseline="-25000" dirty="0">
                <a:solidFill>
                  <a:srgbClr val="000000"/>
                </a:solidFill>
              </a:rPr>
              <a:t>β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(counts</a:t>
            </a:r>
            <a:r>
              <a:rPr lang="en-US" i="1" dirty="0">
                <a:solidFill>
                  <a:srgbClr val="000000"/>
                </a:solidFill>
              </a:rPr>
              <a:t>/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err="1">
                <a:solidFill>
                  <a:srgbClr val="000000"/>
                </a:solidFill>
              </a:rPr>
              <a:t>keV·kg·yr</a:t>
            </a:r>
            <a:r>
              <a:rPr lang="en-US" dirty="0" smtClean="0">
                <a:solidFill>
                  <a:srgbClr val="000000"/>
                </a:solidFill>
              </a:rPr>
              <a:t>))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005" y="6269250"/>
            <a:ext cx="54241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0000"/>
                </a:solidFill>
              </a:rPr>
              <a:t>D.M. Chernyak et al., Eur. Phys. J. C 72 (2012) </a:t>
            </a:r>
            <a:r>
              <a:rPr lang="fr-FR" sz="2000" dirty="0" smtClean="0">
                <a:solidFill>
                  <a:srgbClr val="000000"/>
                </a:solidFill>
              </a:rPr>
              <a:t>1989</a:t>
            </a:r>
            <a:endParaRPr lang="uk-UA" sz="2000" b="1" dirty="0">
              <a:solidFill>
                <a:srgbClr val="00000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08075" y="6269250"/>
            <a:ext cx="16716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81016593"/>
                  </p:ext>
                </p:extLst>
              </p:nvPr>
            </p:nvGraphicFramePr>
            <p:xfrm>
              <a:off x="467544" y="1556792"/>
              <a:ext cx="8208912" cy="2405253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1008112"/>
                    <a:gridCol w="1296144"/>
                    <a:gridCol w="2160240"/>
                    <a:gridCol w="1008112"/>
                    <a:gridCol w="1368152"/>
                    <a:gridCol w="1368152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dirty="0" smtClean="0">
                              <a:latin typeface="Calibri" pitchFamily="34" charset="0"/>
                            </a:rPr>
                            <a:t>Isotope</a:t>
                          </a:r>
                          <a:endParaRPr lang="uk-UA" sz="2000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dirty="0" smtClean="0">
                              <a:latin typeface="Calibri" pitchFamily="34" charset="0"/>
                            </a:rPr>
                            <a:t>T</a:t>
                          </a:r>
                          <a14:m>
                            <m:oMath xmlns:m="http://schemas.openxmlformats.org/officeDocument/2006/math">
                              <m:sPre>
                                <m:sPrePr>
                                  <m:ctrlPr>
                                    <a:rPr lang="fr-FR" sz="1400" i="1" smtClean="0">
                                      <a:latin typeface="Cambria Math"/>
                                    </a:rPr>
                                  </m:ctrlPr>
                                </m:sPrePr>
                                <m:sub>
                                  <m:r>
                                    <a:rPr lang="fr-FR" sz="1400" i="1" smtClean="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1400" b="1" i="1" smtClean="0">
                                      <a:latin typeface="Cambria Math"/>
                                    </a:rPr>
                                    <m:t>/</m:t>
                                  </m:r>
                                  <m:r>
                                    <a:rPr lang="en-US" sz="1400" b="1" i="1" smtClean="0"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  <m:sup>
                                  <m:r>
                                    <m:rPr>
                                      <m:nor/>
                                    </m:rPr>
                                    <a:rPr lang="el-GR" sz="1400" dirty="0" smtClean="0">
                                      <a:latin typeface="Calibri" pitchFamily="34" charset="0"/>
                                    </a:rPr>
                                    <m:t>2</m:t>
                                  </m:r>
                                  <m:r>
                                    <m:rPr>
                                      <m:nor/>
                                    </m:rPr>
                                    <a:rPr lang="el-GR" sz="1400" dirty="0" smtClean="0">
                                      <a:latin typeface="Calibri" pitchFamily="34" charset="0"/>
                                    </a:rPr>
                                    <m:t>ν</m:t>
                                  </m:r>
                                  <m:r>
                                    <m:rPr>
                                      <m:nor/>
                                    </m:rPr>
                                    <a:rPr lang="el-GR" sz="1400" dirty="0" smtClean="0">
                                      <a:latin typeface="Calibri" pitchFamily="34" charset="0"/>
                                    </a:rPr>
                                    <m:t>2</m:t>
                                  </m:r>
                                  <m:r>
                                    <m:rPr>
                                      <m:nor/>
                                    </m:rPr>
                                    <a:rPr lang="el-GR" sz="1400" dirty="0" smtClean="0">
                                      <a:latin typeface="Calibri" pitchFamily="34" charset="0"/>
                                    </a:rPr>
                                    <m:t>β</m:t>
                                  </m:r>
                                </m:sup>
                                <m:e>
                                  <m:r>
                                    <a:rPr lang="en-US" sz="1400" b="1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1400" b="1" i="1" smtClean="0">
                                      <a:latin typeface="Cambria Math"/>
                                    </a:rPr>
                                    <m:t>𝒚𝒓</m:t>
                                  </m:r>
                                  <m:r>
                                    <a:rPr lang="en-US" sz="1400" b="1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sPre>
                            </m:oMath>
                          </a14:m>
                          <a:endParaRPr lang="uk-UA" sz="2000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>
                              <a:latin typeface="Calibri" pitchFamily="34" charset="0"/>
                            </a:rPr>
                            <a:t>Detector (ρ)</a:t>
                          </a:r>
                          <a:endParaRPr lang="uk-UA" sz="2000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>
                              <a:latin typeface="Calibri" pitchFamily="34" charset="0"/>
                            </a:rPr>
                            <a:t>C </a:t>
                          </a:r>
                          <a:endParaRPr lang="uk-UA" sz="2000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>
                              <a:latin typeface="Calibri" pitchFamily="34" charset="0"/>
                            </a:rPr>
                            <a:t>N</a:t>
                          </a:r>
                          <a:endParaRPr lang="uk-UA" sz="2000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2000" dirty="0" smtClean="0">
                              <a:latin typeface="Calibri" pitchFamily="34" charset="0"/>
                            </a:rPr>
                            <a:t>B</a:t>
                          </a:r>
                          <a:r>
                            <a:rPr lang="pt-BR" sz="2000" baseline="-25000" dirty="0" smtClean="0">
                              <a:latin typeface="Calibri" pitchFamily="34" charset="0"/>
                            </a:rPr>
                            <a:t>rc</a:t>
                          </a: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0" i="0" u="none" strike="noStrike" kern="1200" baseline="3000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82</a:t>
                          </a:r>
                          <a:r>
                            <a:rPr lang="fr-FR" sz="20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Se</a:t>
                          </a:r>
                          <a:endParaRPr lang="uk-UA" sz="2000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20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9</a:t>
                          </a:r>
                          <a:r>
                            <a:rPr lang="uk-UA" sz="2000" b="0" i="1" u="none" strike="noStrike" kern="1200" baseline="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.</a:t>
                          </a:r>
                          <a:r>
                            <a:rPr lang="uk-UA" sz="20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2×10</a:t>
                          </a:r>
                          <a:r>
                            <a:rPr lang="uk-UA" sz="2000" b="0" i="0" u="none" strike="noStrike" kern="1200" baseline="3000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19</a:t>
                          </a:r>
                          <a:endParaRPr lang="uk-UA" sz="2000" baseline="30000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Zn</a:t>
                          </a:r>
                          <a:r>
                            <a:rPr lang="fr-FR" sz="2000" b="0" i="0" u="none" strike="noStrike" kern="1200" baseline="3000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82</a:t>
                          </a:r>
                          <a:r>
                            <a:rPr lang="fr-FR" sz="20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Se (5.65)</a:t>
                          </a:r>
                          <a:endParaRPr lang="uk-UA" sz="2000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20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55.6 %</a:t>
                          </a:r>
                          <a:endParaRPr lang="uk-UA" sz="2000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20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uk-UA" sz="2000" b="0" i="1" u="none" strike="noStrike" kern="1200" baseline="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.</a:t>
                          </a:r>
                          <a:r>
                            <a:rPr lang="uk-UA" sz="20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31×10</a:t>
                          </a:r>
                          <a:r>
                            <a:rPr lang="uk-UA" sz="2000" b="0" i="0" u="none" strike="noStrike" kern="1200" baseline="3000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24</a:t>
                          </a:r>
                          <a:endParaRPr lang="uk-UA" sz="2000" baseline="30000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20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5</a:t>
                          </a:r>
                          <a:r>
                            <a:rPr lang="uk-UA" sz="2000" b="0" i="1" u="none" strike="noStrike" kern="1200" baseline="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.</a:t>
                          </a:r>
                          <a:r>
                            <a:rPr lang="uk-UA" sz="20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9×10</a:t>
                          </a:r>
                          <a:r>
                            <a:rPr lang="uk-UA" sz="2000" b="0" i="0" u="none" strike="noStrike" kern="1200" baseline="3000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−6</a:t>
                          </a:r>
                          <a:endParaRPr lang="uk-UA" sz="2000" baseline="30000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</a:tr>
                  <a:tr h="3200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i="0" u="none" strike="noStrike" kern="1200" baseline="30000" dirty="0" smtClean="0">
                              <a:solidFill>
                                <a:srgbClr val="FF0000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100</a:t>
                          </a:r>
                          <a:r>
                            <a:rPr lang="fr-FR" sz="2000" b="1" i="0" u="none" strike="noStrike" kern="1200" baseline="0" dirty="0" smtClean="0">
                              <a:solidFill>
                                <a:srgbClr val="FF0000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Mo</a:t>
                          </a:r>
                          <a:endParaRPr lang="uk-UA" sz="2000" b="1" dirty="0">
                            <a:solidFill>
                              <a:srgbClr val="FF0000"/>
                            </a:solidFill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uk-UA" sz="2000" b="1" i="0" u="none" strike="noStrike" kern="1200" baseline="0" dirty="0" smtClean="0">
                              <a:solidFill>
                                <a:srgbClr val="FF0000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7</a:t>
                          </a:r>
                          <a:r>
                            <a:rPr lang="uk-UA" sz="2000" b="1" i="1" u="none" strike="noStrike" kern="1200" baseline="0" dirty="0" smtClean="0">
                              <a:solidFill>
                                <a:srgbClr val="FF0000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.</a:t>
                          </a:r>
                          <a:r>
                            <a:rPr lang="uk-UA" sz="2000" b="1" i="0" u="none" strike="noStrike" kern="1200" baseline="0" dirty="0" smtClean="0">
                              <a:solidFill>
                                <a:srgbClr val="FF0000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1×10</a:t>
                          </a:r>
                          <a:r>
                            <a:rPr lang="uk-UA" sz="2000" b="1" i="0" u="none" strike="noStrike" kern="1200" baseline="30000" dirty="0" smtClean="0">
                              <a:solidFill>
                                <a:srgbClr val="FF0000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18</a:t>
                          </a:r>
                          <a:endParaRPr lang="uk-UA" sz="2000" b="1" baseline="30000" dirty="0">
                            <a:solidFill>
                              <a:srgbClr val="FF0000"/>
                            </a:solidFill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0" i="0" u="none" strike="noStrike" kern="1200" baseline="3000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40</a:t>
                          </a:r>
                          <a:r>
                            <a:rPr lang="fr-FR" sz="20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Ca</a:t>
                          </a:r>
                          <a:r>
                            <a:rPr lang="fr-FR" sz="2000" b="0" i="0" u="none" strike="noStrike" kern="1200" baseline="3000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100</a:t>
                          </a:r>
                          <a:r>
                            <a:rPr lang="fr-FR" sz="20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MoO</a:t>
                          </a:r>
                          <a:r>
                            <a:rPr lang="fr-FR" sz="2000" b="0" i="0" u="none" strike="noStrike" kern="1200" baseline="-2500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lang="fr-FR" sz="20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 (4.35)</a:t>
                          </a:r>
                          <a:endParaRPr lang="uk-UA" sz="2000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20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49.0 %</a:t>
                          </a:r>
                          <a:endParaRPr lang="uk-UA" sz="2000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20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1</a:t>
                          </a:r>
                          <a:r>
                            <a:rPr lang="uk-UA" sz="2000" b="0" i="1" u="none" strike="noStrike" kern="1200" baseline="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.</a:t>
                          </a:r>
                          <a:r>
                            <a:rPr lang="uk-UA" sz="20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28×10</a:t>
                          </a:r>
                          <a:r>
                            <a:rPr lang="uk-UA" sz="2000" b="0" i="0" u="none" strike="noStrike" kern="1200" baseline="3000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24</a:t>
                          </a:r>
                          <a:endParaRPr lang="uk-UA" sz="2000" baseline="30000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20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lang="uk-UA" sz="2000" b="0" i="1" u="none" strike="noStrike" kern="1200" baseline="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.</a:t>
                          </a:r>
                          <a:r>
                            <a:rPr lang="uk-UA" sz="20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8×10</a:t>
                          </a:r>
                          <a:r>
                            <a:rPr lang="uk-UA" sz="2000" b="0" i="0" u="none" strike="noStrike" kern="1200" baseline="3000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−4</a:t>
                          </a:r>
                          <a:endParaRPr lang="uk-UA" sz="2000" baseline="30000" dirty="0">
                            <a:latin typeface="Calibri" pitchFamily="34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20040">
                    <a:tc vMerge="1"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i="0" u="none" strike="noStrike" kern="1200" baseline="0" dirty="0" smtClean="0">
                              <a:solidFill>
                                <a:srgbClr val="FF0000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Zn</a:t>
                          </a:r>
                          <a:r>
                            <a:rPr lang="fr-FR" sz="2000" b="1" i="0" u="none" strike="noStrike" kern="1200" baseline="30000" dirty="0" smtClean="0">
                              <a:solidFill>
                                <a:srgbClr val="FF0000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100</a:t>
                          </a:r>
                          <a:r>
                            <a:rPr lang="fr-FR" sz="2000" b="1" i="0" u="none" strike="noStrike" kern="1200" baseline="0" dirty="0" smtClean="0">
                              <a:solidFill>
                                <a:srgbClr val="FF0000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MoO</a:t>
                          </a:r>
                          <a:r>
                            <a:rPr lang="fr-FR" sz="2000" b="1" i="0" u="none" strike="noStrike" kern="1200" baseline="-25000" dirty="0" smtClean="0">
                              <a:solidFill>
                                <a:srgbClr val="FF0000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lang="fr-FR" sz="2000" b="1" i="0" u="none" strike="noStrike" kern="1200" baseline="0" dirty="0" smtClean="0">
                              <a:solidFill>
                                <a:srgbClr val="FF0000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 (4.3)</a:t>
                          </a:r>
                          <a:endParaRPr lang="uk-UA" sz="2000" b="1" dirty="0">
                            <a:solidFill>
                              <a:srgbClr val="FF0000"/>
                            </a:solidFill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2000" b="1" i="0" u="none" strike="noStrike" kern="1200" baseline="0" dirty="0" smtClean="0">
                              <a:solidFill>
                                <a:srgbClr val="FF0000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43.6 %</a:t>
                          </a:r>
                          <a:endParaRPr lang="uk-UA" sz="2000" b="1" dirty="0">
                            <a:solidFill>
                              <a:srgbClr val="FF0000"/>
                            </a:solidFill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2000" b="1" i="0" u="none" strike="noStrike" kern="1200" baseline="0" dirty="0" smtClean="0">
                              <a:solidFill>
                                <a:srgbClr val="FF0000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1</a:t>
                          </a:r>
                          <a:r>
                            <a:rPr lang="uk-UA" sz="2000" b="1" i="1" u="none" strike="noStrike" kern="1200" baseline="0" dirty="0" smtClean="0">
                              <a:solidFill>
                                <a:srgbClr val="FF0000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.</a:t>
                          </a:r>
                          <a:r>
                            <a:rPr lang="uk-UA" sz="2000" b="1" i="0" u="none" strike="noStrike" kern="1200" baseline="0" dirty="0" smtClean="0">
                              <a:solidFill>
                                <a:srgbClr val="FF0000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13×10</a:t>
                          </a:r>
                          <a:r>
                            <a:rPr lang="uk-UA" sz="2000" b="1" i="0" u="none" strike="noStrike" kern="1200" baseline="30000" dirty="0" smtClean="0">
                              <a:solidFill>
                                <a:srgbClr val="FF0000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24</a:t>
                          </a:r>
                          <a:endParaRPr lang="uk-UA" sz="2000" b="1" baseline="30000" dirty="0">
                            <a:solidFill>
                              <a:srgbClr val="FF0000"/>
                            </a:solidFill>
                            <a:latin typeface="Calibri" pitchFamily="34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2000" b="1" i="0" u="none" strike="noStrike" kern="1200" baseline="0" dirty="0" smtClean="0">
                              <a:ln>
                                <a:solidFill>
                                  <a:srgbClr val="FF0000"/>
                                </a:solidFill>
                              </a:ln>
                              <a:solidFill>
                                <a:srgbClr val="C00000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uk-UA" sz="2000" b="1" i="1" u="none" strike="noStrike" kern="1200" baseline="0" dirty="0" smtClean="0">
                              <a:ln>
                                <a:solidFill>
                                  <a:srgbClr val="FF0000"/>
                                </a:solidFill>
                              </a:ln>
                              <a:solidFill>
                                <a:srgbClr val="C00000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.</a:t>
                          </a:r>
                          <a:r>
                            <a:rPr lang="uk-UA" sz="2000" b="1" i="0" u="none" strike="noStrike" kern="1200" baseline="0" dirty="0" smtClean="0">
                              <a:ln>
                                <a:solidFill>
                                  <a:srgbClr val="FF0000"/>
                                </a:solidFill>
                              </a:ln>
                              <a:solidFill>
                                <a:srgbClr val="C00000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9×10</a:t>
                          </a:r>
                          <a:r>
                            <a:rPr lang="uk-UA" sz="2000" b="1" i="0" u="none" strike="noStrike" kern="1200" baseline="30000" dirty="0" smtClean="0">
                              <a:ln>
                                <a:solidFill>
                                  <a:srgbClr val="FF0000"/>
                                </a:solidFill>
                              </a:ln>
                              <a:solidFill>
                                <a:srgbClr val="C00000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−4</a:t>
                          </a:r>
                          <a:endParaRPr lang="uk-UA" sz="2000" b="1" baseline="30000" dirty="0">
                            <a:ln>
                              <a:solidFill>
                                <a:srgbClr val="FF0000"/>
                              </a:solidFill>
                            </a:ln>
                            <a:solidFill>
                              <a:srgbClr val="C00000"/>
                            </a:solidFill>
                            <a:latin typeface="Calibri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0" i="0" u="none" strike="noStrike" kern="1200" baseline="3000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116</a:t>
                          </a:r>
                          <a:r>
                            <a:rPr lang="fr-FR" sz="20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Cd</a:t>
                          </a:r>
                          <a:endParaRPr lang="uk-UA" sz="2000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20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uk-UA" sz="2000" b="0" i="1" u="none" strike="noStrike" kern="1200" baseline="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.</a:t>
                          </a:r>
                          <a:r>
                            <a:rPr lang="uk-UA" sz="20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8×10</a:t>
                          </a:r>
                          <a:r>
                            <a:rPr lang="uk-UA" sz="2000" b="0" i="0" u="none" strike="noStrike" kern="1200" baseline="3000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19</a:t>
                          </a:r>
                          <a:endParaRPr lang="uk-UA" sz="2000" baseline="30000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0" i="0" u="none" strike="noStrike" kern="1200" baseline="3000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116</a:t>
                          </a:r>
                          <a:r>
                            <a:rPr lang="fr-FR" sz="20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CdWO</a:t>
                          </a:r>
                          <a:r>
                            <a:rPr lang="fr-FR" sz="2000" b="0" i="0" u="none" strike="noStrike" kern="1200" baseline="-2500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lang="fr-FR" sz="20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 (8.0)</a:t>
                          </a:r>
                          <a:endParaRPr lang="uk-UA" sz="2000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20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31.9 %</a:t>
                          </a:r>
                          <a:endParaRPr lang="uk-UA" sz="2000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20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1</a:t>
                          </a:r>
                          <a:r>
                            <a:rPr lang="uk-UA" sz="2000" b="0" i="1" u="none" strike="noStrike" kern="1200" baseline="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.</a:t>
                          </a:r>
                          <a:r>
                            <a:rPr lang="uk-UA" sz="20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32×10</a:t>
                          </a:r>
                          <a:r>
                            <a:rPr lang="uk-UA" sz="2000" b="0" i="0" u="none" strike="noStrike" kern="1200" baseline="3000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24</a:t>
                          </a:r>
                          <a:endParaRPr lang="uk-UA" sz="2000" baseline="30000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20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1</a:t>
                          </a:r>
                          <a:r>
                            <a:rPr lang="uk-UA" sz="2000" b="0" i="1" u="none" strike="noStrike" kern="1200" baseline="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.</a:t>
                          </a:r>
                          <a:r>
                            <a:rPr lang="uk-UA" sz="20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4×10</a:t>
                          </a:r>
                          <a:r>
                            <a:rPr lang="uk-UA" sz="2000" b="0" i="0" u="none" strike="noStrike" kern="1200" baseline="3000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−5</a:t>
                          </a:r>
                          <a:endParaRPr lang="uk-UA" sz="2000" baseline="30000" dirty="0">
                            <a:latin typeface="Calibri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0" i="0" u="none" strike="noStrike" kern="1200" baseline="3000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130</a:t>
                          </a:r>
                          <a:r>
                            <a:rPr lang="fr-FR" sz="20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Te</a:t>
                          </a:r>
                          <a:endParaRPr lang="uk-UA" sz="2000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20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6</a:t>
                          </a:r>
                          <a:r>
                            <a:rPr lang="uk-UA" sz="2000" b="0" i="1" u="none" strike="noStrike" kern="1200" baseline="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.</a:t>
                          </a:r>
                          <a:r>
                            <a:rPr lang="uk-UA" sz="20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8×10</a:t>
                          </a:r>
                          <a:r>
                            <a:rPr lang="uk-UA" sz="2000" b="0" i="0" u="none" strike="noStrike" kern="1200" baseline="3000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20</a:t>
                          </a:r>
                          <a:endParaRPr lang="uk-UA" sz="2000" baseline="30000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TeO</a:t>
                          </a:r>
                          <a:r>
                            <a:rPr lang="fr-FR" sz="2000" b="0" i="0" u="none" strike="noStrike" kern="1200" baseline="-2500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fr-FR" sz="20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 (5.9)</a:t>
                          </a:r>
                          <a:endParaRPr lang="uk-UA" sz="2000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20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27.2 %</a:t>
                          </a:r>
                          <a:endParaRPr lang="uk-UA" sz="2000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20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0</a:t>
                          </a:r>
                          <a:r>
                            <a:rPr lang="uk-UA" sz="2000" b="0" i="1" u="none" strike="noStrike" kern="1200" baseline="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.</a:t>
                          </a:r>
                          <a:r>
                            <a:rPr lang="uk-UA" sz="20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76×10</a:t>
                          </a:r>
                          <a:r>
                            <a:rPr lang="uk-UA" sz="2000" b="0" i="0" u="none" strike="noStrike" kern="1200" baseline="3000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24</a:t>
                          </a:r>
                          <a:endParaRPr lang="uk-UA" sz="2000" baseline="30000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20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1</a:t>
                          </a:r>
                          <a:r>
                            <a:rPr lang="uk-UA" sz="2000" b="0" i="1" u="none" strike="noStrike" kern="1200" baseline="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.</a:t>
                          </a:r>
                          <a:r>
                            <a:rPr lang="uk-UA" sz="20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1×10</a:t>
                          </a:r>
                          <a:r>
                            <a:rPr lang="uk-UA" sz="2000" b="0" i="0" u="none" strike="noStrike" kern="1200" baseline="3000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−8</a:t>
                          </a:r>
                          <a:endParaRPr lang="uk-UA" sz="2000" baseline="30000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81016593"/>
                  </p:ext>
                </p:extLst>
              </p:nvPr>
            </p:nvGraphicFramePr>
            <p:xfrm>
              <a:off x="467544" y="1556792"/>
              <a:ext cx="8208912" cy="2405253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1008112"/>
                    <a:gridCol w="1296144"/>
                    <a:gridCol w="2160240"/>
                    <a:gridCol w="1008112"/>
                    <a:gridCol w="1368152"/>
                    <a:gridCol w="1368152"/>
                  </a:tblGrid>
                  <a:tr h="4240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dirty="0" smtClean="0">
                              <a:latin typeface="Calibri" pitchFamily="34" charset="0"/>
                            </a:rPr>
                            <a:t>Isotope</a:t>
                          </a:r>
                          <a:endParaRPr lang="uk-UA" sz="2000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77934" t="-5714" r="-454930" b="-49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>
                              <a:latin typeface="Calibri" pitchFamily="34" charset="0"/>
                            </a:rPr>
                            <a:t>Detector (ρ)</a:t>
                          </a:r>
                          <a:endParaRPr lang="uk-UA" sz="2000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>
                              <a:latin typeface="Calibri" pitchFamily="34" charset="0"/>
                            </a:rPr>
                            <a:t>C </a:t>
                          </a:r>
                          <a:endParaRPr lang="uk-UA" sz="2000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 smtClean="0">
                              <a:latin typeface="Calibri" pitchFamily="34" charset="0"/>
                            </a:rPr>
                            <a:t>N</a:t>
                          </a:r>
                          <a:endParaRPr lang="uk-UA" sz="2000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2000" dirty="0" smtClean="0">
                              <a:latin typeface="Calibri" pitchFamily="34" charset="0"/>
                            </a:rPr>
                            <a:t>B</a:t>
                          </a:r>
                          <a:r>
                            <a:rPr lang="pt-BR" sz="2000" baseline="-25000" dirty="0" smtClean="0">
                              <a:latin typeface="Calibri" pitchFamily="34" charset="0"/>
                            </a:rPr>
                            <a:t>rc</a:t>
                          </a:r>
                        </a:p>
                      </a:txBody>
                      <a:tcPr anchor="ctr"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0" i="0" u="none" strike="noStrike" kern="1200" baseline="3000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82</a:t>
                          </a:r>
                          <a:r>
                            <a:rPr lang="fr-FR" sz="20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Se</a:t>
                          </a:r>
                          <a:endParaRPr lang="uk-UA" sz="2000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20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9</a:t>
                          </a:r>
                          <a:r>
                            <a:rPr lang="uk-UA" sz="2000" b="0" i="1" u="none" strike="noStrike" kern="1200" baseline="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.</a:t>
                          </a:r>
                          <a:r>
                            <a:rPr lang="uk-UA" sz="20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2×10</a:t>
                          </a:r>
                          <a:r>
                            <a:rPr lang="uk-UA" sz="2000" b="0" i="0" u="none" strike="noStrike" kern="1200" baseline="3000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19</a:t>
                          </a:r>
                          <a:endParaRPr lang="uk-UA" sz="2000" baseline="30000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Zn</a:t>
                          </a:r>
                          <a:r>
                            <a:rPr lang="fr-FR" sz="2000" b="0" i="0" u="none" strike="noStrike" kern="1200" baseline="3000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82</a:t>
                          </a:r>
                          <a:r>
                            <a:rPr lang="fr-FR" sz="20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Se (5.65)</a:t>
                          </a:r>
                          <a:endParaRPr lang="uk-UA" sz="2000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20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55.6 %</a:t>
                          </a:r>
                          <a:endParaRPr lang="uk-UA" sz="2000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20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uk-UA" sz="2000" b="0" i="1" u="none" strike="noStrike" kern="1200" baseline="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.</a:t>
                          </a:r>
                          <a:r>
                            <a:rPr lang="uk-UA" sz="20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31×10</a:t>
                          </a:r>
                          <a:r>
                            <a:rPr lang="uk-UA" sz="2000" b="0" i="0" u="none" strike="noStrike" kern="1200" baseline="3000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24</a:t>
                          </a:r>
                          <a:endParaRPr lang="uk-UA" sz="2000" baseline="30000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20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5</a:t>
                          </a:r>
                          <a:r>
                            <a:rPr lang="uk-UA" sz="2000" b="0" i="1" u="none" strike="noStrike" kern="1200" baseline="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.</a:t>
                          </a:r>
                          <a:r>
                            <a:rPr lang="uk-UA" sz="20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9×10</a:t>
                          </a:r>
                          <a:r>
                            <a:rPr lang="uk-UA" sz="2000" b="0" i="0" u="none" strike="noStrike" kern="1200" baseline="3000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−6</a:t>
                          </a:r>
                          <a:endParaRPr lang="uk-UA" sz="2000" baseline="30000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</a:tr>
                  <a:tr h="3962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i="0" u="none" strike="noStrike" kern="1200" baseline="30000" dirty="0" smtClean="0">
                              <a:solidFill>
                                <a:srgbClr val="FF0000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100</a:t>
                          </a:r>
                          <a:r>
                            <a:rPr lang="fr-FR" sz="2000" b="1" i="0" u="none" strike="noStrike" kern="1200" baseline="0" dirty="0" smtClean="0">
                              <a:solidFill>
                                <a:srgbClr val="FF0000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Mo</a:t>
                          </a:r>
                          <a:endParaRPr lang="uk-UA" sz="2000" b="1" dirty="0">
                            <a:solidFill>
                              <a:srgbClr val="FF0000"/>
                            </a:solidFill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uk-UA" sz="2000" b="1" i="0" u="none" strike="noStrike" kern="1200" baseline="0" dirty="0" smtClean="0">
                              <a:solidFill>
                                <a:srgbClr val="FF0000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7</a:t>
                          </a:r>
                          <a:r>
                            <a:rPr lang="uk-UA" sz="2000" b="1" i="1" u="none" strike="noStrike" kern="1200" baseline="0" dirty="0" smtClean="0">
                              <a:solidFill>
                                <a:srgbClr val="FF0000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.</a:t>
                          </a:r>
                          <a:r>
                            <a:rPr lang="uk-UA" sz="2000" b="1" i="0" u="none" strike="noStrike" kern="1200" baseline="0" dirty="0" smtClean="0">
                              <a:solidFill>
                                <a:srgbClr val="FF0000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1×10</a:t>
                          </a:r>
                          <a:r>
                            <a:rPr lang="uk-UA" sz="2000" b="1" i="0" u="none" strike="noStrike" kern="1200" baseline="30000" dirty="0" smtClean="0">
                              <a:solidFill>
                                <a:srgbClr val="FF0000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18</a:t>
                          </a:r>
                          <a:endParaRPr lang="uk-UA" sz="2000" b="1" baseline="30000" dirty="0">
                            <a:solidFill>
                              <a:srgbClr val="FF0000"/>
                            </a:solidFill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0" i="0" u="none" strike="noStrike" kern="1200" baseline="3000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40</a:t>
                          </a:r>
                          <a:r>
                            <a:rPr lang="fr-FR" sz="20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Ca</a:t>
                          </a:r>
                          <a:r>
                            <a:rPr lang="fr-FR" sz="2000" b="0" i="0" u="none" strike="noStrike" kern="1200" baseline="3000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100</a:t>
                          </a:r>
                          <a:r>
                            <a:rPr lang="fr-FR" sz="20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MoO</a:t>
                          </a:r>
                          <a:r>
                            <a:rPr lang="fr-FR" sz="2000" b="0" i="0" u="none" strike="noStrike" kern="1200" baseline="-2500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lang="fr-FR" sz="20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 (4.35)</a:t>
                          </a:r>
                          <a:endParaRPr lang="uk-UA" sz="2000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20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49.0 %</a:t>
                          </a:r>
                          <a:endParaRPr lang="uk-UA" sz="2000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20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1</a:t>
                          </a:r>
                          <a:r>
                            <a:rPr lang="uk-UA" sz="2000" b="0" i="1" u="none" strike="noStrike" kern="1200" baseline="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.</a:t>
                          </a:r>
                          <a:r>
                            <a:rPr lang="uk-UA" sz="20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28×10</a:t>
                          </a:r>
                          <a:r>
                            <a:rPr lang="uk-UA" sz="2000" b="0" i="0" u="none" strike="noStrike" kern="1200" baseline="3000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24</a:t>
                          </a:r>
                          <a:endParaRPr lang="uk-UA" sz="2000" baseline="30000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20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lang="uk-UA" sz="2000" b="0" i="1" u="none" strike="noStrike" kern="1200" baseline="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.</a:t>
                          </a:r>
                          <a:r>
                            <a:rPr lang="uk-UA" sz="20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8×10</a:t>
                          </a:r>
                          <a:r>
                            <a:rPr lang="uk-UA" sz="2000" b="0" i="0" u="none" strike="noStrike" kern="1200" baseline="3000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−4</a:t>
                          </a:r>
                          <a:endParaRPr lang="uk-UA" sz="2000" baseline="30000" dirty="0">
                            <a:latin typeface="Calibri" pitchFamily="34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96240">
                    <a:tc vMerge="1"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i="0" u="none" strike="noStrike" kern="1200" baseline="0" dirty="0" smtClean="0">
                              <a:solidFill>
                                <a:srgbClr val="FF0000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Zn</a:t>
                          </a:r>
                          <a:r>
                            <a:rPr lang="fr-FR" sz="2000" b="1" i="0" u="none" strike="noStrike" kern="1200" baseline="30000" dirty="0" smtClean="0">
                              <a:solidFill>
                                <a:srgbClr val="FF0000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100</a:t>
                          </a:r>
                          <a:r>
                            <a:rPr lang="fr-FR" sz="2000" b="1" i="0" u="none" strike="noStrike" kern="1200" baseline="0" dirty="0" smtClean="0">
                              <a:solidFill>
                                <a:srgbClr val="FF0000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MoO</a:t>
                          </a:r>
                          <a:r>
                            <a:rPr lang="fr-FR" sz="2000" b="1" i="0" u="none" strike="noStrike" kern="1200" baseline="-25000" dirty="0" smtClean="0">
                              <a:solidFill>
                                <a:srgbClr val="FF0000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lang="fr-FR" sz="2000" b="1" i="0" u="none" strike="noStrike" kern="1200" baseline="0" dirty="0" smtClean="0">
                              <a:solidFill>
                                <a:srgbClr val="FF0000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 (4.3)</a:t>
                          </a:r>
                          <a:endParaRPr lang="uk-UA" sz="2000" b="1" dirty="0">
                            <a:solidFill>
                              <a:srgbClr val="FF0000"/>
                            </a:solidFill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2000" b="1" i="0" u="none" strike="noStrike" kern="1200" baseline="0" dirty="0" smtClean="0">
                              <a:solidFill>
                                <a:srgbClr val="FF0000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43.6 %</a:t>
                          </a:r>
                          <a:endParaRPr lang="uk-UA" sz="2000" b="1" dirty="0">
                            <a:solidFill>
                              <a:srgbClr val="FF0000"/>
                            </a:solidFill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2000" b="1" i="0" u="none" strike="noStrike" kern="1200" baseline="0" dirty="0" smtClean="0">
                              <a:solidFill>
                                <a:srgbClr val="FF0000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1</a:t>
                          </a:r>
                          <a:r>
                            <a:rPr lang="uk-UA" sz="2000" b="1" i="1" u="none" strike="noStrike" kern="1200" baseline="0" dirty="0" smtClean="0">
                              <a:solidFill>
                                <a:srgbClr val="FF0000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.</a:t>
                          </a:r>
                          <a:r>
                            <a:rPr lang="uk-UA" sz="2000" b="1" i="0" u="none" strike="noStrike" kern="1200" baseline="0" dirty="0" smtClean="0">
                              <a:solidFill>
                                <a:srgbClr val="FF0000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13×10</a:t>
                          </a:r>
                          <a:r>
                            <a:rPr lang="uk-UA" sz="2000" b="1" i="0" u="none" strike="noStrike" kern="1200" baseline="30000" dirty="0" smtClean="0">
                              <a:solidFill>
                                <a:srgbClr val="FF0000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24</a:t>
                          </a:r>
                          <a:endParaRPr lang="uk-UA" sz="2000" b="1" baseline="30000" dirty="0">
                            <a:solidFill>
                              <a:srgbClr val="FF0000"/>
                            </a:solidFill>
                            <a:latin typeface="Calibri" pitchFamily="34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2000" b="1" i="0" u="none" strike="noStrike" kern="1200" baseline="0" dirty="0" smtClean="0">
                              <a:ln>
                                <a:solidFill>
                                  <a:srgbClr val="FF0000"/>
                                </a:solidFill>
                              </a:ln>
                              <a:solidFill>
                                <a:srgbClr val="C00000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uk-UA" sz="2000" b="1" i="1" u="none" strike="noStrike" kern="1200" baseline="0" dirty="0" smtClean="0">
                              <a:ln>
                                <a:solidFill>
                                  <a:srgbClr val="FF0000"/>
                                </a:solidFill>
                              </a:ln>
                              <a:solidFill>
                                <a:srgbClr val="C00000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.</a:t>
                          </a:r>
                          <a:r>
                            <a:rPr lang="uk-UA" sz="2000" b="1" i="0" u="none" strike="noStrike" kern="1200" baseline="0" dirty="0" smtClean="0">
                              <a:ln>
                                <a:solidFill>
                                  <a:srgbClr val="FF0000"/>
                                </a:solidFill>
                              </a:ln>
                              <a:solidFill>
                                <a:srgbClr val="C00000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9×10</a:t>
                          </a:r>
                          <a:r>
                            <a:rPr lang="uk-UA" sz="2000" b="1" i="0" u="none" strike="noStrike" kern="1200" baseline="30000" dirty="0" smtClean="0">
                              <a:ln>
                                <a:solidFill>
                                  <a:srgbClr val="FF0000"/>
                                </a:solidFill>
                              </a:ln>
                              <a:solidFill>
                                <a:srgbClr val="C00000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−4</a:t>
                          </a:r>
                          <a:endParaRPr lang="uk-UA" sz="2000" b="1" baseline="30000" dirty="0">
                            <a:ln>
                              <a:solidFill>
                                <a:srgbClr val="FF0000"/>
                              </a:solidFill>
                            </a:ln>
                            <a:solidFill>
                              <a:srgbClr val="C00000"/>
                            </a:solidFill>
                            <a:latin typeface="Calibri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0" i="0" u="none" strike="noStrike" kern="1200" baseline="3000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116</a:t>
                          </a:r>
                          <a:r>
                            <a:rPr lang="fr-FR" sz="20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Cd</a:t>
                          </a:r>
                          <a:endParaRPr lang="uk-UA" sz="2000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20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uk-UA" sz="2000" b="0" i="1" u="none" strike="noStrike" kern="1200" baseline="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.</a:t>
                          </a:r>
                          <a:r>
                            <a:rPr lang="uk-UA" sz="20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8×10</a:t>
                          </a:r>
                          <a:r>
                            <a:rPr lang="uk-UA" sz="2000" b="0" i="0" u="none" strike="noStrike" kern="1200" baseline="3000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19</a:t>
                          </a:r>
                          <a:endParaRPr lang="uk-UA" sz="2000" baseline="30000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0" i="0" u="none" strike="noStrike" kern="1200" baseline="3000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116</a:t>
                          </a:r>
                          <a:r>
                            <a:rPr lang="fr-FR" sz="20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CdWO</a:t>
                          </a:r>
                          <a:r>
                            <a:rPr lang="fr-FR" sz="2000" b="0" i="0" u="none" strike="noStrike" kern="1200" baseline="-2500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lang="fr-FR" sz="20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 (8.0)</a:t>
                          </a:r>
                          <a:endParaRPr lang="uk-UA" sz="2000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20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31.9 %</a:t>
                          </a:r>
                          <a:endParaRPr lang="uk-UA" sz="2000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20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1</a:t>
                          </a:r>
                          <a:r>
                            <a:rPr lang="uk-UA" sz="2000" b="0" i="1" u="none" strike="noStrike" kern="1200" baseline="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.</a:t>
                          </a:r>
                          <a:r>
                            <a:rPr lang="uk-UA" sz="20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32×10</a:t>
                          </a:r>
                          <a:r>
                            <a:rPr lang="uk-UA" sz="2000" b="0" i="0" u="none" strike="noStrike" kern="1200" baseline="3000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24</a:t>
                          </a:r>
                          <a:endParaRPr lang="uk-UA" sz="2000" baseline="30000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20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1</a:t>
                          </a:r>
                          <a:r>
                            <a:rPr lang="uk-UA" sz="2000" b="0" i="1" u="none" strike="noStrike" kern="1200" baseline="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.</a:t>
                          </a:r>
                          <a:r>
                            <a:rPr lang="uk-UA" sz="20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4×10</a:t>
                          </a:r>
                          <a:r>
                            <a:rPr lang="uk-UA" sz="2000" b="0" i="0" u="none" strike="noStrike" kern="1200" baseline="3000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−5</a:t>
                          </a:r>
                          <a:endParaRPr lang="uk-UA" sz="2000" baseline="30000" dirty="0">
                            <a:latin typeface="Calibri" pitchFamily="34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0" i="0" u="none" strike="noStrike" kern="1200" baseline="3000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130</a:t>
                          </a:r>
                          <a:r>
                            <a:rPr lang="fr-FR" sz="20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Te</a:t>
                          </a:r>
                          <a:endParaRPr lang="uk-UA" sz="2000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20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6</a:t>
                          </a:r>
                          <a:r>
                            <a:rPr lang="uk-UA" sz="2000" b="0" i="1" u="none" strike="noStrike" kern="1200" baseline="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.</a:t>
                          </a:r>
                          <a:r>
                            <a:rPr lang="uk-UA" sz="20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8×10</a:t>
                          </a:r>
                          <a:r>
                            <a:rPr lang="uk-UA" sz="2000" b="0" i="0" u="none" strike="noStrike" kern="1200" baseline="3000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20</a:t>
                          </a:r>
                          <a:endParaRPr lang="uk-UA" sz="2000" baseline="30000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TeO</a:t>
                          </a:r>
                          <a:r>
                            <a:rPr lang="fr-FR" sz="2000" b="0" i="0" u="none" strike="noStrike" kern="1200" baseline="-2500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fr-FR" sz="20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 (5.9)</a:t>
                          </a:r>
                          <a:endParaRPr lang="uk-UA" sz="2000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20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27.2 %</a:t>
                          </a:r>
                          <a:endParaRPr lang="uk-UA" sz="2000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20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0</a:t>
                          </a:r>
                          <a:r>
                            <a:rPr lang="uk-UA" sz="2000" b="0" i="1" u="none" strike="noStrike" kern="1200" baseline="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.</a:t>
                          </a:r>
                          <a:r>
                            <a:rPr lang="uk-UA" sz="20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76×10</a:t>
                          </a:r>
                          <a:r>
                            <a:rPr lang="uk-UA" sz="2000" b="0" i="0" u="none" strike="noStrike" kern="1200" baseline="3000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24</a:t>
                          </a:r>
                          <a:endParaRPr lang="uk-UA" sz="2000" baseline="30000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20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1</a:t>
                          </a:r>
                          <a:r>
                            <a:rPr lang="uk-UA" sz="2000" b="0" i="1" u="none" strike="noStrike" kern="1200" baseline="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.</a:t>
                          </a:r>
                          <a:r>
                            <a:rPr lang="uk-UA" sz="20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1×10</a:t>
                          </a:r>
                          <a:r>
                            <a:rPr lang="uk-UA" sz="2000" b="0" i="0" u="none" strike="noStrike" kern="1200" baseline="30000" dirty="0" smtClean="0">
                              <a:solidFill>
                                <a:schemeClr val="dk1"/>
                              </a:solidFill>
                              <a:latin typeface="Calibri" pitchFamily="34" charset="0"/>
                              <a:ea typeface="+mn-ea"/>
                              <a:cs typeface="+mn-cs"/>
                            </a:rPr>
                            <a:t>−8</a:t>
                          </a:r>
                          <a:endParaRPr lang="uk-UA" sz="2000" baseline="30000" dirty="0">
                            <a:latin typeface="Calibri" pitchFamily="34" charset="0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0" y="58738"/>
            <a:ext cx="91440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  <a:sym typeface="Symbol" pitchFamily="18" charset="2"/>
              </a:rPr>
              <a:t>Counting rate of a randomly coincident </a:t>
            </a:r>
            <a:r>
              <a:rPr lang="el-GR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  <a:sym typeface="Symbol" pitchFamily="18" charset="2"/>
              </a:rPr>
              <a:t>2ν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  <a:sym typeface="Symbol" pitchFamily="18" charset="2"/>
              </a:rPr>
              <a:t>2</a:t>
            </a:r>
            <a:r>
              <a:rPr lang="el-G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  <a:sym typeface="Symbol" pitchFamily="18" charset="2"/>
              </a:rPr>
              <a:t>β </a:t>
            </a: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  <a:sym typeface="Symbol" pitchFamily="18" charset="2"/>
              </a:rPr>
              <a:t>events</a:t>
            </a:r>
            <a:endParaRPr lang="uk-UA" sz="3200" b="1" dirty="0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sym typeface="Symbol" pitchFamily="18" charset="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8074" y="783248"/>
            <a:ext cx="85844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solidFill>
                  <a:srgbClr val="000000"/>
                </a:solidFill>
              </a:rPr>
              <a:t>Expected level of </a:t>
            </a:r>
            <a:r>
              <a:rPr lang="fr-FR" sz="2000" dirty="0" smtClean="0">
                <a:solidFill>
                  <a:srgbClr val="000000"/>
                </a:solidFill>
              </a:rPr>
              <a:t>background in a region of interest for a future </a:t>
            </a:r>
          </a:p>
          <a:p>
            <a:pPr algn="ctr"/>
            <a:r>
              <a:rPr lang="fr-FR" sz="2000" dirty="0" smtClean="0">
                <a:solidFill>
                  <a:srgbClr val="000000"/>
                </a:solidFill>
              </a:rPr>
              <a:t>ZnMoO</a:t>
            </a:r>
            <a:r>
              <a:rPr lang="fr-FR" sz="2000" baseline="-25000" dirty="0" smtClean="0">
                <a:solidFill>
                  <a:srgbClr val="000000"/>
                </a:solidFill>
              </a:rPr>
              <a:t>4</a:t>
            </a:r>
            <a:r>
              <a:rPr lang="fr-FR" sz="2000" dirty="0" smtClean="0">
                <a:solidFill>
                  <a:srgbClr val="000000"/>
                </a:solidFill>
              </a:rPr>
              <a:t> experiments is </a:t>
            </a:r>
            <a:r>
              <a:rPr lang="fr-FR" sz="2000" dirty="0">
                <a:solidFill>
                  <a:srgbClr val="000000"/>
                </a:solidFill>
                <a:latin typeface="+mn-lt"/>
              </a:rPr>
              <a:t>~ </a:t>
            </a:r>
            <a:r>
              <a:rPr lang="fr-FR" sz="2000" dirty="0">
                <a:solidFill>
                  <a:srgbClr val="000000"/>
                </a:solidFill>
              </a:rPr>
              <a:t>10</a:t>
            </a:r>
            <a:r>
              <a:rPr lang="fr-FR" sz="2000" baseline="30000" dirty="0">
                <a:solidFill>
                  <a:srgbClr val="000000"/>
                </a:solidFill>
              </a:rPr>
              <a:t>-4</a:t>
            </a:r>
            <a:r>
              <a:rPr lang="fr-FR" sz="2000" dirty="0">
                <a:solidFill>
                  <a:srgbClr val="000000"/>
                </a:solidFill>
              </a:rPr>
              <a:t> counts/(keV·kg·yr</a:t>
            </a:r>
            <a:r>
              <a:rPr lang="fr-FR" sz="2000" dirty="0" smtClean="0">
                <a:solidFill>
                  <a:srgbClr val="000000"/>
                </a:solidFill>
              </a:rPr>
              <a:t>)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02402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7" t="30707" r="10263" b="20202"/>
          <a:stretch/>
        </p:blipFill>
        <p:spPr>
          <a:xfrm>
            <a:off x="5571510" y="1938082"/>
            <a:ext cx="2887419" cy="23451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7" t="30505" r="10263" b="20606"/>
          <a:stretch/>
        </p:blipFill>
        <p:spPr>
          <a:xfrm>
            <a:off x="827584" y="1916832"/>
            <a:ext cx="2889722" cy="23373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" t="30910" r="9405" b="19797"/>
          <a:stretch/>
        </p:blipFill>
        <p:spPr>
          <a:xfrm>
            <a:off x="5571511" y="4516139"/>
            <a:ext cx="2887419" cy="2327905"/>
          </a:xfrm>
          <a:prstGeom prst="rect">
            <a:avLst/>
          </a:prstGeom>
        </p:spPr>
      </p:pic>
      <p:sp>
        <p:nvSpPr>
          <p:cNvPr id="21507" name="Прямоугольник 4"/>
          <p:cNvSpPr>
            <a:spLocks noChangeArrowheads="1"/>
          </p:cNvSpPr>
          <p:nvPr/>
        </p:nvSpPr>
        <p:spPr bwMode="auto">
          <a:xfrm>
            <a:off x="26988" y="1372890"/>
            <a:ext cx="4760912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Average pulse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Built from a single pulses  with energy of </a:t>
            </a:r>
            <a:r>
              <a:rPr lang="en-US" sz="16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~</a:t>
            </a:r>
            <a:r>
              <a:rPr lang="en-US" sz="1600" dirty="0">
                <a:solidFill>
                  <a:srgbClr val="000000"/>
                </a:solidFill>
              </a:rPr>
              <a:t> 3 MeV</a:t>
            </a:r>
          </a:p>
        </p:txBody>
      </p:sp>
      <p:sp>
        <p:nvSpPr>
          <p:cNvPr id="21508" name="Прямоугольник 5"/>
          <p:cNvSpPr>
            <a:spLocks noChangeArrowheads="1"/>
          </p:cNvSpPr>
          <p:nvPr/>
        </p:nvSpPr>
        <p:spPr bwMode="auto">
          <a:xfrm>
            <a:off x="5364088" y="1372890"/>
            <a:ext cx="352839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Noise baseline</a:t>
            </a:r>
          </a:p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More than 12000 baselines </a:t>
            </a:r>
            <a:r>
              <a:rPr lang="en-US" sz="1600" dirty="0">
                <a:solidFill>
                  <a:srgbClr val="000000"/>
                </a:solidFill>
              </a:rPr>
              <a:t>were used</a:t>
            </a:r>
          </a:p>
        </p:txBody>
      </p:sp>
      <p:sp>
        <p:nvSpPr>
          <p:cNvPr id="21509" name="Прямоугольник 6"/>
          <p:cNvSpPr>
            <a:spLocks noChangeArrowheads="1"/>
          </p:cNvSpPr>
          <p:nvPr/>
        </p:nvSpPr>
        <p:spPr bwMode="auto">
          <a:xfrm>
            <a:off x="3779838" y="2556768"/>
            <a:ext cx="18716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S/N ratio = 30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(light channel)</a:t>
            </a: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" t="30909" r="9692" b="20000"/>
          <a:stretch/>
        </p:blipFill>
        <p:spPr>
          <a:xfrm>
            <a:off x="827584" y="4516139"/>
            <a:ext cx="2889722" cy="232790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358775" y="4293096"/>
            <a:ext cx="8389938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515" name="Прямоугольник 18"/>
          <p:cNvSpPr>
            <a:spLocks noChangeArrowheads="1"/>
          </p:cNvSpPr>
          <p:nvPr/>
        </p:nvSpPr>
        <p:spPr bwMode="auto">
          <a:xfrm>
            <a:off x="5508625" y="4283249"/>
            <a:ext cx="3181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Coincident pulse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4535488" y="3998069"/>
            <a:ext cx="360362" cy="727075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21519" name="Прямоугольник 17"/>
          <p:cNvSpPr>
            <a:spLocks noChangeArrowheads="1"/>
          </p:cNvSpPr>
          <p:nvPr/>
        </p:nvSpPr>
        <p:spPr bwMode="auto">
          <a:xfrm>
            <a:off x="762011" y="4283249"/>
            <a:ext cx="3181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Single pulse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692696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Pulse shapes and noise were used from a real</a:t>
            </a:r>
            <a:r>
              <a:rPr lang="en-US" sz="2000" i="1" dirty="0"/>
              <a:t> </a:t>
            </a:r>
            <a:r>
              <a:rPr lang="en-US" sz="2000" dirty="0"/>
              <a:t>light detector coupled to </a:t>
            </a:r>
            <a:r>
              <a:rPr lang="en-US" sz="2000" dirty="0" smtClean="0"/>
              <a:t>a 313 g </a:t>
            </a:r>
            <a:r>
              <a:rPr lang="en-US" sz="2000" dirty="0"/>
              <a:t>ZnMoO</a:t>
            </a:r>
            <a:r>
              <a:rPr lang="en-US" sz="2000" baseline="-25000" dirty="0"/>
              <a:t>4</a:t>
            </a:r>
            <a:r>
              <a:rPr lang="en-US" sz="2000" dirty="0"/>
              <a:t> </a:t>
            </a:r>
            <a:r>
              <a:rPr lang="en-US" sz="2000" dirty="0" smtClean="0"/>
              <a:t>crystal working as a cryogenic scintillating bolometer in LSM (</a:t>
            </a:r>
            <a:r>
              <a:rPr lang="en-US" sz="2000" dirty="0" err="1" smtClean="0"/>
              <a:t>Modane</a:t>
            </a:r>
            <a:r>
              <a:rPr lang="en-US" sz="2000" dirty="0" smtClean="0"/>
              <a:t>).</a:t>
            </a:r>
            <a:endParaRPr lang="uk-UA" sz="2000" dirty="0"/>
          </a:p>
        </p:txBody>
      </p:sp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0" y="58738"/>
            <a:ext cx="91440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  <a:sym typeface="Symbol" pitchFamily="18" charset="2"/>
              </a:rPr>
              <a:t>Generator of the pulse profiles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34B0F-DF7E-48F1-A702-B2089F96F09A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71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9" t="29719" r="9157" b="20601"/>
          <a:stretch/>
        </p:blipFill>
        <p:spPr>
          <a:xfrm>
            <a:off x="2053382" y="1629441"/>
            <a:ext cx="4894882" cy="3959799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4752020" y="5517232"/>
            <a:ext cx="39244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Pairs of pulses were generated with random time distances with a flat distribution up to </a:t>
            </a:r>
            <a:r>
              <a:rPr lang="en-US" sz="2000" dirty="0" smtClean="0"/>
              <a:t>40 </a:t>
            </a:r>
            <a:r>
              <a:rPr lang="en-US" sz="2000" dirty="0" err="1"/>
              <a:t>ms.</a:t>
            </a:r>
            <a:endParaRPr lang="uk-UA" sz="2000" dirty="0"/>
          </a:p>
        </p:txBody>
      </p:sp>
      <p:sp>
        <p:nvSpPr>
          <p:cNvPr id="21515" name="Прямоугольник 18"/>
          <p:cNvSpPr>
            <a:spLocks noChangeArrowheads="1"/>
          </p:cNvSpPr>
          <p:nvPr/>
        </p:nvSpPr>
        <p:spPr bwMode="auto">
          <a:xfrm>
            <a:off x="2627784" y="1835532"/>
            <a:ext cx="18852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Coincident pulse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731311"/>
            <a:ext cx="35283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/>
              <a:t>Amplitude of the first pulse </a:t>
            </a:r>
            <a:r>
              <a:rPr lang="en-US" sz="2000" b="1" i="1" dirty="0" smtClean="0"/>
              <a:t>A</a:t>
            </a:r>
            <a:r>
              <a:rPr lang="en-US" sz="2000" b="1" baseline="-25000" dirty="0" smtClean="0"/>
              <a:t>1</a:t>
            </a:r>
            <a:r>
              <a:rPr lang="en-US" sz="2000" dirty="0" smtClean="0"/>
              <a:t> was extracted by sampling the 2ν2β</a:t>
            </a:r>
            <a:r>
              <a:rPr lang="en-US" sz="2000" i="1" dirty="0" smtClean="0"/>
              <a:t> </a:t>
            </a:r>
            <a:r>
              <a:rPr lang="en-US" sz="2000" dirty="0" smtClean="0"/>
              <a:t>distribution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0" y="58738"/>
            <a:ext cx="91440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  <a:sym typeface="Symbol" pitchFamily="18" charset="2"/>
              </a:rPr>
              <a:t>Generator of the pulse profiles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787214" y="3789040"/>
            <a:ext cx="4368962" cy="0"/>
          </a:xfrm>
          <a:prstGeom prst="line">
            <a:avLst/>
          </a:prstGeom>
          <a:ln w="254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1907704" y="3789040"/>
            <a:ext cx="0" cy="92226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187624" y="3717032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A</a:t>
            </a:r>
            <a:r>
              <a:rPr lang="en-US" b="1" baseline="-25000" dirty="0"/>
              <a:t>1</a:t>
            </a:r>
            <a:endParaRPr lang="uk-UA" b="1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425582" y="3212976"/>
            <a:ext cx="386649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1563604" y="3212976"/>
            <a:ext cx="15941" cy="149833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835696" y="4067780"/>
            <a:ext cx="508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 </a:t>
            </a:r>
            <a:r>
              <a:rPr lang="en-US" b="1" i="1" dirty="0"/>
              <a:t>A</a:t>
            </a:r>
            <a:r>
              <a:rPr lang="en-US" b="1" baseline="-25000" dirty="0"/>
              <a:t>2</a:t>
            </a:r>
            <a:r>
              <a:rPr lang="en-US" b="1" dirty="0"/>
              <a:t> </a:t>
            </a:r>
            <a:endParaRPr lang="uk-UA" b="1" dirty="0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1510596" y="4711306"/>
            <a:ext cx="50405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3919588" y="4509120"/>
            <a:ext cx="0" cy="3600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4860032" y="4509120"/>
            <a:ext cx="0" cy="3600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518" name="Прямоугольник 21517"/>
          <p:cNvSpPr/>
          <p:nvPr/>
        </p:nvSpPr>
        <p:spPr>
          <a:xfrm>
            <a:off x="4067944" y="731310"/>
            <a:ext cx="49668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Amplitude of the second pulse </a:t>
            </a:r>
            <a:r>
              <a:rPr lang="en-US" sz="2000" b="1" i="1" dirty="0"/>
              <a:t>A</a:t>
            </a:r>
            <a:r>
              <a:rPr lang="en-US" sz="2000" b="1" baseline="-25000" dirty="0"/>
              <a:t>2</a:t>
            </a:r>
            <a:r>
              <a:rPr lang="en-US" sz="2000" dirty="0"/>
              <a:t> was chosen as </a:t>
            </a:r>
            <a:r>
              <a:rPr lang="en-US" sz="2000" i="1" dirty="0"/>
              <a:t>Q</a:t>
            </a:r>
            <a:r>
              <a:rPr lang="en-US" sz="2000" baseline="-25000" dirty="0"/>
              <a:t>2β</a:t>
            </a:r>
            <a:r>
              <a:rPr lang="en-US" sz="2000" dirty="0"/>
              <a:t>(</a:t>
            </a:r>
            <a:r>
              <a:rPr lang="en-US" sz="2000" baseline="30000" dirty="0"/>
              <a:t>100</a:t>
            </a:r>
            <a:r>
              <a:rPr lang="en-US" sz="2000" dirty="0"/>
              <a:t>Mo) − </a:t>
            </a:r>
            <a:r>
              <a:rPr lang="en-US" sz="2000" i="1" dirty="0"/>
              <a:t>A</a:t>
            </a:r>
            <a:r>
              <a:rPr lang="en-US" sz="2000" baseline="-25000" dirty="0"/>
              <a:t>1 </a:t>
            </a:r>
            <a:r>
              <a:rPr lang="en-US" sz="2000" dirty="0"/>
              <a:t>+ Δ</a:t>
            </a:r>
            <a:r>
              <a:rPr lang="en-US" sz="2000" i="1" dirty="0"/>
              <a:t>E</a:t>
            </a:r>
            <a:r>
              <a:rPr lang="en-US" sz="2000" dirty="0"/>
              <a:t>, where Δ</a:t>
            </a:r>
            <a:r>
              <a:rPr lang="en-US" sz="2000" i="1" dirty="0"/>
              <a:t>E </a:t>
            </a:r>
            <a:r>
              <a:rPr lang="en-US" sz="2000" dirty="0"/>
              <a:t>is a random component in the interval [−5</a:t>
            </a:r>
            <a:r>
              <a:rPr lang="en-US" sz="2000" i="1" dirty="0"/>
              <a:t>, </a:t>
            </a:r>
            <a:r>
              <a:rPr lang="en-US" sz="2000" dirty="0"/>
              <a:t>+5] </a:t>
            </a:r>
            <a:r>
              <a:rPr lang="en-US" sz="2000" dirty="0" err="1"/>
              <a:t>keV</a:t>
            </a:r>
            <a:r>
              <a:rPr lang="en-US" sz="2000" dirty="0"/>
              <a:t>.</a:t>
            </a:r>
          </a:p>
        </p:txBody>
      </p:sp>
      <p:sp>
        <p:nvSpPr>
          <p:cNvPr id="21520" name="Прямоугольник 21519"/>
          <p:cNvSpPr/>
          <p:nvPr/>
        </p:nvSpPr>
        <p:spPr>
          <a:xfrm>
            <a:off x="3703564" y="4797152"/>
            <a:ext cx="1372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Δt</a:t>
            </a:r>
            <a:r>
              <a:rPr lang="en-US" b="1" dirty="0" smtClean="0"/>
              <a:t> = 0-40 </a:t>
            </a:r>
            <a:r>
              <a:rPr lang="en-US" b="1" dirty="0" err="1" smtClean="0"/>
              <a:t>ms</a:t>
            </a:r>
            <a:endParaRPr lang="uk-UA" dirty="0"/>
          </a:p>
        </p:txBody>
      </p:sp>
      <p:sp>
        <p:nvSpPr>
          <p:cNvPr id="21521" name="Номер слайда 215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34B0F-DF7E-48F1-A702-B2089F96F09A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53" name="Прямоугольник 52"/>
          <p:cNvSpPr/>
          <p:nvPr/>
        </p:nvSpPr>
        <p:spPr>
          <a:xfrm>
            <a:off x="143508" y="5611887"/>
            <a:ext cx="4212468" cy="769441"/>
          </a:xfrm>
          <a:prstGeom prst="rect">
            <a:avLst/>
          </a:prstGeom>
          <a:ln>
            <a:solidFill>
              <a:schemeClr val="dk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solidFill>
                  <a:srgbClr val="000000"/>
                </a:solidFill>
              </a:rPr>
              <a:t>10000 single and 10000 coincident pulses were generated</a:t>
            </a:r>
            <a:endParaRPr lang="uk-UA" sz="22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3926087" y="4783314"/>
            <a:ext cx="933945" cy="1383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08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958076"/>
            <a:ext cx="84249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Four methods were studied for pile-up rejection:</a:t>
            </a:r>
          </a:p>
          <a:p>
            <a:pPr marL="1371600" lvl="2" indent="-457200">
              <a:lnSpc>
                <a:spcPct val="150000"/>
              </a:lnSpc>
              <a:buAutoNum type="arabicPeriod"/>
            </a:pPr>
            <a:r>
              <a:rPr lang="en-US" sz="2800" dirty="0" smtClean="0"/>
              <a:t>Rise-time </a:t>
            </a:r>
          </a:p>
          <a:p>
            <a:pPr marL="1371600" lvl="2" indent="-457200">
              <a:lnSpc>
                <a:spcPct val="150000"/>
              </a:lnSpc>
              <a:buFontTx/>
              <a:buAutoNum type="arabicPeriod"/>
            </a:pPr>
            <a:r>
              <a:rPr lang="en-US" sz="2800" dirty="0"/>
              <a:t>Mean-time</a:t>
            </a:r>
            <a:endParaRPr lang="uk-UA" sz="2800" dirty="0"/>
          </a:p>
          <a:p>
            <a:pPr marL="1371600" lvl="2" indent="-457200">
              <a:lnSpc>
                <a:spcPct val="150000"/>
              </a:lnSpc>
              <a:buFontTx/>
              <a:buAutoNum type="arabicPeriod"/>
            </a:pPr>
            <a:r>
              <a:rPr lang="en-US" sz="2800" dirty="0" smtClean="0"/>
              <a:t>Optimal </a:t>
            </a:r>
            <a:r>
              <a:rPr lang="en-US" sz="2800" dirty="0"/>
              <a:t>filter</a:t>
            </a:r>
          </a:p>
          <a:p>
            <a:pPr marL="1371600" lvl="2" indent="-457200">
              <a:lnSpc>
                <a:spcPct val="150000"/>
              </a:lnSpc>
              <a:buAutoNum type="arabicPeriod"/>
            </a:pPr>
            <a:r>
              <a:rPr lang="en-US" sz="2800" dirty="0" smtClean="0"/>
              <a:t>χ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0" y="58738"/>
            <a:ext cx="91440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  <a:sym typeface="Symbol" pitchFamily="18" charset="2"/>
              </a:rPr>
              <a:t>Methods for pile-up rejection</a:t>
            </a:r>
            <a:endParaRPr 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4758243"/>
            <a:ext cx="8568952" cy="830997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We defined </a:t>
            </a:r>
            <a:r>
              <a:rPr lang="en-US" sz="2400" b="1" dirty="0">
                <a:solidFill>
                  <a:srgbClr val="FF0000"/>
                </a:solidFill>
              </a:rPr>
              <a:t>a </a:t>
            </a:r>
            <a:r>
              <a:rPr lang="en-US" sz="2400" b="1" dirty="0" smtClean="0">
                <a:solidFill>
                  <a:srgbClr val="FF0000"/>
                </a:solidFill>
              </a:rPr>
              <a:t>95% </a:t>
            </a:r>
            <a:r>
              <a:rPr lang="en-US" sz="2400" b="1" dirty="0">
                <a:solidFill>
                  <a:srgbClr val="FF0000"/>
                </a:solidFill>
              </a:rPr>
              <a:t>efficiency in accepting a </a:t>
            </a:r>
            <a:r>
              <a:rPr lang="en-US" sz="2400" b="1" dirty="0" smtClean="0">
                <a:solidFill>
                  <a:srgbClr val="FF0000"/>
                </a:solidFill>
              </a:rPr>
              <a:t>single pulse </a:t>
            </a:r>
            <a:r>
              <a:rPr lang="en-US" sz="2400" b="1" dirty="0">
                <a:solidFill>
                  <a:srgbClr val="FF0000"/>
                </a:solidFill>
              </a:rPr>
              <a:t>from the light detector as a potentially good 0ν2β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pulse</a:t>
            </a:r>
            <a:endParaRPr lang="uk-UA" sz="2400" b="1" dirty="0">
              <a:solidFill>
                <a:srgbClr val="FF0000"/>
              </a:solidFill>
            </a:endParaRP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4067944" y="2852936"/>
            <a:ext cx="144016" cy="108012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2996952"/>
            <a:ext cx="37643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use </a:t>
            </a:r>
            <a:r>
              <a:rPr lang="en-US" sz="2400" dirty="0"/>
              <a:t>an average pulse as a standard shape function</a:t>
            </a:r>
            <a:endParaRPr lang="uk-UA" sz="24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34B0F-DF7E-48F1-A702-B2089F96F09A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91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5813</TotalTime>
  <Words>1409</Words>
  <Application>Microsoft Office PowerPoint</Application>
  <PresentationFormat>Affichage à l'écran (4:3)</PresentationFormat>
  <Paragraphs>330</Paragraphs>
  <Slides>23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23</vt:i4>
      </vt:variant>
    </vt:vector>
  </HeadingPairs>
  <TitlesOfParts>
    <vt:vector size="26" baseType="lpstr">
      <vt:lpstr>Тема Office</vt:lpstr>
      <vt:lpstr>Default Design</vt:lpstr>
      <vt:lpstr>1_Default Design</vt:lpstr>
      <vt:lpstr>Scintillating Bolometers –  Rejection of background due to standard  two-neutrino double beta decay</vt:lpstr>
      <vt:lpstr>Double beta decay (2β) is a rare nuclear transition which  changes the nuclear charge by two units.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0ν2β decay of 100Mo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CRYOGENIC ZINC MOLYBDATE SCINTILLATION BOLOMETERS TO SEARCH FOR NEUTRINOLESS DOUBLE BETA DECAY OF 100Mo</dc:title>
  <dc:creator>Dmoon</dc:creator>
  <cp:lastModifiedBy>Dominique Duchesneau</cp:lastModifiedBy>
  <cp:revision>278</cp:revision>
  <dcterms:created xsi:type="dcterms:W3CDTF">2012-08-19T17:17:26Z</dcterms:created>
  <dcterms:modified xsi:type="dcterms:W3CDTF">2013-05-22T11:57:33Z</dcterms:modified>
</cp:coreProperties>
</file>