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6" r:id="rId2"/>
    <p:sldId id="356" r:id="rId3"/>
    <p:sldId id="373" r:id="rId4"/>
    <p:sldId id="365" r:id="rId5"/>
    <p:sldId id="366" r:id="rId6"/>
    <p:sldId id="367" r:id="rId7"/>
    <p:sldId id="330" r:id="rId8"/>
    <p:sldId id="369" r:id="rId9"/>
    <p:sldId id="370" r:id="rId10"/>
    <p:sldId id="371" r:id="rId11"/>
    <p:sldId id="351" r:id="rId12"/>
    <p:sldId id="358" r:id="rId13"/>
    <p:sldId id="372" r:id="rId14"/>
    <p:sldId id="354" r:id="rId15"/>
    <p:sldId id="359" r:id="rId16"/>
    <p:sldId id="355" r:id="rId17"/>
    <p:sldId id="360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 showGuides="1">
      <p:cViewPr varScale="1">
        <p:scale>
          <a:sx n="70" d="100"/>
          <a:sy n="70" d="100"/>
        </p:scale>
        <p:origin x="-510" y="-90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D07D5A5-F6D4-4B0C-8DE7-251C20942E02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25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fr-FR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ECC4CF75-6491-4174-AC27-7DC506B4F91D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0172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274FB-17F6-4CDC-B0C4-C04B0D2717D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10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11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12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13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14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15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16</a:t>
            </a:fld>
            <a:endParaRPr lang="fr-F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17</a:t>
            </a:fld>
            <a:endParaRPr lang="fr-F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2</a:t>
            </a:fld>
            <a:endParaRPr lang="fr-F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3</a:t>
            </a:fld>
            <a:endParaRPr lang="fr-F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4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5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6</a:t>
            </a:fld>
            <a:endParaRPr lang="fr-F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7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8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9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2C12-D17B-4C17-A04C-902984015383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E0C1A-AF4E-4D0F-BE6C-D99AEAA208B2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03767-5AFB-4B6C-8124-0BE1B02E40AD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7AE43-C5A4-43FA-B520-A998AE46BB72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89ED4-A711-4FB8-B0AF-C6A607C41114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9DF23-0808-4554-8C64-F0B25212BF06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1F541-312E-4E95-A4F2-990F3194333A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8A8E1-4BC9-4078-8179-F513EB146F4F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1DB15-A515-4257-9A0D-83C50B1B3681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1014-6D1E-4010-B51A-11FC843CBD13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7912-4E70-4645-A377-D4463F9664FC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285849-A83E-419D-91CC-901FAD3B4665}" type="slidenum">
              <a:rPr lang="fr-FR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tm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tm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48357" y="2348880"/>
            <a:ext cx="7847012" cy="1152128"/>
          </a:xfrm>
          <a:solidFill>
            <a:srgbClr val="FFFFFF"/>
          </a:solidFill>
          <a:ln w="254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600" b="1" i="1" dirty="0" smtClean="0">
                <a:solidFill>
                  <a:schemeClr val="accent2"/>
                </a:solidFill>
              </a:rPr>
              <a:t>CTF3 – CLIC</a:t>
            </a:r>
            <a:br>
              <a:rPr lang="fr-FR" sz="3600" b="1" i="1" dirty="0" smtClean="0">
                <a:solidFill>
                  <a:schemeClr val="accent2"/>
                </a:solidFill>
              </a:rPr>
            </a:br>
            <a:r>
              <a:rPr lang="fr-FR" sz="3600" b="1" i="1" dirty="0" smtClean="0">
                <a:solidFill>
                  <a:schemeClr val="accent2"/>
                </a:solidFill>
              </a:rPr>
              <a:t>Diagnostic faisceau.</a:t>
            </a:r>
            <a:endParaRPr lang="fr-FR" sz="3600" b="1" i="1" dirty="0">
              <a:solidFill>
                <a:schemeClr val="accent2"/>
              </a:solidFill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418883" y="4472709"/>
            <a:ext cx="430623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2000" dirty="0">
                <a:solidFill>
                  <a:srgbClr val="FF3300"/>
                </a:solidFill>
              </a:rPr>
              <a:t>Jean-Marc </a:t>
            </a:r>
            <a:r>
              <a:rPr lang="fr-FR" sz="2000" dirty="0" smtClean="0">
                <a:solidFill>
                  <a:srgbClr val="FF3300"/>
                </a:solidFill>
              </a:rPr>
              <a:t>Nappa, </a:t>
            </a:r>
            <a:r>
              <a:rPr lang="fr-FR" sz="2000" dirty="0">
                <a:solidFill>
                  <a:srgbClr val="FF3300"/>
                </a:solidFill>
              </a:rPr>
              <a:t>Sébastien Vilalte.</a:t>
            </a:r>
          </a:p>
        </p:txBody>
      </p:sp>
      <p:pic>
        <p:nvPicPr>
          <p:cNvPr id="12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776859" cy="1080864"/>
          </a:xfrm>
          <a:prstGeom prst="rect">
            <a:avLst/>
          </a:prstGeom>
          <a:noFill/>
        </p:spPr>
      </p:pic>
      <p:pic>
        <p:nvPicPr>
          <p:cNvPr id="1026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17" y="0"/>
            <a:ext cx="2203283" cy="22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Logo CN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414844"/>
            <a:ext cx="11525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logo IN2P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8204" y="546167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969286" y="1196752"/>
            <a:ext cx="5382419" cy="9027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177800" algn="l"/>
              </a:tabLst>
            </a:pPr>
            <a:r>
              <a:rPr lang="fr-FR" sz="1400" i="1" u="sng" smtClean="0">
                <a:solidFill>
                  <a:schemeClr val="accent2"/>
                </a:solidFill>
              </a:rPr>
              <a:t>Chaine filtres, préampli, ADC:</a:t>
            </a:r>
          </a:p>
          <a:p>
            <a:pPr>
              <a:tabLst>
                <a:tab pos="177800" algn="l"/>
              </a:tabLst>
            </a:pPr>
            <a:r>
              <a:rPr lang="fr-FR" sz="1400" i="1" smtClean="0">
                <a:solidFill>
                  <a:schemeClr val="accent2"/>
                </a:solidFill>
              </a:rPr>
              <a:t>Diplexer et T-bridges: adaptation 50 Ω.</a:t>
            </a:r>
            <a:endParaRPr lang="fr-FR" sz="1400" i="1" u="sng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</p:txBody>
      </p:sp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ysClr val="window" lastClr="FFFFFF"/>
                </a:solidFill>
                <a:latin typeface="Calibri"/>
              </a:rPr>
              <a:t>BPM shaping and acquisition</a:t>
            </a:r>
            <a:endParaRPr kumimoji="0" lang="en-US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374260" y="1483776"/>
            <a:ext cx="8074414" cy="3104269"/>
            <a:chOff x="374260" y="1483776"/>
            <a:chExt cx="8074414" cy="3104269"/>
          </a:xfrm>
        </p:grpSpPr>
        <p:sp>
          <p:nvSpPr>
            <p:cNvPr id="34" name="Rectangle 33"/>
            <p:cNvSpPr/>
            <p:nvPr/>
          </p:nvSpPr>
          <p:spPr>
            <a:xfrm>
              <a:off x="374260" y="2945550"/>
              <a:ext cx="5180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 smtClean="0">
                  <a:solidFill>
                    <a:schemeClr val="accent2"/>
                  </a:solidFill>
                </a:rPr>
                <a:t>BPM</a:t>
              </a:r>
              <a:endParaRPr lang="fr-FR" dirty="0"/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466163" y="1483776"/>
              <a:ext cx="7982511" cy="3104269"/>
              <a:chOff x="460534" y="2714236"/>
              <a:chExt cx="7982511" cy="3104269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460534" y="2714236"/>
                <a:ext cx="7672949" cy="3104269"/>
                <a:chOff x="697801" y="2710935"/>
                <a:chExt cx="7672949" cy="3104269"/>
              </a:xfrm>
            </p:grpSpPr>
            <p:pic>
              <p:nvPicPr>
                <p:cNvPr id="32" name="Image 31"/>
                <p:cNvPicPr/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95937" y="2710935"/>
                  <a:ext cx="3574813" cy="3104269"/>
                </a:xfrm>
                <a:prstGeom prst="rect">
                  <a:avLst/>
                </a:prstGeom>
              </p:spPr>
            </p:pic>
            <p:grpSp>
              <p:nvGrpSpPr>
                <p:cNvPr id="10" name="Groupe 9"/>
                <p:cNvGrpSpPr/>
                <p:nvPr/>
              </p:nvGrpSpPr>
              <p:grpSpPr>
                <a:xfrm>
                  <a:off x="697801" y="3172007"/>
                  <a:ext cx="4820959" cy="2522587"/>
                  <a:chOff x="764269" y="3437752"/>
                  <a:chExt cx="4820959" cy="2522587"/>
                </a:xfrm>
              </p:grpSpPr>
              <p:grpSp>
                <p:nvGrpSpPr>
                  <p:cNvPr id="23" name="Groupe 22"/>
                  <p:cNvGrpSpPr/>
                  <p:nvPr/>
                </p:nvGrpSpPr>
                <p:grpSpPr>
                  <a:xfrm>
                    <a:off x="889040" y="3437752"/>
                    <a:ext cx="4459585" cy="2522587"/>
                    <a:chOff x="0" y="0"/>
                    <a:chExt cx="6038851" cy="3028950"/>
                  </a:xfrm>
                </p:grpSpPr>
                <p:pic>
                  <p:nvPicPr>
                    <p:cNvPr id="24" name="Image 23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33375" y="0"/>
                      <a:ext cx="5343525" cy="30289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5" name="Flèche à angle droit 24"/>
                    <p:cNvSpPr/>
                    <p:nvPr/>
                  </p:nvSpPr>
                  <p:spPr>
                    <a:xfrm rot="16200000">
                      <a:off x="-47625" y="962025"/>
                      <a:ext cx="561975" cy="466725"/>
                    </a:xfrm>
                    <a:prstGeom prst="bentUpArrow">
                      <a:avLst>
                        <a:gd name="adj1" fmla="val 12790"/>
                        <a:gd name="adj2" fmla="val 17857"/>
                        <a:gd name="adj3" fmla="val 30085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" name="Flèche à angle droit 27"/>
                    <p:cNvSpPr/>
                    <p:nvPr/>
                  </p:nvSpPr>
                  <p:spPr>
                    <a:xfrm rot="16200000" flipV="1">
                      <a:off x="5519738" y="957262"/>
                      <a:ext cx="561975" cy="476250"/>
                    </a:xfrm>
                    <a:prstGeom prst="bentUpArrow">
                      <a:avLst>
                        <a:gd name="adj1" fmla="val 12790"/>
                        <a:gd name="adj2" fmla="val 17857"/>
                        <a:gd name="adj3" fmla="val 30085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3" name="Rectangle 2"/>
                  <p:cNvSpPr/>
                  <p:nvPr/>
                </p:nvSpPr>
                <p:spPr>
                  <a:xfrm>
                    <a:off x="764269" y="3922288"/>
                    <a:ext cx="473206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 dirty="0">
                        <a:solidFill>
                          <a:schemeClr val="accent2"/>
                        </a:solidFill>
                      </a:rPr>
                      <a:t>50</a:t>
                    </a:r>
                    <a:r>
                      <a:rPr lang="el-GR" i="1" dirty="0">
                        <a:solidFill>
                          <a:schemeClr val="accent2"/>
                        </a:solidFill>
                      </a:rPr>
                      <a:t>Ω</a:t>
                    </a:r>
                    <a:endParaRPr lang="fr-FR" dirty="0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5112022" y="4390316"/>
                    <a:ext cx="473206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 dirty="0">
                        <a:solidFill>
                          <a:schemeClr val="accent2"/>
                        </a:solidFill>
                      </a:rPr>
                      <a:t>50</a:t>
                    </a:r>
                    <a:r>
                      <a:rPr lang="el-GR" i="1" dirty="0">
                        <a:solidFill>
                          <a:schemeClr val="accent2"/>
                        </a:solidFill>
                      </a:rPr>
                      <a:t>Ω</a:t>
                    </a:r>
                    <a:endParaRPr lang="fr-FR" dirty="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1331937" y="3922287"/>
                    <a:ext cx="127470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i="1" dirty="0" err="1" smtClean="0">
                        <a:solidFill>
                          <a:schemeClr val="accent2"/>
                        </a:solidFill>
                      </a:rPr>
                      <a:t>Diplexer</a:t>
                    </a:r>
                    <a:r>
                      <a:rPr lang="fr-FR" i="1" dirty="0" smtClean="0">
                        <a:solidFill>
                          <a:schemeClr val="accent2"/>
                        </a:solidFill>
                      </a:rPr>
                      <a:t> 35MHz</a:t>
                    </a:r>
                    <a:endParaRPr lang="fr-FR" dirty="0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3297292" y="4060786"/>
                    <a:ext cx="1463862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i="1" dirty="0" smtClean="0">
                        <a:solidFill>
                          <a:schemeClr val="accent2"/>
                        </a:solidFill>
                      </a:rPr>
                      <a:t>T bridge 4&amp;20MHz</a:t>
                    </a:r>
                    <a:endParaRPr lang="fr-FR" dirty="0"/>
                  </a:p>
                </p:txBody>
              </p:sp>
            </p:grpSp>
          </p:grpSp>
          <p:sp>
            <p:nvSpPr>
              <p:cNvPr id="35" name="Pentagone 34"/>
              <p:cNvSpPr/>
              <p:nvPr/>
            </p:nvSpPr>
            <p:spPr>
              <a:xfrm flipH="1">
                <a:off x="7823920" y="4038158"/>
                <a:ext cx="619125" cy="733425"/>
              </a:xfrm>
              <a:prstGeom prst="homePlate">
                <a:avLst>
                  <a:gd name="adj" fmla="val 2792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1200" b="1">
                    <a:solidFill>
                      <a:srgbClr val="000000"/>
                    </a:solidFill>
                    <a:effectLst/>
                    <a:ea typeface="Times New Roman"/>
                    <a:cs typeface="Calibri"/>
                  </a:rPr>
                  <a:t>ADC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892351" y="4725144"/>
            <a:ext cx="5382419" cy="9027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177800" algn="l"/>
              </a:tabLst>
            </a:pPr>
            <a:r>
              <a:rPr lang="fr-FR" sz="1400" i="1" smtClean="0">
                <a:solidFill>
                  <a:schemeClr val="accent2"/>
                </a:solidFill>
              </a:rPr>
              <a:t>Résolution de 2µm nécessite un SNR de 67dB=10,7bits.</a:t>
            </a:r>
          </a:p>
          <a:p>
            <a:pPr>
              <a:tabLst>
                <a:tab pos="177800" algn="l"/>
              </a:tabLst>
            </a:pPr>
            <a:r>
              <a:rPr lang="fr-FR" sz="1400" i="1" smtClean="0">
                <a:solidFill>
                  <a:schemeClr val="accent2"/>
                </a:solidFill>
              </a:rPr>
              <a:t>ADC choisi 11,7 bits → 1,2µm.</a:t>
            </a: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</p:txBody>
      </p:sp>
      <p:sp>
        <p:nvSpPr>
          <p:cNvPr id="26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6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Chaîne d’acquisition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5" y="1201708"/>
            <a:ext cx="7669213" cy="1579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tabLst>
                <a:tab pos="177800" algn="l"/>
              </a:tabLst>
            </a:pPr>
            <a:r>
              <a:rPr lang="fr-FR" sz="1400" b="1" i="1" u="sng" dirty="0" smtClean="0">
                <a:solidFill>
                  <a:srgbClr val="00B0F0"/>
                </a:solidFill>
              </a:rPr>
              <a:t>Tests en laboratoire juin2012:</a:t>
            </a:r>
          </a:p>
          <a:p>
            <a:pPr lvl="1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- Banc de tests 2 axes CERN, méthode du fil.</a:t>
            </a:r>
          </a:p>
          <a:p>
            <a:pPr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Injection d’un pulse HT – 10A, tr=2ns (générateur maison JT).</a:t>
            </a:r>
          </a:p>
          <a:p>
            <a:pPr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Filtrage et acquisition par mezzanine générique.</a:t>
            </a:r>
          </a:p>
          <a:p>
            <a:pPr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Plateforme utilisée: carte </a:t>
            </a:r>
            <a:r>
              <a:rPr lang="fr-FR" sz="1400" i="1" dirty="0" err="1" smtClean="0">
                <a:solidFill>
                  <a:schemeClr val="accent2"/>
                </a:solidFill>
              </a:rPr>
              <a:t>PCIe</a:t>
            </a:r>
            <a:r>
              <a:rPr lang="fr-FR" sz="1400" i="1" dirty="0" smtClean="0">
                <a:solidFill>
                  <a:schemeClr val="accent2"/>
                </a:solidFill>
              </a:rPr>
              <a:t>.	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653001" y="2780928"/>
            <a:ext cx="1097943" cy="252028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285750" indent="-285750" algn="ctr">
              <a:buFontTx/>
              <a:buChar char="-"/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652120" y="199131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accelerateurs\CLIC\bpm strip cavités\tests\photos\IMAG00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99" y="2905718"/>
            <a:ext cx="3855159" cy="28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4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>
                <a:solidFill>
                  <a:sysClr val="window" lastClr="FFFFFF"/>
                </a:solidFill>
                <a:latin typeface="Calibri"/>
              </a:rPr>
              <a:t>Chaîne d’acquisition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5" y="1201708"/>
            <a:ext cx="7632849" cy="1147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tabLst>
                <a:tab pos="177800" algn="l"/>
              </a:tabLst>
            </a:pPr>
            <a:r>
              <a:rPr lang="fr-FR" sz="1400" b="1" i="1" u="sng" dirty="0" smtClean="0">
                <a:solidFill>
                  <a:srgbClr val="00B0F0"/>
                </a:solidFill>
              </a:rPr>
              <a:t>Tests en laboratoire juin2012: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675557" y="2591055"/>
            <a:ext cx="1097943" cy="252028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285750" indent="-285750" algn="ctr">
              <a:buFontTx/>
              <a:buChar char="-"/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44018" y="1991318"/>
            <a:ext cx="6433090" cy="4729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Réponse – reconstruction par </a:t>
            </a:r>
            <a:r>
              <a:rPr lang="fr-FR" sz="1400" i="1" dirty="0" err="1" smtClean="0">
                <a:solidFill>
                  <a:schemeClr val="accent2"/>
                </a:solidFill>
              </a:rPr>
              <a:t>déconvolution</a:t>
            </a:r>
            <a:r>
              <a:rPr lang="fr-FR" sz="1400" i="1" dirty="0" smtClean="0">
                <a:solidFill>
                  <a:schemeClr val="accent2"/>
                </a:solidFill>
              </a:rPr>
              <a:t> (fonction de transfert chaîne)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5652120" y="199131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1186870" y="2595247"/>
            <a:ext cx="3960441" cy="2629292"/>
            <a:chOff x="1164314" y="2785120"/>
            <a:chExt cx="3960441" cy="2629292"/>
          </a:xfrm>
        </p:grpSpPr>
        <p:pic>
          <p:nvPicPr>
            <p:cNvPr id="13" name="Image 12" descr="Capture d’écra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315" y="2785120"/>
              <a:ext cx="3960440" cy="2629292"/>
            </a:xfrm>
            <a:prstGeom prst="rect">
              <a:avLst/>
            </a:prstGeom>
          </p:spPr>
        </p:pic>
        <p:cxnSp>
          <p:nvCxnSpPr>
            <p:cNvPr id="7" name="Connecteur droit 6"/>
            <p:cNvCxnSpPr/>
            <p:nvPr/>
          </p:nvCxnSpPr>
          <p:spPr>
            <a:xfrm>
              <a:off x="1164314" y="3979236"/>
              <a:ext cx="45535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1619671" y="3140968"/>
              <a:ext cx="0" cy="83826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1619671" y="3140968"/>
              <a:ext cx="86409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2483768" y="3140968"/>
              <a:ext cx="0" cy="83826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2486464" y="3979236"/>
              <a:ext cx="116653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51" y="2531319"/>
            <a:ext cx="3362513" cy="25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lèche droite 23"/>
          <p:cNvSpPr/>
          <p:nvPr/>
        </p:nvSpPr>
        <p:spPr bwMode="auto">
          <a:xfrm>
            <a:off x="4336514" y="4039964"/>
            <a:ext cx="516081" cy="186675"/>
          </a:xfrm>
          <a:prstGeom prst="rightArrow">
            <a:avLst>
              <a:gd name="adj1" fmla="val 35156"/>
              <a:gd name="adj2" fmla="val 69828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marL="285750" indent="-285750" algn="ctr">
              <a:buFontTx/>
              <a:buChar char="-"/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642227" y="3370229"/>
            <a:ext cx="864097" cy="0"/>
          </a:xfrm>
          <a:prstGeom prst="straightConnector1">
            <a:avLst/>
          </a:prstGeom>
          <a:ln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 de texte 293"/>
          <p:cNvSpPr txBox="1"/>
          <p:nvPr/>
        </p:nvSpPr>
        <p:spPr>
          <a:xfrm>
            <a:off x="1766138" y="3109870"/>
            <a:ext cx="740186" cy="26035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240ns</a:t>
            </a:r>
            <a:endParaRPr kumimoji="0" lang="fr-FR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</a:p>
        </p:txBody>
      </p:sp>
      <p:sp>
        <p:nvSpPr>
          <p:cNvPr id="26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99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>
                <a:solidFill>
                  <a:sysClr val="window" lastClr="FFFFFF"/>
                </a:solidFill>
                <a:latin typeface="Calibri"/>
              </a:rPr>
              <a:t>Chaîne d’acquisition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4950" y="1048201"/>
            <a:ext cx="7632849" cy="1147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tabLst>
                <a:tab pos="177800" algn="l"/>
              </a:tabLst>
            </a:pPr>
            <a:r>
              <a:rPr lang="fr-FR" sz="1400" b="1" i="1" u="sng" dirty="0" smtClean="0">
                <a:solidFill>
                  <a:srgbClr val="00B0F0"/>
                </a:solidFill>
              </a:rPr>
              <a:t>Tests en laboratoire juin2012: caractérisation BPM.</a:t>
            </a:r>
          </a:p>
        </p:txBody>
      </p:sp>
      <p:pic>
        <p:nvPicPr>
          <p:cNvPr id="27" name="Image 26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59" y="1621787"/>
            <a:ext cx="4932040" cy="3177081"/>
          </a:xfrm>
          <a:prstGeom prst="rect">
            <a:avLst/>
          </a:prstGeom>
        </p:spPr>
      </p:pic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051782" y="5020243"/>
            <a:ext cx="7338510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177800" algn="l"/>
              </a:tabLst>
            </a:pPr>
            <a:r>
              <a:rPr lang="fr-FR" sz="1400" i="1" smtClean="0">
                <a:solidFill>
                  <a:schemeClr val="accent2"/>
                </a:solidFill>
              </a:rPr>
              <a:t>Balayage x &amp; y: forme correcte de la sensibilité mais problème sur la pente.</a:t>
            </a:r>
          </a:p>
          <a:p>
            <a:pPr>
              <a:tabLst>
                <a:tab pos="177800" algn="l"/>
              </a:tabLst>
            </a:pPr>
            <a:r>
              <a:rPr lang="fr-FR" sz="1400" i="1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69089" y="5373216"/>
            <a:ext cx="7669213" cy="6120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lang="fr-FR" sz="1400" b="1" i="1" u="sng" dirty="0" smtClean="0">
                <a:solidFill>
                  <a:schemeClr val="accent1">
                    <a:lumMod val="50000"/>
                  </a:schemeClr>
                </a:solidFill>
              </a:rPr>
              <a:t>Bons résultats:</a:t>
            </a:r>
            <a:r>
              <a:rPr lang="fr-FR" sz="1400" i="1" dirty="0" smtClean="0">
                <a:solidFill>
                  <a:schemeClr val="accent2"/>
                </a:solidFill>
              </a:rPr>
              <a:t> acquisition synchrone, reconstruction. caractérisation du BPM sur banc. </a:t>
            </a:r>
          </a:p>
          <a:p>
            <a:pPr marL="635000" lvl="1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Installation BPM dans CTF3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5" y="1201708"/>
            <a:ext cx="7669213" cy="1579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Installation fin janvier  2013.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Électronique protégée (blindage).</a:t>
            </a:r>
          </a:p>
        </p:txBody>
      </p:sp>
      <p:grpSp>
        <p:nvGrpSpPr>
          <p:cNvPr id="80920" name="Groupe 80919"/>
          <p:cNvGrpSpPr/>
          <p:nvPr/>
        </p:nvGrpSpPr>
        <p:grpSpPr>
          <a:xfrm>
            <a:off x="874575" y="2182278"/>
            <a:ext cx="5418274" cy="3413135"/>
            <a:chOff x="2945479" y="2883537"/>
            <a:chExt cx="5096808" cy="3248118"/>
          </a:xfrm>
        </p:grpSpPr>
        <p:grpSp>
          <p:nvGrpSpPr>
            <p:cNvPr id="71" name="Groupe 70"/>
            <p:cNvGrpSpPr/>
            <p:nvPr/>
          </p:nvGrpSpPr>
          <p:grpSpPr>
            <a:xfrm>
              <a:off x="3792580" y="4583415"/>
              <a:ext cx="3705081" cy="1524634"/>
              <a:chOff x="3131840" y="548680"/>
              <a:chExt cx="4784923" cy="252028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3131840" y="548680"/>
                <a:ext cx="3602735" cy="2520280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645049" y="1716105"/>
                <a:ext cx="866775" cy="714375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12" name="Zone de texte 295"/>
              <p:cNvSpPr txBox="1"/>
              <p:nvPr/>
            </p:nvSpPr>
            <p:spPr>
              <a:xfrm>
                <a:off x="5638482" y="1919287"/>
                <a:ext cx="857250" cy="4095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Filters</a:t>
                </a: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092280" y="1335105"/>
                <a:ext cx="695325" cy="1095375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EEECE1">
                    <a:lumMod val="1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14" name="Zone de texte 315"/>
              <p:cNvSpPr txBox="1"/>
              <p:nvPr/>
            </p:nvSpPr>
            <p:spPr>
              <a:xfrm>
                <a:off x="7164288" y="1709738"/>
                <a:ext cx="752475" cy="6096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BPM</a:t>
                </a: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662362" y="836712"/>
                <a:ext cx="990600" cy="609600"/>
              </a:xfrm>
              <a:prstGeom prst="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16" name="Zone de texte 3237"/>
              <p:cNvSpPr txBox="1"/>
              <p:nvPr/>
            </p:nvSpPr>
            <p:spPr>
              <a:xfrm>
                <a:off x="3698938" y="782964"/>
                <a:ext cx="952500" cy="4953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Power supplies</a:t>
                </a:r>
                <a:r>
                  <a:rPr kumimoji="0" lang="fr-F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cxnSp>
            <p:nvCxnSpPr>
              <p:cNvPr id="117" name="Connecteur droit avec flèche 116"/>
              <p:cNvCxnSpPr/>
              <p:nvPr/>
            </p:nvCxnSpPr>
            <p:spPr>
              <a:xfrm flipH="1">
                <a:off x="5014912" y="2101517"/>
                <a:ext cx="609600" cy="0"/>
              </a:xfrm>
              <a:prstGeom prst="straightConnector1">
                <a:avLst/>
              </a:prstGeom>
              <a:noFill/>
              <a:ln w="28575" cap="flat" cmpd="dbl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18" name="Connecteur droit avec flèche 117"/>
              <p:cNvCxnSpPr/>
              <p:nvPr/>
            </p:nvCxnSpPr>
            <p:spPr>
              <a:xfrm flipV="1">
                <a:off x="5285220" y="2014538"/>
                <a:ext cx="95250" cy="171450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none"/>
              </a:ln>
              <a:effectLst/>
            </p:spPr>
          </p:cxnSp>
          <p:sp>
            <p:nvSpPr>
              <p:cNvPr id="119" name="Zone de texte 3255"/>
              <p:cNvSpPr txBox="1"/>
              <p:nvPr/>
            </p:nvSpPr>
            <p:spPr>
              <a:xfrm>
                <a:off x="4978298" y="1709738"/>
                <a:ext cx="666751" cy="4095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</a:rPr>
                  <a:t>4</a:t>
                </a: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</a:p>
            </p:txBody>
          </p:sp>
          <p:cxnSp>
            <p:nvCxnSpPr>
              <p:cNvPr id="120" name="Connecteur droit avec flèche 119"/>
              <p:cNvCxnSpPr/>
              <p:nvPr/>
            </p:nvCxnSpPr>
            <p:spPr>
              <a:xfrm flipH="1">
                <a:off x="6495732" y="2119313"/>
                <a:ext cx="596549" cy="0"/>
              </a:xfrm>
              <a:prstGeom prst="straightConnector1">
                <a:avLst/>
              </a:prstGeom>
              <a:noFill/>
              <a:ln w="28575" cap="flat" cmpd="dbl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1" name="Connecteur droit avec flèche 120"/>
              <p:cNvCxnSpPr/>
              <p:nvPr/>
            </p:nvCxnSpPr>
            <p:spPr>
              <a:xfrm flipV="1">
                <a:off x="6799519" y="2033588"/>
                <a:ext cx="95250" cy="171450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none"/>
              </a:ln>
              <a:effectLst/>
            </p:spPr>
          </p:cxnSp>
          <p:sp>
            <p:nvSpPr>
              <p:cNvPr id="122" name="Zone de texte 3255"/>
              <p:cNvSpPr txBox="1"/>
              <p:nvPr/>
            </p:nvSpPr>
            <p:spPr>
              <a:xfrm>
                <a:off x="6513768" y="1664258"/>
                <a:ext cx="666751" cy="4095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</a:rPr>
                  <a:t>4</a:t>
                </a: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415173" y="1727845"/>
                <a:ext cx="866775" cy="714375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139073" y="1823095"/>
                <a:ext cx="866775" cy="561975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25" name="Zone de texte 293"/>
              <p:cNvSpPr txBox="1"/>
              <p:nvPr/>
            </p:nvSpPr>
            <p:spPr>
              <a:xfrm>
                <a:off x="3472323" y="1880245"/>
                <a:ext cx="666750" cy="4095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PCIe</a:t>
                </a: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26" name="Zone de texte 294"/>
              <p:cNvSpPr txBox="1"/>
              <p:nvPr/>
            </p:nvSpPr>
            <p:spPr>
              <a:xfrm>
                <a:off x="3996125" y="1783567"/>
                <a:ext cx="1095375" cy="56197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ADC mezzanine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cxnSp>
            <p:nvCxnSpPr>
              <p:cNvPr id="127" name="Connecteur droit avec flèche 126"/>
              <p:cNvCxnSpPr>
                <a:endCxn id="123" idx="0"/>
              </p:cNvCxnSpPr>
              <p:nvPr/>
            </p:nvCxnSpPr>
            <p:spPr>
              <a:xfrm>
                <a:off x="3848560" y="1446312"/>
                <a:ext cx="1" cy="281533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76" name="Connecteur droit 75"/>
            <p:cNvCxnSpPr/>
            <p:nvPr/>
          </p:nvCxnSpPr>
          <p:spPr>
            <a:xfrm>
              <a:off x="3419872" y="4269766"/>
              <a:ext cx="3865465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Dot"/>
            </a:ln>
            <a:effectLst/>
          </p:spPr>
        </p:cxnSp>
        <p:sp>
          <p:nvSpPr>
            <p:cNvPr id="77" name="Zone de texte 3237"/>
            <p:cNvSpPr txBox="1"/>
            <p:nvPr/>
          </p:nvSpPr>
          <p:spPr>
            <a:xfrm>
              <a:off x="2945479" y="3870239"/>
              <a:ext cx="1257153" cy="2996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GALLERY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78" name="Zone de texte 3237"/>
            <p:cNvSpPr txBox="1"/>
            <p:nvPr/>
          </p:nvSpPr>
          <p:spPr>
            <a:xfrm>
              <a:off x="6604633" y="4283785"/>
              <a:ext cx="1437654" cy="2996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i="1" kern="0" dirty="0" smtClean="0">
                  <a:solidFill>
                    <a:srgbClr val="000000"/>
                  </a:solidFill>
                  <a:latin typeface="Calibri"/>
                  <a:ea typeface="Times New Roman"/>
                </a:rPr>
                <a:t>ACCELERATOR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85" name="Connecteur droit avec flèche 84"/>
            <p:cNvCxnSpPr/>
            <p:nvPr/>
          </p:nvCxnSpPr>
          <p:spPr>
            <a:xfrm flipH="1">
              <a:off x="4966524" y="4944688"/>
              <a:ext cx="131517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6" name="Connecteur droit avec flèche 85"/>
            <p:cNvCxnSpPr/>
            <p:nvPr/>
          </p:nvCxnSpPr>
          <p:spPr>
            <a:xfrm>
              <a:off x="6281702" y="3594845"/>
              <a:ext cx="5896" cy="1349843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87" name="Zone de texte 3237"/>
            <p:cNvSpPr txBox="1"/>
            <p:nvPr/>
          </p:nvSpPr>
          <p:spPr>
            <a:xfrm>
              <a:off x="5128099" y="4660665"/>
              <a:ext cx="737544" cy="2996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AC line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218816" y="3451796"/>
              <a:ext cx="898213" cy="50067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</a:p>
          </p:txBody>
        </p:sp>
        <p:sp>
          <p:nvSpPr>
            <p:cNvPr id="89" name="Zone de texte 3237"/>
            <p:cNvSpPr txBox="1"/>
            <p:nvPr/>
          </p:nvSpPr>
          <p:spPr>
            <a:xfrm>
              <a:off x="6201669" y="3443739"/>
              <a:ext cx="1121791" cy="66510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AC line switch/circuit </a:t>
              </a:r>
              <a:r>
                <a:rPr kumimoji="0" lang="fr-FR" sz="9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breaker</a:t>
              </a:r>
              <a:endParaRPr kumimoji="0" lang="fr-FR" sz="9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90" name="Zone de texte 3237"/>
            <p:cNvSpPr txBox="1"/>
            <p:nvPr/>
          </p:nvSpPr>
          <p:spPr>
            <a:xfrm>
              <a:off x="3401796" y="4298267"/>
              <a:ext cx="737544" cy="2996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fiber</a:t>
              </a:r>
              <a:endParaRPr kumimoji="0" lang="fr-FR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91" name="Zone de texte 3237"/>
            <p:cNvSpPr txBox="1"/>
            <p:nvPr/>
          </p:nvSpPr>
          <p:spPr>
            <a:xfrm>
              <a:off x="5599571" y="5832025"/>
              <a:ext cx="949933" cy="2996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Shielding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grpSp>
          <p:nvGrpSpPr>
            <p:cNvPr id="80898" name="Groupe 80897"/>
            <p:cNvGrpSpPr/>
            <p:nvPr/>
          </p:nvGrpSpPr>
          <p:grpSpPr>
            <a:xfrm>
              <a:off x="3531388" y="2883537"/>
              <a:ext cx="1769176" cy="1136517"/>
              <a:chOff x="890676" y="2964835"/>
              <a:chExt cx="1769176" cy="1136517"/>
            </a:xfrm>
          </p:grpSpPr>
          <p:grpSp>
            <p:nvGrpSpPr>
              <p:cNvPr id="93" name="Groupe 92"/>
              <p:cNvGrpSpPr/>
              <p:nvPr/>
            </p:nvGrpSpPr>
            <p:grpSpPr>
              <a:xfrm>
                <a:off x="1339649" y="3438709"/>
                <a:ext cx="1320203" cy="662643"/>
                <a:chOff x="0" y="0"/>
                <a:chExt cx="1704975" cy="1095375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123825" y="0"/>
                  <a:ext cx="990600" cy="1095375"/>
                </a:xfrm>
                <a:prstGeom prst="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 </a:t>
                  </a:r>
                </a:p>
              </p:txBody>
            </p:sp>
            <p:sp>
              <p:nvSpPr>
                <p:cNvPr id="107" name="Zone de texte 90"/>
                <p:cNvSpPr txBox="1"/>
                <p:nvPr/>
              </p:nvSpPr>
              <p:spPr>
                <a:xfrm>
                  <a:off x="0" y="9525"/>
                  <a:ext cx="666750" cy="409575"/>
                </a:xfrm>
                <a:prstGeom prst="rect">
                  <a:avLst/>
                </a:prstGeom>
                <a:noFill/>
                <a:ln w="6350">
                  <a:solidFill>
                    <a:schemeClr val="accent1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+mn-cs"/>
                    </a:rPr>
                    <a:t>PC</a:t>
                  </a:r>
                  <a:endPara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 </a:t>
                  </a: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838200" y="180975"/>
                  <a:ext cx="866775" cy="714375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 </a:t>
                  </a:r>
                </a:p>
              </p:txBody>
            </p:sp>
            <p:sp>
              <p:nvSpPr>
                <p:cNvPr id="109" name="Zone de texte 293"/>
                <p:cNvSpPr txBox="1"/>
                <p:nvPr/>
              </p:nvSpPr>
              <p:spPr>
                <a:xfrm>
                  <a:off x="895350" y="333375"/>
                  <a:ext cx="666750" cy="4095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+mn-cs"/>
                    </a:rPr>
                    <a:t>PCIe</a:t>
                  </a:r>
                  <a:endPara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 </a:t>
                  </a:r>
                </a:p>
              </p:txBody>
            </p:sp>
          </p:grpSp>
          <p:cxnSp>
            <p:nvCxnSpPr>
              <p:cNvPr id="100" name="Connecteur droit avec flèche 99"/>
              <p:cNvCxnSpPr/>
              <p:nvPr/>
            </p:nvCxnSpPr>
            <p:spPr>
              <a:xfrm flipH="1">
                <a:off x="1196932" y="3270312"/>
                <a:ext cx="113445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101" name="Connecteur droit avec flèche 100"/>
              <p:cNvCxnSpPr/>
              <p:nvPr/>
            </p:nvCxnSpPr>
            <p:spPr>
              <a:xfrm flipV="1">
                <a:off x="2317072" y="3264465"/>
                <a:ext cx="7197" cy="2684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arrow"/>
                <a:tailEnd type="none"/>
              </a:ln>
              <a:effectLst/>
            </p:spPr>
          </p:cxnSp>
          <p:cxnSp>
            <p:nvCxnSpPr>
              <p:cNvPr id="102" name="Connecteur droit avec flèche 101"/>
              <p:cNvCxnSpPr/>
              <p:nvPr/>
            </p:nvCxnSpPr>
            <p:spPr>
              <a:xfrm flipH="1">
                <a:off x="1314939" y="3183699"/>
                <a:ext cx="113445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103" name="Connecteur droit avec flèche 102"/>
              <p:cNvCxnSpPr/>
              <p:nvPr/>
            </p:nvCxnSpPr>
            <p:spPr>
              <a:xfrm flipV="1">
                <a:off x="2438678" y="3177852"/>
                <a:ext cx="3599" cy="35509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arrow"/>
                <a:tailEnd type="none"/>
              </a:ln>
              <a:effectLst/>
            </p:spPr>
          </p:cxnSp>
          <p:sp>
            <p:nvSpPr>
              <p:cNvPr id="104" name="Zone de texte 3237"/>
              <p:cNvSpPr txBox="1"/>
              <p:nvPr/>
            </p:nvSpPr>
            <p:spPr>
              <a:xfrm>
                <a:off x="1428418" y="2964835"/>
                <a:ext cx="1013859" cy="2996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Clock</a:t>
                </a:r>
                <a:r>
                  <a:rPr kumimoji="0" lang="fr-FR" sz="11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 96MHz</a:t>
                </a:r>
                <a:endPara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05" name="Zone de texte 3237"/>
              <p:cNvSpPr txBox="1"/>
              <p:nvPr/>
            </p:nvSpPr>
            <p:spPr>
              <a:xfrm>
                <a:off x="890676" y="3205583"/>
                <a:ext cx="1013859" cy="2996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trigger</a:t>
                </a:r>
                <a:endPara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</p:grpSp>
        <p:cxnSp>
          <p:nvCxnSpPr>
            <p:cNvPr id="80913" name="Connecteur en arc 80912"/>
            <p:cNvCxnSpPr>
              <a:stCxn id="108" idx="3"/>
              <a:endCxn id="123" idx="1"/>
            </p:cNvCxnSpPr>
            <p:nvPr/>
          </p:nvCxnSpPr>
          <p:spPr>
            <a:xfrm flipH="1">
              <a:off x="4011972" y="3682970"/>
              <a:ext cx="1288592" cy="1829855"/>
            </a:xfrm>
            <a:prstGeom prst="curvedConnector5">
              <a:avLst>
                <a:gd name="adj1" fmla="val -17740"/>
                <a:gd name="adj2" fmla="val 34176"/>
                <a:gd name="adj3" fmla="val 129567"/>
              </a:avLst>
            </a:prstGeom>
            <a:ln w="22225" cmpd="dbl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E:\accelerateurs\CLIC\bpm strip cavités\tests\photos\IMAG01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54" y="1331596"/>
            <a:ext cx="2715418" cy="20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11" y="4282808"/>
            <a:ext cx="2342173" cy="176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65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Installation BPM dans CTF3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5" y="1201708"/>
            <a:ext cx="7669213" cy="10031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Premier faisceau le 28/03/2013: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Visualisation du faisceau et reconstruction par </a:t>
            </a:r>
            <a:r>
              <a:rPr lang="fr-FR" sz="1400" i="1" dirty="0" err="1" smtClean="0">
                <a:solidFill>
                  <a:schemeClr val="accent2"/>
                </a:solidFill>
              </a:rPr>
              <a:t>déconvolution</a:t>
            </a:r>
            <a:r>
              <a:rPr lang="fr-FR" sz="1400" i="1" dirty="0" smtClean="0">
                <a:solidFill>
                  <a:schemeClr val="accent2"/>
                </a:solidFill>
              </a:rPr>
              <a:t>.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Acquisition synchrone et choix du trigger synchrone ou automatique.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Application développée par JMN.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48880"/>
            <a:ext cx="6476735" cy="35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1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83568" y="1556792"/>
            <a:ext cx="7776864" cy="41764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lang="fr-FR" sz="1400" b="1" i="1" u="sng" dirty="0" smtClean="0">
                <a:solidFill>
                  <a:schemeClr val="accent2"/>
                </a:solidFill>
              </a:rPr>
              <a:t>Châssis local CLIC: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  <a:p>
            <a:pPr marL="177800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Division CO mandatée  depuis fin 2011 pour R&amp;D châssis et intégration.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Groupe de travail: architecture réseau, architecture châssis. 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Développement commun depuis mi 2012: intégration de notre réseau dans l’infrastructure CERN (accessible en salle de contrôle). Séparation des responsabilités à la fibre.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Intégration dans CTF3 prévue dans les mois qui viennent. 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  <a:r>
              <a:rPr lang="fr-FR" sz="1400" i="1" dirty="0">
                <a:solidFill>
                  <a:schemeClr val="accent2"/>
                </a:solidFill>
              </a:rPr>
              <a:t>- </a:t>
            </a:r>
            <a:r>
              <a:rPr lang="fr-FR" sz="1400" i="1" dirty="0" smtClean="0">
                <a:solidFill>
                  <a:schemeClr val="accent2"/>
                </a:solidFill>
              </a:rPr>
              <a:t>Tests et analyse </a:t>
            </a:r>
            <a:r>
              <a:rPr lang="fr-FR" sz="1400" i="1" dirty="0">
                <a:solidFill>
                  <a:schemeClr val="accent2"/>
                </a:solidFill>
              </a:rPr>
              <a:t>des </a:t>
            </a:r>
            <a:r>
              <a:rPr lang="fr-FR" sz="1400" i="1" dirty="0" smtClean="0">
                <a:solidFill>
                  <a:schemeClr val="accent2"/>
                </a:solidFill>
              </a:rPr>
              <a:t>résultats.</a:t>
            </a:r>
            <a:endParaRPr lang="fr-FR" sz="1400" i="1" dirty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u="sng" dirty="0" smtClean="0">
                <a:solidFill>
                  <a:schemeClr val="accent2"/>
                </a:solidFill>
              </a:rPr>
              <a:t>En 2014-2015:</a:t>
            </a:r>
          </a:p>
          <a:p>
            <a:pPr marL="177800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Choix d’un châssis standard.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Choix de l’architecture sous-système locale: mezzanines, cartes filles…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Premiers prototypes de châssis + carte de service locale + fond de panier.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Premier prototype de carte fille.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Qualifications aux radiations.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Préparation du TDR…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endParaRPr lang="fr-FR" sz="1400" i="1" dirty="0" smtClean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endParaRPr lang="fr-FR" sz="1400" i="1" dirty="0" smtClean="0">
              <a:solidFill>
                <a:schemeClr val="accent2"/>
              </a:solidFill>
            </a:endParaRPr>
          </a:p>
          <a:p>
            <a:pPr marL="635000" lvl="1" indent="-177800">
              <a:tabLst>
                <a:tab pos="177800" algn="l"/>
              </a:tabLst>
            </a:pPr>
            <a:endParaRPr lang="fr-FR" sz="1400" i="1" dirty="0">
              <a:solidFill>
                <a:schemeClr val="accent2"/>
              </a:solidFill>
            </a:endParaRPr>
          </a:p>
          <a:p>
            <a:pPr marL="635000" lvl="1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614260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Projets 2013-2015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35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37394" y="1772816"/>
            <a:ext cx="7669212" cy="34563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lang="fr-FR" sz="1400" b="1" i="1" u="sng" dirty="0" smtClean="0">
                <a:solidFill>
                  <a:schemeClr val="accent2"/>
                </a:solidFill>
              </a:rPr>
              <a:t>Sous-système BPM: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	</a:t>
            </a:r>
            <a:endParaRPr lang="fr-FR" sz="1400" i="1" dirty="0" smtClean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- Caractérisation du BPM et électronique avec faisceau.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Développement d’une méthode de calibration.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Possible développement d’un nouveau BPM si résultats pas satisfaisants: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nouvelle étude, traitement du signal, électronique…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nouvelle carte mezzanine dédié BPM: nouveaux ADC, intégration du filtrage, 		    calibration…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possible collaboration avec CERN pour acquisition des </a:t>
            </a:r>
            <a:r>
              <a:rPr lang="fr-FR" sz="1400" i="1" dirty="0" err="1" smtClean="0">
                <a:solidFill>
                  <a:schemeClr val="accent2"/>
                </a:solidFill>
              </a:rPr>
              <a:t>BPMs</a:t>
            </a:r>
            <a:r>
              <a:rPr lang="fr-FR" sz="1400" i="1" dirty="0" smtClean="0">
                <a:solidFill>
                  <a:schemeClr val="accent2"/>
                </a:solidFill>
              </a:rPr>
              <a:t> cavités.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endParaRPr lang="fr-FR" sz="1400" i="1" dirty="0" smtClean="0">
              <a:solidFill>
                <a:schemeClr val="accent2"/>
              </a:solidFill>
            </a:endParaRPr>
          </a:p>
          <a:p>
            <a:endParaRPr lang="fr-FR" sz="1400" i="1" u="sng" dirty="0" smtClean="0">
              <a:solidFill>
                <a:schemeClr val="accent2"/>
              </a:solidFill>
            </a:endParaRPr>
          </a:p>
          <a:p>
            <a:endParaRPr lang="fr-FR" sz="1400" i="1" u="sng" dirty="0">
              <a:solidFill>
                <a:schemeClr val="accent2"/>
              </a:solidFill>
            </a:endParaRPr>
          </a:p>
          <a:p>
            <a:r>
              <a:rPr lang="fr-FR" sz="1400" i="1" u="sng" dirty="0">
                <a:solidFill>
                  <a:schemeClr val="accent2"/>
                </a:solidFill>
              </a:rPr>
              <a:t>Moyens </a:t>
            </a:r>
            <a:r>
              <a:rPr lang="fr-FR" sz="1400" i="1" u="sng" dirty="0" smtClean="0">
                <a:solidFill>
                  <a:schemeClr val="accent2"/>
                </a:solidFill>
              </a:rPr>
              <a:t>2012-2015: </a:t>
            </a:r>
            <a:r>
              <a:rPr lang="fr-FR" sz="1400" i="1" dirty="0" smtClean="0">
                <a:solidFill>
                  <a:schemeClr val="accent2"/>
                </a:solidFill>
              </a:rPr>
              <a:t>~10k</a:t>
            </a:r>
            <a:r>
              <a:rPr lang="fr-FR" sz="1400" i="1" dirty="0">
                <a:solidFill>
                  <a:schemeClr val="accent2"/>
                </a:solidFill>
              </a:rPr>
              <a:t>€/</a:t>
            </a:r>
            <a:r>
              <a:rPr lang="fr-FR" sz="1400" i="1" dirty="0" smtClean="0">
                <a:solidFill>
                  <a:schemeClr val="accent2"/>
                </a:solidFill>
              </a:rPr>
              <a:t>an IN2P3 ; Jean </a:t>
            </a:r>
            <a:r>
              <a:rPr lang="fr-FR" sz="1400" i="1" dirty="0">
                <a:solidFill>
                  <a:schemeClr val="accent2"/>
                </a:solidFill>
              </a:rPr>
              <a:t>Marc, Sébastien ~</a:t>
            </a:r>
            <a:r>
              <a:rPr lang="fr-FR" sz="1400" i="1" dirty="0" smtClean="0">
                <a:solidFill>
                  <a:schemeClr val="accent2"/>
                </a:solidFill>
              </a:rPr>
              <a:t>1,4 pers/an</a:t>
            </a:r>
            <a:r>
              <a:rPr lang="fr-FR" sz="1400" i="1" dirty="0">
                <a:solidFill>
                  <a:schemeClr val="accent2"/>
                </a:solidFill>
              </a:rPr>
              <a:t>.</a:t>
            </a:r>
          </a:p>
          <a:p>
            <a:endParaRPr lang="fr-FR" sz="1400" i="1" dirty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  <a:p>
            <a:pPr marL="635000" lvl="1" indent="-177800">
              <a:tabLst>
                <a:tab pos="177800" algn="l"/>
              </a:tabLst>
            </a:pPr>
            <a:endParaRPr lang="fr-FR" sz="1400" i="1" dirty="0">
              <a:solidFill>
                <a:schemeClr val="accent2"/>
              </a:solidFill>
            </a:endParaRPr>
          </a:p>
          <a:p>
            <a:pPr marL="635000" lvl="1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614260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Projets 2013-2015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6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19929" y="1700808"/>
            <a:ext cx="6588375" cy="42484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lvl="0" indent="-177800">
              <a:tabLst>
                <a:tab pos="177800" algn="l"/>
              </a:tabLst>
            </a:pPr>
            <a:r>
              <a:rPr lang="fr-FR" sz="1600" b="1" i="1" u="sng" dirty="0" smtClean="0">
                <a:solidFill>
                  <a:schemeClr val="accent2"/>
                </a:solidFill>
              </a:rPr>
              <a:t>Deux axes de travail:</a:t>
            </a:r>
            <a:endParaRPr lang="fr-FR" sz="1600" b="1" i="1" u="sng" dirty="0" smtClean="0">
              <a:solidFill>
                <a:srgbClr val="BBE0E3">
                  <a:lumMod val="50000"/>
                </a:srgbClr>
              </a:solidFill>
            </a:endParaRPr>
          </a:p>
          <a:p>
            <a:pPr marL="177800" lvl="0" indent="-177800">
              <a:tabLst>
                <a:tab pos="177800" algn="l"/>
              </a:tabLst>
            </a:pPr>
            <a:endParaRPr lang="fr-FR" sz="1600" b="1" i="1" u="sng" dirty="0">
              <a:solidFill>
                <a:srgbClr val="BBE0E3">
                  <a:lumMod val="50000"/>
                </a:srgbClr>
              </a:solidFill>
            </a:endParaRPr>
          </a:p>
          <a:p>
            <a:pPr marL="177800" lvl="0" indent="-177800">
              <a:tabLst>
                <a:tab pos="177800" algn="l"/>
              </a:tabLst>
            </a:pPr>
            <a:r>
              <a:rPr lang="fr-FR" sz="1600" b="1" i="1" u="sng" dirty="0" smtClean="0">
                <a:solidFill>
                  <a:srgbClr val="BBE0E3">
                    <a:lumMod val="50000"/>
                  </a:srgbClr>
                </a:solidFill>
              </a:rPr>
              <a:t>Châssis local d’acquisition du </a:t>
            </a:r>
          </a:p>
          <a:p>
            <a:pPr marL="177800" lvl="0" indent="-177800">
              <a:tabLst>
                <a:tab pos="177800" algn="l"/>
              </a:tabLst>
            </a:pPr>
            <a:r>
              <a:rPr lang="fr-FR" sz="1600" b="1" i="1" u="sng" dirty="0" smtClean="0">
                <a:solidFill>
                  <a:srgbClr val="BBE0E3">
                    <a:lumMod val="50000"/>
                  </a:srgbClr>
                </a:solidFill>
              </a:rPr>
              <a:t>module CLIC:</a:t>
            </a:r>
            <a:r>
              <a:rPr lang="fr-FR" sz="1600" i="1" dirty="0" smtClean="0">
                <a:solidFill>
                  <a:srgbClr val="333399"/>
                </a:solidFill>
              </a:rPr>
              <a:t> </a:t>
            </a:r>
          </a:p>
          <a:p>
            <a:pPr marL="177800" lvl="0" indent="-177800">
              <a:tabLst>
                <a:tab pos="177800" algn="l"/>
              </a:tabLst>
            </a:pPr>
            <a:r>
              <a:rPr lang="fr-FR" sz="1600" i="1" dirty="0" smtClean="0">
                <a:solidFill>
                  <a:srgbClr val="333399"/>
                </a:solidFill>
              </a:rPr>
              <a:t>	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Gestion locale du réseau, du châssis.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Gestion des sous-systèmes du module: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  <a:r>
              <a:rPr lang="fr-FR" sz="1400" i="1" dirty="0">
                <a:solidFill>
                  <a:schemeClr val="accent2"/>
                </a:solidFill>
              </a:rPr>
              <a:t>	→ </a:t>
            </a:r>
            <a:r>
              <a:rPr lang="fr-FR" sz="1400" i="1" dirty="0" smtClean="0">
                <a:solidFill>
                  <a:schemeClr val="accent2"/>
                </a:solidFill>
              </a:rPr>
              <a:t>contrôle.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→ gestion des données d’acquisition.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gestion des horloges synchrones avec la machine.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  <a:p>
            <a:pPr marL="177800" lvl="0" indent="-177800">
              <a:tabLst>
                <a:tab pos="177800" algn="l"/>
              </a:tabLst>
            </a:pPr>
            <a:r>
              <a:rPr lang="fr-FR" sz="1600" b="1" i="1" u="sng" dirty="0" smtClean="0">
                <a:solidFill>
                  <a:srgbClr val="BBE0E3">
                    <a:lumMod val="50000"/>
                  </a:srgbClr>
                </a:solidFill>
              </a:rPr>
              <a:t>Sous système BPM </a:t>
            </a:r>
            <a:r>
              <a:rPr lang="fr-FR" sz="1600" b="1" i="1" u="sng" dirty="0" err="1" smtClean="0">
                <a:solidFill>
                  <a:srgbClr val="BBE0E3">
                    <a:lumMod val="50000"/>
                  </a:srgbClr>
                </a:solidFill>
              </a:rPr>
              <a:t>stripline</a:t>
            </a:r>
            <a:r>
              <a:rPr lang="fr-FR" sz="1600" b="1" i="1" u="sng" dirty="0" smtClean="0">
                <a:solidFill>
                  <a:srgbClr val="BBE0E3">
                    <a:lumMod val="50000"/>
                  </a:srgbClr>
                </a:solidFill>
              </a:rPr>
              <a:t>:</a:t>
            </a:r>
            <a:endParaRPr lang="fr-FR" sz="1600" i="1" dirty="0">
              <a:solidFill>
                <a:srgbClr val="333399"/>
              </a:solidFill>
            </a:endParaRPr>
          </a:p>
          <a:p>
            <a:pPr marL="177800" lvl="0" indent="-177800">
              <a:tabLst>
                <a:tab pos="177800" algn="l"/>
              </a:tabLst>
            </a:pPr>
            <a:r>
              <a:rPr lang="fr-FR" sz="1600" i="1" dirty="0">
                <a:solidFill>
                  <a:srgbClr val="333399"/>
                </a:solidFill>
              </a:rPr>
              <a:t>	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Un des sous-systèmes.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Acquisition des signaux des électrodes du BMP: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→ Pré-amplification, mise en forme.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→ Echantillonnage synchrone avec la machine.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→ Traitement des signaux, soft de reconstruction du faisceau.</a:t>
            </a:r>
            <a:endParaRPr lang="fr-FR" sz="1400" i="1" dirty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	</a:t>
            </a:r>
            <a:endParaRPr lang="fr-FR" sz="1400" i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614260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Activités du groupe CTF3 au LAPP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  <p:pic>
        <p:nvPicPr>
          <p:cNvPr id="8" name="Picture 2" descr="G:\Departments\AB\Projects\CLIC Structures\Conferences\LCWS11\3D-Modu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052736"/>
            <a:ext cx="3741884" cy="2318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8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67544" y="1196752"/>
            <a:ext cx="7848872" cy="17281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00150" lvl="2" indent="-285750">
              <a:buFont typeface="Arial" pitchFamily="34" charset="0"/>
              <a:buChar char="•"/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Etude d’une architecture numérique permettant l’échantillonnage des données autour de l’accélérateur.</a:t>
            </a:r>
          </a:p>
          <a:p>
            <a:pPr marL="1200150" lvl="2" indent="-285750">
              <a:buFont typeface="Arial" pitchFamily="34" charset="0"/>
              <a:buChar char="•"/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E</a:t>
            </a:r>
            <a:r>
              <a:rPr lang="fr-FR" sz="1400" i="1" dirty="0" smtClean="0">
                <a:solidFill>
                  <a:schemeClr val="accent2"/>
                </a:solidFill>
              </a:rPr>
              <a:t>tude du transfert de données et timings.</a:t>
            </a:r>
          </a:p>
          <a:p>
            <a:pPr marL="1200150" lvl="2" indent="-285750">
              <a:buFont typeface="Arial" pitchFamily="34" charset="0"/>
              <a:buChar char="•"/>
              <a:tabLst>
                <a:tab pos="177800" algn="l"/>
              </a:tabLst>
            </a:pPr>
            <a:r>
              <a:rPr lang="fr-FR" sz="1400" i="1" dirty="0" err="1" smtClean="0">
                <a:solidFill>
                  <a:schemeClr val="accent2"/>
                </a:solidFill>
              </a:rPr>
              <a:t>Préamplification</a:t>
            </a:r>
            <a:r>
              <a:rPr lang="fr-FR" sz="1400" i="1" dirty="0" smtClean="0">
                <a:solidFill>
                  <a:schemeClr val="accent2"/>
                </a:solidFill>
              </a:rPr>
              <a:t> et acquisition des signaux des BPM </a:t>
            </a:r>
            <a:r>
              <a:rPr lang="fr-FR" sz="1400" i="1" dirty="0" err="1" smtClean="0">
                <a:solidFill>
                  <a:schemeClr val="accent2"/>
                </a:solidFill>
              </a:rPr>
              <a:t>stripline</a:t>
            </a:r>
            <a:r>
              <a:rPr lang="fr-FR" sz="1400" i="1" dirty="0" smtClean="0">
                <a:solidFill>
                  <a:schemeClr val="accent2"/>
                </a:solidFill>
              </a:rPr>
              <a:t> DB.</a:t>
            </a:r>
          </a:p>
          <a:p>
            <a:pPr lvl="2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Reconstruction du faisceau.</a:t>
            </a:r>
          </a:p>
          <a:p>
            <a:pPr lvl="3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endParaRPr lang="fr-FR" sz="1400" i="1" dirty="0" smtClean="0">
              <a:solidFill>
                <a:schemeClr val="accent2"/>
              </a:solidFill>
            </a:endParaRPr>
          </a:p>
        </p:txBody>
      </p:sp>
      <p:pic>
        <p:nvPicPr>
          <p:cNvPr id="8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2010-2012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47" y="1934334"/>
            <a:ext cx="4205190" cy="3710057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356713" y="2780928"/>
            <a:ext cx="285687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u="sng" dirty="0" smtClean="0">
                <a:solidFill>
                  <a:schemeClr val="accent2"/>
                </a:solidFill>
              </a:rPr>
              <a:t>Pré-étude architecture:</a:t>
            </a:r>
          </a:p>
          <a:p>
            <a:pPr marL="171450" indent="-171450">
              <a:buFontTx/>
              <a:buChar char="-"/>
            </a:pPr>
            <a:r>
              <a:rPr lang="fr-FR" sz="1400" i="1" dirty="0" smtClean="0">
                <a:solidFill>
                  <a:schemeClr val="accent2"/>
                </a:solidFill>
              </a:rPr>
              <a:t>Cartes mères standard.</a:t>
            </a:r>
          </a:p>
          <a:p>
            <a:pPr marL="171450" indent="-171450">
              <a:buFontTx/>
              <a:buChar char="-"/>
            </a:pPr>
            <a:r>
              <a:rPr lang="fr-FR" sz="1400" i="1" dirty="0" smtClean="0">
                <a:solidFill>
                  <a:schemeClr val="accent2"/>
                </a:solidFill>
              </a:rPr>
              <a:t>Mezzanines sous-systèmes</a:t>
            </a:r>
            <a:r>
              <a:rPr lang="fr-FR" sz="1400" i="1" dirty="0">
                <a:solidFill>
                  <a:schemeClr val="accent2"/>
                </a:solidFill>
              </a:rPr>
              <a:t>. </a:t>
            </a:r>
            <a:endParaRPr lang="fr-FR" sz="1400" i="1" dirty="0" smtClean="0">
              <a:solidFill>
                <a:schemeClr val="accent2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400" i="1" dirty="0" smtClean="0">
                <a:solidFill>
                  <a:schemeClr val="accent2"/>
                </a:solidFill>
              </a:rPr>
              <a:t>Réseau </a:t>
            </a:r>
            <a:r>
              <a:rPr lang="fr-FR" sz="1400" i="1" dirty="0">
                <a:solidFill>
                  <a:schemeClr val="accent2"/>
                </a:solidFill>
              </a:rPr>
              <a:t>rad-hard GBT 5Gb/s.</a:t>
            </a:r>
          </a:p>
          <a:p>
            <a:pPr marL="171450" indent="-171450">
              <a:buFontTx/>
              <a:buChar char="-"/>
            </a:pPr>
            <a:r>
              <a:rPr lang="fr-FR" sz="1400" i="1" dirty="0" err="1" smtClean="0">
                <a:solidFill>
                  <a:schemeClr val="accent2"/>
                </a:solidFill>
              </a:rPr>
              <a:t>PCIe</a:t>
            </a:r>
            <a:r>
              <a:rPr lang="fr-FR" sz="1400" i="1" dirty="0" smtClean="0">
                <a:solidFill>
                  <a:schemeClr val="accent2"/>
                </a:solidFill>
              </a:rPr>
              <a:t> </a:t>
            </a:r>
            <a:r>
              <a:rPr lang="fr-FR" sz="1400" i="1" dirty="0">
                <a:solidFill>
                  <a:schemeClr val="accent2"/>
                </a:solidFill>
              </a:rPr>
              <a:t>en surface.</a:t>
            </a:r>
          </a:p>
          <a:p>
            <a:endParaRPr lang="fr-FR" sz="1400" i="1" dirty="0">
              <a:solidFill>
                <a:schemeClr val="accent2"/>
              </a:solidFill>
            </a:endParaRPr>
          </a:p>
          <a:p>
            <a:r>
              <a:rPr lang="fr-FR" sz="1400" b="1" i="1" dirty="0">
                <a:solidFill>
                  <a:srgbClr val="FF0000"/>
                </a:solidFill>
              </a:rPr>
              <a:t>1 seule fibre: </a:t>
            </a:r>
            <a:r>
              <a:rPr lang="fr-FR" sz="1400" b="1" i="1" dirty="0" smtClean="0">
                <a:solidFill>
                  <a:srgbClr val="FF0000"/>
                </a:solidFill>
              </a:rPr>
              <a:t>timings, données.</a:t>
            </a:r>
          </a:p>
          <a:p>
            <a:r>
              <a:rPr lang="fr-FR" sz="1400" i="1" dirty="0">
                <a:solidFill>
                  <a:schemeClr val="accent2"/>
                </a:solidFill>
              </a:rPr>
              <a:t>→ </a:t>
            </a:r>
            <a:r>
              <a:rPr lang="fr-FR" sz="1400" b="1" i="1" dirty="0" smtClean="0">
                <a:solidFill>
                  <a:srgbClr val="FF0000"/>
                </a:solidFill>
              </a:rPr>
              <a:t>Synchronisation de</a:t>
            </a:r>
          </a:p>
          <a:p>
            <a:r>
              <a:rPr lang="fr-FR" sz="1400" b="1" i="1" dirty="0" smtClean="0">
                <a:solidFill>
                  <a:srgbClr val="FF0000"/>
                </a:solidFill>
              </a:rPr>
              <a:t>l’acquisition et de la machine.</a:t>
            </a:r>
            <a:endParaRPr lang="fr-FR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3129" y="5542493"/>
            <a:ext cx="81729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1" indent="-177800">
              <a:tabLst>
                <a:tab pos="177800" algn="l"/>
              </a:tabLst>
            </a:pPr>
            <a:r>
              <a:rPr lang="fr-FR" sz="1600" b="1" i="1" u="sng" dirty="0">
                <a:solidFill>
                  <a:schemeClr val="accent1">
                    <a:lumMod val="50000"/>
                  </a:schemeClr>
                </a:solidFill>
              </a:rPr>
              <a:t>Développements préliminaires:</a:t>
            </a:r>
            <a:r>
              <a:rPr lang="fr-FR" sz="16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400" i="1" dirty="0" smtClean="0">
                <a:solidFill>
                  <a:schemeClr val="accent2"/>
                </a:solidFill>
              </a:rPr>
              <a:t>Carte d’évaluation, carte </a:t>
            </a:r>
            <a:r>
              <a:rPr lang="fr-FR" sz="1400" i="1" dirty="0">
                <a:solidFill>
                  <a:schemeClr val="accent2"/>
                </a:solidFill>
              </a:rPr>
              <a:t>mezzanine </a:t>
            </a:r>
            <a:r>
              <a:rPr lang="fr-FR" sz="1400" i="1" dirty="0" smtClean="0">
                <a:solidFill>
                  <a:schemeClr val="accent2"/>
                </a:solidFill>
              </a:rPr>
              <a:t>d’acquisition générique. </a:t>
            </a:r>
            <a:r>
              <a:rPr lang="fr-FR" sz="1400" b="1" i="1" dirty="0">
                <a:solidFill>
                  <a:srgbClr val="FF0000"/>
                </a:solidFill>
              </a:rPr>
              <a:t>P</a:t>
            </a:r>
            <a:r>
              <a:rPr lang="fr-FR" sz="1400" b="1" i="1" dirty="0" smtClean="0">
                <a:solidFill>
                  <a:srgbClr val="FF0000"/>
                </a:solidFill>
              </a:rPr>
              <a:t>rouver la faisabilité d’utiliser une fibre unique</a:t>
            </a:r>
            <a:r>
              <a:rPr lang="fr-FR" sz="1400" i="1" dirty="0" smtClean="0">
                <a:solidFill>
                  <a:schemeClr val="accent2"/>
                </a:solidFill>
              </a:rPr>
              <a:t>.</a:t>
            </a:r>
            <a:endParaRPr lang="fr-FR" sz="1400" i="1" dirty="0">
              <a:solidFill>
                <a:schemeClr val="accent2"/>
              </a:solidFill>
            </a:endParaRPr>
          </a:p>
        </p:txBody>
      </p:sp>
      <p:sp>
        <p:nvSpPr>
          <p:cNvPr id="14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7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49262" y="1052736"/>
            <a:ext cx="7669213" cy="1008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6"/>
                </a:solidFill>
              </a:rPr>
              <a:t>	Test des solutions prévues pour le châssis et le réseau: </a:t>
            </a:r>
          </a:p>
          <a:p>
            <a:pPr marL="742950" lvl="1" indent="-285750">
              <a:buFont typeface="Arial" pitchFamily="34" charset="0"/>
              <a:buChar char="•"/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6"/>
                </a:solidFill>
              </a:rPr>
              <a:t>Emulation de quatre châssis, deux cartes d’instrumentation. </a:t>
            </a:r>
          </a:p>
          <a:p>
            <a:pPr marL="742950" lvl="1" indent="-285750">
              <a:buFont typeface="Arial" pitchFamily="34" charset="0"/>
              <a:buChar char="•"/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6"/>
                </a:solidFill>
              </a:rPr>
              <a:t>Plateforme de développements et de tests pour mezzanines.</a:t>
            </a:r>
          </a:p>
          <a:p>
            <a:pPr marL="177800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6"/>
              </a:solidFill>
            </a:endParaRPr>
          </a:p>
          <a:p>
            <a:pPr marL="285750" indent="-285750">
              <a:tabLst>
                <a:tab pos="177800" algn="l"/>
              </a:tabLst>
            </a:pPr>
            <a:endParaRPr lang="fr-FR" sz="1400" i="1" dirty="0">
              <a:solidFill>
                <a:schemeClr val="accent6"/>
              </a:solidFill>
            </a:endParaRPr>
          </a:p>
        </p:txBody>
      </p:sp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Carte d’évaluation.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63" y="1918765"/>
            <a:ext cx="3834607" cy="3668541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27584" y="2348880"/>
            <a:ext cx="3330551" cy="2808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smtClean="0">
                <a:solidFill>
                  <a:schemeClr val="accent6"/>
                </a:solidFill>
              </a:rPr>
              <a:t>Produite début 2011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240x240mm Hitachi FX-II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smtClean="0">
                <a:solidFill>
                  <a:schemeClr val="accent6"/>
                </a:solidFill>
              </a:rPr>
              <a:t>6</a:t>
            </a: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0µm class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18 layers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2000 components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900 differential pairs 1,2Gb/s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smtClean="0">
                <a:solidFill>
                  <a:schemeClr val="accent6"/>
                </a:solidFill>
              </a:rPr>
              <a:t>56 transceiver pairs 8,5Gbps</a:t>
            </a: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4 SFP 8,5Gb/s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3 FPGAs 1700 pins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4 USB links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4 mezzanines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1" u="none" strike="noStrike" kern="0" cap="none" spc="0" normalizeH="0" baseline="0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endParaRPr kumimoji="0" lang="fr-FR" sz="1400" b="0" i="1" u="none" strike="noStrike" kern="0" cap="none" spc="0" normalizeH="0" baseline="0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1092200" marR="0" lvl="2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endParaRPr kumimoji="0" lang="fr-FR" sz="1400" b="0" i="1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26371" y="5660190"/>
            <a:ext cx="7669213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lvl="0" indent="-177800">
              <a:tabLst>
                <a:tab pos="177800" algn="l"/>
              </a:tabLst>
            </a:pPr>
            <a:r>
              <a:rPr lang="fr-FR" sz="1400" b="1" i="1" u="sng" dirty="0" smtClean="0">
                <a:solidFill>
                  <a:srgbClr val="BBE0E3">
                    <a:lumMod val="50000"/>
                  </a:srgbClr>
                </a:solidFill>
              </a:rPr>
              <a:t>Bon résultats:</a:t>
            </a:r>
            <a:r>
              <a:rPr lang="fr-FR" sz="1400" i="1" dirty="0" smtClean="0">
                <a:solidFill>
                  <a:srgbClr val="333399"/>
                </a:solidFill>
              </a:rPr>
              <a:t>  </a:t>
            </a:r>
            <a:r>
              <a:rPr lang="fr-FR" sz="1400" i="1" dirty="0" smtClean="0">
                <a:solidFill>
                  <a:schemeClr val="accent6"/>
                </a:solidFill>
              </a:rPr>
              <a:t>débits, transferts de données, synchronisations...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16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5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81" y="1844824"/>
            <a:ext cx="4680275" cy="36018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19931" y="1109347"/>
            <a:ext cx="7669213" cy="12395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buFontTx/>
              <a:buChar char="-"/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Tests des </a:t>
            </a:r>
            <a:r>
              <a:rPr lang="fr-FR" sz="1400" i="1" dirty="0" err="1" smtClean="0">
                <a:solidFill>
                  <a:schemeClr val="accent2"/>
                </a:solidFill>
              </a:rPr>
              <a:t>ADCs</a:t>
            </a:r>
            <a:r>
              <a:rPr lang="fr-FR" sz="1400" i="1" dirty="0" smtClean="0">
                <a:solidFill>
                  <a:schemeClr val="accent2"/>
                </a:solidFill>
              </a:rPr>
              <a:t> sélectionnés pour les </a:t>
            </a:r>
            <a:r>
              <a:rPr lang="fr-FR" sz="1400" i="1" dirty="0" err="1" smtClean="0">
                <a:solidFill>
                  <a:schemeClr val="accent2"/>
                </a:solidFill>
              </a:rPr>
              <a:t>BPMs</a:t>
            </a:r>
            <a:r>
              <a:rPr lang="fr-FR" sz="1400" i="1" dirty="0" smtClean="0">
                <a:solidFill>
                  <a:schemeClr val="accent2"/>
                </a:solidFill>
              </a:rPr>
              <a:t> </a:t>
            </a:r>
            <a:r>
              <a:rPr lang="fr-FR" sz="1400" i="1" dirty="0" err="1" smtClean="0">
                <a:solidFill>
                  <a:schemeClr val="accent2"/>
                </a:solidFill>
              </a:rPr>
              <a:t>stripline</a:t>
            </a:r>
            <a:r>
              <a:rPr lang="fr-FR" sz="1400" i="1" dirty="0" smtClean="0">
                <a:solidFill>
                  <a:schemeClr val="accent2"/>
                </a:solidFill>
              </a:rPr>
              <a:t>.</a:t>
            </a:r>
          </a:p>
          <a:p>
            <a:pPr marL="285750" indent="-285750">
              <a:buFontTx/>
              <a:buChar char="-"/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Mezzanine à tout faire.</a:t>
            </a:r>
          </a:p>
          <a:p>
            <a:pPr marL="285750" indent="-285750">
              <a:buFontTx/>
              <a:buChar char="-"/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8 canaux 11,8bits 125Msps.</a:t>
            </a:r>
          </a:p>
          <a:p>
            <a:pPr marL="285750" indent="-285750">
              <a:buFontTx/>
              <a:buChar char="-"/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Produite printemps 2011.</a:t>
            </a:r>
          </a:p>
          <a:p>
            <a:pPr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</p:txBody>
      </p:sp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Mezzanine acquisition générique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1" y="2348880"/>
            <a:ext cx="3094487" cy="22197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Flèche droite 2"/>
          <p:cNvSpPr/>
          <p:nvPr/>
        </p:nvSpPr>
        <p:spPr>
          <a:xfrm>
            <a:off x="3673277" y="2963896"/>
            <a:ext cx="829402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47262" y="5582305"/>
            <a:ext cx="7669213" cy="563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2">
              <a:tabLst>
                <a:tab pos="177800" algn="l"/>
              </a:tabLst>
            </a:pPr>
            <a:r>
              <a:rPr lang="fr-FR" sz="1400" b="1" i="1" u="sng" dirty="0" smtClean="0">
                <a:solidFill>
                  <a:schemeClr val="accent1">
                    <a:lumMod val="50000"/>
                  </a:schemeClr>
                </a:solidFill>
              </a:rPr>
              <a:t>Bon </a:t>
            </a:r>
            <a:r>
              <a:rPr lang="fr-FR" sz="14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resultats</a:t>
            </a:r>
            <a:r>
              <a:rPr lang="fr-FR" sz="1400" b="1" i="1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fr-FR" sz="1400" i="1" dirty="0" smtClean="0">
                <a:solidFill>
                  <a:schemeClr val="accent2"/>
                </a:solidFill>
              </a:rPr>
              <a:t> acquisitions synchrones, validation </a:t>
            </a:r>
            <a:r>
              <a:rPr lang="fr-FR" sz="1400" i="1" dirty="0" err="1" smtClean="0">
                <a:solidFill>
                  <a:schemeClr val="accent2"/>
                </a:solidFill>
              </a:rPr>
              <a:t>ADCs</a:t>
            </a:r>
            <a:r>
              <a:rPr lang="fr-FR" sz="1400" i="1" dirty="0" smtClean="0">
                <a:solidFill>
                  <a:schemeClr val="accent2"/>
                </a:solidFill>
              </a:rPr>
              <a:t>...</a:t>
            </a:r>
            <a:endParaRPr lang="fr-FR" sz="1400" i="1" dirty="0">
              <a:solidFill>
                <a:schemeClr val="accent2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7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19931" y="1124744"/>
            <a:ext cx="3276006" cy="1657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lvl="0" indent="-177800">
              <a:tabLst>
                <a:tab pos="177800" algn="l"/>
              </a:tabLst>
            </a:pPr>
            <a:endParaRPr lang="fr-FR" sz="1600" i="1" dirty="0" smtClean="0">
              <a:solidFill>
                <a:srgbClr val="333399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4 SFP.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produite courant 2011.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entrées  triggers et horloges.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2 connecteurs HSMC.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1 USB pour stand-</a:t>
            </a:r>
            <a:r>
              <a:rPr lang="fr-FR" sz="1400" i="1" dirty="0" err="1" smtClean="0">
                <a:solidFill>
                  <a:schemeClr val="accent2"/>
                </a:solidFill>
              </a:rPr>
              <a:t>alone</a:t>
            </a:r>
            <a:r>
              <a:rPr lang="fr-FR" sz="1400" i="1" dirty="0" smtClean="0">
                <a:solidFill>
                  <a:schemeClr val="accent2"/>
                </a:solidFill>
              </a:rPr>
              <a:t>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6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614260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Carte à tout faire: </a:t>
            </a:r>
            <a:r>
              <a:rPr lang="fr-FR" sz="2400" b="1" i="1" kern="0" dirty="0" err="1" smtClean="0">
                <a:solidFill>
                  <a:sysClr val="window" lastClr="FFFFFF"/>
                </a:solidFill>
                <a:latin typeface="Calibri"/>
              </a:rPr>
              <a:t>PCIe</a:t>
            </a: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 X8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39" y="1101583"/>
            <a:ext cx="4234220" cy="3251526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97177" y="4509120"/>
            <a:ext cx="7549645" cy="18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→ </a:t>
            </a:r>
            <a:r>
              <a:rPr lang="fr-FR" sz="1400" i="1" dirty="0">
                <a:solidFill>
                  <a:schemeClr val="accent2"/>
                </a:solidFill>
              </a:rPr>
              <a:t>impose la fréquence de porteuse de </a:t>
            </a:r>
            <a:r>
              <a:rPr lang="fr-FR" sz="1400" i="1" dirty="0" smtClean="0">
                <a:solidFill>
                  <a:schemeClr val="accent2"/>
                </a:solidFill>
              </a:rPr>
              <a:t>la </a:t>
            </a:r>
            <a:r>
              <a:rPr lang="fr-FR" sz="1400" i="1" dirty="0">
                <a:solidFill>
                  <a:schemeClr val="accent2"/>
                </a:solidFill>
              </a:rPr>
              <a:t>fibre: reconstruction de la </a:t>
            </a:r>
            <a:r>
              <a:rPr lang="fr-FR" sz="1400" i="1" dirty="0" err="1">
                <a:solidFill>
                  <a:schemeClr val="accent2"/>
                </a:solidFill>
              </a:rPr>
              <a:t>clk</a:t>
            </a:r>
            <a:r>
              <a:rPr lang="fr-FR" sz="1400" i="1" dirty="0">
                <a:solidFill>
                  <a:schemeClr val="accent2"/>
                </a:solidFill>
              </a:rPr>
              <a:t> machine et </a:t>
            </a:r>
            <a:r>
              <a:rPr lang="fr-FR" sz="1400" i="1" dirty="0" smtClean="0">
                <a:solidFill>
                  <a:schemeClr val="accent2"/>
                </a:solidFill>
              </a:rPr>
              <a:t>trigger. </a:t>
            </a:r>
            <a:r>
              <a:rPr lang="fr-FR" sz="1400" i="1" dirty="0">
                <a:solidFill>
                  <a:schemeClr val="accent2"/>
                </a:solidFill>
              </a:rPr>
              <a:t>	</a:t>
            </a:r>
          </a:p>
          <a:p>
            <a:pPr marL="177800" indent="-177800">
              <a:tabLst>
                <a:tab pos="177800" algn="l"/>
              </a:tabLst>
            </a:pPr>
            <a:endParaRPr lang="fr-FR" sz="1400" b="1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b="1" i="1" u="sng" dirty="0" smtClean="0">
                <a:solidFill>
                  <a:schemeClr val="accent1">
                    <a:lumMod val="50000"/>
                  </a:schemeClr>
                </a:solidFill>
              </a:rPr>
              <a:t>Bon résultats:</a:t>
            </a:r>
            <a:r>
              <a:rPr lang="fr-FR" sz="1400" i="1" dirty="0" smtClean="0">
                <a:solidFill>
                  <a:schemeClr val="accent2"/>
                </a:solidFill>
              </a:rPr>
              <a:t> données et timings synchrones.</a:t>
            </a:r>
          </a:p>
          <a:p>
            <a:pPr marL="177800" indent="-177800">
              <a:tabLst>
                <a:tab pos="177800" algn="l"/>
              </a:tabLst>
            </a:pPr>
            <a:endParaRPr lang="fr-FR" sz="1400" i="1" dirty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rgbClr val="FF0000"/>
                </a:solidFill>
              </a:rPr>
              <a:t>Permet </a:t>
            </a:r>
            <a:r>
              <a:rPr lang="fr-FR" sz="1400" i="1" dirty="0">
                <a:solidFill>
                  <a:srgbClr val="FF0000"/>
                </a:solidFill>
              </a:rPr>
              <a:t>d’héberger </a:t>
            </a:r>
            <a:r>
              <a:rPr lang="fr-FR" sz="1400" i="1" dirty="0" smtClean="0">
                <a:solidFill>
                  <a:srgbClr val="FF0000"/>
                </a:solidFill>
              </a:rPr>
              <a:t>deux mezzanines: utilisable comme carte mère dans un PC 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rgbClr val="FF0000"/>
                </a:solidFill>
              </a:rPr>
              <a:t>ou déporté (CTF3). Carte particulièrement utile pour les tests.</a:t>
            </a:r>
          </a:p>
          <a:p>
            <a:pPr marL="635000" lvl="1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  </a:t>
            </a:r>
          </a:p>
          <a:p>
            <a:pPr marL="635000" lvl="1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6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23528" y="1630295"/>
            <a:ext cx="7669213" cy="20162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BPM </a:t>
            </a:r>
            <a:r>
              <a:rPr lang="fr-FR" sz="1400" i="1" dirty="0" err="1" smtClean="0">
                <a:solidFill>
                  <a:schemeClr val="accent2"/>
                </a:solidFill>
              </a:rPr>
              <a:t>stripline</a:t>
            </a:r>
            <a:r>
              <a:rPr lang="fr-FR" sz="1400" i="1" dirty="0" smtClean="0">
                <a:solidFill>
                  <a:schemeClr val="accent2"/>
                </a:solidFill>
              </a:rPr>
              <a:t> conçu/produit par le CERN.</a:t>
            </a:r>
          </a:p>
          <a:p>
            <a:pPr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  <a:p>
            <a:pPr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résolution </a:t>
            </a:r>
            <a:r>
              <a:rPr lang="fr-FR" sz="1400" i="1" dirty="0" smtClean="0">
                <a:solidFill>
                  <a:srgbClr val="C00000"/>
                </a:solidFill>
              </a:rPr>
              <a:t>2µm</a:t>
            </a:r>
            <a:r>
              <a:rPr lang="fr-FR" sz="1400" i="1" dirty="0" smtClean="0">
                <a:solidFill>
                  <a:schemeClr val="accent2"/>
                </a:solidFill>
              </a:rPr>
              <a:t>, précision </a:t>
            </a:r>
            <a:r>
              <a:rPr lang="fr-FR" sz="1400" i="1" dirty="0" smtClean="0">
                <a:solidFill>
                  <a:srgbClr val="C00000"/>
                </a:solidFill>
              </a:rPr>
              <a:t>20µm</a:t>
            </a:r>
            <a:r>
              <a:rPr lang="fr-FR" sz="1400" i="1" dirty="0" smtClean="0">
                <a:solidFill>
                  <a:schemeClr val="accent2"/>
                </a:solidFill>
              </a:rPr>
              <a:t>.</a:t>
            </a:r>
          </a:p>
          <a:p>
            <a:pPr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résolution temporelle&lt;</a:t>
            </a:r>
            <a:r>
              <a:rPr lang="fr-FR" sz="1400" i="1" dirty="0" smtClean="0">
                <a:solidFill>
                  <a:srgbClr val="C00000"/>
                </a:solidFill>
              </a:rPr>
              <a:t>10ns</a:t>
            </a:r>
            <a:r>
              <a:rPr lang="fr-FR" sz="1400" i="1" dirty="0" smtClean="0">
                <a:solidFill>
                  <a:schemeClr val="accent2"/>
                </a:solidFill>
              </a:rPr>
              <a:t>.</a:t>
            </a:r>
          </a:p>
          <a:p>
            <a:pPr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Acquisition dans la bande </a:t>
            </a:r>
            <a:r>
              <a:rPr lang="fr-FR" sz="1400" i="1" dirty="0" smtClean="0">
                <a:solidFill>
                  <a:srgbClr val="C00000"/>
                </a:solidFill>
              </a:rPr>
              <a:t>4-35MHz</a:t>
            </a:r>
            <a:r>
              <a:rPr lang="fr-FR" sz="1400" i="1" dirty="0" smtClean="0">
                <a:solidFill>
                  <a:schemeClr val="accent2"/>
                </a:solidFill>
              </a:rPr>
              <a:t>.</a:t>
            </a:r>
          </a:p>
          <a:p>
            <a:pPr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BPM </a:t>
            </a:r>
            <a:r>
              <a:rPr lang="fr-FR" sz="2400" b="1" i="1" kern="0" dirty="0" err="1" smtClean="0">
                <a:solidFill>
                  <a:sysClr val="window" lastClr="FFFFFF"/>
                </a:solidFill>
                <a:latin typeface="Calibri"/>
              </a:rPr>
              <a:t>stripline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2762898" cy="2452914"/>
          </a:xfrm>
          <a:prstGeom prst="rect">
            <a:avLst/>
          </a:prstGeom>
        </p:spPr>
      </p:pic>
      <p:pic>
        <p:nvPicPr>
          <p:cNvPr id="11" name="Picture 15" descr="LinacBP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2267744" cy="220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34408" y="4149080"/>
            <a:ext cx="5572930" cy="20162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tabLst>
                <a:tab pos="177800" algn="l"/>
              </a:tabLst>
            </a:pPr>
            <a:r>
              <a:rPr lang="fr-FR" sz="1400" b="1" i="1" u="sng" dirty="0" smtClean="0">
                <a:solidFill>
                  <a:srgbClr val="00B0F0"/>
                </a:solidFill>
              </a:rPr>
              <a:t>Depuis 2010:</a:t>
            </a:r>
          </a:p>
          <a:p>
            <a:pPr lvl="1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Etude de l’instrument dans les différentes configurations de l’accélérateur: calculs des réponses, résolutions, précisions...</a:t>
            </a:r>
          </a:p>
          <a:p>
            <a:pPr marL="285750" indent="-285750">
              <a:buFont typeface="Arial" pitchFamily="34" charset="0"/>
              <a:buChar char="•"/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Traitement des signaux analogiques: filtrage, amplification.</a:t>
            </a:r>
          </a:p>
          <a:p>
            <a:pPr marL="285750" indent="-285750">
              <a:buFont typeface="Arial" pitchFamily="34" charset="0"/>
              <a:buChar char="•"/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Acquisition et traitement des signaux: reconstruction par </a:t>
            </a:r>
            <a:r>
              <a:rPr lang="fr-FR" sz="1400" i="1" dirty="0" err="1" smtClean="0">
                <a:solidFill>
                  <a:schemeClr val="accent2"/>
                </a:solidFill>
              </a:rPr>
              <a:t>déconvolution</a:t>
            </a:r>
            <a:r>
              <a:rPr lang="fr-FR" sz="1400" i="1" dirty="0" smtClean="0">
                <a:solidFill>
                  <a:schemeClr val="accent2"/>
                </a:solidFill>
              </a:rPr>
              <a:t>.  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13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3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BPM </a:t>
            </a:r>
            <a:r>
              <a:rPr lang="fr-FR" sz="2400" b="1" i="1" kern="0" dirty="0" err="1" smtClean="0">
                <a:solidFill>
                  <a:sysClr val="window" lastClr="FFFFFF"/>
                </a:solidFill>
                <a:latin typeface="Calibri"/>
              </a:rPr>
              <a:t>stripline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Imag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88" y="2651772"/>
            <a:ext cx="4680520" cy="1923909"/>
          </a:xfrm>
          <a:prstGeom prst="rect">
            <a:avLst/>
          </a:prstGeom>
          <a:noFill/>
        </p:spPr>
      </p:pic>
      <p:pic>
        <p:nvPicPr>
          <p:cNvPr id="14" name="Imag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60" y="4653136"/>
            <a:ext cx="5116195" cy="164084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76018" y="2924944"/>
                <a:ext cx="1048557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~</m:t>
                    </m:r>
                    <m:func>
                      <m:funcPr>
                        <m:ctrlPr>
                          <a:rPr lang="fr-FR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6.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9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:</a:t>
                </a:r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018" y="2924944"/>
                <a:ext cx="1048557" cy="368499"/>
              </a:xfrm>
              <a:prstGeom prst="rect">
                <a:avLst/>
              </a:prstGeom>
              <a:blipFill rotWithShape="1">
                <a:blip r:embed="rId7"/>
                <a:stretch>
                  <a:fillRect r="-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295635" y="1070999"/>
            <a:ext cx="6552728" cy="13681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lvl="0" indent="-177800">
              <a:tabLst>
                <a:tab pos="177800" algn="l"/>
              </a:tabLst>
            </a:pPr>
            <a:endParaRPr lang="fr-FR" sz="1600" i="1" dirty="0" smtClean="0">
              <a:solidFill>
                <a:srgbClr val="333399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u="sng" dirty="0" smtClean="0">
                <a:solidFill>
                  <a:schemeClr val="accent2"/>
                </a:solidFill>
              </a:rPr>
              <a:t>Faisceau CLIC-CTF3:</a:t>
            </a:r>
            <a:r>
              <a:rPr lang="fr-FR" sz="1400" i="1" dirty="0" smtClean="0">
                <a:solidFill>
                  <a:schemeClr val="accent2"/>
                </a:solidFill>
              </a:rPr>
              <a:t> 240ns; f=12GHz; T=83ps; q=8,3nC; I=100A.</a:t>
            </a:r>
          </a:p>
          <a:p>
            <a:pPr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Fonction de transfert du BPM </a:t>
            </a:r>
            <a:r>
              <a:rPr lang="fr-FR" sz="1400" i="1" dirty="0" smtClean="0">
                <a:solidFill>
                  <a:srgbClr val="FF0000"/>
                </a:solidFill>
              </a:rPr>
              <a:t>~sin(πf/6GHz).</a:t>
            </a:r>
          </a:p>
          <a:p>
            <a:pPr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Acquisition en BF pour éviter des signaux parasites.</a:t>
            </a:r>
          </a:p>
          <a:p>
            <a:pPr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→ En BF </a:t>
            </a:r>
            <a:r>
              <a:rPr lang="fr-FR" sz="1400" i="1" dirty="0" smtClean="0">
                <a:solidFill>
                  <a:srgbClr val="FF0000"/>
                </a:solidFill>
              </a:rPr>
              <a:t>sin(πf/6GHz)~f</a:t>
            </a:r>
            <a:r>
              <a:rPr lang="fr-FR" sz="1400" i="1" dirty="0" smtClean="0">
                <a:solidFill>
                  <a:schemeClr val="accent2"/>
                </a:solidFill>
              </a:rPr>
              <a:t>, le BPM se comporte comme un passe-haut.</a:t>
            </a:r>
          </a:p>
          <a:p>
            <a:pPr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891882" y="4360867"/>
            <a:ext cx="2124745" cy="8357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lvl="0" indent="-177800">
              <a:tabLst>
                <a:tab pos="177800" algn="l"/>
              </a:tabLst>
            </a:pPr>
            <a:endParaRPr lang="fr-FR" sz="1600" i="1" dirty="0" smtClean="0">
              <a:solidFill>
                <a:srgbClr val="333399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Typiquement 1nC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364088" y="4778749"/>
            <a:ext cx="527794" cy="450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372200" y="5003974"/>
            <a:ext cx="0" cy="377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154567" y="4811318"/>
            <a:ext cx="834865" cy="8357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lvl="0" indent="-177800">
              <a:tabLst>
                <a:tab pos="177800" algn="l"/>
              </a:tabLst>
            </a:pPr>
            <a:endParaRPr lang="fr-FR" sz="1600" i="1" dirty="0" smtClean="0">
              <a:solidFill>
                <a:srgbClr val="333399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BPM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1186870" y="3789363"/>
            <a:ext cx="45535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642227" y="2951095"/>
            <a:ext cx="0" cy="8382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642227" y="2951095"/>
            <a:ext cx="86409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506324" y="2951095"/>
            <a:ext cx="0" cy="8382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509020" y="3789363"/>
            <a:ext cx="11665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èche droite 27"/>
          <p:cNvSpPr/>
          <p:nvPr/>
        </p:nvSpPr>
        <p:spPr bwMode="auto">
          <a:xfrm>
            <a:off x="2915816" y="3349765"/>
            <a:ext cx="516081" cy="186675"/>
          </a:xfrm>
          <a:prstGeom prst="rightArrow">
            <a:avLst>
              <a:gd name="adj1" fmla="val 35156"/>
              <a:gd name="adj2" fmla="val 69828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marL="285750" indent="-285750" algn="ctr">
              <a:buFontTx/>
              <a:buChar char="-"/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1642227" y="3370229"/>
            <a:ext cx="864097" cy="0"/>
          </a:xfrm>
          <a:prstGeom prst="straightConnector1">
            <a:avLst/>
          </a:prstGeom>
          <a:ln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 de texte 293"/>
          <p:cNvSpPr txBox="1"/>
          <p:nvPr/>
        </p:nvSpPr>
        <p:spPr>
          <a:xfrm>
            <a:off x="1766138" y="3109870"/>
            <a:ext cx="740186" cy="26035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240ns</a:t>
            </a:r>
            <a:endParaRPr kumimoji="0" lang="fr-FR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</a:p>
        </p:txBody>
      </p:sp>
      <p:sp>
        <p:nvSpPr>
          <p:cNvPr id="31" name="Zone de texte 293"/>
          <p:cNvSpPr txBox="1"/>
          <p:nvPr/>
        </p:nvSpPr>
        <p:spPr>
          <a:xfrm>
            <a:off x="1907704" y="2690736"/>
            <a:ext cx="740186" cy="26035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kern="0" dirty="0" smtClean="0">
                <a:solidFill>
                  <a:srgbClr val="000000"/>
                </a:solidFill>
                <a:latin typeface="Calibri"/>
                <a:ea typeface="Times New Roman"/>
              </a:rPr>
              <a:t>100A</a:t>
            </a:r>
            <a:endParaRPr kumimoji="0" lang="fr-FR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</a:p>
        </p:txBody>
      </p:sp>
      <p:sp>
        <p:nvSpPr>
          <p:cNvPr id="3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7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19931" y="1314554"/>
            <a:ext cx="7135530" cy="258136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177800" algn="l"/>
              </a:tabLst>
            </a:pPr>
            <a:r>
              <a:rPr lang="fr-FR" sz="1400" i="1" smtClean="0">
                <a:solidFill>
                  <a:schemeClr val="accent2"/>
                </a:solidFill>
              </a:rPr>
              <a:t>→ pulses en courant de grande intensité et rapides: ralentir le signal → intégration.</a:t>
            </a:r>
          </a:p>
          <a:p>
            <a:pPr>
              <a:tabLst>
                <a:tab pos="177800" algn="l"/>
              </a:tabLst>
            </a:pPr>
            <a:r>
              <a:rPr lang="fr-FR" sz="1400" i="1" smtClean="0">
                <a:solidFill>
                  <a:schemeClr val="accent2"/>
                </a:solidFill>
              </a:rPr>
              <a:t>→ Pour un train de </a:t>
            </a:r>
            <a:r>
              <a:rPr lang="fr-FR" sz="1400" i="1" smtClean="0">
                <a:solidFill>
                  <a:srgbClr val="FF0000"/>
                </a:solidFill>
              </a:rPr>
              <a:t>240ns</a:t>
            </a:r>
            <a:r>
              <a:rPr lang="fr-FR" sz="1400" i="1" smtClean="0">
                <a:solidFill>
                  <a:schemeClr val="accent2"/>
                </a:solidFill>
              </a:rPr>
              <a:t>, fenetre de </a:t>
            </a:r>
            <a:r>
              <a:rPr lang="fr-FR" sz="1400" i="1" smtClean="0">
                <a:solidFill>
                  <a:srgbClr val="FF0000"/>
                </a:solidFill>
              </a:rPr>
              <a:t>~4-40MHz. </a:t>
            </a: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r>
              <a:rPr lang="fr-FR" sz="1400" i="1" smtClean="0">
                <a:solidFill>
                  <a:schemeClr val="accent2"/>
                </a:solidFill>
              </a:rPr>
              <a:t>	filtres LP à </a:t>
            </a:r>
            <a:r>
              <a:rPr lang="fr-FR" sz="1400" i="1" smtClean="0">
                <a:solidFill>
                  <a:srgbClr val="FF0000"/>
                </a:solidFill>
              </a:rPr>
              <a:t>4MHz</a:t>
            </a:r>
            <a:r>
              <a:rPr lang="fr-FR" sz="1400" i="1" smtClean="0">
                <a:solidFill>
                  <a:schemeClr val="accent2"/>
                </a:solidFill>
              </a:rPr>
              <a:t>, </a:t>
            </a:r>
            <a:r>
              <a:rPr lang="fr-FR" sz="1400" i="1" smtClean="0">
                <a:solidFill>
                  <a:srgbClr val="FF0000"/>
                </a:solidFill>
              </a:rPr>
              <a:t>20MHz</a:t>
            </a:r>
            <a:r>
              <a:rPr lang="fr-FR" sz="1400" i="1" smtClean="0">
                <a:solidFill>
                  <a:schemeClr val="accent2"/>
                </a:solidFill>
              </a:rPr>
              <a:t> (1er ordres) et </a:t>
            </a:r>
            <a:r>
              <a:rPr lang="fr-FR" sz="1400" i="1" smtClean="0">
                <a:solidFill>
                  <a:srgbClr val="FF0000"/>
                </a:solidFill>
              </a:rPr>
              <a:t>35MHz</a:t>
            </a:r>
            <a:r>
              <a:rPr lang="fr-FR" sz="1400" i="1" smtClean="0">
                <a:solidFill>
                  <a:schemeClr val="accent2"/>
                </a:solidFill>
              </a:rPr>
              <a:t> (2eme  ordre).</a:t>
            </a: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>
              <a:tabLst>
                <a:tab pos="177800" algn="l"/>
              </a:tabLst>
            </a:pPr>
            <a:endParaRPr lang="fr-FR" sz="1400" i="1" smtClean="0">
              <a:solidFill>
                <a:schemeClr val="accent2"/>
              </a:solidFill>
            </a:endParaRPr>
          </a:p>
          <a:p>
            <a:pPr lvl="1">
              <a:tabLst>
                <a:tab pos="177800" algn="l"/>
              </a:tabLst>
            </a:pPr>
            <a:r>
              <a:rPr lang="fr-FR" sz="1400" i="1" smtClean="0">
                <a:solidFill>
                  <a:schemeClr val="accent2"/>
                </a:solidFill>
              </a:rPr>
              <a:t>			</a:t>
            </a:r>
          </a:p>
          <a:p>
            <a:pPr>
              <a:tabLst>
                <a:tab pos="177800" algn="l"/>
              </a:tabLst>
            </a:pPr>
            <a:r>
              <a:rPr lang="fr-FR" sz="1400" i="1" smtClean="0">
                <a:solidFill>
                  <a:schemeClr val="accent2"/>
                </a:solidFill>
              </a:rPr>
              <a:t>		</a:t>
            </a:r>
          </a:p>
        </p:txBody>
      </p:sp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16216" y="6237312"/>
            <a:ext cx="2133600" cy="476250"/>
          </a:xfrm>
        </p:spPr>
        <p:txBody>
          <a:bodyPr/>
          <a:lstStyle/>
          <a:p>
            <a:fld id="{B201DB15-A515-4257-9A0D-83C50B1B368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ysClr val="window" lastClr="FFFFFF"/>
                </a:solidFill>
                <a:latin typeface="Calibri"/>
              </a:rPr>
              <a:t>BPM </a:t>
            </a:r>
            <a:r>
              <a:rPr lang="en-US" sz="2400" b="1" i="1" kern="0" dirty="0" err="1" smtClean="0">
                <a:solidFill>
                  <a:sysClr val="window" lastClr="FFFFFF"/>
                </a:solidFill>
                <a:latin typeface="Calibri"/>
              </a:rPr>
              <a:t>stripline</a:t>
            </a:r>
            <a:endParaRPr kumimoji="0" lang="en-US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611561" y="2236802"/>
            <a:ext cx="3806038" cy="2202363"/>
            <a:chOff x="614481" y="2130245"/>
            <a:chExt cx="3806038" cy="22023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81" y="2130245"/>
              <a:ext cx="3806038" cy="2202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Connecteur droit avec flèche 5"/>
            <p:cNvCxnSpPr/>
            <p:nvPr/>
          </p:nvCxnSpPr>
          <p:spPr>
            <a:xfrm>
              <a:off x="1432076" y="2775410"/>
              <a:ext cx="113965" cy="2482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827584" y="2498411"/>
              <a:ext cx="12089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BPM 20dB/dec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242134" y="3512364"/>
              <a:ext cx="779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LP filters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 flipV="1">
              <a:off x="2198657" y="2533947"/>
              <a:ext cx="866784" cy="10390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flipV="1">
              <a:off x="3065441" y="2533948"/>
              <a:ext cx="0" cy="10390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V="1">
              <a:off x="3065441" y="3102953"/>
              <a:ext cx="429360" cy="4700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Imag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16" y="2204864"/>
            <a:ext cx="3031074" cy="2199753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flipV="1">
            <a:off x="4860032" y="2348880"/>
            <a:ext cx="0" cy="95023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4832324" y="3289873"/>
            <a:ext cx="151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6346372" y="3284984"/>
            <a:ext cx="0" cy="95023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6300192" y="3284984"/>
            <a:ext cx="151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82072" y="4581128"/>
            <a:ext cx="71798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7800" algn="l"/>
              </a:tabLst>
            </a:pPr>
            <a:r>
              <a:rPr lang="fr-FR" sz="1400" i="1" dirty="0" smtClean="0">
                <a:solidFill>
                  <a:srgbClr val="333399"/>
                </a:solidFill>
              </a:rPr>
              <a:t>En connaissant la FT BPM + </a:t>
            </a:r>
            <a:r>
              <a:rPr lang="fr-FR" sz="1400" i="1" dirty="0" err="1" smtClean="0">
                <a:solidFill>
                  <a:srgbClr val="333399"/>
                </a:solidFill>
              </a:rPr>
              <a:t>electronique</a:t>
            </a:r>
            <a:r>
              <a:rPr lang="fr-FR" sz="1400" i="1" dirty="0" smtClean="0">
                <a:solidFill>
                  <a:srgbClr val="333399"/>
                </a:solidFill>
              </a:rPr>
              <a:t>, reconstruction possible du train par </a:t>
            </a:r>
            <a:r>
              <a:rPr lang="fr-FR" sz="1400" i="1" dirty="0" err="1" smtClean="0">
                <a:solidFill>
                  <a:srgbClr val="333399"/>
                </a:solidFill>
              </a:rPr>
              <a:t>déconvolution</a:t>
            </a:r>
            <a:r>
              <a:rPr lang="fr-FR" sz="1400" i="1" dirty="0" smtClean="0">
                <a:solidFill>
                  <a:srgbClr val="333399"/>
                </a:solidFill>
              </a:rPr>
              <a:t>: </a:t>
            </a:r>
          </a:p>
          <a:p>
            <a:pPr lvl="0">
              <a:tabLst>
                <a:tab pos="177800" algn="l"/>
              </a:tabLst>
            </a:pPr>
            <a:endParaRPr lang="fr-FR" sz="1400" i="1" dirty="0" smtClean="0">
              <a:solidFill>
                <a:srgbClr val="333399"/>
              </a:solidFill>
            </a:endParaRPr>
          </a:p>
          <a:p>
            <a:pPr lvl="0">
              <a:tabLst>
                <a:tab pos="177800" algn="l"/>
              </a:tabLst>
            </a:pPr>
            <a:r>
              <a:rPr lang="fr-FR" sz="1400" i="1" dirty="0" smtClean="0">
                <a:solidFill>
                  <a:srgbClr val="333399"/>
                </a:solidFill>
              </a:rPr>
              <a:t>(FFT signal) / (FT </a:t>
            </a:r>
            <a:r>
              <a:rPr lang="fr-FR" sz="1400" i="1" dirty="0" err="1" smtClean="0">
                <a:solidFill>
                  <a:srgbClr val="333399"/>
                </a:solidFill>
              </a:rPr>
              <a:t>BPM+élec</a:t>
            </a:r>
            <a:r>
              <a:rPr lang="fr-FR" sz="1400" i="1" dirty="0" smtClean="0">
                <a:solidFill>
                  <a:srgbClr val="333399"/>
                </a:solidFill>
              </a:rPr>
              <a:t>.)= FFT train. </a:t>
            </a:r>
            <a:r>
              <a:rPr lang="fr-FR" sz="1400" i="1" dirty="0" smtClean="0">
                <a:solidFill>
                  <a:schemeClr val="accent2"/>
                </a:solidFill>
              </a:rPr>
              <a:t>→ IFFT: reconstruction faisceau. </a:t>
            </a:r>
            <a:endParaRPr lang="fr-FR" sz="1400" i="1" dirty="0" smtClean="0">
              <a:solidFill>
                <a:srgbClr val="333399"/>
              </a:solidFill>
            </a:endParaRPr>
          </a:p>
          <a:p>
            <a:pPr lvl="0">
              <a:tabLst>
                <a:tab pos="177800" algn="l"/>
              </a:tabLst>
            </a:pPr>
            <a:endParaRPr lang="fr-FR" sz="1400" i="1" dirty="0" smtClean="0">
              <a:solidFill>
                <a:srgbClr val="333399"/>
              </a:solidFill>
            </a:endParaRPr>
          </a:p>
          <a:p>
            <a:pPr lvl="0">
              <a:tabLst>
                <a:tab pos="177800" algn="l"/>
              </a:tabLst>
            </a:pPr>
            <a:r>
              <a:rPr lang="fr-FR" sz="1400" i="1" dirty="0" smtClean="0">
                <a:solidFill>
                  <a:srgbClr val="333399"/>
                </a:solidFill>
              </a:rPr>
              <a:t> Problème pour mesurer la FT précisément: single-</a:t>
            </a:r>
            <a:r>
              <a:rPr lang="fr-FR" sz="1400" i="1" dirty="0" err="1" smtClean="0">
                <a:solidFill>
                  <a:srgbClr val="333399"/>
                </a:solidFill>
              </a:rPr>
              <a:t>bunch</a:t>
            </a:r>
            <a:r>
              <a:rPr lang="fr-FR" sz="1400" i="1" dirty="0" smtClean="0">
                <a:solidFill>
                  <a:srgbClr val="333399"/>
                </a:solidFill>
              </a:rPr>
              <a:t> – calibration.</a:t>
            </a:r>
          </a:p>
          <a:p>
            <a:pPr lvl="0">
              <a:tabLst>
                <a:tab pos="177800" algn="l"/>
              </a:tabLst>
            </a:pPr>
            <a:endParaRPr lang="fr-FR" sz="1400" i="1" dirty="0">
              <a:solidFill>
                <a:srgbClr val="333399"/>
              </a:solidFill>
            </a:endParaRPr>
          </a:p>
        </p:txBody>
      </p:sp>
      <p:sp>
        <p:nvSpPr>
          <p:cNvPr id="23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16/04/2013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noFill/>
          <a:miter lim="800000"/>
          <a:headEnd/>
          <a:tailEnd/>
        </a:ln>
        <a:effectLst/>
      </a:spPr>
      <a:bodyPr/>
      <a:lstStyle>
        <a:defPPr marL="285750" indent="-285750">
          <a:buFontTx/>
          <a:buChar char="-"/>
          <a:tabLst>
            <a:tab pos="177800" algn="l"/>
          </a:tabLst>
          <a:defRPr sz="1400" i="1" dirty="0" smtClean="0">
            <a:solidFill>
              <a:schemeClr val="accent2"/>
            </a:solidFill>
          </a:defRPr>
        </a:defPPr>
      </a:lstStyle>
    </a:sp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15041</TotalTime>
  <Words>668</Words>
  <Application>Microsoft Office PowerPoint</Application>
  <PresentationFormat>Affichage à l'écran (4:3)</PresentationFormat>
  <Paragraphs>316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Modèle par défaut</vt:lpstr>
      <vt:lpstr>CTF3 – CLIC Diagnostic faisceau.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Analog electronics for the Combiner Ring</dc:title>
  <dc:creator>proprio</dc:creator>
  <cp:lastModifiedBy>Julie Prast</cp:lastModifiedBy>
  <cp:revision>586</cp:revision>
  <dcterms:created xsi:type="dcterms:W3CDTF">2006-01-29T10:12:49Z</dcterms:created>
  <dcterms:modified xsi:type="dcterms:W3CDTF">2013-04-16T08:21:35Z</dcterms:modified>
</cp:coreProperties>
</file>