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70" r:id="rId15"/>
    <p:sldId id="271" r:id="rId16"/>
    <p:sldId id="272" r:id="rId17"/>
    <p:sldId id="274" r:id="rId18"/>
    <p:sldId id="273" r:id="rId1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2" d="100"/>
          <a:sy n="92" d="100"/>
        </p:scale>
        <p:origin x="-654" y="-102"/>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1FE58502-1A56-4316-AB82-DE805FB92627}" type="datetimeFigureOut">
              <a:rPr lang="en-US"/>
              <a:pPr>
                <a:defRPr/>
              </a:pPr>
              <a:t>6/17/2013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73A6F61-CCBE-4580-9ED7-D5A300D75EAF}" type="slidenum">
              <a:rPr lang="en-US"/>
              <a:pPr>
                <a:defRPr/>
              </a:pPr>
              <a:t>‹N°›</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FE2BB2B3-AC91-489C-964F-90D84A111713}" type="datetime1">
              <a:rPr lang="en-US"/>
              <a:pPr>
                <a:defRPr/>
              </a:pPr>
              <a:t>6/17/2013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N. FOURCHES  June 17th 2013</a:t>
            </a:r>
          </a:p>
        </p:txBody>
      </p:sp>
      <p:sp>
        <p:nvSpPr>
          <p:cNvPr id="6" name="Slide Number Placeholder 5"/>
          <p:cNvSpPr>
            <a:spLocks noGrp="1"/>
          </p:cNvSpPr>
          <p:nvPr>
            <p:ph type="sldNum" sz="quarter" idx="12"/>
          </p:nvPr>
        </p:nvSpPr>
        <p:spPr/>
        <p:txBody>
          <a:bodyPr/>
          <a:lstStyle>
            <a:lvl1pPr>
              <a:defRPr/>
            </a:lvl1pPr>
          </a:lstStyle>
          <a:p>
            <a:pPr>
              <a:defRPr/>
            </a:pPr>
            <a:fld id="{9B581CAE-013F-43DE-B192-B0899FFE057C}" type="slidenum">
              <a:rPr lang="en-US"/>
              <a:pPr>
                <a:defRPr/>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61A31317-C659-44DA-95FF-9B0DE317607C}" type="datetime1">
              <a:rPr lang="en-US"/>
              <a:pPr>
                <a:defRPr/>
              </a:pPr>
              <a:t>6/17/2013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N. FOURCHES  June 17th 2013</a:t>
            </a:r>
          </a:p>
        </p:txBody>
      </p:sp>
      <p:sp>
        <p:nvSpPr>
          <p:cNvPr id="6" name="Slide Number Placeholder 5"/>
          <p:cNvSpPr>
            <a:spLocks noGrp="1"/>
          </p:cNvSpPr>
          <p:nvPr>
            <p:ph type="sldNum" sz="quarter" idx="12"/>
          </p:nvPr>
        </p:nvSpPr>
        <p:spPr/>
        <p:txBody>
          <a:bodyPr/>
          <a:lstStyle>
            <a:lvl1pPr>
              <a:defRPr/>
            </a:lvl1pPr>
          </a:lstStyle>
          <a:p>
            <a:pPr>
              <a:defRPr/>
            </a:pPr>
            <a:fld id="{BCD4E9B8-C743-4C98-9763-9C2CB34AE843}" type="slidenum">
              <a:rPr lang="en-US"/>
              <a:pPr>
                <a:defRPr/>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A8D29746-10E6-4B1D-9403-719E41D18FB2}" type="datetime1">
              <a:rPr lang="en-US"/>
              <a:pPr>
                <a:defRPr/>
              </a:pPr>
              <a:t>6/17/2013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N. FOURCHES  June 17th 2013</a:t>
            </a:r>
          </a:p>
        </p:txBody>
      </p:sp>
      <p:sp>
        <p:nvSpPr>
          <p:cNvPr id="6" name="Slide Number Placeholder 5"/>
          <p:cNvSpPr>
            <a:spLocks noGrp="1"/>
          </p:cNvSpPr>
          <p:nvPr>
            <p:ph type="sldNum" sz="quarter" idx="12"/>
          </p:nvPr>
        </p:nvSpPr>
        <p:spPr/>
        <p:txBody>
          <a:bodyPr/>
          <a:lstStyle>
            <a:lvl1pPr>
              <a:defRPr/>
            </a:lvl1pPr>
          </a:lstStyle>
          <a:p>
            <a:pPr>
              <a:defRPr/>
            </a:pPr>
            <a:fld id="{27DA5097-A8AA-4C39-AF5D-FEE24E21BA64}" type="slidenum">
              <a:rPr lang="en-US"/>
              <a:pPr>
                <a:defRPr/>
              </a:pPr>
              <a:t>‹N°›</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re. Texte et contenu">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1143000"/>
          </a:xfrm>
        </p:spPr>
        <p:txBody>
          <a:bodyPr/>
          <a:lstStyle/>
          <a:p>
            <a:r>
              <a:rPr lang="en-US"/>
              <a:t>Cliquez pour modifier le style du titre</a:t>
            </a:r>
            <a:endParaRPr lang="fr-FR"/>
          </a:p>
        </p:txBody>
      </p:sp>
      <p:sp>
        <p:nvSpPr>
          <p:cNvPr id="3" name="Espace réservé du texte 2"/>
          <p:cNvSpPr>
            <a:spLocks noGrp="1"/>
          </p:cNvSpPr>
          <p:nvPr>
            <p:ph type="body" sz="half" idx="1"/>
          </p:nvPr>
        </p:nvSpPr>
        <p:spPr>
          <a:xfrm>
            <a:off x="457200" y="1600200"/>
            <a:ext cx="4038600" cy="4525963"/>
          </a:xfrm>
        </p:spPr>
        <p:txBody>
          <a:bodyPr/>
          <a:lstStyle/>
          <a:p>
            <a:pPr lvl="0"/>
            <a:r>
              <a:rPr lang="en-US"/>
              <a:t>Cliquez pour modifier les styles du texte du masque</a:t>
            </a:r>
          </a:p>
          <a:p>
            <a:pPr lvl="1"/>
            <a:r>
              <a:rPr lang="en-US"/>
              <a:t>Deuxième niveau</a:t>
            </a:r>
          </a:p>
          <a:p>
            <a:pPr lvl="2"/>
            <a:r>
              <a:rPr lang="en-US"/>
              <a:t>Troisième niveau</a:t>
            </a:r>
          </a:p>
          <a:p>
            <a:pPr lvl="3"/>
            <a:r>
              <a:rPr lang="en-US"/>
              <a:t>Quatrième niveau</a:t>
            </a:r>
          </a:p>
          <a:p>
            <a:pPr lvl="4"/>
            <a:r>
              <a:rPr lang="en-US"/>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p>
            <a:pPr lvl="0"/>
            <a:r>
              <a:rPr lang="en-US"/>
              <a:t>Cliquez pour modifier les styles du texte du masque</a:t>
            </a:r>
          </a:p>
          <a:p>
            <a:pPr lvl="1"/>
            <a:r>
              <a:rPr lang="en-US"/>
              <a:t>Deuxième niveau</a:t>
            </a:r>
          </a:p>
          <a:p>
            <a:pPr lvl="2"/>
            <a:r>
              <a:rPr lang="en-US"/>
              <a:t>Troisième niveau</a:t>
            </a:r>
          </a:p>
          <a:p>
            <a:pPr lvl="3"/>
            <a:r>
              <a:rPr lang="en-US"/>
              <a:t>Quatrième niveau</a:t>
            </a:r>
          </a:p>
          <a:p>
            <a:pPr lvl="4"/>
            <a:r>
              <a:rPr lang="en-US"/>
              <a:t>Cinquième niveau</a:t>
            </a:r>
            <a:endParaRPr lang="fr-FR"/>
          </a:p>
        </p:txBody>
      </p:sp>
      <p:sp>
        <p:nvSpPr>
          <p:cNvPr id="5" name="Date Placeholder 3"/>
          <p:cNvSpPr>
            <a:spLocks noGrp="1"/>
          </p:cNvSpPr>
          <p:nvPr>
            <p:ph type="dt" sz="half" idx="10"/>
          </p:nvPr>
        </p:nvSpPr>
        <p:spPr/>
        <p:txBody>
          <a:bodyPr/>
          <a:lstStyle>
            <a:lvl1pPr>
              <a:defRPr/>
            </a:lvl1pPr>
          </a:lstStyle>
          <a:p>
            <a:pPr>
              <a:defRPr/>
            </a:pPr>
            <a:fld id="{EA8294D7-C8A9-4559-8839-ADE27DC47BE6}" type="datetime1">
              <a:rPr lang="en-US"/>
              <a:pPr>
                <a:defRPr/>
              </a:pPr>
              <a:t>6/17/2013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N. FOURCHES  June 17th 2013</a:t>
            </a:r>
          </a:p>
        </p:txBody>
      </p:sp>
      <p:sp>
        <p:nvSpPr>
          <p:cNvPr id="7" name="Slide Number Placeholder 5"/>
          <p:cNvSpPr>
            <a:spLocks noGrp="1"/>
          </p:cNvSpPr>
          <p:nvPr>
            <p:ph type="sldNum" sz="quarter" idx="12"/>
          </p:nvPr>
        </p:nvSpPr>
        <p:spPr/>
        <p:txBody>
          <a:bodyPr/>
          <a:lstStyle>
            <a:lvl1pPr>
              <a:defRPr/>
            </a:lvl1pPr>
          </a:lstStyle>
          <a:p>
            <a:pPr>
              <a:defRPr/>
            </a:pPr>
            <a:fld id="{C2F08086-774B-48B5-BDA2-BF915719F6E0}" type="slidenum">
              <a:rPr lang="en-US"/>
              <a:pPr>
                <a:defRPr/>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98C7B3A-7847-4B15-BC58-561AFD84E492}" type="datetime1">
              <a:rPr lang="en-US"/>
              <a:pPr>
                <a:defRPr/>
              </a:pPr>
              <a:t>6/17/2013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N. FOURCHES  June 17th 2013</a:t>
            </a:r>
          </a:p>
        </p:txBody>
      </p:sp>
      <p:sp>
        <p:nvSpPr>
          <p:cNvPr id="6" name="Slide Number Placeholder 5"/>
          <p:cNvSpPr>
            <a:spLocks noGrp="1"/>
          </p:cNvSpPr>
          <p:nvPr>
            <p:ph type="sldNum" sz="quarter" idx="12"/>
          </p:nvPr>
        </p:nvSpPr>
        <p:spPr/>
        <p:txBody>
          <a:bodyPr/>
          <a:lstStyle>
            <a:lvl1pPr>
              <a:defRPr/>
            </a:lvl1pPr>
          </a:lstStyle>
          <a:p>
            <a:pPr>
              <a:defRPr/>
            </a:pPr>
            <a:fld id="{EEE04038-2580-4BBF-8217-2BA1929E2B3F}" type="slidenum">
              <a:rPr lang="en-US"/>
              <a:pPr>
                <a:defRPr/>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892A6B8D-CC6F-46E0-AA41-1028008FEDDC}" type="datetime1">
              <a:rPr lang="en-US"/>
              <a:pPr>
                <a:defRPr/>
              </a:pPr>
              <a:t>6/17/2013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N. FOURCHES  June 17th 2013</a:t>
            </a:r>
          </a:p>
        </p:txBody>
      </p:sp>
      <p:sp>
        <p:nvSpPr>
          <p:cNvPr id="6" name="Slide Number Placeholder 5"/>
          <p:cNvSpPr>
            <a:spLocks noGrp="1"/>
          </p:cNvSpPr>
          <p:nvPr>
            <p:ph type="sldNum" sz="quarter" idx="12"/>
          </p:nvPr>
        </p:nvSpPr>
        <p:spPr/>
        <p:txBody>
          <a:bodyPr/>
          <a:lstStyle>
            <a:lvl1pPr>
              <a:defRPr/>
            </a:lvl1pPr>
          </a:lstStyle>
          <a:p>
            <a:pPr>
              <a:defRPr/>
            </a:pPr>
            <a:fld id="{A344ABDF-5575-4A46-8FE9-0CDFEF11E8E7}" type="slidenum">
              <a:rPr lang="en-US"/>
              <a:pPr>
                <a:defRPr/>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198248DF-74F0-4412-9920-C0BB307AA463}" type="datetime1">
              <a:rPr lang="en-US"/>
              <a:pPr>
                <a:defRPr/>
              </a:pPr>
              <a:t>6/17/2013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N. FOURCHES  June 17th 2013</a:t>
            </a:r>
          </a:p>
        </p:txBody>
      </p:sp>
      <p:sp>
        <p:nvSpPr>
          <p:cNvPr id="7" name="Slide Number Placeholder 5"/>
          <p:cNvSpPr>
            <a:spLocks noGrp="1"/>
          </p:cNvSpPr>
          <p:nvPr>
            <p:ph type="sldNum" sz="quarter" idx="12"/>
          </p:nvPr>
        </p:nvSpPr>
        <p:spPr/>
        <p:txBody>
          <a:bodyPr/>
          <a:lstStyle>
            <a:lvl1pPr>
              <a:defRPr/>
            </a:lvl1pPr>
          </a:lstStyle>
          <a:p>
            <a:pPr>
              <a:defRPr/>
            </a:pPr>
            <a:fld id="{5D264844-6863-4DC2-AE90-C8047EA132AD}" type="slidenum">
              <a:rPr lang="en-US"/>
              <a:pPr>
                <a:defRPr/>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A17687A3-F463-4D3F-A1AC-24254B359641}" type="datetime1">
              <a:rPr lang="en-US"/>
              <a:pPr>
                <a:defRPr/>
              </a:pPr>
              <a:t>6/17/2013</a:t>
            </a:fld>
            <a:endParaRPr lang="en-US"/>
          </a:p>
        </p:txBody>
      </p:sp>
      <p:sp>
        <p:nvSpPr>
          <p:cNvPr id="8" name="Footer Placeholder 4"/>
          <p:cNvSpPr>
            <a:spLocks noGrp="1"/>
          </p:cNvSpPr>
          <p:nvPr>
            <p:ph type="ftr" sz="quarter" idx="11"/>
          </p:nvPr>
        </p:nvSpPr>
        <p:spPr/>
        <p:txBody>
          <a:bodyPr/>
          <a:lstStyle>
            <a:lvl1pPr>
              <a:defRPr/>
            </a:lvl1pPr>
          </a:lstStyle>
          <a:p>
            <a:pPr>
              <a:defRPr/>
            </a:pPr>
            <a:r>
              <a:rPr lang="en-US"/>
              <a:t>N. FOURCHES  June 17th 2013</a:t>
            </a:r>
          </a:p>
        </p:txBody>
      </p:sp>
      <p:sp>
        <p:nvSpPr>
          <p:cNvPr id="9" name="Slide Number Placeholder 5"/>
          <p:cNvSpPr>
            <a:spLocks noGrp="1"/>
          </p:cNvSpPr>
          <p:nvPr>
            <p:ph type="sldNum" sz="quarter" idx="12"/>
          </p:nvPr>
        </p:nvSpPr>
        <p:spPr/>
        <p:txBody>
          <a:bodyPr/>
          <a:lstStyle>
            <a:lvl1pPr>
              <a:defRPr/>
            </a:lvl1pPr>
          </a:lstStyle>
          <a:p>
            <a:pPr>
              <a:defRPr/>
            </a:pPr>
            <a:fld id="{94F32195-1DE2-416D-B892-1F7A15DEF351}" type="slidenum">
              <a:rPr lang="en-US"/>
              <a:pPr>
                <a:defRPr/>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5494A9F6-7D32-45FB-9BD6-CCF22761FD74}" type="datetime1">
              <a:rPr lang="en-US"/>
              <a:pPr>
                <a:defRPr/>
              </a:pPr>
              <a:t>6/17/2013</a:t>
            </a:fld>
            <a:endParaRPr lang="en-US"/>
          </a:p>
        </p:txBody>
      </p:sp>
      <p:sp>
        <p:nvSpPr>
          <p:cNvPr id="4" name="Footer Placeholder 4"/>
          <p:cNvSpPr>
            <a:spLocks noGrp="1"/>
          </p:cNvSpPr>
          <p:nvPr>
            <p:ph type="ftr" sz="quarter" idx="11"/>
          </p:nvPr>
        </p:nvSpPr>
        <p:spPr/>
        <p:txBody>
          <a:bodyPr/>
          <a:lstStyle>
            <a:lvl1pPr>
              <a:defRPr/>
            </a:lvl1pPr>
          </a:lstStyle>
          <a:p>
            <a:pPr>
              <a:defRPr/>
            </a:pPr>
            <a:r>
              <a:rPr lang="en-US"/>
              <a:t>N. FOURCHES  June 17th 2013</a:t>
            </a:r>
          </a:p>
        </p:txBody>
      </p:sp>
      <p:sp>
        <p:nvSpPr>
          <p:cNvPr id="5" name="Slide Number Placeholder 5"/>
          <p:cNvSpPr>
            <a:spLocks noGrp="1"/>
          </p:cNvSpPr>
          <p:nvPr>
            <p:ph type="sldNum" sz="quarter" idx="12"/>
          </p:nvPr>
        </p:nvSpPr>
        <p:spPr/>
        <p:txBody>
          <a:bodyPr/>
          <a:lstStyle>
            <a:lvl1pPr>
              <a:defRPr/>
            </a:lvl1pPr>
          </a:lstStyle>
          <a:p>
            <a:pPr>
              <a:defRPr/>
            </a:pPr>
            <a:fld id="{AED182B9-6F31-4E41-A4A5-70C166FD470F}" type="slidenum">
              <a:rPr lang="en-US"/>
              <a:pPr>
                <a:defRPr/>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A63746A-A13E-4245-8752-C6E3C76B7189}" type="datetime1">
              <a:rPr lang="en-US"/>
              <a:pPr>
                <a:defRPr/>
              </a:pPr>
              <a:t>6/17/2013</a:t>
            </a:fld>
            <a:endParaRPr lang="en-US"/>
          </a:p>
        </p:txBody>
      </p:sp>
      <p:sp>
        <p:nvSpPr>
          <p:cNvPr id="3" name="Footer Placeholder 4"/>
          <p:cNvSpPr>
            <a:spLocks noGrp="1"/>
          </p:cNvSpPr>
          <p:nvPr>
            <p:ph type="ftr" sz="quarter" idx="11"/>
          </p:nvPr>
        </p:nvSpPr>
        <p:spPr/>
        <p:txBody>
          <a:bodyPr/>
          <a:lstStyle>
            <a:lvl1pPr>
              <a:defRPr/>
            </a:lvl1pPr>
          </a:lstStyle>
          <a:p>
            <a:pPr>
              <a:defRPr/>
            </a:pPr>
            <a:r>
              <a:rPr lang="en-US"/>
              <a:t>N. FOURCHES  June 17th 2013</a:t>
            </a:r>
          </a:p>
        </p:txBody>
      </p:sp>
      <p:sp>
        <p:nvSpPr>
          <p:cNvPr id="4" name="Slide Number Placeholder 5"/>
          <p:cNvSpPr>
            <a:spLocks noGrp="1"/>
          </p:cNvSpPr>
          <p:nvPr>
            <p:ph type="sldNum" sz="quarter" idx="12"/>
          </p:nvPr>
        </p:nvSpPr>
        <p:spPr/>
        <p:txBody>
          <a:bodyPr/>
          <a:lstStyle>
            <a:lvl1pPr>
              <a:defRPr/>
            </a:lvl1pPr>
          </a:lstStyle>
          <a:p>
            <a:pPr>
              <a:defRPr/>
            </a:pPr>
            <a:fld id="{518DD7C3-6743-42C0-95A8-79B48B025B1D}" type="slidenum">
              <a:rPr lang="en-US"/>
              <a:pPr>
                <a:defRPr/>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DC70E620-0C9C-4F29-B44E-572779041B51}" type="datetime1">
              <a:rPr lang="en-US"/>
              <a:pPr>
                <a:defRPr/>
              </a:pPr>
              <a:t>6/17/2013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N. FOURCHES  June 17th 2013</a:t>
            </a:r>
          </a:p>
        </p:txBody>
      </p:sp>
      <p:sp>
        <p:nvSpPr>
          <p:cNvPr id="7" name="Slide Number Placeholder 5"/>
          <p:cNvSpPr>
            <a:spLocks noGrp="1"/>
          </p:cNvSpPr>
          <p:nvPr>
            <p:ph type="sldNum" sz="quarter" idx="12"/>
          </p:nvPr>
        </p:nvSpPr>
        <p:spPr/>
        <p:txBody>
          <a:bodyPr/>
          <a:lstStyle>
            <a:lvl1pPr>
              <a:defRPr/>
            </a:lvl1pPr>
          </a:lstStyle>
          <a:p>
            <a:pPr>
              <a:defRPr/>
            </a:pPr>
            <a:fld id="{9C21114C-23B1-494B-8BB7-9C4E389DD491}" type="slidenum">
              <a:rPr lang="en-US"/>
              <a:pPr>
                <a:defRPr/>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17A98610-984E-4725-B1A0-CCA3CED3AD02}" type="datetime1">
              <a:rPr lang="en-US"/>
              <a:pPr>
                <a:defRPr/>
              </a:pPr>
              <a:t>6/17/2013</a:t>
            </a:fld>
            <a:endParaRPr lang="en-US"/>
          </a:p>
        </p:txBody>
      </p:sp>
      <p:sp>
        <p:nvSpPr>
          <p:cNvPr id="6" name="Footer Placeholder 4"/>
          <p:cNvSpPr>
            <a:spLocks noGrp="1"/>
          </p:cNvSpPr>
          <p:nvPr>
            <p:ph type="ftr" sz="quarter" idx="11"/>
          </p:nvPr>
        </p:nvSpPr>
        <p:spPr/>
        <p:txBody>
          <a:bodyPr/>
          <a:lstStyle>
            <a:lvl1pPr>
              <a:defRPr/>
            </a:lvl1pPr>
          </a:lstStyle>
          <a:p>
            <a:pPr>
              <a:defRPr/>
            </a:pPr>
            <a:r>
              <a:rPr lang="en-US"/>
              <a:t>N. FOURCHES  June 17th 2013</a:t>
            </a:r>
          </a:p>
        </p:txBody>
      </p:sp>
      <p:sp>
        <p:nvSpPr>
          <p:cNvPr id="7" name="Slide Number Placeholder 5"/>
          <p:cNvSpPr>
            <a:spLocks noGrp="1"/>
          </p:cNvSpPr>
          <p:nvPr>
            <p:ph type="sldNum" sz="quarter" idx="12"/>
          </p:nvPr>
        </p:nvSpPr>
        <p:spPr/>
        <p:txBody>
          <a:bodyPr/>
          <a:lstStyle>
            <a:lvl1pPr>
              <a:defRPr/>
            </a:lvl1pPr>
          </a:lstStyle>
          <a:p>
            <a:pPr>
              <a:defRPr/>
            </a:pPr>
            <a:fld id="{5A5960C4-3205-47C9-88BF-D0B5DF3A5244}" type="slidenum">
              <a:rPr lang="en-US"/>
              <a:pPr>
                <a:defRPr/>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64C868D3-E3B7-4E83-8240-2304387D37C1}" type="datetime1">
              <a:rPr lang="en-US"/>
              <a:pPr>
                <a:defRPr/>
              </a:pPr>
              <a:t>6/17/2013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r>
              <a:rPr lang="en-US"/>
              <a:t>N. FOURCHES  June 17th 2013</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C07E1FA-E9D8-4480-B871-A3B2F6FE8155}" type="slidenum">
              <a:rPr lang="en-US"/>
              <a:pPr>
                <a:defRPr/>
              </a:pPr>
              <a:t>‹N°›</a:t>
            </a:fld>
            <a:endParaRPr lang="en-US"/>
          </a:p>
        </p:txBody>
      </p:sp>
    </p:spTree>
  </p:cSld>
  <p:clrMap bg1="lt1" tx1="dk1" bg2="lt2" tx2="dk2" accent1="accent1" accent2="accent2" accent3="accent3" accent4="accent4" accent5="accent5" accent6="accent6" hlink="hlink" folHlink="folHlink"/>
  <p:sldLayoutIdLst>
    <p:sldLayoutId id="2147483660" r:id="rId1"/>
    <p:sldLayoutId id="2147483659" r:id="rId2"/>
    <p:sldLayoutId id="2147483658" r:id="rId3"/>
    <p:sldLayoutId id="2147483657" r:id="rId4"/>
    <p:sldLayoutId id="2147483656" r:id="rId5"/>
    <p:sldLayoutId id="2147483655" r:id="rId6"/>
    <p:sldLayoutId id="2147483654" r:id="rId7"/>
    <p:sldLayoutId id="2147483653" r:id="rId8"/>
    <p:sldLayoutId id="2147483652" r:id="rId9"/>
    <p:sldLayoutId id="2147483651" r:id="rId10"/>
    <p:sldLayoutId id="2147483650" r:id="rId11"/>
    <p:sldLayoutId id="2147483649" r:id="rId12"/>
  </p:sldLayoutIdLst>
  <p:hf sldNum="0" hd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charset="0"/>
        </a:defRPr>
      </a:lvl2pPr>
      <a:lvl3pPr algn="ctr" rtl="0" eaLnBrk="0" fontAlgn="base" hangingPunct="0">
        <a:spcBef>
          <a:spcPct val="0"/>
        </a:spcBef>
        <a:spcAft>
          <a:spcPct val="0"/>
        </a:spcAft>
        <a:defRPr sz="4400">
          <a:solidFill>
            <a:schemeClr val="tx1"/>
          </a:solidFill>
          <a:latin typeface="Calibri" charset="0"/>
        </a:defRPr>
      </a:lvl3pPr>
      <a:lvl4pPr algn="ctr" rtl="0" eaLnBrk="0" fontAlgn="base" hangingPunct="0">
        <a:spcBef>
          <a:spcPct val="0"/>
        </a:spcBef>
        <a:spcAft>
          <a:spcPct val="0"/>
        </a:spcAft>
        <a:defRPr sz="4400">
          <a:solidFill>
            <a:schemeClr val="tx1"/>
          </a:solidFill>
          <a:latin typeface="Calibri" charset="0"/>
        </a:defRPr>
      </a:lvl4pPr>
      <a:lvl5pPr algn="ctr" rtl="0" eaLnBrk="0" fontAlgn="base" hangingPunct="0">
        <a:spcBef>
          <a:spcPct val="0"/>
        </a:spcBef>
        <a:spcAft>
          <a:spcPct val="0"/>
        </a:spcAft>
        <a:defRPr sz="4400">
          <a:solidFill>
            <a:schemeClr val="tx1"/>
          </a:solidFill>
          <a:latin typeface="Calibri" charset="0"/>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slideLayout" Target="../slideLayouts/slideLayout12.xml"/><Relationship Id="rId1" Type="http://schemas.openxmlformats.org/officeDocument/2006/relationships/vmlDrawing" Target="../drawings/vmlDrawing1.vml"/><Relationship Id="rId6" Type="http://schemas.openxmlformats.org/officeDocument/2006/relationships/image" Target="../media/image14.png"/><Relationship Id="rId5" Type="http://schemas.openxmlformats.org/officeDocument/2006/relationships/image" Target="../media/image13.png"/><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12.xml"/><Relationship Id="rId4" Type="http://schemas.openxmlformats.org/officeDocument/2006/relationships/image" Target="../media/image17.png"/></Relationships>
</file>

<file path=ppt/slides/_rels/slide9.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ctrTitle"/>
          </p:nvPr>
        </p:nvSpPr>
        <p:spPr>
          <a:xfrm>
            <a:off x="685800" y="188913"/>
            <a:ext cx="7772400" cy="1871662"/>
          </a:xfrm>
        </p:spPr>
        <p:txBody>
          <a:bodyPr/>
          <a:lstStyle/>
          <a:p>
            <a:pPr eaLnBrk="1" hangingPunct="1"/>
            <a:r>
              <a:rPr lang="fr-FR" smtClean="0"/>
              <a:t>DETECTOR SIMULATION </a:t>
            </a:r>
            <a:br>
              <a:rPr lang="fr-FR" smtClean="0"/>
            </a:br>
            <a:r>
              <a:rPr lang="fr-FR" smtClean="0"/>
              <a:t>FOR PARTICLE PHYSICS</a:t>
            </a:r>
            <a:endParaRPr lang="en-US" smtClean="0"/>
          </a:p>
        </p:txBody>
      </p:sp>
      <p:sp>
        <p:nvSpPr>
          <p:cNvPr id="3" name="Subtitle 2"/>
          <p:cNvSpPr>
            <a:spLocks noGrp="1"/>
          </p:cNvSpPr>
          <p:nvPr>
            <p:ph type="subTitle" idx="1"/>
          </p:nvPr>
        </p:nvSpPr>
        <p:spPr>
          <a:xfrm>
            <a:off x="1371600" y="2276475"/>
            <a:ext cx="6400800" cy="2881313"/>
          </a:xfrm>
        </p:spPr>
        <p:txBody>
          <a:bodyPr rtlCol="0">
            <a:normAutofit/>
          </a:bodyPr>
          <a:lstStyle/>
          <a:p>
            <a:pPr eaLnBrk="1" fontAlgn="auto" hangingPunct="1">
              <a:spcAft>
                <a:spcPts val="0"/>
              </a:spcAft>
              <a:buFont typeface="Arial" pitchFamily="34" charset="0"/>
              <a:buNone/>
              <a:defRPr/>
            </a:pPr>
            <a:r>
              <a:rPr lang="fr-FR" smtClean="0"/>
              <a:t>FROM MICROELECTRONICS DEVICE SIMULATION TO SEMICONDUCTOR DETECTOR TCAD DESIGN </a:t>
            </a:r>
          </a:p>
          <a:p>
            <a:pPr eaLnBrk="1" fontAlgn="auto" hangingPunct="1">
              <a:spcAft>
                <a:spcPts val="0"/>
              </a:spcAft>
              <a:buFont typeface="Arial" pitchFamily="34" charset="0"/>
              <a:buNone/>
              <a:defRPr/>
            </a:pPr>
            <a:r>
              <a:rPr lang="fr-FR" smtClean="0"/>
              <a:t>Nicolas T. Fourches, CEA,IRFU</a:t>
            </a:r>
            <a:endParaRPr lang="fr-FR"/>
          </a:p>
        </p:txBody>
      </p:sp>
      <p:sp>
        <p:nvSpPr>
          <p:cNvPr id="5" name="Footer Placeholder 4"/>
          <p:cNvSpPr>
            <a:spLocks noGrp="1"/>
          </p:cNvSpPr>
          <p:nvPr>
            <p:ph type="ftr" sz="quarter" idx="11"/>
          </p:nvPr>
        </p:nvSpPr>
        <p:spPr/>
        <p:txBody>
          <a:bodyPr/>
          <a:lstStyle/>
          <a:p>
            <a:pPr>
              <a:defRPr/>
            </a:pPr>
            <a:r>
              <a:rPr lang="en-US"/>
              <a:t>N. FOURCHES  June 17th 2013</a:t>
            </a:r>
          </a:p>
        </p:txBody>
      </p:sp>
      <p:sp>
        <p:nvSpPr>
          <p:cNvPr id="15365" name="Text Box 5"/>
          <p:cNvSpPr txBox="1">
            <a:spLocks noChangeArrowheads="1"/>
          </p:cNvSpPr>
          <p:nvPr/>
        </p:nvSpPr>
        <p:spPr bwMode="auto">
          <a:xfrm>
            <a:off x="1692275" y="4568825"/>
            <a:ext cx="5543550" cy="366713"/>
          </a:xfrm>
          <a:prstGeom prst="rect">
            <a:avLst/>
          </a:prstGeom>
          <a:noFill/>
          <a:ln w="9525">
            <a:noFill/>
            <a:miter lim="800000"/>
            <a:headEnd/>
            <a:tailEnd/>
          </a:ln>
          <a:effectLst/>
        </p:spPr>
        <p:txBody>
          <a:bodyPr>
            <a:spAutoFit/>
          </a:bodyPr>
          <a:lstStyle/>
          <a:p>
            <a:r>
              <a:rPr lang="en-US"/>
              <a:t>Journées Simulation Detecteurs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Rectangle 4"/>
          <p:cNvSpPr>
            <a:spLocks noGrp="1"/>
          </p:cNvSpPr>
          <p:nvPr>
            <p:ph type="title"/>
          </p:nvPr>
        </p:nvSpPr>
        <p:spPr/>
        <p:txBody>
          <a:bodyPr/>
          <a:lstStyle/>
          <a:p>
            <a:r>
              <a:rPr lang="en-US" sz="4000" smtClean="0"/>
              <a:t>Conception d’un nouveau pixel par simulation </a:t>
            </a:r>
          </a:p>
        </p:txBody>
      </p:sp>
      <p:sp>
        <p:nvSpPr>
          <p:cNvPr id="25602" name="Rectangle 5"/>
          <p:cNvSpPr>
            <a:spLocks noGrp="1"/>
          </p:cNvSpPr>
          <p:nvPr>
            <p:ph type="body" sz="half" idx="1"/>
          </p:nvPr>
        </p:nvSpPr>
        <p:spPr/>
        <p:txBody>
          <a:bodyPr/>
          <a:lstStyle/>
          <a:p>
            <a:r>
              <a:rPr lang="en-US" sz="1800" smtClean="0"/>
              <a:t>Brevetabilité acquise:</a:t>
            </a:r>
          </a:p>
          <a:p>
            <a:r>
              <a:rPr lang="en-US" sz="1800" smtClean="0"/>
              <a:t>US7936018 B2 octroyé</a:t>
            </a:r>
          </a:p>
          <a:p>
            <a:r>
              <a:rPr lang="en-US" sz="1800" smtClean="0"/>
              <a:t>Etude des méthodes de fabrication</a:t>
            </a:r>
          </a:p>
          <a:p>
            <a:r>
              <a:rPr lang="en-US" sz="1800" smtClean="0"/>
              <a:t>La simulation est donc un outil d’aide à la conception de nouvelles technologies, pour des détecteurs comme pour des dispositifs classiques comme des dispositifs actifs bipolaire/MOS/JFET.</a:t>
            </a:r>
          </a:p>
          <a:p>
            <a:r>
              <a:rPr lang="en-US" sz="1800" u="sng" smtClean="0">
                <a:solidFill>
                  <a:srgbClr val="FF0000"/>
                </a:solidFill>
              </a:rPr>
              <a:t>Mais </a:t>
            </a:r>
            <a:r>
              <a:rPr lang="en-US" sz="1800" smtClean="0">
                <a:solidFill>
                  <a:srgbClr val="FF0000"/>
                </a:solidFill>
              </a:rPr>
              <a:t>ne permet pas de lever tous les verrous technologiques , la réalisation de vehicules de test restant nécessaires pour le développement </a:t>
            </a:r>
          </a:p>
          <a:p>
            <a:endParaRPr lang="en-US" sz="1800" u="sng" smtClean="0"/>
          </a:p>
          <a:p>
            <a:endParaRPr lang="en-US" sz="2800" smtClean="0"/>
          </a:p>
          <a:p>
            <a:endParaRPr lang="en-US" sz="2800" smtClean="0"/>
          </a:p>
        </p:txBody>
      </p:sp>
      <p:sp>
        <p:nvSpPr>
          <p:cNvPr id="25603" name="Rectangle 6"/>
          <p:cNvSpPr>
            <a:spLocks noGrp="1"/>
          </p:cNvSpPr>
          <p:nvPr>
            <p:ph sz="half" idx="2"/>
          </p:nvPr>
        </p:nvSpPr>
        <p:spPr/>
        <p:txBody>
          <a:bodyPr/>
          <a:lstStyle/>
          <a:p>
            <a:r>
              <a:rPr lang="fr-FR" sz="2800" smtClean="0"/>
              <a:t>PROCHAINE ETAPE : FABRICATION D’UN VEHICULE DE TEST</a:t>
            </a:r>
          </a:p>
          <a:p>
            <a:r>
              <a:rPr lang="en-US" sz="2400" u="sng" smtClean="0"/>
              <a:t>Projet ANR</a:t>
            </a:r>
          </a:p>
          <a:p>
            <a:endParaRPr lang="fr-FR" sz="2800" u="sng" smtClean="0"/>
          </a:p>
        </p:txBody>
      </p:sp>
      <p:sp>
        <p:nvSpPr>
          <p:cNvPr id="25604" name="Rectangle 4"/>
          <p:cNvSpPr>
            <a:spLocks noChangeArrowheads="1"/>
          </p:cNvSpPr>
          <p:nvPr/>
        </p:nvSpPr>
        <p:spPr bwMode="auto">
          <a:xfrm>
            <a:off x="0" y="0"/>
            <a:ext cx="9144000" cy="0"/>
          </a:xfrm>
          <a:prstGeom prst="rect">
            <a:avLst/>
          </a:prstGeom>
          <a:solidFill>
            <a:srgbClr val="F9F9F9"/>
          </a:solidFill>
          <a:ln w="9525">
            <a:noFill/>
            <a:miter lim="800000"/>
            <a:headEnd/>
            <a:tailEnd/>
          </a:ln>
        </p:spPr>
        <p:txBody>
          <a:bodyPr wrap="none" anchor="ctr">
            <a:spAutoFit/>
          </a:bodyPr>
          <a:lstStyle/>
          <a:p>
            <a:endParaRPr lang="fr-FR"/>
          </a:p>
        </p:txBody>
      </p:sp>
      <p:sp>
        <p:nvSpPr>
          <p:cNvPr id="25605" name="Rectangle 5"/>
          <p:cNvSpPr>
            <a:spLocks noChangeArrowheads="1"/>
          </p:cNvSpPr>
          <p:nvPr/>
        </p:nvSpPr>
        <p:spPr bwMode="auto">
          <a:xfrm>
            <a:off x="0" y="0"/>
            <a:ext cx="9144000" cy="0"/>
          </a:xfrm>
          <a:prstGeom prst="rect">
            <a:avLst/>
          </a:prstGeom>
          <a:solidFill>
            <a:srgbClr val="F9F9F9"/>
          </a:solidFill>
          <a:ln w="9525">
            <a:noFill/>
            <a:miter lim="800000"/>
            <a:headEnd/>
            <a:tailEnd/>
          </a:ln>
        </p:spPr>
        <p:txBody>
          <a:bodyPr wrap="none" anchor="ctr">
            <a:spAutoFit/>
          </a:bodyPr>
          <a:lstStyle/>
          <a:p>
            <a:endParaRPr lang="fr-F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Rectangle 4"/>
          <p:cNvSpPr>
            <a:spLocks noGrp="1"/>
          </p:cNvSpPr>
          <p:nvPr>
            <p:ph type="title"/>
          </p:nvPr>
        </p:nvSpPr>
        <p:spPr>
          <a:xfrm>
            <a:off x="395288" y="260350"/>
            <a:ext cx="8229600" cy="1143000"/>
          </a:xfrm>
        </p:spPr>
        <p:txBody>
          <a:bodyPr/>
          <a:lstStyle/>
          <a:p>
            <a:r>
              <a:rPr lang="en-US" sz="3200" smtClean="0"/>
              <a:t>EN GUISE DE CONCLUSION</a:t>
            </a:r>
          </a:p>
        </p:txBody>
      </p:sp>
      <p:sp>
        <p:nvSpPr>
          <p:cNvPr id="26626" name="Rectangle 5"/>
          <p:cNvSpPr>
            <a:spLocks noGrp="1"/>
          </p:cNvSpPr>
          <p:nvPr>
            <p:ph type="body" sz="half" idx="1"/>
          </p:nvPr>
        </p:nvSpPr>
        <p:spPr>
          <a:xfrm>
            <a:off x="250825" y="1268413"/>
            <a:ext cx="3384550" cy="4824412"/>
          </a:xfrm>
        </p:spPr>
        <p:txBody>
          <a:bodyPr/>
          <a:lstStyle/>
          <a:p>
            <a:pPr marL="533400" indent="-533400" algn="just">
              <a:lnSpc>
                <a:spcPct val="80000"/>
              </a:lnSpc>
              <a:buFont typeface="Arial" charset="0"/>
              <a:buNone/>
            </a:pPr>
            <a:r>
              <a:rPr lang="en-US" sz="1600" smtClean="0"/>
              <a:t>Simulations electriques sur des structures simples : résultats assez  réalistes (détecteurs silicium) </a:t>
            </a:r>
          </a:p>
          <a:p>
            <a:pPr marL="533400" indent="-533400" algn="just">
              <a:lnSpc>
                <a:spcPct val="80000"/>
              </a:lnSpc>
              <a:buFont typeface="Arial" charset="0"/>
              <a:buNone/>
            </a:pPr>
            <a:r>
              <a:rPr lang="en-US" sz="1600" smtClean="0"/>
              <a:t>Conception de nouveaux dispositifs rendu possible</a:t>
            </a:r>
          </a:p>
          <a:p>
            <a:pPr marL="533400" indent="-533400" algn="just">
              <a:lnSpc>
                <a:spcPct val="80000"/>
              </a:lnSpc>
              <a:buFont typeface="Arial" charset="0"/>
              <a:buNone/>
            </a:pPr>
            <a:r>
              <a:rPr lang="en-US" sz="1600" smtClean="0"/>
              <a:t>Autres applications mais limitées sur les détecteurs germaniums : piégeage de charge</a:t>
            </a:r>
          </a:p>
          <a:p>
            <a:pPr marL="533400" indent="-533400" algn="just">
              <a:lnSpc>
                <a:spcPct val="80000"/>
              </a:lnSpc>
              <a:buFont typeface="Arial" charset="0"/>
              <a:buNone/>
            </a:pPr>
            <a:r>
              <a:rPr lang="en-US" sz="1000" smtClean="0"/>
              <a:t> </a:t>
            </a:r>
            <a:endParaRPr lang="en-GB" sz="1200" smtClean="0"/>
          </a:p>
          <a:p>
            <a:pPr marL="533400" indent="-533400">
              <a:lnSpc>
                <a:spcPct val="80000"/>
              </a:lnSpc>
              <a:spcBef>
                <a:spcPts val="450"/>
              </a:spcBef>
            </a:pPr>
            <a:r>
              <a:rPr lang="en-GB" sz="1600" smtClean="0"/>
              <a:t>Current transients are slower when the level is deeper</a:t>
            </a:r>
          </a:p>
          <a:p>
            <a:pPr marL="533400" indent="-533400">
              <a:lnSpc>
                <a:spcPct val="80000"/>
              </a:lnSpc>
              <a:spcBef>
                <a:spcPts val="450"/>
              </a:spcBef>
              <a:buClr>
                <a:srgbClr val="FF0000"/>
              </a:buClr>
            </a:pPr>
            <a:r>
              <a:rPr lang="en-GB" sz="1600" smtClean="0">
                <a:solidFill>
                  <a:srgbClr val="FF0000"/>
                </a:solidFill>
              </a:rPr>
              <a:t>Dimensions :</a:t>
            </a:r>
          </a:p>
          <a:p>
            <a:pPr marL="533400" indent="-533400">
              <a:lnSpc>
                <a:spcPct val="80000"/>
              </a:lnSpc>
              <a:spcBef>
                <a:spcPts val="450"/>
              </a:spcBef>
            </a:pPr>
            <a:r>
              <a:rPr lang="en-GB" sz="1600" smtClean="0"/>
              <a:t>300 µm thickness </a:t>
            </a:r>
          </a:p>
          <a:p>
            <a:pPr marL="533400" indent="-533400">
              <a:lnSpc>
                <a:spcPct val="80000"/>
              </a:lnSpc>
              <a:spcBef>
                <a:spcPts val="450"/>
              </a:spcBef>
            </a:pPr>
            <a:r>
              <a:rPr lang="en-GB" sz="1600" smtClean="0"/>
              <a:t>1µm width</a:t>
            </a:r>
          </a:p>
          <a:p>
            <a:pPr marL="533400" indent="-533400">
              <a:lnSpc>
                <a:spcPct val="80000"/>
              </a:lnSpc>
              <a:spcBef>
                <a:spcPts val="450"/>
              </a:spcBef>
            </a:pPr>
            <a:r>
              <a:rPr lang="en-GB" sz="1600" smtClean="0"/>
              <a:t>2 mm length</a:t>
            </a:r>
          </a:p>
          <a:p>
            <a:pPr marL="533400" indent="-533400">
              <a:lnSpc>
                <a:spcPct val="80000"/>
              </a:lnSpc>
              <a:spcBef>
                <a:spcPts val="450"/>
              </a:spcBef>
              <a:buClr>
                <a:srgbClr val="FF0000"/>
              </a:buClr>
            </a:pPr>
            <a:r>
              <a:rPr lang="en-GB" sz="1600" smtClean="0">
                <a:solidFill>
                  <a:srgbClr val="FF0000"/>
                </a:solidFill>
              </a:rPr>
              <a:t>Not a real detector</a:t>
            </a:r>
            <a:r>
              <a:rPr lang="en-GB" sz="1600" smtClean="0"/>
              <a:t>  (Oxford EDELWEISS Collaboration Meeting , 2010)</a:t>
            </a:r>
          </a:p>
          <a:p>
            <a:pPr marL="533400" indent="-533400">
              <a:lnSpc>
                <a:spcPct val="80000"/>
              </a:lnSpc>
              <a:spcBef>
                <a:spcPts val="450"/>
              </a:spcBef>
              <a:buClr>
                <a:srgbClr val="FF0000"/>
              </a:buClr>
            </a:pPr>
            <a:r>
              <a:rPr lang="en-GB" sz="1600" smtClean="0"/>
              <a:t>Voir présentation suivante</a:t>
            </a:r>
          </a:p>
          <a:p>
            <a:pPr marL="533400" indent="-533400">
              <a:lnSpc>
                <a:spcPct val="80000"/>
              </a:lnSpc>
              <a:spcBef>
                <a:spcPts val="450"/>
              </a:spcBef>
              <a:buFont typeface="Arial" charset="0"/>
              <a:buNone/>
            </a:pPr>
            <a:endParaRPr lang="en-GB" sz="1200" smtClean="0"/>
          </a:p>
          <a:p>
            <a:pPr marL="533400" indent="-533400">
              <a:lnSpc>
                <a:spcPct val="80000"/>
              </a:lnSpc>
              <a:spcBef>
                <a:spcPts val="450"/>
              </a:spcBef>
              <a:buFont typeface="Arial" charset="0"/>
              <a:buNone/>
            </a:pPr>
            <a:endParaRPr lang="en-US" sz="1000" smtClean="0"/>
          </a:p>
        </p:txBody>
      </p:sp>
      <p:pic>
        <p:nvPicPr>
          <p:cNvPr id="26627" name="Picture 7"/>
          <p:cNvPicPr>
            <a:picLocks noGrp="1" noChangeAspect="1" noChangeArrowheads="1"/>
          </p:cNvPicPr>
          <p:nvPr>
            <p:ph sz="half" idx="2"/>
          </p:nvPr>
        </p:nvPicPr>
        <p:blipFill>
          <a:blip r:embed="rId2"/>
          <a:srcRect/>
          <a:stretch>
            <a:fillRect/>
          </a:stretch>
        </p:blipFill>
        <p:spPr>
          <a:xfrm>
            <a:off x="4572000" y="3357563"/>
            <a:ext cx="4038600" cy="3028950"/>
          </a:xfrm>
        </p:spPr>
      </p:pic>
      <p:sp>
        <p:nvSpPr>
          <p:cNvPr id="26628" name="Text Box 8"/>
          <p:cNvSpPr txBox="1">
            <a:spLocks noChangeArrowheads="1"/>
          </p:cNvSpPr>
          <p:nvPr/>
        </p:nvSpPr>
        <p:spPr bwMode="auto">
          <a:xfrm>
            <a:off x="4356100" y="1196975"/>
            <a:ext cx="4654550" cy="2014538"/>
          </a:xfrm>
          <a:prstGeom prst="rect">
            <a:avLst/>
          </a:prstGeom>
          <a:noFill/>
          <a:ln w="9525">
            <a:noFill/>
            <a:miter lim="800000"/>
            <a:headEnd/>
            <a:tailEnd/>
          </a:ln>
        </p:spPr>
        <p:txBody>
          <a:bodyPr wrap="none">
            <a:spAutoFit/>
          </a:bodyPr>
          <a:lstStyle/>
          <a:p>
            <a:r>
              <a:rPr lang="en-US"/>
              <a:t>Courants transitoires dans un détecteur</a:t>
            </a:r>
          </a:p>
          <a:p>
            <a:r>
              <a:rPr lang="en-US"/>
              <a:t> germanium , simulés en fonction de la </a:t>
            </a:r>
          </a:p>
          <a:p>
            <a:r>
              <a:rPr lang="en-US"/>
              <a:t>température: structure planar.</a:t>
            </a:r>
          </a:p>
          <a:p>
            <a:r>
              <a:rPr lang="en-US"/>
              <a:t>Très utiles pour la Photo-Induced-Transient-</a:t>
            </a:r>
          </a:p>
          <a:p>
            <a:r>
              <a:rPr lang="en-US"/>
              <a:t>Current-Spectroscopy et la Current-DLTS</a:t>
            </a:r>
          </a:p>
          <a:p>
            <a:endParaRPr lang="en-US"/>
          </a:p>
          <a:p>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49" name="Rectangle 4"/>
          <p:cNvSpPr>
            <a:spLocks noGrp="1"/>
          </p:cNvSpPr>
          <p:nvPr>
            <p:ph type="title"/>
          </p:nvPr>
        </p:nvSpPr>
        <p:spPr/>
        <p:txBody>
          <a:bodyPr/>
          <a:lstStyle/>
          <a:p>
            <a:r>
              <a:rPr lang="en-US" smtClean="0"/>
              <a:t>EXTRA SLIDES</a:t>
            </a:r>
          </a:p>
        </p:txBody>
      </p:sp>
      <p:pic>
        <p:nvPicPr>
          <p:cNvPr id="27650" name="Picture 1" descr="Figure2"/>
          <p:cNvPicPr>
            <a:picLocks noGrp="1" noChangeAspect="1" noChangeArrowheads="1"/>
          </p:cNvPicPr>
          <p:nvPr>
            <p:ph type="subTitle" idx="4294967295"/>
          </p:nvPr>
        </p:nvPicPr>
        <p:blipFill>
          <a:blip r:embed="rId2"/>
          <a:srcRect/>
          <a:stretch>
            <a:fillRect/>
          </a:stretch>
        </p:blipFill>
        <p:spPr>
          <a:xfrm>
            <a:off x="395288" y="2133600"/>
            <a:ext cx="6121400" cy="2620963"/>
          </a:xfrm>
        </p:spPr>
      </p:pic>
      <p:sp>
        <p:nvSpPr>
          <p:cNvPr id="27651" name="Text Box 8"/>
          <p:cNvSpPr txBox="1">
            <a:spLocks noChangeArrowheads="1"/>
          </p:cNvSpPr>
          <p:nvPr/>
        </p:nvSpPr>
        <p:spPr bwMode="auto">
          <a:xfrm>
            <a:off x="1600200" y="5105400"/>
            <a:ext cx="7270750" cy="641350"/>
          </a:xfrm>
          <a:prstGeom prst="rect">
            <a:avLst/>
          </a:prstGeom>
          <a:noFill/>
          <a:ln w="9525">
            <a:noFill/>
            <a:miter lim="800000"/>
            <a:headEnd/>
            <a:tailEnd/>
          </a:ln>
        </p:spPr>
        <p:txBody>
          <a:bodyPr wrap="none">
            <a:spAutoFit/>
          </a:bodyPr>
          <a:lstStyle/>
          <a:p>
            <a:r>
              <a:rPr lang="en-US"/>
              <a:t>Example : silicon implanted with germanium ions , Kinchin and Pease </a:t>
            </a:r>
          </a:p>
          <a:p>
            <a:r>
              <a:rPr lang="en-US"/>
              <a:t>displacement  model</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7" name="Title 1"/>
          <p:cNvSpPr>
            <a:spLocks noGrp="1"/>
          </p:cNvSpPr>
          <p:nvPr>
            <p:ph type="title"/>
          </p:nvPr>
        </p:nvSpPr>
        <p:spPr/>
        <p:txBody>
          <a:bodyPr/>
          <a:lstStyle/>
          <a:p>
            <a:r>
              <a:rPr lang="en-US" smtClean="0"/>
              <a:t>EXTRA SLIDES</a:t>
            </a:r>
          </a:p>
        </p:txBody>
      </p:sp>
      <p:sp>
        <p:nvSpPr>
          <p:cNvPr id="29698" name="Content Placeholder 2"/>
          <p:cNvSpPr>
            <a:spLocks noGrp="1"/>
          </p:cNvSpPr>
          <p:nvPr>
            <p:ph sz="half" idx="1"/>
          </p:nvPr>
        </p:nvSpPr>
        <p:spPr/>
        <p:txBody>
          <a:bodyPr/>
          <a:lstStyle/>
          <a:p>
            <a:r>
              <a:rPr lang="en-US" sz="1000" smtClean="0"/>
              <a:t>go athena</a:t>
            </a:r>
            <a:br>
              <a:rPr lang="en-US" sz="1000" smtClean="0"/>
            </a:br>
            <a:r>
              <a:rPr lang="en-US" sz="1000" smtClean="0"/>
              <a:t># CEA NMOS structure avec implantation</a:t>
            </a:r>
            <a:br>
              <a:rPr lang="en-US" sz="1000" smtClean="0"/>
            </a:br>
            <a:r>
              <a:rPr lang="en-US" sz="1000" smtClean="0"/>
              <a:t>#</a:t>
            </a:r>
            <a:br>
              <a:rPr lang="en-US" sz="1000" smtClean="0"/>
            </a:br>
            <a:r>
              <a:rPr lang="en-US" sz="1000" smtClean="0"/>
              <a:t>line x loc=0 spac=0.1 </a:t>
            </a:r>
            <a:br>
              <a:rPr lang="en-US" sz="1000" smtClean="0"/>
            </a:br>
            <a:r>
              <a:rPr lang="en-US" sz="1000" smtClean="0"/>
              <a:t>line x loc=0.2 spac=0.006</a:t>
            </a:r>
            <a:br>
              <a:rPr lang="en-US" sz="1000" smtClean="0"/>
            </a:br>
            <a:r>
              <a:rPr lang="en-US" sz="1000" smtClean="0"/>
              <a:t>line x loc=0.4 spac=0.006</a:t>
            </a:r>
            <a:br>
              <a:rPr lang="en-US" sz="1000" smtClean="0"/>
            </a:br>
            <a:r>
              <a:rPr lang="en-US" sz="1000" smtClean="0"/>
              <a:t>line x loc=0.5 spac=0.01 </a:t>
            </a:r>
            <a:br>
              <a:rPr lang="en-US" sz="1000" smtClean="0"/>
            </a:br>
            <a:r>
              <a:rPr lang="en-US" sz="1000" smtClean="0"/>
              <a:t>#</a:t>
            </a:r>
            <a:br>
              <a:rPr lang="en-US" sz="1000" smtClean="0"/>
            </a:br>
            <a:r>
              <a:rPr lang="en-US" sz="1000" smtClean="0"/>
              <a:t>line y loc=0.00 spac=0.002</a:t>
            </a:r>
            <a:br>
              <a:rPr lang="en-US" sz="1000" smtClean="0"/>
            </a:br>
            <a:r>
              <a:rPr lang="en-US" sz="1000" smtClean="0"/>
              <a:t># modified (0.2)(0.005) </a:t>
            </a:r>
            <a:br>
              <a:rPr lang="en-US" sz="1000" smtClean="0"/>
            </a:br>
            <a:r>
              <a:rPr lang="en-US" sz="1000" smtClean="0"/>
              <a:t>line y loc=0.2 spac=0.005</a:t>
            </a:r>
            <a:br>
              <a:rPr lang="en-US" sz="1000" smtClean="0"/>
            </a:br>
            <a:r>
              <a:rPr lang="en-US" sz="1000" smtClean="0"/>
              <a:t># modified (0.5)(0.05)</a:t>
            </a:r>
            <a:br>
              <a:rPr lang="en-US" sz="1000" smtClean="0"/>
            </a:br>
            <a:r>
              <a:rPr lang="en-US" sz="1000" smtClean="0"/>
              <a:t>line y loc=0.5 spac=0.01</a:t>
            </a:r>
            <a:br>
              <a:rPr lang="en-US" sz="1000" smtClean="0"/>
            </a:br>
            <a:r>
              <a:rPr lang="en-US" sz="1000" smtClean="0"/>
              <a:t># modified (0.8)(0.15)</a:t>
            </a:r>
            <a:br>
              <a:rPr lang="en-US" sz="1000" smtClean="0"/>
            </a:br>
            <a:r>
              <a:rPr lang="en-US" sz="1000" smtClean="0"/>
              <a:t>line y loc=0.9 spac=0.05  </a:t>
            </a:r>
            <a:br>
              <a:rPr lang="en-US" sz="1000" smtClean="0"/>
            </a:br>
            <a:r>
              <a:rPr lang="en-US" sz="1000" smtClean="0"/>
              <a:t># thickness modified</a:t>
            </a:r>
            <a:br>
              <a:rPr lang="en-US" sz="1000" smtClean="0"/>
            </a:br>
            <a:r>
              <a:rPr lang="en-US" sz="1000" smtClean="0"/>
              <a:t>init orientation=100 c.phos=1e14 space.mul=2</a:t>
            </a:r>
            <a:br>
              <a:rPr lang="en-US" sz="1000" smtClean="0"/>
            </a:br>
            <a:r>
              <a:rPr lang="en-US" sz="1000" smtClean="0"/>
              <a:t>#</a:t>
            </a:r>
            <a:br>
              <a:rPr lang="en-US" sz="1000" smtClean="0"/>
            </a:br>
            <a:r>
              <a:rPr lang="en-US" sz="1000" smtClean="0"/>
              <a:t/>
            </a:r>
            <a:br>
              <a:rPr lang="en-US" sz="1000" smtClean="0"/>
            </a:br>
            <a:r>
              <a:rPr lang="en-US" sz="1000" smtClean="0"/>
              <a:t/>
            </a:r>
            <a:br>
              <a:rPr lang="en-US" sz="1000" smtClean="0"/>
            </a:br>
            <a:r>
              <a:rPr lang="en-US" sz="1000" smtClean="0"/>
              <a:t>#pwell formation including masking off of the nwell</a:t>
            </a:r>
            <a:br>
              <a:rPr lang="en-US" sz="1000" smtClean="0"/>
            </a:br>
            <a:r>
              <a:rPr lang="en-US" sz="1000" smtClean="0"/>
              <a:t>#</a:t>
            </a:r>
            <a:br>
              <a:rPr lang="en-US" sz="1000" smtClean="0"/>
            </a:br>
            <a:r>
              <a:rPr lang="en-US" sz="1000" smtClean="0"/>
              <a:t>diffus time=30 temp=1000 dryo2 press=1.00 hcl=3</a:t>
            </a:r>
            <a:br>
              <a:rPr lang="en-US" sz="1000" smtClean="0"/>
            </a:br>
            <a:r>
              <a:rPr lang="en-US" sz="1000" smtClean="0"/>
              <a:t>#</a:t>
            </a:r>
            <a:br>
              <a:rPr lang="en-US" sz="1000" smtClean="0"/>
            </a:br>
            <a:r>
              <a:rPr lang="en-US" sz="1000" smtClean="0"/>
              <a:t>etch oxide thick=0.02</a:t>
            </a:r>
            <a:br>
              <a:rPr lang="en-US" sz="1000" smtClean="0"/>
            </a:br>
            <a:r>
              <a:rPr lang="en-US" sz="1000" smtClean="0"/>
              <a:t>#</a:t>
            </a:r>
            <a:br>
              <a:rPr lang="en-US" sz="1000" smtClean="0"/>
            </a:br>
            <a:r>
              <a:rPr lang="en-US" sz="1000" smtClean="0"/>
              <a:t>#P-well Implant (modified) (8e12) 4e13</a:t>
            </a:r>
            <a:br>
              <a:rPr lang="en-US" sz="1000" smtClean="0"/>
            </a:br>
            <a:r>
              <a:rPr lang="en-US" sz="1000" smtClean="0"/>
              <a:t># </a:t>
            </a:r>
            <a:br>
              <a:rPr lang="en-US" sz="1000" smtClean="0"/>
            </a:br>
            <a:r>
              <a:rPr lang="en-US" sz="1000" smtClean="0"/>
              <a:t>implant boron dose=2e13 energy=100 pears </a:t>
            </a:r>
            <a:br>
              <a:rPr lang="en-US" sz="1000" smtClean="0"/>
            </a:br>
            <a:r>
              <a:rPr lang="en-US" sz="1000" smtClean="0"/>
              <a:t/>
            </a:r>
            <a:br>
              <a:rPr lang="en-US" sz="1000" smtClean="0"/>
            </a:br>
            <a:endParaRPr lang="en-US" smtClean="0"/>
          </a:p>
        </p:txBody>
      </p:sp>
      <p:sp>
        <p:nvSpPr>
          <p:cNvPr id="29699" name="Content Placeholder 3"/>
          <p:cNvSpPr>
            <a:spLocks noGrp="1"/>
          </p:cNvSpPr>
          <p:nvPr>
            <p:ph sz="half" idx="2"/>
          </p:nvPr>
        </p:nvSpPr>
        <p:spPr/>
        <p:txBody>
          <a:bodyPr/>
          <a:lstStyle/>
          <a:p>
            <a:r>
              <a:rPr lang="en-US" sz="1000" smtClean="0"/>
              <a:t>#</a:t>
            </a:r>
            <a:br>
              <a:rPr lang="en-US" sz="1000" smtClean="0"/>
            </a:br>
            <a:r>
              <a:rPr lang="en-US" sz="1000" smtClean="0"/>
              <a:t>diffus temp=950 time=100 weto2 hcl=3</a:t>
            </a:r>
            <a:br>
              <a:rPr lang="en-US" sz="1000" smtClean="0"/>
            </a:br>
            <a:r>
              <a:rPr lang="en-US" sz="1000" smtClean="0"/>
              <a:t>#</a:t>
            </a:r>
            <a:br>
              <a:rPr lang="en-US" sz="1000" smtClean="0"/>
            </a:br>
            <a:r>
              <a:rPr lang="en-US" sz="1000" smtClean="0"/>
              <a:t>#N-well implant not shown -</a:t>
            </a:r>
            <a:br>
              <a:rPr lang="en-US" sz="1000" smtClean="0"/>
            </a:br>
            <a:r>
              <a:rPr lang="en-US" sz="1000" smtClean="0"/>
              <a:t>#</a:t>
            </a:r>
            <a:br>
              <a:rPr lang="en-US" sz="1000" smtClean="0"/>
            </a:br>
            <a:r>
              <a:rPr lang="en-US" sz="1000" smtClean="0"/>
              <a:t># welldrive starts here</a:t>
            </a:r>
            <a:br>
              <a:rPr lang="en-US" sz="1000" smtClean="0"/>
            </a:br>
            <a:r>
              <a:rPr lang="en-US" sz="1000" smtClean="0"/>
              <a:t>diffus time=50 temp=1000 t.rate=4.000 dryo2 press=0.10 hcl=3</a:t>
            </a:r>
            <a:br>
              <a:rPr lang="en-US" sz="1000" smtClean="0"/>
            </a:br>
            <a:r>
              <a:rPr lang="en-US" sz="1000" smtClean="0"/>
              <a:t>#</a:t>
            </a:r>
            <a:br>
              <a:rPr lang="en-US" sz="1000" smtClean="0"/>
            </a:br>
            <a:r>
              <a:rPr lang="en-US" sz="1000" smtClean="0"/>
              <a:t>diffus time=220 temp=1200 nitro press=1</a:t>
            </a:r>
            <a:br>
              <a:rPr lang="en-US" sz="1000" smtClean="0"/>
            </a:br>
            <a:r>
              <a:rPr lang="en-US" sz="1000" smtClean="0"/>
              <a:t>#</a:t>
            </a:r>
            <a:br>
              <a:rPr lang="en-US" sz="1000" smtClean="0"/>
            </a:br>
            <a:r>
              <a:rPr lang="en-US" sz="1000" smtClean="0"/>
              <a:t>diffus time=90 temp=1200 t.rate=-4.444 nitro press=1</a:t>
            </a:r>
            <a:br>
              <a:rPr lang="en-US" sz="1000" smtClean="0"/>
            </a:br>
            <a:r>
              <a:rPr lang="en-US" sz="1000" smtClean="0"/>
              <a:t>#</a:t>
            </a:r>
            <a:br>
              <a:rPr lang="en-US" sz="1000" smtClean="0"/>
            </a:br>
            <a:r>
              <a:rPr lang="en-US" sz="1000" smtClean="0"/>
              <a:t>etch oxide all</a:t>
            </a:r>
            <a:br>
              <a:rPr lang="en-US" sz="1000" smtClean="0"/>
            </a:br>
            <a:r>
              <a:rPr lang="en-US" sz="1000" smtClean="0"/>
              <a:t>#</a:t>
            </a:r>
            <a:br>
              <a:rPr lang="en-US" sz="1000" smtClean="0"/>
            </a:br>
            <a:r>
              <a:rPr lang="en-US" sz="1000" smtClean="0"/>
              <a:t>#sacrificial "cleaning" oxide</a:t>
            </a:r>
            <a:br>
              <a:rPr lang="en-US" sz="1000" smtClean="0"/>
            </a:br>
            <a:r>
              <a:rPr lang="en-US" sz="1000" smtClean="0"/>
              <a:t>diffus time=20 temp=1000 dryo2 press=1 hcl=3</a:t>
            </a:r>
            <a:br>
              <a:rPr lang="en-US" sz="1000" smtClean="0"/>
            </a:br>
            <a:r>
              <a:rPr lang="en-US" sz="1000" smtClean="0"/>
              <a:t>#</a:t>
            </a:r>
            <a:br>
              <a:rPr lang="en-US" sz="1000" smtClean="0"/>
            </a:br>
            <a:r>
              <a:rPr lang="en-US" sz="1000" smtClean="0"/>
              <a:t>etch oxide all</a:t>
            </a:r>
            <a:br>
              <a:rPr lang="en-US" sz="1000" smtClean="0"/>
            </a:br>
            <a:r>
              <a:rPr lang="en-US" sz="1000" smtClean="0"/>
              <a:t>#</a:t>
            </a:r>
            <a:br>
              <a:rPr lang="en-US" sz="1000" smtClean="0"/>
            </a:br>
            <a:r>
              <a:rPr lang="en-US" sz="1000" smtClean="0"/>
              <a:t>#gate oxide grown here:-</a:t>
            </a:r>
            <a:br>
              <a:rPr lang="en-US" sz="1000" smtClean="0"/>
            </a:br>
            <a:r>
              <a:rPr lang="en-US" sz="1000" smtClean="0"/>
              <a:t>diffus time=11 temp=925 dryo2 press=1.00 hcl=3</a:t>
            </a:r>
            <a:br>
              <a:rPr lang="en-US" sz="1000" smtClean="0"/>
            </a:br>
            <a:r>
              <a:rPr lang="en-US" sz="1000" smtClean="0"/>
              <a:t>#</a:t>
            </a:r>
            <a:br>
              <a:rPr lang="en-US" sz="1000" smtClean="0"/>
            </a:br>
            <a:r>
              <a:rPr lang="en-US" sz="1000" smtClean="0"/>
              <a:t># extract gate oxide thickness</a:t>
            </a:r>
            <a:br>
              <a:rPr lang="en-US" sz="1000" smtClean="0"/>
            </a:br>
            <a:r>
              <a:rPr lang="en-US" sz="1000" smtClean="0"/>
              <a:t>extract name="gateox" thickness oxide mat.occno=1 x.val=0.50</a:t>
            </a:r>
            <a:br>
              <a:rPr lang="en-US" sz="1000" smtClean="0"/>
            </a:br>
            <a:r>
              <a:rPr lang="en-US" sz="1000" smtClean="0"/>
              <a:t/>
            </a:r>
            <a:br>
              <a:rPr lang="en-US" sz="1000" smtClean="0"/>
            </a:br>
            <a:r>
              <a:rPr lang="en-US" sz="1000" smtClean="0"/>
              <a:t>#</a:t>
            </a:r>
            <a:br>
              <a:rPr lang="en-US" sz="1000" smtClean="0"/>
            </a:br>
            <a:r>
              <a:rPr lang="en-US" sz="1000" smtClean="0"/>
              <a:t>#vt adjust implant (vt &gt;&gt; 1011 is it useful ?) </a:t>
            </a:r>
            <a:br>
              <a:rPr lang="en-US" sz="1000" smtClean="0"/>
            </a:br>
            <a:r>
              <a:rPr lang="en-US" sz="1000" smtClean="0"/>
              <a:t>implant boron dose=9.5e11 energy=10 pearson</a:t>
            </a:r>
            <a:br>
              <a:rPr lang="en-US" sz="1000" smtClean="0"/>
            </a:br>
            <a:r>
              <a:rPr lang="en-US" sz="1000" smtClean="0"/>
              <a:t>#</a:t>
            </a:r>
            <a:br>
              <a:rPr lang="en-US" sz="1000" smtClean="0"/>
            </a:br>
            <a:r>
              <a:rPr lang="en-US" smtClean="0"/>
              <a:t/>
            </a:r>
            <a:br>
              <a:rPr lang="en-US" smtClean="0"/>
            </a:br>
            <a:r>
              <a:rPr lang="en-US" smtClean="0"/>
              <a:t/>
            </a:r>
            <a:br>
              <a:rPr lang="en-US" smtClean="0"/>
            </a:br>
            <a:r>
              <a:rPr lang="en-US" smtClean="0"/>
              <a:t></a:t>
            </a:r>
            <a:br>
              <a:rPr lang="en-US" smtClean="0"/>
            </a:br>
            <a:r>
              <a:rPr lang="en-US" smtClean="0"/>
              <a:t> </a:t>
            </a:r>
          </a:p>
          <a:p>
            <a:endParaRPr lang="en-US" smtClean="0"/>
          </a:p>
          <a:p>
            <a:endParaRPr lang="en-US" smtClean="0"/>
          </a:p>
        </p:txBody>
      </p:sp>
      <p:sp>
        <p:nvSpPr>
          <p:cNvPr id="5" name="Footer Placeholder 4"/>
          <p:cNvSpPr>
            <a:spLocks noGrp="1"/>
          </p:cNvSpPr>
          <p:nvPr>
            <p:ph type="ftr" sz="quarter" idx="11"/>
          </p:nvPr>
        </p:nvSpPr>
        <p:spPr/>
        <p:txBody>
          <a:bodyPr/>
          <a:lstStyle/>
          <a:p>
            <a:pPr>
              <a:defRPr/>
            </a:pPr>
            <a:r>
              <a:rPr lang="en-US" smtClean="0"/>
              <a:t>N. FOURCHES  June 17th 2013</a:t>
            </a:r>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Title 1"/>
          <p:cNvSpPr>
            <a:spLocks noGrp="1"/>
          </p:cNvSpPr>
          <p:nvPr>
            <p:ph type="title"/>
          </p:nvPr>
        </p:nvSpPr>
        <p:spPr/>
        <p:txBody>
          <a:bodyPr/>
          <a:lstStyle/>
          <a:p>
            <a:endParaRPr lang="fr-FR" smtClean="0"/>
          </a:p>
        </p:txBody>
      </p:sp>
      <p:sp>
        <p:nvSpPr>
          <p:cNvPr id="30722" name="Content Placeholder 2"/>
          <p:cNvSpPr>
            <a:spLocks noGrp="1"/>
          </p:cNvSpPr>
          <p:nvPr>
            <p:ph sz="half" idx="1"/>
          </p:nvPr>
        </p:nvSpPr>
        <p:spPr/>
        <p:txBody>
          <a:bodyPr/>
          <a:lstStyle/>
          <a:p>
            <a:r>
              <a:rPr lang="en-US" sz="1000" smtClean="0"/>
              <a:t># implant deep trapping gate (no implant)</a:t>
            </a:r>
            <a:br>
              <a:rPr lang="en-US" sz="1000" smtClean="0"/>
            </a:br>
            <a:r>
              <a:rPr lang="en-US" sz="1000" smtClean="0"/>
              <a:t>implant zinc dose=4e14 energy=200 monte damage iv.scale=1e-3</a:t>
            </a:r>
            <a:br>
              <a:rPr lang="en-US" sz="1000" smtClean="0"/>
            </a:br>
            <a:r>
              <a:rPr lang="en-US" sz="1000" smtClean="0"/>
              <a:t># implant deep n deep junction </a:t>
            </a:r>
            <a:br>
              <a:rPr lang="en-US" sz="1000" smtClean="0"/>
            </a:br>
            <a:r>
              <a:rPr lang="en-US" sz="1000" smtClean="0"/>
              <a:t>implant phosphor dose=2e13 energy=400 monte damage iv.scale=1e-3</a:t>
            </a:r>
            <a:br>
              <a:rPr lang="en-US" sz="1000" smtClean="0"/>
            </a:br>
            <a:r>
              <a:rPr lang="en-US" sz="1000" smtClean="0"/>
              <a:t>#</a:t>
            </a:r>
            <a:br>
              <a:rPr lang="en-US" sz="1000" smtClean="0"/>
            </a:br>
            <a:r>
              <a:rPr lang="en-US" sz="1000" smtClean="0"/>
              <a:t>implant phosphor dose=5e12 energy=500 monte damage iv.scale=1e-3</a:t>
            </a:r>
            <a:br>
              <a:rPr lang="en-US" sz="1000" smtClean="0"/>
            </a:br>
            <a:r>
              <a:rPr lang="en-US" sz="1000" smtClean="0"/>
              <a:t>#</a:t>
            </a:r>
            <a:br>
              <a:rPr lang="en-US" sz="1000" smtClean="0"/>
            </a:br>
            <a:r>
              <a:rPr lang="en-US" sz="1000" smtClean="0"/>
              <a:t>depo poly thick=0.2 divi=10 </a:t>
            </a:r>
            <a:br>
              <a:rPr lang="en-US" sz="1000" smtClean="0"/>
            </a:br>
            <a:r>
              <a:rPr lang="en-US" sz="1000" smtClean="0"/>
              <a:t>#</a:t>
            </a:r>
            <a:br>
              <a:rPr lang="en-US" sz="1000" smtClean="0"/>
            </a:br>
            <a:r>
              <a:rPr lang="en-US" sz="1000" smtClean="0"/>
              <a:t>#from now on the situation is 2-D</a:t>
            </a:r>
            <a:br>
              <a:rPr lang="en-US" sz="1000" smtClean="0"/>
            </a:br>
            <a:r>
              <a:rPr lang="en-US" sz="1000" smtClean="0"/>
              <a:t>#</a:t>
            </a:r>
            <a:br>
              <a:rPr lang="en-US" sz="1000" smtClean="0"/>
            </a:br>
            <a:r>
              <a:rPr lang="en-US" sz="1000" smtClean="0"/>
              <a:t>etch poly left p1.x=0.35</a:t>
            </a:r>
            <a:br>
              <a:rPr lang="en-US" sz="1000" smtClean="0"/>
            </a:br>
            <a:r>
              <a:rPr lang="en-US" sz="1000" smtClean="0"/>
              <a:t>#</a:t>
            </a:r>
            <a:br>
              <a:rPr lang="en-US" sz="1000" smtClean="0"/>
            </a:br>
            <a:r>
              <a:rPr lang="en-US" sz="1000" smtClean="0"/>
              <a:t>method fermi compress</a:t>
            </a:r>
            <a:br>
              <a:rPr lang="en-US" sz="1000" smtClean="0"/>
            </a:br>
            <a:r>
              <a:rPr lang="en-US" sz="1000" smtClean="0"/>
              <a:t>#diffuse time=3 temp=900 weto2 press=1.0 (modified)</a:t>
            </a:r>
            <a:br>
              <a:rPr lang="en-US" sz="1000" smtClean="0"/>
            </a:br>
            <a:r>
              <a:rPr lang="en-US" sz="1000" smtClean="0"/>
              <a:t>diffuse time=3 temp=350 weto2 press=1.0</a:t>
            </a:r>
            <a:br>
              <a:rPr lang="en-US" sz="1000" smtClean="0"/>
            </a:br>
            <a:r>
              <a:rPr lang="en-US" sz="1000" smtClean="0"/>
              <a:t>#</a:t>
            </a:r>
            <a:br>
              <a:rPr lang="en-US" sz="1000" smtClean="0"/>
            </a:br>
            <a:r>
              <a:rPr lang="en-US" sz="1000" smtClean="0"/>
              <a:t>#</a:t>
            </a:r>
            <a:br>
              <a:rPr lang="en-US" sz="1000" smtClean="0"/>
            </a:br>
            <a:r>
              <a:rPr lang="en-US" sz="1000" smtClean="0"/>
              <a:t>implant phosphor dose=2.0e13 energy=15 pearson</a:t>
            </a:r>
            <a:br>
              <a:rPr lang="en-US" sz="1000" smtClean="0"/>
            </a:br>
            <a:r>
              <a:rPr lang="en-US" sz="1000" smtClean="0"/>
              <a:t>#implant phosphor dose=3.0e13 energy=20 pearson (backup)  </a:t>
            </a:r>
            <a:br>
              <a:rPr lang="en-US" sz="1000" smtClean="0"/>
            </a:br>
            <a:r>
              <a:rPr lang="en-US" sz="1000" smtClean="0"/>
              <a:t>#</a:t>
            </a:r>
            <a:br>
              <a:rPr lang="en-US" sz="1000" smtClean="0"/>
            </a:br>
            <a:r>
              <a:rPr lang="en-US" sz="1000" smtClean="0"/>
              <a:t>depo oxide thick=0.120 divisions=8</a:t>
            </a:r>
            <a:br>
              <a:rPr lang="en-US" sz="1000" smtClean="0"/>
            </a:br>
            <a:r>
              <a:rPr lang="en-US" sz="1000" smtClean="0"/>
              <a:t>#</a:t>
            </a:r>
            <a:br>
              <a:rPr lang="en-US" sz="1000" smtClean="0"/>
            </a:br>
            <a:r>
              <a:rPr lang="en-US" sz="1000" smtClean="0"/>
              <a:t>etch oxide dry thick=0.120</a:t>
            </a:r>
            <a:br>
              <a:rPr lang="en-US" sz="1000" smtClean="0"/>
            </a:br>
            <a:r>
              <a:rPr lang="en-US" sz="1000" smtClean="0"/>
              <a:t>#</a:t>
            </a:r>
            <a:br>
              <a:rPr lang="en-US" sz="1000" smtClean="0"/>
            </a:br>
            <a:r>
              <a:rPr lang="en-US" sz="1000" smtClean="0"/>
              <a:t>#implant arsenic dose=5.0e15 energy=50 pearson (backup) </a:t>
            </a:r>
            <a:br>
              <a:rPr lang="en-US" sz="1000" smtClean="0"/>
            </a:br>
            <a:r>
              <a:rPr lang="en-US" sz="1000" smtClean="0"/>
              <a:t>implant arsenic dose=2.0e15 energy=25 pearson </a:t>
            </a:r>
            <a:br>
              <a:rPr lang="en-US" sz="1000" smtClean="0"/>
            </a:br>
            <a:r>
              <a:rPr lang="en-US" sz="1000" smtClean="0"/>
              <a:t>#</a:t>
            </a:r>
            <a:br>
              <a:rPr lang="en-US" sz="1000" smtClean="0"/>
            </a:br>
            <a:endParaRPr lang="en-US" sz="1000" smtClean="0"/>
          </a:p>
        </p:txBody>
      </p:sp>
      <p:sp>
        <p:nvSpPr>
          <p:cNvPr id="30723" name="Content Placeholder 3"/>
          <p:cNvSpPr>
            <a:spLocks noGrp="1"/>
          </p:cNvSpPr>
          <p:nvPr>
            <p:ph sz="half" idx="2"/>
          </p:nvPr>
        </p:nvSpPr>
        <p:spPr/>
        <p:txBody>
          <a:bodyPr/>
          <a:lstStyle/>
          <a:p>
            <a:r>
              <a:rPr lang="en-US" sz="1000" smtClean="0">
                <a:solidFill>
                  <a:srgbClr val="000000"/>
                </a:solidFill>
              </a:rPr>
              <a:t>method fermi compress</a:t>
            </a:r>
            <a:br>
              <a:rPr lang="en-US" sz="1000" smtClean="0">
                <a:solidFill>
                  <a:srgbClr val="000000"/>
                </a:solidFill>
              </a:rPr>
            </a:br>
            <a:r>
              <a:rPr lang="en-US" sz="1000" smtClean="0">
                <a:solidFill>
                  <a:srgbClr val="000000"/>
                </a:solidFill>
              </a:rPr>
              <a:t>diffuse time=1 temp=400 nitro press=1.0</a:t>
            </a:r>
            <a:br>
              <a:rPr lang="en-US" sz="1000" smtClean="0">
                <a:solidFill>
                  <a:srgbClr val="000000"/>
                </a:solidFill>
              </a:rPr>
            </a:br>
            <a:r>
              <a:rPr lang="en-US" sz="1000" smtClean="0">
                <a:solidFill>
                  <a:srgbClr val="000000"/>
                </a:solidFill>
              </a:rPr>
              <a:t>#diffuse time=1 temp=900 nitro press=1.0 (modified) </a:t>
            </a:r>
            <a:br>
              <a:rPr lang="en-US" sz="1000" smtClean="0">
                <a:solidFill>
                  <a:srgbClr val="000000"/>
                </a:solidFill>
              </a:rPr>
            </a:br>
            <a:r>
              <a:rPr lang="en-US" sz="1000" smtClean="0">
                <a:solidFill>
                  <a:srgbClr val="000000"/>
                </a:solidFill>
              </a:rPr>
              <a:t>#</a:t>
            </a:r>
            <a:br>
              <a:rPr lang="en-US" sz="1000" smtClean="0">
                <a:solidFill>
                  <a:srgbClr val="000000"/>
                </a:solidFill>
              </a:rPr>
            </a:br>
            <a:r>
              <a:rPr lang="en-US" sz="1000" smtClean="0">
                <a:solidFill>
                  <a:srgbClr val="000000"/>
                </a:solidFill>
              </a:rPr>
              <a:t>etch oxide left p1.x=0.2</a:t>
            </a:r>
            <a:br>
              <a:rPr lang="en-US" sz="1000" smtClean="0">
                <a:solidFill>
                  <a:srgbClr val="000000"/>
                </a:solidFill>
              </a:rPr>
            </a:br>
            <a:r>
              <a:rPr lang="en-US" sz="1000" smtClean="0">
                <a:solidFill>
                  <a:srgbClr val="000000"/>
                </a:solidFill>
              </a:rPr>
              <a:t>deposit alumin thick=0.03 divi=2</a:t>
            </a:r>
            <a:br>
              <a:rPr lang="en-US" sz="1000" smtClean="0">
                <a:solidFill>
                  <a:srgbClr val="000000"/>
                </a:solidFill>
              </a:rPr>
            </a:br>
            <a:r>
              <a:rPr lang="en-US" sz="1000" smtClean="0">
                <a:solidFill>
                  <a:srgbClr val="000000"/>
                </a:solidFill>
              </a:rPr>
              <a:t>etch alumin right p1.x=0.18</a:t>
            </a:r>
            <a:br>
              <a:rPr lang="en-US" sz="1000" smtClean="0">
                <a:solidFill>
                  <a:srgbClr val="000000"/>
                </a:solidFill>
              </a:rPr>
            </a:br>
            <a:r>
              <a:rPr lang="en-US" sz="1000" smtClean="0">
                <a:solidFill>
                  <a:srgbClr val="000000"/>
                </a:solidFill>
              </a:rPr>
              <a:t/>
            </a:r>
            <a:br>
              <a:rPr lang="en-US" sz="1000" smtClean="0">
                <a:solidFill>
                  <a:srgbClr val="000000"/>
                </a:solidFill>
              </a:rPr>
            </a:br>
            <a:r>
              <a:rPr lang="en-US" sz="1000" smtClean="0">
                <a:solidFill>
                  <a:srgbClr val="000000"/>
                </a:solidFill>
              </a:rPr>
              <a:t> </a:t>
            </a:r>
            <a:br>
              <a:rPr lang="en-US" sz="1000" smtClean="0">
                <a:solidFill>
                  <a:srgbClr val="000000"/>
                </a:solidFill>
              </a:rPr>
            </a:br>
            <a:r>
              <a:rPr lang="en-US" sz="1000" smtClean="0">
                <a:solidFill>
                  <a:srgbClr val="000000"/>
                </a:solidFill>
              </a:rPr>
              <a:t>## no specific annealing performed</a:t>
            </a:r>
            <a:br>
              <a:rPr lang="en-US" sz="1000" smtClean="0">
                <a:solidFill>
                  <a:srgbClr val="000000"/>
                </a:solidFill>
              </a:rPr>
            </a:br>
            <a:r>
              <a:rPr lang="en-US" sz="1000" smtClean="0">
                <a:solidFill>
                  <a:srgbClr val="000000"/>
                </a:solidFill>
              </a:rPr>
              <a:t/>
            </a:r>
            <a:br>
              <a:rPr lang="en-US" sz="1000" smtClean="0">
                <a:solidFill>
                  <a:srgbClr val="000000"/>
                </a:solidFill>
              </a:rPr>
            </a:br>
            <a:r>
              <a:rPr lang="en-US" sz="1000" smtClean="0">
                <a:solidFill>
                  <a:srgbClr val="000000"/>
                </a:solidFill>
              </a:rPr>
              <a:t># Extract a design parameter.....</a:t>
            </a:r>
            <a:br>
              <a:rPr lang="en-US" sz="1000" smtClean="0">
                <a:solidFill>
                  <a:srgbClr val="000000"/>
                </a:solidFill>
              </a:rPr>
            </a:br>
            <a:r>
              <a:rPr lang="en-US" sz="1000" smtClean="0">
                <a:solidFill>
                  <a:srgbClr val="000000"/>
                </a:solidFill>
              </a:rPr>
              <a:t># extract final S/D Xj...</a:t>
            </a:r>
            <a:br>
              <a:rPr lang="en-US" sz="1000" smtClean="0">
                <a:solidFill>
                  <a:srgbClr val="000000"/>
                </a:solidFill>
              </a:rPr>
            </a:br>
            <a:r>
              <a:rPr lang="en-US" sz="1000" smtClean="0">
                <a:solidFill>
                  <a:srgbClr val="000000"/>
                </a:solidFill>
              </a:rPr>
              <a:t>extract name="nxj" xj silicon mat.occno=1 x.val=0.1 junc.occno=1</a:t>
            </a:r>
            <a:br>
              <a:rPr lang="en-US" sz="1000" smtClean="0">
                <a:solidFill>
                  <a:srgbClr val="000000"/>
                </a:solidFill>
              </a:rPr>
            </a:br>
            <a:r>
              <a:rPr lang="en-US" sz="1000" smtClean="0">
                <a:solidFill>
                  <a:srgbClr val="000000"/>
                </a:solidFill>
              </a:rPr>
              <a:t># extract the long chan Vt...</a:t>
            </a:r>
            <a:br>
              <a:rPr lang="en-US" sz="1000" smtClean="0">
                <a:solidFill>
                  <a:srgbClr val="000000"/>
                </a:solidFill>
              </a:rPr>
            </a:br>
            <a:r>
              <a:rPr lang="en-US" sz="1000" smtClean="0">
                <a:solidFill>
                  <a:srgbClr val="000000"/>
                </a:solidFill>
              </a:rPr>
              <a:t>extract name="n1dvt" 1dvt ntype vb=0.0 qss=1e10 x.val=0.49</a:t>
            </a:r>
            <a:br>
              <a:rPr lang="en-US" sz="1000" smtClean="0">
                <a:solidFill>
                  <a:srgbClr val="000000"/>
                </a:solidFill>
              </a:rPr>
            </a:br>
            <a:r>
              <a:rPr lang="en-US" sz="1000" smtClean="0">
                <a:solidFill>
                  <a:srgbClr val="000000"/>
                </a:solidFill>
              </a:rPr>
              <a:t># extract a curve of conductance versus bias....</a:t>
            </a:r>
            <a:br>
              <a:rPr lang="en-US" sz="1000" smtClean="0">
                <a:solidFill>
                  <a:srgbClr val="000000"/>
                </a:solidFill>
              </a:rPr>
            </a:br>
            <a:r>
              <a:rPr lang="en-US" sz="1000" smtClean="0">
                <a:solidFill>
                  <a:srgbClr val="000000"/>
                </a:solidFill>
              </a:rPr>
              <a:t>extract start material="Polysilicon" mat.occno=1 \</a:t>
            </a:r>
            <a:br>
              <a:rPr lang="en-US" sz="1000" smtClean="0">
                <a:solidFill>
                  <a:srgbClr val="000000"/>
                </a:solidFill>
              </a:rPr>
            </a:br>
            <a:r>
              <a:rPr lang="en-US" sz="1000" smtClean="0">
                <a:solidFill>
                  <a:srgbClr val="000000"/>
                </a:solidFill>
              </a:rPr>
              <a:t>	bias=0.0 bias.step=0.2 bias.stop=2 x.val=0.45</a:t>
            </a:r>
            <a:br>
              <a:rPr lang="en-US" sz="1000" smtClean="0">
                <a:solidFill>
                  <a:srgbClr val="000000"/>
                </a:solidFill>
              </a:rPr>
            </a:br>
            <a:r>
              <a:rPr lang="en-US" sz="1000" smtClean="0">
                <a:solidFill>
                  <a:srgbClr val="000000"/>
                </a:solidFill>
              </a:rPr>
              <a:t>extract done name="sheet cond v bias" curve(bias,1dn.conduct material="Silicon" mat.occno=1  region.occno=1) outfile="extract.dat"</a:t>
            </a:r>
            <a:br>
              <a:rPr lang="en-US" sz="1000" smtClean="0">
                <a:solidFill>
                  <a:srgbClr val="000000"/>
                </a:solidFill>
              </a:rPr>
            </a:br>
            <a:r>
              <a:rPr lang="en-US" sz="1000" smtClean="0">
                <a:solidFill>
                  <a:srgbClr val="000000"/>
                </a:solidFill>
              </a:rPr>
              <a:t># extract the N++ regions sheet resistance...</a:t>
            </a:r>
            <a:br>
              <a:rPr lang="en-US" sz="1000" smtClean="0">
                <a:solidFill>
                  <a:srgbClr val="000000"/>
                </a:solidFill>
              </a:rPr>
            </a:br>
            <a:r>
              <a:rPr lang="en-US" sz="1000" smtClean="0">
                <a:solidFill>
                  <a:srgbClr val="000000"/>
                </a:solidFill>
              </a:rPr>
              <a:t>extract name="n++ sheet rho" sheet.res material="Silicon" mat.occno=1 x.val=0.05 region.occno=1</a:t>
            </a:r>
            <a:br>
              <a:rPr lang="en-US" sz="1000" smtClean="0">
                <a:solidFill>
                  <a:srgbClr val="000000"/>
                </a:solidFill>
              </a:rPr>
            </a:br>
            <a:r>
              <a:rPr lang="en-US" sz="1000" smtClean="0">
                <a:solidFill>
                  <a:srgbClr val="000000"/>
                </a:solidFill>
              </a:rPr>
              <a:t># extract the sheet rho under the spacer, of the LDD region...</a:t>
            </a:r>
            <a:br>
              <a:rPr lang="en-US" sz="1000" smtClean="0">
                <a:solidFill>
                  <a:srgbClr val="000000"/>
                </a:solidFill>
              </a:rPr>
            </a:br>
            <a:r>
              <a:rPr lang="en-US" sz="1000" smtClean="0">
                <a:solidFill>
                  <a:srgbClr val="000000"/>
                </a:solidFill>
              </a:rPr>
              <a:t>extract name="ldd sheet rho" sheet.res material="Silicon" mat.occno=1 x.val=0.3 region.occno=1</a:t>
            </a:r>
            <a:br>
              <a:rPr lang="en-US" sz="1000" smtClean="0">
                <a:solidFill>
                  <a:srgbClr val="000000"/>
                </a:solidFill>
              </a:rPr>
            </a:br>
            <a:endParaRPr lang="en-US" smtClean="0"/>
          </a:p>
        </p:txBody>
      </p:sp>
      <p:sp>
        <p:nvSpPr>
          <p:cNvPr id="5" name="Footer Placeholder 4"/>
          <p:cNvSpPr>
            <a:spLocks noGrp="1"/>
          </p:cNvSpPr>
          <p:nvPr>
            <p:ph type="ftr" sz="quarter" idx="11"/>
          </p:nvPr>
        </p:nvSpPr>
        <p:spPr/>
        <p:txBody>
          <a:bodyPr/>
          <a:lstStyle/>
          <a:p>
            <a:pPr>
              <a:defRPr/>
            </a:pPr>
            <a:r>
              <a:rPr lang="en-US" smtClean="0"/>
              <a:t>N. FOURCHES  June 17th 2013</a:t>
            </a:r>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p:txBody>
          <a:bodyPr/>
          <a:lstStyle/>
          <a:p>
            <a:endParaRPr lang="fr-FR" smtClean="0"/>
          </a:p>
        </p:txBody>
      </p:sp>
      <p:sp>
        <p:nvSpPr>
          <p:cNvPr id="31746" name="Content Placeholder 2"/>
          <p:cNvSpPr>
            <a:spLocks noGrp="1"/>
          </p:cNvSpPr>
          <p:nvPr>
            <p:ph sz="half" idx="1"/>
          </p:nvPr>
        </p:nvSpPr>
        <p:spPr/>
        <p:txBody>
          <a:bodyPr/>
          <a:lstStyle/>
          <a:p>
            <a:r>
              <a:rPr lang="en-US" sz="1000" smtClean="0">
                <a:solidFill>
                  <a:srgbClr val="000000"/>
                </a:solidFill>
              </a:rPr>
              <a:t># extract the surface conc under the channel....</a:t>
            </a:r>
            <a:br>
              <a:rPr lang="en-US" sz="1000" smtClean="0">
                <a:solidFill>
                  <a:srgbClr val="000000"/>
                </a:solidFill>
              </a:rPr>
            </a:br>
            <a:r>
              <a:rPr lang="en-US" sz="1000" smtClean="0">
                <a:solidFill>
                  <a:srgbClr val="000000"/>
                </a:solidFill>
              </a:rPr>
              <a:t>extract name="chan surf conc" surf.conc impurity="Net Doping" material="Silicon" mat.occno=1 x.val=0.45</a:t>
            </a:r>
            <a:br>
              <a:rPr lang="en-US" sz="1000" smtClean="0">
                <a:solidFill>
                  <a:srgbClr val="000000"/>
                </a:solidFill>
              </a:rPr>
            </a:br>
            <a:r>
              <a:rPr lang="en-US" sz="1000" smtClean="0">
                <a:solidFill>
                  <a:srgbClr val="000000"/>
                </a:solidFill>
              </a:rPr>
              <a:t/>
            </a:r>
            <a:br>
              <a:rPr lang="en-US" sz="1000" smtClean="0">
                <a:solidFill>
                  <a:srgbClr val="000000"/>
                </a:solidFill>
              </a:rPr>
            </a:br>
            <a:r>
              <a:rPr lang="en-US" sz="1000" smtClean="0">
                <a:solidFill>
                  <a:srgbClr val="000000"/>
                </a:solidFill>
              </a:rPr>
              <a:t>structure mirror right</a:t>
            </a:r>
            <a:br>
              <a:rPr lang="en-US" sz="1000" smtClean="0">
                <a:solidFill>
                  <a:srgbClr val="000000"/>
                </a:solidFill>
              </a:rPr>
            </a:br>
            <a:r>
              <a:rPr lang="en-US" sz="1000" smtClean="0">
                <a:solidFill>
                  <a:srgbClr val="000000"/>
                </a:solidFill>
              </a:rPr>
              <a:t/>
            </a:r>
            <a:br>
              <a:rPr lang="en-US" sz="1000" smtClean="0">
                <a:solidFill>
                  <a:srgbClr val="000000"/>
                </a:solidFill>
              </a:rPr>
            </a:br>
            <a:r>
              <a:rPr lang="en-US" sz="1000" smtClean="0">
                <a:solidFill>
                  <a:srgbClr val="000000"/>
                </a:solidFill>
              </a:rPr>
              <a:t>electrode name=gate x=0.5 y=0.1</a:t>
            </a:r>
            <a:br>
              <a:rPr lang="en-US" sz="1000" smtClean="0">
                <a:solidFill>
                  <a:srgbClr val="000000"/>
                </a:solidFill>
              </a:rPr>
            </a:br>
            <a:r>
              <a:rPr lang="en-US" sz="1000" smtClean="0">
                <a:solidFill>
                  <a:srgbClr val="000000"/>
                </a:solidFill>
              </a:rPr>
              <a:t>electrode name=source x=0.1 y=0.2</a:t>
            </a:r>
            <a:br>
              <a:rPr lang="en-US" sz="1000" smtClean="0">
                <a:solidFill>
                  <a:srgbClr val="000000"/>
                </a:solidFill>
              </a:rPr>
            </a:br>
            <a:r>
              <a:rPr lang="en-US" sz="1000" smtClean="0">
                <a:solidFill>
                  <a:srgbClr val="000000"/>
                </a:solidFill>
              </a:rPr>
              <a:t>electrode name=drain x=0.9  y=0.2</a:t>
            </a:r>
            <a:br>
              <a:rPr lang="en-US" sz="1000" smtClean="0">
                <a:solidFill>
                  <a:srgbClr val="000000"/>
                </a:solidFill>
              </a:rPr>
            </a:br>
            <a:r>
              <a:rPr lang="en-US" sz="1000" smtClean="0">
                <a:solidFill>
                  <a:srgbClr val="000000"/>
                </a:solidFill>
              </a:rPr>
              <a:t>electrode name=substrate backside</a:t>
            </a:r>
            <a:br>
              <a:rPr lang="en-US" sz="1000" smtClean="0">
                <a:solidFill>
                  <a:srgbClr val="000000"/>
                </a:solidFill>
              </a:rPr>
            </a:br>
            <a:r>
              <a:rPr lang="en-US" sz="1000" smtClean="0">
                <a:solidFill>
                  <a:srgbClr val="000000"/>
                </a:solidFill>
              </a:rPr>
              <a:t>#electrode name=emitter x=0.9 y=0.55</a:t>
            </a:r>
            <a:br>
              <a:rPr lang="en-US" sz="1000" smtClean="0">
                <a:solidFill>
                  <a:srgbClr val="000000"/>
                </a:solidFill>
              </a:rPr>
            </a:br>
            <a:r>
              <a:rPr lang="en-US" sz="1000" smtClean="0">
                <a:solidFill>
                  <a:srgbClr val="000000"/>
                </a:solidFill>
              </a:rPr>
              <a:t/>
            </a:r>
            <a:br>
              <a:rPr lang="en-US" sz="1000" smtClean="0">
                <a:solidFill>
                  <a:srgbClr val="000000"/>
                </a:solidFill>
              </a:rPr>
            </a:br>
            <a:r>
              <a:rPr lang="en-US" sz="1000" smtClean="0">
                <a:solidFill>
                  <a:srgbClr val="000000"/>
                </a:solidFill>
              </a:rPr>
              <a:t/>
            </a:r>
            <a:br>
              <a:rPr lang="en-US" sz="1000" smtClean="0">
                <a:solidFill>
                  <a:srgbClr val="000000"/>
                </a:solidFill>
              </a:rPr>
            </a:br>
            <a:r>
              <a:rPr lang="en-US" sz="1000" smtClean="0">
                <a:solidFill>
                  <a:srgbClr val="000000"/>
                </a:solidFill>
              </a:rPr>
              <a:t/>
            </a:r>
            <a:br>
              <a:rPr lang="en-US" sz="1000" smtClean="0">
                <a:solidFill>
                  <a:srgbClr val="000000"/>
                </a:solidFill>
              </a:rPr>
            </a:br>
            <a:r>
              <a:rPr lang="en-US" sz="1000" smtClean="0">
                <a:solidFill>
                  <a:srgbClr val="000000"/>
                </a:solidFill>
              </a:rPr>
              <a:t># defines the structure</a:t>
            </a:r>
            <a:br>
              <a:rPr lang="en-US" sz="1000" smtClean="0">
                <a:solidFill>
                  <a:srgbClr val="000000"/>
                </a:solidFill>
              </a:rPr>
            </a:br>
            <a:r>
              <a:rPr lang="en-US" sz="1000" smtClean="0">
                <a:solidFill>
                  <a:srgbClr val="000000"/>
                </a:solidFill>
              </a:rPr>
              <a:t>save outfile=mos1process.str</a:t>
            </a:r>
            <a:br>
              <a:rPr lang="en-US" sz="1000" smtClean="0">
                <a:solidFill>
                  <a:srgbClr val="000000"/>
                </a:solidFill>
              </a:rPr>
            </a:br>
            <a:r>
              <a:rPr lang="en-US" sz="1000" smtClean="0">
                <a:solidFill>
                  <a:srgbClr val="000000"/>
                </a:solidFill>
              </a:rPr>
              <a:t/>
            </a:r>
            <a:br>
              <a:rPr lang="en-US" sz="1000" smtClean="0">
                <a:solidFill>
                  <a:srgbClr val="000000"/>
                </a:solidFill>
              </a:rPr>
            </a:br>
            <a:r>
              <a:rPr lang="en-US" sz="1000" smtClean="0">
                <a:solidFill>
                  <a:srgbClr val="000000"/>
                </a:solidFill>
              </a:rPr>
              <a:t># plot the structure</a:t>
            </a:r>
            <a:br>
              <a:rPr lang="en-US" sz="1000" smtClean="0">
                <a:solidFill>
                  <a:srgbClr val="000000"/>
                </a:solidFill>
              </a:rPr>
            </a:br>
            <a:r>
              <a:rPr lang="en-US" sz="1000" smtClean="0">
                <a:solidFill>
                  <a:srgbClr val="000000"/>
                </a:solidFill>
              </a:rPr>
              <a:t>#tonyplot -st mos1process.str -set mos1ex02_0.set</a:t>
            </a:r>
            <a:br>
              <a:rPr lang="en-US" sz="1000" smtClean="0">
                <a:solidFill>
                  <a:srgbClr val="000000"/>
                </a:solidFill>
              </a:rPr>
            </a:br>
            <a:r>
              <a:rPr lang="en-US" sz="1000" smtClean="0">
                <a:solidFill>
                  <a:srgbClr val="000000"/>
                </a:solidFill>
              </a:rPr>
              <a:t>#tonyplot mos1process.str</a:t>
            </a:r>
            <a:br>
              <a:rPr lang="en-US" sz="1000" smtClean="0">
                <a:solidFill>
                  <a:srgbClr val="000000"/>
                </a:solidFill>
              </a:rPr>
            </a:br>
            <a:r>
              <a:rPr lang="en-US" sz="1000" smtClean="0">
                <a:solidFill>
                  <a:srgbClr val="000000"/>
                </a:solidFill>
              </a:rPr>
              <a:t/>
            </a:r>
            <a:br>
              <a:rPr lang="en-US" sz="1000" smtClean="0">
                <a:solidFill>
                  <a:srgbClr val="000000"/>
                </a:solidFill>
              </a:rPr>
            </a:br>
            <a:r>
              <a:rPr lang="en-US" sz="1000" smtClean="0">
                <a:solidFill>
                  <a:srgbClr val="000000"/>
                </a:solidFill>
              </a:rPr>
              <a:t>#go atlas simflags="-P 8"</a:t>
            </a:r>
            <a:br>
              <a:rPr lang="en-US" sz="1000" smtClean="0">
                <a:solidFill>
                  <a:srgbClr val="000000"/>
                </a:solidFill>
              </a:rPr>
            </a:br>
            <a:r>
              <a:rPr lang="en-US" sz="1000" smtClean="0">
                <a:solidFill>
                  <a:srgbClr val="000000"/>
                </a:solidFill>
              </a:rPr>
              <a:t>go atlas</a:t>
            </a:r>
            <a:br>
              <a:rPr lang="en-US" sz="1000" smtClean="0">
                <a:solidFill>
                  <a:srgbClr val="000000"/>
                </a:solidFill>
              </a:rPr>
            </a:br>
            <a:r>
              <a:rPr lang="en-US" sz="1000" smtClean="0">
                <a:solidFill>
                  <a:srgbClr val="000000"/>
                </a:solidFill>
              </a:rPr>
              <a:t># define the Gate workfunction</a:t>
            </a:r>
            <a:br>
              <a:rPr lang="en-US" sz="1000" smtClean="0">
                <a:solidFill>
                  <a:srgbClr val="000000"/>
                </a:solidFill>
              </a:rPr>
            </a:br>
            <a:r>
              <a:rPr lang="en-US" sz="1000" smtClean="0">
                <a:solidFill>
                  <a:srgbClr val="000000"/>
                </a:solidFill>
              </a:rPr>
              <a:t>#electrode name=gate x.min=0.5 x.max=0.5 y.min=0.1 y.max=0.1</a:t>
            </a:r>
            <a:br>
              <a:rPr lang="en-US" sz="1000" smtClean="0">
                <a:solidFill>
                  <a:srgbClr val="000000"/>
                </a:solidFill>
              </a:rPr>
            </a:br>
            <a:r>
              <a:rPr lang="en-US" sz="1000" smtClean="0">
                <a:solidFill>
                  <a:srgbClr val="000000"/>
                </a:solidFill>
              </a:rPr>
              <a:t>#electrode name=source x.min=0.0 x.max=0.1 y.min=0.2 y.max=0.2</a:t>
            </a:r>
            <a:br>
              <a:rPr lang="en-US" sz="1000" smtClean="0">
                <a:solidFill>
                  <a:srgbClr val="000000"/>
                </a:solidFill>
              </a:rPr>
            </a:br>
            <a:r>
              <a:rPr lang="en-US" sz="1000" smtClean="0">
                <a:solidFill>
                  <a:srgbClr val="000000"/>
                </a:solidFill>
              </a:rPr>
              <a:t>#electrode name=drain x.min=0.9 x.max=1.0  y.min=0.2 y.max=0.2</a:t>
            </a:r>
            <a:br>
              <a:rPr lang="en-US" sz="1000" smtClean="0">
                <a:solidFill>
                  <a:srgbClr val="000000"/>
                </a:solidFill>
              </a:rPr>
            </a:br>
            <a:r>
              <a:rPr lang="en-US" sz="1000" smtClean="0">
                <a:solidFill>
                  <a:srgbClr val="000000"/>
                </a:solidFill>
              </a:rPr>
              <a:t>#electrode name=substrate  x.min=0.2 x.max=0.8 y.min=0.8 y.max=0.8 </a:t>
            </a:r>
            <a:br>
              <a:rPr lang="en-US" sz="1000" smtClean="0">
                <a:solidFill>
                  <a:srgbClr val="000000"/>
                </a:solidFill>
              </a:rPr>
            </a:br>
            <a:r>
              <a:rPr lang="en-US" sz="1000" smtClean="0">
                <a:solidFill>
                  <a:srgbClr val="000000"/>
                </a:solidFill>
              </a:rPr>
              <a:t>#electrode name=emitter x.min=0.1 x.max=0.15 y.min=0.54 y.max=0.56</a:t>
            </a:r>
            <a:br>
              <a:rPr lang="en-US" sz="1000" smtClean="0">
                <a:solidFill>
                  <a:srgbClr val="000000"/>
                </a:solidFill>
              </a:rPr>
            </a:br>
            <a:r>
              <a:rPr lang="en-US" sz="1000" smtClean="0">
                <a:solidFill>
                  <a:srgbClr val="000000"/>
                </a:solidFill>
              </a:rPr>
              <a:t/>
            </a:r>
            <a:br>
              <a:rPr lang="en-US" sz="1000" smtClean="0">
                <a:solidFill>
                  <a:srgbClr val="000000"/>
                </a:solidFill>
              </a:rPr>
            </a:br>
            <a:r>
              <a:rPr lang="en-US" sz="1000" smtClean="0">
                <a:solidFill>
                  <a:srgbClr val="000000"/>
                </a:solidFill>
              </a:rPr>
              <a:t> </a:t>
            </a:r>
            <a:br>
              <a:rPr lang="en-US" sz="1000" smtClean="0">
                <a:solidFill>
                  <a:srgbClr val="000000"/>
                </a:solidFill>
              </a:rPr>
            </a:br>
            <a:r>
              <a:rPr lang="en-US" sz="1000" smtClean="0">
                <a:solidFill>
                  <a:srgbClr val="000000"/>
                </a:solidFill>
              </a:rPr>
              <a:t>quit</a:t>
            </a:r>
          </a:p>
          <a:p>
            <a:endParaRPr lang="en-US" smtClean="0"/>
          </a:p>
        </p:txBody>
      </p:sp>
      <p:sp>
        <p:nvSpPr>
          <p:cNvPr id="31747" name="Content Placeholder 3"/>
          <p:cNvSpPr>
            <a:spLocks noGrp="1"/>
          </p:cNvSpPr>
          <p:nvPr>
            <p:ph sz="half" idx="2"/>
          </p:nvPr>
        </p:nvSpPr>
        <p:spPr/>
        <p:txBody>
          <a:bodyPr/>
          <a:lstStyle/>
          <a:p>
            <a:r>
              <a:rPr lang="en-US" sz="1000" smtClean="0">
                <a:solidFill>
                  <a:srgbClr val="000000"/>
                </a:solidFill>
              </a:rPr>
              <a:t/>
            </a:r>
            <a:br>
              <a:rPr lang="en-US" sz="1000" smtClean="0">
                <a:solidFill>
                  <a:srgbClr val="000000"/>
                </a:solidFill>
              </a:rPr>
            </a:br>
            <a:r>
              <a:rPr lang="en-US" sz="1000" smtClean="0">
                <a:solidFill>
                  <a:srgbClr val="000000"/>
                </a:solidFill>
              </a:rPr>
              <a:t>contact name=gate n.poly</a:t>
            </a:r>
            <a:br>
              <a:rPr lang="en-US" sz="1000" smtClean="0">
                <a:solidFill>
                  <a:srgbClr val="000000"/>
                </a:solidFill>
              </a:rPr>
            </a:br>
            <a:r>
              <a:rPr lang="en-US" sz="1000" smtClean="0">
                <a:solidFill>
                  <a:srgbClr val="000000"/>
                </a:solidFill>
              </a:rPr>
              <a:t>contact name=source resistance=1</a:t>
            </a:r>
            <a:br>
              <a:rPr lang="en-US" sz="1000" smtClean="0">
                <a:solidFill>
                  <a:srgbClr val="000000"/>
                </a:solidFill>
              </a:rPr>
            </a:br>
            <a:r>
              <a:rPr lang="en-US" sz="1000" smtClean="0">
                <a:solidFill>
                  <a:srgbClr val="000000"/>
                </a:solidFill>
              </a:rPr>
              <a:t>contact name=drain resistance=1</a:t>
            </a:r>
            <a:br>
              <a:rPr lang="en-US" sz="1000" smtClean="0">
                <a:solidFill>
                  <a:srgbClr val="000000"/>
                </a:solidFill>
              </a:rPr>
            </a:br>
            <a:r>
              <a:rPr lang="en-US" sz="1000" smtClean="0">
                <a:solidFill>
                  <a:srgbClr val="000000"/>
                </a:solidFill>
              </a:rPr>
              <a:t>contact name=substrate resistance=0.1</a:t>
            </a:r>
            <a:br>
              <a:rPr lang="en-US" sz="1000" smtClean="0">
                <a:solidFill>
                  <a:srgbClr val="000000"/>
                </a:solidFill>
              </a:rPr>
            </a:br>
            <a:r>
              <a:rPr lang="en-US" sz="1000" smtClean="0">
                <a:solidFill>
                  <a:srgbClr val="000000"/>
                </a:solidFill>
              </a:rPr>
              <a:t/>
            </a:r>
            <a:br>
              <a:rPr lang="en-US" sz="1000" smtClean="0">
                <a:solidFill>
                  <a:srgbClr val="000000"/>
                </a:solidFill>
              </a:rPr>
            </a:br>
            <a:r>
              <a:rPr lang="en-US" sz="1000" smtClean="0">
                <a:solidFill>
                  <a:srgbClr val="000000"/>
                </a:solidFill>
              </a:rPr>
              <a:t>#trap density (should be modified to take into account the zinc concentration profile) with higher hole capture cross sections</a:t>
            </a:r>
            <a:br>
              <a:rPr lang="en-US" sz="1000" smtClean="0">
                <a:solidFill>
                  <a:srgbClr val="000000"/>
                </a:solidFill>
              </a:rPr>
            </a:br>
            <a:r>
              <a:rPr lang="en-US" sz="1000" smtClean="0">
                <a:solidFill>
                  <a:srgbClr val="000000"/>
                </a:solidFill>
              </a:rPr>
              <a:t/>
            </a:r>
            <a:br>
              <a:rPr lang="en-US" sz="1000" smtClean="0">
                <a:solidFill>
                  <a:srgbClr val="000000"/>
                </a:solidFill>
              </a:rPr>
            </a:br>
            <a:r>
              <a:rPr lang="en-US" sz="1000" smtClean="0">
                <a:solidFill>
                  <a:srgbClr val="000000"/>
                </a:solidFill>
              </a:rPr>
              <a:t>trap acceptor  density=5e16     e.level=0.60 degen.fac=1 sigp=1e-14  sign=1e-19 x.min=0.2 x.max=0.8 y.min=0.2 y.max=0.25</a:t>
            </a:r>
            <a:br>
              <a:rPr lang="en-US" sz="1000" smtClean="0">
                <a:solidFill>
                  <a:srgbClr val="000000"/>
                </a:solidFill>
              </a:rPr>
            </a:br>
            <a:r>
              <a:rPr lang="en-US" sz="1000" smtClean="0">
                <a:solidFill>
                  <a:srgbClr val="000000"/>
                </a:solidFill>
              </a:rPr>
              <a:t>trap acceptor  density=1e19     e.level=0.60 degen.fac=1 sigp=1e-14  sign=1e-19 x.min=0.2 x.max=0.8 y.min=0.25 y.max=0.3</a:t>
            </a:r>
            <a:br>
              <a:rPr lang="en-US" sz="1000" smtClean="0">
                <a:solidFill>
                  <a:srgbClr val="000000"/>
                </a:solidFill>
              </a:rPr>
            </a:br>
            <a:r>
              <a:rPr lang="en-US" sz="1000" smtClean="0">
                <a:solidFill>
                  <a:srgbClr val="000000"/>
                </a:solidFill>
              </a:rPr>
              <a:t>trap acceptor  density=4e19     e.level=0.60 degen.fac=1 sigp=1e-14  sign=1e-19 x.min=0.2 x.max=0.8 y.min=0.3 y.max=0.4</a:t>
            </a:r>
            <a:br>
              <a:rPr lang="en-US" sz="1000" smtClean="0">
                <a:solidFill>
                  <a:srgbClr val="000000"/>
                </a:solidFill>
              </a:rPr>
            </a:br>
            <a:r>
              <a:rPr lang="en-US" sz="1000" smtClean="0">
                <a:solidFill>
                  <a:srgbClr val="000000"/>
                </a:solidFill>
              </a:rPr>
              <a:t>trap acceptor  density=1e18     e.level=0.60 degen.fac=1 sigp=1e-14  sign=1e-19 x.min=0.2 x.max=0.8 y.min=0.4 y.max=0.5</a:t>
            </a:r>
            <a:br>
              <a:rPr lang="en-US" sz="1000" smtClean="0">
                <a:solidFill>
                  <a:srgbClr val="000000"/>
                </a:solidFill>
              </a:rPr>
            </a:br>
            <a:r>
              <a:rPr lang="en-US" sz="1000" smtClean="0">
                <a:solidFill>
                  <a:srgbClr val="000000"/>
                </a:solidFill>
              </a:rPr>
              <a:t>trap acceptor  density=1e16     e.level=0.60 degen.fac=1 sigp=1e-14  sign=1e-19 x.min=0.2 x.max=0.8 y.min=0.5 y.max=0.6</a:t>
            </a:r>
            <a:br>
              <a:rPr lang="en-US" sz="1000" smtClean="0">
                <a:solidFill>
                  <a:srgbClr val="000000"/>
                </a:solidFill>
              </a:rPr>
            </a:br>
            <a:r>
              <a:rPr lang="en-US" sz="1000" smtClean="0">
                <a:solidFill>
                  <a:srgbClr val="000000"/>
                </a:solidFill>
              </a:rPr>
              <a:t>trap acceptor  density=1e15     e.level=0.60 degen.fac=1 sigp=1e-14  sign=1e-19 x.min=0.2 x.max=0.8 y.min=0.6 y.max=0.7</a:t>
            </a:r>
            <a:br>
              <a:rPr lang="en-US" sz="1000" smtClean="0">
                <a:solidFill>
                  <a:srgbClr val="000000"/>
                </a:solidFill>
              </a:rPr>
            </a:br>
            <a:r>
              <a:rPr lang="en-US" sz="1000" smtClean="0">
                <a:solidFill>
                  <a:srgbClr val="000000"/>
                </a:solidFill>
              </a:rPr>
              <a:t>trap acceptor  density=1e14     e.level=0.60 degen.fac=1 sigp=1e-14  sign=1e-19 x.min=0.2 x.max=0.8 y.min=0.7 y.max=0.8</a:t>
            </a:r>
            <a:br>
              <a:rPr lang="en-US" sz="1000" smtClean="0">
                <a:solidFill>
                  <a:srgbClr val="000000"/>
                </a:solidFill>
              </a:rPr>
            </a:br>
            <a:r>
              <a:rPr lang="en-US" sz="1000" smtClean="0">
                <a:solidFill>
                  <a:srgbClr val="000000"/>
                </a:solidFill>
              </a:rPr>
              <a:t>trap acceptor  density=1e14     e.level=0.60 degen.fac=1 sigp=1e-14  sign=1e-19 x.min=0.2 x.max=0.8 y.min=0.8 y.max=0.9</a:t>
            </a:r>
            <a:br>
              <a:rPr lang="en-US" sz="1000" smtClean="0">
                <a:solidFill>
                  <a:srgbClr val="000000"/>
                </a:solidFill>
              </a:rPr>
            </a:br>
            <a:r>
              <a:rPr lang="en-US" sz="1000" smtClean="0">
                <a:solidFill>
                  <a:srgbClr val="000000"/>
                </a:solidFill>
              </a:rPr>
              <a:t>trap acceptor  density=1e14     e.level=0.60 degen.fac=1 sigp=1e-14  sign=1e-19 x.min=0.2 x.max=0.8 y.min=0.9 y.max=1.0</a:t>
            </a:r>
            <a:br>
              <a:rPr lang="en-US" sz="1000" smtClean="0">
                <a:solidFill>
                  <a:srgbClr val="000000"/>
                </a:solidFill>
              </a:rPr>
            </a:br>
            <a:r>
              <a:rPr lang="en-US" sz="1000" smtClean="0">
                <a:solidFill>
                  <a:srgbClr val="000000"/>
                </a:solidFill>
              </a:rPr>
              <a:t/>
            </a:r>
            <a:br>
              <a:rPr lang="en-US" sz="1000" smtClean="0">
                <a:solidFill>
                  <a:srgbClr val="000000"/>
                </a:solidFill>
              </a:rPr>
            </a:br>
            <a:endParaRPr lang="en-US" smtClean="0"/>
          </a:p>
        </p:txBody>
      </p:sp>
      <p:sp>
        <p:nvSpPr>
          <p:cNvPr id="5" name="Footer Placeholder 4"/>
          <p:cNvSpPr>
            <a:spLocks noGrp="1"/>
          </p:cNvSpPr>
          <p:nvPr>
            <p:ph type="ftr" sz="quarter" idx="11"/>
          </p:nvPr>
        </p:nvSpPr>
        <p:spPr/>
        <p:txBody>
          <a:bodyPr/>
          <a:lstStyle/>
          <a:p>
            <a:pPr>
              <a:defRPr/>
            </a:pPr>
            <a:r>
              <a:rPr lang="en-US" smtClean="0"/>
              <a:t>N. FOURCHES  June 17th 2013</a:t>
            </a:r>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p:txBody>
          <a:bodyPr/>
          <a:lstStyle/>
          <a:p>
            <a:endParaRPr lang="fr-FR" smtClean="0"/>
          </a:p>
        </p:txBody>
      </p:sp>
      <p:sp>
        <p:nvSpPr>
          <p:cNvPr id="32770" name="Content Placeholder 2"/>
          <p:cNvSpPr>
            <a:spLocks noGrp="1"/>
          </p:cNvSpPr>
          <p:nvPr>
            <p:ph sz="half" idx="1"/>
          </p:nvPr>
        </p:nvSpPr>
        <p:spPr/>
        <p:txBody>
          <a:bodyPr/>
          <a:lstStyle/>
          <a:p>
            <a:r>
              <a:rPr lang="en-US" sz="1000" smtClean="0">
                <a:solidFill>
                  <a:srgbClr val="000000"/>
                </a:solidFill>
              </a:rPr>
              <a:t># trap density due to neutron induced defects , fluence up to 1e17 /cm3</a:t>
            </a:r>
            <a:br>
              <a:rPr lang="en-US" sz="1000" smtClean="0">
                <a:solidFill>
                  <a:srgbClr val="000000"/>
                </a:solidFill>
              </a:rPr>
            </a:br>
            <a:r>
              <a:rPr lang="en-US" sz="1000" smtClean="0">
                <a:solidFill>
                  <a:srgbClr val="000000"/>
                </a:solidFill>
              </a:rPr>
              <a:t>#trap donor density=1e17 e.level=0.18 degen.fac=1 sign=1e-13 sigp=1e-20  x.min=0.0 x.max=1.0 y.min=0.0 y.max=1.0</a:t>
            </a:r>
            <a:br>
              <a:rPr lang="en-US" sz="1000" smtClean="0">
                <a:solidFill>
                  <a:srgbClr val="000000"/>
                </a:solidFill>
              </a:rPr>
            </a:br>
            <a:r>
              <a:rPr lang="en-US" sz="1000" smtClean="0">
                <a:solidFill>
                  <a:srgbClr val="000000"/>
                </a:solidFill>
              </a:rPr>
              <a:t>#trap donor density=0.5e17 e.level=0.25 degen.fac=1 sign=1e-13 sigp=1e-20  x.min=0.0 x.max=1.0 y.min=0.0 y.max=1.0</a:t>
            </a:r>
            <a:br>
              <a:rPr lang="en-US" sz="1000" smtClean="0">
                <a:solidFill>
                  <a:srgbClr val="000000"/>
                </a:solidFill>
              </a:rPr>
            </a:br>
            <a:r>
              <a:rPr lang="en-US" sz="1000" smtClean="0">
                <a:solidFill>
                  <a:srgbClr val="000000"/>
                </a:solidFill>
              </a:rPr>
              <a:t>#trap donor density=1e17 e.level=0.46 degen.fac=1 sign=1e-13 sigp=1e-20  x.min=0.0 x.max=1.0 y.min=0.0 y.max=1.0</a:t>
            </a:r>
            <a:br>
              <a:rPr lang="en-US" sz="1000" smtClean="0">
                <a:solidFill>
                  <a:srgbClr val="000000"/>
                </a:solidFill>
              </a:rPr>
            </a:br>
            <a:r>
              <a:rPr lang="en-US" sz="1000" smtClean="0">
                <a:solidFill>
                  <a:srgbClr val="000000"/>
                </a:solidFill>
              </a:rPr>
              <a:t>#trap acceptor density=1e17 e.level=0.36 degen.fac=1 sign=1e-20 sigp=1e-13  x.min=0.0 x.max=1.0 y.min=0.0 y.max=1.0</a:t>
            </a:r>
            <a:br>
              <a:rPr lang="en-US" sz="1000" smtClean="0">
                <a:solidFill>
                  <a:srgbClr val="000000"/>
                </a:solidFill>
              </a:rPr>
            </a:br>
            <a:r>
              <a:rPr lang="en-US" sz="1000" smtClean="0">
                <a:solidFill>
                  <a:srgbClr val="000000"/>
                </a:solidFill>
              </a:rPr>
              <a:t>#introduction rate Ec-0.46 = 1.0 cm-1 (source Fretwurst et al.)</a:t>
            </a:r>
            <a:br>
              <a:rPr lang="en-US" sz="1000" smtClean="0">
                <a:solidFill>
                  <a:srgbClr val="000000"/>
                </a:solidFill>
              </a:rPr>
            </a:br>
            <a:r>
              <a:rPr lang="en-US" sz="1000" smtClean="0">
                <a:solidFill>
                  <a:srgbClr val="000000"/>
                </a:solidFill>
              </a:rPr>
              <a:t>#introduction rate Ec-0.18 = 1.0 cm-1 (source Fretwurst et al.)</a:t>
            </a:r>
            <a:br>
              <a:rPr lang="en-US" sz="1000" smtClean="0">
                <a:solidFill>
                  <a:srgbClr val="000000"/>
                </a:solidFill>
              </a:rPr>
            </a:br>
            <a:r>
              <a:rPr lang="en-US" sz="1000" smtClean="0">
                <a:solidFill>
                  <a:srgbClr val="000000"/>
                </a:solidFill>
              </a:rPr>
              <a:t>#introduction rate Ec-0.25 = 0.5 cm-1 (non mesuré)</a:t>
            </a:r>
            <a:br>
              <a:rPr lang="en-US" sz="1000" smtClean="0">
                <a:solidFill>
                  <a:srgbClr val="000000"/>
                </a:solidFill>
              </a:rPr>
            </a:br>
            <a:r>
              <a:rPr lang="en-US" sz="1000" smtClean="0">
                <a:solidFill>
                  <a:srgbClr val="000000"/>
                </a:solidFill>
              </a:rPr>
              <a:t>#introduction rate Ev+0.36 = 1.0 cm-1 (source Fretwurst et al.)</a:t>
            </a:r>
            <a:br>
              <a:rPr lang="en-US" sz="1000" smtClean="0">
                <a:solidFill>
                  <a:srgbClr val="000000"/>
                </a:solidFill>
              </a:rPr>
            </a:br>
            <a:r>
              <a:rPr lang="en-US" sz="1000" smtClean="0">
                <a:solidFill>
                  <a:srgbClr val="000000"/>
                </a:solidFill>
              </a:rPr>
              <a:t>#fluence = 1e17 cm-2</a:t>
            </a:r>
            <a:br>
              <a:rPr lang="en-US" sz="1000" smtClean="0">
                <a:solidFill>
                  <a:srgbClr val="000000"/>
                </a:solidFill>
              </a:rPr>
            </a:br>
            <a:r>
              <a:rPr lang="en-US" sz="1000" smtClean="0">
                <a:solidFill>
                  <a:srgbClr val="000000"/>
                </a:solidFill>
              </a:rPr>
              <a:t/>
            </a:r>
            <a:br>
              <a:rPr lang="en-US" sz="1000" smtClean="0">
                <a:solidFill>
                  <a:srgbClr val="000000"/>
                </a:solidFill>
              </a:rPr>
            </a:br>
            <a:r>
              <a:rPr lang="en-US" sz="1000" smtClean="0">
                <a:solidFill>
                  <a:srgbClr val="000000"/>
                </a:solidFill>
              </a:rPr>
              <a:t/>
            </a:r>
            <a:br>
              <a:rPr lang="en-US" sz="1000" smtClean="0">
                <a:solidFill>
                  <a:srgbClr val="000000"/>
                </a:solidFill>
              </a:rPr>
            </a:br>
            <a:r>
              <a:rPr lang="en-US" sz="1000" smtClean="0">
                <a:solidFill>
                  <a:srgbClr val="000000"/>
                </a:solidFill>
              </a:rPr>
              <a:t># Define the Gate Qss</a:t>
            </a:r>
            <a:br>
              <a:rPr lang="en-US" sz="1000" smtClean="0">
                <a:solidFill>
                  <a:srgbClr val="000000"/>
                </a:solidFill>
              </a:rPr>
            </a:br>
            <a:r>
              <a:rPr lang="en-US" sz="1000" smtClean="0">
                <a:solidFill>
                  <a:srgbClr val="000000"/>
                </a:solidFill>
              </a:rPr>
              <a:t>interface qf=3e10</a:t>
            </a:r>
            <a:br>
              <a:rPr lang="en-US" sz="1000" smtClean="0">
                <a:solidFill>
                  <a:srgbClr val="000000"/>
                </a:solidFill>
              </a:rPr>
            </a:br>
            <a:r>
              <a:rPr lang="en-US" sz="1000" smtClean="0">
                <a:solidFill>
                  <a:srgbClr val="000000"/>
                </a:solidFill>
              </a:rPr>
              <a:t/>
            </a:r>
            <a:br>
              <a:rPr lang="en-US" sz="1000" smtClean="0">
                <a:solidFill>
                  <a:srgbClr val="000000"/>
                </a:solidFill>
              </a:rPr>
            </a:br>
            <a:r>
              <a:rPr lang="en-US" sz="1000" smtClean="0">
                <a:solidFill>
                  <a:srgbClr val="000000"/>
                </a:solidFill>
              </a:rPr>
              <a:t># save the structure</a:t>
            </a:r>
            <a:br>
              <a:rPr lang="en-US" sz="1000" smtClean="0">
                <a:solidFill>
                  <a:srgbClr val="000000"/>
                </a:solidFill>
              </a:rPr>
            </a:br>
            <a:r>
              <a:rPr lang="en-US" sz="1000" smtClean="0">
                <a:solidFill>
                  <a:srgbClr val="000000"/>
                </a:solidFill>
              </a:rPr>
              <a:t>save outfile=mos1process.str</a:t>
            </a:r>
            <a:br>
              <a:rPr lang="en-US" sz="1000" smtClean="0">
                <a:solidFill>
                  <a:srgbClr val="000000"/>
                </a:solidFill>
              </a:rPr>
            </a:br>
            <a:r>
              <a:rPr lang="en-US" sz="1000" smtClean="0">
                <a:solidFill>
                  <a:srgbClr val="000000"/>
                </a:solidFill>
              </a:rPr>
              <a:t/>
            </a:r>
            <a:br>
              <a:rPr lang="en-US" sz="1000" smtClean="0">
                <a:solidFill>
                  <a:srgbClr val="000000"/>
                </a:solidFill>
              </a:rPr>
            </a:br>
            <a:r>
              <a:rPr lang="en-US" sz="1000" smtClean="0">
                <a:solidFill>
                  <a:srgbClr val="000000"/>
                </a:solidFill>
              </a:rPr>
              <a:t># plot the structure</a:t>
            </a:r>
            <a:br>
              <a:rPr lang="en-US" sz="1000" smtClean="0">
                <a:solidFill>
                  <a:srgbClr val="000000"/>
                </a:solidFill>
              </a:rPr>
            </a:br>
            <a:r>
              <a:rPr lang="en-US" sz="1000" smtClean="0">
                <a:solidFill>
                  <a:srgbClr val="000000"/>
                </a:solidFill>
              </a:rPr>
              <a:t>#tonyplot -st mos1process.str -set mos1ex02_0.set</a:t>
            </a:r>
            <a:br>
              <a:rPr lang="en-US" sz="1000" smtClean="0">
                <a:solidFill>
                  <a:srgbClr val="000000"/>
                </a:solidFill>
              </a:rPr>
            </a:br>
            <a:r>
              <a:rPr lang="en-US" sz="1000" smtClean="0">
                <a:solidFill>
                  <a:srgbClr val="000000"/>
                </a:solidFill>
              </a:rPr>
              <a:t>#tonyplot mos1process.str</a:t>
            </a:r>
            <a:br>
              <a:rPr lang="en-US" sz="1000" smtClean="0">
                <a:solidFill>
                  <a:srgbClr val="000000"/>
                </a:solidFill>
              </a:rPr>
            </a:br>
            <a:r>
              <a:rPr lang="en-US" sz="1000" smtClean="0">
                <a:solidFill>
                  <a:srgbClr val="000000"/>
                </a:solidFill>
              </a:rPr>
              <a:t/>
            </a:r>
            <a:br>
              <a:rPr lang="en-US" sz="1000" smtClean="0">
                <a:solidFill>
                  <a:srgbClr val="000000"/>
                </a:solidFill>
              </a:rPr>
            </a:br>
            <a:r>
              <a:rPr lang="en-US" sz="1000" smtClean="0">
                <a:solidFill>
                  <a:srgbClr val="000000"/>
                </a:solidFill>
              </a:rPr>
              <a:t>#tonyplot -overlay -st mos1ex02_1.log  mos1ex02_2.log mos1ex02_3.log -set mos1ex02_1.set</a:t>
            </a:r>
            <a:br>
              <a:rPr lang="en-US" sz="1000" smtClean="0">
                <a:solidFill>
                  <a:srgbClr val="000000"/>
                </a:solidFill>
              </a:rPr>
            </a:br>
            <a:endParaRPr lang="en-US" smtClean="0"/>
          </a:p>
        </p:txBody>
      </p:sp>
      <p:sp>
        <p:nvSpPr>
          <p:cNvPr id="32771" name="Content Placeholder 3"/>
          <p:cNvSpPr>
            <a:spLocks noGrp="1"/>
          </p:cNvSpPr>
          <p:nvPr>
            <p:ph sz="half" idx="2"/>
          </p:nvPr>
        </p:nvSpPr>
        <p:spPr/>
        <p:txBody>
          <a:bodyPr/>
          <a:lstStyle/>
          <a:p>
            <a:r>
              <a:rPr lang="en-US" sz="1000" smtClean="0">
                <a:solidFill>
                  <a:srgbClr val="000000"/>
                </a:solidFill>
              </a:rPr>
              <a:t/>
            </a:r>
            <a:br>
              <a:rPr lang="en-US" sz="1000" smtClean="0">
                <a:solidFill>
                  <a:srgbClr val="000000"/>
                </a:solidFill>
              </a:rPr>
            </a:br>
            <a:r>
              <a:rPr lang="en-US" sz="1000" smtClean="0">
                <a:solidFill>
                  <a:srgbClr val="000000"/>
                </a:solidFill>
              </a:rPr>
              <a:t>log outf=transfert.log</a:t>
            </a:r>
            <a:br>
              <a:rPr lang="en-US" sz="1000" smtClean="0">
                <a:solidFill>
                  <a:srgbClr val="000000"/>
                </a:solidFill>
              </a:rPr>
            </a:br>
            <a:r>
              <a:rPr lang="en-US" sz="1000" smtClean="0">
                <a:solidFill>
                  <a:srgbClr val="000000"/>
                </a:solidFill>
              </a:rPr>
              <a:t>solve vdrain=3.3 vsubstrate=0.0 name=gate vgate=0.0 vfinal=3.3 vstep=0.05 </a:t>
            </a:r>
            <a:br>
              <a:rPr lang="en-US" sz="1000" smtClean="0">
                <a:solidFill>
                  <a:srgbClr val="000000"/>
                </a:solidFill>
              </a:rPr>
            </a:br>
            <a:r>
              <a:rPr lang="en-US" sz="1000" smtClean="0">
                <a:solidFill>
                  <a:srgbClr val="000000"/>
                </a:solidFill>
              </a:rPr>
              <a:t>tonyplot transfert.log</a:t>
            </a:r>
            <a:br>
              <a:rPr lang="en-US" sz="1000" smtClean="0">
                <a:solidFill>
                  <a:srgbClr val="000000"/>
                </a:solidFill>
              </a:rPr>
            </a:br>
            <a:r>
              <a:rPr lang="en-US" sz="1000" smtClean="0">
                <a:solidFill>
                  <a:srgbClr val="000000"/>
                </a:solidFill>
              </a:rPr>
              <a:t/>
            </a:r>
            <a:br>
              <a:rPr lang="en-US" sz="1000" smtClean="0">
                <a:solidFill>
                  <a:srgbClr val="000000"/>
                </a:solidFill>
              </a:rPr>
            </a:br>
            <a:r>
              <a:rPr lang="en-US" sz="1000" smtClean="0">
                <a:solidFill>
                  <a:srgbClr val="000000"/>
                </a:solidFill>
              </a:rPr>
              <a:t># plot the structure</a:t>
            </a:r>
            <a:br>
              <a:rPr lang="en-US" sz="1000" smtClean="0">
                <a:solidFill>
                  <a:srgbClr val="000000"/>
                </a:solidFill>
              </a:rPr>
            </a:br>
            <a:r>
              <a:rPr lang="en-US" sz="1000" smtClean="0">
                <a:solidFill>
                  <a:srgbClr val="000000"/>
                </a:solidFill>
              </a:rPr>
              <a:t>tonyplot mos1process.str</a:t>
            </a:r>
            <a:br>
              <a:rPr lang="en-US" sz="1000" smtClean="0">
                <a:solidFill>
                  <a:srgbClr val="000000"/>
                </a:solidFill>
              </a:rPr>
            </a:br>
            <a:r>
              <a:rPr lang="en-US" sz="1000" smtClean="0">
                <a:solidFill>
                  <a:srgbClr val="000000"/>
                </a:solidFill>
              </a:rPr>
              <a:t>$</a:t>
            </a:r>
            <a:br>
              <a:rPr lang="en-US" sz="1000" smtClean="0">
                <a:solidFill>
                  <a:srgbClr val="000000"/>
                </a:solidFill>
              </a:rPr>
            </a:br>
            <a:r>
              <a:rPr lang="en-US" sz="1000" smtClean="0">
                <a:solidFill>
                  <a:srgbClr val="000000"/>
                </a:solidFill>
              </a:rPr>
              <a:t>go atlas</a:t>
            </a:r>
            <a:br>
              <a:rPr lang="en-US" sz="1000" smtClean="0">
                <a:solidFill>
                  <a:srgbClr val="000000"/>
                </a:solidFill>
              </a:rPr>
            </a:br>
            <a:r>
              <a:rPr lang="en-US" sz="1000" smtClean="0">
                <a:solidFill>
                  <a:srgbClr val="000000"/>
                </a:solidFill>
              </a:rPr>
              <a:t>#go atlas simflags="-P 8"</a:t>
            </a:r>
            <a:br>
              <a:rPr lang="en-US" sz="1000" smtClean="0">
                <a:solidFill>
                  <a:srgbClr val="000000"/>
                </a:solidFill>
              </a:rPr>
            </a:br>
            <a:r>
              <a:rPr lang="en-US" sz="1000" smtClean="0">
                <a:solidFill>
                  <a:srgbClr val="000000"/>
                </a:solidFill>
              </a:rPr>
              <a:t>.BEGIN </a:t>
            </a:r>
            <a:br>
              <a:rPr lang="en-US" sz="1000" smtClean="0">
                <a:solidFill>
                  <a:srgbClr val="000000"/>
                </a:solidFill>
              </a:rPr>
            </a:br>
            <a:r>
              <a:rPr lang="en-US" sz="1000" smtClean="0">
                <a:solidFill>
                  <a:srgbClr val="000000"/>
                </a:solidFill>
              </a:rPr>
              <a:t>V1 0 6 3.3</a:t>
            </a:r>
            <a:br>
              <a:rPr lang="en-US" sz="1000" smtClean="0">
                <a:solidFill>
                  <a:srgbClr val="000000"/>
                </a:solidFill>
              </a:rPr>
            </a:br>
            <a:r>
              <a:rPr lang="en-US" sz="1000" smtClean="0">
                <a:solidFill>
                  <a:srgbClr val="000000"/>
                </a:solidFill>
              </a:rPr>
              <a:t>R3 6 1 100 </a:t>
            </a:r>
            <a:br>
              <a:rPr lang="en-US" sz="1000" smtClean="0">
                <a:solidFill>
                  <a:srgbClr val="000000"/>
                </a:solidFill>
              </a:rPr>
            </a:br>
            <a:r>
              <a:rPr lang="en-US" sz="1000" smtClean="0">
                <a:solidFill>
                  <a:srgbClr val="000000"/>
                </a:solidFill>
              </a:rPr>
              <a:t>$V1 0 1 PULSE 0  3.3 10u 100u 100u 980m 1000m</a:t>
            </a:r>
            <a:br>
              <a:rPr lang="en-US" sz="1000" smtClean="0">
                <a:solidFill>
                  <a:srgbClr val="000000"/>
                </a:solidFill>
              </a:rPr>
            </a:br>
            <a:r>
              <a:rPr lang="en-US" sz="1000" smtClean="0">
                <a:solidFill>
                  <a:srgbClr val="000000"/>
                </a:solidFill>
              </a:rPr>
              <a:t>V3 0 8 3.3</a:t>
            </a:r>
            <a:br>
              <a:rPr lang="en-US" sz="1000" smtClean="0">
                <a:solidFill>
                  <a:srgbClr val="000000"/>
                </a:solidFill>
              </a:rPr>
            </a:br>
            <a:r>
              <a:rPr lang="en-US" sz="1000" smtClean="0">
                <a:solidFill>
                  <a:srgbClr val="000000"/>
                </a:solidFill>
              </a:rPr>
              <a:t>R4 8 5 100 </a:t>
            </a:r>
            <a:br>
              <a:rPr lang="en-US" sz="1000" smtClean="0">
                <a:solidFill>
                  <a:srgbClr val="000000"/>
                </a:solidFill>
              </a:rPr>
            </a:br>
            <a:r>
              <a:rPr lang="en-US" sz="1000" smtClean="0">
                <a:solidFill>
                  <a:srgbClr val="000000"/>
                </a:solidFill>
              </a:rPr>
              <a:t>$V3 0 5 PULSE 0  1.3 100u 100m 100u 880m 1000m</a:t>
            </a:r>
            <a:br>
              <a:rPr lang="en-US" sz="1000" smtClean="0">
                <a:solidFill>
                  <a:srgbClr val="000000"/>
                </a:solidFill>
              </a:rPr>
            </a:br>
            <a:r>
              <a:rPr lang="en-US" sz="1000" smtClean="0">
                <a:solidFill>
                  <a:srgbClr val="000000"/>
                </a:solidFill>
              </a:rPr>
              <a:t>$V2 1 3 PULSE 0 -3.3 10u 10m 10u 10u 1.4 2</a:t>
            </a:r>
            <a:br>
              <a:rPr lang="en-US" sz="1000" smtClean="0">
                <a:solidFill>
                  <a:srgbClr val="000000"/>
                </a:solidFill>
              </a:rPr>
            </a:br>
            <a:r>
              <a:rPr lang="en-US" sz="1000" smtClean="0">
                <a:solidFill>
                  <a:srgbClr val="000000"/>
                </a:solidFill>
              </a:rPr>
              <a:t>$O1 1 0 PULSE 0 1 800m 100n 100n 1u 1000m</a:t>
            </a:r>
            <a:br>
              <a:rPr lang="en-US" sz="1000" smtClean="0">
                <a:solidFill>
                  <a:srgbClr val="000000"/>
                </a:solidFill>
              </a:rPr>
            </a:br>
            <a:r>
              <a:rPr lang="en-US" sz="1000" smtClean="0">
                <a:solidFill>
                  <a:srgbClr val="000000"/>
                </a:solidFill>
              </a:rPr>
              <a:t>$1u</a:t>
            </a:r>
            <a:br>
              <a:rPr lang="en-US" sz="1000" smtClean="0">
                <a:solidFill>
                  <a:srgbClr val="000000"/>
                </a:solidFill>
              </a:rPr>
            </a:br>
            <a:r>
              <a:rPr lang="en-US" sz="1000" smtClean="0">
                <a:solidFill>
                  <a:srgbClr val="000000"/>
                </a:solidFill>
              </a:rPr>
              <a:t>$1.3 considere comme point milieu</a:t>
            </a:r>
            <a:br>
              <a:rPr lang="en-US" sz="1000" smtClean="0">
                <a:solidFill>
                  <a:srgbClr val="000000"/>
                </a:solidFill>
              </a:rPr>
            </a:br>
            <a:r>
              <a:rPr lang="en-US" sz="1000" smtClean="0">
                <a:solidFill>
                  <a:srgbClr val="000000"/>
                </a:solidFill>
              </a:rPr>
              <a:t>R1 4 1 1</a:t>
            </a:r>
            <a:br>
              <a:rPr lang="en-US" sz="1000" smtClean="0">
                <a:solidFill>
                  <a:srgbClr val="000000"/>
                </a:solidFill>
              </a:rPr>
            </a:br>
            <a:r>
              <a:rPr lang="en-US" sz="1000" smtClean="0">
                <a:solidFill>
                  <a:srgbClr val="000000"/>
                </a:solidFill>
              </a:rPr>
              <a:t>R2 7 0 1 </a:t>
            </a:r>
            <a:br>
              <a:rPr lang="en-US" sz="1000" smtClean="0">
                <a:solidFill>
                  <a:srgbClr val="000000"/>
                </a:solidFill>
              </a:rPr>
            </a:br>
            <a:r>
              <a:rPr lang="en-US" sz="1000" smtClean="0">
                <a:solidFill>
                  <a:srgbClr val="000000"/>
                </a:solidFill>
              </a:rPr>
              <a:t>$M1 2 3 7 0 MODN L=20u W=5u  TEMP=27 </a:t>
            </a:r>
            <a:br>
              <a:rPr lang="en-US" sz="1000" smtClean="0">
                <a:solidFill>
                  <a:srgbClr val="000000"/>
                </a:solidFill>
              </a:rPr>
            </a:br>
            <a:r>
              <a:rPr lang="en-US" sz="1000" smtClean="0">
                <a:solidFill>
                  <a:srgbClr val="000000"/>
                </a:solidFill>
              </a:rPr>
              <a:t>$M3 2 3 4 1 MODP L=5u W=15u  TEMP=27</a:t>
            </a:r>
            <a:br>
              <a:rPr lang="en-US" sz="1000" smtClean="0">
                <a:solidFill>
                  <a:srgbClr val="000000"/>
                </a:solidFill>
              </a:rPr>
            </a:br>
            <a:r>
              <a:rPr lang="en-US" sz="1000" smtClean="0">
                <a:solidFill>
                  <a:srgbClr val="000000"/>
                </a:solidFill>
              </a:rPr>
              <a:t>M4 3 5 4 1 MODP L=10u W=10u  TEMP=27</a:t>
            </a:r>
            <a:br>
              <a:rPr lang="en-US" sz="1000" smtClean="0">
                <a:solidFill>
                  <a:srgbClr val="000000"/>
                </a:solidFill>
              </a:rPr>
            </a:br>
            <a:r>
              <a:rPr lang="en-US" sz="1000" smtClean="0">
                <a:solidFill>
                  <a:srgbClr val="000000"/>
                </a:solidFill>
              </a:rPr>
              <a:t>$ drain, gate, source, bulk  bulk n'est pas la prise dans le caisson  </a:t>
            </a:r>
            <a:br>
              <a:rPr lang="en-US" sz="1000" smtClean="0">
                <a:solidFill>
                  <a:srgbClr val="000000"/>
                </a:solidFill>
              </a:rPr>
            </a:br>
            <a:r>
              <a:rPr lang="en-US" sz="1000" smtClean="0">
                <a:solidFill>
                  <a:srgbClr val="000000"/>
                </a:solidFill>
              </a:rPr>
              <a:t>A2 7=source 3=drain 5=gate 0=substrate  INFILE=mos1process.str width=1</a:t>
            </a:r>
            <a:br>
              <a:rPr lang="en-US" sz="1000" smtClean="0">
                <a:solidFill>
                  <a:srgbClr val="000000"/>
                </a:solidFill>
              </a:rPr>
            </a:br>
            <a:r>
              <a:rPr lang="en-US" sz="1000" smtClean="0">
                <a:solidFill>
                  <a:srgbClr val="000000"/>
                </a:solidFill>
              </a:rPr>
              <a:t>.</a:t>
            </a:r>
            <a:endParaRPr lang="en-US" smtClean="0"/>
          </a:p>
        </p:txBody>
      </p:sp>
      <p:sp>
        <p:nvSpPr>
          <p:cNvPr id="5" name="Footer Placeholder 4"/>
          <p:cNvSpPr>
            <a:spLocks noGrp="1"/>
          </p:cNvSpPr>
          <p:nvPr>
            <p:ph type="ftr" sz="quarter" idx="11"/>
          </p:nvPr>
        </p:nvSpPr>
        <p:spPr/>
        <p:txBody>
          <a:bodyPr/>
          <a:lstStyle/>
          <a:p>
            <a:pPr>
              <a:defRPr/>
            </a:pPr>
            <a:r>
              <a:rPr lang="en-US" smtClean="0"/>
              <a:t>N. FOURCHES  June 17th 2013</a:t>
            </a:r>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3" name="Title 1"/>
          <p:cNvSpPr>
            <a:spLocks noGrp="1"/>
          </p:cNvSpPr>
          <p:nvPr>
            <p:ph type="title"/>
          </p:nvPr>
        </p:nvSpPr>
        <p:spPr/>
        <p:txBody>
          <a:bodyPr/>
          <a:lstStyle/>
          <a:p>
            <a:endParaRPr lang="fr-FR" smtClean="0"/>
          </a:p>
        </p:txBody>
      </p:sp>
      <p:sp>
        <p:nvSpPr>
          <p:cNvPr id="33794" name="Content Placeholder 3"/>
          <p:cNvSpPr>
            <a:spLocks noGrp="1"/>
          </p:cNvSpPr>
          <p:nvPr>
            <p:ph sz="half" idx="2"/>
          </p:nvPr>
        </p:nvSpPr>
        <p:spPr/>
        <p:txBody>
          <a:bodyPr/>
          <a:lstStyle/>
          <a:p>
            <a:endParaRPr lang="fr-FR" smtClean="0"/>
          </a:p>
        </p:txBody>
      </p:sp>
      <p:sp>
        <p:nvSpPr>
          <p:cNvPr id="5" name="Footer Placeholder 4"/>
          <p:cNvSpPr>
            <a:spLocks noGrp="1"/>
          </p:cNvSpPr>
          <p:nvPr>
            <p:ph type="ftr" sz="quarter" idx="11"/>
          </p:nvPr>
        </p:nvSpPr>
        <p:spPr/>
        <p:txBody>
          <a:bodyPr/>
          <a:lstStyle/>
          <a:p>
            <a:pPr>
              <a:defRPr/>
            </a:pPr>
            <a:r>
              <a:rPr lang="en-US" smtClean="0"/>
              <a:t>N. FOURCHES  June 17th 2013</a:t>
            </a:r>
            <a:endParaRPr lang="en-US"/>
          </a:p>
        </p:txBody>
      </p:sp>
      <p:pic>
        <p:nvPicPr>
          <p:cNvPr id="33796" name="Picture 2"/>
          <p:cNvPicPr>
            <a:picLocks noGrp="1" noChangeAspect="1" noChangeArrowheads="1"/>
          </p:cNvPicPr>
          <p:nvPr>
            <p:ph sz="half" idx="1"/>
          </p:nvPr>
        </p:nvPicPr>
        <p:blipFill>
          <a:blip r:embed="rId2"/>
          <a:srcRect/>
          <a:stretch>
            <a:fillRect/>
          </a:stretch>
        </p:blipFill>
        <p:spPr>
          <a:xfrm>
            <a:off x="590550" y="1600200"/>
            <a:ext cx="3771900" cy="4525963"/>
          </a:xfrm>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Title 1"/>
          <p:cNvSpPr>
            <a:spLocks noGrp="1"/>
          </p:cNvSpPr>
          <p:nvPr>
            <p:ph type="title"/>
          </p:nvPr>
        </p:nvSpPr>
        <p:spPr/>
        <p:txBody>
          <a:bodyPr/>
          <a:lstStyle/>
          <a:p>
            <a:endParaRPr lang="fr-FR" smtClean="0"/>
          </a:p>
        </p:txBody>
      </p:sp>
      <p:sp>
        <p:nvSpPr>
          <p:cNvPr id="34818" name="Content Placeholder 2"/>
          <p:cNvSpPr>
            <a:spLocks noGrp="1"/>
          </p:cNvSpPr>
          <p:nvPr>
            <p:ph sz="half" idx="1"/>
          </p:nvPr>
        </p:nvSpPr>
        <p:spPr/>
        <p:txBody>
          <a:bodyPr/>
          <a:lstStyle/>
          <a:p>
            <a:endParaRPr lang="fr-FR" smtClean="0"/>
          </a:p>
        </p:txBody>
      </p:sp>
      <p:sp>
        <p:nvSpPr>
          <p:cNvPr id="34819" name="Content Placeholder 3"/>
          <p:cNvSpPr>
            <a:spLocks noGrp="1"/>
          </p:cNvSpPr>
          <p:nvPr>
            <p:ph sz="half" idx="2"/>
          </p:nvPr>
        </p:nvSpPr>
        <p:spPr/>
        <p:txBody>
          <a:bodyPr/>
          <a:lstStyle/>
          <a:p>
            <a:endParaRPr lang="fr-FR" smtClean="0"/>
          </a:p>
        </p:txBody>
      </p:sp>
      <p:sp>
        <p:nvSpPr>
          <p:cNvPr id="5" name="Footer Placeholder 4"/>
          <p:cNvSpPr>
            <a:spLocks noGrp="1"/>
          </p:cNvSpPr>
          <p:nvPr>
            <p:ph type="ftr" sz="quarter" idx="11"/>
          </p:nvPr>
        </p:nvSpPr>
        <p:spPr/>
        <p:txBody>
          <a:bodyPr/>
          <a:lstStyle/>
          <a:p>
            <a:pPr>
              <a:defRPr/>
            </a:pPr>
            <a:r>
              <a:rPr lang="en-US" smtClean="0"/>
              <a:t>N. FOURCHES  June 17th 2013</a:t>
            </a:r>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p:txBody>
          <a:bodyPr/>
          <a:lstStyle/>
          <a:p>
            <a:pPr eaLnBrk="1" hangingPunct="1"/>
            <a:r>
              <a:rPr lang="fr-FR" smtClean="0"/>
              <a:t>SIMULATION TCAD DE DETECTEUR</a:t>
            </a:r>
            <a:endParaRPr lang="en-US" smtClean="0"/>
          </a:p>
        </p:txBody>
      </p:sp>
      <p:sp>
        <p:nvSpPr>
          <p:cNvPr id="3" name="Content Placeholder 2"/>
          <p:cNvSpPr>
            <a:spLocks noGrp="1"/>
          </p:cNvSpPr>
          <p:nvPr>
            <p:ph idx="1"/>
          </p:nvPr>
        </p:nvSpPr>
        <p:spPr>
          <a:xfrm>
            <a:off x="457200" y="1600200"/>
            <a:ext cx="8277225" cy="4781550"/>
          </a:xfrm>
        </p:spPr>
        <p:txBody>
          <a:bodyPr rtlCol="0">
            <a:normAutofit lnSpcReduction="10000"/>
          </a:bodyPr>
          <a:lstStyle/>
          <a:p>
            <a:pPr algn="just" eaLnBrk="1" fontAlgn="auto" hangingPunct="1">
              <a:spcAft>
                <a:spcPts val="0"/>
              </a:spcAft>
              <a:buFont typeface="Arial" pitchFamily="34" charset="0"/>
              <a:buChar char="•"/>
              <a:defRPr/>
            </a:pPr>
            <a:r>
              <a:rPr lang="fr-FR" sz="2000"/>
              <a:t>L</a:t>
            </a:r>
            <a:r>
              <a:rPr lang="fr-FR" sz="2000" smtClean="0"/>
              <a:t>es logiciels de simulation sont utilisés depuis longtemps pour le développement de procédés microélectroniques, en 2D et en 3D.</a:t>
            </a:r>
          </a:p>
          <a:p>
            <a:pPr algn="just" eaLnBrk="1" fontAlgn="auto" hangingPunct="1">
              <a:spcAft>
                <a:spcPts val="0"/>
              </a:spcAft>
              <a:buFont typeface="Arial" pitchFamily="34" charset="0"/>
              <a:buChar char="•"/>
              <a:defRPr/>
            </a:pPr>
            <a:r>
              <a:rPr lang="fr-FR" sz="2000" smtClean="0"/>
              <a:t>Dans la plupart des cas un détecteur semiconducteur peut  se résumer à : (géométrie du détecteur exclue), c’est plus simple qu’un dispositif électronique .</a:t>
            </a:r>
            <a:endParaRPr lang="fr-FR" sz="2000"/>
          </a:p>
          <a:p>
            <a:pPr marL="0" indent="0" algn="just" eaLnBrk="1" fontAlgn="auto" hangingPunct="1">
              <a:spcAft>
                <a:spcPts val="0"/>
              </a:spcAft>
              <a:buFont typeface="Arial" pitchFamily="34" charset="0"/>
              <a:buNone/>
              <a:defRPr/>
            </a:pPr>
            <a:endParaRPr lang="fr-FR" sz="2400" smtClean="0"/>
          </a:p>
          <a:p>
            <a:pPr algn="just" eaLnBrk="1" fontAlgn="auto" hangingPunct="1">
              <a:spcAft>
                <a:spcPts val="0"/>
              </a:spcAft>
              <a:buFont typeface="Arial" pitchFamily="34" charset="0"/>
              <a:buChar char="•"/>
              <a:defRPr/>
            </a:pPr>
            <a:endParaRPr lang="fr-FR" sz="2400"/>
          </a:p>
          <a:p>
            <a:pPr algn="just" eaLnBrk="1" fontAlgn="auto" hangingPunct="1">
              <a:spcAft>
                <a:spcPts val="0"/>
              </a:spcAft>
              <a:buFont typeface="Arial" pitchFamily="34" charset="0"/>
              <a:buChar char="•"/>
              <a:defRPr/>
            </a:pPr>
            <a:endParaRPr lang="fr-FR" sz="2400" smtClean="0"/>
          </a:p>
          <a:p>
            <a:pPr algn="just" eaLnBrk="1" fontAlgn="auto" hangingPunct="1">
              <a:spcAft>
                <a:spcPts val="0"/>
              </a:spcAft>
              <a:buFont typeface="Arial" pitchFamily="34" charset="0"/>
              <a:buChar char="•"/>
              <a:defRPr/>
            </a:pPr>
            <a:endParaRPr lang="fr-FR" sz="2400" smtClean="0"/>
          </a:p>
          <a:p>
            <a:pPr algn="just" eaLnBrk="1" fontAlgn="auto" hangingPunct="1">
              <a:spcAft>
                <a:spcPts val="0"/>
              </a:spcAft>
              <a:buFont typeface="Arial" pitchFamily="34" charset="0"/>
              <a:buChar char="•"/>
              <a:defRPr/>
            </a:pPr>
            <a:endParaRPr lang="fr-FR" sz="2400" smtClean="0"/>
          </a:p>
          <a:p>
            <a:pPr algn="just" eaLnBrk="1" fontAlgn="auto" hangingPunct="1">
              <a:spcAft>
                <a:spcPts val="0"/>
              </a:spcAft>
              <a:buFont typeface="Arial" pitchFamily="34" charset="0"/>
              <a:buChar char="•"/>
              <a:defRPr/>
            </a:pPr>
            <a:r>
              <a:rPr lang="fr-FR" sz="2000" smtClean="0"/>
              <a:t>La simulation peut se faire avec des outils TCAD (procédé technologique) par exemple ATHENA et ATLAS pour la simulation électrique, en temps que détecteur de charges photogénérées </a:t>
            </a:r>
            <a:endParaRPr lang="en-US" sz="2000"/>
          </a:p>
        </p:txBody>
      </p:sp>
      <p:sp>
        <p:nvSpPr>
          <p:cNvPr id="4" name="Footer Placeholder 3"/>
          <p:cNvSpPr>
            <a:spLocks noGrp="1"/>
          </p:cNvSpPr>
          <p:nvPr>
            <p:ph type="ftr" sz="quarter" idx="11"/>
          </p:nvPr>
        </p:nvSpPr>
        <p:spPr/>
        <p:txBody>
          <a:bodyPr/>
          <a:lstStyle/>
          <a:p>
            <a:pPr>
              <a:defRPr/>
            </a:pPr>
            <a:r>
              <a:rPr lang="en-US"/>
              <a:t>N. FOURCHES  June 17th 2013</a:t>
            </a:r>
          </a:p>
        </p:txBody>
      </p:sp>
      <p:sp>
        <p:nvSpPr>
          <p:cNvPr id="5" name="Rectangle 4"/>
          <p:cNvSpPr/>
          <p:nvPr/>
        </p:nvSpPr>
        <p:spPr>
          <a:xfrm>
            <a:off x="3132138" y="3789363"/>
            <a:ext cx="2735262" cy="1008062"/>
          </a:xfrm>
          <a:prstGeom prst="rect">
            <a:avLst/>
          </a:prstGeom>
          <a:solidFill>
            <a:schemeClr val="tx1">
              <a:lumMod val="95000"/>
              <a:lumOff val="5000"/>
              <a:alpha val="0"/>
            </a:schemeClr>
          </a:solidFill>
          <a:ln w="127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3132138" y="4508500"/>
            <a:ext cx="2735262" cy="2889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1" name="Rectangle 10"/>
          <p:cNvSpPr/>
          <p:nvPr/>
        </p:nvSpPr>
        <p:spPr>
          <a:xfrm>
            <a:off x="3132138" y="3789363"/>
            <a:ext cx="2735262" cy="287337"/>
          </a:xfrm>
          <a:prstGeom prst="rect">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2" name="Rectangle 11"/>
          <p:cNvSpPr/>
          <p:nvPr/>
        </p:nvSpPr>
        <p:spPr>
          <a:xfrm>
            <a:off x="3132138" y="4076700"/>
            <a:ext cx="2735262" cy="431800"/>
          </a:xfrm>
          <a:prstGeom prst="rect">
            <a:avLst/>
          </a:prstGeom>
          <a:solidFill>
            <a:schemeClr val="tx1">
              <a:lumMod val="65000"/>
              <a:lumOff val="35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14" name="Straight Arrow Connector 13"/>
          <p:cNvCxnSpPr>
            <a:endCxn id="11" idx="1"/>
          </p:cNvCxnSpPr>
          <p:nvPr/>
        </p:nvCxnSpPr>
        <p:spPr>
          <a:xfrm>
            <a:off x="2051050" y="3933825"/>
            <a:ext cx="1081088" cy="0"/>
          </a:xfrm>
          <a:prstGeom prst="straightConnector1">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393" name="TextBox 15"/>
          <p:cNvSpPr txBox="1">
            <a:spLocks noChangeArrowheads="1"/>
          </p:cNvSpPr>
          <p:nvPr/>
        </p:nvSpPr>
        <p:spPr bwMode="auto">
          <a:xfrm>
            <a:off x="684213" y="3749675"/>
            <a:ext cx="1223962" cy="523875"/>
          </a:xfrm>
          <a:prstGeom prst="rect">
            <a:avLst/>
          </a:prstGeom>
          <a:noFill/>
          <a:ln w="9525">
            <a:noFill/>
            <a:miter lim="800000"/>
            <a:headEnd/>
            <a:tailEnd/>
          </a:ln>
        </p:spPr>
        <p:txBody>
          <a:bodyPr>
            <a:spAutoFit/>
          </a:bodyPr>
          <a:lstStyle/>
          <a:p>
            <a:r>
              <a:rPr lang="fr-FR" sz="1400">
                <a:latin typeface="Calibri" pitchFamily="34" charset="0"/>
              </a:rPr>
              <a:t>p+ or metal contact</a:t>
            </a:r>
            <a:endParaRPr lang="en-US" sz="1400">
              <a:latin typeface="Calibri" pitchFamily="34" charset="0"/>
            </a:endParaRPr>
          </a:p>
        </p:txBody>
      </p:sp>
      <p:cxnSp>
        <p:nvCxnSpPr>
          <p:cNvPr id="18" name="Straight Arrow Connector 17"/>
          <p:cNvCxnSpPr>
            <a:endCxn id="7" idx="3"/>
          </p:cNvCxnSpPr>
          <p:nvPr/>
        </p:nvCxnSpPr>
        <p:spPr>
          <a:xfrm flipH="1">
            <a:off x="5867400" y="4652963"/>
            <a:ext cx="1296988"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395" name="TextBox 18"/>
          <p:cNvSpPr txBox="1">
            <a:spLocks noChangeArrowheads="1"/>
          </p:cNvSpPr>
          <p:nvPr/>
        </p:nvSpPr>
        <p:spPr bwMode="auto">
          <a:xfrm>
            <a:off x="7127875" y="4443413"/>
            <a:ext cx="1606550" cy="307975"/>
          </a:xfrm>
          <a:prstGeom prst="rect">
            <a:avLst/>
          </a:prstGeom>
          <a:noFill/>
          <a:ln w="9525">
            <a:noFill/>
            <a:miter lim="800000"/>
            <a:headEnd/>
            <a:tailEnd/>
          </a:ln>
        </p:spPr>
        <p:txBody>
          <a:bodyPr wrap="none">
            <a:spAutoFit/>
          </a:bodyPr>
          <a:lstStyle/>
          <a:p>
            <a:r>
              <a:rPr lang="fr-FR" sz="1400">
                <a:latin typeface="Calibri" pitchFamily="34" charset="0"/>
              </a:rPr>
              <a:t>n+ or metal contact</a:t>
            </a:r>
            <a:endParaRPr lang="en-US" sz="1400">
              <a:latin typeface="Calibri" pitchFamily="34" charset="0"/>
            </a:endParaRPr>
          </a:p>
        </p:txBody>
      </p:sp>
      <p:cxnSp>
        <p:nvCxnSpPr>
          <p:cNvPr id="21" name="Elbow Connector 20"/>
          <p:cNvCxnSpPr>
            <a:endCxn id="12" idx="3"/>
          </p:cNvCxnSpPr>
          <p:nvPr/>
        </p:nvCxnSpPr>
        <p:spPr>
          <a:xfrm rot="10800000" flipV="1">
            <a:off x="5867400" y="3749675"/>
            <a:ext cx="936625" cy="542925"/>
          </a:xfrm>
          <a:prstGeom prst="bentConnector3">
            <a:avLst/>
          </a:prstGeom>
          <a:ln w="1270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6397" name="TextBox 22"/>
          <p:cNvSpPr txBox="1">
            <a:spLocks noChangeArrowheads="1"/>
          </p:cNvSpPr>
          <p:nvPr/>
        </p:nvSpPr>
        <p:spPr bwMode="auto">
          <a:xfrm>
            <a:off x="6940550" y="3595688"/>
            <a:ext cx="1004888" cy="307975"/>
          </a:xfrm>
          <a:prstGeom prst="rect">
            <a:avLst/>
          </a:prstGeom>
          <a:noFill/>
          <a:ln w="9525">
            <a:noFill/>
            <a:miter lim="800000"/>
            <a:headEnd/>
            <a:tailEnd/>
          </a:ln>
        </p:spPr>
        <p:txBody>
          <a:bodyPr wrap="none">
            <a:spAutoFit/>
          </a:bodyPr>
          <a:lstStyle/>
          <a:p>
            <a:r>
              <a:rPr lang="fr-FR" sz="1400">
                <a:latin typeface="Calibri" pitchFamily="34" charset="0"/>
              </a:rPr>
              <a:t>active zone</a:t>
            </a:r>
            <a:endParaRPr lang="en-US" sz="1400">
              <a:latin typeface="Calibri"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Title 1"/>
          <p:cNvSpPr>
            <a:spLocks noGrp="1"/>
          </p:cNvSpPr>
          <p:nvPr>
            <p:ph type="title"/>
          </p:nvPr>
        </p:nvSpPr>
        <p:spPr>
          <a:xfrm>
            <a:off x="0" y="333375"/>
            <a:ext cx="4976813" cy="358775"/>
          </a:xfrm>
        </p:spPr>
        <p:txBody>
          <a:bodyPr/>
          <a:lstStyle/>
          <a:p>
            <a:pPr eaLnBrk="1" hangingPunct="1"/>
            <a:r>
              <a:rPr lang="fr-FR" sz="3200" smtClean="0"/>
              <a:t>SIMULATION versus EXPERIMENT (Silicon)</a:t>
            </a:r>
            <a:endParaRPr lang="en-US" sz="3200" smtClean="0"/>
          </a:p>
        </p:txBody>
      </p:sp>
      <p:sp>
        <p:nvSpPr>
          <p:cNvPr id="17410" name="Content Placeholder 2"/>
          <p:cNvSpPr>
            <a:spLocks noGrp="1"/>
          </p:cNvSpPr>
          <p:nvPr>
            <p:ph sz="half" idx="1"/>
          </p:nvPr>
        </p:nvSpPr>
        <p:spPr>
          <a:xfrm>
            <a:off x="457200" y="1052513"/>
            <a:ext cx="4038600" cy="5073650"/>
          </a:xfrm>
        </p:spPr>
        <p:txBody>
          <a:bodyPr/>
          <a:lstStyle/>
          <a:p>
            <a:pPr eaLnBrk="1" hangingPunct="1"/>
            <a:r>
              <a:rPr lang="fr-FR" sz="1600" smtClean="0"/>
              <a:t>2D simulations are faster and give good results</a:t>
            </a:r>
          </a:p>
          <a:p>
            <a:pPr eaLnBrk="1" hangingPunct="1"/>
            <a:r>
              <a:rPr lang="fr-FR" sz="1600" smtClean="0"/>
              <a:t>CMOS MAPS can be simulated using atlas (S pisces).</a:t>
            </a:r>
          </a:p>
          <a:p>
            <a:pPr eaLnBrk="1" hangingPunct="1"/>
            <a:r>
              <a:rPr lang="fr-FR" sz="1600" smtClean="0"/>
              <a:t>Charge carrier  transport : anisotropy of the mobility tensor was not yet  included. This is a prequisite for germanium a very low temperatures (see A. Broniatowski et al.)</a:t>
            </a:r>
          </a:p>
          <a:p>
            <a:pPr eaLnBrk="1" hangingPunct="1"/>
            <a:r>
              <a:rPr lang="fr-FR" sz="1600" smtClean="0"/>
              <a:t>Trapping an recombination can be well modelized and give adequate results.</a:t>
            </a:r>
            <a:endParaRPr lang="fr-FR" sz="1800" smtClean="0"/>
          </a:p>
          <a:p>
            <a:pPr eaLnBrk="1" hangingPunct="1"/>
            <a:endParaRPr lang="en-US" sz="1800" smtClean="0"/>
          </a:p>
        </p:txBody>
      </p:sp>
      <p:sp>
        <p:nvSpPr>
          <p:cNvPr id="4" name="Content Placeholder 3"/>
          <p:cNvSpPr>
            <a:spLocks noGrp="1"/>
          </p:cNvSpPr>
          <p:nvPr>
            <p:ph sz="half" idx="2"/>
          </p:nvPr>
        </p:nvSpPr>
        <p:spPr>
          <a:xfrm>
            <a:off x="4876800" y="260350"/>
            <a:ext cx="3975100" cy="5865813"/>
          </a:xfrm>
        </p:spPr>
        <p:txBody>
          <a:bodyPr rtlCol="0">
            <a:normAutofit/>
          </a:bodyPr>
          <a:lstStyle/>
          <a:p>
            <a:pPr marL="0" indent="0" eaLnBrk="1" fontAlgn="auto" hangingPunct="1">
              <a:spcAft>
                <a:spcPts val="0"/>
              </a:spcAft>
              <a:buFont typeface="Arial" pitchFamily="34" charset="0"/>
              <a:buNone/>
              <a:defRPr/>
            </a:pPr>
            <a:endParaRPr lang="fr-FR" smtClean="0"/>
          </a:p>
          <a:p>
            <a:pPr eaLnBrk="1" fontAlgn="auto" hangingPunct="1">
              <a:spcAft>
                <a:spcPts val="0"/>
              </a:spcAft>
              <a:buFont typeface="Arial" pitchFamily="34" charset="0"/>
              <a:buChar char="•"/>
              <a:defRPr/>
            </a:pPr>
            <a:endParaRPr lang="fr-FR"/>
          </a:p>
          <a:p>
            <a:pPr marL="0" indent="0" eaLnBrk="1" fontAlgn="auto" hangingPunct="1">
              <a:spcAft>
                <a:spcPts val="0"/>
              </a:spcAft>
              <a:buFont typeface="Arial" pitchFamily="34" charset="0"/>
              <a:buNone/>
              <a:defRPr/>
            </a:pPr>
            <a:endParaRPr lang="fr-FR" smtClean="0"/>
          </a:p>
          <a:p>
            <a:pPr marL="0" indent="0" eaLnBrk="1" fontAlgn="auto" hangingPunct="1">
              <a:spcAft>
                <a:spcPts val="0"/>
              </a:spcAft>
              <a:buFont typeface="Arial" pitchFamily="34" charset="0"/>
              <a:buNone/>
              <a:defRPr/>
            </a:pPr>
            <a:endParaRPr lang="fr-FR"/>
          </a:p>
          <a:p>
            <a:pPr marL="0" indent="0" eaLnBrk="1" fontAlgn="auto" hangingPunct="1">
              <a:spcAft>
                <a:spcPts val="0"/>
              </a:spcAft>
              <a:buFont typeface="Arial" pitchFamily="34" charset="0"/>
              <a:buNone/>
              <a:defRPr/>
            </a:pPr>
            <a:endParaRPr lang="fr-FR"/>
          </a:p>
          <a:p>
            <a:pPr marL="0" indent="0" algn="just" eaLnBrk="1" fontAlgn="auto" hangingPunct="1">
              <a:spcAft>
                <a:spcPts val="0"/>
              </a:spcAft>
              <a:buFont typeface="Arial" pitchFamily="34" charset="0"/>
              <a:buNone/>
              <a:defRPr/>
            </a:pPr>
            <a:r>
              <a:rPr lang="en-US" sz="800" smtClean="0"/>
              <a:t>Plot </a:t>
            </a:r>
            <a:r>
              <a:rPr lang="en-US" sz="800"/>
              <a:t>of the Charge Collection Efficiency for </a:t>
            </a:r>
            <a:r>
              <a:rPr lang="en-US" sz="800" smtClean="0"/>
              <a:t>three  different  pixel-diode sizes versus </a:t>
            </a:r>
            <a:r>
              <a:rPr lang="en-US" sz="800"/>
              <a:t>neutron fluence </a:t>
            </a:r>
            <a:r>
              <a:rPr lang="en-US" sz="800" smtClean="0"/>
              <a:t>at moderate </a:t>
            </a:r>
            <a:r>
              <a:rPr lang="en-US" sz="800"/>
              <a:t>clocking frequencies. S4 has the largest  </a:t>
            </a:r>
            <a:r>
              <a:rPr lang="en-US" sz="800" smtClean="0"/>
              <a:t>collection </a:t>
            </a:r>
            <a:r>
              <a:rPr lang="en-US" sz="800"/>
              <a:t>diode and S2 the smallest. The pitch </a:t>
            </a:r>
            <a:r>
              <a:rPr lang="en-US" sz="800" smtClean="0"/>
              <a:t>is identical  for </a:t>
            </a:r>
            <a:r>
              <a:rPr lang="en-US" sz="800"/>
              <a:t>the three pixels </a:t>
            </a:r>
            <a:r>
              <a:rPr lang="en-US" sz="800" smtClean="0"/>
              <a:t>(</a:t>
            </a:r>
            <a:r>
              <a:rPr lang="en-US" sz="800"/>
              <a:t>25  </a:t>
            </a:r>
            <a:r>
              <a:rPr lang="en-US" sz="800" smtClean="0"/>
              <a:t>µm).</a:t>
            </a:r>
            <a:endParaRPr lang="en-US" sz="800"/>
          </a:p>
        </p:txBody>
      </p:sp>
      <p:sp>
        <p:nvSpPr>
          <p:cNvPr id="5" name="Footer Placeholder 4"/>
          <p:cNvSpPr>
            <a:spLocks noGrp="1"/>
          </p:cNvSpPr>
          <p:nvPr>
            <p:ph type="ftr" sz="quarter" idx="11"/>
          </p:nvPr>
        </p:nvSpPr>
        <p:spPr/>
        <p:txBody>
          <a:bodyPr/>
          <a:lstStyle/>
          <a:p>
            <a:pPr>
              <a:defRPr/>
            </a:pPr>
            <a:r>
              <a:rPr lang="en-US"/>
              <a:t>N. FOURCHES  June 17th 2013</a:t>
            </a:r>
          </a:p>
        </p:txBody>
      </p:sp>
      <p:pic>
        <p:nvPicPr>
          <p:cNvPr id="17413" name="Picture 2"/>
          <p:cNvPicPr>
            <a:picLocks noChangeAspect="1" noChangeArrowheads="1"/>
          </p:cNvPicPr>
          <p:nvPr/>
        </p:nvPicPr>
        <p:blipFill>
          <a:blip r:embed="rId2"/>
          <a:srcRect/>
          <a:stretch>
            <a:fillRect/>
          </a:stretch>
        </p:blipFill>
        <p:spPr bwMode="auto">
          <a:xfrm>
            <a:off x="827088" y="4005263"/>
            <a:ext cx="3200400" cy="800100"/>
          </a:xfrm>
          <a:prstGeom prst="rect">
            <a:avLst/>
          </a:prstGeom>
          <a:noFill/>
          <a:ln w="9525">
            <a:noFill/>
            <a:miter lim="800000"/>
            <a:headEnd/>
            <a:tailEnd/>
          </a:ln>
        </p:spPr>
      </p:pic>
      <p:sp>
        <p:nvSpPr>
          <p:cNvPr id="17414" name="Rectangle 5"/>
          <p:cNvSpPr>
            <a:spLocks noChangeArrowheads="1"/>
          </p:cNvSpPr>
          <p:nvPr/>
        </p:nvSpPr>
        <p:spPr bwMode="auto">
          <a:xfrm>
            <a:off x="609600" y="5368925"/>
            <a:ext cx="3600450" cy="400050"/>
          </a:xfrm>
          <a:prstGeom prst="rect">
            <a:avLst/>
          </a:prstGeom>
          <a:noFill/>
          <a:ln w="9525">
            <a:noFill/>
            <a:miter lim="800000"/>
            <a:headEnd/>
            <a:tailEnd/>
          </a:ln>
        </p:spPr>
        <p:txBody>
          <a:bodyPr>
            <a:spAutoFit/>
          </a:bodyPr>
          <a:lstStyle/>
          <a:p>
            <a:r>
              <a:rPr lang="en-US" sz="1000">
                <a:latin typeface="Calibri" pitchFamily="34" charset="0"/>
              </a:rPr>
              <a:t>IEEE TRANSACTIONS ON NUCLEAR SCIENCE, VOL. 56, NO. 6, DECEMBER 2009</a:t>
            </a:r>
          </a:p>
        </p:txBody>
      </p:sp>
      <p:pic>
        <p:nvPicPr>
          <p:cNvPr id="17415" name="Picture 3"/>
          <p:cNvPicPr>
            <a:picLocks noChangeAspect="1" noChangeArrowheads="1"/>
          </p:cNvPicPr>
          <p:nvPr/>
        </p:nvPicPr>
        <p:blipFill>
          <a:blip r:embed="rId3"/>
          <a:srcRect/>
          <a:stretch>
            <a:fillRect/>
          </a:stretch>
        </p:blipFill>
        <p:spPr bwMode="auto">
          <a:xfrm>
            <a:off x="5595938" y="260350"/>
            <a:ext cx="3557587" cy="2465388"/>
          </a:xfrm>
          <a:prstGeom prst="rect">
            <a:avLst/>
          </a:prstGeom>
          <a:noFill/>
          <a:ln w="9525">
            <a:noFill/>
            <a:miter lim="800000"/>
            <a:headEnd/>
            <a:tailEnd/>
          </a:ln>
        </p:spPr>
      </p:pic>
      <p:sp>
        <p:nvSpPr>
          <p:cNvPr id="17416" name="Rectangle 7"/>
          <p:cNvSpPr>
            <a:spLocks noChangeArrowheads="1"/>
          </p:cNvSpPr>
          <p:nvPr/>
        </p:nvSpPr>
        <p:spPr bwMode="auto">
          <a:xfrm>
            <a:off x="566738" y="4968875"/>
            <a:ext cx="4221162" cy="400050"/>
          </a:xfrm>
          <a:prstGeom prst="rect">
            <a:avLst/>
          </a:prstGeom>
          <a:noFill/>
          <a:ln w="9525">
            <a:noFill/>
            <a:miter lim="800000"/>
            <a:headEnd/>
            <a:tailEnd/>
          </a:ln>
        </p:spPr>
        <p:txBody>
          <a:bodyPr>
            <a:spAutoFit/>
          </a:bodyPr>
          <a:lstStyle/>
          <a:p>
            <a:r>
              <a:rPr lang="en-US" sz="1000">
                <a:latin typeface="Calibri" pitchFamily="34" charset="0"/>
              </a:rPr>
              <a:t>Device Simulation of Monolithic Active Pixel Sensors: Radiation Damage Effects ,Nicolas T. Fourches , Dresden, 2008 </a:t>
            </a:r>
          </a:p>
        </p:txBody>
      </p:sp>
      <p:pic>
        <p:nvPicPr>
          <p:cNvPr id="17417" name="Picture 4" descr="Figure 12_1"/>
          <p:cNvPicPr>
            <a:picLocks noChangeAspect="1" noChangeArrowheads="1"/>
          </p:cNvPicPr>
          <p:nvPr/>
        </p:nvPicPr>
        <p:blipFill>
          <a:blip r:embed="rId4"/>
          <a:srcRect/>
          <a:stretch>
            <a:fillRect/>
          </a:stretch>
        </p:blipFill>
        <p:spPr bwMode="auto">
          <a:xfrm>
            <a:off x="5773738" y="3248025"/>
            <a:ext cx="3200400" cy="2314575"/>
          </a:xfrm>
          <a:prstGeom prst="rect">
            <a:avLst/>
          </a:prstGeom>
          <a:noFill/>
          <a:ln w="9525">
            <a:noFill/>
            <a:miter lim="800000"/>
            <a:headEnd/>
            <a:tailEnd/>
          </a:ln>
        </p:spPr>
      </p:pic>
      <p:sp>
        <p:nvSpPr>
          <p:cNvPr id="17418" name="TextBox 10"/>
          <p:cNvSpPr txBox="1">
            <a:spLocks noChangeArrowheads="1"/>
          </p:cNvSpPr>
          <p:nvPr/>
        </p:nvSpPr>
        <p:spPr bwMode="auto">
          <a:xfrm>
            <a:off x="5395913" y="5614988"/>
            <a:ext cx="3455987" cy="585787"/>
          </a:xfrm>
          <a:prstGeom prst="rect">
            <a:avLst/>
          </a:prstGeom>
          <a:noFill/>
          <a:ln w="9525">
            <a:noFill/>
            <a:miter lim="800000"/>
            <a:headEnd/>
            <a:tailEnd/>
          </a:ln>
        </p:spPr>
        <p:txBody>
          <a:bodyPr>
            <a:spAutoFit/>
          </a:bodyPr>
          <a:lstStyle/>
          <a:p>
            <a:r>
              <a:rPr lang="en-US" sz="800">
                <a:latin typeface="Calibri" pitchFamily="34" charset="0"/>
              </a:rPr>
              <a:t>Fig. 12:  Total charge on three pixels plotted versus neutron fluence for decreasing pitch values. The structures are large (150 µm for the 7.5 µm pitch and more than 150 µm for the 30 µm pitch). The doping level is set to: 2x1015 cm-3.This is raw simulation data. Error is estimated  below 1%.</a:t>
            </a:r>
          </a:p>
        </p:txBody>
      </p:sp>
      <p:sp>
        <p:nvSpPr>
          <p:cNvPr id="12" name="Bent Arrow 11"/>
          <p:cNvSpPr/>
          <p:nvPr/>
        </p:nvSpPr>
        <p:spPr>
          <a:xfrm>
            <a:off x="4787900" y="4292600"/>
            <a:ext cx="814388" cy="869950"/>
          </a:xfrm>
          <a:prstGeom prst="ben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6" name="Bent Arrow 15"/>
          <p:cNvSpPr/>
          <p:nvPr/>
        </p:nvSpPr>
        <p:spPr>
          <a:xfrm>
            <a:off x="4583113" y="836613"/>
            <a:ext cx="812800" cy="868362"/>
          </a:xfrm>
          <a:prstGeom prst="bent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solidFill>
                <a:schemeClr val="tx1"/>
              </a:solidFill>
            </a:endParaRPr>
          </a:p>
        </p:txBody>
      </p:sp>
      <p:sp>
        <p:nvSpPr>
          <p:cNvPr id="17421" name="TextBox 12"/>
          <p:cNvSpPr txBox="1">
            <a:spLocks noChangeArrowheads="1"/>
          </p:cNvSpPr>
          <p:nvPr/>
        </p:nvSpPr>
        <p:spPr bwMode="auto">
          <a:xfrm>
            <a:off x="4340225" y="5397500"/>
            <a:ext cx="1184275" cy="369888"/>
          </a:xfrm>
          <a:prstGeom prst="rect">
            <a:avLst/>
          </a:prstGeom>
          <a:noFill/>
          <a:ln w="9525">
            <a:noFill/>
            <a:miter lim="800000"/>
            <a:headEnd/>
            <a:tailEnd/>
          </a:ln>
        </p:spPr>
        <p:txBody>
          <a:bodyPr wrap="none">
            <a:spAutoFit/>
          </a:bodyPr>
          <a:lstStyle/>
          <a:p>
            <a:r>
              <a:rPr lang="fr-FR">
                <a:latin typeface="Calibri" pitchFamily="34" charset="0"/>
              </a:rPr>
              <a:t>Simulation</a:t>
            </a:r>
            <a:endParaRPr lang="en-US">
              <a:latin typeface="Calibri" pitchFamily="34" charset="0"/>
            </a:endParaRPr>
          </a:p>
        </p:txBody>
      </p:sp>
      <p:sp>
        <p:nvSpPr>
          <p:cNvPr id="17422" name="TextBox 13"/>
          <p:cNvSpPr txBox="1">
            <a:spLocks noChangeArrowheads="1"/>
          </p:cNvSpPr>
          <p:nvPr/>
        </p:nvSpPr>
        <p:spPr bwMode="auto">
          <a:xfrm>
            <a:off x="4357688" y="1784350"/>
            <a:ext cx="1263650" cy="369888"/>
          </a:xfrm>
          <a:prstGeom prst="rect">
            <a:avLst/>
          </a:prstGeom>
          <a:noFill/>
          <a:ln w="9525">
            <a:noFill/>
            <a:miter lim="800000"/>
            <a:headEnd/>
            <a:tailEnd/>
          </a:ln>
        </p:spPr>
        <p:txBody>
          <a:bodyPr wrap="none">
            <a:spAutoFit/>
          </a:bodyPr>
          <a:lstStyle/>
          <a:p>
            <a:r>
              <a:rPr lang="fr-FR">
                <a:latin typeface="Calibri" pitchFamily="34" charset="0"/>
              </a:rPr>
              <a:t>Experiment</a:t>
            </a:r>
            <a:endParaRPr lang="en-US">
              <a:latin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075613" cy="561975"/>
          </a:xfrm>
        </p:spPr>
        <p:txBody>
          <a:bodyPr rtlCol="0">
            <a:normAutofit fontScale="90000"/>
          </a:bodyPr>
          <a:lstStyle/>
          <a:p>
            <a:pPr eaLnBrk="1" fontAlgn="auto" hangingPunct="1">
              <a:spcAft>
                <a:spcPts val="0"/>
              </a:spcAft>
              <a:defRPr/>
            </a:pPr>
            <a:r>
              <a:rPr lang="fr-FR" smtClean="0"/>
              <a:t>Questions et Restrictions</a:t>
            </a:r>
            <a:endParaRPr lang="en-US"/>
          </a:p>
        </p:txBody>
      </p:sp>
      <p:sp>
        <p:nvSpPr>
          <p:cNvPr id="5" name="Footer Placeholder 4"/>
          <p:cNvSpPr>
            <a:spLocks noGrp="1"/>
          </p:cNvSpPr>
          <p:nvPr>
            <p:ph type="ftr" sz="quarter" idx="11"/>
          </p:nvPr>
        </p:nvSpPr>
        <p:spPr/>
        <p:txBody>
          <a:bodyPr/>
          <a:lstStyle/>
          <a:p>
            <a:pPr>
              <a:defRPr/>
            </a:pPr>
            <a:r>
              <a:rPr lang="en-US"/>
              <a:t>N. FOURCHES  June 17th 2013</a:t>
            </a:r>
          </a:p>
        </p:txBody>
      </p:sp>
      <p:pic>
        <p:nvPicPr>
          <p:cNvPr id="18435" name="Picture 2"/>
          <p:cNvPicPr>
            <a:picLocks noGrp="1" noChangeAspect="1" noChangeArrowheads="1"/>
          </p:cNvPicPr>
          <p:nvPr>
            <p:ph sz="half" idx="1"/>
          </p:nvPr>
        </p:nvPicPr>
        <p:blipFill>
          <a:blip r:embed="rId2"/>
          <a:srcRect/>
          <a:stretch>
            <a:fillRect/>
          </a:stretch>
        </p:blipFill>
        <p:spPr>
          <a:xfrm>
            <a:off x="468313" y="981075"/>
            <a:ext cx="3208337" cy="2276475"/>
          </a:xfrm>
        </p:spPr>
      </p:pic>
      <p:pic>
        <p:nvPicPr>
          <p:cNvPr id="18436" name="Picture 3" descr="Figure 4_1"/>
          <p:cNvPicPr>
            <a:picLocks noChangeAspect="1" noChangeArrowheads="1"/>
          </p:cNvPicPr>
          <p:nvPr/>
        </p:nvPicPr>
        <p:blipFill>
          <a:blip r:embed="rId3"/>
          <a:srcRect/>
          <a:stretch>
            <a:fillRect/>
          </a:stretch>
        </p:blipFill>
        <p:spPr bwMode="auto">
          <a:xfrm>
            <a:off x="5292725" y="981075"/>
            <a:ext cx="3095625" cy="2208213"/>
          </a:xfrm>
          <a:prstGeom prst="rect">
            <a:avLst/>
          </a:prstGeom>
          <a:noFill/>
          <a:ln w="9525">
            <a:noFill/>
            <a:miter lim="800000"/>
            <a:headEnd/>
            <a:tailEnd/>
          </a:ln>
        </p:spPr>
      </p:pic>
      <p:sp>
        <p:nvSpPr>
          <p:cNvPr id="18437" name="Rectangle 8"/>
          <p:cNvSpPr>
            <a:spLocks noChangeArrowheads="1"/>
          </p:cNvSpPr>
          <p:nvPr/>
        </p:nvSpPr>
        <p:spPr bwMode="auto">
          <a:xfrm>
            <a:off x="5003800" y="3284538"/>
            <a:ext cx="3919538" cy="1517650"/>
          </a:xfrm>
          <a:prstGeom prst="rect">
            <a:avLst/>
          </a:prstGeom>
          <a:noFill/>
          <a:ln w="9525">
            <a:noFill/>
            <a:round/>
            <a:headEnd/>
            <a:tailEnd/>
          </a:ln>
        </p:spPr>
        <p:txBody>
          <a:bodyPr lIns="90000" tIns="45000" rIns="90000" bIns="45000"/>
          <a:lstStyle/>
          <a:p>
            <a:pPr marL="431800" indent="-323850" algn="just" defTabSz="449263">
              <a:spcBef>
                <a:spcPct val="20000"/>
              </a:spcBef>
              <a:buSzPct val="45000"/>
              <a:buFont typeface="Wingdings" pitchFamily="2" charset="2"/>
              <a:buChar char=""/>
              <a:tabLst>
                <a:tab pos="723900" algn="l"/>
                <a:tab pos="1447800" algn="l"/>
                <a:tab pos="2171700" algn="l"/>
                <a:tab pos="2895600" algn="l"/>
                <a:tab pos="3619500" algn="l"/>
              </a:tabLst>
            </a:pPr>
            <a:r>
              <a:rPr lang="en-US" sz="1400">
                <a:latin typeface="Calibri" pitchFamily="34" charset="0"/>
              </a:rPr>
              <a:t>La simulation des effets des défauts profonds  permet de faire apparaitre des résultats antiintuitifs</a:t>
            </a:r>
          </a:p>
          <a:p>
            <a:pPr marL="431800" indent="-323850" defTabSz="449263">
              <a:spcBef>
                <a:spcPct val="20000"/>
              </a:spcBef>
              <a:buSzPct val="45000"/>
              <a:buFont typeface="Wingdings" pitchFamily="2" charset="2"/>
              <a:buChar char=""/>
              <a:tabLst>
                <a:tab pos="723900" algn="l"/>
                <a:tab pos="1447800" algn="l"/>
                <a:tab pos="2171700" algn="l"/>
                <a:tab pos="2895600" algn="l"/>
                <a:tab pos="3619500" algn="l"/>
              </a:tabLst>
            </a:pPr>
            <a:r>
              <a:rPr lang="en-US" sz="1400">
                <a:latin typeface="Calibri" pitchFamily="34" charset="0"/>
              </a:rPr>
              <a:t>L'épaisseur de la zone active n'est pas un paramètre déterminant pour le signal total obtenu </a:t>
            </a:r>
          </a:p>
        </p:txBody>
      </p:sp>
      <p:sp>
        <p:nvSpPr>
          <p:cNvPr id="18438" name="Rectangle 9"/>
          <p:cNvSpPr>
            <a:spLocks noChangeArrowheads="1"/>
          </p:cNvSpPr>
          <p:nvPr/>
        </p:nvSpPr>
        <p:spPr bwMode="auto">
          <a:xfrm>
            <a:off x="539750" y="3357563"/>
            <a:ext cx="4645025" cy="2428875"/>
          </a:xfrm>
          <a:prstGeom prst="rect">
            <a:avLst/>
          </a:prstGeom>
          <a:noFill/>
          <a:ln w="9525">
            <a:noFill/>
            <a:round/>
            <a:headEnd/>
            <a:tailEnd/>
          </a:ln>
        </p:spPr>
        <p:txBody>
          <a:bodyPr lIns="90000" tIns="45000" rIns="90000" bIns="45000">
            <a:spAutoFit/>
          </a:bodyPr>
          <a:lstStyle/>
          <a:p>
            <a:pPr algn="just" defTabSz="449263">
              <a:buClr>
                <a:srgbClr val="000000"/>
              </a:buClr>
              <a:buSzPct val="100000"/>
              <a:buFont typeface="Times New Roman" pitchFamily="18" charset="0"/>
              <a:buNone/>
              <a:tabLst>
                <a:tab pos="723900" algn="l"/>
                <a:tab pos="1447800" algn="l"/>
                <a:tab pos="2171700" algn="l"/>
                <a:tab pos="2895600" algn="l"/>
                <a:tab pos="3619500" algn="l"/>
                <a:tab pos="4343400" algn="l"/>
              </a:tabLst>
            </a:pPr>
            <a:r>
              <a:rPr lang="fr-FR" sz="1400" b="1">
                <a:solidFill>
                  <a:srgbClr val="000000"/>
                </a:solidFill>
                <a:latin typeface="Calibri" pitchFamily="34" charset="0"/>
              </a:rPr>
              <a:t>Po</a:t>
            </a:r>
            <a:r>
              <a:rPr lang="fr-FR" sz="1400">
                <a:solidFill>
                  <a:srgbClr val="000000"/>
                </a:solidFill>
                <a:latin typeface="Calibri" pitchFamily="34" charset="0"/>
              </a:rPr>
              <a:t>ur les simulations 2D , les résultats  dépendent de la   largeur de la structure , donc des conditions aux limites. Les résultats les plus réalistes sont obtenus avec des structures larges par rapport à la distance interpixel.</a:t>
            </a:r>
          </a:p>
          <a:p>
            <a:pPr algn="just" defTabSz="449263">
              <a:buClr>
                <a:srgbClr val="000000"/>
              </a:buClr>
              <a:buSzPct val="100000"/>
              <a:buFont typeface="Times New Roman" pitchFamily="18" charset="0"/>
              <a:buNone/>
              <a:tabLst>
                <a:tab pos="723900" algn="l"/>
                <a:tab pos="1447800" algn="l"/>
                <a:tab pos="2171700" algn="l"/>
                <a:tab pos="2895600" algn="l"/>
                <a:tab pos="3619500" algn="l"/>
                <a:tab pos="4343400" algn="l"/>
              </a:tabLst>
            </a:pPr>
            <a:r>
              <a:rPr lang="fr-FR" sz="1400">
                <a:solidFill>
                  <a:srgbClr val="000000"/>
                </a:solidFill>
                <a:latin typeface="Calibri" pitchFamily="34" charset="0"/>
              </a:rPr>
              <a:t>Les pixels simulés sont constitués d’un contact  n+ (n-well) et d’une couche peu dopée p avec un contact enterré p+. L’épaisseur de la zone fiducielle est inférieure à 20 µm (active layer thickness). </a:t>
            </a:r>
          </a:p>
          <a:p>
            <a:pPr algn="just" defTabSz="449263">
              <a:buClr>
                <a:srgbClr val="000000"/>
              </a:buClr>
              <a:buSzPct val="100000"/>
              <a:buFont typeface="Times New Roman" pitchFamily="18" charset="0"/>
              <a:buNone/>
              <a:tabLst>
                <a:tab pos="723900" algn="l"/>
                <a:tab pos="1447800" algn="l"/>
                <a:tab pos="2171700" algn="l"/>
                <a:tab pos="2895600" algn="l"/>
                <a:tab pos="3619500" algn="l"/>
                <a:tab pos="4343400" algn="l"/>
              </a:tabLst>
            </a:pPr>
            <a:r>
              <a:rPr lang="fr-FR" sz="1400">
                <a:solidFill>
                  <a:srgbClr val="000000"/>
                </a:solidFill>
                <a:latin typeface="Calibri" pitchFamily="34" charset="0"/>
              </a:rPr>
              <a:t>Le passage d'une particule chargée est modélisée par la génération de paires électron-trous le long de la trace. Au minimum d'ionisation.</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4"/>
          <p:cNvSpPr>
            <a:spLocks noGrp="1"/>
          </p:cNvSpPr>
          <p:nvPr>
            <p:ph type="title"/>
          </p:nvPr>
        </p:nvSpPr>
        <p:spPr>
          <a:xfrm>
            <a:off x="457200" y="274638"/>
            <a:ext cx="7786688" cy="777875"/>
          </a:xfrm>
        </p:spPr>
        <p:txBody>
          <a:bodyPr/>
          <a:lstStyle/>
          <a:p>
            <a:pPr eaLnBrk="1" hangingPunct="1"/>
            <a:r>
              <a:rPr lang="en-US" sz="4000" smtClean="0"/>
              <a:t>Simulation de pixels CMOS</a:t>
            </a:r>
          </a:p>
        </p:txBody>
      </p:sp>
      <p:sp>
        <p:nvSpPr>
          <p:cNvPr id="19458" name="Rectangle 7"/>
          <p:cNvSpPr>
            <a:spLocks noGrp="1" noChangeArrowheads="1"/>
          </p:cNvSpPr>
          <p:nvPr>
            <p:ph type="body" sz="half" idx="1"/>
          </p:nvPr>
        </p:nvSpPr>
        <p:spPr>
          <a:xfrm>
            <a:off x="539750" y="1125538"/>
            <a:ext cx="3311525" cy="2735262"/>
          </a:xfrm>
        </p:spPr>
        <p:txBody>
          <a:bodyPr/>
          <a:lstStyle/>
          <a:p>
            <a:pPr marL="431800" indent="-323850" defTabSz="449263" eaLnBrk="1" hangingPunct="1">
              <a:lnSpc>
                <a:spcPct val="90000"/>
              </a:lnSpc>
              <a:tabLst>
                <a:tab pos="723900" algn="l"/>
                <a:tab pos="1447800" algn="l"/>
                <a:tab pos="2171700" algn="l"/>
                <a:tab pos="2895600" algn="l"/>
                <a:tab pos="3619500" algn="l"/>
              </a:tabLst>
            </a:pPr>
            <a:endParaRPr lang="en-US" sz="2000" smtClean="0"/>
          </a:p>
          <a:p>
            <a:pPr marL="431800" indent="-323850" defTabSz="449263" eaLnBrk="1" hangingPunct="1">
              <a:lnSpc>
                <a:spcPct val="90000"/>
              </a:lnSpc>
              <a:tabLst>
                <a:tab pos="723900" algn="l"/>
                <a:tab pos="1447800" algn="l"/>
                <a:tab pos="2171700" algn="l"/>
                <a:tab pos="2895600" algn="l"/>
                <a:tab pos="3619500" algn="l"/>
              </a:tabLst>
            </a:pPr>
            <a:r>
              <a:rPr lang="en-US" sz="1600" b="1" smtClean="0"/>
              <a:t>La diminution de la surface d'un pixel améliore , entre autres l'efficacité de collection de charge, pour la même densité de défauts profonds</a:t>
            </a:r>
          </a:p>
          <a:p>
            <a:pPr marL="431800" indent="-323850" defTabSz="449263" eaLnBrk="1" hangingPunct="1">
              <a:lnSpc>
                <a:spcPct val="90000"/>
              </a:lnSpc>
              <a:tabLst>
                <a:tab pos="723900" algn="l"/>
                <a:tab pos="1447800" algn="l"/>
                <a:tab pos="2171700" algn="l"/>
                <a:tab pos="2895600" algn="l"/>
                <a:tab pos="3619500" algn="l"/>
              </a:tabLst>
            </a:pPr>
            <a:r>
              <a:rPr lang="en-US" sz="1600" b="1" smtClean="0"/>
              <a:t>La réduction de taille est donc favorable au fonctionnement des matrices CMOS (loi d'échelle valable)</a:t>
            </a:r>
          </a:p>
          <a:p>
            <a:pPr marL="431800" indent="-323850" defTabSz="449263" eaLnBrk="1" hangingPunct="1">
              <a:lnSpc>
                <a:spcPct val="90000"/>
              </a:lnSpc>
              <a:buSzPct val="45000"/>
              <a:buFont typeface="Wingdings" pitchFamily="2" charset="2"/>
              <a:buChar char=""/>
              <a:tabLst>
                <a:tab pos="723900" algn="l"/>
                <a:tab pos="1447800" algn="l"/>
                <a:tab pos="2171700" algn="l"/>
                <a:tab pos="2895600" algn="l"/>
                <a:tab pos="3619500" algn="l"/>
              </a:tabLst>
            </a:pPr>
            <a:endParaRPr lang="en-US" sz="1400" b="1" smtClean="0"/>
          </a:p>
        </p:txBody>
      </p:sp>
      <p:pic>
        <p:nvPicPr>
          <p:cNvPr id="19459" name="Picture 5"/>
          <p:cNvPicPr>
            <a:picLocks noGrp="1" noChangeAspect="1" noChangeArrowheads="1"/>
          </p:cNvPicPr>
          <p:nvPr>
            <p:ph sz="half" idx="4294967295"/>
          </p:nvPr>
        </p:nvPicPr>
        <p:blipFill>
          <a:blip r:embed="rId2"/>
          <a:srcRect/>
          <a:stretch>
            <a:fillRect/>
          </a:stretch>
        </p:blipFill>
        <p:spPr>
          <a:xfrm>
            <a:off x="4643438" y="1196975"/>
            <a:ext cx="3600450" cy="2544763"/>
          </a:xfrm>
        </p:spPr>
      </p:pic>
      <p:pic>
        <p:nvPicPr>
          <p:cNvPr id="19460" name="Picture 6" descr="Figure 14_1"/>
          <p:cNvPicPr>
            <a:picLocks noChangeAspect="1" noChangeArrowheads="1"/>
          </p:cNvPicPr>
          <p:nvPr/>
        </p:nvPicPr>
        <p:blipFill>
          <a:blip r:embed="rId3"/>
          <a:srcRect/>
          <a:stretch>
            <a:fillRect/>
          </a:stretch>
        </p:blipFill>
        <p:spPr bwMode="auto">
          <a:xfrm>
            <a:off x="4716463" y="3933825"/>
            <a:ext cx="3382962" cy="2282825"/>
          </a:xfrm>
          <a:prstGeom prst="rect">
            <a:avLst/>
          </a:prstGeom>
          <a:noFill/>
          <a:ln w="9525">
            <a:noFill/>
            <a:miter lim="800000"/>
            <a:headEnd/>
            <a:tailEnd/>
          </a:ln>
        </p:spPr>
      </p:pic>
      <p:pic>
        <p:nvPicPr>
          <p:cNvPr id="19461" name="Picture 7" descr="Figure 13"/>
          <p:cNvPicPr>
            <a:picLocks noChangeAspect="1" noChangeArrowheads="1"/>
          </p:cNvPicPr>
          <p:nvPr/>
        </p:nvPicPr>
        <p:blipFill>
          <a:blip r:embed="rId4"/>
          <a:srcRect/>
          <a:stretch>
            <a:fillRect/>
          </a:stretch>
        </p:blipFill>
        <p:spPr bwMode="auto">
          <a:xfrm>
            <a:off x="827088" y="3789363"/>
            <a:ext cx="3311525" cy="236696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Rectangle 4"/>
          <p:cNvSpPr>
            <a:spLocks noGrp="1"/>
          </p:cNvSpPr>
          <p:nvPr>
            <p:ph type="title"/>
          </p:nvPr>
        </p:nvSpPr>
        <p:spPr/>
        <p:txBody>
          <a:bodyPr/>
          <a:lstStyle/>
          <a:p>
            <a:r>
              <a:rPr lang="en-US" sz="4000" smtClean="0"/>
              <a:t>Simulation de pixels CMOS</a:t>
            </a:r>
          </a:p>
        </p:txBody>
      </p:sp>
      <p:sp>
        <p:nvSpPr>
          <p:cNvPr id="20482" name="Rectangle 5"/>
          <p:cNvSpPr>
            <a:spLocks noGrp="1"/>
          </p:cNvSpPr>
          <p:nvPr>
            <p:ph type="body" sz="half" idx="1"/>
          </p:nvPr>
        </p:nvSpPr>
        <p:spPr/>
        <p:txBody>
          <a:bodyPr/>
          <a:lstStyle/>
          <a:p>
            <a:r>
              <a:rPr lang="en-US" sz="2000" smtClean="0"/>
              <a:t>Autres effets du piégeage de charge</a:t>
            </a:r>
          </a:p>
        </p:txBody>
      </p:sp>
      <p:pic>
        <p:nvPicPr>
          <p:cNvPr id="20483" name="Picture 7"/>
          <p:cNvPicPr>
            <a:picLocks noGrp="1" noChangeAspect="1" noChangeArrowheads="1"/>
          </p:cNvPicPr>
          <p:nvPr>
            <p:ph sz="half" idx="2"/>
          </p:nvPr>
        </p:nvPicPr>
        <p:blipFill>
          <a:blip r:embed="rId2"/>
          <a:srcRect/>
          <a:stretch>
            <a:fillRect/>
          </a:stretch>
        </p:blipFill>
        <p:spPr>
          <a:xfrm>
            <a:off x="4643438" y="1484313"/>
            <a:ext cx="4038600" cy="2774950"/>
          </a:xfrm>
        </p:spPr>
      </p:pic>
      <p:sp>
        <p:nvSpPr>
          <p:cNvPr id="20484" name="Text Box 8"/>
          <p:cNvSpPr txBox="1">
            <a:spLocks noChangeArrowheads="1"/>
          </p:cNvSpPr>
          <p:nvPr/>
        </p:nvSpPr>
        <p:spPr bwMode="auto">
          <a:xfrm>
            <a:off x="5416550" y="4456113"/>
            <a:ext cx="3259138" cy="641350"/>
          </a:xfrm>
          <a:prstGeom prst="rect">
            <a:avLst/>
          </a:prstGeom>
          <a:noFill/>
          <a:ln w="9525">
            <a:noFill/>
            <a:miter lim="800000"/>
            <a:headEnd/>
            <a:tailEnd/>
          </a:ln>
        </p:spPr>
        <p:txBody>
          <a:bodyPr>
            <a:spAutoFit/>
          </a:bodyPr>
          <a:lstStyle/>
          <a:p>
            <a:r>
              <a:rPr lang="en-US"/>
              <a:t>Effet trés marqué aux densités de défauts élévées</a:t>
            </a:r>
          </a:p>
        </p:txBody>
      </p:sp>
      <p:pic>
        <p:nvPicPr>
          <p:cNvPr id="20485" name="Picture 9" descr="Tableau_2_2"/>
          <p:cNvPicPr>
            <a:picLocks noChangeAspect="1" noChangeArrowheads="1"/>
          </p:cNvPicPr>
          <p:nvPr/>
        </p:nvPicPr>
        <p:blipFill>
          <a:blip r:embed="rId3"/>
          <a:srcRect/>
          <a:stretch>
            <a:fillRect/>
          </a:stretch>
        </p:blipFill>
        <p:spPr bwMode="auto">
          <a:xfrm>
            <a:off x="468313" y="2708275"/>
            <a:ext cx="3867150" cy="31226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41" name="Rectangle 4"/>
          <p:cNvSpPr>
            <a:spLocks noGrp="1"/>
          </p:cNvSpPr>
          <p:nvPr>
            <p:ph type="title"/>
          </p:nvPr>
        </p:nvSpPr>
        <p:spPr>
          <a:xfrm>
            <a:off x="457200" y="0"/>
            <a:ext cx="8229600" cy="1268413"/>
          </a:xfrm>
        </p:spPr>
        <p:txBody>
          <a:bodyPr/>
          <a:lstStyle/>
          <a:p>
            <a:r>
              <a:rPr lang="en-US" sz="4000" smtClean="0"/>
              <a:t>Conception d’un nouveau pixel par simulation </a:t>
            </a:r>
          </a:p>
        </p:txBody>
      </p:sp>
      <p:sp>
        <p:nvSpPr>
          <p:cNvPr id="22542" name="Rectangle 5"/>
          <p:cNvSpPr>
            <a:spLocks noGrp="1"/>
          </p:cNvSpPr>
          <p:nvPr>
            <p:ph type="body" sz="half" idx="1"/>
          </p:nvPr>
        </p:nvSpPr>
        <p:spPr>
          <a:xfrm>
            <a:off x="457200" y="1268413"/>
            <a:ext cx="4043363" cy="1655762"/>
          </a:xfrm>
        </p:spPr>
        <p:txBody>
          <a:bodyPr/>
          <a:lstStyle/>
          <a:p>
            <a:pPr>
              <a:lnSpc>
                <a:spcPct val="90000"/>
              </a:lnSpc>
            </a:pPr>
            <a:r>
              <a:rPr lang="en-US" sz="1600" smtClean="0"/>
              <a:t>Le TRAMOS : dispositif permettant la detection de particules chargées</a:t>
            </a:r>
          </a:p>
          <a:p>
            <a:pPr>
              <a:lnSpc>
                <a:spcPct val="90000"/>
              </a:lnSpc>
            </a:pPr>
            <a:r>
              <a:rPr lang="en-US" sz="1600" smtClean="0"/>
              <a:t>Un simple MOS à canal n que l’on conçoit avec ATHENA par exemple</a:t>
            </a:r>
          </a:p>
          <a:p>
            <a:pPr>
              <a:lnSpc>
                <a:spcPct val="90000"/>
              </a:lnSpc>
            </a:pPr>
            <a:r>
              <a:rPr lang="en-US" sz="1600" smtClean="0"/>
              <a:t>Les caractéristiques statiques restent stables</a:t>
            </a:r>
          </a:p>
          <a:p>
            <a:pPr>
              <a:lnSpc>
                <a:spcPct val="90000"/>
              </a:lnSpc>
            </a:pPr>
            <a:endParaRPr lang="en-US" sz="1600" smtClean="0"/>
          </a:p>
        </p:txBody>
      </p:sp>
      <p:pic>
        <p:nvPicPr>
          <p:cNvPr id="22543" name="Picture 8" descr="Figure_5_2"/>
          <p:cNvPicPr>
            <a:picLocks noChangeAspect="1" noChangeArrowheads="1"/>
          </p:cNvPicPr>
          <p:nvPr/>
        </p:nvPicPr>
        <p:blipFill>
          <a:blip r:embed="rId3"/>
          <a:srcRect/>
          <a:stretch>
            <a:fillRect/>
          </a:stretch>
        </p:blipFill>
        <p:spPr bwMode="auto">
          <a:xfrm>
            <a:off x="5076825" y="3789363"/>
            <a:ext cx="3455988" cy="2717800"/>
          </a:xfrm>
          <a:prstGeom prst="rect">
            <a:avLst/>
          </a:prstGeom>
          <a:noFill/>
          <a:ln w="9525">
            <a:noFill/>
            <a:miter lim="800000"/>
            <a:headEnd/>
            <a:tailEnd/>
          </a:ln>
        </p:spPr>
      </p:pic>
      <p:graphicFrame>
        <p:nvGraphicFramePr>
          <p:cNvPr id="22540" name="Object 12"/>
          <p:cNvGraphicFramePr>
            <a:graphicFrameLocks noGrp="1" noChangeAspect="1"/>
          </p:cNvGraphicFramePr>
          <p:nvPr>
            <p:ph sz="half" idx="2"/>
          </p:nvPr>
        </p:nvGraphicFramePr>
        <p:xfrm>
          <a:off x="4787900" y="3860800"/>
          <a:ext cx="3265488" cy="2693988"/>
        </p:xfrm>
        <a:graphic>
          <a:graphicData uri="http://schemas.openxmlformats.org/presentationml/2006/ole">
            <p:oleObj spid="_x0000_s22540" name="Chart" r:id="rId4" imgW="3267075" imgH="2695754" progId="MSGraph.Chart.8">
              <p:embed followColorScheme="full"/>
            </p:oleObj>
          </a:graphicData>
        </a:graphic>
      </p:graphicFrame>
      <p:pic>
        <p:nvPicPr>
          <p:cNvPr id="22544" name="Picture 11" descr="MOS_structure_process_detail"/>
          <p:cNvPicPr>
            <a:picLocks noChangeAspect="1" noChangeArrowheads="1"/>
          </p:cNvPicPr>
          <p:nvPr/>
        </p:nvPicPr>
        <p:blipFill>
          <a:blip r:embed="rId5"/>
          <a:srcRect/>
          <a:stretch>
            <a:fillRect/>
          </a:stretch>
        </p:blipFill>
        <p:spPr bwMode="auto">
          <a:xfrm>
            <a:off x="5292725" y="1268413"/>
            <a:ext cx="3167063" cy="2371725"/>
          </a:xfrm>
          <a:prstGeom prst="rect">
            <a:avLst/>
          </a:prstGeom>
          <a:noFill/>
          <a:ln w="9525">
            <a:noFill/>
            <a:miter lim="800000"/>
            <a:headEnd/>
            <a:tailEnd/>
          </a:ln>
        </p:spPr>
      </p:pic>
      <p:pic>
        <p:nvPicPr>
          <p:cNvPr id="22545" name="Picture 16" descr="200keVZnSi"/>
          <p:cNvPicPr>
            <a:picLocks noChangeAspect="1" noChangeArrowheads="1"/>
          </p:cNvPicPr>
          <p:nvPr/>
        </p:nvPicPr>
        <p:blipFill>
          <a:blip r:embed="rId6"/>
          <a:srcRect/>
          <a:stretch>
            <a:fillRect/>
          </a:stretch>
        </p:blipFill>
        <p:spPr bwMode="auto">
          <a:xfrm>
            <a:off x="179388" y="2924175"/>
            <a:ext cx="3221037" cy="3644900"/>
          </a:xfrm>
          <a:prstGeom prst="rect">
            <a:avLst/>
          </a:prstGeom>
          <a:noFill/>
          <a:ln w="9525">
            <a:noFill/>
            <a:miter lim="800000"/>
            <a:headEnd/>
            <a:tailEnd/>
          </a:ln>
        </p:spPr>
      </p:pic>
      <p:sp>
        <p:nvSpPr>
          <p:cNvPr id="22546" name="Text Box 17"/>
          <p:cNvSpPr txBox="1">
            <a:spLocks noChangeArrowheads="1"/>
          </p:cNvSpPr>
          <p:nvPr/>
        </p:nvSpPr>
        <p:spPr bwMode="auto">
          <a:xfrm>
            <a:off x="3471863" y="3160713"/>
            <a:ext cx="1479550" cy="366712"/>
          </a:xfrm>
          <a:prstGeom prst="rect">
            <a:avLst/>
          </a:prstGeom>
          <a:noFill/>
          <a:ln w="9525">
            <a:noFill/>
            <a:miter lim="800000"/>
            <a:headEnd/>
            <a:tailEnd/>
          </a:ln>
        </p:spPr>
        <p:txBody>
          <a:bodyPr wrap="none">
            <a:spAutoFit/>
          </a:bodyPr>
          <a:lstStyle/>
          <a:p>
            <a:r>
              <a:rPr lang="en-US"/>
              <a:t>Zn : 200 keV</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3" name="Rectangle 4"/>
          <p:cNvSpPr>
            <a:spLocks noGrp="1"/>
          </p:cNvSpPr>
          <p:nvPr>
            <p:ph type="title"/>
          </p:nvPr>
        </p:nvSpPr>
        <p:spPr>
          <a:xfrm>
            <a:off x="468313" y="188913"/>
            <a:ext cx="8280400" cy="719137"/>
          </a:xfrm>
        </p:spPr>
        <p:txBody>
          <a:bodyPr/>
          <a:lstStyle/>
          <a:p>
            <a:r>
              <a:rPr lang="en-US" sz="4000" smtClean="0"/>
              <a:t>Conception d’un nouveau pixel par simulation</a:t>
            </a:r>
          </a:p>
        </p:txBody>
      </p:sp>
      <p:sp>
        <p:nvSpPr>
          <p:cNvPr id="23554" name="Rectangle 5"/>
          <p:cNvSpPr>
            <a:spLocks noGrp="1"/>
          </p:cNvSpPr>
          <p:nvPr>
            <p:ph type="body" sz="half" idx="1"/>
          </p:nvPr>
        </p:nvSpPr>
        <p:spPr>
          <a:xfrm>
            <a:off x="468313" y="1125538"/>
            <a:ext cx="4038600" cy="4525962"/>
          </a:xfrm>
        </p:spPr>
        <p:txBody>
          <a:bodyPr/>
          <a:lstStyle/>
          <a:p>
            <a:r>
              <a:rPr lang="en-US" sz="1800" smtClean="0"/>
              <a:t>Implantation ionique afin de réaliser la grille piégeante, metaux de transition,  defauts d’irradiation  etc… (et boites quantiques)</a:t>
            </a:r>
          </a:p>
          <a:p>
            <a:r>
              <a:rPr lang="en-US" sz="1800" smtClean="0"/>
              <a:t>Profils de densité d’acccepteurs ou de donneurs (profonds et superficiels )</a:t>
            </a:r>
          </a:p>
          <a:p>
            <a:endParaRPr lang="en-US" sz="1800" smtClean="0"/>
          </a:p>
        </p:txBody>
      </p:sp>
      <p:sp>
        <p:nvSpPr>
          <p:cNvPr id="23555" name="Rectangle 6"/>
          <p:cNvSpPr>
            <a:spLocks noGrp="1"/>
          </p:cNvSpPr>
          <p:nvPr>
            <p:ph sz="half" idx="2"/>
          </p:nvPr>
        </p:nvSpPr>
        <p:spPr>
          <a:xfrm>
            <a:off x="4648200" y="1125538"/>
            <a:ext cx="4038600" cy="5000625"/>
          </a:xfrm>
        </p:spPr>
        <p:txBody>
          <a:bodyPr/>
          <a:lstStyle/>
          <a:p>
            <a:r>
              <a:rPr lang="en-US" sz="1800" smtClean="0"/>
              <a:t>Profils de densité de porteurs correspondante</a:t>
            </a:r>
          </a:p>
        </p:txBody>
      </p:sp>
      <p:pic>
        <p:nvPicPr>
          <p:cNvPr id="23556" name="Picture 7" descr="Figure_3_6"/>
          <p:cNvPicPr>
            <a:picLocks noChangeAspect="1" noChangeArrowheads="1"/>
          </p:cNvPicPr>
          <p:nvPr/>
        </p:nvPicPr>
        <p:blipFill>
          <a:blip r:embed="rId2"/>
          <a:srcRect/>
          <a:stretch>
            <a:fillRect/>
          </a:stretch>
        </p:blipFill>
        <p:spPr bwMode="auto">
          <a:xfrm>
            <a:off x="395288" y="2852738"/>
            <a:ext cx="3816350" cy="3074987"/>
          </a:xfrm>
          <a:prstGeom prst="rect">
            <a:avLst/>
          </a:prstGeom>
          <a:noFill/>
          <a:ln w="9525">
            <a:noFill/>
            <a:miter lim="800000"/>
            <a:headEnd/>
            <a:tailEnd/>
          </a:ln>
        </p:spPr>
      </p:pic>
      <p:pic>
        <p:nvPicPr>
          <p:cNvPr id="23557" name="Picture 8" descr="Figure_4_1"/>
          <p:cNvPicPr>
            <a:picLocks noChangeAspect="1" noChangeArrowheads="1"/>
          </p:cNvPicPr>
          <p:nvPr/>
        </p:nvPicPr>
        <p:blipFill>
          <a:blip r:embed="rId3"/>
          <a:srcRect/>
          <a:stretch>
            <a:fillRect/>
          </a:stretch>
        </p:blipFill>
        <p:spPr bwMode="auto">
          <a:xfrm>
            <a:off x="4572000" y="1700213"/>
            <a:ext cx="3673475" cy="2863850"/>
          </a:xfrm>
          <a:prstGeom prst="rect">
            <a:avLst/>
          </a:prstGeom>
          <a:noFill/>
          <a:ln w="9525">
            <a:noFill/>
            <a:miter lim="800000"/>
            <a:headEnd/>
            <a:tailEnd/>
          </a:ln>
        </p:spPr>
      </p:pic>
      <p:pic>
        <p:nvPicPr>
          <p:cNvPr id="23558" name="Picture 9" descr="Figure-1-c"/>
          <p:cNvPicPr>
            <a:picLocks noChangeAspect="1" noChangeArrowheads="1"/>
          </p:cNvPicPr>
          <p:nvPr/>
        </p:nvPicPr>
        <p:blipFill>
          <a:blip r:embed="rId4"/>
          <a:srcRect/>
          <a:stretch>
            <a:fillRect/>
          </a:stretch>
        </p:blipFill>
        <p:spPr bwMode="auto">
          <a:xfrm>
            <a:off x="5148263" y="4149725"/>
            <a:ext cx="3024187" cy="2254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Rectangle 4"/>
          <p:cNvSpPr>
            <a:spLocks noGrp="1"/>
          </p:cNvSpPr>
          <p:nvPr>
            <p:ph type="title"/>
          </p:nvPr>
        </p:nvSpPr>
        <p:spPr/>
        <p:txBody>
          <a:bodyPr/>
          <a:lstStyle/>
          <a:p>
            <a:r>
              <a:rPr lang="en-US" sz="4000" smtClean="0"/>
              <a:t>Conception d’un nouveau pixel par simulation</a:t>
            </a:r>
          </a:p>
        </p:txBody>
      </p:sp>
      <p:sp>
        <p:nvSpPr>
          <p:cNvPr id="24578" name="Rectangle 5"/>
          <p:cNvSpPr>
            <a:spLocks noGrp="1"/>
          </p:cNvSpPr>
          <p:nvPr>
            <p:ph type="body" sz="half" idx="1"/>
          </p:nvPr>
        </p:nvSpPr>
        <p:spPr/>
        <p:txBody>
          <a:bodyPr/>
          <a:lstStyle/>
          <a:p>
            <a:r>
              <a:rPr lang="en-US" sz="2000" smtClean="0"/>
              <a:t>Equivalent électrique du pixel </a:t>
            </a:r>
          </a:p>
          <a:p>
            <a:r>
              <a:rPr lang="en-US" sz="2000" smtClean="0"/>
              <a:t>Réponse en tension de la source pour une charge déposée linéairement le long d’une trace, génération de 80 e/µm</a:t>
            </a:r>
            <a:endParaRPr lang="en-US" sz="2800" smtClean="0"/>
          </a:p>
          <a:p>
            <a:endParaRPr lang="en-US" sz="2800" smtClean="0"/>
          </a:p>
        </p:txBody>
      </p:sp>
      <p:sp>
        <p:nvSpPr>
          <p:cNvPr id="24579" name="Rectangle 6"/>
          <p:cNvSpPr>
            <a:spLocks noGrp="1"/>
          </p:cNvSpPr>
          <p:nvPr>
            <p:ph sz="half" idx="2"/>
          </p:nvPr>
        </p:nvSpPr>
        <p:spPr>
          <a:xfrm>
            <a:off x="4932363" y="1557338"/>
            <a:ext cx="4038600" cy="4525962"/>
          </a:xfrm>
        </p:spPr>
        <p:txBody>
          <a:bodyPr/>
          <a:lstStyle/>
          <a:p>
            <a:r>
              <a:rPr lang="en-US" sz="2000" smtClean="0"/>
              <a:t>Effet mémoire du aux trous relachés par la grille piégeante</a:t>
            </a:r>
          </a:p>
          <a:p>
            <a:r>
              <a:rPr lang="en-US" sz="2000" smtClean="0"/>
              <a:t>Dispositif pouvant devenir une mémoire volatile</a:t>
            </a:r>
          </a:p>
        </p:txBody>
      </p:sp>
      <p:pic>
        <p:nvPicPr>
          <p:cNvPr id="24580" name="Picture 7" descr="Figure_6"/>
          <p:cNvPicPr>
            <a:picLocks noChangeAspect="1" noChangeArrowheads="1"/>
          </p:cNvPicPr>
          <p:nvPr/>
        </p:nvPicPr>
        <p:blipFill>
          <a:blip r:embed="rId2"/>
          <a:srcRect/>
          <a:stretch>
            <a:fillRect/>
          </a:stretch>
        </p:blipFill>
        <p:spPr bwMode="auto">
          <a:xfrm>
            <a:off x="0" y="3284538"/>
            <a:ext cx="4716463" cy="2903537"/>
          </a:xfrm>
          <a:prstGeom prst="rect">
            <a:avLst/>
          </a:prstGeom>
          <a:noFill/>
          <a:ln w="9525">
            <a:noFill/>
            <a:miter lim="800000"/>
            <a:headEnd/>
            <a:tailEnd/>
          </a:ln>
        </p:spPr>
      </p:pic>
      <p:pic>
        <p:nvPicPr>
          <p:cNvPr id="24581" name="Picture 8" descr="Figure_78"/>
          <p:cNvPicPr>
            <a:picLocks noChangeAspect="1" noChangeArrowheads="1"/>
          </p:cNvPicPr>
          <p:nvPr/>
        </p:nvPicPr>
        <p:blipFill>
          <a:blip r:embed="rId3"/>
          <a:srcRect/>
          <a:stretch>
            <a:fillRect/>
          </a:stretch>
        </p:blipFill>
        <p:spPr bwMode="auto">
          <a:xfrm>
            <a:off x="4932363" y="3141663"/>
            <a:ext cx="3960812" cy="2970212"/>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1527</TotalTime>
  <Words>1679</Words>
  <Application>Microsoft Office PowerPoint</Application>
  <PresentationFormat>Affichage à l'écran (4:3)</PresentationFormat>
  <Paragraphs>107</Paragraphs>
  <Slides>18</Slides>
  <Notes>0</Notes>
  <HiddenSlides>0</HiddenSlides>
  <MMClips>0</MMClips>
  <ScaleCrop>false</ScaleCrop>
  <HeadingPairs>
    <vt:vector size="8" baseType="variant">
      <vt:variant>
        <vt:lpstr>Polices utilisées</vt:lpstr>
      </vt:variant>
      <vt:variant>
        <vt:i4>4</vt:i4>
      </vt:variant>
      <vt:variant>
        <vt:lpstr>Modèle de conception</vt:lpstr>
      </vt:variant>
      <vt:variant>
        <vt:i4>1</vt:i4>
      </vt:variant>
      <vt:variant>
        <vt:lpstr>Serveurs OLE incorporés</vt:lpstr>
      </vt:variant>
      <vt:variant>
        <vt:i4>1</vt:i4>
      </vt:variant>
      <vt:variant>
        <vt:lpstr>Titres des diapositives</vt:lpstr>
      </vt:variant>
      <vt:variant>
        <vt:i4>18</vt:i4>
      </vt:variant>
    </vt:vector>
  </HeadingPairs>
  <TitlesOfParts>
    <vt:vector size="24" baseType="lpstr">
      <vt:lpstr>Arial</vt:lpstr>
      <vt:lpstr>Calibri</vt:lpstr>
      <vt:lpstr>Wingdings</vt:lpstr>
      <vt:lpstr>Times New Roman</vt:lpstr>
      <vt:lpstr>Office Theme</vt:lpstr>
      <vt:lpstr>Chart</vt:lpstr>
      <vt:lpstr>DETECTOR SIMULATION  FOR PARTICLE PHYSICS</vt:lpstr>
      <vt:lpstr>SIMULATION TCAD DE DETECTEUR</vt:lpstr>
      <vt:lpstr>SIMULATION versus EXPERIMENT (Silicon)</vt:lpstr>
      <vt:lpstr>Questions et Restrictions</vt:lpstr>
      <vt:lpstr>Simulation de pixels CMOS</vt:lpstr>
      <vt:lpstr>Simulation de pixels CMOS</vt:lpstr>
      <vt:lpstr>Conception d’un nouveau pixel par simulation </vt:lpstr>
      <vt:lpstr>Conception d’un nouveau pixel par simulation</vt:lpstr>
      <vt:lpstr>Conception d’un nouveau pixel par simulation</vt:lpstr>
      <vt:lpstr>Conception d’un nouveau pixel par simulation </vt:lpstr>
      <vt:lpstr>EN GUISE DE CONCLUSION</vt:lpstr>
      <vt:lpstr>EXTRA SLIDES</vt:lpstr>
      <vt:lpstr>EXTRA SLIDES</vt:lpstr>
      <vt:lpstr>Diapositive 14</vt:lpstr>
      <vt:lpstr>Diapositive 15</vt:lpstr>
      <vt:lpstr>Diapositive 16</vt:lpstr>
      <vt:lpstr>Diapositive 17</vt:lpstr>
      <vt:lpstr>Diapositive 18</vt:lpstr>
    </vt:vector>
  </TitlesOfParts>
  <Company>CEA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DETECTOR SIMULATION  FOR PARTICLE PHYSICS</dc:title>
  <dc:creator>FOURCHES Nicolas</dc:creator>
  <cp:lastModifiedBy>fourche</cp:lastModifiedBy>
  <cp:revision>109</cp:revision>
  <dcterms:created xsi:type="dcterms:W3CDTF">2013-06-14T09:20:30Z</dcterms:created>
  <dcterms:modified xsi:type="dcterms:W3CDTF">2013-06-17T11:32:14Z</dcterms:modified>
</cp:coreProperties>
</file>