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9" r:id="rId10"/>
    <p:sldId id="264" r:id="rId11"/>
    <p:sldId id="270" r:id="rId12"/>
    <p:sldId id="271" r:id="rId13"/>
    <p:sldId id="272" r:id="rId14"/>
    <p:sldId id="273" r:id="rId15"/>
    <p:sldId id="265" r:id="rId16"/>
    <p:sldId id="266" r:id="rId17"/>
    <p:sldId id="274" r:id="rId18"/>
    <p:sldId id="275" r:id="rId19"/>
    <p:sldId id="276" r:id="rId20"/>
    <p:sldId id="280" r:id="rId21"/>
    <p:sldId id="277" r:id="rId22"/>
    <p:sldId id="278" r:id="rId23"/>
    <p:sldId id="279" r:id="rId24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41CA67-0240-40BE-92EC-6ACDF7B93393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47FC89-CDEF-4572-9A6C-02C0EEE6D4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0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5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2853615-BFDE-46DE-814C-47EC6EF6D371}" type="datetimeFigureOut">
              <a:rPr lang="el-GR" smtClean="0"/>
              <a:t>17/6/2013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285" y="2348880"/>
            <a:ext cx="7543800" cy="1524000"/>
          </a:xfrm>
        </p:spPr>
        <p:txBody>
          <a:bodyPr/>
          <a:lstStyle/>
          <a:p>
            <a:r>
              <a:rPr lang="en-US" sz="5400" dirty="0" smtClean="0"/>
              <a:t>3D Detector Simulation with Synopsys TCAD</a:t>
            </a:r>
            <a:endParaRPr lang="fr-F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172" y="4869160"/>
            <a:ext cx="6858000" cy="5048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</a:pPr>
            <a:r>
              <a:rPr lang="en-US" i="1" dirty="0"/>
              <a:t> </a:t>
            </a:r>
            <a:r>
              <a:rPr lang="en-US" i="1" u="sng" dirty="0"/>
              <a:t>V. </a:t>
            </a:r>
            <a:r>
              <a:rPr lang="en-US" i="1" u="sng" dirty="0" smtClean="0"/>
              <a:t>Gkougkousis1,2, </a:t>
            </a:r>
            <a:r>
              <a:rPr lang="en-US" i="1" dirty="0" smtClean="0"/>
              <a:t>A</a:t>
            </a:r>
            <a:r>
              <a:rPr lang="en-US" i="1" dirty="0"/>
              <a:t>. Lounis</a:t>
            </a:r>
            <a:r>
              <a:rPr lang="en-US" i="1" baseline="30000" dirty="0"/>
              <a:t>1,2</a:t>
            </a:r>
            <a:r>
              <a:rPr lang="en-US" i="1" dirty="0"/>
              <a:t>, N. Dinu</a:t>
            </a:r>
            <a:r>
              <a:rPr lang="en-US" i="1" baseline="30000" dirty="0"/>
              <a:t>1</a:t>
            </a:r>
            <a:r>
              <a:rPr lang="en-US" i="1" dirty="0"/>
              <a:t>, A. </a:t>
            </a:r>
            <a:r>
              <a:rPr lang="en-US" i="1" dirty="0" smtClean="0"/>
              <a:t>Bassalat</a:t>
            </a:r>
            <a:r>
              <a:rPr lang="en-US" i="1" baseline="30000" dirty="0" smtClean="0"/>
              <a:t>1,3</a:t>
            </a:r>
            <a:endParaRPr lang="en-US" i="1" u="sng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027962" y="239117"/>
            <a:ext cx="721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Journée de la simulation                     17/6/2013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301208"/>
            <a:ext cx="464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BatangChe" pitchFamily="49" charset="-127"/>
              </a:rPr>
              <a:t>Laboratoire de L'accélérateur Linéaire </a:t>
            </a:r>
          </a:p>
          <a:p>
            <a:pPr marL="342900" indent="-342900">
              <a:buAutoNum type="arabicPeriod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BatangChe" pitchFamily="49" charset="-127"/>
              </a:rPr>
              <a:t>Université Paris-SUD XI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BatangChe" pitchFamily="49" charset="-127"/>
              </a:rPr>
              <a:t>CERN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BatangChe" pitchFamily="49" charset="-127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311"/>
          <a:stretch>
            <a:fillRect/>
          </a:stretch>
        </p:blipFill>
        <p:spPr bwMode="auto">
          <a:xfrm>
            <a:off x="397234" y="3998718"/>
            <a:ext cx="1858144" cy="65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11" descr="cn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79" y="3959816"/>
            <a:ext cx="729662" cy="6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12" descr="U-ps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3" y="4019166"/>
            <a:ext cx="1162285" cy="64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13" descr="l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>
            <a:fillRect/>
          </a:stretch>
        </p:blipFill>
        <p:spPr bwMode="auto">
          <a:xfrm>
            <a:off x="7429227" y="4019166"/>
            <a:ext cx="1101294" cy="6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778268" y="6381328"/>
            <a:ext cx="1219201" cy="273049"/>
          </a:xfrm>
        </p:spPr>
        <p:txBody>
          <a:bodyPr/>
          <a:lstStyle/>
          <a:p>
            <a:pPr>
              <a:defRPr/>
            </a:pPr>
            <a:fld id="{A9338CCE-40C7-44A5-9A65-07E174A3B89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6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86854" cy="3998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15" y="2495615"/>
            <a:ext cx="3847864" cy="30243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13346" y="1700808"/>
            <a:ext cx="671219" cy="624458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5"/>
            <a:endCxn id="4" idx="1"/>
          </p:cNvCxnSpPr>
          <p:nvPr/>
        </p:nvCxnSpPr>
        <p:spPr>
          <a:xfrm>
            <a:off x="2686267" y="2233816"/>
            <a:ext cx="2237448" cy="177396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13 - Ομάδα"/>
          <p:cNvGrpSpPr/>
          <p:nvPr/>
        </p:nvGrpSpPr>
        <p:grpSpPr>
          <a:xfrm rot="20387286">
            <a:off x="5063986" y="1631838"/>
            <a:ext cx="2007355" cy="853758"/>
            <a:chOff x="-1186191" y="1274401"/>
            <a:chExt cx="1200150" cy="811213"/>
          </a:xfrm>
        </p:grpSpPr>
        <p:sp>
          <p:nvSpPr>
            <p:cNvPr id="11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2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382365"/>
              <a:ext cx="1200150" cy="614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Finer meshing in transition region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12 - TextBox"/>
          <p:cNvSpPr txBox="1"/>
          <p:nvPr/>
        </p:nvSpPr>
        <p:spPr>
          <a:xfrm>
            <a:off x="5020225" y="332656"/>
            <a:ext cx="421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828"/>
                </a:solidFill>
                <a:latin typeface="Brush Script MT" pitchFamily="66" charset="0"/>
              </a:rPr>
              <a:t>Phosphorus profile</a:t>
            </a:r>
            <a:endParaRPr lang="en-US" sz="4000" b="1" dirty="0">
              <a:solidFill>
                <a:srgbClr val="005828"/>
              </a:solidFill>
              <a:latin typeface="Brush Script MT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117673"/>
            <a:ext cx="460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N profile in 2D IBL pixel simulation on the punch through side.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Wafer is N with concentration of 10</a:t>
            </a:r>
            <a:r>
              <a:rPr lang="en-US" b="1" i="1" baseline="30000" dirty="0" smtClean="0">
                <a:solidFill>
                  <a:srgbClr val="002060"/>
                </a:solidFill>
              </a:rPr>
              <a:t>11</a:t>
            </a:r>
            <a:r>
              <a:rPr lang="en-US" b="1" i="1" dirty="0" smtClean="0">
                <a:solidFill>
                  <a:srgbClr val="002060"/>
                </a:solidFill>
              </a:rPr>
              <a:t> in the bulk. A thin 30nm Oxide layer remains.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56" y="5301208"/>
            <a:ext cx="6781800" cy="1015008"/>
          </a:xfrm>
        </p:spPr>
        <p:txBody>
          <a:bodyPr>
            <a:normAutofit/>
          </a:bodyPr>
          <a:lstStyle/>
          <a:p>
            <a:r>
              <a:rPr lang="en-US" dirty="0"/>
              <a:t>Concrete Cases: IBL 2D</a:t>
            </a:r>
            <a:endParaRPr lang="fr-FR" dirty="0"/>
          </a:p>
        </p:txBody>
      </p:sp>
      <p:sp>
        <p:nvSpPr>
          <p:cNvPr id="16" name="Oval 15"/>
          <p:cNvSpPr/>
          <p:nvPr/>
        </p:nvSpPr>
        <p:spPr>
          <a:xfrm>
            <a:off x="5266366" y="3861048"/>
            <a:ext cx="3626114" cy="458964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7079423" y="1700808"/>
            <a:ext cx="614556" cy="21602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4728" y="1061415"/>
            <a:ext cx="260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Transition region between Si – Oxide layer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66734" y="430431"/>
            <a:ext cx="2693491" cy="942980"/>
          </a:xfrm>
          <a:prstGeom prst="cloudCallout">
            <a:avLst>
              <a:gd name="adj1" fmla="val -17634"/>
              <a:gd name="adj2" fmla="val 863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965129" y="524651"/>
            <a:ext cx="266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Adaptive meshing in transition regions</a:t>
            </a:r>
            <a:endParaRPr lang="fr-FR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3763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6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ded Corner 19"/>
          <p:cNvSpPr/>
          <p:nvPr/>
        </p:nvSpPr>
        <p:spPr>
          <a:xfrm>
            <a:off x="4211960" y="3068961"/>
            <a:ext cx="4752528" cy="2180984"/>
          </a:xfrm>
          <a:prstGeom prst="foldedCorner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3"/>
            <a:ext cx="3318912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en-US" dirty="0"/>
              <a:t>Concrete Cases: IBL 2D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672408" cy="288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67235"/>
            <a:ext cx="3636108" cy="2857900"/>
          </a:xfrm>
          <a:prstGeom prst="rect">
            <a:avLst/>
          </a:prstGeom>
        </p:spPr>
      </p:pic>
      <p:grpSp>
        <p:nvGrpSpPr>
          <p:cNvPr id="8" name="13 - Ομάδα"/>
          <p:cNvGrpSpPr/>
          <p:nvPr/>
        </p:nvGrpSpPr>
        <p:grpSpPr>
          <a:xfrm rot="20387286">
            <a:off x="2144308" y="384256"/>
            <a:ext cx="1784505" cy="720699"/>
            <a:chOff x="-1186191" y="1274401"/>
            <a:chExt cx="1200150" cy="811213"/>
          </a:xfrm>
        </p:grpSpPr>
        <p:sp>
          <p:nvSpPr>
            <p:cNvPr id="9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0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513962"/>
              <a:ext cx="1200150" cy="350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Geometry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13 - Ομάδα"/>
          <p:cNvGrpSpPr/>
          <p:nvPr/>
        </p:nvGrpSpPr>
        <p:grpSpPr>
          <a:xfrm rot="17174951">
            <a:off x="4257923" y="404993"/>
            <a:ext cx="2310478" cy="865290"/>
            <a:chOff x="-1186193" y="1274401"/>
            <a:chExt cx="1200150" cy="811213"/>
          </a:xfrm>
        </p:grpSpPr>
        <p:sp>
          <p:nvSpPr>
            <p:cNvPr id="12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3" name="5 - TextBox"/>
            <p:cNvSpPr txBox="1">
              <a:spLocks noChangeArrowheads="1"/>
            </p:cNvSpPr>
            <p:nvPr/>
          </p:nvSpPr>
          <p:spPr bwMode="auto">
            <a:xfrm rot="2566059">
              <a:off x="-1186193" y="1513962"/>
              <a:ext cx="1200150" cy="350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Phosphorus profile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273651" y="2302294"/>
            <a:ext cx="1691645" cy="6244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4" idx="4"/>
          </p:cNvCxnSpPr>
          <p:nvPr/>
        </p:nvCxnSpPr>
        <p:spPr>
          <a:xfrm flipH="1">
            <a:off x="1959160" y="2926752"/>
            <a:ext cx="160314" cy="1798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559" y="4718972"/>
            <a:ext cx="301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Meshing of the </a:t>
            </a:r>
            <a:r>
              <a:rPr lang="en-US" b="1" dirty="0">
                <a:solidFill>
                  <a:srgbClr val="C00000"/>
                </a:solidFill>
              </a:rPr>
              <a:t>photosensitive </a:t>
            </a:r>
            <a:r>
              <a:rPr lang="en-US" b="1" dirty="0" smtClean="0">
                <a:solidFill>
                  <a:srgbClr val="C00000"/>
                </a:solidFill>
              </a:rPr>
              <a:t>region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4301" y="3293982"/>
            <a:ext cx="4600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Images of the same region of the pixel in the punch through side.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Dimension ration distorted to display surface 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All 250 </a:t>
            </a:r>
            <a:r>
              <a:rPr lang="el-GR" b="1" i="1" dirty="0" smtClean="0">
                <a:solidFill>
                  <a:srgbClr val="002060"/>
                </a:solidFill>
              </a:rPr>
              <a:t>μ</a:t>
            </a:r>
            <a:r>
              <a:rPr lang="en-US" b="1" i="1" dirty="0" smtClean="0">
                <a:solidFill>
                  <a:srgbClr val="002060"/>
                </a:solidFill>
              </a:rPr>
              <a:t>m of the wafer are simulated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Photoresist is present in the upper left plot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3763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2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02" y="600596"/>
            <a:ext cx="4187020" cy="21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n-US" dirty="0"/>
              <a:t>Concrete Cases: IBL </a:t>
            </a:r>
            <a:r>
              <a:rPr lang="en-US" dirty="0" smtClean="0"/>
              <a:t>3D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929" y="692696"/>
            <a:ext cx="6936245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Complete 3D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3E3D2D"/>
                </a:solidFill>
                <a:latin typeface="Century Gothic"/>
              </a:rPr>
              <a:t>double sided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pixel geometry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Use basic parameters (dopant profiles not exactly known)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dirty="0" smtClean="0">
                <a:solidFill>
                  <a:srgbClr val="3E3D2D"/>
                </a:solidFill>
                <a:latin typeface="Century Gothic"/>
              </a:rPr>
              <a:t>Full depth substrate simulation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Time of full single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pixel run ~ 6h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dirty="0" smtClean="0">
                <a:solidFill>
                  <a:srgbClr val="3E3D2D"/>
                </a:solidFill>
                <a:latin typeface="Century Gothic"/>
              </a:rPr>
              <a:t>Bilateral process flow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271589" cy="216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233" y="2765996"/>
            <a:ext cx="3712840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</a:rPr>
              <a:t>Process flow with ~50 stages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</a:rPr>
              <a:t>3 Pixel geometry also available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</a:rPr>
              <a:t>Carried out with one energy and dose but several scenarios are available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3763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0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523505"/>
            <a:ext cx="6781800" cy="798984"/>
          </a:xfrm>
        </p:spPr>
        <p:txBody>
          <a:bodyPr>
            <a:normAutofit fontScale="90000"/>
          </a:bodyPr>
          <a:lstStyle/>
          <a:p>
            <a:r>
              <a:rPr lang="en-US" dirty="0"/>
              <a:t>Concrete Cases: IBL 3D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6808"/>
            <a:ext cx="3733800" cy="18927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5"/>
            <a:ext cx="3744416" cy="1898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8" y="2636911"/>
            <a:ext cx="3772498" cy="191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3178"/>
            <a:ext cx="3744416" cy="1898159"/>
          </a:xfrm>
          <a:prstGeom prst="rect">
            <a:avLst/>
          </a:prstGeom>
        </p:spPr>
      </p:pic>
      <p:grpSp>
        <p:nvGrpSpPr>
          <p:cNvPr id="8" name="13 - Ομάδα"/>
          <p:cNvGrpSpPr/>
          <p:nvPr/>
        </p:nvGrpSpPr>
        <p:grpSpPr>
          <a:xfrm rot="20387286">
            <a:off x="107397" y="1626403"/>
            <a:ext cx="1784505" cy="720699"/>
            <a:chOff x="-1186191" y="1274401"/>
            <a:chExt cx="1200150" cy="811213"/>
          </a:xfrm>
        </p:grpSpPr>
        <p:sp>
          <p:nvSpPr>
            <p:cNvPr id="9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0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513962"/>
              <a:ext cx="1200150" cy="350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Geometry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13 - Ομάδα"/>
          <p:cNvGrpSpPr/>
          <p:nvPr/>
        </p:nvGrpSpPr>
        <p:grpSpPr>
          <a:xfrm rot="20387286">
            <a:off x="33494" y="4028682"/>
            <a:ext cx="1938092" cy="751866"/>
            <a:chOff x="-1186191" y="1274401"/>
            <a:chExt cx="1200150" cy="811213"/>
          </a:xfrm>
        </p:grpSpPr>
        <p:sp>
          <p:nvSpPr>
            <p:cNvPr id="12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3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481568"/>
              <a:ext cx="1200150" cy="415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Meshing strategy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13 - Ομάδα"/>
          <p:cNvGrpSpPr/>
          <p:nvPr/>
        </p:nvGrpSpPr>
        <p:grpSpPr>
          <a:xfrm rot="20387286">
            <a:off x="6982242" y="2709115"/>
            <a:ext cx="1862327" cy="568949"/>
            <a:chOff x="-1186191" y="1274401"/>
            <a:chExt cx="1200150" cy="811213"/>
          </a:xfrm>
        </p:grpSpPr>
        <p:sp>
          <p:nvSpPr>
            <p:cNvPr id="15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6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505761"/>
              <a:ext cx="1200150" cy="367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N implant 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13 - Ομάδα"/>
          <p:cNvGrpSpPr/>
          <p:nvPr/>
        </p:nvGrpSpPr>
        <p:grpSpPr>
          <a:xfrm rot="20387286">
            <a:off x="6856721" y="493235"/>
            <a:ext cx="1862327" cy="568949"/>
            <a:chOff x="-1186191" y="1274401"/>
            <a:chExt cx="1200150" cy="811213"/>
          </a:xfrm>
        </p:grpSpPr>
        <p:sp>
          <p:nvSpPr>
            <p:cNvPr id="21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2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426128"/>
              <a:ext cx="1200150" cy="526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P implant 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744" y="469250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Brush Script MT" pitchFamily="66" charset="0"/>
              </a:rPr>
              <a:t>Detail of the p-Spray region between the pixels showing meshing, geometry and implants concentration</a:t>
            </a:r>
            <a:endParaRPr lang="fr-FR" sz="2400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3763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7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84" y="521316"/>
            <a:ext cx="4035809" cy="3172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13720"/>
            <a:ext cx="4572000" cy="2431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11422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n-US" dirty="0"/>
              <a:t>Concrete Cases: IBL 3D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1999"/>
            <a:ext cx="4392488" cy="28004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01255"/>
            <a:ext cx="4536504" cy="2346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24329" y="3381143"/>
            <a:ext cx="1414975" cy="6244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308304" y="4018655"/>
            <a:ext cx="923513" cy="12105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37381" y="3452668"/>
            <a:ext cx="1486948" cy="6244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8000" y="4077126"/>
            <a:ext cx="450304" cy="1152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69133" y="5039443"/>
            <a:ext cx="3812262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</a:rPr>
              <a:t>Finer Meshing in the Guard Rings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3763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4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3006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Silicon Substrate</a:t>
            </a:r>
          </a:p>
          <a:p>
            <a:pPr marL="857250" lvl="1" indent="-4000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Type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n, Phosphorus doped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857250" lvl="1" indent="-400050">
              <a:buFont typeface="Wingdings" pitchFamily="2" charset="2"/>
              <a:buChar char="v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Orientation: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100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857250" lvl="1" indent="-400050">
              <a:buFont typeface="Wingdings" pitchFamily="2" charset="2"/>
              <a:buChar char="v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Resistivity 5000Ohm/cm</a:t>
            </a:r>
            <a:r>
              <a:rPr lang="en-US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3</a:t>
            </a:r>
          </a:p>
          <a:p>
            <a:pPr marL="857250" lvl="1" indent="-4000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Thickness: 250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μ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m (actual depth for simulation 5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μ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m)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Oxide Layer</a:t>
            </a:r>
            <a:endParaRPr lang="en-US" sz="2000" dirty="0">
              <a:solidFill>
                <a:srgbClr val="002060"/>
              </a:solidFill>
            </a:endParaRPr>
          </a:p>
          <a:p>
            <a:pPr marL="857250" lvl="1" indent="-4000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Isotropic deposition of 150nm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857250" lvl="1" indent="-4000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Times New Roman" pitchFamily="18" charset="0"/>
              </a:rPr>
              <a:t>Anisotropic etching with a remaining 20nm layer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Photoresist</a:t>
            </a:r>
          </a:p>
          <a:p>
            <a:pPr marL="857250" lvl="1" indent="-4000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μ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m isotropic deposition followed by strip etching after development</a:t>
            </a:r>
            <a:endParaRPr lang="en-US" dirty="0"/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n Implant</a:t>
            </a:r>
            <a:endParaRPr lang="en-US" sz="2000" dirty="0">
              <a:solidFill>
                <a:srgbClr val="002060"/>
              </a:solidFill>
            </a:endParaRP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Phosphorus at 60keV, dose of 10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15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particles/cm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2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with angle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-90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0</a:t>
            </a:r>
            <a:endParaRPr lang="en-US" baseline="30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5411422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Default Parameters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4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696563" y="260648"/>
            <a:ext cx="77172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P Spray</a:t>
            </a:r>
            <a:endParaRPr lang="en-US" sz="2000" dirty="0">
              <a:solidFill>
                <a:srgbClr val="002060"/>
              </a:solidFill>
            </a:endParaRP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Boron at 100keV, dose of 10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13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particles/cm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with angle of -90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0</a:t>
            </a:r>
          </a:p>
          <a:p>
            <a:pPr marL="400050" indent="-4000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Annealing</a:t>
            </a:r>
            <a:endParaRPr lang="en-US" sz="2000" dirty="0">
              <a:solidFill>
                <a:srgbClr val="002060"/>
              </a:solidFill>
            </a:endParaRP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300 minutes at 900 C, pressure of 1atm (literature reference of 3 temperature zones and pressures in the order of 500torr)</a:t>
            </a:r>
          </a:p>
          <a:p>
            <a:pPr marL="400050" indent="-4000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Metallization - Passivation</a:t>
            </a:r>
            <a:endParaRPr lang="en-US" sz="2000" dirty="0">
              <a:solidFill>
                <a:srgbClr val="002060"/>
              </a:solidFill>
            </a:endParaRP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Aluminum contacts formation from isotropic CVD deposit</a:t>
            </a: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SiO</a:t>
            </a:r>
            <a:r>
              <a:rPr lang="en-US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 passivation layer for mechanical and electrical protection (no implication in simulation result)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5411422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Default Parameters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33" y="5489107"/>
            <a:ext cx="6781800" cy="798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 Flow Complexity</a:t>
            </a:r>
            <a:endParaRPr lang="fr-FR" dirty="0"/>
          </a:p>
        </p:txBody>
      </p:sp>
      <p:grpSp>
        <p:nvGrpSpPr>
          <p:cNvPr id="10" name="Group 9"/>
          <p:cNvGrpSpPr/>
          <p:nvPr/>
        </p:nvGrpSpPr>
        <p:grpSpPr>
          <a:xfrm>
            <a:off x="5292080" y="188640"/>
            <a:ext cx="3475856" cy="5292200"/>
            <a:chOff x="4788024" y="441056"/>
            <a:chExt cx="3475856" cy="5292200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41056"/>
              <a:ext cx="3475856" cy="4519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960073"/>
              <a:ext cx="3475856" cy="7731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12 - TextBox"/>
          <p:cNvSpPr txBox="1"/>
          <p:nvPr/>
        </p:nvSpPr>
        <p:spPr>
          <a:xfrm rot="19948041">
            <a:off x="4557656" y="373702"/>
            <a:ext cx="187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828"/>
                </a:solidFill>
                <a:latin typeface="Brush Script MT" pitchFamily="66" charset="0"/>
              </a:rPr>
              <a:t>IBL</a:t>
            </a:r>
            <a:endParaRPr lang="en-US" sz="4000" b="1" dirty="0">
              <a:solidFill>
                <a:srgbClr val="005828"/>
              </a:solidFill>
              <a:latin typeface="Brush Script MT" pitchFamily="66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939054" y="4752484"/>
            <a:ext cx="4257817" cy="77460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1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122532" y="481661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55 separated steps, various variables and 8 macros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ight Arrow Callout 14"/>
          <p:cNvSpPr/>
          <p:nvPr/>
        </p:nvSpPr>
        <p:spPr>
          <a:xfrm rot="16200000">
            <a:off x="2137710" y="2613575"/>
            <a:ext cx="898790" cy="324971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96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939053" y="4106153"/>
            <a:ext cx="327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 steps with 5 macros, no back processing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39129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2 - TextBox"/>
          <p:cNvSpPr txBox="1"/>
          <p:nvPr/>
        </p:nvSpPr>
        <p:spPr>
          <a:xfrm rot="19930281">
            <a:off x="232315" y="60970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828"/>
                </a:solidFill>
                <a:latin typeface="Brush Script MT" pitchFamily="66" charset="0"/>
              </a:rPr>
              <a:t>Diode</a:t>
            </a:r>
            <a:endParaRPr lang="en-US" sz="4000" b="1" dirty="0">
              <a:solidFill>
                <a:srgbClr val="005828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Edgeless Detectors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928" y="908720"/>
            <a:ext cx="7735471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GDS Files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have been provided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complete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understudi</a:t>
            </a:r>
            <a:r>
              <a:rPr lang="en-US" dirty="0" err="1" smtClean="0">
                <a:solidFill>
                  <a:srgbClr val="3E3D2D"/>
                </a:solidFill>
                <a:latin typeface="Century Gothic"/>
              </a:rPr>
              <a:t>ng</a:t>
            </a:r>
            <a:r>
              <a:rPr lang="en-US" dirty="0" smtClean="0">
                <a:solidFill>
                  <a:srgbClr val="3E3D2D"/>
                </a:solidFill>
                <a:latin typeface="Century Gothic"/>
              </a:rPr>
              <a:t> of the fabrication process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lvl="0">
              <a:lnSpc>
                <a:spcPct val="150000"/>
              </a:lnSpc>
              <a:buClr>
                <a:srgbClr val="94C600"/>
              </a:buClr>
              <a:defRPr/>
            </a:pPr>
            <a:r>
              <a:rPr lang="en-US" dirty="0">
                <a:solidFill>
                  <a:srgbClr val="3E3D2D"/>
                </a:solidFill>
                <a:latin typeface="Century Gothic"/>
              </a:rPr>
              <a:t>Scribe </a:t>
            </a:r>
            <a:r>
              <a:rPr lang="en-US" dirty="0" smtClean="0">
                <a:solidFill>
                  <a:srgbClr val="3E3D2D"/>
                </a:solidFill>
                <a:latin typeface="Century Gothic"/>
              </a:rPr>
              <a:t>cleaning passivation poses simulation problem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dirty="0" smtClean="0">
                <a:solidFill>
                  <a:srgbClr val="3E3D2D"/>
                </a:solidFill>
                <a:latin typeface="Century Gothic"/>
              </a:rPr>
              <a:t>Several efforts are in the way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dirty="0" smtClean="0">
                <a:solidFill>
                  <a:srgbClr val="3E3D2D"/>
                </a:solidFill>
                <a:latin typeface="Century Gothic"/>
              </a:rPr>
              <a:t>Contacts in the near future with the industry (hoping to get input and details)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13 - Ομάδα"/>
          <p:cNvGrpSpPr/>
          <p:nvPr/>
        </p:nvGrpSpPr>
        <p:grpSpPr>
          <a:xfrm rot="20387286">
            <a:off x="7191738" y="445452"/>
            <a:ext cx="1784505" cy="1555681"/>
            <a:chOff x="-1186191" y="1274401"/>
            <a:chExt cx="1200150" cy="811213"/>
          </a:xfrm>
        </p:grpSpPr>
        <p:sp>
          <p:nvSpPr>
            <p:cNvPr id="7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8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520910"/>
              <a:ext cx="1200150" cy="33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35530"/>
                  </a:solidFill>
                  <a:latin typeface="Calibri" pitchFamily="34" charset="0"/>
                </a:rPr>
                <a:t>To Do, Effort on the way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6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842448" cy="870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and plans</a:t>
            </a:r>
            <a:endParaRPr lang="fr-FR" dirty="0"/>
          </a:p>
        </p:txBody>
      </p:sp>
      <p:grpSp>
        <p:nvGrpSpPr>
          <p:cNvPr id="5" name="16 - Ομάδα"/>
          <p:cNvGrpSpPr/>
          <p:nvPr/>
        </p:nvGrpSpPr>
        <p:grpSpPr>
          <a:xfrm rot="17724823">
            <a:off x="5253517" y="3465123"/>
            <a:ext cx="3831788" cy="1647509"/>
            <a:chOff x="-2327819" y="1616535"/>
            <a:chExt cx="2608594" cy="1007942"/>
          </a:xfrm>
        </p:grpSpPr>
        <p:sp>
          <p:nvSpPr>
            <p:cNvPr id="6" name="17 - Διάγραμμα ροής: Έξοδος σε εκτυπωτή"/>
            <p:cNvSpPr/>
            <p:nvPr/>
          </p:nvSpPr>
          <p:spPr>
            <a:xfrm rot="2518863">
              <a:off x="-2260855" y="1616535"/>
              <a:ext cx="2518505" cy="1004266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7" name="5 - TextBox"/>
            <p:cNvSpPr txBox="1">
              <a:spLocks noChangeArrowheads="1"/>
            </p:cNvSpPr>
            <p:nvPr/>
          </p:nvSpPr>
          <p:spPr bwMode="auto">
            <a:xfrm rot="2558857">
              <a:off x="-2327819" y="1720651"/>
              <a:ext cx="2608594" cy="90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dirty="0" smtClean="0">
                  <a:solidFill>
                    <a:srgbClr val="035530"/>
                  </a:solidFill>
                  <a:latin typeface="Berlin Sans FB" pitchFamily="34" charset="0"/>
                </a:rPr>
                <a:t>Goal to simulate edgeless detectors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dirty="0" smtClean="0">
                  <a:solidFill>
                    <a:srgbClr val="035530"/>
                  </a:solidFill>
                  <a:latin typeface="Berlin Sans FB" pitchFamily="34" charset="0"/>
                </a:rPr>
                <a:t>likelihood approach for doping profiles to define correct parameters</a:t>
              </a:r>
            </a:p>
            <a:p>
              <a:pPr marL="342900" indent="-342900">
                <a:buFont typeface="Wingdings" pitchFamily="2" charset="2"/>
                <a:buChar char="ü"/>
              </a:pPr>
              <a:endParaRPr lang="en-US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3568" y="578307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Support a central licensing management which would allow multiple instances and parallelization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Compare simulation results with experimental measurement in dopant profiles, charge shearing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Simulate irradiated detectors and describe their behavior in the effort for radiation hardness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Explore alternative geometries for bias rail / bias dot / guard ring structures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93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7848872" cy="45365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Introduction</a:t>
            </a:r>
          </a:p>
          <a:p>
            <a:pPr lvl="1"/>
            <a:r>
              <a:rPr lang="en-US" dirty="0">
                <a:latin typeface="Batang" pitchFamily="18" charset="-127"/>
                <a:ea typeface="Batang" pitchFamily="18" charset="-127"/>
              </a:rPr>
              <a:t>Past advances and future intentions</a:t>
            </a:r>
          </a:p>
          <a:p>
            <a:pPr lvl="1"/>
            <a:r>
              <a:rPr lang="en-US" dirty="0">
                <a:latin typeface="Batang" pitchFamily="18" charset="-127"/>
                <a:ea typeface="Batang" pitchFamily="18" charset="-127"/>
              </a:rPr>
              <a:t>The tool: Status and capabilities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Genic simulation principals</a:t>
            </a:r>
          </a:p>
          <a:p>
            <a:pPr lvl="1"/>
            <a:r>
              <a:rPr lang="en-US" dirty="0" smtClean="0">
                <a:latin typeface="Batang" pitchFamily="18" charset="-127"/>
                <a:ea typeface="Batang" pitchFamily="18" charset="-127"/>
              </a:rPr>
              <a:t>General Process Flow</a:t>
            </a:r>
          </a:p>
          <a:p>
            <a:pPr lvl="1"/>
            <a:r>
              <a:rPr lang="en-US" dirty="0" smtClean="0">
                <a:latin typeface="Batang" pitchFamily="18" charset="-127"/>
                <a:ea typeface="Batang" pitchFamily="18" charset="-127"/>
              </a:rPr>
              <a:t>Optimization strategies</a:t>
            </a:r>
          </a:p>
          <a:p>
            <a:pPr lvl="1"/>
            <a:r>
              <a:rPr lang="en-US" dirty="0" smtClean="0">
                <a:latin typeface="Batang" pitchFamily="18" charset="-127"/>
                <a:ea typeface="Batang" pitchFamily="18" charset="-127"/>
              </a:rPr>
              <a:t>Implantation models</a:t>
            </a:r>
          </a:p>
          <a:p>
            <a:r>
              <a:rPr lang="en-US" b="1" dirty="0">
                <a:solidFill>
                  <a:srgbClr val="002060"/>
                </a:solidFill>
              </a:rPr>
              <a:t>Concrete cases</a:t>
            </a:r>
          </a:p>
          <a:p>
            <a:pPr lvl="1"/>
            <a:r>
              <a:rPr lang="en-US" dirty="0">
                <a:latin typeface="Batang" pitchFamily="18" charset="-127"/>
                <a:ea typeface="Batang" pitchFamily="18" charset="-127"/>
              </a:rPr>
              <a:t>Test Diode example</a:t>
            </a:r>
          </a:p>
          <a:p>
            <a:pPr lvl="1"/>
            <a:r>
              <a:rPr lang="en-US" dirty="0">
                <a:latin typeface="Batang" pitchFamily="18" charset="-127"/>
                <a:ea typeface="Batang" pitchFamily="18" charset="-127"/>
              </a:rPr>
              <a:t>2D IBL single pixel simulation</a:t>
            </a:r>
          </a:p>
          <a:p>
            <a:pPr lvl="1"/>
            <a:r>
              <a:rPr lang="en-US" dirty="0">
                <a:latin typeface="Batang" pitchFamily="18" charset="-127"/>
                <a:ea typeface="Batang" pitchFamily="18" charset="-127"/>
              </a:rPr>
              <a:t>Full 3D IBL single and multiple pixel geometries</a:t>
            </a:r>
          </a:p>
          <a:p>
            <a:pPr lvl="1"/>
            <a:r>
              <a:rPr lang="en-US" dirty="0">
                <a:latin typeface="Batang" pitchFamily="18" charset="-127"/>
                <a:ea typeface="Batang" pitchFamily="18" charset="-127"/>
              </a:rPr>
              <a:t>Edgeless Detectors Status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Dopant profile measurements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Conclusions and plans</a:t>
            </a:r>
          </a:p>
        </p:txBody>
      </p:sp>
      <p:pic>
        <p:nvPicPr>
          <p:cNvPr id="4" name="Picture 2" descr="http://www.clker.com/cliparts/g/4/i/H/0/s/man-at-work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160240" cy="2160240"/>
          </a:xfrm>
          <a:prstGeom prst="rect">
            <a:avLst/>
          </a:prstGeom>
          <a:noFill/>
        </p:spPr>
      </p:pic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778268" y="6381328"/>
            <a:ext cx="1219201" cy="273049"/>
          </a:xfrm>
        </p:spPr>
        <p:txBody>
          <a:bodyPr/>
          <a:lstStyle/>
          <a:p>
            <a:pPr>
              <a:defRPr/>
            </a:pPr>
            <a:fld id="{A9338CCE-40C7-44A5-9A65-07E174A3B89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9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437112"/>
            <a:ext cx="6781800" cy="16002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12360" y="6410382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21</a:t>
            </a:fld>
            <a:endParaRPr lang="fr-FR" dirty="0"/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605600" y="5529445"/>
            <a:ext cx="6784249" cy="661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2920" indent="-457200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Broadway" pitchFamily="82" charset="0"/>
              </a:rPr>
              <a:t>Dopants profiles -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Broadway" pitchFamily="82" charset="0"/>
              </a:rPr>
              <a:t>SiMS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Broadway" pitchFamily="82" charset="0"/>
              </a:rPr>
              <a:t>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Broadway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495452"/>
            <a:ext cx="3036885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00" y="2056791"/>
            <a:ext cx="2400925" cy="345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03" y="4094219"/>
            <a:ext cx="1491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SIMS system @ </a:t>
            </a:r>
            <a:r>
              <a:rPr lang="en-US" dirty="0" smtClean="0"/>
              <a:t>CNRS-</a:t>
            </a:r>
            <a:r>
              <a:rPr lang="en-US" dirty="0" err="1" smtClean="0"/>
              <a:t>Meudon</a:t>
            </a:r>
            <a:r>
              <a:rPr lang="en-US" dirty="0" smtClean="0"/>
              <a:t> (</a:t>
            </a:r>
            <a:r>
              <a:rPr lang="en-US" dirty="0" err="1" smtClean="0"/>
              <a:t>Cameca</a:t>
            </a:r>
            <a:r>
              <a:rPr lang="en-US" dirty="0" smtClean="0"/>
              <a:t> </a:t>
            </a:r>
            <a:r>
              <a:rPr lang="en-US" dirty="0"/>
              <a:t>IMS </a:t>
            </a:r>
            <a:r>
              <a:rPr lang="en-US" dirty="0" smtClean="0"/>
              <a:t>4F)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7345" y="472752"/>
            <a:ext cx="52928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Analytical technique to 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</a:rPr>
              <a:t>characterize the impurities in the surface and near surface (~30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m)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region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Times New Roman" pitchFamily="18" charset="0"/>
              </a:rPr>
              <a:t>Relies on sputtering </a:t>
            </a:r>
            <a:r>
              <a:rPr lang="en-US" dirty="0">
                <a:latin typeface="Times New Roman" pitchFamily="18" charset="0"/>
              </a:rPr>
              <a:t>of a 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</a:rPr>
              <a:t>primary energetic ion beam (0.5-20 </a:t>
            </a:r>
            <a:r>
              <a:rPr lang="en-US" i="1" u="sng" dirty="0" err="1">
                <a:solidFill>
                  <a:srgbClr val="FF0000"/>
                </a:solidFill>
                <a:latin typeface="Times New Roman" pitchFamily="18" charset="0"/>
              </a:rPr>
              <a:t>keV</a:t>
            </a:r>
            <a:r>
              <a:rPr lang="en-US" dirty="0">
                <a:latin typeface="Times New Roman" pitchFamily="18" charset="0"/>
              </a:rPr>
              <a:t>) on sample </a:t>
            </a:r>
            <a:r>
              <a:rPr lang="en-US" dirty="0" smtClean="0">
                <a:latin typeface="Times New Roman" pitchFamily="18" charset="0"/>
              </a:rPr>
              <a:t>surface and analysis </a:t>
            </a:r>
            <a:r>
              <a:rPr lang="en-US" dirty="0">
                <a:latin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</a:rPr>
              <a:t>produced </a:t>
            </a:r>
            <a:r>
              <a:rPr lang="en-US" dirty="0">
                <a:latin typeface="Times New Roman" pitchFamily="18" charset="0"/>
              </a:rPr>
              <a:t>ionized secondary particles by mass </a:t>
            </a:r>
            <a:r>
              <a:rPr lang="en-US" dirty="0" smtClean="0">
                <a:latin typeface="Times New Roman" pitchFamily="18" charset="0"/>
              </a:rPr>
              <a:t>spectrometry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Good detection </a:t>
            </a:r>
            <a:r>
              <a:rPr lang="en-US" dirty="0">
                <a:latin typeface="Times New Roman" pitchFamily="18" charset="0"/>
              </a:rPr>
              <a:t>sensitivity for many elements: 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</a:rPr>
              <a:t>it can detect dopant densities as low as 10</a:t>
            </a:r>
            <a:r>
              <a:rPr lang="en-US" i="1" u="sng" baseline="30000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</a:rPr>
              <a:t>cm</a:t>
            </a:r>
            <a:r>
              <a:rPr lang="en-US" i="1" u="sng" baseline="30000" dirty="0" smtClean="0">
                <a:solidFill>
                  <a:srgbClr val="FF0000"/>
                </a:solidFill>
                <a:latin typeface="Times New Roman" pitchFamily="18" charset="0"/>
              </a:rPr>
              <a:t>-3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 A</a:t>
            </a:r>
            <a:r>
              <a:rPr lang="en-US" dirty="0" smtClean="0">
                <a:latin typeface="Times New Roman" pitchFamily="18" charset="0"/>
              </a:rPr>
              <a:t>llows </a:t>
            </a:r>
            <a:r>
              <a:rPr lang="en-US" dirty="0" err="1" smtClean="0">
                <a:latin typeface="Times New Roman" pitchFamily="18" charset="0"/>
              </a:rPr>
              <a:t>multielement</a:t>
            </a:r>
            <a:r>
              <a:rPr lang="en-US" dirty="0" smtClean="0">
                <a:latin typeface="Times New Roman" pitchFamily="18" charset="0"/>
              </a:rPr>
              <a:t> detection, 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</a:rPr>
              <a:t>has a depth resolution of 1 to 5 nm</a:t>
            </a:r>
            <a:r>
              <a:rPr lang="en-US" dirty="0">
                <a:latin typeface="Times New Roman" pitchFamily="18" charset="0"/>
              </a:rPr>
              <a:t> and can give a lateral surface characterization on a scale of several </a:t>
            </a:r>
            <a:r>
              <a:rPr lang="en-US" dirty="0" smtClean="0">
                <a:latin typeface="Times New Roman" pitchFamily="18" charset="0"/>
              </a:rPr>
              <a:t>microns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Destructive method</a:t>
            </a:r>
            <a:r>
              <a:rPr lang="en-US" dirty="0">
                <a:latin typeface="Times New Roman" pitchFamily="18" charset="0"/>
              </a:rPr>
              <a:t>, since the act of the removing material by sputtering leaves a crater in a </a:t>
            </a:r>
            <a:r>
              <a:rPr lang="en-US" dirty="0" smtClean="0">
                <a:latin typeface="Times New Roman" pitchFamily="18" charset="0"/>
              </a:rPr>
              <a:t>sample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 It determines the 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</a:rPr>
              <a:t>total dopant density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</a:rPr>
              <a:t>profile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12" name="13 - Ομάδα"/>
          <p:cNvGrpSpPr/>
          <p:nvPr/>
        </p:nvGrpSpPr>
        <p:grpSpPr>
          <a:xfrm rot="21426368">
            <a:off x="1886736" y="564605"/>
            <a:ext cx="1821051" cy="1204650"/>
            <a:chOff x="-4859976" y="612211"/>
            <a:chExt cx="1306456" cy="944144"/>
          </a:xfrm>
        </p:grpSpPr>
        <p:sp>
          <p:nvSpPr>
            <p:cNvPr id="13" name="14 - Διάγραμμα ροής: Έξοδος σε εκτυπωτή"/>
            <p:cNvSpPr/>
            <p:nvPr/>
          </p:nvSpPr>
          <p:spPr>
            <a:xfrm rot="2518863">
              <a:off x="-4663182" y="61221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4" name="5 - TextBox"/>
            <p:cNvSpPr txBox="1">
              <a:spLocks noChangeArrowheads="1"/>
            </p:cNvSpPr>
            <p:nvPr/>
          </p:nvSpPr>
          <p:spPr bwMode="auto">
            <a:xfrm rot="2566059">
              <a:off x="-4859976" y="633025"/>
              <a:ext cx="120015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035530"/>
                  </a:solidFill>
                  <a:latin typeface="Lucida Calligraphy" pitchFamily="66" charset="0"/>
                </a:rPr>
                <a:t>Easily</a:t>
              </a:r>
              <a:r>
                <a:rPr lang="fr-FR" dirty="0" smtClean="0">
                  <a:solidFill>
                    <a:srgbClr val="035530"/>
                  </a:solidFill>
                  <a:latin typeface="Lucida Calligraphy" pitchFamily="66" charset="0"/>
                </a:rPr>
                <a:t> accessible</a:t>
              </a:r>
              <a:endParaRPr lang="fr-FR" dirty="0">
                <a:solidFill>
                  <a:srgbClr val="035530"/>
                </a:solidFill>
                <a:latin typeface="Lucida Calligraphy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5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382" y="1842560"/>
            <a:ext cx="4490065" cy="2893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Pair </a:t>
            </a:r>
            <a:r>
              <a:rPr lang="en-US" dirty="0"/>
              <a:t>of specially conditioned point contact probes which are stepped across the bevel surface of the semiconductor sample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Resistance between two probes is measured at each step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Resulting data computer processed into detailed carrier concentration and resistivity profiles from which dopant concentration profiles can be </a:t>
            </a:r>
            <a:r>
              <a:rPr lang="en-US" dirty="0" smtClean="0"/>
              <a:t>deduced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0352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22</a:t>
            </a:fld>
            <a:endParaRPr lang="fr-FR" dirty="0"/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-180528" y="5268995"/>
            <a:ext cx="4518140" cy="661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2920" indent="-457200"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Broadway" pitchFamily="82" charset="0"/>
              </a:rPr>
              <a:t>Dopants profiles – SRP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Broadway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711279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6 - Ομάδα"/>
          <p:cNvGrpSpPr/>
          <p:nvPr/>
        </p:nvGrpSpPr>
        <p:grpSpPr>
          <a:xfrm rot="20395340">
            <a:off x="5693167" y="2362484"/>
            <a:ext cx="2874590" cy="2426065"/>
            <a:chOff x="-2327819" y="1616535"/>
            <a:chExt cx="2608594" cy="1060582"/>
          </a:xfrm>
        </p:grpSpPr>
        <p:sp>
          <p:nvSpPr>
            <p:cNvPr id="13" name="17 - Διάγραμμα ροής: Έξοδος σε εκτυπωτή"/>
            <p:cNvSpPr/>
            <p:nvPr/>
          </p:nvSpPr>
          <p:spPr>
            <a:xfrm rot="2518863">
              <a:off x="-2260855" y="1616535"/>
              <a:ext cx="2518505" cy="1004266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4" name="5 - TextBox"/>
            <p:cNvSpPr txBox="1">
              <a:spLocks noChangeArrowheads="1"/>
            </p:cNvSpPr>
            <p:nvPr/>
          </p:nvSpPr>
          <p:spPr bwMode="auto">
            <a:xfrm rot="2558857">
              <a:off x="-2327819" y="1668007"/>
              <a:ext cx="2608594" cy="1009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dirty="0" smtClean="0">
                  <a:solidFill>
                    <a:srgbClr val="035530"/>
                  </a:solidFill>
                  <a:latin typeface="Berlin Sans FB" pitchFamily="34" charset="0"/>
                </a:rPr>
                <a:t>Costly Technic </a:t>
              </a:r>
              <a:r>
                <a:rPr lang="en-US" dirty="0">
                  <a:solidFill>
                    <a:srgbClr val="035530"/>
                  </a:solidFill>
                  <a:latin typeface="Berlin Sans FB" pitchFamily="34" charset="0"/>
                </a:rPr>
                <a:t>carried out by Evans Analytical Group </a:t>
              </a:r>
              <a:endParaRPr lang="en-US" dirty="0" smtClean="0">
                <a:solidFill>
                  <a:srgbClr val="035530"/>
                </a:solidFill>
                <a:latin typeface="Berlin Sans FB" pitchFamily="34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dirty="0" smtClean="0">
                  <a:solidFill>
                    <a:srgbClr val="035530"/>
                  </a:solidFill>
                  <a:latin typeface="Berlin Sans FB" pitchFamily="34" charset="0"/>
                </a:rPr>
                <a:t>No full control of used parameters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dirty="0" smtClean="0">
                  <a:solidFill>
                    <a:srgbClr val="035530"/>
                  </a:solidFill>
                  <a:latin typeface="Berlin Sans FB" pitchFamily="34" charset="0"/>
                </a:rPr>
                <a:t>Development of in-house alternatives</a:t>
              </a:r>
            </a:p>
            <a:p>
              <a:pPr algn="ctr"/>
              <a:endParaRPr lang="en-US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6985" y="476672"/>
            <a:ext cx="4726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alibri" pitchFamily="34" charset="0"/>
              </a:rPr>
              <a:t>Analytical technique </a:t>
            </a:r>
            <a:r>
              <a:rPr lang="en-US" sz="2000" dirty="0">
                <a:latin typeface="Calibri" pitchFamily="34" charset="0"/>
              </a:rPr>
              <a:t>to characterize the majority carrier and active dopant concentration profiles in semiconductor </a:t>
            </a:r>
            <a:r>
              <a:rPr lang="en-US" sz="2000" dirty="0" smtClean="0">
                <a:latin typeface="Calibri" pitchFamily="34" charset="0"/>
              </a:rPr>
              <a:t>structures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3490" y="4581128"/>
            <a:ext cx="50305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Pros: </a:t>
            </a:r>
            <a:r>
              <a:rPr lang="en-US" dirty="0">
                <a:solidFill>
                  <a:srgbClr val="002060"/>
                </a:solidFill>
              </a:rPr>
              <a:t>V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ery high dynamic range (10</a:t>
            </a:r>
            <a:r>
              <a:rPr lang="en-US" baseline="30000" dirty="0">
                <a:solidFill>
                  <a:srgbClr val="002060"/>
                </a:solidFill>
                <a:latin typeface="Comic Sans MS" pitchFamily="66" charset="0"/>
              </a:rPr>
              <a:t>12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– 10</a:t>
            </a:r>
            <a:r>
              <a:rPr lang="en-US" baseline="30000" dirty="0">
                <a:solidFill>
                  <a:srgbClr val="002060"/>
                </a:solidFill>
                <a:latin typeface="Comic Sans MS" pitchFamily="66" charset="0"/>
              </a:rPr>
              <a:t>21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cm</a:t>
            </a:r>
            <a:r>
              <a:rPr lang="en-US" baseline="30000" dirty="0">
                <a:solidFill>
                  <a:srgbClr val="002060"/>
                </a:solidFill>
                <a:latin typeface="Comic Sans MS" pitchFamily="66" charset="0"/>
              </a:rPr>
              <a:t>-3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) </a:t>
            </a:r>
            <a:br>
              <a:rPr lang="en-US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Capable of profiling very shallow junctions (nm regime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Conns: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Destructive method</a:t>
            </a:r>
          </a:p>
        </p:txBody>
      </p:sp>
      <p:sp>
        <p:nvSpPr>
          <p:cNvPr id="19" name="12 - TextBox"/>
          <p:cNvSpPr txBox="1"/>
          <p:nvPr/>
        </p:nvSpPr>
        <p:spPr>
          <a:xfrm rot="19759106">
            <a:off x="61662" y="1650401"/>
            <a:ext cx="153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Brush Script MT" pitchFamily="66" charset="0"/>
              </a:rPr>
              <a:t>Procedure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LAL Pixel Group Activities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fr-FR" smtClean="0"/>
              <a:t>23</a:t>
            </a:fld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76201"/>
            <a:ext cx="9173177" cy="112871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3000">
                <a:srgbClr val="85C2FF"/>
              </a:gs>
              <a:gs pos="53000">
                <a:srgbClr val="C4D6EB">
                  <a:alpha val="35000"/>
                </a:srgbClr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379669" y="195263"/>
            <a:ext cx="8384661" cy="661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2920" indent="-457200"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Broadway" pitchFamily="82" charset="0"/>
              </a:rPr>
              <a:t>Dopants profiles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Broadway" pitchFamily="82" charset="0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84633" y="1154324"/>
            <a:ext cx="3297938" cy="3032919"/>
            <a:chOff x="257" y="391"/>
            <a:chExt cx="2941" cy="2157"/>
          </a:xfrm>
        </p:grpSpPr>
        <p:pic>
          <p:nvPicPr>
            <p:cNvPr id="12" name="Picture 10" descr="Compa_N+v6_n-in-n+second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391"/>
              <a:ext cx="2941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109" y="1570"/>
              <a:ext cx="53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/>
                <a:t>n</a:t>
              </a:r>
              <a:r>
                <a:rPr lang="fr-FR" baseline="30000"/>
                <a:t>+</a:t>
              </a:r>
              <a:r>
                <a:rPr lang="fr-FR"/>
                <a:t>/n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4586589" y="1234281"/>
            <a:ext cx="3717871" cy="2873004"/>
            <a:chOff x="295" y="2518"/>
            <a:chExt cx="2903" cy="1774"/>
          </a:xfrm>
        </p:grpSpPr>
        <p:pic>
          <p:nvPicPr>
            <p:cNvPr id="15" name="Picture 11" descr="Compa_P+v4_n-in-n+second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18"/>
              <a:ext cx="2903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020" y="3657"/>
              <a:ext cx="4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/>
                <a:t>p</a:t>
              </a:r>
              <a:r>
                <a:rPr lang="fr-FR" baseline="30000"/>
                <a:t>+</a:t>
              </a:r>
              <a:r>
                <a:rPr lang="fr-FR"/>
                <a:t>/n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8529" y="5092745"/>
            <a:ext cx="7660095" cy="1354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Measurements on n-on –n wafers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Good overall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SiMS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SRP agreement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Not all implanted dopant atoms are integrated in lattice positions, not all electrically active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634" y="3997980"/>
            <a:ext cx="4570809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N+ implant characteristics</a:t>
            </a:r>
          </a:p>
          <a:p>
            <a:pPr lvl="1"/>
            <a:r>
              <a:rPr lang="en-US" sz="1900" dirty="0">
                <a:latin typeface="Times New Roman" pitchFamily="18" charset="0"/>
              </a:rPr>
              <a:t>SIMS peak conc. </a:t>
            </a:r>
            <a:r>
              <a:rPr lang="en-US" sz="1900" dirty="0" err="1">
                <a:latin typeface="Times New Roman" pitchFamily="18" charset="0"/>
              </a:rPr>
              <a:t>N</a:t>
            </a:r>
            <a:r>
              <a:rPr lang="en-US" sz="1900" baseline="-25000" dirty="0" err="1">
                <a:latin typeface="Times New Roman" pitchFamily="18" charset="0"/>
              </a:rPr>
              <a:t>n</a:t>
            </a:r>
            <a:r>
              <a:rPr lang="en-US" sz="1900" dirty="0">
                <a:latin typeface="Times New Roman" pitchFamily="18" charset="0"/>
              </a:rPr>
              <a:t> ~ 1x10</a:t>
            </a:r>
            <a:r>
              <a:rPr lang="en-US" sz="1900" baseline="30000" dirty="0">
                <a:latin typeface="Times New Roman" pitchFamily="18" charset="0"/>
              </a:rPr>
              <a:t>19</a:t>
            </a:r>
            <a:r>
              <a:rPr lang="en-US" sz="1900" dirty="0">
                <a:latin typeface="Times New Roman" pitchFamily="18" charset="0"/>
              </a:rPr>
              <a:t> cm</a:t>
            </a:r>
            <a:r>
              <a:rPr lang="en-US" sz="1900" baseline="30000" dirty="0">
                <a:latin typeface="Times New Roman" pitchFamily="18" charset="0"/>
              </a:rPr>
              <a:t>-3</a:t>
            </a:r>
            <a:endParaRPr lang="en-US" sz="1900" dirty="0">
              <a:latin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</a:rPr>
              <a:t>SRP peak conc. </a:t>
            </a:r>
            <a:r>
              <a:rPr lang="en-US" sz="1900" dirty="0" err="1">
                <a:latin typeface="Times New Roman" pitchFamily="18" charset="0"/>
              </a:rPr>
              <a:t>N</a:t>
            </a:r>
            <a:r>
              <a:rPr lang="en-US" sz="1900" baseline="-25000" dirty="0" err="1">
                <a:latin typeface="Times New Roman" pitchFamily="18" charset="0"/>
              </a:rPr>
              <a:t>n</a:t>
            </a:r>
            <a:r>
              <a:rPr lang="en-US" sz="1900" dirty="0">
                <a:latin typeface="Times New Roman" pitchFamily="18" charset="0"/>
              </a:rPr>
              <a:t> ~ 8x10</a:t>
            </a:r>
            <a:r>
              <a:rPr lang="en-US" sz="1900" baseline="30000" dirty="0">
                <a:latin typeface="Times New Roman" pitchFamily="18" charset="0"/>
              </a:rPr>
              <a:t>18</a:t>
            </a:r>
            <a:r>
              <a:rPr lang="en-US" sz="1900" dirty="0">
                <a:latin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</a:rPr>
              <a:t>cm</a:t>
            </a:r>
            <a:r>
              <a:rPr lang="en-US" sz="1900" baseline="30000" dirty="0" smtClean="0">
                <a:latin typeface="Times New Roman" pitchFamily="18" charset="0"/>
              </a:rPr>
              <a:t>-3</a:t>
            </a:r>
            <a:endParaRPr lang="en-US" sz="1900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0120" y="3997980"/>
            <a:ext cx="4570809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P+ implant characteristics</a:t>
            </a:r>
          </a:p>
          <a:p>
            <a:pPr lvl="1"/>
            <a:r>
              <a:rPr lang="en-US" sz="1900" dirty="0">
                <a:latin typeface="Times New Roman" pitchFamily="18" charset="0"/>
              </a:rPr>
              <a:t>SIMS peak conc. </a:t>
            </a:r>
            <a:r>
              <a:rPr lang="en-US" sz="1900" dirty="0" err="1">
                <a:latin typeface="Times New Roman" pitchFamily="18" charset="0"/>
              </a:rPr>
              <a:t>N</a:t>
            </a:r>
            <a:r>
              <a:rPr lang="en-US" sz="1900" baseline="-25000" dirty="0" err="1">
                <a:latin typeface="Times New Roman" pitchFamily="18" charset="0"/>
              </a:rPr>
              <a:t>p</a:t>
            </a:r>
            <a:r>
              <a:rPr lang="en-US" sz="1900" dirty="0">
                <a:latin typeface="Times New Roman" pitchFamily="18" charset="0"/>
              </a:rPr>
              <a:t> ~ 3x10</a:t>
            </a:r>
            <a:r>
              <a:rPr lang="en-US" sz="1900" baseline="30000" dirty="0">
                <a:latin typeface="Times New Roman" pitchFamily="18" charset="0"/>
              </a:rPr>
              <a:t>19</a:t>
            </a:r>
            <a:r>
              <a:rPr lang="en-US" sz="1900" dirty="0">
                <a:latin typeface="Times New Roman" pitchFamily="18" charset="0"/>
              </a:rPr>
              <a:t> cm</a:t>
            </a:r>
            <a:r>
              <a:rPr lang="en-US" sz="1900" baseline="30000" dirty="0">
                <a:latin typeface="Times New Roman" pitchFamily="18" charset="0"/>
              </a:rPr>
              <a:t>-3</a:t>
            </a:r>
            <a:endParaRPr lang="en-US" sz="1900" dirty="0">
              <a:latin typeface="Times New Roman" pitchFamily="18" charset="0"/>
            </a:endParaRPr>
          </a:p>
          <a:p>
            <a:pPr lvl="1"/>
            <a:r>
              <a:rPr lang="en-US" sz="1900" dirty="0">
                <a:latin typeface="Times New Roman" pitchFamily="18" charset="0"/>
              </a:rPr>
              <a:t>SRP peak conc. </a:t>
            </a:r>
            <a:r>
              <a:rPr lang="en-US" sz="1900" dirty="0" err="1">
                <a:latin typeface="Times New Roman" pitchFamily="18" charset="0"/>
              </a:rPr>
              <a:t>N</a:t>
            </a:r>
            <a:r>
              <a:rPr lang="en-US" sz="1900" baseline="-25000" dirty="0" err="1">
                <a:latin typeface="Times New Roman" pitchFamily="18" charset="0"/>
              </a:rPr>
              <a:t>p</a:t>
            </a:r>
            <a:r>
              <a:rPr lang="en-US" sz="1900" dirty="0">
                <a:latin typeface="Times New Roman" pitchFamily="18" charset="0"/>
              </a:rPr>
              <a:t> ~ 5x10</a:t>
            </a:r>
            <a:r>
              <a:rPr lang="en-US" sz="1900" baseline="30000" dirty="0">
                <a:latin typeface="Times New Roman" pitchFamily="18" charset="0"/>
              </a:rPr>
              <a:t>18</a:t>
            </a:r>
            <a:r>
              <a:rPr lang="en-US" sz="1900" dirty="0">
                <a:latin typeface="Times New Roman" pitchFamily="18" charset="0"/>
              </a:rPr>
              <a:t> cm</a:t>
            </a:r>
            <a:r>
              <a:rPr lang="en-US" sz="1900" baseline="30000" dirty="0">
                <a:latin typeface="Times New Roman" pitchFamily="18" charset="0"/>
              </a:rPr>
              <a:t>-3</a:t>
            </a:r>
            <a:endParaRPr lang="en-US" sz="19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172" y="5373428"/>
            <a:ext cx="6781800" cy="921650"/>
          </a:xfrm>
        </p:spPr>
        <p:txBody>
          <a:bodyPr>
            <a:normAutofit/>
          </a:bodyPr>
          <a:lstStyle/>
          <a:p>
            <a:r>
              <a:rPr lang="fr-FR" dirty="0"/>
              <a:t>Introduction  &amp; </a:t>
            </a:r>
            <a:r>
              <a:rPr lang="fr-FR" dirty="0" err="1" smtClean="0"/>
              <a:t>Status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90" y="315831"/>
            <a:ext cx="2948564" cy="16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- Διπλωμένη γωνία"/>
          <p:cNvSpPr/>
          <p:nvPr/>
        </p:nvSpPr>
        <p:spPr>
          <a:xfrm>
            <a:off x="38564" y="612380"/>
            <a:ext cx="5973595" cy="1254224"/>
          </a:xfrm>
          <a:prstGeom prst="foldedCorner">
            <a:avLst/>
          </a:prstGeom>
          <a:gradFill>
            <a:gsLst>
              <a:gs pos="0">
                <a:srgbClr val="8488C4">
                  <a:alpha val="6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778268" y="6381328"/>
            <a:ext cx="1219201" cy="273049"/>
          </a:xfrm>
        </p:spPr>
        <p:txBody>
          <a:bodyPr/>
          <a:lstStyle/>
          <a:p>
            <a:pPr>
              <a:defRPr/>
            </a:pPr>
            <a:fld id="{A9338CCE-40C7-44A5-9A65-07E174A3B89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27076" y="726514"/>
            <a:ext cx="617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Passing to 3D Simulations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Migrating from SILVACO TCAD to Synopsys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Both process simulation and irradiation model integration</a:t>
            </a:r>
          </a:p>
        </p:txBody>
      </p:sp>
      <p:grpSp>
        <p:nvGrpSpPr>
          <p:cNvPr id="9" name="13 - Ομάδα"/>
          <p:cNvGrpSpPr/>
          <p:nvPr/>
        </p:nvGrpSpPr>
        <p:grpSpPr>
          <a:xfrm rot="21426368">
            <a:off x="5086571" y="411838"/>
            <a:ext cx="1599783" cy="811213"/>
            <a:chOff x="-1186191" y="1274401"/>
            <a:chExt cx="1200150" cy="811213"/>
          </a:xfrm>
        </p:grpSpPr>
        <p:sp>
          <p:nvSpPr>
            <p:cNvPr id="10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1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504483"/>
              <a:ext cx="12001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35530"/>
                  </a:solidFill>
                  <a:latin typeface="Calibri" pitchFamily="34" charset="0"/>
                </a:rPr>
                <a:t>Tools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sp>
        <p:nvSpPr>
          <p:cNvPr id="12" name="10 - Διάγραμμα ροής: Έξοδος σε εκτυπωτή"/>
          <p:cNvSpPr/>
          <p:nvPr/>
        </p:nvSpPr>
        <p:spPr>
          <a:xfrm>
            <a:off x="1907704" y="2260951"/>
            <a:ext cx="6768752" cy="1536920"/>
          </a:xfrm>
          <a:prstGeom prst="flowChartDocument">
            <a:avLst/>
          </a:prstGeom>
          <a:gradFill>
            <a:gsLst>
              <a:gs pos="0">
                <a:srgbClr val="FFEFD1">
                  <a:alpha val="65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1 - TextBox"/>
          <p:cNvSpPr txBox="1"/>
          <p:nvPr/>
        </p:nvSpPr>
        <p:spPr>
          <a:xfrm>
            <a:off x="1907705" y="2260951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Radiated IBL structures simulation</a:t>
            </a:r>
            <a:endParaRPr lang="en-US" dirty="0" smtClean="0"/>
          </a:p>
          <a:p>
            <a:pPr marL="271463" indent="-271463">
              <a:buFont typeface="Arial" pitchFamily="34" charset="0"/>
              <a:buChar char="•"/>
            </a:pPr>
            <a:endParaRPr lang="en-US" dirty="0" smtClean="0"/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Charge sharing and electrical field distributions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Defects modeling and model testing</a:t>
            </a:r>
          </a:p>
        </p:txBody>
      </p:sp>
      <p:sp>
        <p:nvSpPr>
          <p:cNvPr id="14" name="10 - Διάγραμμα ροής: Έξοδος σε εκτυπωτή"/>
          <p:cNvSpPr/>
          <p:nvPr/>
        </p:nvSpPr>
        <p:spPr>
          <a:xfrm>
            <a:off x="2318917" y="3415569"/>
            <a:ext cx="6743736" cy="2154674"/>
          </a:xfrm>
          <a:prstGeom prst="flowChartDocument">
            <a:avLst/>
          </a:prstGeom>
          <a:gradFill>
            <a:gsLst>
              <a:gs pos="0">
                <a:srgbClr val="FFEFD1">
                  <a:alpha val="65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1 - TextBox"/>
          <p:cNvSpPr txBox="1"/>
          <p:nvPr/>
        </p:nvSpPr>
        <p:spPr>
          <a:xfrm>
            <a:off x="2372253" y="3415569"/>
            <a:ext cx="669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Validate Edgeless VTT geometry and radiation hardness</a:t>
            </a:r>
            <a:endParaRPr lang="en-US" dirty="0" smtClean="0"/>
          </a:p>
          <a:p>
            <a:pPr marL="271463" indent="-271463">
              <a:buFont typeface="Arial" pitchFamily="34" charset="0"/>
              <a:buChar char="•"/>
            </a:pPr>
            <a:endParaRPr lang="en-US" dirty="0" smtClean="0"/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Geometry and fabrication process flow simulation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Detailed investigation of electrical field on detector  edge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Charge propagation in the substrate and boundary conditions effects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Radiation hardness modeling and simulation</a:t>
            </a:r>
          </a:p>
        </p:txBody>
      </p:sp>
      <p:grpSp>
        <p:nvGrpSpPr>
          <p:cNvPr id="16" name="16 - Ομάδα"/>
          <p:cNvGrpSpPr/>
          <p:nvPr/>
        </p:nvGrpSpPr>
        <p:grpSpPr>
          <a:xfrm rot="16472373">
            <a:off x="1808190" y="1832987"/>
            <a:ext cx="1128126" cy="733124"/>
            <a:chOff x="-1186191" y="1274400"/>
            <a:chExt cx="1200150" cy="811213"/>
          </a:xfrm>
        </p:grpSpPr>
        <p:sp>
          <p:nvSpPr>
            <p:cNvPr id="17" name="17 - Διάγραμμα ροής: Έξοδος σε εκτυπωτή"/>
            <p:cNvSpPr/>
            <p:nvPr/>
          </p:nvSpPr>
          <p:spPr>
            <a:xfrm rot="2518863">
              <a:off x="-1180337" y="1274400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8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550891"/>
              <a:ext cx="1200150" cy="277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35530"/>
                  </a:solidFill>
                  <a:latin typeface="Calibri" pitchFamily="34" charset="0"/>
                </a:rPr>
                <a:t>Intentions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68" y="3881673"/>
            <a:ext cx="1101809" cy="38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5" y="4263896"/>
            <a:ext cx="1810690" cy="84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" y="1957445"/>
            <a:ext cx="1482687" cy="8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94" y="3029411"/>
            <a:ext cx="1432012" cy="9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057" y="2690642"/>
            <a:ext cx="156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1 Guard Ring</a:t>
            </a:r>
            <a:endParaRPr lang="en-US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64" y="3841951"/>
            <a:ext cx="220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Guard Ring + Bias Rail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54523" y="5104137"/>
            <a:ext cx="272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No Guard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Ring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or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Bias Rail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37654" y="1860841"/>
            <a:ext cx="361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IBL Voltage simulation (600V </a:t>
            </a:r>
            <a:r>
              <a:rPr lang="en-US" sz="2000" b="1" dirty="0">
                <a:latin typeface="Arabic Typesetting" pitchFamily="66" charset="-78"/>
                <a:cs typeface="Arabic Typesetting" pitchFamily="66" charset="-78"/>
              </a:rPr>
              <a:t>- 5 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x10</a:t>
            </a:r>
            <a:r>
              <a:rPr lang="en-US" sz="2000" b="1" baseline="30000" dirty="0" smtClean="0">
                <a:latin typeface="Arabic Typesetting" pitchFamily="66" charset="-78"/>
                <a:cs typeface="Arabic Typesetting" pitchFamily="66" charset="-78"/>
              </a:rPr>
              <a:t>15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n</a:t>
            </a:r>
            <a:r>
              <a:rPr lang="en-US" sz="2000" b="1" baseline="-25000" dirty="0" smtClean="0">
                <a:latin typeface="Arabic Typesetting" pitchFamily="66" charset="-78"/>
                <a:cs typeface="Arabic Typesetting" pitchFamily="66" charset="-78"/>
              </a:rPr>
              <a:t>eq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cm</a:t>
            </a:r>
            <a:r>
              <a:rPr lang="en-US" sz="2000" b="1" baseline="30000" dirty="0" smtClean="0">
                <a:latin typeface="Arabic Typesetting" pitchFamily="66" charset="-78"/>
                <a:cs typeface="Arabic Typesetting" pitchFamily="66" charset="-78"/>
              </a:rPr>
              <a:t>-2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en-US" sz="2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2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13 - Ομάδα"/>
          <p:cNvGrpSpPr/>
          <p:nvPr/>
        </p:nvGrpSpPr>
        <p:grpSpPr>
          <a:xfrm rot="20387286">
            <a:off x="5986330" y="3212338"/>
            <a:ext cx="2007355" cy="853758"/>
            <a:chOff x="-1186191" y="1274401"/>
            <a:chExt cx="1200150" cy="811213"/>
          </a:xfrm>
        </p:grpSpPr>
        <p:sp>
          <p:nvSpPr>
            <p:cNvPr id="22" name="14 - Διάγραμμα ροής: Έξοδος σε εκτυπωτή"/>
            <p:cNvSpPr/>
            <p:nvPr/>
          </p:nvSpPr>
          <p:spPr>
            <a:xfrm rot="2518863">
              <a:off x="-1180337" y="1274401"/>
              <a:ext cx="1109662" cy="811213"/>
            </a:xfrm>
            <a:prstGeom prst="flowChartDocument">
              <a:avLst/>
            </a:prstGeom>
            <a:gradFill>
              <a:gsLst>
                <a:gs pos="94000">
                  <a:srgbClr val="FFEFD1">
                    <a:alpha val="59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3" name="5 - TextBox"/>
            <p:cNvSpPr txBox="1">
              <a:spLocks noChangeArrowheads="1"/>
            </p:cNvSpPr>
            <p:nvPr/>
          </p:nvSpPr>
          <p:spPr bwMode="auto">
            <a:xfrm rot="2566059">
              <a:off x="-1186191" y="1382365"/>
              <a:ext cx="1200150" cy="614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035530"/>
                  </a:solidFill>
                  <a:latin typeface="Calibri" pitchFamily="34" charset="0"/>
                </a:rPr>
                <a:t>Technical</a:t>
              </a:r>
              <a:r>
                <a:rPr lang="fr-FR" dirty="0" smtClean="0">
                  <a:solidFill>
                    <a:srgbClr val="035530"/>
                  </a:solidFill>
                  <a:latin typeface="Calibri" pitchFamily="34" charset="0"/>
                </a:rPr>
                <a:t> support </a:t>
              </a:r>
              <a:r>
                <a:rPr lang="fr-FR" dirty="0" err="1" smtClean="0">
                  <a:solidFill>
                    <a:srgbClr val="035530"/>
                  </a:solidFill>
                  <a:latin typeface="Calibri" pitchFamily="34" charset="0"/>
                </a:rPr>
                <a:t>can</a:t>
              </a:r>
              <a:r>
                <a:rPr lang="fr-FR" dirty="0" smtClean="0">
                  <a:solidFill>
                    <a:srgbClr val="035530"/>
                  </a:solidFill>
                  <a:latin typeface="Calibri" pitchFamily="34" charset="0"/>
                </a:rPr>
                <a:t> </a:t>
              </a:r>
              <a:r>
                <a:rPr lang="fr-FR" dirty="0" err="1" smtClean="0">
                  <a:solidFill>
                    <a:srgbClr val="035530"/>
                  </a:solidFill>
                  <a:latin typeface="Calibri" pitchFamily="34" charset="0"/>
                </a:rPr>
                <a:t>be</a:t>
              </a:r>
              <a:r>
                <a:rPr lang="fr-FR" dirty="0" smtClean="0">
                  <a:solidFill>
                    <a:srgbClr val="035530"/>
                  </a:solidFill>
                  <a:latin typeface="Calibri" pitchFamily="34" charset="0"/>
                </a:rPr>
                <a:t> an issue</a:t>
              </a:r>
              <a:endParaRPr lang="fr-FR" dirty="0">
                <a:solidFill>
                  <a:srgbClr val="035530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7544" y="4324858"/>
            <a:ext cx="814859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/>
              </a:rPr>
              <a:t>Central Licensing management plus bush capabilities essential</a:t>
            </a:r>
            <a:endParaRPr lang="en-US" sz="24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0" name="17 - Διάγραμμα ροής: Έξοδος σε εκτυπωτή"/>
          <p:cNvSpPr/>
          <p:nvPr/>
        </p:nvSpPr>
        <p:spPr>
          <a:xfrm>
            <a:off x="239834" y="883649"/>
            <a:ext cx="4692206" cy="3441209"/>
          </a:xfrm>
          <a:prstGeom prst="flowChartDocument">
            <a:avLst/>
          </a:prstGeom>
          <a:gradFill>
            <a:gsLst>
              <a:gs pos="94000">
                <a:srgbClr val="FFEFD1">
                  <a:alpha val="5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3448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4968552" cy="367240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3900" dirty="0" smtClean="0"/>
              <a:t>License</a:t>
            </a:r>
          </a:p>
          <a:p>
            <a:pPr marL="45720" indent="0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444500" lvl="1" indent="-285750"/>
            <a:r>
              <a:rPr lang="en-US" sz="2400" dirty="0">
                <a:solidFill>
                  <a:srgbClr val="002060"/>
                </a:solidFill>
              </a:rPr>
              <a:t>One </a:t>
            </a:r>
            <a:r>
              <a:rPr lang="en-US" sz="2400" dirty="0" smtClean="0">
                <a:solidFill>
                  <a:srgbClr val="002060"/>
                </a:solidFill>
              </a:rPr>
              <a:t>available </a:t>
            </a:r>
            <a:r>
              <a:rPr lang="en-US" sz="2400" dirty="0">
                <a:solidFill>
                  <a:srgbClr val="002060"/>
                </a:solidFill>
              </a:rPr>
              <a:t>license with minimum </a:t>
            </a:r>
            <a:r>
              <a:rPr lang="en-US" sz="2400" dirty="0" smtClean="0">
                <a:solidFill>
                  <a:srgbClr val="002060"/>
                </a:solidFill>
              </a:rPr>
              <a:t>parallelization</a:t>
            </a:r>
          </a:p>
          <a:p>
            <a:pPr marL="444500" lvl="1" indent="-285750"/>
            <a:r>
              <a:rPr lang="en-US" sz="2400" dirty="0" smtClean="0">
                <a:solidFill>
                  <a:srgbClr val="002060"/>
                </a:solidFill>
              </a:rPr>
              <a:t>Three on-line license </a:t>
            </a:r>
            <a:r>
              <a:rPr lang="en-US" sz="2400" dirty="0">
                <a:solidFill>
                  <a:srgbClr val="002060"/>
                </a:solidFill>
              </a:rPr>
              <a:t>servers </a:t>
            </a:r>
            <a:r>
              <a:rPr lang="en-US" sz="2400" dirty="0" smtClean="0">
                <a:solidFill>
                  <a:srgbClr val="002060"/>
                </a:solidFill>
              </a:rPr>
              <a:t>required</a:t>
            </a:r>
          </a:p>
          <a:p>
            <a:pPr marL="444500" lvl="1" indent="-285750"/>
            <a:r>
              <a:rPr lang="en-US" sz="2400" dirty="0" smtClean="0">
                <a:solidFill>
                  <a:srgbClr val="002060"/>
                </a:solidFill>
              </a:rPr>
              <a:t>Managed by LAL, accessible only via intranet</a:t>
            </a:r>
          </a:p>
          <a:p>
            <a:pPr marL="444500" lvl="1" indent="-285750"/>
            <a:r>
              <a:rPr lang="en-US" sz="2400" dirty="0" smtClean="0">
                <a:solidFill>
                  <a:srgbClr val="002060"/>
                </a:solidFill>
              </a:rPr>
              <a:t>No batch possibility at the moment (</a:t>
            </a:r>
            <a:r>
              <a:rPr lang="en-US" sz="2400" dirty="0" err="1" smtClean="0">
                <a:solidFill>
                  <a:srgbClr val="002060"/>
                </a:solidFill>
              </a:rPr>
              <a:t>lxplus</a:t>
            </a:r>
            <a:r>
              <a:rPr lang="en-US" sz="2400" dirty="0" smtClean="0">
                <a:solidFill>
                  <a:srgbClr val="002060"/>
                </a:solidFill>
              </a:rPr>
              <a:t> / </a:t>
            </a:r>
            <a:r>
              <a:rPr lang="en-US" sz="2400" dirty="0" err="1" smtClean="0">
                <a:solidFill>
                  <a:srgbClr val="002060"/>
                </a:solidFill>
              </a:rPr>
              <a:t>ccage</a:t>
            </a:r>
            <a:r>
              <a:rPr lang="en-US" sz="2400" dirty="0" smtClean="0">
                <a:solidFill>
                  <a:srgbClr val="002060"/>
                </a:solidFill>
              </a:rPr>
              <a:t> have no access to licenses)</a:t>
            </a:r>
          </a:p>
          <a:p>
            <a:pPr marL="444500" lvl="1" indent="-285750"/>
            <a:r>
              <a:rPr lang="en-US" sz="2400" dirty="0" smtClean="0">
                <a:solidFill>
                  <a:srgbClr val="002060"/>
                </a:solidFill>
              </a:rPr>
              <a:t>Multiple instances can be used, up to two per tool</a:t>
            </a:r>
          </a:p>
          <a:p>
            <a:pPr marL="444500" lvl="1" indent="-285750"/>
            <a:r>
              <a:rPr lang="en-US" sz="2400" dirty="0" smtClean="0">
                <a:solidFill>
                  <a:srgbClr val="002060"/>
                </a:solidFill>
              </a:rPr>
              <a:t>No multithreading support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12 - TextBox"/>
          <p:cNvSpPr txBox="1"/>
          <p:nvPr/>
        </p:nvSpPr>
        <p:spPr>
          <a:xfrm rot="1944349">
            <a:off x="7306452" y="446994"/>
            <a:ext cx="153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828"/>
                </a:solidFill>
                <a:latin typeface="Brush Script MT" pitchFamily="66" charset="0"/>
              </a:rPr>
              <a:t>Status</a:t>
            </a:r>
            <a:endParaRPr lang="en-US" sz="4000" b="1" dirty="0">
              <a:solidFill>
                <a:srgbClr val="005828"/>
              </a:solidFill>
              <a:latin typeface="Brush Script MT" pitchFamily="66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86802" y="5339410"/>
            <a:ext cx="6781800" cy="921650"/>
          </a:xfrm>
        </p:spPr>
        <p:txBody>
          <a:bodyPr>
            <a:normAutofit/>
          </a:bodyPr>
          <a:lstStyle/>
          <a:p>
            <a:r>
              <a:rPr lang="fr-FR" dirty="0"/>
              <a:t>Introduction  &amp;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5170528" y="947365"/>
            <a:ext cx="3973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/>
              </a:rPr>
              <a:t>Portable Linux-based  installation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/>
              </a:rPr>
              <a:t>Out-of-the-box functionality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/>
              </a:rPr>
              <a:t>No software dependences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/>
              </a:rPr>
              <a:t>Memory and CPU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</a:rPr>
              <a:t>consuming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3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Generic Principals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Create a fabrication process flow to simulate geometry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Associate with corresponding mask directly from GDS files (usually provided)</a:t>
            </a:r>
            <a:endParaRPr lang="fr-FR" sz="17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Introduce the required parameters (dose, energy, implantations)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Set-up an appropriate meshing strategy for the desired application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Set up required re-meshing along the process to speed up simulation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Introduce variables and create multiple experiments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Preview strictures and profiles, feed-in parameters to other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057" y="3255367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9802" y="2332037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11560" y="3450025"/>
            <a:ext cx="4248472" cy="2021333"/>
          </a:xfrm>
          <a:prstGeom prst="cloudCallout">
            <a:avLst>
              <a:gd name="adj1" fmla="val -46471"/>
              <a:gd name="adj2" fmla="val -49815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034383" y="3683470"/>
            <a:ext cx="3547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No need for detailed geometry definition</a:t>
            </a:r>
            <a:endParaRPr lang="fr-FR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Graphical interphase for speed with command functionality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Comprehensive simulation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860032" y="3717033"/>
            <a:ext cx="3885998" cy="1677210"/>
          </a:xfrm>
          <a:prstGeom prst="wedgeRoundRectCallout">
            <a:avLst>
              <a:gd name="adj1" fmla="val 38805"/>
              <a:gd name="adj2" fmla="val -82443"/>
              <a:gd name="adj3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860032" y="3717033"/>
            <a:ext cx="3982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Detailed process flow never known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Re-meshing mandatory in each geometry change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Optimized for small scale devices and interface simulation between different materials</a:t>
            </a:r>
          </a:p>
        </p:txBody>
      </p:sp>
    </p:spTree>
    <p:extLst>
      <p:ext uri="{BB962C8B-B14F-4D97-AF65-F5344CB8AC3E}">
        <p14:creationId xmlns:p14="http://schemas.microsoft.com/office/powerpoint/2010/main" val="4638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ealys-web.fr/images/deco/optimisation-referenc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Optimising</a:t>
            </a:r>
            <a:r>
              <a:rPr lang="en-US" dirty="0" smtClean="0"/>
              <a:t>…</a:t>
            </a:r>
            <a:endParaRPr lang="fr-FR" dirty="0"/>
          </a:p>
        </p:txBody>
      </p:sp>
      <p:sp>
        <p:nvSpPr>
          <p:cNvPr id="5" name="Folded Corner 4"/>
          <p:cNvSpPr/>
          <p:nvPr/>
        </p:nvSpPr>
        <p:spPr>
          <a:xfrm>
            <a:off x="251520" y="692696"/>
            <a:ext cx="7200800" cy="4629130"/>
          </a:xfrm>
          <a:prstGeom prst="foldedCorner">
            <a:avLst/>
          </a:prstGeom>
          <a:gradFill>
            <a:gsLst>
              <a:gs pos="0">
                <a:srgbClr val="FFEFD1"/>
              </a:gs>
              <a:gs pos="56000">
                <a:srgbClr val="F0EBD5">
                  <a:alpha val="47000"/>
                </a:srgb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1520" y="612845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Bodoni MT Black" pitchFamily="18" charset="0"/>
              </a:rPr>
              <a:t>The Mesh</a:t>
            </a:r>
            <a:endParaRPr lang="en-US" sz="2000" dirty="0">
              <a:solidFill>
                <a:srgbClr val="002060"/>
              </a:solidFill>
              <a:latin typeface="Bodoni MT Black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Define meshing strategy adapted to the specific geometry with finer cell size in transition regions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Initial mesh valid until geometry change (first deposition, each), define re-meshing strategy before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Avoid thick photosensitive layers since they are even meshed after stripping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Usually simulate fist few microns of substrate wafer and add full silicon thickness at the end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In bilateral processes each flip causes geometry redefinition (no true bilateral integrated)</a:t>
            </a:r>
            <a:endParaRPr lang="en-US" sz="2000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The model</a:t>
            </a:r>
            <a:endParaRPr lang="en-US" sz="2000" dirty="0">
              <a:solidFill>
                <a:srgbClr val="FF0000"/>
              </a:solidFill>
              <a:latin typeface="Bodoni MT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Bodoni MT" pitchFamily="18" charset="0"/>
              </a:rPr>
              <a:t>MC simulation or numerical solution to diffusion differential equations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Bodoni MT" pitchFamily="18" charset="0"/>
              </a:rPr>
              <a:t>Number </a:t>
            </a:r>
            <a:r>
              <a:rPr lang="en-US" sz="2000" dirty="0">
                <a:solidFill>
                  <a:srgbClr val="FF0000"/>
                </a:solidFill>
                <a:latin typeface="Bodoni MT" pitchFamily="18" charset="0"/>
              </a:rPr>
              <a:t>of particles to be simulated and </a:t>
            </a:r>
            <a:r>
              <a:rPr lang="en-US" sz="2000" dirty="0" smtClean="0">
                <a:solidFill>
                  <a:srgbClr val="FF0000"/>
                </a:solidFill>
                <a:latin typeface="Bodoni MT" pitchFamily="18" charset="0"/>
              </a:rPr>
              <a:t>extrapolate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Bodoni MT" pitchFamily="18" charset="0"/>
              </a:rPr>
              <a:t>Physical model to be used</a:t>
            </a:r>
            <a:endParaRPr lang="en-US" sz="2000" dirty="0">
              <a:solidFill>
                <a:srgbClr val="FF000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251520" y="692696"/>
            <a:ext cx="7632848" cy="4536504"/>
          </a:xfrm>
          <a:prstGeom prst="foldedCorner">
            <a:avLst/>
          </a:prstGeom>
          <a:gradFill>
            <a:gsLst>
              <a:gs pos="0">
                <a:srgbClr val="FFEFD1"/>
              </a:gs>
              <a:gs pos="56000">
                <a:srgbClr val="F0EBD5">
                  <a:alpha val="47000"/>
                </a:srgbClr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Optimizing….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1520" y="612845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rgbClr val="005828"/>
                </a:solidFill>
                <a:latin typeface="Bodoni MT Black" pitchFamily="18" charset="0"/>
              </a:rPr>
              <a:t>The refinements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5828"/>
                </a:solidFill>
                <a:latin typeface="Aparajita" pitchFamily="34" charset="0"/>
                <a:cs typeface="Aparajita" pitchFamily="34" charset="0"/>
              </a:rPr>
              <a:t>Implants energy and dose relative and absolute error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5828"/>
                </a:solidFill>
                <a:latin typeface="Aparajita" pitchFamily="34" charset="0"/>
                <a:cs typeface="Aparajita" pitchFamily="34" charset="0"/>
              </a:rPr>
              <a:t>Desired accuracy in concentration determination and profiles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5828"/>
                </a:solidFill>
                <a:latin typeface="Aparajita" pitchFamily="34" charset="0"/>
                <a:cs typeface="Aparajita" pitchFamily="34" charset="0"/>
              </a:rPr>
              <a:t>Grid refinements in transition regions (necessary to calculate solutions in dopants)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5828"/>
                </a:solidFill>
                <a:latin typeface="Aparajita" pitchFamily="34" charset="0"/>
                <a:cs typeface="Aparajita" pitchFamily="34" charset="0"/>
              </a:rPr>
              <a:t>Request multiprocessing </a:t>
            </a:r>
          </a:p>
          <a:p>
            <a:pPr lvl="1" indent="-457200"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odoni MT Black" pitchFamily="18" charset="0"/>
              </a:rPr>
              <a:t>Implantation Model</a:t>
            </a:r>
          </a:p>
          <a:p>
            <a:pPr marL="806450" lvl="1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Analytic implantation: simple Gaussian/Pearson and dual Pearson functions, based on spatial distribution of ions described by moments depending on species, energy e.c.t. Numerical values given by tables</a:t>
            </a:r>
          </a:p>
          <a:p>
            <a:pPr marL="806450" lvl="1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Monte Carlo method atomistic simulation of ion implantation with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Sentaurus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MC, or Crystal-TRIM originated from the Transport of Ions in Matter (TRIM) code. Simulates ion implantation into single-crystalline materials or amorphous materials of arbitrary composition</a:t>
            </a:r>
          </a:p>
          <a:p>
            <a:pPr lvl="1"/>
            <a:endParaRPr lang="en-US" sz="2000" dirty="0" smtClean="0">
              <a:solidFill>
                <a:srgbClr val="005828"/>
              </a:solidFill>
              <a:latin typeface="Aparajita" pitchFamily="34" charset="0"/>
              <a:cs typeface="Aparajit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5828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8</a:t>
            </a:fld>
            <a:endParaRPr lang="fr-F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9668" y="619688"/>
            <a:ext cx="6936245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Simple geometry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Known dopant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profiles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Large structure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dirty="0" smtClean="0">
                <a:solidFill>
                  <a:srgbClr val="3E3D2D"/>
                </a:solidFill>
                <a:latin typeface="Century Gothic"/>
              </a:rPr>
              <a:t>Experimental iv curves to compere with simulation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19264630">
            <a:off x="1796979" y="2550094"/>
            <a:ext cx="360138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/>
              </a:rPr>
              <a:t>Simulation fails!!!!!</a:t>
            </a:r>
            <a:endParaRPr lang="en-US" sz="24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603" y="2780928"/>
            <a:ext cx="503051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Pros: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Simple geometry that allows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model testing with simulated process flow</a:t>
            </a:r>
            <a:b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No Backside structure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pPr marL="900113" indent="-900113"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Conns: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Very large structure, enormous mesh with numerous cells which depletes available memory (in all platforms)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1999" y="5301208"/>
            <a:ext cx="7910019" cy="870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Concrete Cases: Test Diode</a:t>
            </a:r>
            <a:endParaRPr lang="fr-FR" dirty="0"/>
          </a:p>
        </p:txBody>
      </p:sp>
      <p:sp>
        <p:nvSpPr>
          <p:cNvPr id="2" name="Cloud Callout 1"/>
          <p:cNvSpPr/>
          <p:nvPr/>
        </p:nvSpPr>
        <p:spPr>
          <a:xfrm>
            <a:off x="6191672" y="521607"/>
            <a:ext cx="2952328" cy="1388770"/>
          </a:xfrm>
          <a:prstGeom prst="cloudCallout">
            <a:avLst>
              <a:gd name="adj1" fmla="val -17634"/>
              <a:gd name="adj2" fmla="val 863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6588224" y="633700"/>
            <a:ext cx="237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Dimensions 3000 x 3000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Nitride layer – p-spray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5697"/>
            <a:ext cx="2652494" cy="26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6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136831">
            <a:off x="2531818" y="2200340"/>
            <a:ext cx="409222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/>
              </a:rPr>
              <a:t>Simulation Succeeds!!!!!</a:t>
            </a:r>
            <a:endParaRPr lang="en-US" sz="24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770440" cy="943000"/>
          </a:xfrm>
        </p:spPr>
        <p:txBody>
          <a:bodyPr>
            <a:normAutofit/>
          </a:bodyPr>
          <a:lstStyle/>
          <a:p>
            <a:r>
              <a:rPr lang="en-US" dirty="0"/>
              <a:t>Concrete Cases: </a:t>
            </a:r>
            <a:r>
              <a:rPr lang="en-US" dirty="0" smtClean="0"/>
              <a:t>IBL 2D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669" y="492786"/>
            <a:ext cx="6936245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Complete pixel geometry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Have to start from basic parameters (dopant profiles not exactly known)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Small structure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dirty="0" smtClean="0">
                <a:solidFill>
                  <a:srgbClr val="3E3D2D"/>
                </a:solidFill>
                <a:latin typeface="Century Gothic"/>
              </a:rPr>
              <a:t>Experimental iv curves to compere with simulation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2431172"/>
            <a:ext cx="50305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Pros: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Complicated geometry with multiple layers</a:t>
            </a:r>
            <a:b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Backside processing present</a:t>
            </a:r>
            <a:b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Have to do front and back side separately and merge results</a:t>
            </a:r>
            <a:b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Small size so limited number of grid cells</a:t>
            </a:r>
          </a:p>
          <a:p>
            <a:pPr marL="900113" indent="-900113">
              <a:spcBef>
                <a:spcPts val="6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Conns: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Aspects that are not yet completely understood in geometry file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24 hours for first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imlantation</a:t>
            </a: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074118" y="2060848"/>
            <a:ext cx="2952328" cy="1388770"/>
          </a:xfrm>
          <a:prstGeom prst="cloudCallout">
            <a:avLst>
              <a:gd name="adj1" fmla="val -17634"/>
              <a:gd name="adj2" fmla="val 863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272513" y="2155068"/>
            <a:ext cx="266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Dimensions 250</a:t>
            </a:r>
            <a:r>
              <a:rPr lang="el-GR" dirty="0" smtClean="0"/>
              <a:t>μ</a:t>
            </a:r>
            <a:r>
              <a:rPr lang="en-US" dirty="0" smtClean="0"/>
              <a:t>m wafer thickness  x</a:t>
            </a:r>
            <a:r>
              <a:rPr lang="el-GR" dirty="0" smtClean="0"/>
              <a:t>80</a:t>
            </a:r>
            <a:r>
              <a:rPr lang="en-US" dirty="0" smtClean="0"/>
              <a:t>x</a:t>
            </a:r>
            <a:r>
              <a:rPr lang="el-GR" dirty="0" smtClean="0"/>
              <a:t>25</a:t>
            </a:r>
            <a:r>
              <a:rPr lang="en-US" dirty="0" smtClean="0"/>
              <a:t>  Complete implantation</a:t>
            </a:r>
            <a:endParaRPr lang="fr-FR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3763" y="6309320"/>
            <a:ext cx="762000" cy="365125"/>
          </a:xfrm>
        </p:spPr>
        <p:txBody>
          <a:bodyPr/>
          <a:lstStyle/>
          <a:p>
            <a:fld id="{AAEAE4A8-A6E5-453E-B946-FB774B73F48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0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474</TotalTime>
  <Words>1472</Words>
  <Application>Microsoft Office PowerPoint</Application>
  <PresentationFormat>On-screen Show (4:3)</PresentationFormat>
  <Paragraphs>238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3D Detector Simulation with Synopsys TCAD</vt:lpstr>
      <vt:lpstr>Outline</vt:lpstr>
      <vt:lpstr>Introduction  &amp; Status</vt:lpstr>
      <vt:lpstr>Introduction  &amp; Status</vt:lpstr>
      <vt:lpstr>Generic Principals</vt:lpstr>
      <vt:lpstr>Optimising…</vt:lpstr>
      <vt:lpstr>Optimizing….</vt:lpstr>
      <vt:lpstr>Concrete Cases: Test Diode</vt:lpstr>
      <vt:lpstr>Concrete Cases: IBL 2D</vt:lpstr>
      <vt:lpstr>Concrete Cases: IBL 2D</vt:lpstr>
      <vt:lpstr>Concrete Cases: IBL 2D</vt:lpstr>
      <vt:lpstr>Concrete Cases: IBL 3D</vt:lpstr>
      <vt:lpstr>Concrete Cases: IBL 3D</vt:lpstr>
      <vt:lpstr>Concrete Cases: IBL 3D</vt:lpstr>
      <vt:lpstr>Default Parameters</vt:lpstr>
      <vt:lpstr>Default Parameters</vt:lpstr>
      <vt:lpstr>Process Flow Complexity</vt:lpstr>
      <vt:lpstr>Edgeless Detectors</vt:lpstr>
      <vt:lpstr>Conclusions and plans</vt:lpstr>
      <vt:lpstr>Backup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Detector Simulation with Synopsys TCAD</dc:title>
  <dc:creator>Vqgelis</dc:creator>
  <cp:lastModifiedBy>Vqgelis</cp:lastModifiedBy>
  <cp:revision>32</cp:revision>
  <dcterms:created xsi:type="dcterms:W3CDTF">2013-06-16T21:42:36Z</dcterms:created>
  <dcterms:modified xsi:type="dcterms:W3CDTF">2013-06-17T10:05:58Z</dcterms:modified>
</cp:coreProperties>
</file>