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mf" ContentType="image/x-wm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337" r:id="rId3"/>
    <p:sldId id="339" r:id="rId4"/>
    <p:sldId id="340" r:id="rId5"/>
    <p:sldId id="341" r:id="rId6"/>
    <p:sldId id="342" r:id="rId7"/>
    <p:sldId id="257" r:id="rId8"/>
    <p:sldId id="353" r:id="rId9"/>
    <p:sldId id="266" r:id="rId10"/>
    <p:sldId id="267" r:id="rId11"/>
    <p:sldId id="268" r:id="rId12"/>
    <p:sldId id="260" r:id="rId13"/>
    <p:sldId id="262" r:id="rId14"/>
    <p:sldId id="299" r:id="rId15"/>
    <p:sldId id="300" r:id="rId16"/>
    <p:sldId id="348" r:id="rId17"/>
    <p:sldId id="343" r:id="rId18"/>
    <p:sldId id="335" r:id="rId19"/>
    <p:sldId id="345" r:id="rId20"/>
    <p:sldId id="344" r:id="rId21"/>
    <p:sldId id="274" r:id="rId22"/>
    <p:sldId id="275" r:id="rId23"/>
    <p:sldId id="325" r:id="rId24"/>
    <p:sldId id="327" r:id="rId25"/>
    <p:sldId id="301" r:id="rId26"/>
    <p:sldId id="303" r:id="rId27"/>
    <p:sldId id="302" r:id="rId28"/>
    <p:sldId id="304" r:id="rId29"/>
    <p:sldId id="305" r:id="rId30"/>
    <p:sldId id="310" r:id="rId31"/>
    <p:sldId id="292" r:id="rId32"/>
    <p:sldId id="308" r:id="rId33"/>
    <p:sldId id="309" r:id="rId34"/>
    <p:sldId id="277" r:id="rId35"/>
    <p:sldId id="312" r:id="rId36"/>
    <p:sldId id="329" r:id="rId37"/>
    <p:sldId id="350" r:id="rId38"/>
    <p:sldId id="351" r:id="rId39"/>
    <p:sldId id="349" r:id="rId40"/>
    <p:sldId id="347" r:id="rId41"/>
    <p:sldId id="280" r:id="rId42"/>
    <p:sldId id="352" r:id="rId43"/>
    <p:sldId id="286" r:id="rId44"/>
    <p:sldId id="288" r:id="rId45"/>
    <p:sldId id="281" r:id="rId46"/>
    <p:sldId id="315" r:id="rId47"/>
    <p:sldId id="295" r:id="rId48"/>
    <p:sldId id="296" r:id="rId49"/>
    <p:sldId id="297" r:id="rId50"/>
    <p:sldId id="298" r:id="rId51"/>
    <p:sldId id="316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333" autoAdjust="0"/>
  </p:normalViewPr>
  <p:slideViewPr>
    <p:cSldViewPr snapToGrid="0" snapToObjects="1">
      <p:cViewPr>
        <p:scale>
          <a:sx n="103" d="100"/>
          <a:sy n="103" d="100"/>
        </p:scale>
        <p:origin x="-1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esProps" Target="pres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AA931-1A8F-B348-99B3-7F7F3E6064F0}" type="datetimeFigureOut">
              <a:rPr lang="en-US" smtClean="0"/>
              <a:t>5/17/13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68498-1397-1346-925B-DFF19D24A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3433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B6B13-3CB2-6E47-A562-EB7F1C1733BF}" type="datetimeFigureOut">
              <a:rPr lang="en-US" smtClean="0"/>
              <a:t>5/17/13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15C25-7570-8A4B-B090-EB64F8CE4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4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2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34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24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3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5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07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58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0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35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09610"/>
            <a:ext cx="8229600" cy="501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6441" y="6356350"/>
            <a:ext cx="815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16.05.2013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199" y="6356350"/>
            <a:ext cx="34968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Planck implications for cosmology – J. Lesgourgues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9233" y="6356350"/>
            <a:ext cx="4732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96EB4-0AB6-EC45-B6AA-BE7B971F320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0002" y="6217727"/>
            <a:ext cx="1498752" cy="541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84239" y="6112069"/>
            <a:ext cx="1458815" cy="7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5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5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mologist.info" TargetMode="External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40034"/>
            <a:ext cx="7772400" cy="1470025"/>
          </a:xfrm>
        </p:spPr>
        <p:txBody>
          <a:bodyPr/>
          <a:lstStyle/>
          <a:p>
            <a:r>
              <a:rPr lang="en-US" dirty="0" smtClean="0"/>
              <a:t>Planck implications for cosmology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85016"/>
            <a:ext cx="6400800" cy="953784"/>
          </a:xfrm>
        </p:spPr>
        <p:txBody>
          <a:bodyPr/>
          <a:lstStyle/>
          <a:p>
            <a:r>
              <a:rPr lang="en-US" dirty="0" smtClean="0"/>
              <a:t>LAPP seminar</a:t>
            </a:r>
            <a:r>
              <a:rPr lang="en-US" dirty="0" smtClean="0"/>
              <a:t>, 17.05.2013</a:t>
            </a:r>
            <a:endParaRPr lang="en-US" dirty="0" smtClean="0"/>
          </a:p>
          <a:p>
            <a:r>
              <a:rPr lang="en-US" dirty="0" smtClean="0"/>
              <a:t>J. Lesgourgues (EPFL, CERN, </a:t>
            </a:r>
            <a:r>
              <a:rPr lang="en-US" dirty="0" err="1" smtClean="0"/>
              <a:t>LAPTh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1293" y="271239"/>
            <a:ext cx="4155103" cy="311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388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813214"/>
            <a:ext cx="9144000" cy="564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by ESA and placed in L2 orbit in 2009. Full scan every 6 month.</a:t>
            </a:r>
          </a:p>
          <a:p>
            <a:r>
              <a:rPr lang="en-US" dirty="0" smtClean="0"/>
              <a:t>75 detectors cover 9 </a:t>
            </a:r>
            <a:r>
              <a:rPr lang="en-US" dirty="0"/>
              <a:t>frequency channels</a:t>
            </a:r>
            <a:r>
              <a:rPr lang="en-US" dirty="0">
                <a:solidFill>
                  <a:schemeClr val="bg1"/>
                </a:solidFill>
              </a:rPr>
              <a:t>, grouped as “LFI” (HEM transistors) and “HFI” (bolometers)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Planck strengths: </a:t>
            </a:r>
            <a:r>
              <a:rPr lang="en-US" dirty="0" smtClean="0">
                <a:solidFill>
                  <a:schemeClr val="tx1"/>
                </a:solidFill>
              </a:rPr>
              <a:t>large and redundant </a:t>
            </a:r>
            <a:r>
              <a:rPr lang="en-US" dirty="0" smtClean="0"/>
              <a:t>sky coverage, number of channels &amp; detectors, </a:t>
            </a:r>
            <a:r>
              <a:rPr lang="en-US" dirty="0" smtClean="0">
                <a:solidFill>
                  <a:srgbClr val="008000"/>
                </a:solidFill>
              </a:rPr>
              <a:t>low detector noise (25 x better than WMAP)</a:t>
            </a:r>
            <a:r>
              <a:rPr lang="en-US" dirty="0" smtClean="0"/>
              <a:t>. Resolution intermediate between WMAP (3 x better) and ACT, SPT.</a:t>
            </a:r>
          </a:p>
        </p:txBody>
      </p:sp>
    </p:spTree>
    <p:extLst>
      <p:ext uri="{BB962C8B-B14F-4D97-AF65-F5344CB8AC3E}">
        <p14:creationId xmlns:p14="http://schemas.microsoft.com/office/powerpoint/2010/main" val="77857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by ESA and placed in L2 orbit in 2009. Full scan every 6 month.</a:t>
            </a:r>
          </a:p>
          <a:p>
            <a:r>
              <a:rPr lang="en-US" dirty="0" smtClean="0"/>
              <a:t>75 detectors cover 9 </a:t>
            </a:r>
            <a:r>
              <a:rPr lang="en-US" dirty="0"/>
              <a:t>frequency channels</a:t>
            </a:r>
            <a:r>
              <a:rPr lang="en-US" dirty="0">
                <a:solidFill>
                  <a:schemeClr val="bg1"/>
                </a:solidFill>
              </a:rPr>
              <a:t>, grouped as “LFI” (HEM transistors) and “HFI” (bolometers)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rgbClr val="800000"/>
                </a:solidFill>
              </a:rPr>
              <a:t>Planck strengths: </a:t>
            </a:r>
            <a:r>
              <a:rPr lang="en-US" dirty="0">
                <a:solidFill>
                  <a:schemeClr val="tx1"/>
                </a:solidFill>
              </a:rPr>
              <a:t>large and </a:t>
            </a:r>
            <a:r>
              <a:rPr lang="en-US" dirty="0" smtClean="0">
                <a:solidFill>
                  <a:schemeClr val="tx1"/>
                </a:solidFill>
              </a:rPr>
              <a:t>redundant </a:t>
            </a:r>
            <a:r>
              <a:rPr lang="en-US" dirty="0"/>
              <a:t>sky coverage, number of channels &amp; detectors</a:t>
            </a:r>
            <a:r>
              <a:rPr lang="en-US" dirty="0">
                <a:solidFill>
                  <a:srgbClr val="008000"/>
                </a:solidFill>
              </a:rPr>
              <a:t>, low detector noise (25 x better than WMAP)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Resolution intermediate between WMAP (3 x better) and ACT, SPT.</a:t>
            </a:r>
          </a:p>
          <a:p>
            <a:endParaRPr lang="en-US" dirty="0"/>
          </a:p>
          <a:p>
            <a:r>
              <a:rPr lang="en-US" dirty="0" smtClean="0"/>
              <a:t>HFI requires complex cryogenic cooling at 0.1K (dilution of </a:t>
            </a:r>
            <a:r>
              <a:rPr lang="en-US" baseline="30000" dirty="0" smtClean="0"/>
              <a:t>3</a:t>
            </a:r>
            <a:r>
              <a:rPr lang="en-US" dirty="0" smtClean="0"/>
              <a:t>He in </a:t>
            </a:r>
            <a:r>
              <a:rPr lang="en-US" baseline="30000" dirty="0" smtClean="0"/>
              <a:t>4</a:t>
            </a:r>
            <a:r>
              <a:rPr lang="en-US" dirty="0" smtClean="0"/>
              <a:t>He). Designed for &gt; 2 scans, achieved 5. Turned off in Jan 2012 (due to </a:t>
            </a:r>
            <a:r>
              <a:rPr lang="en-US" baseline="30000" dirty="0" smtClean="0"/>
              <a:t>3</a:t>
            </a:r>
            <a:r>
              <a:rPr lang="en-US" dirty="0" smtClean="0"/>
              <a:t>He level).</a:t>
            </a:r>
          </a:p>
          <a:p>
            <a:r>
              <a:rPr lang="en-US" dirty="0"/>
              <a:t>L</a:t>
            </a:r>
            <a:r>
              <a:rPr lang="en-US" dirty="0" smtClean="0"/>
              <a:t>FI requires cooling at 20K with </a:t>
            </a:r>
            <a:r>
              <a:rPr lang="en-US" baseline="30000" dirty="0" smtClean="0"/>
              <a:t>4</a:t>
            </a:r>
            <a:r>
              <a:rPr lang="en-US" dirty="0" smtClean="0"/>
              <a:t>He only and proceeds until autumn 2013 (8 scans).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This release is restricted to “nominal mission”, 15 months, &gt; 2 scans.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98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time-ordered data to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31888"/>
            <a:ext cx="8229600" cy="4432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 smtClean="0"/>
              <a:t>Temperature maps at 70, 100, 143, 217 GHz</a:t>
            </a:r>
            <a:endParaRPr lang="en-US" sz="1600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t="-6594" b="-6594"/>
          <a:stretch>
            <a:fillRect/>
          </a:stretch>
        </p:blipFill>
        <p:spPr>
          <a:xfrm>
            <a:off x="2022067" y="1992952"/>
            <a:ext cx="5710223" cy="314040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9845" y="1110957"/>
            <a:ext cx="8218888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Sophisticated algorithms </a:t>
            </a:r>
            <a:r>
              <a:rPr lang="en-US" dirty="0" smtClean="0"/>
              <a:t>correct </a:t>
            </a:r>
            <a:r>
              <a:rPr lang="en-US" dirty="0"/>
              <a:t>for systematics (detector noise and response, small cooling instabilities and seasonal effects, cosmic rays, pointing errors, beam shape …</a:t>
            </a:r>
            <a:r>
              <a:rPr lang="en-US" dirty="0" smtClean="0"/>
              <a:t>) and reduce data to </a:t>
            </a:r>
            <a:r>
              <a:rPr lang="en-US" dirty="0" smtClean="0">
                <a:solidFill>
                  <a:srgbClr val="800000"/>
                </a:solidFill>
              </a:rPr>
              <a:t>nine temperature maps</a:t>
            </a:r>
            <a:r>
              <a:rPr lang="en-US" dirty="0" smtClean="0"/>
              <a:t>, </a:t>
            </a:r>
            <a:r>
              <a:rPr lang="en-US" dirty="0"/>
              <a:t>or to a set of </a:t>
            </a:r>
            <a:r>
              <a:rPr lang="en-US" dirty="0">
                <a:solidFill>
                  <a:srgbClr val="800000"/>
                </a:solidFill>
              </a:rPr>
              <a:t>combined component-separated </a:t>
            </a:r>
            <a:r>
              <a:rPr lang="en-US" dirty="0" smtClean="0">
                <a:solidFill>
                  <a:srgbClr val="800000"/>
                </a:solidFill>
              </a:rPr>
              <a:t>map</a:t>
            </a: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endParaRPr lang="en-US" dirty="0">
              <a:solidFill>
                <a:srgbClr val="800000"/>
              </a:solidFill>
            </a:endParaRPr>
          </a:p>
          <a:p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Polarization maps differed to 2014: analysis not yet mature</a:t>
            </a:r>
          </a:p>
        </p:txBody>
      </p:sp>
    </p:spTree>
    <p:extLst>
      <p:ext uri="{BB962C8B-B14F-4D97-AF65-F5344CB8AC3E}">
        <p14:creationId xmlns:p14="http://schemas.microsoft.com/office/powerpoint/2010/main" val="368774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time-ordered data to maps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0" y="1193023"/>
            <a:ext cx="8539435" cy="4515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13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708907"/>
            <a:ext cx="8229600" cy="44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Combined CMB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4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time-ordered data to maps</a:t>
            </a:r>
            <a:endParaRPr lang="en-US" dirty="0"/>
          </a:p>
        </p:txBody>
      </p:sp>
      <p:pic>
        <p:nvPicPr>
          <p:cNvPr id="3" name="Picture 2" descr="ilc_9yr_temp_40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0" y="1229302"/>
            <a:ext cx="8254260" cy="41271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708907"/>
            <a:ext cx="8229600" cy="44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CMB map from WMAP (different color scale)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7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time-ordered data to maps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0" y="1193023"/>
            <a:ext cx="8539435" cy="4515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708907"/>
            <a:ext cx="8229600" cy="44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Combined CMB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9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maps to power spectrum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80" y="1193023"/>
            <a:ext cx="8539435" cy="451588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5708907"/>
            <a:ext cx="8229600" cy="443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Combined CMB map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038382" y="4307271"/>
            <a:ext cx="4105618" cy="95720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Comparison with theoretical models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01767" y="3008274"/>
            <a:ext cx="5186006" cy="109727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2-point correlation function in </a:t>
            </a:r>
            <a:r>
              <a:rPr lang="en-US" dirty="0" err="1" smtClean="0">
                <a:solidFill>
                  <a:schemeClr val="tx1"/>
                </a:solidFill>
              </a:rPr>
              <a:t>multipole</a:t>
            </a:r>
            <a:r>
              <a:rPr lang="en-US" dirty="0" smtClean="0">
                <a:solidFill>
                  <a:schemeClr val="tx1"/>
                </a:solidFill>
              </a:rPr>
              <a:t> space (</a:t>
            </a:r>
            <a:r>
              <a:rPr lang="en-US" dirty="0" err="1" smtClean="0">
                <a:solidFill>
                  <a:schemeClr val="tx1"/>
                </a:solidFill>
              </a:rPr>
              <a:t>C</a:t>
            </a:r>
            <a:r>
              <a:rPr lang="en-US" baseline="-25000" dirty="0" err="1" smtClean="0">
                <a:solidFill>
                  <a:schemeClr val="tx1"/>
                </a:solidFill>
              </a:rPr>
              <a:t>l</a:t>
            </a:r>
            <a:r>
              <a:rPr lang="en-US" baseline="30000" dirty="0" err="1" smtClean="0">
                <a:solidFill>
                  <a:schemeClr val="tx1"/>
                </a:solidFill>
              </a:rPr>
              <a:t>TT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 rot="8320054">
            <a:off x="5711727" y="3847615"/>
            <a:ext cx="818217" cy="690163"/>
          </a:xfrm>
          <a:prstGeom prst="up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8320054">
            <a:off x="4629273" y="2663192"/>
            <a:ext cx="818217" cy="690163"/>
          </a:xfrm>
          <a:prstGeom prst="up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2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the minimal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00050"/>
            <a:r>
              <a:rPr lang="en-US" dirty="0" smtClean="0"/>
              <a:t>Minimal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model relies on assumption of flat, homogeneous universe with            </a:t>
            </a:r>
            <a:r>
              <a:rPr lang="en-US" dirty="0" smtClean="0">
                <a:solidFill>
                  <a:srgbClr val="800000"/>
                </a:solidFill>
              </a:rPr>
              <a:t>5 components </a:t>
            </a:r>
            <a:r>
              <a:rPr lang="en-US" dirty="0" smtClean="0"/>
              <a:t>(photons, baryons, CDM, neutrinos,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800000"/>
                </a:solidFill>
              </a:rPr>
              <a:t>4 stages </a:t>
            </a:r>
            <a:r>
              <a:rPr lang="en-US" dirty="0" smtClean="0"/>
              <a:t>:</a:t>
            </a:r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            --- commercial spot ----</a:t>
            </a: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“Neutrino cosmology”, CUP, 50 £</a:t>
            </a: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--- end of commercial spot ---</a:t>
            </a:r>
          </a:p>
          <a:p>
            <a:pPr marL="400050"/>
            <a:endParaRPr lang="en-US" dirty="0" smtClean="0">
              <a:solidFill>
                <a:schemeClr val="bg1"/>
              </a:solidFill>
            </a:endParaRPr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00050"/>
            <a:r>
              <a:rPr lang="en-US" dirty="0" smtClean="0">
                <a:solidFill>
                  <a:schemeClr val="bg1"/>
                </a:solidFill>
              </a:rPr>
              <a:t>Minimal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CDM: 8 effects controlled by 6 parameters</a:t>
            </a: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6 free parameters </a:t>
            </a:r>
            <a:r>
              <a:rPr lang="en-US" dirty="0" smtClean="0">
                <a:solidFill>
                  <a:schemeClr val="tx1"/>
                </a:solidFill>
              </a:rPr>
              <a:t>(abundance of </a:t>
            </a:r>
            <a:r>
              <a:rPr lang="en-US" dirty="0" smtClean="0">
                <a:solidFill>
                  <a:srgbClr val="008000"/>
                </a:solidFill>
              </a:rPr>
              <a:t>baryons, CDM,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  <a:r>
              <a:rPr lang="en-US" dirty="0" smtClean="0">
                <a:solidFill>
                  <a:srgbClr val="008000"/>
                </a:solidFill>
              </a:rPr>
              <a:t>amplitude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 smtClean="0">
                <a:solidFill>
                  <a:srgbClr val="008000"/>
                </a:solidFill>
              </a:rPr>
              <a:t>spectral index </a:t>
            </a:r>
            <a:r>
              <a:rPr lang="en-US" dirty="0" smtClean="0">
                <a:solidFill>
                  <a:schemeClr val="tx1"/>
                </a:solidFill>
              </a:rPr>
              <a:t>of primordial fluctuations ; epoch of </a:t>
            </a:r>
            <a:r>
              <a:rPr lang="en-US" dirty="0" err="1" smtClean="0">
                <a:solidFill>
                  <a:srgbClr val="008000"/>
                </a:solidFill>
              </a:rPr>
              <a:t>reionisation</a:t>
            </a:r>
            <a:r>
              <a:rPr lang="en-US" dirty="0" smtClean="0">
                <a:solidFill>
                  <a:schemeClr val="tx1"/>
                </a:solidFill>
              </a:rPr>
              <a:t> due to star formation) </a:t>
            </a:r>
            <a:r>
              <a:rPr lang="en-US" dirty="0" smtClean="0">
                <a:solidFill>
                  <a:schemeClr val="bg1"/>
                </a:solidFill>
              </a:rPr>
              <a:t>easy to detect, some are more difficult (cosmic variance): </a:t>
            </a:r>
            <a:r>
              <a:rPr lang="en-US" dirty="0" err="1" smtClean="0">
                <a:solidFill>
                  <a:schemeClr val="bg1"/>
                </a:solidFill>
              </a:rPr>
              <a:t>degeneracie</a:t>
            </a:r>
            <a:r>
              <a:rPr lang="en-US" dirty="0" smtClean="0">
                <a:solidFill>
                  <a:schemeClr val="bg1"/>
                </a:solidFill>
              </a:rPr>
              <a:t> extensions bring more </a:t>
            </a:r>
            <a:r>
              <a:rPr lang="en-US" dirty="0" err="1" smtClean="0">
                <a:solidFill>
                  <a:schemeClr val="bg1"/>
                </a:solidFill>
              </a:rPr>
              <a:t>indepen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92068" y="1890323"/>
            <a:ext cx="8962231" cy="29527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0000"/>
              </a:solidFill>
              <a:effectLst/>
              <a:latin typeface="Arial" pitchFamily="-106" charset="0"/>
            </a:endParaRPr>
          </a:p>
        </p:txBody>
      </p:sp>
      <p:sp>
        <p:nvSpPr>
          <p:cNvPr id="10" name="Arc 15"/>
          <p:cNvSpPr>
            <a:spLocks/>
          </p:cNvSpPr>
          <p:nvPr/>
        </p:nvSpPr>
        <p:spPr bwMode="auto">
          <a:xfrm flipV="1">
            <a:off x="415919" y="2823773"/>
            <a:ext cx="1001713" cy="5032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788"/>
              <a:gd name="T1" fmla="*/ 0 h 21600"/>
              <a:gd name="T2" fmla="*/ 18788 w 18788"/>
              <a:gd name="T3" fmla="*/ 10943 h 21600"/>
              <a:gd name="T4" fmla="*/ 0 w 1878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788" h="21600" fill="none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</a:path>
              <a:path w="18788" h="21600" stroke="0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16" descr="030716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6294" y="2404673"/>
            <a:ext cx="1981200" cy="19812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Arc 17"/>
          <p:cNvSpPr>
            <a:spLocks/>
          </p:cNvSpPr>
          <p:nvPr/>
        </p:nvSpPr>
        <p:spPr bwMode="auto">
          <a:xfrm flipH="1">
            <a:off x="1408107" y="2466585"/>
            <a:ext cx="5341937" cy="717550"/>
          </a:xfrm>
          <a:custGeom>
            <a:avLst/>
            <a:gdLst>
              <a:gd name="G0" fmla="+- 0 0 0"/>
              <a:gd name="G1" fmla="+- 21510 0 0"/>
              <a:gd name="G2" fmla="+- 21600 0 0"/>
              <a:gd name="T0" fmla="*/ 1967 w 21364"/>
              <a:gd name="T1" fmla="*/ 0 h 21510"/>
              <a:gd name="T2" fmla="*/ 21364 w 21364"/>
              <a:gd name="T3" fmla="*/ 18324 h 21510"/>
              <a:gd name="T4" fmla="*/ 0 w 21364"/>
              <a:gd name="T5" fmla="*/ 21510 h 2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64" h="21510" fill="none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</a:path>
              <a:path w="21364" h="21510" stroke="0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  <a:lnTo>
                  <a:pt x="0" y="2151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rc 18"/>
          <p:cNvSpPr>
            <a:spLocks/>
          </p:cNvSpPr>
          <p:nvPr/>
        </p:nvSpPr>
        <p:spPr bwMode="auto">
          <a:xfrm flipV="1">
            <a:off x="5888032" y="2103048"/>
            <a:ext cx="2268537" cy="363537"/>
          </a:xfrm>
          <a:custGeom>
            <a:avLst/>
            <a:gdLst>
              <a:gd name="G0" fmla="+- 0 0 0"/>
              <a:gd name="G1" fmla="+- 21332 0 0"/>
              <a:gd name="G2" fmla="+- 21600 0 0"/>
              <a:gd name="T0" fmla="*/ 3393 w 21253"/>
              <a:gd name="T1" fmla="*/ 0 h 21332"/>
              <a:gd name="T2" fmla="*/ 21253 w 21253"/>
              <a:gd name="T3" fmla="*/ 17478 h 21332"/>
              <a:gd name="T4" fmla="*/ 0 w 21253"/>
              <a:gd name="T5" fmla="*/ 21332 h 2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53" h="21332" fill="none" extrusionOk="0">
                <a:moveTo>
                  <a:pt x="3392" y="0"/>
                </a:moveTo>
                <a:cubicBezTo>
                  <a:pt x="12454" y="1441"/>
                  <a:pt x="19616" y="8449"/>
                  <a:pt x="21253" y="17477"/>
                </a:cubicBezTo>
              </a:path>
              <a:path w="21253" h="21332" stroke="0" extrusionOk="0">
                <a:moveTo>
                  <a:pt x="3392" y="0"/>
                </a:moveTo>
                <a:cubicBezTo>
                  <a:pt x="12454" y="1441"/>
                  <a:pt x="19616" y="8449"/>
                  <a:pt x="21253" y="17477"/>
                </a:cubicBezTo>
                <a:lnTo>
                  <a:pt x="0" y="2133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rc 19"/>
          <p:cNvSpPr>
            <a:spLocks/>
          </p:cNvSpPr>
          <p:nvPr/>
        </p:nvSpPr>
        <p:spPr bwMode="auto">
          <a:xfrm>
            <a:off x="415919" y="3471473"/>
            <a:ext cx="1001713" cy="5032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788"/>
              <a:gd name="T1" fmla="*/ 0 h 21600"/>
              <a:gd name="T2" fmla="*/ 18788 w 18788"/>
              <a:gd name="T3" fmla="*/ 10943 h 21600"/>
              <a:gd name="T4" fmla="*/ 0 w 1878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788" h="21600" fill="none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</a:path>
              <a:path w="18788" h="21600" stroke="0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rc 20"/>
          <p:cNvSpPr>
            <a:spLocks/>
          </p:cNvSpPr>
          <p:nvPr/>
        </p:nvSpPr>
        <p:spPr bwMode="auto">
          <a:xfrm flipH="1" flipV="1">
            <a:off x="1408107" y="3614348"/>
            <a:ext cx="5341937" cy="717550"/>
          </a:xfrm>
          <a:custGeom>
            <a:avLst/>
            <a:gdLst>
              <a:gd name="G0" fmla="+- 0 0 0"/>
              <a:gd name="G1" fmla="+- 21510 0 0"/>
              <a:gd name="G2" fmla="+- 21600 0 0"/>
              <a:gd name="T0" fmla="*/ 1967 w 21364"/>
              <a:gd name="T1" fmla="*/ 0 h 21510"/>
              <a:gd name="T2" fmla="*/ 21364 w 21364"/>
              <a:gd name="T3" fmla="*/ 18324 h 21510"/>
              <a:gd name="T4" fmla="*/ 0 w 21364"/>
              <a:gd name="T5" fmla="*/ 21510 h 2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64" h="21510" fill="none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</a:path>
              <a:path w="21364" h="21510" stroke="0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  <a:lnTo>
                  <a:pt x="0" y="2151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rc 21"/>
          <p:cNvSpPr>
            <a:spLocks/>
          </p:cNvSpPr>
          <p:nvPr/>
        </p:nvSpPr>
        <p:spPr bwMode="auto">
          <a:xfrm>
            <a:off x="5888032" y="4331898"/>
            <a:ext cx="2265362" cy="366712"/>
          </a:xfrm>
          <a:custGeom>
            <a:avLst/>
            <a:gdLst>
              <a:gd name="G0" fmla="+- 0 0 0"/>
              <a:gd name="G1" fmla="+- 21332 0 0"/>
              <a:gd name="G2" fmla="+- 21600 0 0"/>
              <a:gd name="T0" fmla="*/ 3393 w 21234"/>
              <a:gd name="T1" fmla="*/ 0 h 21332"/>
              <a:gd name="T2" fmla="*/ 21234 w 21234"/>
              <a:gd name="T3" fmla="*/ 17373 h 21332"/>
              <a:gd name="T4" fmla="*/ 0 w 21234"/>
              <a:gd name="T5" fmla="*/ 21332 h 2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34" h="21332" fill="none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</a:path>
              <a:path w="21234" h="21332" stroke="0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  <a:lnTo>
                  <a:pt x="0" y="2133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388932" y="3327010"/>
            <a:ext cx="71437" cy="14446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1339844" y="3065073"/>
            <a:ext cx="193675" cy="6699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Oval 25"/>
          <p:cNvSpPr>
            <a:spLocks noChangeArrowheads="1"/>
          </p:cNvSpPr>
          <p:nvPr/>
        </p:nvSpPr>
        <p:spPr bwMode="auto">
          <a:xfrm>
            <a:off x="7859707" y="2125273"/>
            <a:ext cx="803275" cy="254793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Arc 26"/>
          <p:cNvSpPr>
            <a:spLocks/>
          </p:cNvSpPr>
          <p:nvPr/>
        </p:nvSpPr>
        <p:spPr bwMode="auto">
          <a:xfrm flipH="1">
            <a:off x="3311519" y="2596760"/>
            <a:ext cx="496888" cy="1603375"/>
          </a:xfrm>
          <a:custGeom>
            <a:avLst/>
            <a:gdLst>
              <a:gd name="G0" fmla="+- 12959 0 0"/>
              <a:gd name="G1" fmla="+- 21600 0 0"/>
              <a:gd name="G2" fmla="+- 21600 0 0"/>
              <a:gd name="T0" fmla="*/ 0 w 34559"/>
              <a:gd name="T1" fmla="*/ 4319 h 43200"/>
              <a:gd name="T2" fmla="*/ 40 w 34559"/>
              <a:gd name="T3" fmla="*/ 38911 h 43200"/>
              <a:gd name="T4" fmla="*/ 12959 w 34559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59" h="43200" fill="none" extrusionOk="0">
                <a:moveTo>
                  <a:pt x="0" y="4319"/>
                </a:moveTo>
                <a:cubicBezTo>
                  <a:pt x="3738" y="1515"/>
                  <a:pt x="8285" y="-1"/>
                  <a:pt x="12959" y="-1"/>
                </a:cubicBezTo>
                <a:cubicBezTo>
                  <a:pt x="24888" y="0"/>
                  <a:pt x="34559" y="9670"/>
                  <a:pt x="34559" y="21600"/>
                </a:cubicBezTo>
                <a:cubicBezTo>
                  <a:pt x="34559" y="33529"/>
                  <a:pt x="24888" y="43200"/>
                  <a:pt x="12959" y="43200"/>
                </a:cubicBezTo>
                <a:cubicBezTo>
                  <a:pt x="8302" y="43199"/>
                  <a:pt x="3771" y="41695"/>
                  <a:pt x="40" y="38910"/>
                </a:cubicBezTo>
              </a:path>
              <a:path w="34559" h="43200" stroke="0" extrusionOk="0">
                <a:moveTo>
                  <a:pt x="0" y="4319"/>
                </a:moveTo>
                <a:cubicBezTo>
                  <a:pt x="3738" y="1515"/>
                  <a:pt x="8285" y="-1"/>
                  <a:pt x="12959" y="-1"/>
                </a:cubicBezTo>
                <a:cubicBezTo>
                  <a:pt x="24888" y="0"/>
                  <a:pt x="34559" y="9670"/>
                  <a:pt x="34559" y="21600"/>
                </a:cubicBezTo>
                <a:cubicBezTo>
                  <a:pt x="34559" y="33529"/>
                  <a:pt x="24888" y="43200"/>
                  <a:pt x="12959" y="43200"/>
                </a:cubicBezTo>
                <a:cubicBezTo>
                  <a:pt x="8302" y="43199"/>
                  <a:pt x="3771" y="41695"/>
                  <a:pt x="40" y="38910"/>
                </a:cubicBezTo>
                <a:lnTo>
                  <a:pt x="12959" y="216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 rot="20641791">
            <a:off x="314319" y="2914260"/>
            <a:ext cx="1208088" cy="3143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0000"/>
                </a:solidFill>
                <a:effectLst/>
                <a:latin typeface="Comic Sans MS" pitchFamily="-106" charset="0"/>
              </a:rPr>
              <a:t>acc</a:t>
            </a:r>
            <a:r>
              <a:rPr lang="fr-FR" sz="1400">
                <a:solidFill>
                  <a:srgbClr val="FF0000"/>
                </a:solidFill>
                <a:effectLst/>
                <a:latin typeface="Comic Sans MS" pitchFamily="-106" charset="0"/>
              </a:rPr>
              <a:t>élé</a:t>
            </a:r>
            <a:r>
              <a:rPr lang="en-US" sz="1400">
                <a:solidFill>
                  <a:srgbClr val="FF0000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 rot="21096587">
            <a:off x="6835769" y="2025260"/>
            <a:ext cx="1208088" cy="314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acc</a:t>
            </a:r>
            <a:r>
              <a:rPr lang="fr-FR" sz="1400" dirty="0" err="1">
                <a:solidFill>
                  <a:srgbClr val="FF0000"/>
                </a:solidFill>
                <a:effectLst/>
                <a:latin typeface="Comic Sans MS" pitchFamily="-106" charset="0"/>
              </a:rPr>
              <a:t>élé</a:t>
            </a:r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sp>
        <p:nvSpPr>
          <p:cNvPr id="23" name="Text Box 29"/>
          <p:cNvSpPr txBox="1">
            <a:spLocks noChangeArrowheads="1"/>
          </p:cNvSpPr>
          <p:nvPr/>
        </p:nvSpPr>
        <p:spPr bwMode="auto">
          <a:xfrm rot="21413889">
            <a:off x="4241794" y="2184010"/>
            <a:ext cx="1700213" cy="3143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effectLst/>
                <a:latin typeface="Comic Sans MS" pitchFamily="-106" charset="0"/>
              </a:rPr>
              <a:t>d</a:t>
            </a:r>
            <a:r>
              <a:rPr lang="fr-FR" sz="1400">
                <a:solidFill>
                  <a:schemeClr val="accent1"/>
                </a:solidFill>
                <a:effectLst/>
                <a:latin typeface="Comic Sans MS" pitchFamily="-106" charset="0"/>
              </a:rPr>
              <a:t>écélé</a:t>
            </a:r>
            <a:r>
              <a:rPr lang="en-US" sz="1400">
                <a:solidFill>
                  <a:schemeClr val="accent1"/>
                </a:solidFill>
                <a:effectLst/>
                <a:latin typeface="Comic Sans MS" pitchFamily="-106" charset="0"/>
              </a:rPr>
              <a:t>ration lente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 rot="20990813">
            <a:off x="1589082" y="2428485"/>
            <a:ext cx="1803400" cy="3143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chemeClr val="accent1"/>
                </a:solidFill>
                <a:effectLst/>
                <a:latin typeface="Comic Sans MS" pitchFamily="-106" charset="0"/>
              </a:rPr>
              <a:t>d</a:t>
            </a:r>
            <a:r>
              <a:rPr lang="fr-FR" sz="1400">
                <a:solidFill>
                  <a:schemeClr val="accent1"/>
                </a:solidFill>
                <a:effectLst/>
                <a:latin typeface="Comic Sans MS" pitchFamily="-106" charset="0"/>
              </a:rPr>
              <a:t>écélé</a:t>
            </a:r>
            <a:r>
              <a:rPr lang="en-US" sz="1400">
                <a:solidFill>
                  <a:schemeClr val="accent1"/>
                </a:solidFill>
                <a:effectLst/>
                <a:latin typeface="Comic Sans MS" pitchFamily="-106" charset="0"/>
              </a:rPr>
              <a:t>ration rqpide</a:t>
            </a:r>
          </a:p>
        </p:txBody>
      </p:sp>
      <p:grpSp>
        <p:nvGrpSpPr>
          <p:cNvPr id="25" name="Group 35"/>
          <p:cNvGrpSpPr>
            <a:grpSpLocks/>
          </p:cNvGrpSpPr>
          <p:nvPr/>
        </p:nvGrpSpPr>
        <p:grpSpPr bwMode="auto">
          <a:xfrm>
            <a:off x="161919" y="2033198"/>
            <a:ext cx="8856663" cy="2759075"/>
            <a:chOff x="113" y="1567"/>
            <a:chExt cx="5579" cy="1738"/>
          </a:xfrm>
        </p:grpSpPr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113" y="1570"/>
              <a:ext cx="5579" cy="172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>
                <a:solidFill>
                  <a:srgbClr val="FF0000"/>
                </a:solidFill>
                <a:effectLst/>
                <a:latin typeface="Arial" pitchFamily="-106" charset="0"/>
              </a:endParaRPr>
            </a:p>
          </p:txBody>
        </p:sp>
        <p:sp>
          <p:nvSpPr>
            <p:cNvPr id="27" name="Arc 37"/>
            <p:cNvSpPr>
              <a:spLocks/>
            </p:cNvSpPr>
            <p:nvPr/>
          </p:nvSpPr>
          <p:spPr bwMode="auto">
            <a:xfrm flipV="1">
              <a:off x="204" y="2070"/>
              <a:ext cx="631" cy="31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788"/>
                <a:gd name="T1" fmla="*/ 0 h 21600"/>
                <a:gd name="T2" fmla="*/ 18788 w 18788"/>
                <a:gd name="T3" fmla="*/ 10943 h 21600"/>
                <a:gd name="T4" fmla="*/ 0 w 187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88" h="21600" fill="none" extrusionOk="0">
                  <a:moveTo>
                    <a:pt x="0" y="-1"/>
                  </a:moveTo>
                  <a:cubicBezTo>
                    <a:pt x="7775" y="-1"/>
                    <a:pt x="14951" y="4179"/>
                    <a:pt x="18787" y="10943"/>
                  </a:cubicBezTo>
                </a:path>
                <a:path w="18788" h="21600" stroke="0" extrusionOk="0">
                  <a:moveTo>
                    <a:pt x="0" y="-1"/>
                  </a:moveTo>
                  <a:cubicBezTo>
                    <a:pt x="7775" y="-1"/>
                    <a:pt x="14951" y="4179"/>
                    <a:pt x="18787" y="1094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28" name="Picture 38" descr="030716_64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94" y="1806"/>
              <a:ext cx="1248" cy="1248"/>
            </a:xfrm>
            <a:prstGeom prst="rect">
              <a:avLst/>
            </a:prstGeom>
            <a:noFill/>
          </p:spPr>
        </p:pic>
        <p:sp>
          <p:nvSpPr>
            <p:cNvPr id="29" name="Arc 39"/>
            <p:cNvSpPr>
              <a:spLocks/>
            </p:cNvSpPr>
            <p:nvPr/>
          </p:nvSpPr>
          <p:spPr bwMode="auto">
            <a:xfrm flipH="1">
              <a:off x="829" y="1845"/>
              <a:ext cx="3365" cy="452"/>
            </a:xfrm>
            <a:custGeom>
              <a:avLst/>
              <a:gdLst>
                <a:gd name="G0" fmla="+- 0 0 0"/>
                <a:gd name="G1" fmla="+- 21510 0 0"/>
                <a:gd name="G2" fmla="+- 21600 0 0"/>
                <a:gd name="T0" fmla="*/ 1967 w 21364"/>
                <a:gd name="T1" fmla="*/ 0 h 21510"/>
                <a:gd name="T2" fmla="*/ 21364 w 21364"/>
                <a:gd name="T3" fmla="*/ 18324 h 21510"/>
                <a:gd name="T4" fmla="*/ 0 w 21364"/>
                <a:gd name="T5" fmla="*/ 21510 h 2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510" fill="none" extrusionOk="0">
                  <a:moveTo>
                    <a:pt x="1967" y="-1"/>
                  </a:moveTo>
                  <a:cubicBezTo>
                    <a:pt x="11883" y="906"/>
                    <a:pt x="19894" y="8475"/>
                    <a:pt x="21363" y="18324"/>
                  </a:cubicBezTo>
                </a:path>
                <a:path w="21364" h="21510" stroke="0" extrusionOk="0">
                  <a:moveTo>
                    <a:pt x="1967" y="-1"/>
                  </a:moveTo>
                  <a:cubicBezTo>
                    <a:pt x="11883" y="906"/>
                    <a:pt x="19894" y="8475"/>
                    <a:pt x="21363" y="18324"/>
                  </a:cubicBezTo>
                  <a:lnTo>
                    <a:pt x="0" y="2151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Arc 40"/>
            <p:cNvSpPr>
              <a:spLocks/>
            </p:cNvSpPr>
            <p:nvPr/>
          </p:nvSpPr>
          <p:spPr bwMode="auto">
            <a:xfrm flipV="1">
              <a:off x="3651" y="1616"/>
              <a:ext cx="1429" cy="229"/>
            </a:xfrm>
            <a:custGeom>
              <a:avLst/>
              <a:gdLst>
                <a:gd name="G0" fmla="+- 0 0 0"/>
                <a:gd name="G1" fmla="+- 21332 0 0"/>
                <a:gd name="G2" fmla="+- 21600 0 0"/>
                <a:gd name="T0" fmla="*/ 3393 w 21253"/>
                <a:gd name="T1" fmla="*/ 0 h 21332"/>
                <a:gd name="T2" fmla="*/ 21253 w 21253"/>
                <a:gd name="T3" fmla="*/ 17478 h 21332"/>
                <a:gd name="T4" fmla="*/ 0 w 21253"/>
                <a:gd name="T5" fmla="*/ 21332 h 2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53" h="21332" fill="none" extrusionOk="0">
                  <a:moveTo>
                    <a:pt x="3392" y="0"/>
                  </a:moveTo>
                  <a:cubicBezTo>
                    <a:pt x="12454" y="1441"/>
                    <a:pt x="19616" y="8449"/>
                    <a:pt x="21253" y="17477"/>
                  </a:cubicBezTo>
                </a:path>
                <a:path w="21253" h="21332" stroke="0" extrusionOk="0">
                  <a:moveTo>
                    <a:pt x="3392" y="0"/>
                  </a:moveTo>
                  <a:cubicBezTo>
                    <a:pt x="12454" y="1441"/>
                    <a:pt x="19616" y="8449"/>
                    <a:pt x="21253" y="17477"/>
                  </a:cubicBezTo>
                  <a:lnTo>
                    <a:pt x="0" y="2133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Arc 41"/>
            <p:cNvSpPr>
              <a:spLocks/>
            </p:cNvSpPr>
            <p:nvPr/>
          </p:nvSpPr>
          <p:spPr bwMode="auto">
            <a:xfrm>
              <a:off x="204" y="2478"/>
              <a:ext cx="631" cy="31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788"/>
                <a:gd name="T1" fmla="*/ 0 h 21600"/>
                <a:gd name="T2" fmla="*/ 18788 w 18788"/>
                <a:gd name="T3" fmla="*/ 10943 h 21600"/>
                <a:gd name="T4" fmla="*/ 0 w 1878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88" h="21600" fill="none" extrusionOk="0">
                  <a:moveTo>
                    <a:pt x="0" y="-1"/>
                  </a:moveTo>
                  <a:cubicBezTo>
                    <a:pt x="7775" y="-1"/>
                    <a:pt x="14951" y="4179"/>
                    <a:pt x="18787" y="10943"/>
                  </a:cubicBezTo>
                </a:path>
                <a:path w="18788" h="21600" stroke="0" extrusionOk="0">
                  <a:moveTo>
                    <a:pt x="0" y="-1"/>
                  </a:moveTo>
                  <a:cubicBezTo>
                    <a:pt x="7775" y="-1"/>
                    <a:pt x="14951" y="4179"/>
                    <a:pt x="18787" y="1094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Arc 42"/>
            <p:cNvSpPr>
              <a:spLocks/>
            </p:cNvSpPr>
            <p:nvPr/>
          </p:nvSpPr>
          <p:spPr bwMode="auto">
            <a:xfrm flipH="1" flipV="1">
              <a:off x="829" y="2568"/>
              <a:ext cx="3365" cy="452"/>
            </a:xfrm>
            <a:custGeom>
              <a:avLst/>
              <a:gdLst>
                <a:gd name="G0" fmla="+- 0 0 0"/>
                <a:gd name="G1" fmla="+- 21510 0 0"/>
                <a:gd name="G2" fmla="+- 21600 0 0"/>
                <a:gd name="T0" fmla="*/ 1967 w 21364"/>
                <a:gd name="T1" fmla="*/ 0 h 21510"/>
                <a:gd name="T2" fmla="*/ 21364 w 21364"/>
                <a:gd name="T3" fmla="*/ 18324 h 21510"/>
                <a:gd name="T4" fmla="*/ 0 w 21364"/>
                <a:gd name="T5" fmla="*/ 21510 h 2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364" h="21510" fill="none" extrusionOk="0">
                  <a:moveTo>
                    <a:pt x="1967" y="-1"/>
                  </a:moveTo>
                  <a:cubicBezTo>
                    <a:pt x="11883" y="906"/>
                    <a:pt x="19894" y="8475"/>
                    <a:pt x="21363" y="18324"/>
                  </a:cubicBezTo>
                </a:path>
                <a:path w="21364" h="21510" stroke="0" extrusionOk="0">
                  <a:moveTo>
                    <a:pt x="1967" y="-1"/>
                  </a:moveTo>
                  <a:cubicBezTo>
                    <a:pt x="11883" y="906"/>
                    <a:pt x="19894" y="8475"/>
                    <a:pt x="21363" y="18324"/>
                  </a:cubicBezTo>
                  <a:lnTo>
                    <a:pt x="0" y="2151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Arc 43"/>
            <p:cNvSpPr>
              <a:spLocks/>
            </p:cNvSpPr>
            <p:nvPr/>
          </p:nvSpPr>
          <p:spPr bwMode="auto">
            <a:xfrm>
              <a:off x="3651" y="3020"/>
              <a:ext cx="1427" cy="231"/>
            </a:xfrm>
            <a:custGeom>
              <a:avLst/>
              <a:gdLst>
                <a:gd name="G0" fmla="+- 0 0 0"/>
                <a:gd name="G1" fmla="+- 21332 0 0"/>
                <a:gd name="G2" fmla="+- 21600 0 0"/>
                <a:gd name="T0" fmla="*/ 3393 w 21234"/>
                <a:gd name="T1" fmla="*/ 0 h 21332"/>
                <a:gd name="T2" fmla="*/ 21234 w 21234"/>
                <a:gd name="T3" fmla="*/ 17373 h 21332"/>
                <a:gd name="T4" fmla="*/ 0 w 21234"/>
                <a:gd name="T5" fmla="*/ 21332 h 21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34" h="21332" fill="none" extrusionOk="0">
                  <a:moveTo>
                    <a:pt x="3392" y="0"/>
                  </a:moveTo>
                  <a:cubicBezTo>
                    <a:pt x="12415" y="1435"/>
                    <a:pt x="19559" y="8391"/>
                    <a:pt x="21234" y="17372"/>
                  </a:cubicBezTo>
                </a:path>
                <a:path w="21234" h="21332" stroke="0" extrusionOk="0">
                  <a:moveTo>
                    <a:pt x="3392" y="0"/>
                  </a:moveTo>
                  <a:cubicBezTo>
                    <a:pt x="12415" y="1435"/>
                    <a:pt x="19559" y="8391"/>
                    <a:pt x="21234" y="17372"/>
                  </a:cubicBezTo>
                  <a:lnTo>
                    <a:pt x="0" y="2133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Oval 44"/>
            <p:cNvSpPr>
              <a:spLocks noChangeArrowheads="1"/>
            </p:cNvSpPr>
            <p:nvPr/>
          </p:nvSpPr>
          <p:spPr bwMode="auto">
            <a:xfrm>
              <a:off x="187" y="2387"/>
              <a:ext cx="45" cy="9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Oval 45"/>
            <p:cNvSpPr>
              <a:spLocks noChangeArrowheads="1"/>
            </p:cNvSpPr>
            <p:nvPr/>
          </p:nvSpPr>
          <p:spPr bwMode="auto">
            <a:xfrm>
              <a:off x="786" y="2222"/>
              <a:ext cx="122" cy="42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Oval 46"/>
            <p:cNvSpPr>
              <a:spLocks noChangeArrowheads="1"/>
            </p:cNvSpPr>
            <p:nvPr/>
          </p:nvSpPr>
          <p:spPr bwMode="auto">
            <a:xfrm>
              <a:off x="3981" y="1832"/>
              <a:ext cx="366" cy="12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Oval 47"/>
            <p:cNvSpPr>
              <a:spLocks noChangeArrowheads="1"/>
            </p:cNvSpPr>
            <p:nvPr/>
          </p:nvSpPr>
          <p:spPr bwMode="auto">
            <a:xfrm>
              <a:off x="4893" y="1630"/>
              <a:ext cx="506" cy="160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Arc 48"/>
            <p:cNvSpPr>
              <a:spLocks/>
            </p:cNvSpPr>
            <p:nvPr/>
          </p:nvSpPr>
          <p:spPr bwMode="auto">
            <a:xfrm flipH="1">
              <a:off x="2028" y="1927"/>
              <a:ext cx="313" cy="1010"/>
            </a:xfrm>
            <a:custGeom>
              <a:avLst/>
              <a:gdLst>
                <a:gd name="G0" fmla="+- 12959 0 0"/>
                <a:gd name="G1" fmla="+- 21600 0 0"/>
                <a:gd name="G2" fmla="+- 21600 0 0"/>
                <a:gd name="T0" fmla="*/ 0 w 34559"/>
                <a:gd name="T1" fmla="*/ 4319 h 43200"/>
                <a:gd name="T2" fmla="*/ 40 w 34559"/>
                <a:gd name="T3" fmla="*/ 38911 h 43200"/>
                <a:gd name="T4" fmla="*/ 12959 w 34559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59" h="43200" fill="none" extrusionOk="0">
                  <a:moveTo>
                    <a:pt x="0" y="4319"/>
                  </a:moveTo>
                  <a:cubicBezTo>
                    <a:pt x="3738" y="1515"/>
                    <a:pt x="8285" y="-1"/>
                    <a:pt x="12959" y="-1"/>
                  </a:cubicBezTo>
                  <a:cubicBezTo>
                    <a:pt x="24888" y="0"/>
                    <a:pt x="34559" y="9670"/>
                    <a:pt x="34559" y="21600"/>
                  </a:cubicBezTo>
                  <a:cubicBezTo>
                    <a:pt x="34559" y="33529"/>
                    <a:pt x="24888" y="43200"/>
                    <a:pt x="12959" y="43200"/>
                  </a:cubicBezTo>
                  <a:cubicBezTo>
                    <a:pt x="8302" y="43199"/>
                    <a:pt x="3771" y="41695"/>
                    <a:pt x="40" y="38910"/>
                  </a:cubicBezTo>
                </a:path>
                <a:path w="34559" h="43200" stroke="0" extrusionOk="0">
                  <a:moveTo>
                    <a:pt x="0" y="4319"/>
                  </a:moveTo>
                  <a:cubicBezTo>
                    <a:pt x="3738" y="1515"/>
                    <a:pt x="8285" y="-1"/>
                    <a:pt x="12959" y="-1"/>
                  </a:cubicBezTo>
                  <a:cubicBezTo>
                    <a:pt x="24888" y="0"/>
                    <a:pt x="34559" y="9670"/>
                    <a:pt x="34559" y="21600"/>
                  </a:cubicBezTo>
                  <a:cubicBezTo>
                    <a:pt x="34559" y="33529"/>
                    <a:pt x="24888" y="43200"/>
                    <a:pt x="12959" y="43200"/>
                  </a:cubicBezTo>
                  <a:cubicBezTo>
                    <a:pt x="8302" y="43199"/>
                    <a:pt x="3771" y="41695"/>
                    <a:pt x="40" y="38910"/>
                  </a:cubicBezTo>
                  <a:lnTo>
                    <a:pt x="12959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Text Box 49"/>
            <p:cNvSpPr txBox="1">
              <a:spLocks noChangeArrowheads="1"/>
            </p:cNvSpPr>
            <p:nvPr/>
          </p:nvSpPr>
          <p:spPr bwMode="auto">
            <a:xfrm rot="-958209">
              <a:off x="140" y="2127"/>
              <a:ext cx="7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acc</a:t>
              </a:r>
              <a:r>
                <a:rPr lang="fr-FR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élé</a:t>
              </a:r>
              <a:r>
                <a:rPr lang="en-US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ration</a:t>
              </a:r>
            </a:p>
          </p:txBody>
        </p:sp>
        <p:sp>
          <p:nvSpPr>
            <p:cNvPr id="40" name="Text Box 50"/>
            <p:cNvSpPr txBox="1">
              <a:spLocks noChangeArrowheads="1"/>
            </p:cNvSpPr>
            <p:nvPr/>
          </p:nvSpPr>
          <p:spPr bwMode="auto">
            <a:xfrm rot="-503413">
              <a:off x="4248" y="1567"/>
              <a:ext cx="7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acc</a:t>
              </a:r>
              <a:r>
                <a:rPr lang="fr-FR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élé</a:t>
              </a:r>
              <a:r>
                <a:rPr lang="en-US" sz="1400">
                  <a:solidFill>
                    <a:srgbClr val="FF0000"/>
                  </a:solidFill>
                  <a:effectLst/>
                  <a:latin typeface="Comic Sans MS" pitchFamily="-106" charset="0"/>
                </a:rPr>
                <a:t>ration</a:t>
              </a:r>
            </a:p>
          </p:txBody>
        </p:sp>
        <p:sp>
          <p:nvSpPr>
            <p:cNvPr id="41" name="Text Box 51"/>
            <p:cNvSpPr txBox="1">
              <a:spLocks noChangeArrowheads="1"/>
            </p:cNvSpPr>
            <p:nvPr/>
          </p:nvSpPr>
          <p:spPr bwMode="auto">
            <a:xfrm rot="-186111">
              <a:off x="2614" y="1667"/>
              <a:ext cx="10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d</a:t>
              </a:r>
              <a:r>
                <a:rPr lang="fr-FR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écélé</a:t>
              </a:r>
              <a:r>
                <a:rPr lang="en-US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ration lente</a:t>
              </a:r>
            </a:p>
          </p:txBody>
        </p:sp>
        <p:sp>
          <p:nvSpPr>
            <p:cNvPr id="42" name="Text Box 52"/>
            <p:cNvSpPr txBox="1">
              <a:spLocks noChangeArrowheads="1"/>
            </p:cNvSpPr>
            <p:nvPr/>
          </p:nvSpPr>
          <p:spPr bwMode="auto">
            <a:xfrm rot="-609187">
              <a:off x="943" y="1821"/>
              <a:ext cx="113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d</a:t>
              </a:r>
              <a:r>
                <a:rPr lang="fr-FR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écélé</a:t>
              </a:r>
              <a:r>
                <a:rPr lang="en-US" sz="1400">
                  <a:solidFill>
                    <a:schemeClr val="accent1"/>
                  </a:solidFill>
                  <a:effectLst/>
                  <a:latin typeface="Comic Sans MS" pitchFamily="-106" charset="0"/>
                </a:rPr>
                <a:t>ration rqpide</a:t>
              </a:r>
            </a:p>
          </p:txBody>
        </p:sp>
        <p:sp>
          <p:nvSpPr>
            <p:cNvPr id="43" name="Text Box 53"/>
            <p:cNvSpPr txBox="1">
              <a:spLocks noChangeArrowheads="1"/>
            </p:cNvSpPr>
            <p:nvPr/>
          </p:nvSpPr>
          <p:spPr bwMode="auto">
            <a:xfrm>
              <a:off x="249" y="3113"/>
              <a:ext cx="55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inflation</a:t>
              </a:r>
            </a:p>
          </p:txBody>
        </p:sp>
        <p:sp>
          <p:nvSpPr>
            <p:cNvPr id="44" name="Text Box 54"/>
            <p:cNvSpPr txBox="1">
              <a:spLocks noChangeArrowheads="1"/>
            </p:cNvSpPr>
            <p:nvPr/>
          </p:nvSpPr>
          <p:spPr bwMode="auto">
            <a:xfrm>
              <a:off x="1247" y="3113"/>
              <a:ext cx="5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radiation</a:t>
              </a:r>
            </a:p>
          </p:txBody>
        </p:sp>
        <p:sp>
          <p:nvSpPr>
            <p:cNvPr id="45" name="Text Box 55"/>
            <p:cNvSpPr txBox="1">
              <a:spLocks noChangeArrowheads="1"/>
            </p:cNvSpPr>
            <p:nvPr/>
          </p:nvSpPr>
          <p:spPr bwMode="auto">
            <a:xfrm>
              <a:off x="2925" y="3113"/>
              <a:ext cx="5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mati</a:t>
              </a:r>
              <a:r>
                <a:rPr lang="fr-FR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è</a:t>
              </a:r>
              <a:r>
                <a:rPr lang="en-US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re</a:t>
              </a:r>
            </a:p>
          </p:txBody>
        </p:sp>
        <p:sp>
          <p:nvSpPr>
            <p:cNvPr id="46" name="Text Box 56"/>
            <p:cNvSpPr txBox="1">
              <a:spLocks noChangeArrowheads="1"/>
            </p:cNvSpPr>
            <p:nvPr/>
          </p:nvSpPr>
          <p:spPr bwMode="auto">
            <a:xfrm>
              <a:off x="4150" y="3113"/>
              <a:ext cx="7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é</a:t>
              </a:r>
              <a:r>
                <a:rPr lang="en-US" sz="1400">
                  <a:solidFill>
                    <a:srgbClr val="FF99FF"/>
                  </a:solidFill>
                  <a:effectLst/>
                  <a:latin typeface="Comic Sans MS" pitchFamily="-106" charset="0"/>
                </a:rPr>
                <a:t>nergie noire</a:t>
              </a:r>
            </a:p>
          </p:txBody>
        </p:sp>
      </p:grpSp>
      <p:sp>
        <p:nvSpPr>
          <p:cNvPr id="47" name="Rectangle 58"/>
          <p:cNvSpPr>
            <a:spLocks noChangeArrowheads="1"/>
          </p:cNvSpPr>
          <p:nvPr/>
        </p:nvSpPr>
        <p:spPr bwMode="auto">
          <a:xfrm>
            <a:off x="197638" y="2034785"/>
            <a:ext cx="8856662" cy="2736850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solidFill>
                <a:srgbClr val="FF0000"/>
              </a:solidFill>
              <a:effectLst/>
              <a:latin typeface="Arial" pitchFamily="-106" charset="0"/>
            </a:endParaRPr>
          </a:p>
        </p:txBody>
      </p:sp>
      <p:sp>
        <p:nvSpPr>
          <p:cNvPr id="48" name="Arc 59"/>
          <p:cNvSpPr>
            <a:spLocks/>
          </p:cNvSpPr>
          <p:nvPr/>
        </p:nvSpPr>
        <p:spPr bwMode="auto">
          <a:xfrm flipV="1">
            <a:off x="307969" y="2833298"/>
            <a:ext cx="1001713" cy="5032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788"/>
              <a:gd name="T1" fmla="*/ 0 h 21600"/>
              <a:gd name="T2" fmla="*/ 18788 w 18788"/>
              <a:gd name="T3" fmla="*/ 10943 h 21600"/>
              <a:gd name="T4" fmla="*/ 0 w 1878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788" h="21600" fill="none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</a:path>
              <a:path w="18788" h="21600" stroke="0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9" name="Picture 60" descr="030716_6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8344" y="2414198"/>
            <a:ext cx="1981200" cy="1981200"/>
          </a:xfrm>
          <a:prstGeom prst="rect">
            <a:avLst/>
          </a:prstGeom>
          <a:noFill/>
        </p:spPr>
      </p:pic>
      <p:sp>
        <p:nvSpPr>
          <p:cNvPr id="50" name="Arc 63"/>
          <p:cNvSpPr>
            <a:spLocks/>
          </p:cNvSpPr>
          <p:nvPr/>
        </p:nvSpPr>
        <p:spPr bwMode="auto">
          <a:xfrm>
            <a:off x="307969" y="3480998"/>
            <a:ext cx="1001713" cy="5032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788"/>
              <a:gd name="T1" fmla="*/ 0 h 21600"/>
              <a:gd name="T2" fmla="*/ 18788 w 18788"/>
              <a:gd name="T3" fmla="*/ 10943 h 21600"/>
              <a:gd name="T4" fmla="*/ 0 w 1878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788" h="21600" fill="none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</a:path>
              <a:path w="18788" h="21600" stroke="0" extrusionOk="0">
                <a:moveTo>
                  <a:pt x="0" y="-1"/>
                </a:moveTo>
                <a:cubicBezTo>
                  <a:pt x="7775" y="-1"/>
                  <a:pt x="14951" y="4179"/>
                  <a:pt x="18787" y="10943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" name="Arc 65"/>
          <p:cNvSpPr>
            <a:spLocks/>
          </p:cNvSpPr>
          <p:nvPr/>
        </p:nvSpPr>
        <p:spPr bwMode="auto">
          <a:xfrm>
            <a:off x="5780082" y="4341423"/>
            <a:ext cx="2265362" cy="366712"/>
          </a:xfrm>
          <a:custGeom>
            <a:avLst/>
            <a:gdLst>
              <a:gd name="G0" fmla="+- 0 0 0"/>
              <a:gd name="G1" fmla="+- 21332 0 0"/>
              <a:gd name="G2" fmla="+- 21600 0 0"/>
              <a:gd name="T0" fmla="*/ 3393 w 21234"/>
              <a:gd name="T1" fmla="*/ 0 h 21332"/>
              <a:gd name="T2" fmla="*/ 21234 w 21234"/>
              <a:gd name="T3" fmla="*/ 17373 h 21332"/>
              <a:gd name="T4" fmla="*/ 0 w 21234"/>
              <a:gd name="T5" fmla="*/ 21332 h 2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34" h="21332" fill="none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</a:path>
              <a:path w="21234" h="21332" stroke="0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  <a:lnTo>
                  <a:pt x="0" y="21332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Oval 66"/>
          <p:cNvSpPr>
            <a:spLocks noChangeArrowheads="1"/>
          </p:cNvSpPr>
          <p:nvPr/>
        </p:nvSpPr>
        <p:spPr bwMode="auto">
          <a:xfrm>
            <a:off x="280982" y="3336535"/>
            <a:ext cx="71437" cy="144463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Oval 67"/>
          <p:cNvSpPr>
            <a:spLocks noChangeArrowheads="1"/>
          </p:cNvSpPr>
          <p:nvPr/>
        </p:nvSpPr>
        <p:spPr bwMode="auto">
          <a:xfrm>
            <a:off x="1231894" y="3074598"/>
            <a:ext cx="193675" cy="669925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Arc 69"/>
          <p:cNvSpPr>
            <a:spLocks/>
          </p:cNvSpPr>
          <p:nvPr/>
        </p:nvSpPr>
        <p:spPr bwMode="auto">
          <a:xfrm flipH="1">
            <a:off x="3203569" y="2606285"/>
            <a:ext cx="496888" cy="1603375"/>
          </a:xfrm>
          <a:custGeom>
            <a:avLst/>
            <a:gdLst>
              <a:gd name="G0" fmla="+- 12959 0 0"/>
              <a:gd name="G1" fmla="+- 21600 0 0"/>
              <a:gd name="G2" fmla="+- 21600 0 0"/>
              <a:gd name="T0" fmla="*/ 0 w 34559"/>
              <a:gd name="T1" fmla="*/ 4319 h 43200"/>
              <a:gd name="T2" fmla="*/ 40 w 34559"/>
              <a:gd name="T3" fmla="*/ 38911 h 43200"/>
              <a:gd name="T4" fmla="*/ 12959 w 34559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559" h="43200" fill="none" extrusionOk="0">
                <a:moveTo>
                  <a:pt x="0" y="4319"/>
                </a:moveTo>
                <a:cubicBezTo>
                  <a:pt x="3738" y="1515"/>
                  <a:pt x="8285" y="-1"/>
                  <a:pt x="12959" y="-1"/>
                </a:cubicBezTo>
                <a:cubicBezTo>
                  <a:pt x="24888" y="0"/>
                  <a:pt x="34559" y="9670"/>
                  <a:pt x="34559" y="21600"/>
                </a:cubicBezTo>
                <a:cubicBezTo>
                  <a:pt x="34559" y="33529"/>
                  <a:pt x="24888" y="43200"/>
                  <a:pt x="12959" y="43200"/>
                </a:cubicBezTo>
                <a:cubicBezTo>
                  <a:pt x="8302" y="43199"/>
                  <a:pt x="3771" y="41695"/>
                  <a:pt x="40" y="38910"/>
                </a:cubicBezTo>
              </a:path>
              <a:path w="34559" h="43200" stroke="0" extrusionOk="0">
                <a:moveTo>
                  <a:pt x="0" y="4319"/>
                </a:moveTo>
                <a:cubicBezTo>
                  <a:pt x="3738" y="1515"/>
                  <a:pt x="8285" y="-1"/>
                  <a:pt x="12959" y="-1"/>
                </a:cubicBezTo>
                <a:cubicBezTo>
                  <a:pt x="24888" y="0"/>
                  <a:pt x="34559" y="9670"/>
                  <a:pt x="34559" y="21600"/>
                </a:cubicBezTo>
                <a:cubicBezTo>
                  <a:pt x="34559" y="33529"/>
                  <a:pt x="24888" y="43200"/>
                  <a:pt x="12959" y="43200"/>
                </a:cubicBezTo>
                <a:cubicBezTo>
                  <a:pt x="8302" y="43199"/>
                  <a:pt x="3771" y="41695"/>
                  <a:pt x="40" y="38910"/>
                </a:cubicBezTo>
                <a:lnTo>
                  <a:pt x="12959" y="2160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Text Box 70"/>
          <p:cNvSpPr txBox="1">
            <a:spLocks noChangeArrowheads="1"/>
          </p:cNvSpPr>
          <p:nvPr/>
        </p:nvSpPr>
        <p:spPr bwMode="auto">
          <a:xfrm rot="20641791">
            <a:off x="206369" y="2923785"/>
            <a:ext cx="1198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acc</a:t>
            </a:r>
            <a:r>
              <a:rPr lang="fr-FR" sz="1400" dirty="0" err="1">
                <a:solidFill>
                  <a:srgbClr val="FF0000"/>
                </a:solidFill>
                <a:effectLst/>
                <a:latin typeface="Comic Sans MS" pitchFamily="-106" charset="0"/>
              </a:rPr>
              <a:t>ele</a:t>
            </a:r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sp>
        <p:nvSpPr>
          <p:cNvPr id="56" name="Text Box 71"/>
          <p:cNvSpPr txBox="1">
            <a:spLocks noChangeArrowheads="1"/>
          </p:cNvSpPr>
          <p:nvPr/>
        </p:nvSpPr>
        <p:spPr bwMode="auto">
          <a:xfrm rot="21096587">
            <a:off x="6727819" y="2034785"/>
            <a:ext cx="1198563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acc</a:t>
            </a:r>
            <a:r>
              <a:rPr lang="fr-FR" sz="1400" dirty="0" err="1">
                <a:solidFill>
                  <a:srgbClr val="FF0000"/>
                </a:solidFill>
                <a:effectLst/>
                <a:latin typeface="Comic Sans MS" pitchFamily="-106" charset="0"/>
              </a:rPr>
              <a:t>ele</a:t>
            </a:r>
            <a:r>
              <a:rPr lang="en-US" sz="1400" dirty="0">
                <a:solidFill>
                  <a:srgbClr val="FF0000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sp>
        <p:nvSpPr>
          <p:cNvPr id="57" name="Text Box 72"/>
          <p:cNvSpPr txBox="1">
            <a:spLocks noChangeArrowheads="1"/>
          </p:cNvSpPr>
          <p:nvPr/>
        </p:nvSpPr>
        <p:spPr bwMode="auto">
          <a:xfrm rot="21413889">
            <a:off x="4133844" y="2193535"/>
            <a:ext cx="162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effectLst/>
                <a:latin typeface="Comic Sans MS" pitchFamily="-106" charset="0"/>
              </a:rPr>
              <a:t>slow </a:t>
            </a:r>
            <a:r>
              <a:rPr lang="en-US" sz="1400" dirty="0" err="1">
                <a:solidFill>
                  <a:schemeClr val="accent1"/>
                </a:solidFill>
                <a:effectLst/>
                <a:latin typeface="Comic Sans MS" pitchFamily="-106" charset="0"/>
              </a:rPr>
              <a:t>d</a:t>
            </a:r>
            <a:r>
              <a:rPr lang="fr-FR" sz="1400" dirty="0" err="1">
                <a:solidFill>
                  <a:schemeClr val="accent1"/>
                </a:solidFill>
                <a:effectLst/>
                <a:latin typeface="Comic Sans MS" pitchFamily="-106" charset="0"/>
              </a:rPr>
              <a:t>ecele</a:t>
            </a:r>
            <a:r>
              <a:rPr lang="en-US" sz="1400" dirty="0">
                <a:solidFill>
                  <a:schemeClr val="accent1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sp>
        <p:nvSpPr>
          <p:cNvPr id="58" name="Text Box 73"/>
          <p:cNvSpPr txBox="1">
            <a:spLocks noChangeArrowheads="1"/>
          </p:cNvSpPr>
          <p:nvPr/>
        </p:nvSpPr>
        <p:spPr bwMode="auto">
          <a:xfrm rot="20990813">
            <a:off x="1481132" y="2452298"/>
            <a:ext cx="1622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effectLst/>
                <a:latin typeface="Comic Sans MS" pitchFamily="-106" charset="0"/>
              </a:rPr>
              <a:t>fast </a:t>
            </a:r>
            <a:r>
              <a:rPr lang="en-US" sz="1400" dirty="0" err="1">
                <a:solidFill>
                  <a:schemeClr val="accent1"/>
                </a:solidFill>
                <a:effectLst/>
                <a:latin typeface="Comic Sans MS" pitchFamily="-106" charset="0"/>
              </a:rPr>
              <a:t>d</a:t>
            </a:r>
            <a:r>
              <a:rPr lang="fr-FR" sz="1400" dirty="0" err="1">
                <a:solidFill>
                  <a:schemeClr val="accent1"/>
                </a:solidFill>
                <a:effectLst/>
                <a:latin typeface="Comic Sans MS" pitchFamily="-106" charset="0"/>
              </a:rPr>
              <a:t>ecele</a:t>
            </a:r>
            <a:r>
              <a:rPr lang="en-US" sz="1400" dirty="0">
                <a:solidFill>
                  <a:schemeClr val="accent1"/>
                </a:solidFill>
                <a:effectLst/>
                <a:latin typeface="Comic Sans MS" pitchFamily="-106" charset="0"/>
              </a:rPr>
              <a:t>ration</a:t>
            </a:r>
          </a:p>
        </p:txBody>
      </p:sp>
      <p:pic>
        <p:nvPicPr>
          <p:cNvPr id="59" name="Picture 89" descr="2004-21-a-large_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6123441" y="2147017"/>
            <a:ext cx="1950131" cy="2537104"/>
          </a:xfrm>
          <a:prstGeom prst="rect">
            <a:avLst/>
          </a:prstGeom>
          <a:noFill/>
        </p:spPr>
      </p:pic>
      <p:sp>
        <p:nvSpPr>
          <p:cNvPr id="60" name="Oval 90"/>
          <p:cNvSpPr>
            <a:spLocks noChangeArrowheads="1"/>
          </p:cNvSpPr>
          <p:nvPr/>
        </p:nvSpPr>
        <p:spPr bwMode="auto">
          <a:xfrm>
            <a:off x="7751757" y="2134798"/>
            <a:ext cx="803275" cy="254793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Text Box 91"/>
          <p:cNvSpPr txBox="1">
            <a:spLocks noChangeArrowheads="1"/>
          </p:cNvSpPr>
          <p:nvPr/>
        </p:nvSpPr>
        <p:spPr bwMode="auto">
          <a:xfrm>
            <a:off x="19044" y="3258748"/>
            <a:ext cx="215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ndy" pitchFamily="66" charset="0"/>
              </a:rPr>
              <a:t>?</a:t>
            </a:r>
          </a:p>
        </p:txBody>
      </p:sp>
      <p:sp>
        <p:nvSpPr>
          <p:cNvPr id="62" name="Text Box 105"/>
          <p:cNvSpPr txBox="1">
            <a:spLocks noChangeArrowheads="1"/>
          </p:cNvSpPr>
          <p:nvPr/>
        </p:nvSpPr>
        <p:spPr bwMode="auto">
          <a:xfrm>
            <a:off x="246057" y="4479535"/>
            <a:ext cx="887412" cy="314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99FF"/>
                </a:solidFill>
                <a:effectLst/>
                <a:latin typeface="Comic Sans MS" pitchFamily="-106" charset="0"/>
              </a:rPr>
              <a:t>inflation</a:t>
            </a:r>
          </a:p>
        </p:txBody>
      </p:sp>
      <p:sp>
        <p:nvSpPr>
          <p:cNvPr id="63" name="Arc 109"/>
          <p:cNvSpPr>
            <a:spLocks/>
          </p:cNvSpPr>
          <p:nvPr/>
        </p:nvSpPr>
        <p:spPr bwMode="auto">
          <a:xfrm>
            <a:off x="5780082" y="4341423"/>
            <a:ext cx="2265362" cy="366712"/>
          </a:xfrm>
          <a:custGeom>
            <a:avLst/>
            <a:gdLst>
              <a:gd name="G0" fmla="+- 0 0 0"/>
              <a:gd name="G1" fmla="+- 21332 0 0"/>
              <a:gd name="G2" fmla="+- 21600 0 0"/>
              <a:gd name="T0" fmla="*/ 3393 w 21234"/>
              <a:gd name="T1" fmla="*/ 0 h 21332"/>
              <a:gd name="T2" fmla="*/ 21234 w 21234"/>
              <a:gd name="T3" fmla="*/ 17373 h 21332"/>
              <a:gd name="T4" fmla="*/ 0 w 21234"/>
              <a:gd name="T5" fmla="*/ 21332 h 2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34" h="21332" fill="none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</a:path>
              <a:path w="21234" h="21332" stroke="0" extrusionOk="0">
                <a:moveTo>
                  <a:pt x="3392" y="0"/>
                </a:moveTo>
                <a:cubicBezTo>
                  <a:pt x="12415" y="1435"/>
                  <a:pt x="19559" y="8391"/>
                  <a:pt x="21234" y="17372"/>
                </a:cubicBezTo>
                <a:lnTo>
                  <a:pt x="0" y="21332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4" name="Text Box 111"/>
          <p:cNvSpPr txBox="1">
            <a:spLocks noChangeArrowheads="1"/>
          </p:cNvSpPr>
          <p:nvPr/>
        </p:nvSpPr>
        <p:spPr bwMode="auto">
          <a:xfrm>
            <a:off x="1398582" y="4482710"/>
            <a:ext cx="2290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99FF"/>
                </a:solidFill>
                <a:effectLst/>
                <a:latin typeface="Comic Sans MS" pitchFamily="-106" charset="0"/>
              </a:rPr>
              <a:t>RD (radiation domination)</a:t>
            </a:r>
          </a:p>
        </p:txBody>
      </p:sp>
      <p:sp>
        <p:nvSpPr>
          <p:cNvPr id="65" name="Text Box 112"/>
          <p:cNvSpPr txBox="1">
            <a:spLocks noChangeArrowheads="1"/>
          </p:cNvSpPr>
          <p:nvPr/>
        </p:nvSpPr>
        <p:spPr bwMode="auto">
          <a:xfrm>
            <a:off x="4062407" y="4482710"/>
            <a:ext cx="217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99FF"/>
                </a:solidFill>
                <a:effectLst/>
                <a:latin typeface="Comic Sans MS" pitchFamily="-106" charset="0"/>
              </a:rPr>
              <a:t>MD (matter domination)</a:t>
            </a:r>
          </a:p>
        </p:txBody>
      </p:sp>
      <p:sp>
        <p:nvSpPr>
          <p:cNvPr id="66" name="Arc 64"/>
          <p:cNvSpPr>
            <a:spLocks/>
          </p:cNvSpPr>
          <p:nvPr/>
        </p:nvSpPr>
        <p:spPr bwMode="auto">
          <a:xfrm flipH="1" flipV="1">
            <a:off x="1300157" y="3623873"/>
            <a:ext cx="5341937" cy="717550"/>
          </a:xfrm>
          <a:custGeom>
            <a:avLst/>
            <a:gdLst>
              <a:gd name="G0" fmla="+- 0 0 0"/>
              <a:gd name="G1" fmla="+- 21510 0 0"/>
              <a:gd name="G2" fmla="+- 21600 0 0"/>
              <a:gd name="T0" fmla="*/ 1967 w 21364"/>
              <a:gd name="T1" fmla="*/ 0 h 21510"/>
              <a:gd name="T2" fmla="*/ 21364 w 21364"/>
              <a:gd name="T3" fmla="*/ 18324 h 21510"/>
              <a:gd name="T4" fmla="*/ 0 w 21364"/>
              <a:gd name="T5" fmla="*/ 21510 h 2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64" h="21510" fill="none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</a:path>
              <a:path w="21364" h="21510" stroke="0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  <a:lnTo>
                  <a:pt x="0" y="2151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7" name="Arc 61"/>
          <p:cNvSpPr>
            <a:spLocks/>
          </p:cNvSpPr>
          <p:nvPr/>
        </p:nvSpPr>
        <p:spPr bwMode="auto">
          <a:xfrm flipH="1">
            <a:off x="1300157" y="2476110"/>
            <a:ext cx="5341937" cy="717550"/>
          </a:xfrm>
          <a:custGeom>
            <a:avLst/>
            <a:gdLst>
              <a:gd name="G0" fmla="+- 0 0 0"/>
              <a:gd name="G1" fmla="+- 21510 0 0"/>
              <a:gd name="G2" fmla="+- 21600 0 0"/>
              <a:gd name="T0" fmla="*/ 1967 w 21364"/>
              <a:gd name="T1" fmla="*/ 0 h 21510"/>
              <a:gd name="T2" fmla="*/ 21364 w 21364"/>
              <a:gd name="T3" fmla="*/ 18324 h 21510"/>
              <a:gd name="T4" fmla="*/ 0 w 21364"/>
              <a:gd name="T5" fmla="*/ 21510 h 21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364" h="21510" fill="none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</a:path>
              <a:path w="21364" h="21510" stroke="0" extrusionOk="0">
                <a:moveTo>
                  <a:pt x="1967" y="-1"/>
                </a:moveTo>
                <a:cubicBezTo>
                  <a:pt x="11883" y="906"/>
                  <a:pt x="19894" y="8475"/>
                  <a:pt x="21363" y="18324"/>
                </a:cubicBezTo>
                <a:lnTo>
                  <a:pt x="0" y="21510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8" name="Arc 62"/>
          <p:cNvSpPr>
            <a:spLocks/>
          </p:cNvSpPr>
          <p:nvPr/>
        </p:nvSpPr>
        <p:spPr bwMode="auto">
          <a:xfrm flipV="1">
            <a:off x="5780082" y="2112573"/>
            <a:ext cx="2268537" cy="363537"/>
          </a:xfrm>
          <a:custGeom>
            <a:avLst/>
            <a:gdLst>
              <a:gd name="G0" fmla="+- 0 0 0"/>
              <a:gd name="G1" fmla="+- 21332 0 0"/>
              <a:gd name="G2" fmla="+- 21600 0 0"/>
              <a:gd name="T0" fmla="*/ 3393 w 21253"/>
              <a:gd name="T1" fmla="*/ 0 h 21332"/>
              <a:gd name="T2" fmla="*/ 21253 w 21253"/>
              <a:gd name="T3" fmla="*/ 17478 h 21332"/>
              <a:gd name="T4" fmla="*/ 0 w 21253"/>
              <a:gd name="T5" fmla="*/ 21332 h 21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53" h="21332" fill="none" extrusionOk="0">
                <a:moveTo>
                  <a:pt x="3392" y="0"/>
                </a:moveTo>
                <a:cubicBezTo>
                  <a:pt x="12454" y="1441"/>
                  <a:pt x="19616" y="8449"/>
                  <a:pt x="21253" y="17477"/>
                </a:cubicBezTo>
              </a:path>
              <a:path w="21253" h="21332" stroke="0" extrusionOk="0">
                <a:moveTo>
                  <a:pt x="3392" y="0"/>
                </a:moveTo>
                <a:cubicBezTo>
                  <a:pt x="12454" y="1441"/>
                  <a:pt x="19616" y="8449"/>
                  <a:pt x="21253" y="17477"/>
                </a:cubicBezTo>
                <a:lnTo>
                  <a:pt x="0" y="21332"/>
                </a:lnTo>
                <a:close/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9" name="Oval 68"/>
          <p:cNvSpPr>
            <a:spLocks noChangeArrowheads="1"/>
          </p:cNvSpPr>
          <p:nvPr/>
        </p:nvSpPr>
        <p:spPr bwMode="auto">
          <a:xfrm>
            <a:off x="6303957" y="2455473"/>
            <a:ext cx="581025" cy="1906587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Text Box 112"/>
          <p:cNvSpPr txBox="1">
            <a:spLocks noChangeArrowheads="1"/>
          </p:cNvSpPr>
          <p:nvPr/>
        </p:nvSpPr>
        <p:spPr bwMode="auto">
          <a:xfrm>
            <a:off x="6421431" y="4528749"/>
            <a:ext cx="16981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rgbClr val="FF99FF"/>
                </a:solidFill>
                <a:effectLst/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solidFill>
                  <a:srgbClr val="FF99FF"/>
                </a:solidFill>
                <a:effectLst/>
                <a:latin typeface="Comic Sans MS" pitchFamily="-106" charset="0"/>
              </a:rPr>
              <a:t>D (</a:t>
            </a:r>
            <a:r>
              <a:rPr lang="en-US" sz="1400" dirty="0" smtClean="0">
                <a:solidFill>
                  <a:srgbClr val="FF99FF"/>
                </a:solidFill>
                <a:latin typeface="Symbol" charset="2"/>
                <a:cs typeface="Symbol" charset="2"/>
              </a:rPr>
              <a:t>L</a:t>
            </a:r>
            <a:r>
              <a:rPr lang="en-US" sz="1400" dirty="0" smtClean="0">
                <a:solidFill>
                  <a:srgbClr val="FF99FF"/>
                </a:solidFill>
                <a:effectLst/>
                <a:latin typeface="Comic Sans MS" pitchFamily="-106" charset="0"/>
              </a:rPr>
              <a:t> </a:t>
            </a:r>
            <a:r>
              <a:rPr lang="en-US" sz="1400" dirty="0">
                <a:solidFill>
                  <a:srgbClr val="FF99FF"/>
                </a:solidFill>
                <a:effectLst/>
                <a:latin typeface="Comic Sans MS" pitchFamily="-106" charset="0"/>
              </a:rPr>
              <a:t>domination)</a:t>
            </a:r>
          </a:p>
        </p:txBody>
      </p:sp>
    </p:spTree>
    <p:extLst>
      <p:ext uri="{BB962C8B-B14F-4D97-AF65-F5344CB8AC3E}">
        <p14:creationId xmlns:p14="http://schemas.microsoft.com/office/powerpoint/2010/main" val="270901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the minimal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/>
            <a:r>
              <a:rPr lang="en-US" dirty="0" smtClean="0"/>
              <a:t>In minimal model,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CMB spectrum affected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by </a:t>
            </a:r>
            <a:r>
              <a:rPr lang="en-US" dirty="0" smtClean="0">
                <a:solidFill>
                  <a:srgbClr val="800000"/>
                </a:solidFill>
              </a:rPr>
              <a:t>8 physical effects </a:t>
            </a:r>
          </a:p>
          <a:p>
            <a:pPr marL="400050"/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--- commercial spot ----</a:t>
            </a: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“Neutrino cosmology”, CUP, 50 £</a:t>
            </a:r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--- end of commercial spot ---</a:t>
            </a:r>
          </a:p>
          <a:p>
            <a:pPr marL="400050"/>
            <a:endParaRPr lang="en-US" dirty="0"/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00050"/>
            <a:r>
              <a:rPr lang="en-US" dirty="0" smtClean="0">
                <a:solidFill>
                  <a:schemeClr val="bg1"/>
                </a:solidFill>
              </a:rPr>
              <a:t>Minimal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CDM: 8 effects controlled by 6 parameters</a:t>
            </a:r>
          </a:p>
          <a:p>
            <a:pPr marL="400050"/>
            <a:r>
              <a:rPr lang="en-US" dirty="0" smtClean="0">
                <a:solidFill>
                  <a:schemeClr val="bg1"/>
                </a:solidFill>
              </a:rPr>
              <a:t>Some easy to detect, some are more difficult (cosmic variance): degeneracies</a:t>
            </a:r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00050"/>
            <a:r>
              <a:rPr lang="en-US" dirty="0" smtClean="0">
                <a:solidFill>
                  <a:schemeClr val="bg1"/>
                </a:solidFill>
              </a:rPr>
              <a:t>Extended models: some extensions bring more independent effects, some not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92" y="1182501"/>
            <a:ext cx="4560277" cy="3267064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7163542" y="1182501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16200000">
            <a:off x="7170242" y="117689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16200000">
            <a:off x="7655544" y="237725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17248404">
            <a:off x="4922800" y="342967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-Right Arrow 14"/>
          <p:cNvSpPr/>
          <p:nvPr/>
        </p:nvSpPr>
        <p:spPr>
          <a:xfrm rot="19850365">
            <a:off x="8194614" y="3403815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 rot="16200000">
            <a:off x="6200642" y="335039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5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the minimal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/>
            <a:r>
              <a:rPr lang="en-US" dirty="0" smtClean="0"/>
              <a:t>In minimal model,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CMB spectrum affected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by </a:t>
            </a:r>
            <a:r>
              <a:rPr lang="en-US" dirty="0" smtClean="0">
                <a:solidFill>
                  <a:srgbClr val="800000"/>
                </a:solidFill>
              </a:rPr>
              <a:t>8 physical effects </a:t>
            </a:r>
          </a:p>
          <a:p>
            <a:pPr marL="400050"/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--- commercial spot ----</a:t>
            </a: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“Neutrino cosmology”, CUP, 50 £</a:t>
            </a:r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--- end of commercial spot ---</a:t>
            </a:r>
          </a:p>
          <a:p>
            <a:pPr marL="400050"/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Minimal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800000"/>
                </a:solidFill>
              </a:rPr>
              <a:t>CDM</a:t>
            </a:r>
            <a:r>
              <a:rPr lang="en-US" dirty="0" smtClean="0"/>
              <a:t>: 8 effects controlled by 6 parameters</a:t>
            </a:r>
          </a:p>
          <a:p>
            <a:pPr marL="400050"/>
            <a:r>
              <a:rPr lang="en-US" dirty="0" smtClean="0"/>
              <a:t>Some easy to detect, some are more difficult (</a:t>
            </a:r>
            <a:r>
              <a:rPr lang="en-US" dirty="0" smtClean="0">
                <a:solidFill>
                  <a:srgbClr val="800000"/>
                </a:solidFill>
              </a:rPr>
              <a:t>cosmic variance</a:t>
            </a:r>
            <a:r>
              <a:rPr lang="en-US" dirty="0" smtClean="0"/>
              <a:t>): degeneracies</a:t>
            </a:r>
          </a:p>
          <a:p>
            <a:pPr marL="5715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400050"/>
            <a:r>
              <a:rPr lang="en-US" dirty="0" smtClean="0">
                <a:solidFill>
                  <a:schemeClr val="bg1"/>
                </a:solidFill>
              </a:rPr>
              <a:t>Extended models: some extensions bring more independent effects, some not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92" y="1182501"/>
            <a:ext cx="4560277" cy="3267064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7163542" y="1182501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16200000">
            <a:off x="7170242" y="117689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16200000">
            <a:off x="7655544" y="237725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17248404">
            <a:off x="4922800" y="342967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19850365">
            <a:off x="8194614" y="3403815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16200000">
            <a:off x="6200642" y="335039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3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Microwave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… is the </a:t>
            </a:r>
            <a:r>
              <a:rPr lang="en-US" dirty="0" smtClean="0">
                <a:solidFill>
                  <a:srgbClr val="800000"/>
                </a:solidFill>
              </a:rPr>
              <a:t>thermal radiation </a:t>
            </a:r>
            <a:r>
              <a:rPr lang="en-US" dirty="0" smtClean="0"/>
              <a:t>originating from the </a:t>
            </a:r>
            <a:r>
              <a:rPr lang="en-US" dirty="0" smtClean="0">
                <a:solidFill>
                  <a:srgbClr val="800000"/>
                </a:solidFill>
              </a:rPr>
              <a:t>primordial plasma</a:t>
            </a:r>
            <a:r>
              <a:rPr lang="en-US" dirty="0" smtClean="0"/>
              <a:t>, predicted by </a:t>
            </a:r>
            <a:r>
              <a:rPr lang="en-US" dirty="0" smtClean="0">
                <a:solidFill>
                  <a:srgbClr val="008000"/>
                </a:solidFill>
              </a:rPr>
              <a:t>Gamow, </a:t>
            </a:r>
            <a:r>
              <a:rPr lang="en-US" dirty="0" err="1" smtClean="0">
                <a:solidFill>
                  <a:srgbClr val="008000"/>
                </a:solidFill>
              </a:rPr>
              <a:t>Zel’dovitch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eebles, </a:t>
            </a:r>
            <a:r>
              <a:rPr lang="en-US" dirty="0" smtClean="0"/>
              <a:t>etc. (following theoretical arguments based on </a:t>
            </a:r>
            <a:r>
              <a:rPr lang="en-US" dirty="0" err="1" smtClean="0"/>
              <a:t>nucleosynthesis</a:t>
            </a:r>
            <a:r>
              <a:rPr lang="en-US" dirty="0" smtClean="0"/>
              <a:t> and the presence of hydrogen in the universe)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b="1" dirty="0" smtClean="0"/>
          </a:p>
          <a:p>
            <a:r>
              <a:rPr lang="en-US" dirty="0"/>
              <a:t>… was emitted at </a:t>
            </a:r>
            <a:r>
              <a:rPr lang="en-US" dirty="0">
                <a:solidFill>
                  <a:srgbClr val="800000"/>
                </a:solidFill>
              </a:rPr>
              <a:t>photon decoupling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           billions years ago, when </a:t>
            </a:r>
            <a:r>
              <a:rPr lang="en-US" dirty="0" err="1"/>
              <a:t>T~eV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… first observed by </a:t>
            </a:r>
            <a:r>
              <a:rPr lang="en-US" dirty="0" smtClean="0">
                <a:solidFill>
                  <a:srgbClr val="008000"/>
                </a:solidFill>
              </a:rPr>
              <a:t>Penzias and Wilson</a:t>
            </a:r>
          </a:p>
          <a:p>
            <a:pPr marL="0" indent="0">
              <a:buNone/>
            </a:pPr>
            <a:r>
              <a:rPr lang="en-US" dirty="0" smtClean="0"/>
              <a:t>           in 1964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4" descr="gamow_yo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5296" y="2187575"/>
            <a:ext cx="127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331196" y="3627437"/>
            <a:ext cx="836788" cy="338554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/>
                <a:cs typeface="Comic Sans MS"/>
              </a:rPr>
              <a:t>Gamow</a:t>
            </a:r>
          </a:p>
        </p:txBody>
      </p:sp>
      <p:pic>
        <p:nvPicPr>
          <p:cNvPr id="9" name="Picture 6" descr="zeldovichS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8546" y="2187575"/>
            <a:ext cx="1217612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040933" y="3411537"/>
            <a:ext cx="1238841" cy="338554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/>
                <a:cs typeface="Comic Sans MS"/>
              </a:rPr>
              <a:t>Zel’dovitch</a:t>
            </a:r>
          </a:p>
        </p:txBody>
      </p:sp>
      <p:pic>
        <p:nvPicPr>
          <p:cNvPr id="11" name="Picture 8" descr="peeblesSm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746" y="2187575"/>
            <a:ext cx="12334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931646" y="3411537"/>
            <a:ext cx="906518" cy="338554"/>
          </a:xfrm>
          <a:prstGeom prst="rect">
            <a:avLst/>
          </a:prstGeom>
          <a:solidFill>
            <a:srgbClr val="5F5F5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omic Sans MS"/>
                <a:cs typeface="Comic Sans MS"/>
              </a:rPr>
              <a:t>Peebles</a:t>
            </a:r>
          </a:p>
        </p:txBody>
      </p:sp>
      <p:pic>
        <p:nvPicPr>
          <p:cNvPr id="13" name="Picture 5" descr="penzias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8829" y="4092575"/>
            <a:ext cx="3204417" cy="227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67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the minimal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/>
            <a:r>
              <a:rPr lang="en-US" dirty="0" smtClean="0"/>
              <a:t>In minimal model,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CMB spectrum affected </a:t>
            </a:r>
          </a:p>
          <a:p>
            <a:pPr marL="57150" indent="0">
              <a:buNone/>
            </a:pPr>
            <a:r>
              <a:rPr lang="en-US" dirty="0"/>
              <a:t> </a:t>
            </a:r>
            <a:r>
              <a:rPr lang="en-US" dirty="0" smtClean="0"/>
              <a:t>     by </a:t>
            </a:r>
            <a:r>
              <a:rPr lang="en-US" dirty="0" smtClean="0">
                <a:solidFill>
                  <a:srgbClr val="800000"/>
                </a:solidFill>
              </a:rPr>
              <a:t>8 physical effects </a:t>
            </a:r>
          </a:p>
          <a:p>
            <a:pPr marL="400050"/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    --- commercial spot ----</a:t>
            </a: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“Neutrino cosmology”, CUP, 50 £</a:t>
            </a:r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         --- end of commercial spot ---</a:t>
            </a:r>
          </a:p>
          <a:p>
            <a:pPr marL="400050"/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Minimal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800000"/>
                </a:solidFill>
              </a:rPr>
              <a:t>CDM</a:t>
            </a:r>
            <a:r>
              <a:rPr lang="en-US" dirty="0" smtClean="0"/>
              <a:t>: 8 effects controlled by 6 parameters</a:t>
            </a:r>
          </a:p>
          <a:p>
            <a:pPr marL="400050"/>
            <a:r>
              <a:rPr lang="en-US" dirty="0" smtClean="0"/>
              <a:t>Some easy to detect, some are more difficult (</a:t>
            </a:r>
            <a:r>
              <a:rPr lang="en-US" dirty="0" smtClean="0">
                <a:solidFill>
                  <a:srgbClr val="800000"/>
                </a:solidFill>
              </a:rPr>
              <a:t>cosmic variance</a:t>
            </a:r>
            <a:r>
              <a:rPr lang="en-US" dirty="0" smtClean="0"/>
              <a:t>): degeneracies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Extended models</a:t>
            </a:r>
            <a:r>
              <a:rPr lang="en-US" dirty="0" smtClean="0"/>
              <a:t>: some extensions bring more independent effects, some not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392" y="1182501"/>
            <a:ext cx="4560277" cy="3267064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7163542" y="1182501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16200000">
            <a:off x="7170242" y="117689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Right Arrow 9"/>
          <p:cNvSpPr/>
          <p:nvPr/>
        </p:nvSpPr>
        <p:spPr>
          <a:xfrm rot="16200000">
            <a:off x="7655544" y="237725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-Right Arrow 11"/>
          <p:cNvSpPr/>
          <p:nvPr/>
        </p:nvSpPr>
        <p:spPr>
          <a:xfrm rot="17248404">
            <a:off x="4922800" y="3429673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/>
          <p:cNvSpPr/>
          <p:nvPr/>
        </p:nvSpPr>
        <p:spPr>
          <a:xfrm rot="19850365">
            <a:off x="8194614" y="3403815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 rot="16200000">
            <a:off x="6200642" y="3350397"/>
            <a:ext cx="567166" cy="210675"/>
          </a:xfrm>
          <a:prstGeom prst="left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15" y="873988"/>
            <a:ext cx="7130368" cy="55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7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 (= </a:t>
            </a:r>
            <a:r>
              <a:rPr lang="en-US" dirty="0" smtClean="0">
                <a:solidFill>
                  <a:srgbClr val="008000"/>
                </a:solidFill>
              </a:rPr>
              <a:t>EE</a:t>
            </a:r>
            <a:r>
              <a:rPr lang="en-US" dirty="0" smtClean="0"/>
              <a:t> +T</a:t>
            </a:r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008000"/>
                </a:solidFill>
              </a:rPr>
              <a:t>WMAP for l ≤ 23</a:t>
            </a:r>
            <a:r>
              <a:rPr lang="en-US" dirty="0" smtClean="0"/>
              <a:t>), at 1-sigma: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/>
              <a:t>Peak scale                         0.060%  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259609" y="1720300"/>
            <a:ext cx="3543782" cy="59755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 (= </a:t>
            </a:r>
            <a:r>
              <a:rPr lang="en-US" dirty="0" smtClean="0">
                <a:solidFill>
                  <a:srgbClr val="008000"/>
                </a:solidFill>
              </a:rPr>
              <a:t>EE</a:t>
            </a:r>
            <a:r>
              <a:rPr lang="en-US" dirty="0" smtClean="0"/>
              <a:t> +T</a:t>
            </a:r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008000"/>
                </a:solidFill>
              </a:rPr>
              <a:t>WMAP for l ≤ 23</a:t>
            </a:r>
            <a:r>
              <a:rPr lang="en-US" dirty="0" smtClean="0"/>
              <a:t>), at 1-sigma: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/>
              <a:t>Peak scale                         0.060%  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26421" y="1818932"/>
            <a:ext cx="347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Consistency with </a:t>
            </a:r>
            <a:r>
              <a:rPr lang="en-US" dirty="0" smtClean="0">
                <a:solidFill>
                  <a:srgbClr val="800000"/>
                </a:solidFill>
              </a:rPr>
              <a:t>WMAP alone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/>
              <a:t>p</a:t>
            </a:r>
            <a:r>
              <a:rPr lang="en-US" dirty="0" smtClean="0"/>
              <a:t>reference for high CDM density, small H</a:t>
            </a:r>
            <a:r>
              <a:rPr lang="en-US" baseline="-25000" dirty="0" smtClean="0"/>
              <a:t>0</a:t>
            </a:r>
            <a:r>
              <a:rPr lang="en-US" dirty="0" smtClean="0"/>
              <a:t>, small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>
                <a:latin typeface="Symbol" charset="2"/>
                <a:cs typeface="Symbol" charset="2"/>
              </a:rPr>
              <a:t>L</a:t>
            </a:r>
            <a:endParaRPr lang="en-US" baseline="-25000" dirty="0">
              <a:latin typeface="Symbol" charset="2"/>
              <a:cs typeface="Symbol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59" y="3019261"/>
            <a:ext cx="1866947" cy="188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256" y="3019260"/>
            <a:ext cx="1898772" cy="2408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609" y="4884598"/>
            <a:ext cx="1751274" cy="4433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2924" y="5439788"/>
            <a:ext cx="118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</a:t>
            </a:r>
            <a:r>
              <a:rPr lang="en-US" baseline="-25000" dirty="0" smtClean="0"/>
              <a:t>0</a:t>
            </a:r>
            <a:r>
              <a:rPr lang="en-US" dirty="0" smtClean="0"/>
              <a:t> related)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312" y="5070456"/>
            <a:ext cx="12680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CDM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259609" y="1855919"/>
            <a:ext cx="3543782" cy="59755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 (= </a:t>
            </a:r>
            <a:r>
              <a:rPr lang="en-US" dirty="0" smtClean="0">
                <a:solidFill>
                  <a:srgbClr val="008000"/>
                </a:solidFill>
              </a:rPr>
              <a:t>EE</a:t>
            </a:r>
            <a:r>
              <a:rPr lang="en-US" dirty="0" smtClean="0"/>
              <a:t> +T</a:t>
            </a:r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dirty="0" smtClean="0"/>
              <a:t> from </a:t>
            </a:r>
            <a:r>
              <a:rPr lang="en-US" dirty="0" smtClean="0">
                <a:solidFill>
                  <a:srgbClr val="008000"/>
                </a:solidFill>
              </a:rPr>
              <a:t>WMAP for l ≤ 23</a:t>
            </a:r>
            <a:r>
              <a:rPr lang="en-US" dirty="0" smtClean="0"/>
              <a:t>), at 1-sigma: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/>
              <a:t>Peak scale                         0.060%  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8752" y="1972638"/>
            <a:ext cx="347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tension with </a:t>
            </a:r>
            <a:r>
              <a:rPr lang="en-US" dirty="0" smtClean="0">
                <a:solidFill>
                  <a:srgbClr val="800000"/>
                </a:solidFill>
              </a:rPr>
              <a:t>WMAP+SPT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/>
              <a:t>e</a:t>
            </a:r>
            <a:r>
              <a:rPr lang="en-US" dirty="0" smtClean="0"/>
              <a:t>xplained as WMAP/SPT relative calibration error</a:t>
            </a:r>
          </a:p>
        </p:txBody>
      </p:sp>
      <p:sp>
        <p:nvSpPr>
          <p:cNvPr id="12" name="Freeform 11"/>
          <p:cNvSpPr/>
          <p:nvPr/>
        </p:nvSpPr>
        <p:spPr>
          <a:xfrm>
            <a:off x="5005851" y="3340831"/>
            <a:ext cx="1812463" cy="1050586"/>
          </a:xfrm>
          <a:custGeom>
            <a:avLst/>
            <a:gdLst>
              <a:gd name="connsiteX0" fmla="*/ 0 w 1812463"/>
              <a:gd name="connsiteY0" fmla="*/ 949657 h 1050586"/>
              <a:gd name="connsiteX1" fmla="*/ 653473 w 1812463"/>
              <a:gd name="connsiteY1" fmla="*/ 961986 h 1050586"/>
              <a:gd name="connsiteX2" fmla="*/ 986374 w 1812463"/>
              <a:gd name="connsiteY2" fmla="*/ 325 h 1050586"/>
              <a:gd name="connsiteX3" fmla="*/ 1220638 w 1812463"/>
              <a:gd name="connsiteY3" fmla="*/ 851025 h 1050586"/>
              <a:gd name="connsiteX4" fmla="*/ 1393254 w 1812463"/>
              <a:gd name="connsiteY4" fmla="*/ 567458 h 1050586"/>
              <a:gd name="connsiteX5" fmla="*/ 1528880 w 1812463"/>
              <a:gd name="connsiteY5" fmla="*/ 900341 h 1050586"/>
              <a:gd name="connsiteX6" fmla="*/ 1701496 w 1812463"/>
              <a:gd name="connsiteY6" fmla="*/ 579787 h 1050586"/>
              <a:gd name="connsiteX7" fmla="*/ 1812463 w 1812463"/>
              <a:gd name="connsiteY7" fmla="*/ 924999 h 105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2463" h="1050586">
                <a:moveTo>
                  <a:pt x="0" y="949657"/>
                </a:moveTo>
                <a:cubicBezTo>
                  <a:pt x="244538" y="1034932"/>
                  <a:pt x="489077" y="1120208"/>
                  <a:pt x="653473" y="961986"/>
                </a:cubicBezTo>
                <a:cubicBezTo>
                  <a:pt x="817869" y="803764"/>
                  <a:pt x="891847" y="18818"/>
                  <a:pt x="986374" y="325"/>
                </a:cubicBezTo>
                <a:cubicBezTo>
                  <a:pt x="1080901" y="-18168"/>
                  <a:pt x="1152825" y="756503"/>
                  <a:pt x="1220638" y="851025"/>
                </a:cubicBezTo>
                <a:cubicBezTo>
                  <a:pt x="1288451" y="945547"/>
                  <a:pt x="1341880" y="559239"/>
                  <a:pt x="1393254" y="567458"/>
                </a:cubicBezTo>
                <a:cubicBezTo>
                  <a:pt x="1444628" y="575677"/>
                  <a:pt x="1477506" y="898286"/>
                  <a:pt x="1528880" y="900341"/>
                </a:cubicBezTo>
                <a:cubicBezTo>
                  <a:pt x="1580254" y="902396"/>
                  <a:pt x="1654232" y="575677"/>
                  <a:pt x="1701496" y="579787"/>
                </a:cubicBezTo>
                <a:cubicBezTo>
                  <a:pt x="1748760" y="583897"/>
                  <a:pt x="1780611" y="754448"/>
                  <a:pt x="1812463" y="924999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775163" y="4042967"/>
            <a:ext cx="1097341" cy="850701"/>
          </a:xfrm>
          <a:custGeom>
            <a:avLst/>
            <a:gdLst>
              <a:gd name="connsiteX0" fmla="*/ 0 w 1097341"/>
              <a:gd name="connsiteY0" fmla="*/ 0 h 850701"/>
              <a:gd name="connsiteX1" fmla="*/ 49319 w 1097341"/>
              <a:gd name="connsiteY1" fmla="*/ 369870 h 850701"/>
              <a:gd name="connsiteX2" fmla="*/ 197275 w 1097341"/>
              <a:gd name="connsiteY2" fmla="*/ 135619 h 850701"/>
              <a:gd name="connsiteX3" fmla="*/ 295912 w 1097341"/>
              <a:gd name="connsiteY3" fmla="*/ 443844 h 850701"/>
              <a:gd name="connsiteX4" fmla="*/ 431539 w 1097341"/>
              <a:gd name="connsiteY4" fmla="*/ 320554 h 850701"/>
              <a:gd name="connsiteX5" fmla="*/ 517846 w 1097341"/>
              <a:gd name="connsiteY5" fmla="*/ 554805 h 850701"/>
              <a:gd name="connsiteX6" fmla="*/ 653473 w 1097341"/>
              <a:gd name="connsiteY6" fmla="*/ 480831 h 850701"/>
              <a:gd name="connsiteX7" fmla="*/ 727451 w 1097341"/>
              <a:gd name="connsiteY7" fmla="*/ 678095 h 850701"/>
              <a:gd name="connsiteX8" fmla="*/ 863077 w 1097341"/>
              <a:gd name="connsiteY8" fmla="*/ 653437 h 850701"/>
              <a:gd name="connsiteX9" fmla="*/ 937056 w 1097341"/>
              <a:gd name="connsiteY9" fmla="*/ 776727 h 850701"/>
              <a:gd name="connsiteX10" fmla="*/ 1060352 w 1097341"/>
              <a:gd name="connsiteY10" fmla="*/ 789056 h 850701"/>
              <a:gd name="connsiteX11" fmla="*/ 1097341 w 1097341"/>
              <a:gd name="connsiteY11" fmla="*/ 850701 h 85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7341" h="850701">
                <a:moveTo>
                  <a:pt x="0" y="0"/>
                </a:moveTo>
                <a:cubicBezTo>
                  <a:pt x="8220" y="173633"/>
                  <a:pt x="16440" y="347267"/>
                  <a:pt x="49319" y="369870"/>
                </a:cubicBezTo>
                <a:cubicBezTo>
                  <a:pt x="82198" y="392473"/>
                  <a:pt x="156176" y="123290"/>
                  <a:pt x="197275" y="135619"/>
                </a:cubicBezTo>
                <a:cubicBezTo>
                  <a:pt x="238374" y="147948"/>
                  <a:pt x="256868" y="413022"/>
                  <a:pt x="295912" y="443844"/>
                </a:cubicBezTo>
                <a:cubicBezTo>
                  <a:pt x="334956" y="474667"/>
                  <a:pt x="394550" y="302061"/>
                  <a:pt x="431539" y="320554"/>
                </a:cubicBezTo>
                <a:cubicBezTo>
                  <a:pt x="468528" y="339047"/>
                  <a:pt x="480857" y="528092"/>
                  <a:pt x="517846" y="554805"/>
                </a:cubicBezTo>
                <a:cubicBezTo>
                  <a:pt x="554835" y="581518"/>
                  <a:pt x="618539" y="460283"/>
                  <a:pt x="653473" y="480831"/>
                </a:cubicBezTo>
                <a:cubicBezTo>
                  <a:pt x="688407" y="501379"/>
                  <a:pt x="692517" y="649327"/>
                  <a:pt x="727451" y="678095"/>
                </a:cubicBezTo>
                <a:cubicBezTo>
                  <a:pt x="762385" y="706863"/>
                  <a:pt x="828143" y="636998"/>
                  <a:pt x="863077" y="653437"/>
                </a:cubicBezTo>
                <a:cubicBezTo>
                  <a:pt x="898011" y="669876"/>
                  <a:pt x="904177" y="754124"/>
                  <a:pt x="937056" y="776727"/>
                </a:cubicBezTo>
                <a:cubicBezTo>
                  <a:pt x="969935" y="799330"/>
                  <a:pt x="1033638" y="776727"/>
                  <a:pt x="1060352" y="789056"/>
                </a:cubicBezTo>
                <a:cubicBezTo>
                  <a:pt x="1087066" y="801385"/>
                  <a:pt x="1092203" y="826043"/>
                  <a:pt x="1097341" y="850701"/>
                </a:cubicBezTo>
              </a:path>
            </a:pathLst>
          </a:cu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7286846" y="4179527"/>
            <a:ext cx="197275" cy="310522"/>
          </a:xfrm>
          <a:prstGeom prst="downArrow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49233" y="3563078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Artificially low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amping tail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74128" y="5049620"/>
            <a:ext cx="3433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dirty="0" smtClean="0"/>
              <a:t>igh H</a:t>
            </a:r>
            <a:r>
              <a:rPr lang="en-US" baseline="-25000" dirty="0" smtClean="0"/>
              <a:t>0</a:t>
            </a:r>
            <a:r>
              <a:rPr lang="en-US" dirty="0" smtClean="0"/>
              <a:t> plus, if possible, new physics:</a:t>
            </a:r>
          </a:p>
          <a:p>
            <a:pPr algn="ctr"/>
            <a:r>
              <a:rPr lang="en-US" dirty="0" smtClean="0"/>
              <a:t>N</a:t>
            </a:r>
            <a:r>
              <a:rPr lang="en-US" baseline="-25000" dirty="0" smtClean="0"/>
              <a:t>eff</a:t>
            </a:r>
            <a:r>
              <a:rPr lang="en-US" dirty="0"/>
              <a:t> </a:t>
            </a:r>
            <a:r>
              <a:rPr lang="en-US" dirty="0" smtClean="0"/>
              <a:t>, negative running…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48461" y="4618563"/>
            <a:ext cx="991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600 &lt; l &lt; 1500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04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96246" y="1504137"/>
            <a:ext cx="4105784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69913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</a:t>
            </a:r>
            <a:r>
              <a:rPr lang="en-US" sz="1800" dirty="0" smtClean="0"/>
              <a:t>consistency with theory of </a:t>
            </a:r>
            <a:r>
              <a:rPr lang="en-US" sz="1800" dirty="0" err="1" smtClean="0"/>
              <a:t>Nucleosynthesis</a:t>
            </a:r>
            <a:endParaRPr lang="en-US" dirty="0" smtClean="0"/>
          </a:p>
          <a:p>
            <a:pPr marL="400050"/>
            <a:r>
              <a:rPr lang="en-US" dirty="0" smtClean="0"/>
              <a:t>Peak scale                         0.060%                    </a:t>
            </a:r>
            <a:r>
              <a:rPr lang="en-US" sz="1800" dirty="0" smtClean="0"/>
              <a:t>and measurement of primordial D, He      </a:t>
            </a:r>
            <a:endParaRPr lang="en-US" dirty="0" smtClean="0"/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6" y="2330179"/>
            <a:ext cx="4746624" cy="3508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1544" y="5671873"/>
            <a:ext cx="1697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aryon density </a:t>
            </a:r>
            <a:r>
              <a:rPr lang="en-US" dirty="0" err="1" smtClean="0">
                <a:latin typeface="Symbol" charset="2"/>
                <a:cs typeface="Symbol" charset="2"/>
              </a:rPr>
              <a:t>w</a:t>
            </a:r>
            <a:r>
              <a:rPr lang="en-US" baseline="-25000" dirty="0" err="1" smtClean="0"/>
              <a:t>b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747841" y="2963947"/>
            <a:ext cx="14470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Helium fraction</a:t>
            </a: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621436" y="4689922"/>
            <a:ext cx="16998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deuterium fraction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59773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96246" y="1504137"/>
            <a:ext cx="4105784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                   consistency with</a:t>
            </a:r>
          </a:p>
          <a:p>
            <a:pPr marL="400050"/>
            <a:r>
              <a:rPr lang="en-US" dirty="0" smtClean="0"/>
              <a:t>Peak scale                         0.060%                          Baryon Acoustic Oscillations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</a:t>
            </a:r>
            <a:r>
              <a:rPr lang="en-US" dirty="0" err="1" smtClean="0"/>
              <a:t>params</a:t>
            </a:r>
            <a:r>
              <a:rPr lang="en-US" dirty="0" smtClean="0"/>
              <a:t>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037" y="2458227"/>
            <a:ext cx="4623630" cy="34058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45631" y="5527278"/>
            <a:ext cx="26835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edshift z (~ distance from us)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2842721" y="3696631"/>
            <a:ext cx="332040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BAO scale rescaled to best-fit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</a:t>
            </a:r>
          </a:p>
        </p:txBody>
      </p:sp>
    </p:spTree>
    <p:extLst>
      <p:ext uri="{BB962C8B-B14F-4D97-AF65-F5344CB8AC3E}">
        <p14:creationId xmlns:p14="http://schemas.microsoft.com/office/powerpoint/2010/main" val="263515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796246" y="1504137"/>
            <a:ext cx="3698905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                 tension with</a:t>
            </a:r>
          </a:p>
          <a:p>
            <a:pPr marL="400050"/>
            <a:r>
              <a:rPr lang="en-US" dirty="0" smtClean="0"/>
              <a:t>Peak scale                         0.060%                        direct H</a:t>
            </a:r>
            <a:r>
              <a:rPr lang="en-US" baseline="-25000" dirty="0" smtClean="0"/>
              <a:t>0</a:t>
            </a:r>
            <a:r>
              <a:rPr lang="en-US" dirty="0" smtClean="0"/>
              <a:t> measurements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765" y="2564430"/>
            <a:ext cx="3940546" cy="392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5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062790" y="1549695"/>
            <a:ext cx="3698905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                   consistency with</a:t>
            </a:r>
          </a:p>
          <a:p>
            <a:pPr marL="400050"/>
            <a:r>
              <a:rPr lang="en-US" dirty="0" smtClean="0"/>
              <a:t>Peak scale                         0.060%                             supernovae (</a:t>
            </a:r>
            <a:r>
              <a:rPr lang="en-US" dirty="0" err="1" smtClean="0"/>
              <a:t>SNIa</a:t>
            </a:r>
            <a:r>
              <a:rPr lang="en-US" dirty="0" smtClean="0"/>
              <a:t>) luminosity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52" y="2573001"/>
            <a:ext cx="4099928" cy="31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3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03126" y="1549695"/>
            <a:ext cx="3558569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229600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                      consistency with</a:t>
            </a:r>
          </a:p>
          <a:p>
            <a:pPr marL="400050"/>
            <a:r>
              <a:rPr lang="en-US" dirty="0" smtClean="0"/>
              <a:t>Peak scale                         0.060%                                 galaxy 2-pt correlation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077" y="2626075"/>
            <a:ext cx="4253281" cy="292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7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76244" y="3228852"/>
            <a:ext cx="4672989" cy="289731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Microwave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 should contain </a:t>
            </a:r>
            <a:r>
              <a:rPr lang="en-US" dirty="0" smtClean="0">
                <a:solidFill>
                  <a:srgbClr val="800000"/>
                </a:solidFill>
              </a:rPr>
              <a:t>temperature/density </a:t>
            </a:r>
            <a:r>
              <a:rPr lang="en-US" dirty="0" err="1" smtClean="0">
                <a:solidFill>
                  <a:srgbClr val="800000"/>
                </a:solidFill>
              </a:rPr>
              <a:t>inhomogeneities</a:t>
            </a:r>
            <a:r>
              <a:rPr lang="en-US" dirty="0" smtClean="0"/>
              <a:t>, that are the seeds of all large structures in the universe (formed by gravitational collapse), predicted by theorists in the 70’s to be </a:t>
            </a:r>
            <a:r>
              <a:rPr lang="en-US" smtClean="0"/>
              <a:t>of </a:t>
            </a:r>
            <a:r>
              <a:rPr lang="en-US" smtClean="0"/>
              <a:t>the order </a:t>
            </a:r>
            <a:r>
              <a:rPr lang="en-US" dirty="0" smtClean="0"/>
              <a:t>of </a:t>
            </a:r>
            <a:r>
              <a:rPr lang="en-US" dirty="0" smtClean="0"/>
              <a:t>10</a:t>
            </a:r>
            <a:r>
              <a:rPr lang="en-US" baseline="30000" dirty="0" smtClean="0"/>
              <a:t>-5 </a:t>
            </a:r>
          </a:p>
          <a:p>
            <a:endParaRPr lang="en-US" b="1" dirty="0" smtClean="0"/>
          </a:p>
          <a:p>
            <a:r>
              <a:rPr lang="en-US" dirty="0" smtClean="0"/>
              <a:t>… first observed on large angular scales by </a:t>
            </a:r>
            <a:r>
              <a:rPr lang="en-US" dirty="0" smtClean="0">
                <a:solidFill>
                  <a:srgbClr val="008000"/>
                </a:solidFill>
              </a:rPr>
              <a:t>COBE</a:t>
            </a:r>
            <a:r>
              <a:rPr lang="en-US" dirty="0" smtClean="0"/>
              <a:t> in 1992 in the form of </a:t>
            </a:r>
            <a:r>
              <a:rPr lang="en-US" dirty="0" smtClean="0">
                <a:solidFill>
                  <a:srgbClr val="800000"/>
                </a:solidFill>
              </a:rPr>
              <a:t>temperature anisotropies</a:t>
            </a:r>
            <a:r>
              <a:rPr lang="en-US" dirty="0" smtClean="0"/>
              <a:t>… and later by DASI as </a:t>
            </a:r>
            <a:r>
              <a:rPr lang="en-US" dirty="0" err="1" smtClean="0">
                <a:solidFill>
                  <a:srgbClr val="800000"/>
                </a:solidFill>
              </a:rPr>
              <a:t>polarisation</a:t>
            </a:r>
            <a:r>
              <a:rPr lang="en-US" dirty="0" smtClean="0">
                <a:solidFill>
                  <a:srgbClr val="800000"/>
                </a:solidFill>
              </a:rPr>
              <a:t> anisotropies 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 smtClean="0"/>
              <a:t>       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939" y="3387488"/>
            <a:ext cx="3559479" cy="253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8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067499" y="1549695"/>
            <a:ext cx="3846861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 is a very good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1171254"/>
            <a:ext cx="8592786" cy="4954910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/>
              <a:t>Using Planck + WP, at 1-sigma:</a:t>
            </a:r>
          </a:p>
          <a:p>
            <a:pPr marL="57150" indent="0">
              <a:buNone/>
            </a:pPr>
            <a:r>
              <a:rPr lang="en-US" dirty="0" smtClean="0"/>
              <a:t>                                                                                                 consistency with</a:t>
            </a:r>
          </a:p>
          <a:p>
            <a:pPr marL="400050"/>
            <a:r>
              <a:rPr lang="en-US" dirty="0" smtClean="0"/>
              <a:t>Peak scale                         0.060%                   preliminary (raw) polarization spectrum                 </a:t>
            </a:r>
          </a:p>
          <a:p>
            <a:pPr marL="400050"/>
            <a:r>
              <a:rPr lang="en-US" dirty="0" smtClean="0"/>
              <a:t>Baryon density                   1.3%</a:t>
            </a:r>
          </a:p>
          <a:p>
            <a:pPr marL="400050"/>
            <a:r>
              <a:rPr lang="en-US" dirty="0" smtClean="0"/>
              <a:t>CDM density                       2.3%</a:t>
            </a:r>
          </a:p>
          <a:p>
            <a:pPr marL="400050"/>
            <a:r>
              <a:rPr lang="en-US" dirty="0" smtClean="0"/>
              <a:t>Primordial amplitude           2.5%</a:t>
            </a:r>
          </a:p>
          <a:p>
            <a:pPr marL="400050"/>
            <a:r>
              <a:rPr lang="en-US" dirty="0" smtClean="0"/>
              <a:t>Primordial spectral index    0.76% </a:t>
            </a:r>
          </a:p>
          <a:p>
            <a:pPr marL="400050"/>
            <a:r>
              <a:rPr lang="en-US" dirty="0" err="1" smtClean="0"/>
              <a:t>Reionization</a:t>
            </a:r>
            <a:r>
              <a:rPr lang="en-US" dirty="0" smtClean="0"/>
              <a:t> optical depth  0.13%</a:t>
            </a:r>
          </a:p>
          <a:p>
            <a:pPr marL="400050"/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Derived (model-dependent) parameters:</a:t>
            </a:r>
          </a:p>
          <a:p>
            <a:pPr marL="400050"/>
            <a:r>
              <a:rPr lang="en-US" dirty="0" smtClean="0"/>
              <a:t>Hubble parameter</a:t>
            </a:r>
          </a:p>
          <a:p>
            <a:pPr marL="400050"/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 fractional density</a:t>
            </a:r>
          </a:p>
          <a:p>
            <a:pPr marL="400050"/>
            <a:r>
              <a:rPr lang="en-US" dirty="0" err="1" smtClean="0">
                <a:solidFill>
                  <a:schemeClr val="bg1"/>
                </a:solidFill>
              </a:rPr>
              <a:t>Reionization</a:t>
            </a:r>
            <a:r>
              <a:rPr lang="en-US" dirty="0" smtClean="0">
                <a:solidFill>
                  <a:schemeClr val="bg1"/>
                </a:solidFill>
              </a:rPr>
              <a:t> redshift</a:t>
            </a:r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497" y="2588382"/>
            <a:ext cx="3977863" cy="33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7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Lensing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253"/>
            <a:ext cx="4073956" cy="4746661"/>
          </a:xfrm>
        </p:spPr>
        <p:txBody>
          <a:bodyPr>
            <a:normAutofit fontScale="92500" lnSpcReduction="10000"/>
          </a:bodyPr>
          <a:lstStyle/>
          <a:p>
            <a:pPr marL="400050"/>
            <a:r>
              <a:rPr lang="en-US" dirty="0" smtClean="0">
                <a:solidFill>
                  <a:srgbClr val="008000"/>
                </a:solidFill>
              </a:rPr>
              <a:t>exaggerated effect of a huge cluster:</a:t>
            </a:r>
          </a:p>
          <a:p>
            <a:pPr marL="400050"/>
            <a:endParaRPr lang="en-US" dirty="0"/>
          </a:p>
          <a:p>
            <a:pPr marL="400050"/>
            <a:r>
              <a:rPr lang="en-US" dirty="0" smtClean="0"/>
              <a:t>In fact, only 2’-3’ deflections, coherent over large scales: invisible by eye</a:t>
            </a:r>
          </a:p>
          <a:p>
            <a:pPr marL="400050"/>
            <a:endParaRPr lang="en-US" dirty="0"/>
          </a:p>
          <a:p>
            <a:pPr marL="400050"/>
            <a:r>
              <a:rPr lang="en-US" dirty="0">
                <a:solidFill>
                  <a:srgbClr val="800000"/>
                </a:solidFill>
              </a:rPr>
              <a:t>L</a:t>
            </a:r>
            <a:r>
              <a:rPr lang="en-US" dirty="0" smtClean="0">
                <a:solidFill>
                  <a:srgbClr val="800000"/>
                </a:solidFill>
              </a:rPr>
              <a:t>ensing potential </a:t>
            </a:r>
            <a:r>
              <a:rPr lang="en-US" dirty="0" smtClean="0"/>
              <a:t>= projected gravitational field (with some kernel: sensitive to structures at z~1-</a:t>
            </a:r>
            <a:r>
              <a:rPr lang="en-US" dirty="0"/>
              <a:t>3</a:t>
            </a:r>
            <a:r>
              <a:rPr lang="en-US" dirty="0" smtClean="0"/>
              <a:t>)</a:t>
            </a:r>
          </a:p>
          <a:p>
            <a:pPr marL="400050"/>
            <a:endParaRPr lang="en-US" dirty="0" smtClean="0"/>
          </a:p>
          <a:p>
            <a:pPr marL="400050"/>
            <a:r>
              <a:rPr lang="en-US" dirty="0" smtClean="0"/>
              <a:t>Induces </a:t>
            </a:r>
            <a:r>
              <a:rPr lang="en-US" dirty="0">
                <a:solidFill>
                  <a:srgbClr val="800000"/>
                </a:solidFill>
              </a:rPr>
              <a:t>non-</a:t>
            </a:r>
            <a:r>
              <a:rPr lang="en-US" dirty="0" err="1">
                <a:solidFill>
                  <a:srgbClr val="800000"/>
                </a:solidFill>
              </a:rPr>
              <a:t>gaussianity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/>
              <a:t>with very specific </a:t>
            </a:r>
            <a:r>
              <a:rPr lang="en-US" dirty="0" smtClean="0"/>
              <a:t>correlations (between  different angular scales). </a:t>
            </a:r>
            <a:r>
              <a:rPr lang="en-US" dirty="0"/>
              <a:t>Can be extracted with specific </a:t>
            </a:r>
            <a:r>
              <a:rPr lang="en-US" dirty="0" smtClean="0"/>
              <a:t>“quadratic estimator”</a:t>
            </a:r>
          </a:p>
          <a:p>
            <a:pPr marL="400050"/>
            <a:endParaRPr lang="en-US" dirty="0"/>
          </a:p>
          <a:p>
            <a:pPr marL="400050"/>
            <a:r>
              <a:rPr lang="en-US" dirty="0"/>
              <a:t>Proposed </a:t>
            </a:r>
            <a:r>
              <a:rPr lang="en-US" dirty="0" smtClean="0"/>
              <a:t> by </a:t>
            </a:r>
            <a:r>
              <a:rPr lang="en-US" dirty="0">
                <a:solidFill>
                  <a:srgbClr val="800000"/>
                </a:solidFill>
              </a:rPr>
              <a:t>Hu &amp; Okamoto (</a:t>
            </a:r>
            <a:r>
              <a:rPr lang="en-US" dirty="0" smtClean="0">
                <a:solidFill>
                  <a:srgbClr val="800000"/>
                </a:solidFill>
              </a:rPr>
              <a:t>2001)</a:t>
            </a:r>
            <a:r>
              <a:rPr lang="en-US" dirty="0" smtClean="0"/>
              <a:t> </a:t>
            </a:r>
            <a:r>
              <a:rPr lang="en-US" dirty="0"/>
              <a:t>First success in </a:t>
            </a:r>
            <a:r>
              <a:rPr lang="en-US" dirty="0" smtClean="0"/>
              <a:t>2012 </a:t>
            </a:r>
            <a:r>
              <a:rPr lang="en-US" dirty="0"/>
              <a:t>(SPT-ACT)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734" y="1109609"/>
            <a:ext cx="25812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53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Lensing extraction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7561" y="1146596"/>
            <a:ext cx="8329239" cy="47836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                     Lensing potential map: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Low signal-to-noise, but </a:t>
            </a:r>
            <a:r>
              <a:rPr lang="en-US" dirty="0" smtClean="0">
                <a:solidFill>
                  <a:srgbClr val="800000"/>
                </a:solidFill>
              </a:rPr>
              <a:t>correlates at high level with different tracers of LSS </a:t>
            </a:r>
            <a:r>
              <a:rPr lang="en-US" dirty="0" smtClean="0"/>
              <a:t>(20 sigma with NVSS quasars, 10 sigma with SDSS LRG, 42 sigma with Planck’s CIB)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40" y="1592894"/>
            <a:ext cx="7224192" cy="36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Lensing extraction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7561" y="2046612"/>
            <a:ext cx="3896179" cy="3883632"/>
          </a:xfrm>
        </p:spPr>
        <p:txBody>
          <a:bodyPr>
            <a:normAutofit/>
          </a:bodyPr>
          <a:lstStyle/>
          <a:p>
            <a:r>
              <a:rPr lang="en-US" dirty="0" smtClean="0"/>
              <a:t>Lensing power spectrum consistent with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</a:t>
            </a:r>
          </a:p>
          <a:p>
            <a:endParaRPr lang="en-US" dirty="0"/>
          </a:p>
          <a:p>
            <a:r>
              <a:rPr lang="en-US" dirty="0" smtClean="0"/>
              <a:t>Helps removing degeneracies and measuring extended model parameters with </a:t>
            </a:r>
            <a:r>
              <a:rPr lang="en-US" dirty="0"/>
              <a:t>P</a:t>
            </a:r>
            <a:r>
              <a:rPr lang="en-US" dirty="0" smtClean="0"/>
              <a:t>lanck alone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435" y="973990"/>
            <a:ext cx="4277716" cy="505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02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3171"/>
            <a:ext cx="8229600" cy="1636355"/>
          </a:xfrm>
        </p:spPr>
        <p:txBody>
          <a:bodyPr/>
          <a:lstStyle/>
          <a:p>
            <a:r>
              <a:rPr lang="en-US" dirty="0" smtClean="0"/>
              <a:t>Beyond minimal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CDM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0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Curvature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35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802" y="1910993"/>
            <a:ext cx="5090689" cy="38332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2118" y="2120585"/>
            <a:ext cx="332864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CMB alone (</a:t>
            </a:r>
            <a:r>
              <a:rPr lang="en-US" dirty="0" err="1" smtClean="0"/>
              <a:t>Planck+WP+HighL</a:t>
            </a:r>
            <a:r>
              <a:rPr lang="en-US" dirty="0" smtClean="0"/>
              <a:t>), despite geometrical degeneracy:</a:t>
            </a:r>
          </a:p>
          <a:p>
            <a:endParaRPr lang="en-US" dirty="0"/>
          </a:p>
          <a:p>
            <a:r>
              <a:rPr lang="en-US" dirty="0" smtClean="0"/>
              <a:t>100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baseline="-25000" dirty="0" smtClean="0"/>
              <a:t>k </a:t>
            </a:r>
            <a:r>
              <a:rPr lang="en-US" dirty="0" smtClean="0"/>
              <a:t>= -4.2 ± 4.5   (95%CL)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With lensing and BAO:</a:t>
            </a:r>
          </a:p>
          <a:p>
            <a:endParaRPr lang="en-US" dirty="0"/>
          </a:p>
          <a:p>
            <a:r>
              <a:rPr lang="en-US" dirty="0"/>
              <a:t>100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baseline="-25000" dirty="0"/>
              <a:t>k </a:t>
            </a:r>
            <a:r>
              <a:rPr lang="en-US" dirty="0"/>
              <a:t>= </a:t>
            </a:r>
            <a:r>
              <a:rPr lang="en-US" dirty="0" smtClean="0"/>
              <a:t>-0.10 </a:t>
            </a:r>
            <a:r>
              <a:rPr lang="en-US" dirty="0"/>
              <a:t>± </a:t>
            </a:r>
            <a:r>
              <a:rPr lang="en-US" dirty="0" smtClean="0"/>
              <a:t>0.63   </a:t>
            </a:r>
            <a:r>
              <a:rPr lang="en-US" dirty="0"/>
              <a:t>(95%CL)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7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</a:t>
            </a:r>
            <a:r>
              <a:rPr lang="en-US" dirty="0" err="1" smtClean="0"/>
              <a:t>d.o.f</a:t>
            </a:r>
            <a:r>
              <a:rPr lang="en-US" dirty="0" smtClean="0"/>
              <a:t>.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In minimal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CDM model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 ≈ 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(relic background of 3 flavor neutrinos);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could have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&gt;3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due to lepton asymmetry, sterile neutrinos, other very light relics (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gravitinos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axions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…)</a:t>
            </a:r>
          </a:p>
          <a:p>
            <a:pPr marL="400050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r>
              <a:rPr lang="en-US" sz="1800" dirty="0">
                <a:solidFill>
                  <a:schemeClr val="bg1"/>
                </a:solidFill>
                <a:cs typeface="Symbol" charset="2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cs typeface="Symbol" charset="2"/>
              </a:rPr>
              <a:t>eff</a:t>
            </a:r>
            <a:r>
              <a:rPr lang="en-US" sz="1800" dirty="0">
                <a:solidFill>
                  <a:schemeClr val="bg1"/>
                </a:solidFill>
                <a:cs typeface="Symbol" charset="2"/>
              </a:rPr>
              <a:t> induces specific effects in CMB (dominant one = suppression of damping tail</a:t>
            </a:r>
            <a:r>
              <a:rPr lang="en-US" sz="1800" dirty="0" smtClean="0">
                <a:solidFill>
                  <a:schemeClr val="bg1"/>
                </a:solidFill>
                <a:cs typeface="Symbol" charset="2"/>
              </a:rPr>
              <a:t>)</a:t>
            </a:r>
          </a:p>
          <a:p>
            <a:pPr marL="400050"/>
            <a:r>
              <a:rPr lang="en-US" sz="1800" dirty="0" smtClean="0">
                <a:solidFill>
                  <a:schemeClr val="bg1"/>
                </a:solidFill>
                <a:cs typeface="Symbol" charset="2"/>
              </a:rPr>
              <a:t>No complete parameter degeneracy but partial one: positive correlation with H</a:t>
            </a:r>
            <a:r>
              <a:rPr lang="en-US" sz="1800" baseline="-25000" dirty="0" smtClean="0">
                <a:solidFill>
                  <a:schemeClr val="bg1"/>
                </a:solidFill>
                <a:cs typeface="Symbol" charset="2"/>
              </a:rPr>
              <a:t>0</a:t>
            </a:r>
          </a:p>
          <a:p>
            <a:pPr marL="57150" indent="0">
              <a:buNone/>
            </a:pPr>
            <a:endParaRPr lang="en-US" sz="1800" baseline="-25000" dirty="0" smtClean="0">
              <a:solidFill>
                <a:schemeClr val="bg1"/>
              </a:solidFill>
              <a:cs typeface="Symbol" charset="2"/>
            </a:endParaRPr>
          </a:p>
          <a:p>
            <a:pPr marL="800100" lvl="1"/>
            <a:r>
              <a:rPr lang="en-US" sz="1600" dirty="0" smtClean="0">
                <a:solidFill>
                  <a:schemeClr val="bg1"/>
                </a:solidFill>
                <a:cs typeface="Symbol" charset="2"/>
              </a:rPr>
              <a:t>WMAP+SPT saw anomalously low tail: N</a:t>
            </a:r>
            <a:r>
              <a:rPr lang="en-US" sz="1600" baseline="-25000" dirty="0" smtClean="0">
                <a:solidFill>
                  <a:schemeClr val="bg1"/>
                </a:solidFill>
                <a:cs typeface="Symbol" charset="2"/>
              </a:rPr>
              <a:t>eff </a:t>
            </a:r>
            <a:r>
              <a:rPr lang="en-US" sz="1600" dirty="0" smtClean="0">
                <a:solidFill>
                  <a:schemeClr val="bg1"/>
                </a:solidFill>
                <a:cs typeface="Symbol" charset="2"/>
              </a:rPr>
              <a:t>&gt; 3 at 2 sigma</a:t>
            </a:r>
          </a:p>
          <a:p>
            <a:pPr marL="514350" lvl="1" indent="0">
              <a:buNone/>
            </a:pPr>
            <a:endParaRPr lang="en-US" sz="16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86441" y="6578272"/>
            <a:ext cx="815326" cy="365125"/>
          </a:xfrm>
        </p:spPr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578272"/>
            <a:ext cx="3496839" cy="365125"/>
          </a:xfrm>
        </p:spPr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233" y="6578272"/>
            <a:ext cx="473234" cy="365125"/>
          </a:xfrm>
        </p:spPr>
        <p:txBody>
          <a:bodyPr/>
          <a:lstStyle/>
          <a:p>
            <a:fld id="{B2F96EB4-0AB6-EC45-B6AA-BE7B971F320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3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</a:t>
            </a:r>
            <a:r>
              <a:rPr lang="en-US" dirty="0" err="1" smtClean="0"/>
              <a:t>d.o.f</a:t>
            </a:r>
            <a:r>
              <a:rPr lang="en-US" dirty="0" smtClean="0"/>
              <a:t>.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In minimal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CDM model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 ≈ 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(relic background of 3 flavor neutrinos);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could have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&gt;3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due to lepton asymmetry, sterile neutrinos, other very light relics (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gravitinos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axions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…)</a:t>
            </a:r>
          </a:p>
          <a:p>
            <a:pPr marL="400050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</a:t>
            </a:r>
            <a:r>
              <a:rPr lang="en-US" sz="1800" baseline="-250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eff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induces specific effects in CMB (dominant one = suppression of damping tail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)</a:t>
            </a:r>
          </a:p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No complete parameter degeneracy but partial one: positive correlation with H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0</a:t>
            </a:r>
          </a:p>
          <a:p>
            <a:pPr marL="57150" indent="0">
              <a:buNone/>
            </a:pPr>
            <a:endParaRPr lang="en-US" sz="18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800100" lvl="1"/>
            <a:r>
              <a:rPr lang="en-US" sz="1600" dirty="0" smtClean="0">
                <a:solidFill>
                  <a:schemeClr val="bg1"/>
                </a:solidFill>
                <a:cs typeface="Symbol" charset="2"/>
              </a:rPr>
              <a:t>WMAP+SPT saw anomalously low tail: N</a:t>
            </a:r>
            <a:r>
              <a:rPr lang="en-US" sz="1600" baseline="-25000" dirty="0" smtClean="0">
                <a:solidFill>
                  <a:schemeClr val="bg1"/>
                </a:solidFill>
                <a:cs typeface="Symbol" charset="2"/>
              </a:rPr>
              <a:t>eff </a:t>
            </a:r>
            <a:r>
              <a:rPr lang="en-US" sz="1600" dirty="0" smtClean="0">
                <a:solidFill>
                  <a:schemeClr val="bg1"/>
                </a:solidFill>
                <a:cs typeface="Symbol" charset="2"/>
              </a:rPr>
              <a:t>&gt; 3 at 2 sigma</a:t>
            </a:r>
          </a:p>
          <a:p>
            <a:pPr marL="514350" lvl="1" indent="0">
              <a:buNone/>
            </a:pPr>
            <a:endParaRPr lang="en-US" sz="16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86441" y="6578272"/>
            <a:ext cx="815326" cy="365125"/>
          </a:xfrm>
        </p:spPr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578272"/>
            <a:ext cx="3496839" cy="365125"/>
          </a:xfrm>
        </p:spPr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233" y="6578272"/>
            <a:ext cx="473234" cy="365125"/>
          </a:xfrm>
        </p:spPr>
        <p:txBody>
          <a:bodyPr/>
          <a:lstStyle/>
          <a:p>
            <a:fld id="{B2F96EB4-0AB6-EC45-B6AA-BE7B971F320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6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</a:t>
            </a:r>
            <a:r>
              <a:rPr lang="en-US" dirty="0" err="1" smtClean="0"/>
              <a:t>d.o.f</a:t>
            </a:r>
            <a:r>
              <a:rPr lang="en-US" dirty="0" smtClean="0"/>
              <a:t>.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In minimal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CDM model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 ≈ 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(relic background of 3 flavor neutrinos);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could have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&gt;3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due to lepton asymmetry, sterile neutrinos, other very light relics (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gravitinos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axions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…)</a:t>
            </a:r>
          </a:p>
          <a:p>
            <a:pPr marL="400050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</a:t>
            </a:r>
            <a:r>
              <a:rPr lang="en-US" sz="1800" baseline="-250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eff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induces specific effects in CMB (dominant one = suppression of damping tail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)</a:t>
            </a:r>
          </a:p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No complete parameter degeneracy but partial one: positive correlation with H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0</a:t>
            </a:r>
          </a:p>
          <a:p>
            <a:pPr marL="57150" indent="0">
              <a:buNone/>
            </a:pPr>
            <a:endParaRPr lang="en-US" sz="18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800100" lvl="1"/>
            <a:r>
              <a:rPr lang="en-US" sz="1600" dirty="0" smtClean="0">
                <a:solidFill>
                  <a:srgbClr val="800000"/>
                </a:solidFill>
                <a:cs typeface="Symbol" charset="2"/>
              </a:rPr>
              <a:t>WMAP+SPT saw anomalously low tail: N</a:t>
            </a:r>
            <a:r>
              <a:rPr lang="en-US" sz="1600" baseline="-25000" dirty="0" smtClean="0">
                <a:solidFill>
                  <a:srgbClr val="800000"/>
                </a:solidFill>
                <a:cs typeface="Symbol" charset="2"/>
              </a:rPr>
              <a:t>eff </a:t>
            </a:r>
            <a:r>
              <a:rPr lang="en-US" sz="1600" dirty="0" smtClean="0">
                <a:solidFill>
                  <a:srgbClr val="800000"/>
                </a:solidFill>
                <a:cs typeface="Symbol" charset="2"/>
              </a:rPr>
              <a:t>&gt; 3 at 2 sigma</a:t>
            </a:r>
          </a:p>
          <a:p>
            <a:pPr marL="514350" lvl="1" indent="0">
              <a:buNone/>
            </a:pPr>
            <a:endParaRPr lang="en-US" sz="16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86441" y="6578272"/>
            <a:ext cx="815326" cy="365125"/>
          </a:xfrm>
        </p:spPr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578272"/>
            <a:ext cx="3496839" cy="365125"/>
          </a:xfrm>
        </p:spPr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233" y="6578272"/>
            <a:ext cx="473234" cy="365125"/>
          </a:xfrm>
        </p:spPr>
        <p:txBody>
          <a:bodyPr/>
          <a:lstStyle/>
          <a:p>
            <a:fld id="{B2F96EB4-0AB6-EC45-B6AA-BE7B971F320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1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963464" y="4401449"/>
            <a:ext cx="2501176" cy="4931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</a:t>
            </a:r>
            <a:r>
              <a:rPr lang="en-US" dirty="0" err="1" smtClean="0"/>
              <a:t>d.o.f</a:t>
            </a:r>
            <a:r>
              <a:rPr lang="en-US" dirty="0" smtClean="0"/>
              <a:t>.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In minimal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CDM model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 ≈ 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(relic background of 3 flavor neutrinos);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could have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&gt;3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due to lepton asymmetry, sterile neutrinos, other very light relics (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gravitinos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axions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…)</a:t>
            </a:r>
          </a:p>
          <a:p>
            <a:pPr marL="400050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</a:t>
            </a:r>
            <a:r>
              <a:rPr lang="en-US" sz="1800" baseline="-250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eff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induces specific effects in CMB (dominant one = suppression of damping tail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)</a:t>
            </a:r>
          </a:p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No complete parameter degeneracy but partial one: positive correlation with H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0</a:t>
            </a:r>
          </a:p>
          <a:p>
            <a:pPr marL="57150" indent="0">
              <a:buNone/>
            </a:pPr>
            <a:endParaRPr lang="en-US" sz="18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800100" lvl="1"/>
            <a:r>
              <a:rPr lang="en-US" sz="1600" dirty="0" smtClean="0">
                <a:solidFill>
                  <a:srgbClr val="800000"/>
                </a:solidFill>
                <a:cs typeface="Symbol" charset="2"/>
              </a:rPr>
              <a:t>WMAP+SPT saw anomalously low tail: N</a:t>
            </a:r>
            <a:r>
              <a:rPr lang="en-US" sz="1600" baseline="-25000" dirty="0" smtClean="0">
                <a:solidFill>
                  <a:srgbClr val="800000"/>
                </a:solidFill>
                <a:cs typeface="Symbol" charset="2"/>
              </a:rPr>
              <a:t>eff </a:t>
            </a:r>
            <a:r>
              <a:rPr lang="en-US" sz="1600" dirty="0" smtClean="0">
                <a:solidFill>
                  <a:srgbClr val="800000"/>
                </a:solidFill>
                <a:cs typeface="Symbol" charset="2"/>
              </a:rPr>
              <a:t>&gt; 3 at 2 sigma</a:t>
            </a:r>
          </a:p>
          <a:p>
            <a:pPr marL="514350" lvl="1" indent="0">
              <a:buNone/>
            </a:pPr>
            <a:endParaRPr lang="en-US" sz="16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86441" y="6578272"/>
            <a:ext cx="815326" cy="365125"/>
          </a:xfrm>
        </p:spPr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578272"/>
            <a:ext cx="3496839" cy="365125"/>
          </a:xfrm>
        </p:spPr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233" y="6578272"/>
            <a:ext cx="473234" cy="365125"/>
          </a:xfrm>
        </p:spPr>
        <p:txBody>
          <a:bodyPr/>
          <a:lstStyle/>
          <a:p>
            <a:fld id="{B2F96EB4-0AB6-EC45-B6AA-BE7B971F320C}" type="slidenum">
              <a:rPr lang="en-US" smtClean="0"/>
              <a:t>39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807" y="3080105"/>
            <a:ext cx="4524993" cy="34981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464" y="3168257"/>
            <a:ext cx="332864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n</a:t>
            </a:r>
            <a:r>
              <a:rPr lang="en-US" sz="1600" dirty="0" smtClean="0"/>
              <a:t>ow, CMB alone (</a:t>
            </a:r>
            <a:r>
              <a:rPr lang="en-US" sz="1600" dirty="0" err="1" smtClean="0"/>
              <a:t>Planck+WP+HighL</a:t>
            </a:r>
            <a:r>
              <a:rPr lang="en-US" sz="1600" dirty="0" smtClean="0"/>
              <a:t>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 N</a:t>
            </a:r>
            <a:r>
              <a:rPr lang="en-US" sz="1600" baseline="-25000" dirty="0" smtClean="0"/>
              <a:t>eff </a:t>
            </a:r>
            <a:r>
              <a:rPr lang="en-US" sz="1600" dirty="0" smtClean="0"/>
              <a:t>= 3.36 ± 0.66   (95%CL)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/>
              <a:t>With lensing and BAO: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N</a:t>
            </a:r>
            <a:r>
              <a:rPr lang="en-US" sz="1600" baseline="-25000" dirty="0" smtClean="0"/>
              <a:t>eff </a:t>
            </a:r>
            <a:r>
              <a:rPr lang="en-US" sz="1600" dirty="0"/>
              <a:t>= </a:t>
            </a:r>
            <a:r>
              <a:rPr lang="en-US" sz="1600" dirty="0" smtClean="0"/>
              <a:t>3.30 </a:t>
            </a:r>
            <a:r>
              <a:rPr lang="en-US" sz="1600" dirty="0"/>
              <a:t>± </a:t>
            </a:r>
            <a:r>
              <a:rPr lang="en-US" sz="1600" dirty="0" smtClean="0"/>
              <a:t>0.52   </a:t>
            </a:r>
            <a:r>
              <a:rPr lang="en-US" sz="1600" dirty="0"/>
              <a:t>(95%CL</a:t>
            </a:r>
            <a:r>
              <a:rPr lang="en-US" sz="1600" dirty="0" smtClean="0"/>
              <a:t>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/>
              <a:t>With H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and BAO: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N</a:t>
            </a:r>
            <a:r>
              <a:rPr lang="en-US" sz="1600" baseline="-25000" dirty="0" smtClean="0"/>
              <a:t>eff </a:t>
            </a:r>
            <a:r>
              <a:rPr lang="en-US" sz="1600" dirty="0"/>
              <a:t>= </a:t>
            </a:r>
            <a:r>
              <a:rPr lang="en-US" sz="1600" dirty="0" smtClean="0"/>
              <a:t>3.53 </a:t>
            </a:r>
            <a:r>
              <a:rPr lang="en-US" sz="1600" dirty="0"/>
              <a:t>± </a:t>
            </a:r>
            <a:r>
              <a:rPr lang="en-US" sz="1600" dirty="0" smtClean="0"/>
              <a:t>0.46   </a:t>
            </a:r>
            <a:r>
              <a:rPr lang="en-US" sz="1600" dirty="0"/>
              <a:t>(95%CL</a:t>
            </a:r>
            <a:r>
              <a:rPr lang="en-US" sz="16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6770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Microwave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 anisotropies should contain non-trivial </a:t>
            </a:r>
            <a:r>
              <a:rPr lang="en-US" dirty="0" smtClean="0">
                <a:solidFill>
                  <a:srgbClr val="800000"/>
                </a:solidFill>
              </a:rPr>
              <a:t>spatial correlations </a:t>
            </a:r>
            <a:r>
              <a:rPr lang="en-US" dirty="0" smtClean="0"/>
              <a:t>telling us about the mechanism that </a:t>
            </a:r>
            <a:r>
              <a:rPr lang="en-US" dirty="0" smtClean="0">
                <a:solidFill>
                  <a:srgbClr val="800000"/>
                </a:solidFill>
              </a:rPr>
              <a:t>generated</a:t>
            </a:r>
            <a:r>
              <a:rPr lang="en-US" dirty="0" smtClean="0"/>
              <a:t> them, and about </a:t>
            </a:r>
            <a:r>
              <a:rPr lang="en-US" dirty="0" smtClean="0">
                <a:solidFill>
                  <a:srgbClr val="800000"/>
                </a:solidFill>
              </a:rPr>
              <a:t>electromagnetic + gravitational interactions </a:t>
            </a:r>
            <a:r>
              <a:rPr lang="en-US" dirty="0" smtClean="0"/>
              <a:t>the early universe.</a:t>
            </a:r>
          </a:p>
          <a:p>
            <a:endParaRPr lang="en-US" sz="1400" dirty="0"/>
          </a:p>
          <a:p>
            <a:r>
              <a:rPr lang="en-US" dirty="0" smtClean="0"/>
              <a:t>Detailed characteristics of these correlations predicted in the 70’s (Silk, Yu, Peebles, </a:t>
            </a:r>
            <a:r>
              <a:rPr lang="en-US" dirty="0" err="1" smtClean="0"/>
              <a:t>Zel’dovitch</a:t>
            </a:r>
            <a:r>
              <a:rPr lang="en-US" dirty="0" smtClean="0"/>
              <a:t>, … )</a:t>
            </a:r>
          </a:p>
          <a:p>
            <a:endParaRPr lang="en-US" sz="1400" dirty="0" smtClean="0"/>
          </a:p>
          <a:p>
            <a:r>
              <a:rPr lang="en-US" dirty="0" smtClean="0"/>
              <a:t>Standard model for CMB anisotropies: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0763" y="3649894"/>
            <a:ext cx="80036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1" indent="-285750">
              <a:buFont typeface="Arial"/>
              <a:buChar char="•"/>
            </a:pPr>
            <a:r>
              <a:rPr lang="en-US" dirty="0"/>
              <a:t>General relativity, simple QED, assumption of </a:t>
            </a:r>
            <a:r>
              <a:rPr lang="en-US" dirty="0">
                <a:solidFill>
                  <a:srgbClr val="800000"/>
                </a:solidFill>
              </a:rPr>
              <a:t>homogeneous and isotropic </a:t>
            </a:r>
            <a:r>
              <a:rPr lang="en-US" dirty="0" err="1">
                <a:solidFill>
                  <a:srgbClr val="008000"/>
                </a:solidFill>
              </a:rPr>
              <a:t>Friedmann-Lemaître</a:t>
            </a:r>
            <a:r>
              <a:rPr lang="en-US" dirty="0">
                <a:solidFill>
                  <a:srgbClr val="008000"/>
                </a:solidFill>
              </a:rPr>
              <a:t> universe </a:t>
            </a:r>
            <a:r>
              <a:rPr lang="en-US" dirty="0"/>
              <a:t>with at least photons, electrons, baryons, neutrinos, CDM,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</a:p>
          <a:p>
            <a:pPr marL="1085850" lvl="1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Primordial </a:t>
            </a:r>
            <a:r>
              <a:rPr lang="en-US" dirty="0" smtClean="0">
                <a:solidFill>
                  <a:srgbClr val="800000"/>
                </a:solidFill>
              </a:rPr>
              <a:t>fluctuations from inflation </a:t>
            </a:r>
            <a:r>
              <a:rPr lang="en-US" dirty="0"/>
              <a:t>induce temperature fluctuations in photon-baryon </a:t>
            </a:r>
            <a:r>
              <a:rPr lang="en-US" dirty="0" smtClean="0"/>
              <a:t>fluid</a:t>
            </a:r>
            <a:endParaRPr lang="en-US" dirty="0"/>
          </a:p>
          <a:p>
            <a:pPr marL="1085850" lvl="1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Acoustic waves </a:t>
            </a:r>
            <a:r>
              <a:rPr lang="en-US" dirty="0"/>
              <a:t>due to photon pressure, modulated by baryon inertia and gravitational interactions</a:t>
            </a:r>
          </a:p>
          <a:p>
            <a:pPr marL="1085850" lvl="1" indent="-285750">
              <a:buFont typeface="Arial"/>
              <a:buChar char="•"/>
            </a:pPr>
            <a:r>
              <a:rPr lang="en-US" dirty="0">
                <a:solidFill>
                  <a:srgbClr val="800000"/>
                </a:solidFill>
              </a:rPr>
              <a:t>Photon-electron decoupling</a:t>
            </a:r>
            <a:r>
              <a:rPr lang="en-US" dirty="0"/>
              <a:t>: diffusion processes inducing fluctuation damping and photon polarization</a:t>
            </a:r>
          </a:p>
        </p:txBody>
      </p:sp>
      <p:sp>
        <p:nvSpPr>
          <p:cNvPr id="10" name="Left Brace 9"/>
          <p:cNvSpPr/>
          <p:nvPr/>
        </p:nvSpPr>
        <p:spPr>
          <a:xfrm>
            <a:off x="1035693" y="3784998"/>
            <a:ext cx="394550" cy="2341165"/>
          </a:xfrm>
          <a:prstGeom prst="leftBrac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40148" y="4704348"/>
            <a:ext cx="1248001" cy="369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ingredients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2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63464" y="4401449"/>
            <a:ext cx="2501176" cy="49316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</a:t>
            </a:r>
            <a:r>
              <a:rPr lang="en-US" dirty="0" err="1" smtClean="0"/>
              <a:t>d.o.f</a:t>
            </a:r>
            <a:r>
              <a:rPr lang="en-US" dirty="0" smtClean="0"/>
              <a:t>. (N</a:t>
            </a:r>
            <a:r>
              <a:rPr lang="en-US" baseline="-25000" dirty="0" smtClean="0"/>
              <a:t>eff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In minimal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L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CDM model 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800000"/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rgbClr val="800000"/>
                </a:solidFill>
                <a:cs typeface="Symbol" charset="2"/>
              </a:rPr>
              <a:t> ≈ 3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(relic background of 3 flavor neutrinos); 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could have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eff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&gt;3 due to lepton asymmetry, sterile neutrinos, other very light relics (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gravitinos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axions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, …)</a:t>
            </a:r>
          </a:p>
          <a:p>
            <a:pPr marL="400050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</a:t>
            </a:r>
            <a:r>
              <a:rPr lang="en-US" sz="1800" baseline="-250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eff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induces specific effects in CMB</a:t>
            </a:r>
          </a:p>
          <a:p>
            <a:pPr marL="4000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No complete parameter degeneracy </a:t>
            </a:r>
          </a:p>
          <a:p>
            <a:pPr marL="57150" indent="0">
              <a:buNone/>
            </a:pPr>
            <a:endParaRPr lang="en-US" sz="18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800100" lvl="1"/>
            <a:r>
              <a:rPr lang="en-US" sz="1600" dirty="0" smtClean="0">
                <a:solidFill>
                  <a:srgbClr val="800000"/>
                </a:solidFill>
                <a:cs typeface="Symbol" charset="2"/>
              </a:rPr>
              <a:t>WMAP+SPT saw anomalously low tail</a:t>
            </a:r>
          </a:p>
          <a:p>
            <a:pPr marL="514350" lvl="1" indent="0">
              <a:buNone/>
            </a:pPr>
            <a:endParaRPr lang="en-US" sz="1600" baseline="-25000" dirty="0" smtClean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86441" y="6578272"/>
            <a:ext cx="815326" cy="365125"/>
          </a:xfrm>
        </p:spPr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578272"/>
            <a:ext cx="3496839" cy="365125"/>
          </a:xfrm>
        </p:spPr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233" y="6578272"/>
            <a:ext cx="473234" cy="365125"/>
          </a:xfrm>
        </p:spPr>
        <p:txBody>
          <a:bodyPr/>
          <a:lstStyle/>
          <a:p>
            <a:fld id="{B2F96EB4-0AB6-EC45-B6AA-BE7B971F320C}" type="slidenum">
              <a:rPr lang="en-US" smtClean="0"/>
              <a:t>40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63464" y="3168257"/>
            <a:ext cx="3328646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/>
              <a:t>n</a:t>
            </a:r>
            <a:r>
              <a:rPr lang="en-US" sz="1600" dirty="0" smtClean="0"/>
              <a:t>ow, CMB alone (</a:t>
            </a:r>
            <a:r>
              <a:rPr lang="en-US" sz="1600" dirty="0" err="1" smtClean="0"/>
              <a:t>Planck+WP+HighL</a:t>
            </a:r>
            <a:r>
              <a:rPr lang="en-US" sz="1600" dirty="0" smtClean="0"/>
              <a:t>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 N</a:t>
            </a:r>
            <a:r>
              <a:rPr lang="en-US" sz="1600" baseline="-25000" dirty="0" smtClean="0"/>
              <a:t>eff </a:t>
            </a:r>
            <a:r>
              <a:rPr lang="en-US" sz="1600" dirty="0" smtClean="0"/>
              <a:t>= 3.36 ± 0.66   (95%CL)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/>
              <a:t>With lensing and BAO: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N</a:t>
            </a:r>
            <a:r>
              <a:rPr lang="en-US" sz="1600" baseline="-25000" dirty="0" smtClean="0"/>
              <a:t>eff </a:t>
            </a:r>
            <a:r>
              <a:rPr lang="en-US" sz="1600" dirty="0"/>
              <a:t>= </a:t>
            </a:r>
            <a:r>
              <a:rPr lang="en-US" sz="1600" dirty="0" smtClean="0"/>
              <a:t>3.30 </a:t>
            </a:r>
            <a:r>
              <a:rPr lang="en-US" sz="1600" dirty="0"/>
              <a:t>± </a:t>
            </a:r>
            <a:r>
              <a:rPr lang="en-US" sz="1600" dirty="0" smtClean="0"/>
              <a:t>0.52   </a:t>
            </a:r>
            <a:r>
              <a:rPr lang="en-US" sz="1600" dirty="0"/>
              <a:t>(95%CL</a:t>
            </a:r>
            <a:r>
              <a:rPr lang="en-US" sz="1600" dirty="0" smtClean="0"/>
              <a:t>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600" dirty="0" smtClean="0"/>
              <a:t>With H</a:t>
            </a:r>
            <a:r>
              <a:rPr lang="en-US" sz="1600" baseline="-25000" dirty="0" smtClean="0"/>
              <a:t>0 </a:t>
            </a:r>
            <a:r>
              <a:rPr lang="en-US" sz="1600" dirty="0" smtClean="0"/>
              <a:t>and BAO: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 smtClean="0"/>
              <a:t>   N</a:t>
            </a:r>
            <a:r>
              <a:rPr lang="en-US" sz="1600" baseline="-25000" dirty="0" smtClean="0"/>
              <a:t>eff </a:t>
            </a:r>
            <a:r>
              <a:rPr lang="en-US" sz="1600" dirty="0"/>
              <a:t>= </a:t>
            </a:r>
            <a:r>
              <a:rPr lang="en-US" sz="1600" dirty="0" smtClean="0"/>
              <a:t>3.53 </a:t>
            </a:r>
            <a:r>
              <a:rPr lang="en-US" sz="1600" dirty="0"/>
              <a:t>± </a:t>
            </a:r>
            <a:r>
              <a:rPr lang="en-US" sz="1600" dirty="0" smtClean="0"/>
              <a:t>0.46   </a:t>
            </a:r>
            <a:r>
              <a:rPr lang="en-US" sz="1600" dirty="0"/>
              <a:t>(95%CL</a:t>
            </a:r>
            <a:r>
              <a:rPr lang="en-US" sz="1600" dirty="0" smtClean="0"/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91539" y="2193195"/>
            <a:ext cx="4105784" cy="8013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Consistency with </a:t>
            </a:r>
            <a:r>
              <a:rPr lang="en-US" dirty="0" err="1" smtClean="0">
                <a:solidFill>
                  <a:schemeClr val="tx1"/>
                </a:solidFill>
              </a:rPr>
              <a:t>Nucleosynthesis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(with free N</a:t>
            </a:r>
            <a:r>
              <a:rPr lang="en-US" baseline="-25000" dirty="0" smtClean="0">
                <a:solidFill>
                  <a:schemeClr val="tx1"/>
                </a:solidFill>
              </a:rPr>
              <a:t>eff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539" y="3096720"/>
            <a:ext cx="4105784" cy="309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7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41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indent="-2857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CMB sensitive to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(sum over all families) : specific effects mainly on secondary anisotropies (early integrated Sachs-Wolfe and lensing)</a:t>
            </a:r>
          </a:p>
          <a:p>
            <a:pPr indent="-285750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indent="-2857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Neutrino oscillations imply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&gt; 0.06 (0.1)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eV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for Normal (Inverted) hierarchy	</a:t>
            </a:r>
          </a:p>
          <a:p>
            <a:pPr indent="-285750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indent="-285750"/>
            <a:r>
              <a:rPr lang="en-US" sz="1800" dirty="0" smtClean="0"/>
              <a:t>Loose upper bound from beta decay experiments (KATRIN could find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/>
              <a:t>&lt;1.2eV (95%CL)</a:t>
            </a:r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7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44870" y="2878818"/>
            <a:ext cx="4178760" cy="171989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42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4870" y="961661"/>
            <a:ext cx="8229600" cy="4954910"/>
          </a:xfrm>
        </p:spPr>
        <p:txBody>
          <a:bodyPr>
            <a:normAutofit/>
          </a:bodyPr>
          <a:lstStyle/>
          <a:p>
            <a:pPr indent="-2857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CMB sensitive to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(sum over all families) : specific effects mainly on secondary anisotropies (early integrated Sachs-Wolfe and lensing)</a:t>
            </a:r>
          </a:p>
          <a:p>
            <a:pPr indent="-285750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indent="-285750"/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Neutrino oscillations imply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&gt; 0.06 (0.1) </a:t>
            </a:r>
            <a:r>
              <a:rPr lang="en-US" sz="18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eV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 for Normal (Inverted) hierarchy	</a:t>
            </a:r>
          </a:p>
          <a:p>
            <a:pPr indent="-285750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cs typeface="Symbol" charset="2"/>
            </a:endParaRPr>
          </a:p>
          <a:p>
            <a:pPr indent="-285750"/>
            <a:r>
              <a:rPr lang="en-US" sz="1800" dirty="0" smtClean="0"/>
              <a:t>Loose upper bound from beta decay experiments (KATRIN could find 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sz="1800" dirty="0" err="1">
                <a:solidFill>
                  <a:schemeClr val="tx1">
                    <a:lumMod val="95000"/>
                    <a:lumOff val="5000"/>
                  </a:schemeClr>
                </a:solidFill>
                <a:cs typeface="Symbol" charset="2"/>
              </a:rPr>
              <a:t>m</a:t>
            </a:r>
            <a:r>
              <a:rPr lang="en-US" sz="18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/>
              <a:t>&lt;1.2eV (95%CL)</a:t>
            </a:r>
          </a:p>
          <a:p>
            <a:pPr marL="5715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30" y="2878818"/>
            <a:ext cx="4364708" cy="344487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06520" y="2878818"/>
            <a:ext cx="4363704" cy="331725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endParaRPr lang="en-US" sz="1600" dirty="0" smtClean="0">
              <a:solidFill>
                <a:srgbClr val="800000"/>
              </a:solidFill>
            </a:endParaRPr>
          </a:p>
          <a:p>
            <a:r>
              <a:rPr lang="en-US" sz="3300" dirty="0" smtClean="0"/>
              <a:t>CMB alone  :   </a:t>
            </a:r>
            <a:r>
              <a:rPr lang="en-US" sz="3300" dirty="0" err="1" smtClean="0">
                <a:latin typeface="Symbol" charset="2"/>
                <a:cs typeface="Symbol" charset="2"/>
              </a:rPr>
              <a:t>S</a:t>
            </a:r>
            <a:r>
              <a:rPr lang="en-US" sz="3300" dirty="0" err="1" smtClean="0"/>
              <a:t>m</a:t>
            </a:r>
            <a:r>
              <a:rPr lang="en-US" sz="33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3300" baseline="-25000" dirty="0" smtClean="0"/>
              <a:t> </a:t>
            </a:r>
            <a:r>
              <a:rPr lang="en-US" sz="3300" dirty="0" smtClean="0"/>
              <a:t>&lt; 0.66eV  (95%CL)</a:t>
            </a:r>
          </a:p>
          <a:p>
            <a:endParaRPr lang="en-US" sz="3300" dirty="0" smtClean="0"/>
          </a:p>
          <a:p>
            <a:r>
              <a:rPr lang="en-US" sz="3300" dirty="0" smtClean="0"/>
              <a:t>With BAO    :   </a:t>
            </a:r>
            <a:r>
              <a:rPr lang="en-US" sz="3300" dirty="0" err="1" smtClean="0">
                <a:latin typeface="Symbol" charset="2"/>
                <a:cs typeface="Symbol" charset="2"/>
              </a:rPr>
              <a:t>S</a:t>
            </a:r>
            <a:r>
              <a:rPr lang="en-US" sz="3300" dirty="0" err="1" smtClean="0"/>
              <a:t>m</a:t>
            </a:r>
            <a:r>
              <a:rPr lang="en-US" sz="33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3300" baseline="-25000" dirty="0" smtClean="0"/>
              <a:t> </a:t>
            </a:r>
            <a:r>
              <a:rPr lang="en-US" sz="3300" dirty="0" smtClean="0"/>
              <a:t>&lt; 0.23eV  (95%CL)</a:t>
            </a:r>
          </a:p>
          <a:p>
            <a:pPr>
              <a:buFont typeface="Symbol" charset="0"/>
              <a:buChar char=" "/>
            </a:pPr>
            <a:endParaRPr lang="en-US" sz="3300" dirty="0" smtClean="0"/>
          </a:p>
          <a:p>
            <a:r>
              <a:rPr lang="en-US" sz="3300" dirty="0" smtClean="0"/>
              <a:t>With lensing:   </a:t>
            </a:r>
            <a:r>
              <a:rPr lang="en-US" sz="3300" dirty="0" err="1" smtClean="0">
                <a:latin typeface="Symbol" charset="2"/>
                <a:cs typeface="Symbol" charset="2"/>
              </a:rPr>
              <a:t>S</a:t>
            </a:r>
            <a:r>
              <a:rPr lang="en-US" sz="3300" dirty="0" err="1" smtClean="0"/>
              <a:t>m</a:t>
            </a:r>
            <a:r>
              <a:rPr lang="en-US" sz="33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3300" baseline="-25000" dirty="0" smtClean="0"/>
              <a:t> </a:t>
            </a:r>
            <a:r>
              <a:rPr lang="en-US" sz="3300" dirty="0" smtClean="0"/>
              <a:t>&lt; 0.85eV  (95%CL)</a:t>
            </a:r>
          </a:p>
          <a:p>
            <a:endParaRPr lang="en-US" sz="2900" dirty="0" smtClean="0"/>
          </a:p>
          <a:p>
            <a:pPr marL="57150" indent="0">
              <a:buFont typeface="Arial"/>
              <a:buNone/>
            </a:pPr>
            <a:r>
              <a:rPr lang="en-US" sz="2900" dirty="0" smtClean="0"/>
              <a:t>Lensing spectrum likes small neutrino mass, temperature dislikes it (latter connected with low l region…)</a:t>
            </a:r>
            <a:endParaRPr lang="en-US" sz="2900" dirty="0"/>
          </a:p>
          <a:p>
            <a:pPr marL="57150" indent="0">
              <a:buFont typeface="Arial"/>
              <a:buNone/>
            </a:pPr>
            <a:endParaRPr lang="en-US" sz="2900" dirty="0" smtClean="0"/>
          </a:p>
          <a:p>
            <a:pPr marL="57150" indent="0">
              <a:buFont typeface="Arial"/>
              <a:buNone/>
            </a:pPr>
            <a:r>
              <a:rPr lang="en-US" sz="2900" dirty="0" smtClean="0"/>
              <a:t>Robust </a:t>
            </a:r>
            <a:r>
              <a:rPr lang="en-US" sz="2900" dirty="0" err="1" smtClean="0"/>
              <a:t>w.r.t</a:t>
            </a:r>
            <a:r>
              <a:rPr lang="en-US" sz="2900" dirty="0" smtClean="0"/>
              <a:t> cosmological extensions (excepted for curvature: 50% weakening)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42711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Tensors, spectral index and inflation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25" y="5481391"/>
            <a:ext cx="8426875" cy="675783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Also OK: Hill-top with p=2 or p≥4; also disfavored: inverse power-law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18" y="973989"/>
            <a:ext cx="8712066" cy="4507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46" y="950105"/>
            <a:ext cx="8670287" cy="4485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7687" y="2976742"/>
            <a:ext cx="12041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, Higgs inflation</a:t>
            </a:r>
            <a:endParaRPr lang="en-US" sz="1400" dirty="0"/>
          </a:p>
        </p:txBody>
      </p:sp>
      <p:sp>
        <p:nvSpPr>
          <p:cNvPr id="10" name="Freeform 9"/>
          <p:cNvSpPr/>
          <p:nvPr/>
        </p:nvSpPr>
        <p:spPr>
          <a:xfrm>
            <a:off x="1282286" y="1516465"/>
            <a:ext cx="320572" cy="480831"/>
          </a:xfrm>
          <a:custGeom>
            <a:avLst/>
            <a:gdLst>
              <a:gd name="connsiteX0" fmla="*/ 0 w 320572"/>
              <a:gd name="connsiteY0" fmla="*/ 0 h 480831"/>
              <a:gd name="connsiteX1" fmla="*/ 110968 w 320572"/>
              <a:gd name="connsiteY1" fmla="*/ 357541 h 480831"/>
              <a:gd name="connsiteX2" fmla="*/ 320572 w 320572"/>
              <a:gd name="connsiteY2" fmla="*/ 480831 h 4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572" h="480831">
                <a:moveTo>
                  <a:pt x="0" y="0"/>
                </a:moveTo>
                <a:cubicBezTo>
                  <a:pt x="28769" y="138701"/>
                  <a:pt x="57539" y="277403"/>
                  <a:pt x="110968" y="357541"/>
                </a:cubicBezTo>
                <a:cubicBezTo>
                  <a:pt x="164397" y="437679"/>
                  <a:pt x="242484" y="459255"/>
                  <a:pt x="320572" y="480831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122001" y="2786022"/>
            <a:ext cx="406879" cy="234580"/>
          </a:xfrm>
          <a:custGeom>
            <a:avLst/>
            <a:gdLst>
              <a:gd name="connsiteX0" fmla="*/ 0 w 406879"/>
              <a:gd name="connsiteY0" fmla="*/ 329 h 234580"/>
              <a:gd name="connsiteX1" fmla="*/ 234264 w 406879"/>
              <a:gd name="connsiteY1" fmla="*/ 37316 h 234580"/>
              <a:gd name="connsiteX2" fmla="*/ 406879 w 406879"/>
              <a:gd name="connsiteY2" fmla="*/ 234580 h 23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879" h="234580">
                <a:moveTo>
                  <a:pt x="0" y="329"/>
                </a:moveTo>
                <a:cubicBezTo>
                  <a:pt x="83225" y="-699"/>
                  <a:pt x="166451" y="-1726"/>
                  <a:pt x="234264" y="37316"/>
                </a:cubicBezTo>
                <a:cubicBezTo>
                  <a:pt x="302077" y="76358"/>
                  <a:pt x="354478" y="155469"/>
                  <a:pt x="406879" y="23458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319266" y="1602769"/>
            <a:ext cx="110967" cy="11096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86716" y="2692173"/>
            <a:ext cx="110967" cy="11096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454891" y="1738388"/>
            <a:ext cx="197282" cy="22192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67223" y="2790805"/>
            <a:ext cx="197282" cy="221921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230378" y="1171254"/>
            <a:ext cx="26755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*</a:t>
            </a:r>
            <a:r>
              <a:rPr lang="en-US" dirty="0" smtClean="0"/>
              <a:t> &lt; (1.94 x 10</a:t>
            </a:r>
            <a:r>
              <a:rPr lang="en-US" baseline="30000" dirty="0" smtClean="0"/>
              <a:t>16</a:t>
            </a:r>
            <a:r>
              <a:rPr lang="en-US" dirty="0" smtClean="0"/>
              <a:t>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r>
              <a:rPr lang="en-US" baseline="30000" dirty="0" smtClean="0"/>
              <a:t>4  </a:t>
            </a:r>
            <a:r>
              <a:rPr lang="en-US" sz="1200" dirty="0" smtClean="0"/>
              <a:t>(95%CL)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827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Inflation potential reconstruction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71319" y="5384892"/>
            <a:ext cx="6892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“observable window” of the </a:t>
            </a:r>
            <a:r>
              <a:rPr lang="en-US" dirty="0" err="1" smtClean="0"/>
              <a:t>inflaton</a:t>
            </a:r>
            <a:r>
              <a:rPr lang="en-US" dirty="0" smtClean="0"/>
              <a:t> potential, assuming that it can be </a:t>
            </a:r>
          </a:p>
          <a:p>
            <a:pPr algn="ctr"/>
            <a:r>
              <a:rPr lang="en-US" dirty="0" smtClean="0"/>
              <a:t>Taylor-expanded inside this region at order n = 2, 3, 4 (units of true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P</a:t>
            </a:r>
            <a:r>
              <a:rPr lang="en-US" dirty="0" smtClean="0"/>
              <a:t>)</a:t>
            </a: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50" y="1092656"/>
            <a:ext cx="5738156" cy="432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5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investigated 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26" y="1343860"/>
            <a:ext cx="6558388" cy="5078313"/>
          </a:xfrm>
        </p:spPr>
        <p:txBody>
          <a:bodyPr>
            <a:normAutofit fontScale="92500" lnSpcReduction="10000"/>
          </a:bodyPr>
          <a:lstStyle/>
          <a:p>
            <a:pPr marL="400050"/>
            <a:r>
              <a:rPr lang="en-US" dirty="0" smtClean="0">
                <a:solidFill>
                  <a:srgbClr val="800000"/>
                </a:solidFill>
              </a:rPr>
              <a:t>Light sterile neutrino </a:t>
            </a:r>
            <a:r>
              <a:rPr lang="en-US" dirty="0" smtClean="0"/>
              <a:t>(thermal or non-thermal, m &lt; 10 </a:t>
            </a:r>
            <a:r>
              <a:rPr lang="en-US" dirty="0" err="1" smtClean="0"/>
              <a:t>eV</a:t>
            </a:r>
            <a:r>
              <a:rPr lang="en-US" dirty="0" smtClean="0"/>
              <a:t>) </a:t>
            </a: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Dark energy with </a:t>
            </a:r>
          </a:p>
          <a:p>
            <a:pPr marL="800100" lvl="1"/>
            <a:r>
              <a:rPr lang="en-US" dirty="0" smtClean="0">
                <a:solidFill>
                  <a:srgbClr val="800000"/>
                </a:solidFill>
              </a:rPr>
              <a:t>w ≠ -1	                                                              </a:t>
            </a:r>
            <a:endParaRPr lang="en-US" dirty="0">
              <a:solidFill>
                <a:srgbClr val="800000"/>
              </a:solidFill>
            </a:endParaRPr>
          </a:p>
          <a:p>
            <a:pPr marL="800100" lvl="1"/>
            <a:r>
              <a:rPr lang="en-US" dirty="0" smtClean="0">
                <a:solidFill>
                  <a:srgbClr val="800000"/>
                </a:solidFill>
              </a:rPr>
              <a:t> w</a:t>
            </a:r>
            <a:r>
              <a:rPr lang="en-US" baseline="-25000" dirty="0" smtClean="0">
                <a:solidFill>
                  <a:srgbClr val="800000"/>
                </a:solidFill>
              </a:rPr>
              <a:t>0</a:t>
            </a:r>
            <a:r>
              <a:rPr lang="en-US" dirty="0" smtClean="0">
                <a:solidFill>
                  <a:srgbClr val="800000"/>
                </a:solidFill>
              </a:rPr>
              <a:t> + a </a:t>
            </a:r>
            <a:r>
              <a:rPr lang="en-US" dirty="0" err="1" smtClean="0">
                <a:solidFill>
                  <a:srgbClr val="800000"/>
                </a:solidFill>
              </a:rPr>
              <a:t>w</a:t>
            </a:r>
            <a:r>
              <a:rPr lang="en-US" baseline="-25000" dirty="0" err="1" smtClean="0">
                <a:solidFill>
                  <a:srgbClr val="800000"/>
                </a:solidFill>
              </a:rPr>
              <a:t>a</a:t>
            </a:r>
            <a:r>
              <a:rPr lang="en-US" dirty="0" smtClean="0">
                <a:solidFill>
                  <a:srgbClr val="800000"/>
                </a:solidFill>
              </a:rPr>
              <a:t> ≠ -</a:t>
            </a:r>
            <a:r>
              <a:rPr lang="en-US" dirty="0">
                <a:solidFill>
                  <a:srgbClr val="800000"/>
                </a:solidFill>
              </a:rPr>
              <a:t>1</a:t>
            </a: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DM annihilation </a:t>
            </a:r>
            <a:r>
              <a:rPr lang="en-US" sz="1500" dirty="0" smtClean="0"/>
              <a:t>(smooth background)</a:t>
            </a: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Variation of the fine-structure constant</a:t>
            </a:r>
          </a:p>
          <a:p>
            <a:pPr marL="400050"/>
            <a:r>
              <a:rPr lang="en-US" dirty="0" smtClean="0"/>
              <a:t>Running of the primordial spectral index</a:t>
            </a:r>
          </a:p>
          <a:p>
            <a:pPr marL="400050"/>
            <a:r>
              <a:rPr lang="en-US" dirty="0" smtClean="0"/>
              <a:t>Features in the </a:t>
            </a:r>
            <a:r>
              <a:rPr lang="en-US" dirty="0" err="1" smtClean="0"/>
              <a:t>primodial</a:t>
            </a:r>
            <a:r>
              <a:rPr lang="en-US" dirty="0" smtClean="0"/>
              <a:t> spectrum</a:t>
            </a:r>
          </a:p>
          <a:p>
            <a:pPr marL="800100" lvl="1"/>
            <a:r>
              <a:rPr lang="en-US" dirty="0" smtClean="0"/>
              <a:t>Binning method</a:t>
            </a:r>
          </a:p>
          <a:p>
            <a:pPr marL="800100" lvl="1"/>
            <a:r>
              <a:rPr lang="en-US" dirty="0" smtClean="0"/>
              <a:t>Parametric search</a:t>
            </a:r>
          </a:p>
          <a:p>
            <a:pPr marL="400050"/>
            <a:r>
              <a:rPr lang="en-US" dirty="0">
                <a:solidFill>
                  <a:srgbClr val="800000"/>
                </a:solidFill>
              </a:rPr>
              <a:t>P</a:t>
            </a:r>
            <a:r>
              <a:rPr lang="en-US" dirty="0" smtClean="0">
                <a:solidFill>
                  <a:srgbClr val="800000"/>
                </a:solidFill>
              </a:rPr>
              <a:t>rimordial magnetic fields </a:t>
            </a:r>
            <a:r>
              <a:rPr lang="en-US" sz="1500" dirty="0" smtClean="0"/>
              <a:t>(neglect Faraday; non-helical case; vectors and scalars)</a:t>
            </a:r>
          </a:p>
          <a:p>
            <a:pPr marL="400050"/>
            <a:r>
              <a:rPr lang="en-US" dirty="0" err="1" smtClean="0"/>
              <a:t>Isocurvature</a:t>
            </a:r>
            <a:r>
              <a:rPr lang="en-US" dirty="0" smtClean="0"/>
              <a:t> modes</a:t>
            </a:r>
          </a:p>
          <a:p>
            <a:pPr marL="800100" lvl="1"/>
            <a:r>
              <a:rPr lang="en-US" dirty="0" smtClean="0"/>
              <a:t>General correlated CDM, neutrino density/velocity</a:t>
            </a:r>
          </a:p>
          <a:p>
            <a:pPr marL="800100" lvl="1"/>
            <a:r>
              <a:rPr lang="en-US" dirty="0" err="1" smtClean="0"/>
              <a:t>Axion</a:t>
            </a:r>
            <a:r>
              <a:rPr lang="en-US" dirty="0" smtClean="0"/>
              <a:t>-like (CDM, uncorrelated)</a:t>
            </a:r>
          </a:p>
          <a:p>
            <a:pPr marL="800100" lvl="1"/>
            <a:r>
              <a:rPr lang="en-US" dirty="0" err="1" smtClean="0"/>
              <a:t>Curvaton</a:t>
            </a:r>
            <a:r>
              <a:rPr lang="en-US" dirty="0" smtClean="0"/>
              <a:t>-like (CDM, maximally correlated)</a:t>
            </a: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Primordial non-</a:t>
            </a:r>
            <a:r>
              <a:rPr lang="en-US" dirty="0" err="1" smtClean="0">
                <a:solidFill>
                  <a:srgbClr val="800000"/>
                </a:solidFill>
              </a:rPr>
              <a:t>gaussianity</a:t>
            </a:r>
            <a:endParaRPr lang="en-US" dirty="0" smtClean="0">
              <a:solidFill>
                <a:srgbClr val="800000"/>
              </a:solidFill>
            </a:endParaRPr>
          </a:p>
          <a:p>
            <a:pPr marL="400050"/>
            <a:endParaRPr lang="en-US" dirty="0" smtClean="0"/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30752" y="1072621"/>
            <a:ext cx="2036961" cy="5883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dirty="0" smtClean="0"/>
              <a:t>Significant detection ?</a:t>
            </a: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</a:p>
          <a:p>
            <a:pPr algn="ctr">
              <a:lnSpc>
                <a:spcPct val="110000"/>
              </a:lnSpc>
            </a:pP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</a:p>
          <a:p>
            <a:pPr algn="ctr">
              <a:lnSpc>
                <a:spcPct val="110000"/>
              </a:lnSpc>
            </a:pP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en-US" dirty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</a:t>
            </a:r>
            <a:endParaRPr lang="en-US" dirty="0">
              <a:solidFill>
                <a:srgbClr val="800000"/>
              </a:solidFill>
            </a:endParaRPr>
          </a:p>
          <a:p>
            <a:pPr algn="ctr">
              <a:lnSpc>
                <a:spcPct val="110000"/>
              </a:lnSpc>
            </a:pPr>
            <a:endParaRPr lang="en-US" sz="2000" dirty="0">
              <a:solidFill>
                <a:srgbClr val="800000"/>
              </a:solidFill>
            </a:endParaRPr>
          </a:p>
          <a:p>
            <a:pPr algn="ctr"/>
            <a:endParaRPr lang="en-US" dirty="0" smtClean="0">
              <a:solidFill>
                <a:srgbClr val="800000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2197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Primordial </a:t>
            </a:r>
            <a:r>
              <a:rPr lang="en-US" dirty="0"/>
              <a:t>n</a:t>
            </a:r>
            <a:r>
              <a:rPr lang="en-US" dirty="0" smtClean="0"/>
              <a:t>on-</a:t>
            </a:r>
            <a:r>
              <a:rPr lang="en-US" dirty="0" err="1" smtClean="0"/>
              <a:t>gaussianity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5" y="1138975"/>
            <a:ext cx="3940567" cy="3940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7303" y="1430163"/>
            <a:ext cx="5056698" cy="388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Amplitude of specific </a:t>
            </a:r>
            <a:r>
              <a:rPr lang="en-US" dirty="0" err="1" smtClean="0"/>
              <a:t>bispectrum</a:t>
            </a:r>
            <a:r>
              <a:rPr lang="en-US" dirty="0" smtClean="0"/>
              <a:t> shapes:     </a:t>
            </a:r>
            <a:r>
              <a:rPr lang="en-US" i="1" dirty="0" smtClean="0">
                <a:solidFill>
                  <a:srgbClr val="800000"/>
                </a:solidFill>
              </a:rPr>
              <a:t>(WMAP9)</a:t>
            </a:r>
            <a:r>
              <a:rPr lang="en-US" dirty="0" smtClean="0"/>
              <a:t>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 smtClean="0"/>
              <a:t>f</a:t>
            </a:r>
            <a:r>
              <a:rPr lang="en-US" baseline="-25000" dirty="0" err="1" smtClean="0"/>
              <a:t>NL</a:t>
            </a:r>
            <a:r>
              <a:rPr lang="en-US" baseline="30000" dirty="0" err="1" smtClean="0"/>
              <a:t>local</a:t>
            </a:r>
            <a:r>
              <a:rPr lang="en-US" dirty="0" smtClean="0"/>
              <a:t> = 2.7 ± 5.8    </a:t>
            </a:r>
            <a:r>
              <a:rPr lang="en-US" sz="1400" dirty="0" smtClean="0"/>
              <a:t>(68%CL)                         </a:t>
            </a:r>
            <a:r>
              <a:rPr lang="en-US" i="1" dirty="0" smtClean="0">
                <a:solidFill>
                  <a:srgbClr val="800000"/>
                </a:solidFill>
              </a:rPr>
              <a:t>37 ± 20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 smtClean="0"/>
              <a:t>f</a:t>
            </a:r>
            <a:r>
              <a:rPr lang="en-US" baseline="-25000" dirty="0" err="1" smtClean="0"/>
              <a:t>NL</a:t>
            </a:r>
            <a:r>
              <a:rPr lang="en-US" baseline="30000" dirty="0" err="1" smtClean="0"/>
              <a:t>equi</a:t>
            </a:r>
            <a:r>
              <a:rPr lang="en-US" baseline="30000" dirty="0" smtClean="0"/>
              <a:t> </a:t>
            </a:r>
            <a:r>
              <a:rPr lang="en-US" dirty="0" smtClean="0"/>
              <a:t> = - 42 </a:t>
            </a:r>
            <a:r>
              <a:rPr lang="en-US" dirty="0"/>
              <a:t>± </a:t>
            </a:r>
            <a:r>
              <a:rPr lang="en-US" dirty="0" smtClean="0"/>
              <a:t>75    </a:t>
            </a:r>
            <a:r>
              <a:rPr lang="en-US" sz="1400" dirty="0" smtClean="0"/>
              <a:t>(</a:t>
            </a:r>
            <a:r>
              <a:rPr lang="en-US" sz="1400" dirty="0"/>
              <a:t>68%CL</a:t>
            </a:r>
            <a:r>
              <a:rPr lang="en-US" sz="1400" dirty="0" smtClean="0"/>
              <a:t>)                        </a:t>
            </a:r>
            <a:r>
              <a:rPr lang="en-US" i="1" dirty="0" smtClean="0">
                <a:solidFill>
                  <a:srgbClr val="800000"/>
                </a:solidFill>
              </a:rPr>
              <a:t>51 ± 136</a:t>
            </a:r>
            <a:endParaRPr lang="en-US" i="1" dirty="0">
              <a:solidFill>
                <a:srgbClr val="800000"/>
              </a:solidFill>
            </a:endParaRP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 smtClean="0"/>
              <a:t>f</a:t>
            </a:r>
            <a:r>
              <a:rPr lang="en-US" baseline="-25000" dirty="0" err="1" smtClean="0"/>
              <a:t>NL</a:t>
            </a:r>
            <a:r>
              <a:rPr lang="en-US" baseline="30000" dirty="0" err="1" smtClean="0"/>
              <a:t>ortho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- 25 </a:t>
            </a:r>
            <a:r>
              <a:rPr lang="en-US" dirty="0"/>
              <a:t>± </a:t>
            </a:r>
            <a:r>
              <a:rPr lang="en-US" dirty="0" smtClean="0"/>
              <a:t>39    </a:t>
            </a:r>
            <a:r>
              <a:rPr lang="en-US" sz="1400" dirty="0" smtClean="0"/>
              <a:t>(</a:t>
            </a:r>
            <a:r>
              <a:rPr lang="en-US" sz="1400" dirty="0"/>
              <a:t>68%CL</a:t>
            </a:r>
            <a:r>
              <a:rPr lang="en-US" sz="1400" dirty="0" smtClean="0"/>
              <a:t>)                     </a:t>
            </a:r>
            <a:r>
              <a:rPr lang="en-US" i="1" dirty="0" smtClean="0">
                <a:solidFill>
                  <a:srgbClr val="800000"/>
                </a:solidFill>
              </a:rPr>
              <a:t>-245 ± 100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For </a:t>
            </a:r>
            <a:r>
              <a:rPr lang="en-US" dirty="0" err="1" smtClean="0"/>
              <a:t>trispectrum</a:t>
            </a:r>
            <a:r>
              <a:rPr lang="en-US" dirty="0" smtClean="0"/>
              <a:t> (4-point function):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NL</a:t>
            </a:r>
            <a:r>
              <a:rPr lang="en-US" baseline="30000" dirty="0" err="1" smtClean="0"/>
              <a:t>local</a:t>
            </a:r>
            <a:r>
              <a:rPr lang="en-US" dirty="0" smtClean="0"/>
              <a:t> &lt;  2500 (95%CL)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endParaRPr lang="en-US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Compatible with very small NG level predicted by canonical single-field inflationary models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2308" y="5079542"/>
            <a:ext cx="3698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Temperature </a:t>
            </a:r>
            <a:r>
              <a:rPr lang="en-US" dirty="0" err="1" smtClean="0"/>
              <a:t>bispectrum</a:t>
            </a:r>
            <a:r>
              <a:rPr lang="en-US" dirty="0" smtClean="0"/>
              <a:t> (3-point function) </a:t>
            </a:r>
          </a:p>
          <a:p>
            <a:pPr algn="ctr"/>
            <a:r>
              <a:rPr lang="en-US" dirty="0" smtClean="0"/>
              <a:t>after foreground cleaning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95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Isotropy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47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Confirmation of </a:t>
            </a:r>
            <a:r>
              <a:rPr lang="en-US" dirty="0" smtClean="0">
                <a:solidFill>
                  <a:srgbClr val="800000"/>
                </a:solidFill>
              </a:rPr>
              <a:t>small perturbation variance on large angular scales</a:t>
            </a:r>
            <a:endParaRPr lang="en-US" dirty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Less variance in </a:t>
            </a:r>
            <a:r>
              <a:rPr lang="en-US" dirty="0" err="1" smtClean="0">
                <a:solidFill>
                  <a:srgbClr val="800000"/>
                </a:solidFill>
              </a:rPr>
              <a:t>nothern</a:t>
            </a:r>
            <a:r>
              <a:rPr lang="en-US" dirty="0" smtClean="0">
                <a:solidFill>
                  <a:srgbClr val="800000"/>
                </a:solidFill>
              </a:rPr>
              <a:t> ecliptic </a:t>
            </a:r>
            <a:r>
              <a:rPr lang="en-US" dirty="0" smtClean="0"/>
              <a:t>hemisphere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on all scales (up to l~1500)</a:t>
            </a:r>
            <a:endParaRPr lang="en-US" dirty="0"/>
          </a:p>
          <a:p>
            <a:r>
              <a:rPr lang="en-US" dirty="0" smtClean="0"/>
              <a:t>[ Even </a:t>
            </a:r>
            <a:r>
              <a:rPr lang="en-US" dirty="0" err="1" smtClean="0"/>
              <a:t>multipoles</a:t>
            </a:r>
            <a:r>
              <a:rPr lang="en-US" dirty="0" smtClean="0"/>
              <a:t> </a:t>
            </a:r>
            <a:r>
              <a:rPr lang="en-US" dirty="0" err="1" smtClean="0"/>
              <a:t>supressed</a:t>
            </a:r>
            <a:r>
              <a:rPr lang="en-US" dirty="0" smtClean="0"/>
              <a:t> till l~25 ]</a:t>
            </a:r>
            <a:endParaRPr lang="en-US" dirty="0"/>
          </a:p>
          <a:p>
            <a:r>
              <a:rPr lang="en-US" dirty="0" smtClean="0"/>
              <a:t>Cold spot</a:t>
            </a:r>
          </a:p>
          <a:p>
            <a:endParaRPr lang="en-US" dirty="0"/>
          </a:p>
          <a:p>
            <a:r>
              <a:rPr lang="en-US" dirty="0" smtClean="0"/>
              <a:t>Gone away:</a:t>
            </a:r>
          </a:p>
          <a:p>
            <a:pPr lvl="1"/>
            <a:r>
              <a:rPr lang="en-US" dirty="0" smtClean="0"/>
              <a:t>Low </a:t>
            </a:r>
            <a:r>
              <a:rPr lang="en-US" dirty="0" err="1" smtClean="0"/>
              <a:t>quadrupole</a:t>
            </a:r>
            <a:endParaRPr lang="en-US" dirty="0" smtClean="0"/>
          </a:p>
          <a:p>
            <a:pPr lvl="1"/>
            <a:r>
              <a:rPr lang="en-US" dirty="0" err="1" smtClean="0"/>
              <a:t>Quadrupole-octopole</a:t>
            </a:r>
            <a:r>
              <a:rPr lang="en-US" dirty="0" smtClean="0"/>
              <a:t> </a:t>
            </a:r>
            <a:r>
              <a:rPr lang="en-US" dirty="0" err="1" smtClean="0"/>
              <a:t>alignement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Galactic foregrounds? Solar emission? Local universe?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800000"/>
                </a:solidFill>
              </a:rPr>
              <a:t>Primordial fluctuations? Topology? Magnetic fields?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043" y="1553454"/>
            <a:ext cx="4239993" cy="2847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870" y="4389120"/>
            <a:ext cx="3578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2-point correlation function in real (angular) space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5587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smtClean="0">
                <a:solidFill>
                  <a:srgbClr val="800000"/>
                </a:solidFill>
              </a:rPr>
              <a:t>matching circles</a:t>
            </a:r>
          </a:p>
          <a:p>
            <a:r>
              <a:rPr lang="en-US" dirty="0" smtClean="0"/>
              <a:t>Search for </a:t>
            </a:r>
            <a:r>
              <a:rPr lang="en-US" dirty="0" smtClean="0">
                <a:solidFill>
                  <a:srgbClr val="800000"/>
                </a:solidFill>
              </a:rPr>
              <a:t>specific patterns</a:t>
            </a:r>
            <a:r>
              <a:rPr lang="en-US" dirty="0" smtClean="0"/>
              <a:t> for </a:t>
            </a:r>
            <a:r>
              <a:rPr lang="en-US" dirty="0"/>
              <a:t>flat spaces with </a:t>
            </a:r>
            <a:r>
              <a:rPr lang="en-US" dirty="0">
                <a:solidFill>
                  <a:srgbClr val="008000"/>
                </a:solidFill>
              </a:rPr>
              <a:t>cubic </a:t>
            </a:r>
            <a:r>
              <a:rPr lang="en-US" dirty="0" err="1">
                <a:solidFill>
                  <a:srgbClr val="008000"/>
                </a:solidFill>
              </a:rPr>
              <a:t>toroidal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/>
              <a:t>(T3)</a:t>
            </a:r>
            <a:r>
              <a:rPr lang="en-US" dirty="0">
                <a:solidFill>
                  <a:srgbClr val="008000"/>
                </a:solidFill>
              </a:rPr>
              <a:t>, equal-sided chimney</a:t>
            </a:r>
            <a:r>
              <a:rPr lang="en-US" dirty="0"/>
              <a:t> (T2) and </a:t>
            </a:r>
            <a:r>
              <a:rPr lang="en-US" dirty="0">
                <a:solidFill>
                  <a:srgbClr val="008000"/>
                </a:solidFill>
              </a:rPr>
              <a:t>slab</a:t>
            </a:r>
            <a:r>
              <a:rPr lang="en-US" dirty="0"/>
              <a:t> (T1</a:t>
            </a:r>
            <a:r>
              <a:rPr lang="en-US" dirty="0" smtClean="0"/>
              <a:t>) topologies</a:t>
            </a:r>
            <a:r>
              <a:rPr lang="en-US" dirty="0"/>
              <a:t>, three multi-connected spaces of constant positive curvature (</a:t>
            </a:r>
            <a:r>
              <a:rPr lang="en-US" dirty="0">
                <a:solidFill>
                  <a:srgbClr val="008000"/>
                </a:solidFill>
              </a:rPr>
              <a:t>dodecahedral</a:t>
            </a:r>
            <a:r>
              <a:rPr lang="en-US" dirty="0"/>
              <a:t>, </a:t>
            </a:r>
            <a:r>
              <a:rPr lang="en-US" dirty="0">
                <a:solidFill>
                  <a:srgbClr val="008000"/>
                </a:solidFill>
              </a:rPr>
              <a:t>truncated cube </a:t>
            </a:r>
            <a:r>
              <a:rPr lang="en-US" dirty="0"/>
              <a:t>and </a:t>
            </a:r>
            <a:r>
              <a:rPr lang="en-US" dirty="0">
                <a:solidFill>
                  <a:srgbClr val="008000"/>
                </a:solidFill>
              </a:rPr>
              <a:t>octahedral</a:t>
            </a:r>
            <a:r>
              <a:rPr lang="en-US" dirty="0"/>
              <a:t>) and two </a:t>
            </a:r>
            <a:r>
              <a:rPr lang="en-US" dirty="0" smtClean="0">
                <a:solidFill>
                  <a:srgbClr val="008000"/>
                </a:solidFill>
              </a:rPr>
              <a:t>compact negative-curvature</a:t>
            </a:r>
            <a:r>
              <a:rPr lang="en-US" dirty="0" smtClean="0"/>
              <a:t> spaces</a:t>
            </a:r>
            <a:endParaRPr lang="en-US" dirty="0"/>
          </a:p>
          <a:p>
            <a:r>
              <a:rPr lang="en-US" dirty="0" smtClean="0"/>
              <a:t>Search for </a:t>
            </a:r>
            <a:r>
              <a:rPr lang="en-US" dirty="0">
                <a:solidFill>
                  <a:srgbClr val="008000"/>
                </a:solidFill>
              </a:rPr>
              <a:t>Bianchi </a:t>
            </a:r>
            <a:r>
              <a:rPr lang="en-US" dirty="0" err="1">
                <a:solidFill>
                  <a:srgbClr val="008000"/>
                </a:solidFill>
              </a:rPr>
              <a:t>VII</a:t>
            </a:r>
            <a:r>
              <a:rPr lang="en-US" baseline="-25000" dirty="0" err="1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cosmology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simulated maps with matching circles at 24</a:t>
            </a:r>
            <a:r>
              <a:rPr lang="en-US" baseline="30000" dirty="0" smtClean="0"/>
              <a:t>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12" y="3141609"/>
            <a:ext cx="5158987" cy="257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254"/>
            <a:ext cx="8074940" cy="4954910"/>
          </a:xfrm>
        </p:spPr>
        <p:txBody>
          <a:bodyPr>
            <a:normAutofit/>
          </a:bodyPr>
          <a:lstStyle/>
          <a:p>
            <a:pPr marL="400050"/>
            <a:r>
              <a:rPr lang="en-US" dirty="0" smtClean="0"/>
              <a:t>Simulation of CMB distorted by cosmic strings:</a:t>
            </a:r>
          </a:p>
          <a:p>
            <a:pPr marL="57150" indent="0">
              <a:buNone/>
            </a:pPr>
            <a:r>
              <a:rPr lang="en-US" dirty="0"/>
              <a:t>	</a:t>
            </a:r>
            <a:r>
              <a:rPr lang="en-US" dirty="0" smtClean="0"/>
              <a:t>		      temperature:                              spherical gradient:</a:t>
            </a:r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endParaRPr lang="en-US" dirty="0"/>
          </a:p>
          <a:p>
            <a:pPr marL="57150" indent="0">
              <a:buNone/>
            </a:pPr>
            <a:r>
              <a:rPr lang="en-US" dirty="0" smtClean="0"/>
              <a:t>Search through power spectrum distortions and specific types of non-</a:t>
            </a:r>
            <a:r>
              <a:rPr lang="en-US" dirty="0" err="1" smtClean="0"/>
              <a:t>gaussianity</a:t>
            </a:r>
            <a:r>
              <a:rPr lang="en-US" dirty="0" smtClean="0"/>
              <a:t>: no evidence (</a:t>
            </a:r>
            <a:r>
              <a:rPr lang="en-US" dirty="0" err="1" smtClean="0"/>
              <a:t>G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/c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-7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866900"/>
            <a:ext cx="6426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0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Microwave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00050"/>
            <a:r>
              <a:rPr lang="en-US" dirty="0" smtClean="0">
                <a:solidFill>
                  <a:srgbClr val="800000"/>
                </a:solidFill>
              </a:rPr>
              <a:t>Primary </a:t>
            </a:r>
            <a:r>
              <a:rPr lang="en-US" dirty="0">
                <a:solidFill>
                  <a:srgbClr val="800000"/>
                </a:solidFill>
              </a:rPr>
              <a:t>anisotropies</a:t>
            </a:r>
            <a:r>
              <a:rPr lang="en-US" dirty="0"/>
              <a:t>: temperature 2-point function at decoupling features </a:t>
            </a:r>
            <a:r>
              <a:rPr lang="en-US" dirty="0" smtClean="0"/>
              <a:t>one correlation </a:t>
            </a:r>
            <a:r>
              <a:rPr lang="en-US" dirty="0"/>
              <a:t>length </a:t>
            </a:r>
            <a:r>
              <a:rPr lang="en-US" dirty="0" smtClean="0"/>
              <a:t>= sound horizon at decoupling (real space), or </a:t>
            </a:r>
            <a:r>
              <a:rPr lang="en-US" dirty="0"/>
              <a:t>peak series (</a:t>
            </a:r>
            <a:r>
              <a:rPr lang="en-US" dirty="0" err="1"/>
              <a:t>multipole</a:t>
            </a:r>
            <a:r>
              <a:rPr lang="en-US" dirty="0"/>
              <a:t> space</a:t>
            </a:r>
            <a:r>
              <a:rPr lang="en-US" dirty="0" smtClean="0"/>
              <a:t>)</a:t>
            </a:r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r>
              <a:rPr lang="en-US" dirty="0">
                <a:solidFill>
                  <a:srgbClr val="800000"/>
                </a:solidFill>
              </a:rPr>
              <a:t>Secondary anisotropies</a:t>
            </a:r>
            <a:r>
              <a:rPr lang="en-US" dirty="0"/>
              <a:t>:</a:t>
            </a:r>
          </a:p>
          <a:p>
            <a:pPr marL="800100" lvl="1"/>
            <a:r>
              <a:rPr lang="en-US" dirty="0"/>
              <a:t>Light deflection by gravitational lenses</a:t>
            </a:r>
          </a:p>
          <a:p>
            <a:pPr marL="800100" lvl="1"/>
            <a:r>
              <a:rPr lang="en-US" dirty="0"/>
              <a:t>Gravitational </a:t>
            </a:r>
            <a:r>
              <a:rPr lang="en-US" dirty="0" err="1"/>
              <a:t>redshifting</a:t>
            </a:r>
            <a:r>
              <a:rPr lang="en-US" dirty="0"/>
              <a:t> by structures along line of sight</a:t>
            </a:r>
          </a:p>
          <a:p>
            <a:pPr marL="800100" lvl="1"/>
            <a:r>
              <a:rPr lang="en-US" dirty="0" err="1"/>
              <a:t>Rescattering</a:t>
            </a:r>
            <a:r>
              <a:rPr lang="en-US" dirty="0"/>
              <a:t> in </a:t>
            </a:r>
            <a:r>
              <a:rPr lang="en-US" dirty="0" err="1"/>
              <a:t>reionized</a:t>
            </a:r>
            <a:r>
              <a:rPr lang="en-US" dirty="0"/>
              <a:t> universe at low redshift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272" y="1872925"/>
            <a:ext cx="4028466" cy="28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08937" cy="699352"/>
          </a:xfrm>
        </p:spPr>
        <p:txBody>
          <a:bodyPr/>
          <a:lstStyle/>
          <a:p>
            <a:r>
              <a:rPr lang="en-US" dirty="0" smtClean="0"/>
              <a:t>CMB Dipole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71254"/>
            <a:ext cx="4806252" cy="4954910"/>
          </a:xfrm>
        </p:spPr>
        <p:txBody>
          <a:bodyPr>
            <a:normAutofit lnSpcReduction="10000"/>
          </a:bodyPr>
          <a:lstStyle/>
          <a:p>
            <a:pPr marL="400050"/>
            <a:r>
              <a:rPr lang="en-US" dirty="0" smtClean="0"/>
              <a:t>Newtonian gravity: motion of observer gives </a:t>
            </a:r>
            <a:r>
              <a:rPr lang="en-US" dirty="0" smtClean="0">
                <a:solidFill>
                  <a:srgbClr val="800000"/>
                </a:solidFill>
              </a:rPr>
              <a:t>dipole </a:t>
            </a:r>
            <a:r>
              <a:rPr lang="en-US" dirty="0" smtClean="0"/>
              <a:t>from </a:t>
            </a:r>
            <a:r>
              <a:rPr lang="en-US" dirty="0" smtClean="0">
                <a:solidFill>
                  <a:srgbClr val="800000"/>
                </a:solidFill>
              </a:rPr>
              <a:t>Doppler effect</a:t>
            </a:r>
          </a:p>
          <a:p>
            <a:pPr marL="400050"/>
            <a:endParaRPr lang="en-US" dirty="0"/>
          </a:p>
          <a:p>
            <a:pPr marL="400050"/>
            <a:r>
              <a:rPr lang="en-US" dirty="0" smtClean="0"/>
              <a:t>GR: </a:t>
            </a:r>
            <a:r>
              <a:rPr lang="en-US" dirty="0" smtClean="0">
                <a:solidFill>
                  <a:srgbClr val="800000"/>
                </a:solidFill>
              </a:rPr>
              <a:t>Doppler </a:t>
            </a:r>
            <a:r>
              <a:rPr lang="en-US" i="1" dirty="0" smtClean="0">
                <a:solidFill>
                  <a:srgbClr val="800000"/>
                </a:solidFill>
              </a:rPr>
              <a:t>boost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affects all </a:t>
            </a:r>
            <a:r>
              <a:rPr lang="en-US" dirty="0" err="1" smtClean="0"/>
              <a:t>multipoles</a:t>
            </a:r>
            <a:r>
              <a:rPr lang="en-US" dirty="0" smtClean="0"/>
              <a:t> at 10</a:t>
            </a:r>
            <a:r>
              <a:rPr lang="en-US" baseline="30000" dirty="0" smtClean="0"/>
              <a:t>-5</a:t>
            </a:r>
            <a:r>
              <a:rPr lang="en-US" dirty="0" smtClean="0"/>
              <a:t> level. </a:t>
            </a:r>
            <a:r>
              <a:rPr lang="en-US" dirty="0" smtClean="0">
                <a:solidFill>
                  <a:srgbClr val="008000"/>
                </a:solidFill>
              </a:rPr>
              <a:t>Aberration</a:t>
            </a:r>
            <a:r>
              <a:rPr lang="en-US" dirty="0" smtClean="0"/>
              <a:t> (similar to coherent lensing) and </a:t>
            </a:r>
            <a:r>
              <a:rPr lang="en-US" dirty="0" smtClean="0">
                <a:solidFill>
                  <a:srgbClr val="008000"/>
                </a:solidFill>
              </a:rPr>
              <a:t>modulation</a:t>
            </a:r>
            <a:r>
              <a:rPr lang="en-US" dirty="0" smtClean="0"/>
              <a:t>.</a:t>
            </a:r>
          </a:p>
          <a:p>
            <a:pPr marL="400050"/>
            <a:endParaRPr lang="en-US" dirty="0"/>
          </a:p>
          <a:p>
            <a:pPr marL="400050"/>
            <a:r>
              <a:rPr lang="en-US" dirty="0" smtClean="0"/>
              <a:t>First detection of this effect: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v = </a:t>
            </a:r>
            <a:r>
              <a:rPr lang="en-US" dirty="0"/>
              <a:t>384 </a:t>
            </a:r>
            <a:r>
              <a:rPr lang="en-US" dirty="0" smtClean="0"/>
              <a:t>km.s</a:t>
            </a:r>
            <a:r>
              <a:rPr lang="en-US" baseline="30000" dirty="0"/>
              <a:t>−1</a:t>
            </a:r>
            <a:r>
              <a:rPr lang="en-US" dirty="0"/>
              <a:t> </a:t>
            </a:r>
            <a:r>
              <a:rPr lang="en-US" dirty="0" smtClean="0"/>
              <a:t>± </a:t>
            </a:r>
            <a:r>
              <a:rPr lang="en-US" dirty="0"/>
              <a:t>78 </a:t>
            </a:r>
            <a:r>
              <a:rPr lang="en-US" dirty="0" smtClean="0"/>
              <a:t>km.s</a:t>
            </a:r>
            <a:r>
              <a:rPr lang="en-US" baseline="30000" dirty="0" smtClean="0"/>
              <a:t>−1</a:t>
            </a:r>
            <a:r>
              <a:rPr lang="en-US" dirty="0" smtClean="0"/>
              <a:t> (stat)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± </a:t>
            </a:r>
            <a:r>
              <a:rPr lang="en-US" dirty="0"/>
              <a:t>115 </a:t>
            </a:r>
            <a:r>
              <a:rPr lang="en-US" dirty="0" smtClean="0"/>
              <a:t>km.s</a:t>
            </a:r>
            <a:r>
              <a:rPr lang="en-US" baseline="30000" dirty="0" smtClean="0"/>
              <a:t>−1</a:t>
            </a:r>
            <a:r>
              <a:rPr lang="en-US" dirty="0" smtClean="0"/>
              <a:t>(sys)</a:t>
            </a:r>
          </a:p>
          <a:p>
            <a:endParaRPr lang="en-US" dirty="0"/>
          </a:p>
          <a:p>
            <a:r>
              <a:rPr lang="en-US" dirty="0" smtClean="0"/>
              <a:t>Compatible with observed dipole: 369 </a:t>
            </a:r>
            <a:r>
              <a:rPr lang="en-US" dirty="0"/>
              <a:t>km.s</a:t>
            </a:r>
            <a:r>
              <a:rPr lang="en-US" baseline="30000" dirty="0"/>
              <a:t>−1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 evidence for anomalous primordial dipole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171" y="225322"/>
            <a:ext cx="4049503" cy="60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7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560"/>
            <a:ext cx="8229600" cy="699352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528795"/>
            <a:ext cx="8229601" cy="4019250"/>
          </a:xfrm>
        </p:spPr>
        <p:txBody>
          <a:bodyPr>
            <a:normAutofit lnSpcReduction="10000"/>
          </a:bodyPr>
          <a:lstStyle/>
          <a:p>
            <a:pPr marL="400050"/>
            <a:r>
              <a:rPr lang="en-US" dirty="0" smtClean="0"/>
              <a:t>23 papers fro March contain thousand times more information…</a:t>
            </a:r>
          </a:p>
          <a:p>
            <a:pPr marL="400050"/>
            <a:endParaRPr lang="en-US" dirty="0"/>
          </a:p>
          <a:p>
            <a:pPr marL="400050"/>
            <a:r>
              <a:rPr lang="en-US" dirty="0" smtClean="0"/>
              <a:t>fascinating that simplistic minimal model of 1998 is still a good fit, despite reduction of allowed parameter space volume by ~10</a:t>
            </a:r>
            <a:r>
              <a:rPr lang="en-US" baseline="30000" dirty="0" smtClean="0"/>
              <a:t>5</a:t>
            </a:r>
          </a:p>
          <a:p>
            <a:pPr marL="400050"/>
            <a:endParaRPr lang="en-US" dirty="0"/>
          </a:p>
          <a:p>
            <a:pPr marL="400050"/>
            <a:r>
              <a:rPr lang="en-US" dirty="0">
                <a:solidFill>
                  <a:srgbClr val="800000"/>
                </a:solidFill>
              </a:rPr>
              <a:t>Maximally Boring Universe </a:t>
            </a:r>
            <a:r>
              <a:rPr lang="en-US" dirty="0"/>
              <a:t>or </a:t>
            </a:r>
            <a:r>
              <a:rPr lang="en-US" dirty="0">
                <a:solidFill>
                  <a:srgbClr val="008000"/>
                </a:solidFill>
              </a:rPr>
              <a:t>Maximally Elegant Model </a:t>
            </a:r>
            <a:r>
              <a:rPr lang="en-US" dirty="0"/>
              <a:t>?</a:t>
            </a:r>
          </a:p>
          <a:p>
            <a:pPr marL="800100" lvl="1"/>
            <a:r>
              <a:rPr lang="en-US" dirty="0" smtClean="0"/>
              <a:t>Actually none of them if anomalies are taken seriously !!</a:t>
            </a:r>
          </a:p>
          <a:p>
            <a:pPr marL="57150" indent="0">
              <a:buNone/>
            </a:pPr>
            <a:endParaRPr lang="en-US" dirty="0" smtClean="0"/>
          </a:p>
          <a:p>
            <a:pPr marL="400050"/>
            <a:r>
              <a:rPr lang="en-US" dirty="0" smtClean="0">
                <a:solidFill>
                  <a:srgbClr val="008000"/>
                </a:solidFill>
              </a:rPr>
              <a:t>Potential of improvement </a:t>
            </a:r>
            <a:r>
              <a:rPr lang="en-US" dirty="0" smtClean="0"/>
              <a:t>for next year’s release:</a:t>
            </a:r>
          </a:p>
          <a:p>
            <a:pPr marL="800100" lvl="1"/>
            <a:r>
              <a:rPr lang="en-US" dirty="0" smtClean="0"/>
              <a:t>From nominal survey to full survey data</a:t>
            </a:r>
          </a:p>
          <a:p>
            <a:pPr marL="800100" lvl="1"/>
            <a:r>
              <a:rPr lang="en-US" dirty="0" smtClean="0"/>
              <a:t>Polarization</a:t>
            </a:r>
          </a:p>
          <a:p>
            <a:pPr marL="800100" lvl="1"/>
            <a:r>
              <a:rPr lang="en-US" dirty="0" smtClean="0"/>
              <a:t>Possible improvement of foreground modeling, mask reduction, </a:t>
            </a:r>
            <a:r>
              <a:rPr lang="en-US" dirty="0" err="1" smtClean="0"/>
              <a:t>manoeuvres</a:t>
            </a:r>
            <a:r>
              <a:rPr lang="en-US" dirty="0" smtClean="0"/>
              <a:t> inclusion</a:t>
            </a:r>
          </a:p>
          <a:p>
            <a:pPr marL="40005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7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Cosmic Microwave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r>
              <a:rPr lang="en-US" dirty="0"/>
              <a:t>Theoretical predictions for </a:t>
            </a:r>
            <a:r>
              <a:rPr lang="en-US" dirty="0" err="1"/>
              <a:t>C</a:t>
            </a:r>
            <a:r>
              <a:rPr lang="en-US" sz="1800" baseline="-25000" dirty="0" err="1"/>
              <a:t>l</a:t>
            </a:r>
            <a:r>
              <a:rPr lang="en-US" dirty="0"/>
              <a:t> </a:t>
            </a:r>
            <a:r>
              <a:rPr lang="en-US" dirty="0">
                <a:solidFill>
                  <a:srgbClr val="800000"/>
                </a:solidFill>
              </a:rPr>
              <a:t>precise at 0.01% level </a:t>
            </a:r>
            <a:r>
              <a:rPr lang="en-US" dirty="0"/>
              <a:t>(0.1% in Planck analysis) with CAMB (</a:t>
            </a:r>
            <a:r>
              <a:rPr lang="en-US" dirty="0">
                <a:hlinkClick r:id="rId2"/>
              </a:rPr>
              <a:t>www.cosmologist.info</a:t>
            </a:r>
            <a:r>
              <a:rPr lang="en-US" dirty="0"/>
              <a:t>) or CLASS (</a:t>
            </a:r>
            <a:r>
              <a:rPr lang="en-US" u="sng" dirty="0">
                <a:solidFill>
                  <a:srgbClr val="0000FF"/>
                </a:solidFill>
              </a:rPr>
              <a:t>class-</a:t>
            </a:r>
            <a:r>
              <a:rPr lang="en-US" u="sng" dirty="0" err="1">
                <a:solidFill>
                  <a:srgbClr val="0000FF"/>
                </a:solidFill>
              </a:rPr>
              <a:t>code.net</a:t>
            </a:r>
            <a:r>
              <a:rPr lang="en-US" dirty="0"/>
              <a:t>)</a:t>
            </a:r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/>
          </a:p>
          <a:p>
            <a:pPr marL="400050"/>
            <a:endParaRPr lang="en-US" dirty="0" smtClean="0"/>
          </a:p>
          <a:p>
            <a:pPr marL="400050"/>
            <a:endParaRPr lang="en-US" dirty="0"/>
          </a:p>
          <a:p>
            <a:pPr marL="400050"/>
            <a:endParaRPr lang="en-US" dirty="0" smtClean="0">
              <a:solidFill>
                <a:srgbClr val="800000"/>
              </a:solidFill>
            </a:endParaRPr>
          </a:p>
          <a:p>
            <a:pPr marL="400050"/>
            <a:r>
              <a:rPr lang="en-US" dirty="0" smtClean="0">
                <a:solidFill>
                  <a:srgbClr val="800000"/>
                </a:solidFill>
              </a:rPr>
              <a:t>Peak structure </a:t>
            </a:r>
            <a:r>
              <a:rPr lang="en-US" dirty="0" smtClean="0">
                <a:solidFill>
                  <a:schemeClr val="tx1"/>
                </a:solidFill>
              </a:rPr>
              <a:t>first observed with good accuracy by </a:t>
            </a:r>
            <a:r>
              <a:rPr lang="en-US" dirty="0" smtClean="0">
                <a:solidFill>
                  <a:srgbClr val="008000"/>
                </a:solidFill>
              </a:rPr>
              <a:t>Boomerang</a:t>
            </a:r>
            <a:r>
              <a:rPr lang="en-US" dirty="0" smtClean="0">
                <a:solidFill>
                  <a:schemeClr val="tx1"/>
                </a:solidFill>
              </a:rPr>
              <a:t> (2000), then many ground/balloon-based experiments, then </a:t>
            </a:r>
            <a:r>
              <a:rPr lang="en-US" dirty="0" smtClean="0">
                <a:solidFill>
                  <a:srgbClr val="008000"/>
                </a:solidFill>
              </a:rPr>
              <a:t>WMAP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rgbClr val="800000"/>
                </a:solidFill>
              </a:rPr>
              <a:t>confirming standard model </a:t>
            </a:r>
            <a:r>
              <a:rPr lang="en-US" dirty="0" smtClean="0">
                <a:solidFill>
                  <a:schemeClr val="tx1"/>
                </a:solidFill>
              </a:rPr>
              <a:t>established in 1998 (= flat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CDM)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272" y="1872925"/>
            <a:ext cx="4028466" cy="28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7</a:t>
            </a:fld>
            <a:endParaRPr lang="en-US"/>
          </a:p>
        </p:txBody>
      </p:sp>
      <p:pic>
        <p:nvPicPr>
          <p:cNvPr id="14" name="Picture 5" descr="Alcatel_p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32546"/>
            <a:ext cx="3418078" cy="481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473404" y="1440448"/>
            <a:ext cx="16696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1.5 m telescope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418450" y="5378420"/>
            <a:ext cx="17516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shield facing sun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437391" y="1620919"/>
            <a:ext cx="285041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 instruments:</a:t>
            </a:r>
          </a:p>
          <a:p>
            <a:pPr eaLnBrk="1" hangingPunct="1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LFI (led by Italy)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HEMTs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transitors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)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cooled at 20K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sensitive to 30-100 GHz</a:t>
            </a:r>
          </a:p>
          <a:p>
            <a:pPr eaLnBrk="1" hangingPunct="1"/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eaLnBrk="1" hangingPunct="1">
              <a:buFontTx/>
              <a:buChar char="-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HFI (led by France/UK) 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bolometer array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cooled at 0.1K</a:t>
            </a:r>
          </a:p>
          <a:p>
            <a:pPr eaLnBrk="1" hangingPunct="1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- sensitive to 100-857 GHz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>
            <a:off x="2657574" y="1840558"/>
            <a:ext cx="2681176" cy="119936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fr-FR">
              <a:latin typeface="Comic Sans MS" pitchFamily="-109" charset="0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9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by ESA and placed in L2 orbit in 2009. Full scan every 6 month.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69425"/>
            <a:ext cx="8713788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54900" y="1869425"/>
            <a:ext cx="1535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 rotation per minute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432960" y="5202704"/>
            <a:ext cx="229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10% of time for tiny </a:t>
            </a:r>
            <a:r>
              <a:rPr lang="en-US" sz="1400" dirty="0" err="1" smtClean="0"/>
              <a:t>manoeuvres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(data not used)</a:t>
            </a:r>
            <a:endParaRPr lang="en-US" sz="1400" dirty="0"/>
          </a:p>
        </p:txBody>
      </p:sp>
      <p:pic>
        <p:nvPicPr>
          <p:cNvPr id="10" name="Picture 3" descr="C:\Documents and Settings\FRB\Bureau\ESA images\V188_Dec_Toucan_124.jpg"/>
          <p:cNvPicPr>
            <a:picLocks noChangeAspect="1" noChangeArrowheads="1"/>
          </p:cNvPicPr>
          <p:nvPr/>
        </p:nvPicPr>
        <p:blipFill>
          <a:blip r:embed="rId3" cstate="print"/>
          <a:srcRect r="5780"/>
          <a:stretch>
            <a:fillRect/>
          </a:stretch>
        </p:blipFill>
        <p:spPr bwMode="auto">
          <a:xfrm>
            <a:off x="457200" y="1528793"/>
            <a:ext cx="1873110" cy="1404833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411114" y="5221616"/>
            <a:ext cx="58646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Cost</a:t>
            </a:r>
            <a:r>
              <a:rPr lang="en-US" sz="1600" dirty="0"/>
              <a:t>:  </a:t>
            </a:r>
            <a:r>
              <a:rPr lang="en-US" sz="2000" dirty="0"/>
              <a:t>5 cents/</a:t>
            </a:r>
            <a:r>
              <a:rPr lang="en-US" sz="2000" dirty="0" err="1"/>
              <a:t>european</a:t>
            </a:r>
            <a:r>
              <a:rPr lang="en-US" sz="2000" dirty="0"/>
              <a:t>/</a:t>
            </a:r>
            <a:r>
              <a:rPr lang="en-US" sz="2000" dirty="0" err="1"/>
              <a:t>yr</a:t>
            </a:r>
            <a:r>
              <a:rPr lang="en-US" sz="2000" dirty="0"/>
              <a:t>   </a:t>
            </a:r>
            <a:r>
              <a:rPr lang="en-US" sz="1050" dirty="0"/>
              <a:t>(700ME )</a:t>
            </a:r>
            <a:r>
              <a:rPr lang="en-US" sz="1600" dirty="0"/>
              <a:t>, 400-650 </a:t>
            </a:r>
            <a:r>
              <a:rPr lang="en-US" sz="1600" dirty="0" smtClean="0"/>
              <a:t>scientists</a:t>
            </a:r>
          </a:p>
          <a:p>
            <a:pPr marL="285750" indent="-285750">
              <a:buFont typeface="Arial"/>
              <a:buChar char="•"/>
            </a:pPr>
            <a:endParaRPr lang="en-GB" sz="12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2 tons,   4.2m diameter,   36’000 l of </a:t>
            </a:r>
            <a:r>
              <a:rPr lang="en-US" sz="1600" baseline="30000" dirty="0"/>
              <a:t>4</a:t>
            </a:r>
            <a:r>
              <a:rPr lang="en-US" sz="1600" dirty="0"/>
              <a:t>He,   12’000 l of </a:t>
            </a:r>
            <a:r>
              <a:rPr lang="en-US" sz="1600" baseline="30000" dirty="0"/>
              <a:t>3</a:t>
            </a:r>
            <a:r>
              <a:rPr lang="en-US" sz="1600" dirty="0"/>
              <a:t>He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21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Planck satellite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16.05.2013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Planck implications for cosmology – J. Lesgourgues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6EB4-0AB6-EC45-B6AA-BE7B971F320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" descr="C:\Users\bouchet\Desktop\FPU-TBTV-test-setup__ID_PAVO2008-1684-410-18may2008.jpg"/>
          <p:cNvPicPr>
            <a:picLocks noChangeAspect="1" noChangeArrowheads="1"/>
          </p:cNvPicPr>
          <p:nvPr/>
        </p:nvPicPr>
        <p:blipFill>
          <a:blip r:embed="rId2" cstate="print"/>
          <a:srcRect r="10255"/>
          <a:stretch>
            <a:fillRect/>
          </a:stretch>
        </p:blipFill>
        <p:spPr bwMode="auto">
          <a:xfrm>
            <a:off x="226804" y="2883908"/>
            <a:ext cx="2991244" cy="2503862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680" y="2011645"/>
            <a:ext cx="6617834" cy="4152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452674" y="2281132"/>
            <a:ext cx="118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LFI    |   HFI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11375" y="5990545"/>
            <a:ext cx="16362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Frequency (GHz)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19777" y="3267451"/>
            <a:ext cx="15102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CMB blackbody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Launched by ESA and placed in L2 orbit in 2009. Full scan every 6 month.</a:t>
            </a:r>
          </a:p>
          <a:p>
            <a:r>
              <a:rPr lang="en-US" dirty="0" smtClean="0"/>
              <a:t>75 detectors cover 9 frequency channels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      detectors:</a:t>
            </a:r>
          </a:p>
        </p:txBody>
      </p:sp>
    </p:spTree>
    <p:extLst>
      <p:ext uri="{BB962C8B-B14F-4D97-AF65-F5344CB8AC3E}">
        <p14:creationId xmlns:p14="http://schemas.microsoft.com/office/powerpoint/2010/main" val="334650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12990</TotalTime>
  <Words>3975</Words>
  <Application>Microsoft Macintosh PowerPoint</Application>
  <PresentationFormat>On-screen Show (4:3)</PresentationFormat>
  <Paragraphs>767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Planck implications for cosmology</vt:lpstr>
      <vt:lpstr>The Cosmic Microwave Background</vt:lpstr>
      <vt:lpstr>The Cosmic Microwave Background</vt:lpstr>
      <vt:lpstr>The Cosmic Microwave Background</vt:lpstr>
      <vt:lpstr>The Cosmic Microwave Background</vt:lpstr>
      <vt:lpstr>The Cosmic Microwave Background</vt:lpstr>
      <vt:lpstr>The Planck satellite</vt:lpstr>
      <vt:lpstr>The Planck satellite</vt:lpstr>
      <vt:lpstr>The Planck satellite</vt:lpstr>
      <vt:lpstr>The Planck satellite</vt:lpstr>
      <vt:lpstr>The Planck satellite</vt:lpstr>
      <vt:lpstr>From time-ordered data to maps</vt:lpstr>
      <vt:lpstr>From time-ordered data to maps</vt:lpstr>
      <vt:lpstr>From time-ordered data to maps</vt:lpstr>
      <vt:lpstr>From time-ordered data to maps</vt:lpstr>
      <vt:lpstr>From maps to power spectrum</vt:lpstr>
      <vt:lpstr>Fitting the minimal model</vt:lpstr>
      <vt:lpstr>Fitting the minimal model</vt:lpstr>
      <vt:lpstr>Fitting the minimal model</vt:lpstr>
      <vt:lpstr>Fitting the minimal model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LCDM is a very good fit</vt:lpstr>
      <vt:lpstr>Lensing extraction</vt:lpstr>
      <vt:lpstr>Lensing extraction</vt:lpstr>
      <vt:lpstr>Lensing extraction</vt:lpstr>
      <vt:lpstr>Beyond minimal LCDM</vt:lpstr>
      <vt:lpstr>Curvature</vt:lpstr>
      <vt:lpstr>Relativistic d.o.f. (Neff)</vt:lpstr>
      <vt:lpstr>Relativistic d.o.f. (Neff)</vt:lpstr>
      <vt:lpstr>Relativistic d.o.f. (Neff)</vt:lpstr>
      <vt:lpstr>Relativistic d.o.f. (Neff)</vt:lpstr>
      <vt:lpstr>Relativistic d.o.f. (Neff)</vt:lpstr>
      <vt:lpstr>Neutrino mass</vt:lpstr>
      <vt:lpstr>Neutrino mass</vt:lpstr>
      <vt:lpstr>Tensors, spectral index and inflation</vt:lpstr>
      <vt:lpstr>Inflation potential reconstruction</vt:lpstr>
      <vt:lpstr>Other investigated extensions</vt:lpstr>
      <vt:lpstr>Primordial non-gaussianity</vt:lpstr>
      <vt:lpstr>Isotropy</vt:lpstr>
      <vt:lpstr>Topology</vt:lpstr>
      <vt:lpstr>Defects</vt:lpstr>
      <vt:lpstr>CMB Dipole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Planck implications for cosmology</dc:title>
  <dc:creator>Julien Lesgourgues</dc:creator>
  <cp:lastModifiedBy>Julien Lesgourgues</cp:lastModifiedBy>
  <cp:revision>158</cp:revision>
  <dcterms:created xsi:type="dcterms:W3CDTF">2013-03-19T16:19:25Z</dcterms:created>
  <dcterms:modified xsi:type="dcterms:W3CDTF">2013-05-17T09:18:21Z</dcterms:modified>
</cp:coreProperties>
</file>