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9" r:id="rId2"/>
  </p:sldMasterIdLst>
  <p:notesMasterIdLst>
    <p:notesMasterId r:id="rId17"/>
  </p:notesMasterIdLst>
  <p:handoutMasterIdLst>
    <p:handoutMasterId r:id="rId18"/>
  </p:handoutMasterIdLst>
  <p:sldIdLst>
    <p:sldId id="348" r:id="rId3"/>
    <p:sldId id="345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FF0000"/>
    <a:srgbClr val="FF9966"/>
    <a:srgbClr val="FF6600"/>
    <a:srgbClr val="0000FF"/>
    <a:srgbClr val="000066"/>
    <a:srgbClr val="800080"/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7" autoAdjust="0"/>
  </p:normalViewPr>
  <p:slideViewPr>
    <p:cSldViewPr>
      <p:cViewPr>
        <p:scale>
          <a:sx n="80" d="100"/>
          <a:sy n="80" d="100"/>
        </p:scale>
        <p:origin x="-63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174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39CB4F-83DB-47FA-9D5D-52B18E8C3F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043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740B8D-7498-4481-B4A6-A4725AF66C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11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40B8D-7498-4481-B4A6-A4725AF66CF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996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99250" y="152400"/>
            <a:ext cx="1901825" cy="60198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556250" cy="6019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079500" y="762000"/>
            <a:ext cx="3684588" cy="5410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16488" y="762000"/>
            <a:ext cx="3684587" cy="2628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916488" y="3543300"/>
            <a:ext cx="3684587" cy="2628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58088" cy="3603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079500" y="762000"/>
            <a:ext cx="3684588" cy="5410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6488" y="762000"/>
            <a:ext cx="3684587" cy="5410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A.-I. Etienvre, Scientific Council – 12/09/2013 </a:t>
            </a:r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496" y="72008"/>
            <a:ext cx="971600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83165" y="6248206"/>
            <a:ext cx="5421083" cy="365125"/>
          </a:xfrm>
        </p:spPr>
        <p:txBody>
          <a:bodyPr/>
          <a:lstStyle/>
          <a:p>
            <a:r>
              <a:rPr lang="en-US" smtClean="0"/>
              <a:t>A.-I. Etienvre, Scientific Council – 12/09/2013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 b="1"/>
            </a:lvl1pPr>
            <a:lvl2pPr>
              <a:defRPr sz="2000" i="1"/>
            </a:lvl2pPr>
            <a:lvl3pPr>
              <a:defRPr sz="2000"/>
            </a:lvl3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259632" y="260648"/>
            <a:ext cx="8028384" cy="9906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pic>
        <p:nvPicPr>
          <p:cNvPr id="11" name="Image 23" descr="logo_P2i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6218238"/>
            <a:ext cx="11398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A.-I. Etienvre, Scientific Council – 12/09/2013 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fr-FR" smtClean="0"/>
              <a:t>A.-I. Etienvre, Scientific Council – 12/09/2013 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fr-FR" smtClean="0"/>
              <a:t>A.-I. Etienvre, Scientific Council – 12/09/2013 </a:t>
            </a:r>
            <a:endParaRPr kumimoji="0"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A.-I. Etienvre, Scientific Council – 12/09/2013 </a:t>
            </a:r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000">
                <a:solidFill>
                  <a:srgbClr val="C00000"/>
                </a:solidFill>
              </a:defRPr>
            </a:lvl1pPr>
            <a:lvl2pPr algn="l">
              <a:buFont typeface="Wingdings" pitchFamily="2" charset="2"/>
              <a:buChar char="ü"/>
              <a:defRPr sz="1800" b="0">
                <a:solidFill>
                  <a:srgbClr val="FF0000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A.-I. Etienvre, Scientific Council – 12/09/2013 </a:t>
            </a:r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A.-I. Etienvre, Scientific Council – 12/09/2013 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kumimoji="0" lang="fr-FR" smtClean="0"/>
              <a:t>A.-I. Etienvre, Scientific Council – 12/09/2013 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A.-I. Etienvre, Scientific Council – 12/09/2013 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kumimoji="0" lang="fr-FR" smtClean="0"/>
              <a:t>A.-I. Etienvre, Scientific Council – 12/09/2013 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rgbClr val="FF6600"/>
          </a:solidFill>
        </p:spPr>
        <p:txBody>
          <a:bodyPr anchor="b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9500" y="762000"/>
            <a:ext cx="368458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6488" y="762000"/>
            <a:ext cx="368458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5580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762000"/>
            <a:ext cx="75215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082675" y="533400"/>
            <a:ext cx="8061325" cy="0"/>
          </a:xfrm>
          <a:prstGeom prst="line">
            <a:avLst/>
          </a:prstGeom>
          <a:noFill/>
          <a:ln w="28575">
            <a:solidFill>
              <a:srgbClr val="FFB31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082675" y="6324600"/>
            <a:ext cx="8061325" cy="0"/>
          </a:xfrm>
          <a:prstGeom prst="line">
            <a:avLst/>
          </a:prstGeom>
          <a:noFill/>
          <a:ln w="28575">
            <a:solidFill>
              <a:srgbClr val="70BC1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5825" y="638175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5E5E5E"/>
                </a:solidFill>
              </a:defRPr>
            </a:lvl1pPr>
          </a:lstStyle>
          <a:p>
            <a:pPr>
              <a:defRPr/>
            </a:pPr>
            <a:endParaRPr lang="fr-FR">
              <a:latin typeface="Times New Roman" pitchFamily="18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8229600" y="640080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eaLnBrk="0" hangingPunct="0">
              <a:defRPr/>
            </a:pPr>
            <a:endParaRPr lang="en-GB" sz="1400">
              <a:latin typeface="Times New Roman" pitchFamily="18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066800" y="6400800"/>
            <a:ext cx="533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fr-FR" sz="1400">
                <a:solidFill>
                  <a:schemeClr val="bg2"/>
                </a:solidFill>
                <a:latin typeface="Times New Roman" pitchFamily="18" charset="0"/>
              </a:rPr>
              <a:t>A.-I. Etienvre CEA/DSM/IRFU/SPP</a:t>
            </a:r>
          </a:p>
        </p:txBody>
      </p:sp>
      <p:pic>
        <p:nvPicPr>
          <p:cNvPr id="2057" name="Picture 4" descr="class-fondblanc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42863"/>
            <a:ext cx="8001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9pPr>
    </p:titleStyle>
    <p:bodyStyle>
      <a:lvl1pPr indent="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1" i="1">
          <a:solidFill>
            <a:srgbClr val="000066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>
              <a:latin typeface="Times New Roman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fr-FR" sz="1400" smtClean="0">
                <a:solidFill>
                  <a:schemeClr val="tx2"/>
                </a:solidFill>
              </a:rPr>
              <a:t>A.-I. Etienvre, Scientific Council – 12/09/2013 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pic>
        <p:nvPicPr>
          <p:cNvPr id="10" name="Picture 4" descr="class-fondblanc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42863"/>
            <a:ext cx="8001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ous-titre 2"/>
          <p:cNvSpPr>
            <a:spLocks noGrp="1"/>
          </p:cNvSpPr>
          <p:nvPr>
            <p:ph type="subTitle" idx="1"/>
          </p:nvPr>
        </p:nvSpPr>
        <p:spPr>
          <a:xfrm>
            <a:off x="713581" y="3645024"/>
            <a:ext cx="7772400" cy="781883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fr-FR" sz="4000" dirty="0" smtClean="0"/>
              <a:t>Présentation du </a:t>
            </a:r>
            <a:r>
              <a:rPr lang="fr-FR" sz="4000" dirty="0" err="1" smtClean="0"/>
              <a:t>Labex</a:t>
            </a:r>
            <a:r>
              <a:rPr lang="fr-FR" sz="4000" dirty="0" smtClean="0"/>
              <a:t> P2IO</a:t>
            </a:r>
          </a:p>
          <a:p>
            <a:pPr>
              <a:buFont typeface="Wingdings 2" pitchFamily="18" charset="2"/>
              <a:buNone/>
            </a:pPr>
            <a:endParaRPr lang="fr-FR" sz="4000" dirty="0" smtClean="0"/>
          </a:p>
          <a:p>
            <a:pPr algn="ctr">
              <a:buFont typeface="Wingdings 2" pitchFamily="18" charset="2"/>
              <a:buNone/>
            </a:pPr>
            <a:r>
              <a:rPr lang="fr-FR" sz="3600" b="1" dirty="0" smtClean="0"/>
              <a:t>Introduction</a:t>
            </a:r>
          </a:p>
          <a:p>
            <a:pPr>
              <a:buFont typeface="Wingdings 2" pitchFamily="18" charset="2"/>
              <a:buNone/>
            </a:pPr>
            <a:endParaRPr lang="fr-FR" sz="3600" i="1" dirty="0" smtClean="0"/>
          </a:p>
          <a:p>
            <a:pPr>
              <a:buFont typeface="Wingdings 2" pitchFamily="18" charset="2"/>
              <a:buNone/>
            </a:pPr>
            <a:r>
              <a:rPr lang="fr-FR" sz="3600" i="1" dirty="0" smtClean="0"/>
              <a:t>Anne-Isabelle Etienvre</a:t>
            </a:r>
          </a:p>
          <a:p>
            <a:pPr>
              <a:buFont typeface="Wingdings 2" pitchFamily="18" charset="2"/>
              <a:buNone/>
            </a:pPr>
            <a:r>
              <a:rPr lang="fr-FR" sz="2800" i="1" dirty="0" smtClean="0"/>
              <a:t>P2IO </a:t>
            </a:r>
            <a:r>
              <a:rPr lang="fr-FR" sz="2800" i="1" dirty="0" err="1" smtClean="0"/>
              <a:t>Coordinator</a:t>
            </a:r>
            <a:r>
              <a:rPr lang="fr-FR" sz="2800" i="1" dirty="0" smtClean="0"/>
              <a:t> </a:t>
            </a:r>
          </a:p>
        </p:txBody>
      </p:sp>
      <p:pic>
        <p:nvPicPr>
          <p:cNvPr id="5123" name="Image 3" descr="bandeau_P2i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13" y="509588"/>
            <a:ext cx="8034337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A.-I. Etienvre, Scientific Council – 12/09/2013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actions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160297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2013 R&amp;D call</a:t>
            </a:r>
            <a:endParaRPr lang="fr-FR" b="1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90752237"/>
              </p:ext>
            </p:extLst>
          </p:nvPr>
        </p:nvGraphicFramePr>
        <p:xfrm>
          <a:off x="683568" y="1972303"/>
          <a:ext cx="7992888" cy="4885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487"/>
                <a:gridCol w="1878393"/>
                <a:gridCol w="3181610"/>
                <a:gridCol w="1403398"/>
              </a:tblGrid>
              <a:tr h="2545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Project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Leader</a:t>
                      </a:r>
                      <a:endParaRPr lang="fr-FR" sz="105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Topic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Budget (k€)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6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>
                          <a:effectLst/>
                        </a:rPr>
                        <a:t>ATLAS-DTBB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>
                          <a:effectLst/>
                        </a:rPr>
                        <a:t>P. Schwemling (IRFU)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New digital electronic for the Level 1 Trigger of the ATLAS calorimeter (upgrade)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56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DACTOMUS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N. Delerue (LAL)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Diagnostics and compact beam transport for multistages laser plasma accelerator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INGMAR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R. Brunetto (IAS)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Ice and méteorites irradiation analysed by VIS-IR reflectance 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74.5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HARD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C. Nones (IRFU)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Very low background electronics  (HEMT) for bolometers (Edelweiss)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76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6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HighSPID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Y. Blumenfeld (IPNO)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Light particles identification within high granularity multi-detectors Si (Spiral2 phase2). 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67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MICROMEGAS Imager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F. Gunsing (IRFU)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Micromegas 2D for neutron detection (NTOF)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43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5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PRIVAT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A. Zabi (LLR)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In line selection for data analysis ( Higgs couplings) - CMS upgrade.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42.5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6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SONIM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L. Ménard (IMNC)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>
                          <a:effectLst/>
                        </a:rPr>
                        <a:t>New small probes for charged particles detection on molecular imaging based on SIPMs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65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THEOS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N. Leroy (LAL)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Cavities using malleable mirrors for high power lasers.</a:t>
                      </a:r>
                      <a:endParaRPr lang="fr-FR" sz="105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58</a:t>
                      </a:r>
                      <a:endParaRPr lang="fr-FR" sz="105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480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A.-I. Etienvre, Scientific Council – 12/09/2013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495800"/>
          </a:xfrm>
        </p:spPr>
        <p:txBody>
          <a:bodyPr/>
          <a:lstStyle/>
          <a:p>
            <a:r>
              <a:rPr lang="fr-FR" dirty="0" smtClean="0"/>
              <a:t>Call for new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platforms</a:t>
            </a:r>
            <a:r>
              <a:rPr lang="fr-FR" dirty="0" smtClean="0"/>
              <a:t> (500 k€ , for one or 2 </a:t>
            </a:r>
            <a:r>
              <a:rPr lang="fr-FR" dirty="0" err="1" smtClean="0"/>
              <a:t>projects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Proposals</a:t>
            </a:r>
            <a:r>
              <a:rPr lang="fr-FR" dirty="0" smtClean="0"/>
              <a:t> made by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technological</a:t>
            </a:r>
            <a:r>
              <a:rPr lang="fr-FR" dirty="0" smtClean="0"/>
              <a:t> groups:</a:t>
            </a:r>
          </a:p>
          <a:p>
            <a:pPr lvl="2"/>
            <a:r>
              <a:rPr lang="fr-FR" altLang="fr-FR" dirty="0" err="1" smtClean="0"/>
              <a:t>Acceltech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CaptInnov</a:t>
            </a:r>
            <a:r>
              <a:rPr lang="fr-FR" altLang="fr-FR" dirty="0" smtClean="0"/>
              <a:t> , </a:t>
            </a:r>
            <a:r>
              <a:rPr lang="fr-FR" altLang="fr-FR" dirty="0" err="1" smtClean="0"/>
              <a:t>Radiomatter</a:t>
            </a:r>
            <a:r>
              <a:rPr lang="fr-FR" altLang="fr-FR" dirty="0" smtClean="0"/>
              <a:t>, Virtual data, </a:t>
            </a:r>
            <a:r>
              <a:rPr lang="fr-FR" altLang="fr-FR" dirty="0" err="1" smtClean="0"/>
              <a:t>Spacetech</a:t>
            </a:r>
            <a:endParaRPr lang="fr-FR" altLang="fr-FR" dirty="0" smtClean="0"/>
          </a:p>
          <a:p>
            <a:pPr lvl="2"/>
            <a:endParaRPr lang="fr-FR" altLang="fr-FR" dirty="0" smtClean="0"/>
          </a:p>
          <a:p>
            <a:pPr lvl="1"/>
            <a:r>
              <a:rPr lang="fr-FR" altLang="fr-FR" dirty="0" smtClean="0"/>
              <a:t>First call (2012): 2 </a:t>
            </a:r>
            <a:r>
              <a:rPr lang="fr-FR" altLang="fr-FR" dirty="0" err="1" smtClean="0"/>
              <a:t>projects</a:t>
            </a:r>
            <a:endParaRPr lang="fr-FR" altLang="fr-FR" dirty="0" smtClean="0"/>
          </a:p>
          <a:p>
            <a:pPr lvl="2"/>
            <a:r>
              <a:rPr lang="fr-FR" altLang="fr-FR" dirty="0" err="1" smtClean="0"/>
              <a:t>CaptInnov</a:t>
            </a:r>
            <a:r>
              <a:rPr lang="fr-FR" altLang="fr-FR" dirty="0" smtClean="0"/>
              <a:t> : 200 k€ </a:t>
            </a:r>
            <a:r>
              <a:rPr lang="fr-FR" altLang="fr-FR" dirty="0" err="1" smtClean="0"/>
              <a:t>from</a:t>
            </a:r>
            <a:r>
              <a:rPr lang="fr-FR" altLang="fr-FR" dirty="0" smtClean="0"/>
              <a:t> P2IO + 140 k€ </a:t>
            </a:r>
            <a:r>
              <a:rPr lang="fr-FR" altLang="fr-FR" dirty="0" err="1" smtClean="0"/>
              <a:t>from</a:t>
            </a:r>
            <a:r>
              <a:rPr lang="fr-FR" altLang="fr-FR" dirty="0" smtClean="0"/>
              <a:t> the  </a:t>
            </a:r>
            <a:r>
              <a:rPr lang="fr-FR" altLang="fr-FR" dirty="0" err="1" smtClean="0"/>
              <a:t>Region</a:t>
            </a:r>
            <a:r>
              <a:rPr lang="fr-FR" altLang="fr-FR" dirty="0" smtClean="0"/>
              <a:t> Ile de France: an illustration of a </a:t>
            </a:r>
            <a:r>
              <a:rPr lang="fr-FR" altLang="fr-FR" dirty="0" err="1" smtClean="0"/>
              <a:t>way</a:t>
            </a:r>
            <a:r>
              <a:rPr lang="fr-FR" altLang="fr-FR" dirty="0" smtClean="0"/>
              <a:t> to </a:t>
            </a:r>
            <a:r>
              <a:rPr lang="fr-FR" altLang="fr-FR" dirty="0" err="1" smtClean="0"/>
              <a:t>maximize</a:t>
            </a:r>
            <a:r>
              <a:rPr lang="fr-FR" altLang="fr-FR" dirty="0" smtClean="0"/>
              <a:t> the impact of </a:t>
            </a:r>
            <a:r>
              <a:rPr lang="fr-FR" altLang="fr-FR" dirty="0" err="1" smtClean="0"/>
              <a:t>our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limited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resources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Virtual data (300 k€)</a:t>
            </a:r>
          </a:p>
          <a:p>
            <a:pPr lvl="2"/>
            <a:r>
              <a:rPr lang="fr-FR" altLang="fr-FR" dirty="0" err="1" smtClean="0"/>
              <a:t>See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presentations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today</a:t>
            </a:r>
            <a:r>
              <a:rPr lang="fr-FR" altLang="fr-FR" dirty="0" smtClean="0"/>
              <a:t> </a:t>
            </a:r>
            <a:r>
              <a:rPr lang="fr-FR" altLang="fr-FR" dirty="0" smtClean="0">
                <a:sym typeface="Wingdings" panose="05000000000000000000" pitchFamily="2" charset="2"/>
              </a:rPr>
              <a:t></a:t>
            </a:r>
            <a:r>
              <a:rPr lang="fr-FR" altLang="fr-FR" dirty="0" smtClean="0"/>
              <a:t> impressive collaborative </a:t>
            </a:r>
            <a:r>
              <a:rPr lang="fr-FR" altLang="fr-FR" dirty="0" err="1" smtClean="0"/>
              <a:t>work</a:t>
            </a:r>
            <a:r>
              <a:rPr lang="fr-FR" altLang="fr-FR" dirty="0" smtClean="0"/>
              <a:t> </a:t>
            </a:r>
          </a:p>
          <a:p>
            <a:pPr marL="685800" lvl="2" indent="0">
              <a:buNone/>
            </a:pPr>
            <a:endParaRPr lang="fr-FR" altLang="fr-FR" dirty="0" smtClean="0"/>
          </a:p>
          <a:p>
            <a:pPr lvl="1"/>
            <a:r>
              <a:rPr lang="fr-FR" altLang="fr-FR" dirty="0"/>
              <a:t> </a:t>
            </a:r>
            <a:r>
              <a:rPr lang="fr-FR" altLang="fr-FR" dirty="0" err="1" smtClean="0"/>
              <a:t>Next</a:t>
            </a:r>
            <a:r>
              <a:rPr lang="fr-FR" altLang="fr-FR" dirty="0" smtClean="0"/>
              <a:t> call: </a:t>
            </a:r>
            <a:r>
              <a:rPr lang="fr-FR" altLang="fr-FR" dirty="0" err="1" smtClean="0"/>
              <a:t>projects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will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be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submitted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at</a:t>
            </a:r>
            <a:r>
              <a:rPr lang="fr-FR" altLang="fr-FR" dirty="0" smtClean="0"/>
              <a:t> the end of the </a:t>
            </a:r>
            <a:r>
              <a:rPr lang="fr-FR" altLang="fr-FR" dirty="0" err="1" smtClean="0"/>
              <a:t>year</a:t>
            </a:r>
            <a:r>
              <a:rPr lang="fr-FR" altLang="fr-FR" dirty="0" smtClean="0"/>
              <a:t> (</a:t>
            </a:r>
            <a:r>
              <a:rPr lang="fr-FR" altLang="fr-FR" dirty="0" err="1" smtClean="0"/>
              <a:t>funding</a:t>
            </a:r>
            <a:r>
              <a:rPr lang="fr-FR" altLang="fr-FR" dirty="0" smtClean="0"/>
              <a:t> : 2014)</a:t>
            </a:r>
            <a:endParaRPr lang="fr-FR" altLang="fr-FR" dirty="0"/>
          </a:p>
          <a:p>
            <a:pPr lvl="1"/>
            <a:endParaRPr lang="fr-FR" dirty="0" smtClean="0"/>
          </a:p>
          <a:p>
            <a:pPr marL="365760" lvl="1" indent="0">
              <a:buNone/>
            </a:pP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actions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5453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actions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13253" y="1484784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Call for </a:t>
            </a:r>
            <a:r>
              <a:rPr lang="fr-FR" dirty="0" err="1" smtClean="0"/>
              <a:t>platform</a:t>
            </a:r>
            <a:r>
              <a:rPr lang="fr-FR" dirty="0" smtClean="0"/>
              <a:t> </a:t>
            </a:r>
            <a:r>
              <a:rPr lang="fr-FR" dirty="0" err="1" smtClean="0"/>
              <a:t>operations</a:t>
            </a:r>
            <a:r>
              <a:rPr lang="fr-FR" dirty="0" smtClean="0"/>
              <a:t> (90 k€)</a:t>
            </a:r>
          </a:p>
          <a:p>
            <a:pPr lvl="1"/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evoluate</a:t>
            </a:r>
            <a:r>
              <a:rPr lang="fr-FR" dirty="0" smtClean="0"/>
              <a:t> (</a:t>
            </a:r>
            <a:r>
              <a:rPr lang="fr-FR" dirty="0" err="1" smtClean="0"/>
              <a:t>under</a:t>
            </a:r>
            <a:r>
              <a:rPr lang="fr-FR" dirty="0" smtClean="0"/>
              <a:t> discussion)</a:t>
            </a:r>
          </a:p>
          <a:p>
            <a:pPr marL="365760" lvl="1" indent="0">
              <a:buNone/>
            </a:pPr>
            <a:endParaRPr lang="fr-FR" dirty="0" smtClean="0"/>
          </a:p>
          <a:p>
            <a:r>
              <a:rPr lang="fr-FR" dirty="0" err="1" smtClean="0"/>
              <a:t>Teaching</a:t>
            </a:r>
            <a:r>
              <a:rPr lang="fr-FR" dirty="0" smtClean="0"/>
              <a:t> and </a:t>
            </a:r>
            <a:r>
              <a:rPr lang="fr-FR" dirty="0" err="1" smtClean="0"/>
              <a:t>outreach</a:t>
            </a:r>
            <a:r>
              <a:rPr lang="fr-FR" dirty="0" smtClean="0"/>
              <a:t> (120 k€)</a:t>
            </a:r>
          </a:p>
          <a:p>
            <a:pPr lvl="1"/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L.Verstraete’s</a:t>
            </a:r>
            <a:r>
              <a:rPr lang="fr-FR" dirty="0" smtClean="0"/>
              <a:t> talk </a:t>
            </a:r>
            <a:r>
              <a:rPr lang="fr-FR" dirty="0" err="1" smtClean="0"/>
              <a:t>today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Inter-</a:t>
            </a:r>
            <a:r>
              <a:rPr lang="fr-FR" dirty="0" err="1" smtClean="0"/>
              <a:t>Labex</a:t>
            </a:r>
            <a:r>
              <a:rPr lang="fr-FR" dirty="0" smtClean="0"/>
              <a:t> call:</a:t>
            </a:r>
          </a:p>
          <a:p>
            <a:pPr lvl="1"/>
            <a:r>
              <a:rPr lang="fr-FR" dirty="0" err="1" smtClean="0"/>
              <a:t>Idex</a:t>
            </a:r>
            <a:r>
              <a:rPr lang="fr-FR" dirty="0" smtClean="0"/>
              <a:t> Paris-Saclay call: 900 </a:t>
            </a:r>
            <a:r>
              <a:rPr lang="fr-FR" dirty="0"/>
              <a:t>k€ (P2IO: 50), </a:t>
            </a:r>
            <a:r>
              <a:rPr lang="fr-FR" dirty="0" smtClean="0"/>
              <a:t>for </a:t>
            </a:r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 smtClean="0"/>
              <a:t>involving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least 2 </a:t>
            </a:r>
            <a:r>
              <a:rPr lang="fr-FR" dirty="0" err="1" smtClean="0"/>
              <a:t>Labex</a:t>
            </a:r>
            <a:endParaRPr lang="fr-FR" dirty="0" smtClean="0"/>
          </a:p>
          <a:p>
            <a:pPr lvl="2"/>
            <a:r>
              <a:rPr lang="fr-FR" dirty="0" smtClean="0"/>
              <a:t>10 </a:t>
            </a:r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 smtClean="0"/>
              <a:t>selected</a:t>
            </a:r>
            <a:r>
              <a:rPr lang="fr-FR" dirty="0" smtClean="0"/>
              <a:t> out of 52, 4 </a:t>
            </a:r>
            <a:r>
              <a:rPr lang="fr-FR" dirty="0" err="1" smtClean="0"/>
              <a:t>involving</a:t>
            </a:r>
            <a:r>
              <a:rPr lang="fr-FR" dirty="0" smtClean="0"/>
              <a:t> P2IO teams</a:t>
            </a:r>
          </a:p>
          <a:p>
            <a:pPr lvl="3"/>
            <a:r>
              <a:rPr lang="fr-FR" b="0" dirty="0" smtClean="0"/>
              <a:t>QEAGE</a:t>
            </a:r>
            <a:r>
              <a:rPr lang="fr-FR" b="0" dirty="0"/>
              <a:t>: Quantum </a:t>
            </a:r>
            <a:r>
              <a:rPr lang="fr-FR" b="0" dirty="0" err="1"/>
              <a:t>Effects</a:t>
            </a:r>
            <a:r>
              <a:rPr lang="fr-FR" b="0" dirty="0"/>
              <a:t> in Analogue </a:t>
            </a:r>
            <a:r>
              <a:rPr lang="fr-FR" b="0" dirty="0" err="1"/>
              <a:t>Gravity</a:t>
            </a:r>
            <a:r>
              <a:rPr lang="fr-FR" b="0" dirty="0"/>
              <a:t> </a:t>
            </a:r>
            <a:r>
              <a:rPr lang="fr-FR" b="0" dirty="0" err="1" smtClean="0"/>
              <a:t>Experiments</a:t>
            </a:r>
            <a:r>
              <a:rPr lang="fr-FR" dirty="0"/>
              <a:t> </a:t>
            </a:r>
            <a:r>
              <a:rPr lang="fr-FR" b="0" dirty="0" smtClean="0"/>
              <a:t>(P2IO-LPT/PALM/</a:t>
            </a:r>
            <a:r>
              <a:rPr lang="fr-FR" b="0" dirty="0" err="1" smtClean="0"/>
              <a:t>NanoSaclay</a:t>
            </a:r>
            <a:r>
              <a:rPr lang="fr-FR" b="0" dirty="0" smtClean="0"/>
              <a:t>)</a:t>
            </a:r>
          </a:p>
          <a:p>
            <a:pPr lvl="3"/>
            <a:r>
              <a:rPr lang="fr-FR" b="0" dirty="0" err="1" smtClean="0"/>
              <a:t>NdS-NbSI</a:t>
            </a:r>
            <a:r>
              <a:rPr lang="fr-FR" b="0" dirty="0"/>
              <a:t>: </a:t>
            </a:r>
            <a:r>
              <a:rPr lang="fr-FR" b="0" dirty="0" smtClean="0"/>
              <a:t>New </a:t>
            </a:r>
            <a:r>
              <a:rPr lang="fr-FR" b="0" dirty="0" err="1" smtClean="0"/>
              <a:t>supraconducting</a:t>
            </a:r>
            <a:r>
              <a:rPr lang="fr-FR" b="0" dirty="0" smtClean="0"/>
              <a:t> detectors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b="0" dirty="0" err="1" smtClean="0"/>
              <a:t>NbSi</a:t>
            </a:r>
            <a:r>
              <a:rPr lang="fr-FR" dirty="0" smtClean="0"/>
              <a:t> </a:t>
            </a:r>
            <a:r>
              <a:rPr lang="fr-FR" b="0" dirty="0" smtClean="0"/>
              <a:t>(P2IO-CSNSM/PALM)</a:t>
            </a:r>
          </a:p>
          <a:p>
            <a:pPr lvl="3"/>
            <a:r>
              <a:rPr lang="fr-FR" b="0" dirty="0" err="1" smtClean="0"/>
              <a:t>PulseSynth</a:t>
            </a:r>
            <a:r>
              <a:rPr lang="fr-FR" b="0" dirty="0" smtClean="0"/>
              <a:t> : </a:t>
            </a:r>
            <a:r>
              <a:rPr lang="fr-FR" b="0" dirty="0" err="1" smtClean="0"/>
              <a:t>Femtoseconds</a:t>
            </a:r>
            <a:r>
              <a:rPr lang="fr-FR" b="0" dirty="0" smtClean="0"/>
              <a:t> pulses </a:t>
            </a:r>
            <a:r>
              <a:rPr lang="fr-FR" b="0" dirty="0" err="1" smtClean="0"/>
              <a:t>synthesis</a:t>
            </a:r>
            <a:r>
              <a:rPr lang="fr-FR" b="0" dirty="0" smtClean="0"/>
              <a:t> and consistent </a:t>
            </a:r>
            <a:r>
              <a:rPr lang="fr-FR" b="0" dirty="0" err="1" smtClean="0"/>
              <a:t>combination</a:t>
            </a:r>
            <a:r>
              <a:rPr lang="fr-FR" b="0" dirty="0" smtClean="0"/>
              <a:t> (P2IO-LAL/PALM)</a:t>
            </a:r>
            <a:endParaRPr lang="fr-FR" dirty="0"/>
          </a:p>
          <a:p>
            <a:pPr lvl="3"/>
            <a:r>
              <a:rPr lang="en-US" b="0" dirty="0" err="1"/>
              <a:t>VKStars</a:t>
            </a:r>
            <a:r>
              <a:rPr lang="en-US" b="0" dirty="0"/>
              <a:t>: Fundamental </a:t>
            </a:r>
            <a:r>
              <a:rPr lang="en-US" b="0" dirty="0" smtClean="0"/>
              <a:t>Dynamo </a:t>
            </a:r>
            <a:r>
              <a:rPr lang="en-US" b="0" dirty="0"/>
              <a:t>mechanisms: from VKS </a:t>
            </a:r>
            <a:r>
              <a:rPr lang="en-US" b="0" dirty="0" err="1" smtClean="0"/>
              <a:t>experi</a:t>
            </a:r>
            <a:r>
              <a:rPr lang="fr-FR" b="0" dirty="0" smtClean="0"/>
              <a:t>ment </a:t>
            </a:r>
            <a:r>
              <a:rPr lang="fr-FR" b="0" dirty="0"/>
              <a:t>to </a:t>
            </a:r>
            <a:r>
              <a:rPr lang="fr-FR" b="0" dirty="0" err="1"/>
              <a:t>stellar</a:t>
            </a:r>
            <a:r>
              <a:rPr lang="fr-FR" b="0" dirty="0"/>
              <a:t> </a:t>
            </a:r>
            <a:r>
              <a:rPr lang="fr-FR" b="0" dirty="0" err="1"/>
              <a:t>magnetism</a:t>
            </a:r>
            <a:r>
              <a:rPr lang="fr-FR" b="0" dirty="0"/>
              <a:t> (P2IO-IRFU/LASIPS/PALM)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98641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A.-I. Etienvre, Scientific Council – 12/09/2013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 smtClean="0"/>
              <a:t>Internal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Strengthening</a:t>
            </a:r>
            <a:r>
              <a:rPr lang="fr-FR" dirty="0" smtClean="0"/>
              <a:t> the links </a:t>
            </a:r>
            <a:r>
              <a:rPr lang="fr-FR" dirty="0" err="1" smtClean="0"/>
              <a:t>among</a:t>
            </a:r>
            <a:r>
              <a:rPr lang="fr-FR" dirty="0" smtClean="0"/>
              <a:t> the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members</a:t>
            </a:r>
            <a:r>
              <a:rPr lang="fr-FR" dirty="0" smtClean="0"/>
              <a:t> of P2IO</a:t>
            </a:r>
          </a:p>
          <a:p>
            <a:pPr lvl="2"/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 smtClean="0"/>
              <a:t>funded</a:t>
            </a:r>
            <a:r>
              <a:rPr lang="fr-FR" dirty="0" smtClean="0"/>
              <a:t> </a:t>
            </a:r>
          </a:p>
          <a:p>
            <a:pPr lvl="2"/>
            <a:r>
              <a:rPr lang="fr-FR" dirty="0" err="1" smtClean="0"/>
              <a:t>Dialog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directors</a:t>
            </a:r>
            <a:r>
              <a:rPr lang="fr-FR" dirty="0" smtClean="0"/>
              <a:t>, </a:t>
            </a:r>
            <a:r>
              <a:rPr lang="fr-FR" dirty="0" err="1" smtClean="0"/>
              <a:t>committees</a:t>
            </a:r>
            <a:r>
              <a:rPr lang="fr-FR" dirty="0" smtClean="0"/>
              <a:t>, </a:t>
            </a:r>
            <a:r>
              <a:rPr lang="fr-FR" dirty="0" err="1" smtClean="0"/>
              <a:t>working</a:t>
            </a:r>
            <a:r>
              <a:rPr lang="fr-FR" dirty="0" smtClean="0"/>
              <a:t> groups, </a:t>
            </a:r>
            <a:r>
              <a:rPr lang="fr-FR" dirty="0" err="1" smtClean="0"/>
              <a:t>outreach</a:t>
            </a:r>
            <a:r>
              <a:rPr lang="fr-FR" dirty="0" smtClean="0"/>
              <a:t>, </a:t>
            </a:r>
            <a:r>
              <a:rPr lang="fr-FR" smtClean="0"/>
              <a:t>newsletter ..</a:t>
            </a:r>
            <a:endParaRPr lang="fr-FR" dirty="0" smtClean="0"/>
          </a:p>
          <a:p>
            <a:r>
              <a:rPr lang="fr-FR" dirty="0" err="1" smtClean="0"/>
              <a:t>External</a:t>
            </a:r>
            <a:endParaRPr lang="fr-FR" dirty="0" smtClean="0"/>
          </a:p>
          <a:p>
            <a:pPr lvl="1"/>
            <a:r>
              <a:rPr lang="fr-FR" dirty="0" smtClean="0"/>
              <a:t>Important </a:t>
            </a:r>
            <a:r>
              <a:rPr lang="fr-FR" dirty="0" err="1" smtClean="0"/>
              <a:t>role</a:t>
            </a:r>
            <a:r>
              <a:rPr lang="fr-FR" dirty="0" smtClean="0"/>
              <a:t> in the Paris-Saclay </a:t>
            </a:r>
            <a:r>
              <a:rPr lang="fr-FR" dirty="0" err="1" smtClean="0"/>
              <a:t>context</a:t>
            </a:r>
            <a:r>
              <a:rPr lang="fr-FR" dirty="0" smtClean="0"/>
              <a:t> (</a:t>
            </a:r>
            <a:r>
              <a:rPr lang="fr-FR" dirty="0" err="1" smtClean="0"/>
              <a:t>see</a:t>
            </a:r>
            <a:r>
              <a:rPr lang="fr-FR" dirty="0" smtClean="0"/>
              <a:t> Claude </a:t>
            </a:r>
            <a:r>
              <a:rPr lang="fr-FR" dirty="0" err="1" smtClean="0"/>
              <a:t>Chappert’s</a:t>
            </a:r>
            <a:r>
              <a:rPr lang="fr-FR" dirty="0" smtClean="0"/>
              <a:t> talk)</a:t>
            </a:r>
          </a:p>
          <a:p>
            <a:pPr lvl="2"/>
            <a:r>
              <a:rPr lang="fr-FR" dirty="0" err="1" smtClean="0"/>
              <a:t>LabEx</a:t>
            </a:r>
            <a:r>
              <a:rPr lang="fr-FR" dirty="0" smtClean="0"/>
              <a:t> are key </a:t>
            </a:r>
            <a:r>
              <a:rPr lang="fr-FR" dirty="0" err="1" smtClean="0"/>
              <a:t>actors</a:t>
            </a:r>
            <a:r>
              <a:rPr lang="fr-FR" dirty="0" smtClean="0"/>
              <a:t> of the </a:t>
            </a:r>
            <a:r>
              <a:rPr lang="fr-FR" dirty="0" err="1" smtClean="0"/>
              <a:t>IdEx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visibility</a:t>
            </a:r>
            <a:endParaRPr lang="fr-FR" dirty="0">
              <a:sym typeface="Wingdings" panose="05000000000000000000" pitchFamily="2" charset="2"/>
            </a:endParaRPr>
          </a:p>
          <a:p>
            <a:pPr lvl="2"/>
            <a:r>
              <a:rPr lang="fr-FR" dirty="0" err="1" smtClean="0">
                <a:sym typeface="Wingdings" panose="05000000000000000000" pitchFamily="2" charset="2"/>
              </a:rPr>
              <a:t>LabEx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Steering</a:t>
            </a:r>
            <a:r>
              <a:rPr lang="fr-FR" dirty="0" smtClean="0">
                <a:sym typeface="Wingdings" panose="05000000000000000000" pitchFamily="2" charset="2"/>
              </a:rPr>
              <a:t> Committee </a:t>
            </a:r>
            <a:r>
              <a:rPr lang="fr-FR" dirty="0" err="1" smtClean="0">
                <a:sym typeface="Wingdings" panose="05000000000000000000" pitchFamily="2" charset="2"/>
              </a:rPr>
              <a:t>is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strongly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involved</a:t>
            </a:r>
            <a:r>
              <a:rPr lang="fr-FR" dirty="0" smtClean="0">
                <a:sym typeface="Wingdings" panose="05000000000000000000" pitchFamily="2" charset="2"/>
              </a:rPr>
              <a:t> in the future </a:t>
            </a:r>
            <a:r>
              <a:rPr lang="fr-FR" dirty="0" err="1">
                <a:sym typeface="Wingdings" panose="05000000000000000000" pitchFamily="2" charset="2"/>
              </a:rPr>
              <a:t>r</a:t>
            </a:r>
            <a:r>
              <a:rPr lang="fr-FR" dirty="0" err="1" smtClean="0">
                <a:sym typeface="Wingdings" panose="05000000000000000000" pitchFamily="2" charset="2"/>
              </a:rPr>
              <a:t>esearch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department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definition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Interactions </a:t>
            </a:r>
            <a:r>
              <a:rPr lang="fr-FR" dirty="0" err="1" smtClean="0">
                <a:sym typeface="Wingdings" panose="05000000000000000000" pitchFamily="2" charset="2"/>
              </a:rPr>
              <a:t>with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other</a:t>
            </a:r>
            <a:r>
              <a:rPr lang="fr-FR" dirty="0" smtClean="0">
                <a:sym typeface="Wingdings" panose="05000000000000000000" pitchFamily="2" charset="2"/>
              </a:rPr>
              <a:t> french </a:t>
            </a:r>
            <a:r>
              <a:rPr lang="fr-FR" dirty="0" err="1" smtClean="0">
                <a:sym typeface="Wingdings" panose="05000000000000000000" pitchFamily="2" charset="2"/>
              </a:rPr>
              <a:t>Labex</a:t>
            </a:r>
            <a:r>
              <a:rPr lang="fr-FR" dirty="0" smtClean="0">
                <a:sym typeface="Wingdings" panose="05000000000000000000" pitchFamily="2" charset="2"/>
              </a:rPr>
              <a:t> on </a:t>
            </a:r>
            <a:r>
              <a:rPr lang="fr-FR" dirty="0" err="1" smtClean="0">
                <a:sym typeface="Wingdings" panose="05000000000000000000" pitchFamily="2" charset="2"/>
              </a:rPr>
              <a:t>these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topics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</a:p>
          <a:p>
            <a:pPr lvl="2"/>
            <a:r>
              <a:rPr lang="fr-FR" dirty="0" err="1" smtClean="0">
                <a:sym typeface="Wingdings" panose="05000000000000000000" pitchFamily="2" charset="2"/>
              </a:rPr>
              <a:t>Today</a:t>
            </a:r>
            <a:r>
              <a:rPr lang="fr-FR" dirty="0" smtClean="0">
                <a:sym typeface="Wingdings" panose="05000000000000000000" pitchFamily="2" charset="2"/>
              </a:rPr>
              <a:t>: </a:t>
            </a:r>
            <a:r>
              <a:rPr lang="fr-FR" dirty="0" err="1" smtClean="0">
                <a:sym typeface="Wingdings" panose="05000000000000000000" pitchFamily="2" charset="2"/>
              </a:rPr>
              <a:t>outreach</a:t>
            </a:r>
            <a:r>
              <a:rPr lang="fr-FR" dirty="0" smtClean="0">
                <a:sym typeface="Wingdings" panose="05000000000000000000" pitchFamily="2" charset="2"/>
              </a:rPr>
              <a:t> and </a:t>
            </a:r>
            <a:r>
              <a:rPr lang="fr-FR" dirty="0" err="1" smtClean="0">
                <a:sym typeface="Wingdings" panose="05000000000000000000" pitchFamily="2" charset="2"/>
              </a:rPr>
              <a:t>teaching</a:t>
            </a:r>
            <a:r>
              <a:rPr lang="fr-FR" dirty="0" smtClean="0">
                <a:sym typeface="Wingdings" panose="05000000000000000000" pitchFamily="2" charset="2"/>
              </a:rPr>
              <a:t>; future: </a:t>
            </a:r>
            <a:r>
              <a:rPr lang="fr-FR" dirty="0" err="1" smtClean="0">
                <a:sym typeface="Wingdings" panose="05000000000000000000" pitchFamily="2" charset="2"/>
              </a:rPr>
              <a:t>european</a:t>
            </a:r>
            <a:r>
              <a:rPr lang="fr-FR" dirty="0" smtClean="0">
                <a:sym typeface="Wingdings" panose="05000000000000000000" pitchFamily="2" charset="2"/>
              </a:rPr>
              <a:t> calls?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International: Paris-Saclay </a:t>
            </a:r>
            <a:r>
              <a:rPr lang="fr-FR" dirty="0" err="1" smtClean="0">
                <a:sym typeface="Wingdings" panose="05000000000000000000" pitchFamily="2" charset="2"/>
              </a:rPr>
              <a:t>will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be</a:t>
            </a:r>
            <a:r>
              <a:rPr lang="fr-FR" dirty="0" smtClean="0">
                <a:sym typeface="Wingdings" panose="05000000000000000000" pitchFamily="2" charset="2"/>
              </a:rPr>
              <a:t> an important cluster  </a:t>
            </a:r>
            <a:r>
              <a:rPr lang="fr-FR" dirty="0" err="1" smtClean="0">
                <a:sym typeface="Wingdings" panose="05000000000000000000" pitchFamily="2" charset="2"/>
              </a:rPr>
              <a:t>enhance</a:t>
            </a:r>
            <a:r>
              <a:rPr lang="fr-FR" dirty="0" smtClean="0">
                <a:sym typeface="Wingdings" panose="05000000000000000000" pitchFamily="2" charset="2"/>
              </a:rPr>
              <a:t> P2IO </a:t>
            </a:r>
            <a:r>
              <a:rPr lang="fr-FR" dirty="0" err="1" smtClean="0">
                <a:sym typeface="Wingdings" panose="05000000000000000000" pitchFamily="2" charset="2"/>
              </a:rPr>
              <a:t>labs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attractivity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2"/>
            <a:endParaRPr lang="fr-FR" dirty="0" smtClean="0"/>
          </a:p>
          <a:p>
            <a:pPr marL="685800" lvl="2" indent="0">
              <a:buNone/>
            </a:pPr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</a:t>
            </a:r>
            <a:r>
              <a:rPr lang="fr-FR" dirty="0" err="1" smtClean="0"/>
              <a:t>added</a:t>
            </a:r>
            <a:r>
              <a:rPr lang="fr-FR" dirty="0" smtClean="0"/>
              <a:t> value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5274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A.-I. Etienvre, Scientific Council – 12/09/2013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14</a:t>
            </a:fld>
            <a:endParaRPr kumimoji="0"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757"/>
            <a:ext cx="8136904" cy="6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7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964488" cy="44958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5F5F5F"/>
                </a:solidFill>
              </a:rPr>
              <a:t>Goals of </a:t>
            </a:r>
            <a:r>
              <a:rPr lang="fr-FR" dirty="0" err="1" smtClean="0">
                <a:solidFill>
                  <a:srgbClr val="5F5F5F"/>
                </a:solidFill>
              </a:rPr>
              <a:t>this</a:t>
            </a:r>
            <a:r>
              <a:rPr lang="fr-FR" dirty="0" smtClean="0">
                <a:solidFill>
                  <a:srgbClr val="5F5F5F"/>
                </a:solidFill>
              </a:rPr>
              <a:t> meeting:</a:t>
            </a:r>
          </a:p>
          <a:p>
            <a:pPr lvl="1"/>
            <a:r>
              <a:rPr lang="fr-FR" dirty="0" smtClean="0">
                <a:solidFill>
                  <a:srgbClr val="5F5F5F"/>
                </a:solidFill>
              </a:rPr>
              <a:t>Open session: </a:t>
            </a:r>
            <a:r>
              <a:rPr lang="fr-FR" dirty="0" err="1">
                <a:solidFill>
                  <a:srgbClr val="5F5F5F"/>
                </a:solidFill>
              </a:rPr>
              <a:t>p</a:t>
            </a:r>
            <a:r>
              <a:rPr lang="fr-FR" dirty="0" err="1" smtClean="0">
                <a:solidFill>
                  <a:srgbClr val="5F5F5F"/>
                </a:solidFill>
              </a:rPr>
              <a:t>resent</a:t>
            </a:r>
            <a:r>
              <a:rPr lang="fr-FR" dirty="0" smtClean="0">
                <a:solidFill>
                  <a:srgbClr val="5F5F5F"/>
                </a:solidFill>
              </a:rPr>
              <a:t> to </a:t>
            </a:r>
            <a:r>
              <a:rPr lang="fr-FR" dirty="0" err="1" smtClean="0">
                <a:solidFill>
                  <a:srgbClr val="5F5F5F"/>
                </a:solidFill>
              </a:rPr>
              <a:t>our</a:t>
            </a:r>
            <a:r>
              <a:rPr lang="fr-FR" dirty="0" smtClean="0">
                <a:solidFill>
                  <a:srgbClr val="5F5F5F"/>
                </a:solidFill>
              </a:rPr>
              <a:t> </a:t>
            </a:r>
            <a:r>
              <a:rPr lang="fr-FR" dirty="0" err="1" smtClean="0">
                <a:solidFill>
                  <a:srgbClr val="5F5F5F"/>
                </a:solidFill>
              </a:rPr>
              <a:t>Scientific</a:t>
            </a:r>
            <a:r>
              <a:rPr lang="fr-FR" dirty="0" smtClean="0">
                <a:solidFill>
                  <a:srgbClr val="5F5F5F"/>
                </a:solidFill>
              </a:rPr>
              <a:t> </a:t>
            </a:r>
            <a:r>
              <a:rPr lang="fr-FR" dirty="0" err="1" smtClean="0">
                <a:solidFill>
                  <a:srgbClr val="5F5F5F"/>
                </a:solidFill>
              </a:rPr>
              <a:t>council</a:t>
            </a:r>
            <a:r>
              <a:rPr lang="fr-FR" dirty="0">
                <a:solidFill>
                  <a:srgbClr val="5F5F5F"/>
                </a:solidFill>
              </a:rPr>
              <a:t> </a:t>
            </a:r>
            <a:r>
              <a:rPr lang="fr-FR" dirty="0" smtClean="0">
                <a:solidFill>
                  <a:srgbClr val="5F5F5F"/>
                </a:solidFill>
              </a:rPr>
              <a:t>and to </a:t>
            </a:r>
            <a:r>
              <a:rPr lang="fr-FR" dirty="0" err="1" smtClean="0">
                <a:solidFill>
                  <a:srgbClr val="5F5F5F"/>
                </a:solidFill>
              </a:rPr>
              <a:t>our</a:t>
            </a:r>
            <a:r>
              <a:rPr lang="fr-FR" dirty="0" smtClean="0">
                <a:solidFill>
                  <a:srgbClr val="5F5F5F"/>
                </a:solidFill>
              </a:rPr>
              <a:t> </a:t>
            </a:r>
            <a:r>
              <a:rPr lang="fr-FR" dirty="0" err="1" smtClean="0">
                <a:solidFill>
                  <a:srgbClr val="5F5F5F"/>
                </a:solidFill>
              </a:rPr>
              <a:t>community</a:t>
            </a:r>
            <a:endParaRPr lang="fr-FR" dirty="0" smtClean="0">
              <a:solidFill>
                <a:srgbClr val="5F5F5F"/>
              </a:solidFill>
            </a:endParaRPr>
          </a:p>
          <a:p>
            <a:pPr lvl="2"/>
            <a:r>
              <a:rPr lang="fr-FR" dirty="0" smtClean="0">
                <a:solidFill>
                  <a:srgbClr val="5F5F5F"/>
                </a:solidFill>
              </a:rPr>
              <a:t>P2IO actions:</a:t>
            </a:r>
          </a:p>
          <a:p>
            <a:pPr lvl="3"/>
            <a:r>
              <a:rPr lang="fr-FR" dirty="0" err="1" smtClean="0">
                <a:solidFill>
                  <a:srgbClr val="5F5F5F"/>
                </a:solidFill>
              </a:rPr>
              <a:t>Platforms</a:t>
            </a:r>
            <a:r>
              <a:rPr lang="fr-FR" dirty="0" smtClean="0">
                <a:solidFill>
                  <a:srgbClr val="5F5F5F"/>
                </a:solidFill>
              </a:rPr>
              <a:t>, post-docs, R&amp;D, </a:t>
            </a:r>
            <a:r>
              <a:rPr lang="fr-FR" dirty="0" err="1" smtClean="0">
                <a:solidFill>
                  <a:srgbClr val="5F5F5F"/>
                </a:solidFill>
              </a:rPr>
              <a:t>teaching</a:t>
            </a:r>
            <a:r>
              <a:rPr lang="fr-FR" dirty="0" smtClean="0">
                <a:solidFill>
                  <a:srgbClr val="5F5F5F"/>
                </a:solidFill>
              </a:rPr>
              <a:t> and </a:t>
            </a:r>
            <a:r>
              <a:rPr lang="fr-FR" dirty="0" err="1" smtClean="0">
                <a:solidFill>
                  <a:srgbClr val="5F5F5F"/>
                </a:solidFill>
              </a:rPr>
              <a:t>outreach</a:t>
            </a:r>
            <a:endParaRPr lang="fr-FR" dirty="0">
              <a:solidFill>
                <a:srgbClr val="5F5F5F"/>
              </a:solidFill>
            </a:endParaRPr>
          </a:p>
          <a:p>
            <a:pPr lvl="2"/>
            <a:r>
              <a:rPr lang="fr-FR" dirty="0" err="1">
                <a:solidFill>
                  <a:srgbClr val="5F5F5F"/>
                </a:solidFill>
              </a:rPr>
              <a:t>I</a:t>
            </a:r>
            <a:r>
              <a:rPr lang="fr-FR" dirty="0" err="1" smtClean="0">
                <a:solidFill>
                  <a:srgbClr val="5F5F5F"/>
                </a:solidFill>
              </a:rPr>
              <a:t>nvolvement</a:t>
            </a:r>
            <a:r>
              <a:rPr lang="fr-FR" dirty="0" smtClean="0">
                <a:solidFill>
                  <a:srgbClr val="5F5F5F"/>
                </a:solidFill>
              </a:rPr>
              <a:t> of P2IO </a:t>
            </a:r>
            <a:r>
              <a:rPr lang="fr-FR" dirty="0" err="1" smtClean="0">
                <a:solidFill>
                  <a:srgbClr val="5F5F5F"/>
                </a:solidFill>
              </a:rPr>
              <a:t>laboratories</a:t>
            </a:r>
            <a:r>
              <a:rPr lang="fr-FR" dirty="0" smtClean="0">
                <a:solidFill>
                  <a:srgbClr val="5F5F5F"/>
                </a:solidFill>
              </a:rPr>
              <a:t> in LHC and Planck </a:t>
            </a:r>
            <a:r>
              <a:rPr lang="fr-FR" dirty="0" err="1" smtClean="0">
                <a:solidFill>
                  <a:srgbClr val="5F5F5F"/>
                </a:solidFill>
              </a:rPr>
              <a:t>results</a:t>
            </a:r>
            <a:r>
              <a:rPr lang="fr-FR" dirty="0" smtClean="0">
                <a:solidFill>
                  <a:srgbClr val="5F5F5F"/>
                </a:solidFill>
              </a:rPr>
              <a:t> &amp; future</a:t>
            </a:r>
          </a:p>
          <a:p>
            <a:pPr lvl="3"/>
            <a:r>
              <a:rPr lang="fr-FR" dirty="0" smtClean="0">
                <a:solidFill>
                  <a:srgbClr val="5F5F5F"/>
                </a:solidFill>
              </a:rPr>
              <a:t>Illustration of </a:t>
            </a:r>
            <a:r>
              <a:rPr lang="fr-FR" dirty="0" err="1" smtClean="0">
                <a:solidFill>
                  <a:srgbClr val="5F5F5F"/>
                </a:solidFill>
              </a:rPr>
              <a:t>only</a:t>
            </a:r>
            <a:r>
              <a:rPr lang="fr-FR" dirty="0" smtClean="0">
                <a:solidFill>
                  <a:srgbClr val="5F5F5F"/>
                </a:solidFill>
              </a:rPr>
              <a:t> a part of the important </a:t>
            </a:r>
            <a:r>
              <a:rPr lang="fr-FR" dirty="0" err="1" smtClean="0">
                <a:solidFill>
                  <a:srgbClr val="5F5F5F"/>
                </a:solidFill>
              </a:rPr>
              <a:t>scientific</a:t>
            </a:r>
            <a:r>
              <a:rPr lang="fr-FR" dirty="0" smtClean="0">
                <a:solidFill>
                  <a:srgbClr val="5F5F5F"/>
                </a:solidFill>
              </a:rPr>
              <a:t> </a:t>
            </a:r>
            <a:r>
              <a:rPr lang="fr-FR" dirty="0" err="1" smtClean="0">
                <a:solidFill>
                  <a:srgbClr val="5F5F5F"/>
                </a:solidFill>
              </a:rPr>
              <a:t>results</a:t>
            </a:r>
            <a:r>
              <a:rPr lang="fr-FR" dirty="0" smtClean="0">
                <a:solidFill>
                  <a:srgbClr val="5F5F5F"/>
                </a:solidFill>
              </a:rPr>
              <a:t> of P2IO </a:t>
            </a:r>
            <a:r>
              <a:rPr lang="fr-FR" dirty="0" err="1" smtClean="0">
                <a:solidFill>
                  <a:srgbClr val="5F5F5F"/>
                </a:solidFill>
              </a:rPr>
              <a:t>labs</a:t>
            </a:r>
            <a:endParaRPr lang="fr-FR" dirty="0" smtClean="0">
              <a:solidFill>
                <a:srgbClr val="5F5F5F"/>
              </a:solidFill>
            </a:endParaRPr>
          </a:p>
          <a:p>
            <a:pPr lvl="3"/>
            <a:r>
              <a:rPr lang="fr-FR" dirty="0" smtClean="0">
                <a:solidFill>
                  <a:srgbClr val="5F5F5F"/>
                </a:solidFill>
              </a:rPr>
              <a:t>But time </a:t>
            </a:r>
            <a:r>
              <a:rPr lang="fr-FR" dirty="0" err="1" smtClean="0">
                <a:solidFill>
                  <a:srgbClr val="5F5F5F"/>
                </a:solidFill>
              </a:rPr>
              <a:t>constraints</a:t>
            </a:r>
            <a:r>
              <a:rPr lang="fr-FR" dirty="0" smtClean="0">
                <a:solidFill>
                  <a:srgbClr val="5F5F5F"/>
                </a:solidFill>
              </a:rPr>
              <a:t> 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 illustration </a:t>
            </a:r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through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these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 2 </a:t>
            </a:r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highlights</a:t>
            </a:r>
            <a:endParaRPr lang="fr-FR" dirty="0" smtClean="0">
              <a:solidFill>
                <a:srgbClr val="5F5F5F"/>
              </a:solidFill>
              <a:sym typeface="Wingdings" panose="05000000000000000000" pitchFamily="2" charset="2"/>
            </a:endParaRPr>
          </a:p>
          <a:p>
            <a:pPr lvl="3"/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Other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topics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will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be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illustrated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 in future meetings</a:t>
            </a:r>
          </a:p>
          <a:p>
            <a:pPr lvl="2"/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P2IO in </a:t>
            </a:r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its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environment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 (Paris-Saclay)</a:t>
            </a:r>
          </a:p>
          <a:p>
            <a:pPr lvl="1"/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Closed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 sessions:  </a:t>
            </a:r>
          </a:p>
          <a:p>
            <a:pPr lvl="2"/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Evolution </a:t>
            </a:r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since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 last SC meeting</a:t>
            </a:r>
          </a:p>
          <a:p>
            <a:pPr lvl="2"/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First feedback </a:t>
            </a:r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from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 the </a:t>
            </a:r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Scientific</a:t>
            </a:r>
            <a:r>
              <a:rPr lang="fr-FR" dirty="0" smtClean="0">
                <a:solidFill>
                  <a:srgbClr val="5F5F5F"/>
                </a:solidFill>
                <a:sym typeface="Wingdings" panose="05000000000000000000" pitchFamily="2" charset="2"/>
              </a:rPr>
              <a:t> Council and </a:t>
            </a:r>
            <a:r>
              <a:rPr lang="fr-FR" dirty="0" err="1" smtClean="0">
                <a:solidFill>
                  <a:srgbClr val="5F5F5F"/>
                </a:solidFill>
                <a:sym typeface="Wingdings" panose="05000000000000000000" pitchFamily="2" charset="2"/>
              </a:rPr>
              <a:t>advices</a:t>
            </a:r>
            <a:endParaRPr lang="fr-FR" dirty="0" smtClean="0">
              <a:solidFill>
                <a:srgbClr val="5F5F5F"/>
              </a:solidFill>
            </a:endParaRPr>
          </a:p>
          <a:p>
            <a:pPr lvl="2"/>
            <a:endParaRPr lang="fr-FR" dirty="0" smtClean="0">
              <a:solidFill>
                <a:srgbClr val="5F5F5F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27584" y="332656"/>
            <a:ext cx="8028384" cy="9906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Welcome</a:t>
            </a:r>
            <a:r>
              <a:rPr lang="fr-FR" dirty="0" smtClean="0"/>
              <a:t> to the 2</a:t>
            </a:r>
            <a:r>
              <a:rPr lang="fr-FR" baseline="30000" dirty="0" smtClean="0"/>
              <a:t>nd</a:t>
            </a:r>
            <a:r>
              <a:rPr lang="fr-FR" dirty="0" smtClean="0"/>
              <a:t> P2IO SC meeting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A.-I. Etienvre, Scientific Council – 12/09/2013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23848" cy="4637112"/>
          </a:xfrm>
        </p:spPr>
        <p:txBody>
          <a:bodyPr/>
          <a:lstStyle/>
          <a:p>
            <a:r>
              <a:rPr lang="fr-FR" dirty="0" smtClean="0"/>
              <a:t>A network of 10 </a:t>
            </a:r>
            <a:r>
              <a:rPr lang="fr-FR" dirty="0" err="1" smtClean="0"/>
              <a:t>laboratories</a:t>
            </a:r>
            <a:r>
              <a:rPr lang="fr-FR" dirty="0" smtClean="0"/>
              <a:t> and 2 teams </a:t>
            </a:r>
          </a:p>
          <a:p>
            <a:pPr lvl="1"/>
            <a:r>
              <a:rPr lang="fr-FR" dirty="0" err="1" smtClean="0"/>
              <a:t>Funded</a:t>
            </a:r>
            <a:r>
              <a:rPr lang="fr-FR" dirty="0" smtClean="0"/>
              <a:t> by French </a:t>
            </a:r>
            <a:r>
              <a:rPr lang="fr-FR" dirty="0" err="1" smtClean="0"/>
              <a:t>Government</a:t>
            </a:r>
            <a:r>
              <a:rPr lang="fr-FR" dirty="0" smtClean="0"/>
              <a:t> in a </a:t>
            </a:r>
            <a:r>
              <a:rPr lang="fr-FR" dirty="0" err="1" smtClean="0"/>
              <a:t>general</a:t>
            </a:r>
            <a:r>
              <a:rPr lang="fr-FR" dirty="0" smtClean="0"/>
              <a:t> call (2011)</a:t>
            </a:r>
          </a:p>
          <a:p>
            <a:pPr lvl="2"/>
            <a:r>
              <a:rPr lang="fr-FR" dirty="0" smtClean="0"/>
              <a:t>14 M€ over 9 </a:t>
            </a:r>
            <a:r>
              <a:rPr lang="fr-FR" dirty="0" err="1" smtClean="0"/>
              <a:t>years</a:t>
            </a:r>
            <a:r>
              <a:rPr lang="fr-FR" dirty="0" smtClean="0"/>
              <a:t> (April 2011 – </a:t>
            </a:r>
            <a:r>
              <a:rPr lang="fr-FR" dirty="0" err="1" smtClean="0"/>
              <a:t>december</a:t>
            </a:r>
            <a:r>
              <a:rPr lang="fr-FR" dirty="0" smtClean="0"/>
              <a:t> 2019)</a:t>
            </a:r>
          </a:p>
          <a:p>
            <a:pPr lvl="1"/>
            <a:r>
              <a:rPr lang="fr-FR" dirty="0" err="1" smtClean="0"/>
              <a:t>Belong</a:t>
            </a:r>
            <a:r>
              <a:rPr lang="fr-FR" dirty="0" smtClean="0"/>
              <a:t> to 4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organisms</a:t>
            </a:r>
            <a:endParaRPr lang="fr-FR" dirty="0" smtClean="0"/>
          </a:p>
          <a:p>
            <a:pPr lvl="2"/>
            <a:r>
              <a:rPr lang="fr-FR" dirty="0" smtClean="0"/>
              <a:t>CEA, CNRS, Ecole Polytechnique, Paris Sud </a:t>
            </a:r>
            <a:r>
              <a:rPr lang="fr-FR" dirty="0" err="1" smtClean="0"/>
              <a:t>University</a:t>
            </a:r>
            <a:endParaRPr lang="fr-FR" dirty="0" smtClean="0"/>
          </a:p>
          <a:p>
            <a:pPr lvl="1"/>
            <a:r>
              <a:rPr lang="fr-FR" dirty="0" smtClean="0"/>
              <a:t>2000 people (</a:t>
            </a:r>
            <a:r>
              <a:rPr lang="fr-FR" dirty="0" err="1" smtClean="0"/>
              <a:t>researchers</a:t>
            </a:r>
            <a:r>
              <a:rPr lang="fr-FR" dirty="0" smtClean="0"/>
              <a:t> &amp; prof., </a:t>
            </a:r>
            <a:r>
              <a:rPr lang="fr-FR" dirty="0" err="1" smtClean="0"/>
              <a:t>engeneers</a:t>
            </a:r>
            <a:r>
              <a:rPr lang="fr-FR" dirty="0" smtClean="0"/>
              <a:t>, post-docs, </a:t>
            </a:r>
            <a:r>
              <a:rPr lang="fr-FR" dirty="0" err="1" smtClean="0"/>
              <a:t>PhD</a:t>
            </a:r>
            <a:r>
              <a:rPr lang="fr-FR" dirty="0" smtClean="0"/>
              <a:t> </a:t>
            </a:r>
            <a:r>
              <a:rPr lang="fr-FR" dirty="0" err="1" smtClean="0"/>
              <a:t>students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Goals:</a:t>
            </a:r>
            <a:r>
              <a:rPr lang="fr-FR" dirty="0" err="1"/>
              <a:t>select</a:t>
            </a:r>
            <a:r>
              <a:rPr lang="fr-FR" dirty="0"/>
              <a:t> and </a:t>
            </a:r>
            <a:r>
              <a:rPr lang="fr-FR" dirty="0" err="1"/>
              <a:t>fund</a:t>
            </a:r>
            <a:r>
              <a:rPr lang="fr-FR" dirty="0"/>
              <a:t> </a:t>
            </a:r>
            <a:r>
              <a:rPr lang="fr-FR" dirty="0" err="1"/>
              <a:t>common</a:t>
            </a:r>
            <a:r>
              <a:rPr lang="fr-FR" dirty="0"/>
              <a:t> actions to </a:t>
            </a:r>
            <a:r>
              <a:rPr lang="fr-FR" dirty="0" err="1"/>
              <a:t>promote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science</a:t>
            </a:r>
          </a:p>
          <a:p>
            <a:pPr marL="365760" lvl="1" indent="0">
              <a:buNone/>
            </a:pPr>
            <a:r>
              <a:rPr lang="fr-FR" dirty="0"/>
              <a:t>            in an </a:t>
            </a:r>
            <a:r>
              <a:rPr lang="fr-FR" dirty="0" err="1"/>
              <a:t>ambitious</a:t>
            </a:r>
            <a:r>
              <a:rPr lang="fr-FR" dirty="0"/>
              <a:t> </a:t>
            </a:r>
            <a:r>
              <a:rPr lang="fr-FR" dirty="0" err="1"/>
              <a:t>shared</a:t>
            </a:r>
            <a:r>
              <a:rPr lang="fr-FR" dirty="0"/>
              <a:t> </a:t>
            </a:r>
            <a:r>
              <a:rPr lang="fr-FR" dirty="0" smtClean="0"/>
              <a:t>vision</a:t>
            </a:r>
          </a:p>
          <a:p>
            <a:pPr lvl="2"/>
            <a:r>
              <a:rPr lang="fr-FR" dirty="0" smtClean="0"/>
              <a:t>Explore: support for </a:t>
            </a:r>
            <a:r>
              <a:rPr lang="fr-FR" dirty="0" err="1" smtClean="0"/>
              <a:t>innovative</a:t>
            </a:r>
            <a:r>
              <a:rPr lang="fr-FR" dirty="0" smtClean="0"/>
              <a:t> and </a:t>
            </a:r>
            <a:r>
              <a:rPr lang="fr-FR" dirty="0" err="1" smtClean="0"/>
              <a:t>interdisciplinary</a:t>
            </a:r>
            <a:r>
              <a:rPr lang="fr-FR" dirty="0" smtClean="0"/>
              <a:t> initiatives</a:t>
            </a:r>
          </a:p>
          <a:p>
            <a:pPr lvl="2"/>
            <a:r>
              <a:rPr lang="fr-FR" dirty="0" err="1" smtClean="0"/>
              <a:t>Transform</a:t>
            </a:r>
            <a:r>
              <a:rPr lang="fr-FR" dirty="0" smtClean="0"/>
              <a:t>:  </a:t>
            </a:r>
            <a:r>
              <a:rPr lang="fr-FR" dirty="0" err="1" smtClean="0"/>
              <a:t>enhance</a:t>
            </a:r>
            <a:r>
              <a:rPr lang="fr-FR" dirty="0" smtClean="0"/>
              <a:t> collaboration </a:t>
            </a:r>
            <a:r>
              <a:rPr lang="fr-FR" dirty="0" err="1" smtClean="0"/>
              <a:t>between</a:t>
            </a:r>
            <a:r>
              <a:rPr lang="fr-FR" dirty="0" smtClean="0"/>
              <a:t> P2IO </a:t>
            </a:r>
            <a:r>
              <a:rPr lang="fr-FR" dirty="0" err="1" smtClean="0"/>
              <a:t>members</a:t>
            </a:r>
            <a:r>
              <a:rPr lang="fr-FR" dirty="0" smtClean="0"/>
              <a:t>, </a:t>
            </a:r>
            <a:r>
              <a:rPr lang="fr-FR" dirty="0" err="1" smtClean="0"/>
              <a:t>create</a:t>
            </a:r>
            <a:r>
              <a:rPr lang="fr-FR" dirty="0" smtClean="0"/>
              <a:t> new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platforms</a:t>
            </a:r>
            <a:r>
              <a:rPr lang="fr-FR" dirty="0" smtClean="0"/>
              <a:t>,..</a:t>
            </a:r>
          </a:p>
          <a:p>
            <a:pPr lvl="2"/>
            <a:r>
              <a:rPr lang="fr-FR" dirty="0" smtClean="0"/>
              <a:t>Structure: contact point for </a:t>
            </a:r>
            <a:r>
              <a:rPr lang="fr-FR" dirty="0" err="1" smtClean="0"/>
              <a:t>internal</a:t>
            </a:r>
            <a:r>
              <a:rPr lang="fr-FR" dirty="0" smtClean="0"/>
              <a:t> and </a:t>
            </a:r>
            <a:r>
              <a:rPr lang="fr-FR" dirty="0" err="1" smtClean="0"/>
              <a:t>external</a:t>
            </a:r>
            <a:r>
              <a:rPr lang="fr-FR" dirty="0" smtClean="0"/>
              <a:t> collaborations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in a few </a:t>
            </a:r>
            <a:r>
              <a:rPr lang="fr-FR" dirty="0" err="1" smtClean="0"/>
              <a:t>words</a:t>
            </a:r>
            <a:endParaRPr lang="fr-FR" dirty="0"/>
          </a:p>
        </p:txBody>
      </p:sp>
      <p:sp>
        <p:nvSpPr>
          <p:cNvPr id="6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383165" y="6248206"/>
            <a:ext cx="5421083" cy="365125"/>
          </a:xfrm>
        </p:spPr>
        <p:txBody>
          <a:bodyPr/>
          <a:lstStyle/>
          <a:p>
            <a:r>
              <a:rPr lang="en-US" smtClean="0"/>
              <a:t>A.-I. Etienvre, Scientific Council – 12/09/2013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4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in a few </a:t>
            </a:r>
            <a:r>
              <a:rPr lang="fr-FR" dirty="0" err="1" smtClean="0"/>
              <a:t>words</a:t>
            </a:r>
            <a:endParaRPr lang="fr-FR" dirty="0"/>
          </a:p>
        </p:txBody>
      </p:sp>
      <p:sp>
        <p:nvSpPr>
          <p:cNvPr id="6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383165" y="6248206"/>
            <a:ext cx="5421083" cy="365125"/>
          </a:xfrm>
        </p:spPr>
        <p:txBody>
          <a:bodyPr/>
          <a:lstStyle/>
          <a:p>
            <a:r>
              <a:rPr lang="en-US" smtClean="0"/>
              <a:t>A.-I. Etienvre, Scientific Council – 12/09/2013 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11560" y="1456184"/>
            <a:ext cx="8153400" cy="492514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4 </a:t>
            </a:r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themes</a:t>
            </a:r>
            <a:r>
              <a:rPr lang="fr-FR" dirty="0" smtClean="0"/>
              <a:t>:</a:t>
            </a:r>
          </a:p>
          <a:p>
            <a:pPr lvl="1"/>
            <a:r>
              <a:rPr lang="en-US" dirty="0"/>
              <a:t>P1 :symmetries in the subatomic world,</a:t>
            </a:r>
          </a:p>
          <a:p>
            <a:pPr lvl="1"/>
            <a:r>
              <a:rPr lang="en-US" dirty="0" smtClean="0"/>
              <a:t>P2</a:t>
            </a:r>
            <a:r>
              <a:rPr lang="en-US" dirty="0"/>
              <a:t>: dark components of the </a:t>
            </a:r>
            <a:r>
              <a:rPr lang="en-US" dirty="0" smtClean="0"/>
              <a:t>Universe and high energy gamma ray astronomy </a:t>
            </a:r>
            <a:endParaRPr lang="en-US" dirty="0"/>
          </a:p>
          <a:p>
            <a:pPr lvl="1"/>
            <a:r>
              <a:rPr lang="en-US" dirty="0"/>
              <a:t>P3 : strongly coupled nuclear matter, </a:t>
            </a:r>
          </a:p>
          <a:p>
            <a:pPr lvl="1"/>
            <a:r>
              <a:rPr lang="en-US" dirty="0"/>
              <a:t>P4 : formation of </a:t>
            </a:r>
            <a:r>
              <a:rPr lang="en-US" dirty="0" smtClean="0"/>
              <a:t>stellar systems </a:t>
            </a:r>
            <a:r>
              <a:rPr lang="en-US" dirty="0"/>
              <a:t>and conditions for the emergence of </a:t>
            </a:r>
            <a:r>
              <a:rPr lang="en-US" dirty="0" smtClean="0"/>
              <a:t>life</a:t>
            </a:r>
          </a:p>
          <a:p>
            <a:r>
              <a:rPr lang="en-US" dirty="0" smtClean="0"/>
              <a:t>3 technological themes:</a:t>
            </a:r>
          </a:p>
          <a:p>
            <a:pPr lvl="1"/>
            <a:r>
              <a:rPr lang="en-US" dirty="0" smtClean="0"/>
              <a:t>R1: </a:t>
            </a:r>
            <a:r>
              <a:rPr lang="en-US" dirty="0"/>
              <a:t>innovations in accelerator science and their related spinoffs, </a:t>
            </a:r>
          </a:p>
          <a:p>
            <a:pPr lvl="1"/>
            <a:r>
              <a:rPr lang="en-US" dirty="0"/>
              <a:t>R2 : advanced sensors and spinoffs, </a:t>
            </a:r>
          </a:p>
          <a:p>
            <a:pPr lvl="1"/>
            <a:r>
              <a:rPr lang="en-US" dirty="0"/>
              <a:t>R3 : data mining and simulation</a:t>
            </a:r>
          </a:p>
          <a:p>
            <a:r>
              <a:rPr lang="en-US" dirty="0"/>
              <a:t>2  interdisciplinary </a:t>
            </a:r>
            <a:r>
              <a:rPr lang="en-US" dirty="0" smtClean="0"/>
              <a:t>themes:</a:t>
            </a:r>
          </a:p>
          <a:p>
            <a:pPr lvl="1"/>
            <a:r>
              <a:rPr lang="en-US" dirty="0"/>
              <a:t>Energy : nuclear energy for the future;</a:t>
            </a:r>
          </a:p>
          <a:p>
            <a:pPr lvl="1"/>
            <a:r>
              <a:rPr lang="en-US" dirty="0" smtClean="0"/>
              <a:t>Health</a:t>
            </a:r>
            <a:r>
              <a:rPr lang="en-US" dirty="0"/>
              <a:t>, new methods in imagery and therapies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5262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fr-FR" altLang="fr-FR" sz="2400" smtClean="0"/>
              <a:t>P2IO partners geographic localisation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8050"/>
            <a:ext cx="9237663" cy="5949950"/>
          </a:xfrm>
          <a:noFill/>
        </p:spPr>
      </p:pic>
      <p:sp>
        <p:nvSpPr>
          <p:cNvPr id="5" name="Ellipse 4"/>
          <p:cNvSpPr/>
          <p:nvPr/>
        </p:nvSpPr>
        <p:spPr>
          <a:xfrm>
            <a:off x="1403350" y="4292600"/>
            <a:ext cx="215900" cy="36036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Ellipse 5"/>
          <p:cNvSpPr/>
          <p:nvPr/>
        </p:nvSpPr>
        <p:spPr>
          <a:xfrm flipH="1" flipV="1">
            <a:off x="468313" y="2565400"/>
            <a:ext cx="584200" cy="71913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635375" y="4868863"/>
            <a:ext cx="1152525" cy="863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300788" y="2133600"/>
            <a:ext cx="503237" cy="6477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296" name="Image 23" descr="logo_P2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6021388"/>
            <a:ext cx="11398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A.-I. Etienvre, Scientific Council – 12/09/2013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3431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A.-I. Etienvre, Scientific Council – 12/09/2013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79512" y="1124744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err="1" smtClean="0"/>
              <a:t>Steering</a:t>
            </a:r>
            <a:r>
              <a:rPr lang="fr-FR" dirty="0" smtClean="0"/>
              <a:t> Committee:</a:t>
            </a:r>
          </a:p>
          <a:p>
            <a:pPr lvl="1"/>
            <a:r>
              <a:rPr lang="fr-FR" dirty="0" smtClean="0"/>
              <a:t>Head of </a:t>
            </a:r>
            <a:r>
              <a:rPr lang="fr-FR" dirty="0" err="1" smtClean="0"/>
              <a:t>each</a:t>
            </a:r>
            <a:r>
              <a:rPr lang="fr-FR" dirty="0" smtClean="0"/>
              <a:t> P2IO </a:t>
            </a:r>
            <a:r>
              <a:rPr lang="fr-FR" dirty="0" err="1" smtClean="0"/>
              <a:t>member</a:t>
            </a:r>
            <a:r>
              <a:rPr lang="fr-FR" dirty="0" smtClean="0"/>
              <a:t> (10 </a:t>
            </a:r>
            <a:r>
              <a:rPr lang="fr-FR" dirty="0" err="1" smtClean="0"/>
              <a:t>labs</a:t>
            </a:r>
            <a:r>
              <a:rPr lang="fr-FR" dirty="0" smtClean="0"/>
              <a:t>  + 2 teams)</a:t>
            </a:r>
          </a:p>
          <a:p>
            <a:pPr lvl="1"/>
            <a:r>
              <a:rPr lang="fr-FR" dirty="0" smtClean="0"/>
              <a:t>Coordination:  A.I. Etienvre + Laurent Verstraete (</a:t>
            </a:r>
            <a:r>
              <a:rPr lang="fr-FR" dirty="0" err="1" smtClean="0"/>
              <a:t>Deputy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Main goals: </a:t>
            </a:r>
            <a:r>
              <a:rPr lang="fr-FR" dirty="0" err="1"/>
              <a:t>f</a:t>
            </a:r>
            <a:r>
              <a:rPr lang="fr-FR" dirty="0" err="1" smtClean="0"/>
              <a:t>unding</a:t>
            </a:r>
            <a:r>
              <a:rPr lang="fr-FR" dirty="0" smtClean="0"/>
              <a:t> </a:t>
            </a:r>
            <a:r>
              <a:rPr lang="fr-FR" dirty="0" err="1" smtClean="0"/>
              <a:t>decisions</a:t>
            </a:r>
            <a:r>
              <a:rPr lang="fr-FR" dirty="0" smtClean="0"/>
              <a:t>, </a:t>
            </a:r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</a:t>
            </a:r>
            <a:r>
              <a:rPr lang="fr-FR" dirty="0" err="1" smtClean="0"/>
              <a:t>elaboration</a:t>
            </a:r>
            <a:r>
              <a:rPr lang="fr-FR" dirty="0" smtClean="0"/>
              <a:t>, calls </a:t>
            </a:r>
            <a:r>
              <a:rPr lang="fr-FR" dirty="0" err="1" smtClean="0"/>
              <a:t>definition</a:t>
            </a:r>
            <a:endParaRPr lang="fr-FR" dirty="0" smtClean="0"/>
          </a:p>
          <a:p>
            <a:pPr lvl="1"/>
            <a:r>
              <a:rPr lang="fr-FR" dirty="0" smtClean="0"/>
              <a:t>1 </a:t>
            </a:r>
            <a:r>
              <a:rPr lang="fr-FR" dirty="0" err="1" smtClean="0"/>
              <a:t>formal</a:t>
            </a:r>
            <a:r>
              <a:rPr lang="fr-FR" dirty="0" smtClean="0"/>
              <a:t> meeting/</a:t>
            </a:r>
            <a:r>
              <a:rPr lang="fr-FR" dirty="0" err="1" smtClean="0"/>
              <a:t>month</a:t>
            </a:r>
            <a:r>
              <a:rPr lang="fr-FR" dirty="0" smtClean="0"/>
              <a:t> (</a:t>
            </a:r>
            <a:r>
              <a:rPr lang="fr-FR" dirty="0" err="1" smtClean="0"/>
              <a:t>decisions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dirty="0" smtClean="0"/>
              <a:t> by consensus)</a:t>
            </a:r>
          </a:p>
          <a:p>
            <a:r>
              <a:rPr lang="fr-FR" dirty="0" smtClean="0"/>
              <a:t>P2IO </a:t>
            </a:r>
            <a:r>
              <a:rPr lang="fr-FR" dirty="0" err="1" smtClean="0"/>
              <a:t>evaluation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French </a:t>
            </a:r>
            <a:r>
              <a:rPr lang="fr-FR" dirty="0" err="1" smtClean="0"/>
              <a:t>Ministry</a:t>
            </a:r>
            <a:r>
              <a:rPr lang="fr-FR" dirty="0" smtClean="0"/>
              <a:t> (ANR) : report and meeting once a </a:t>
            </a:r>
            <a:r>
              <a:rPr lang="fr-FR" dirty="0" err="1" smtClean="0"/>
              <a:t>year</a:t>
            </a:r>
            <a:endParaRPr lang="fr-FR" dirty="0" smtClean="0"/>
          </a:p>
          <a:p>
            <a:pPr lvl="2"/>
            <a:r>
              <a:rPr lang="fr-FR" dirty="0" smtClean="0"/>
              <a:t>Important </a:t>
            </a:r>
            <a:r>
              <a:rPr lang="fr-FR" dirty="0" err="1" smtClean="0"/>
              <a:t>step</a:t>
            </a:r>
            <a:r>
              <a:rPr lang="fr-FR" dirty="0" smtClean="0"/>
              <a:t>: </a:t>
            </a:r>
            <a:r>
              <a:rPr lang="fr-FR" dirty="0" err="1" smtClean="0"/>
              <a:t>february</a:t>
            </a:r>
            <a:r>
              <a:rPr lang="fr-FR" dirty="0" smtClean="0"/>
              <a:t> 2016 (</a:t>
            </a:r>
            <a:r>
              <a:rPr lang="fr-FR" dirty="0" err="1" smtClean="0"/>
              <a:t>mid-term</a:t>
            </a:r>
            <a:r>
              <a:rPr lang="fr-FR" dirty="0" smtClean="0"/>
              <a:t> </a:t>
            </a:r>
            <a:r>
              <a:rPr lang="fr-FR" dirty="0" err="1" smtClean="0"/>
              <a:t>evaluation</a:t>
            </a:r>
            <a:r>
              <a:rPr lang="fr-FR" dirty="0" smtClean="0"/>
              <a:t>) </a:t>
            </a:r>
          </a:p>
          <a:p>
            <a:pPr lvl="1"/>
            <a:r>
              <a:rPr lang="fr-FR" dirty="0" err="1" smtClean="0"/>
              <a:t>Overview</a:t>
            </a:r>
            <a:r>
              <a:rPr lang="fr-FR" dirty="0" smtClean="0"/>
              <a:t> report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funding</a:t>
            </a:r>
            <a:r>
              <a:rPr lang="fr-FR" dirty="0" smtClean="0"/>
              <a:t> </a:t>
            </a:r>
            <a:r>
              <a:rPr lang="fr-FR" dirty="0" err="1" smtClean="0"/>
              <a:t>agencies</a:t>
            </a:r>
            <a:r>
              <a:rPr lang="fr-FR" dirty="0" smtClean="0"/>
              <a:t>: once a </a:t>
            </a:r>
            <a:r>
              <a:rPr lang="fr-FR" dirty="0" err="1" smtClean="0"/>
              <a:t>year</a:t>
            </a:r>
            <a:endParaRPr lang="fr-FR" dirty="0" smtClean="0"/>
          </a:p>
          <a:p>
            <a:pPr lvl="2"/>
            <a:r>
              <a:rPr lang="fr-FR" dirty="0" err="1" smtClean="0"/>
              <a:t>Approves</a:t>
            </a:r>
            <a:r>
              <a:rPr lang="fr-FR" dirty="0" smtClean="0"/>
              <a:t> the budget and the </a:t>
            </a:r>
            <a:r>
              <a:rPr lang="fr-FR" dirty="0" err="1" smtClean="0"/>
              <a:t>overall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endParaRPr lang="fr-FR" dirty="0" smtClean="0"/>
          </a:p>
          <a:p>
            <a:pPr lvl="1"/>
            <a:r>
              <a:rPr lang="fr-FR" dirty="0" err="1" smtClean="0"/>
              <a:t>Scientific</a:t>
            </a:r>
            <a:r>
              <a:rPr lang="fr-FR" dirty="0" smtClean="0"/>
              <a:t> Council</a:t>
            </a:r>
          </a:p>
          <a:p>
            <a:pPr lvl="2"/>
            <a:r>
              <a:rPr lang="fr-FR" dirty="0" err="1" smtClean="0"/>
              <a:t>Advises</a:t>
            </a:r>
            <a:r>
              <a:rPr lang="fr-FR" dirty="0" smtClean="0"/>
              <a:t> the </a:t>
            </a:r>
            <a:r>
              <a:rPr lang="fr-FR" dirty="0" err="1" smtClean="0"/>
              <a:t>steering</a:t>
            </a:r>
            <a:r>
              <a:rPr lang="fr-FR" dirty="0" smtClean="0"/>
              <a:t> </a:t>
            </a:r>
            <a:r>
              <a:rPr lang="fr-FR" dirty="0" err="1" smtClean="0"/>
              <a:t>committee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</a:t>
            </a:r>
            <a:r>
              <a:rPr lang="fr-FR" dirty="0" err="1" smtClean="0"/>
              <a:t>governance</a:t>
            </a:r>
            <a:r>
              <a:rPr lang="fr-FR" dirty="0" smtClean="0"/>
              <a:t> &amp; </a:t>
            </a:r>
            <a:r>
              <a:rPr lang="fr-FR" dirty="0" err="1" smtClean="0"/>
              <a:t>evaluation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0292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A.-I. Etienvre, Scientific Council – 12/09/2013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Calls for </a:t>
            </a:r>
            <a:r>
              <a:rPr lang="fr-FR" dirty="0" err="1" smtClean="0"/>
              <a:t>post-doctoral</a:t>
            </a:r>
            <a:r>
              <a:rPr lang="fr-FR" dirty="0" smtClean="0"/>
              <a:t> and </a:t>
            </a:r>
            <a:r>
              <a:rPr lang="fr-FR" dirty="0" err="1" smtClean="0"/>
              <a:t>PhD</a:t>
            </a:r>
            <a:r>
              <a:rPr lang="fr-FR" dirty="0" smtClean="0"/>
              <a:t> </a:t>
            </a:r>
            <a:r>
              <a:rPr lang="fr-FR" dirty="0" err="1" smtClean="0"/>
              <a:t>students</a:t>
            </a:r>
            <a:r>
              <a:rPr lang="fr-FR" dirty="0" smtClean="0"/>
              <a:t> (750 k€ in </a:t>
            </a:r>
            <a:r>
              <a:rPr lang="fr-FR" dirty="0" err="1" smtClean="0"/>
              <a:t>average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 smtClean="0"/>
              <a:t>pre-selected</a:t>
            </a:r>
            <a:r>
              <a:rPr lang="fr-FR" dirty="0" smtClean="0"/>
              <a:t> by a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committee</a:t>
            </a:r>
            <a:r>
              <a:rPr lang="fr-FR" dirty="0" smtClean="0"/>
              <a:t> (CSPD), final </a:t>
            </a:r>
            <a:r>
              <a:rPr lang="fr-FR" dirty="0" err="1" smtClean="0"/>
              <a:t>evaluation</a:t>
            </a:r>
            <a:r>
              <a:rPr lang="fr-FR" dirty="0" smtClean="0"/>
              <a:t> made by the </a:t>
            </a:r>
            <a:r>
              <a:rPr lang="fr-FR" dirty="0" err="1" smtClean="0"/>
              <a:t>Steering</a:t>
            </a:r>
            <a:r>
              <a:rPr lang="fr-FR" dirty="0" smtClean="0"/>
              <a:t> Committee</a:t>
            </a:r>
          </a:p>
          <a:p>
            <a:pPr lvl="2"/>
            <a:r>
              <a:rPr lang="fr-FR" dirty="0" err="1" smtClean="0"/>
              <a:t>Criteria</a:t>
            </a:r>
            <a:r>
              <a:rPr lang="fr-FR" dirty="0" smtClean="0"/>
              <a:t>: </a:t>
            </a:r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intrinsic</a:t>
            </a:r>
            <a:r>
              <a:rPr lang="fr-FR" dirty="0" smtClean="0"/>
              <a:t> </a:t>
            </a:r>
            <a:r>
              <a:rPr lang="fr-FR" dirty="0" err="1" smtClean="0"/>
              <a:t>quality</a:t>
            </a:r>
            <a:r>
              <a:rPr lang="fr-FR" dirty="0" smtClean="0"/>
              <a:t>, </a:t>
            </a:r>
            <a:r>
              <a:rPr lang="fr-FR" dirty="0" err="1" smtClean="0"/>
              <a:t>synergy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P2IO teams for post-docs, </a:t>
            </a:r>
            <a:r>
              <a:rPr lang="fr-FR" dirty="0" err="1" smtClean="0"/>
              <a:t>added</a:t>
            </a:r>
            <a:r>
              <a:rPr lang="fr-FR" dirty="0" smtClean="0"/>
              <a:t> value for P2IO</a:t>
            </a:r>
          </a:p>
          <a:p>
            <a:pPr lvl="2"/>
            <a:r>
              <a:rPr lang="fr-FR" dirty="0" smtClean="0"/>
              <a:t>Candidates have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validated</a:t>
            </a:r>
            <a:r>
              <a:rPr lang="fr-FR" dirty="0" smtClean="0"/>
              <a:t> by the </a:t>
            </a:r>
            <a:r>
              <a:rPr lang="fr-FR" dirty="0" err="1" smtClean="0"/>
              <a:t>steering</a:t>
            </a:r>
            <a:r>
              <a:rPr lang="fr-FR" dirty="0" smtClean="0"/>
              <a:t> </a:t>
            </a:r>
            <a:r>
              <a:rPr lang="fr-FR" dirty="0" err="1" smtClean="0"/>
              <a:t>committee</a:t>
            </a:r>
            <a:endParaRPr lang="fr-FR" dirty="0"/>
          </a:p>
          <a:p>
            <a:pPr lvl="2"/>
            <a:r>
              <a:rPr lang="fr-FR" dirty="0" err="1" smtClean="0"/>
              <a:t>PhD</a:t>
            </a:r>
            <a:r>
              <a:rPr lang="fr-FR" dirty="0" smtClean="0"/>
              <a:t> </a:t>
            </a:r>
            <a:r>
              <a:rPr lang="fr-FR" dirty="0" err="1" smtClean="0"/>
              <a:t>grants</a:t>
            </a:r>
            <a:r>
              <a:rPr lang="fr-FR" dirty="0" smtClean="0"/>
              <a:t>: </a:t>
            </a:r>
            <a:r>
              <a:rPr lang="fr-FR" dirty="0" err="1" smtClean="0"/>
              <a:t>half-grants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increase</a:t>
            </a:r>
            <a:r>
              <a:rPr lang="fr-FR" dirty="0" smtClean="0">
                <a:sym typeface="Wingdings" panose="05000000000000000000" pitchFamily="2" charset="2"/>
              </a:rPr>
              <a:t> global </a:t>
            </a:r>
            <a:r>
              <a:rPr lang="fr-FR" dirty="0" err="1" smtClean="0">
                <a:sym typeface="Wingdings" panose="05000000000000000000" pitchFamily="2" charset="2"/>
              </a:rPr>
              <a:t>funding</a:t>
            </a:r>
            <a:endParaRPr lang="fr-FR" dirty="0" smtClean="0">
              <a:sym typeface="Wingdings" panose="05000000000000000000" pitchFamily="2" charset="2"/>
            </a:endParaRPr>
          </a:p>
          <a:p>
            <a:pPr marL="685800" lvl="2" indent="0">
              <a:buNone/>
            </a:pP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Reports </a:t>
            </a:r>
            <a:r>
              <a:rPr lang="fr-FR" dirty="0" err="1" smtClean="0">
                <a:sym typeface="Wingdings" panose="05000000000000000000" pitchFamily="2" charset="2"/>
              </a:rPr>
              <a:t>required</a:t>
            </a:r>
            <a:r>
              <a:rPr lang="fr-FR" dirty="0" smtClean="0">
                <a:sym typeface="Wingdings" panose="05000000000000000000" pitchFamily="2" charset="2"/>
              </a:rPr>
              <a:t> once a </a:t>
            </a:r>
            <a:r>
              <a:rPr lang="fr-FR" dirty="0" err="1" smtClean="0">
                <a:sym typeface="Wingdings" panose="05000000000000000000" pitchFamily="2" charset="2"/>
              </a:rPr>
              <a:t>year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Today</a:t>
            </a:r>
            <a:r>
              <a:rPr lang="fr-FR" dirty="0" smtClean="0">
                <a:sym typeface="Wingdings" panose="05000000000000000000" pitchFamily="2" charset="2"/>
              </a:rPr>
              <a:t>: first post-docs </a:t>
            </a:r>
            <a:r>
              <a:rPr lang="fr-FR" dirty="0" err="1" smtClean="0">
                <a:sym typeface="Wingdings" panose="05000000000000000000" pitchFamily="2" charset="2"/>
              </a:rPr>
              <a:t>selected</a:t>
            </a:r>
            <a:r>
              <a:rPr lang="fr-FR" dirty="0" smtClean="0">
                <a:sym typeface="Wingdings" panose="05000000000000000000" pitchFamily="2" charset="2"/>
              </a:rPr>
              <a:t> by P2IO </a:t>
            </a:r>
            <a:r>
              <a:rPr lang="fr-FR" dirty="0" err="1" smtClean="0">
                <a:sym typeface="Wingdings" panose="05000000000000000000" pitchFamily="2" charset="2"/>
              </a:rPr>
              <a:t>present</a:t>
            </a:r>
            <a:r>
              <a:rPr lang="fr-FR" dirty="0" smtClean="0">
                <a:sym typeface="Wingdings" panose="05000000000000000000" pitchFamily="2" charset="2"/>
              </a:rPr>
              <a:t> a poster session + 2 </a:t>
            </a:r>
            <a:r>
              <a:rPr lang="fr-FR" dirty="0" err="1" smtClean="0">
                <a:sym typeface="Wingdings" panose="05000000000000000000" pitchFamily="2" charset="2"/>
              </a:rPr>
              <a:t>talks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2012 call: 47 </a:t>
            </a:r>
            <a:r>
              <a:rPr lang="fr-FR" dirty="0" err="1" smtClean="0">
                <a:sym typeface="Wingdings" panose="05000000000000000000" pitchFamily="2" charset="2"/>
              </a:rPr>
              <a:t>proposals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6 post-doc, 5 </a:t>
            </a:r>
            <a:r>
              <a:rPr lang="fr-FR" dirty="0" err="1" smtClean="0">
                <a:sym typeface="Wingdings" panose="05000000000000000000" pitchFamily="2" charset="2"/>
              </a:rPr>
              <a:t>half-grants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actions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6903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A.-I. Etienvre, Scientific Council – 12/09/2013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actions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79512" y="1556792"/>
            <a:ext cx="8964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2012  </a:t>
            </a:r>
            <a:r>
              <a:rPr lang="x-none" b="1" i="1"/>
              <a:t>Post-doc</a:t>
            </a:r>
            <a:r>
              <a:rPr lang="en-US" b="1" i="1" dirty="0" err="1"/>
              <a:t>toral</a:t>
            </a:r>
            <a:r>
              <a:rPr lang="en-US" b="1" i="1" dirty="0"/>
              <a:t> grants</a:t>
            </a:r>
            <a:r>
              <a:rPr lang="x-none" b="1" i="1"/>
              <a:t> :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 </a:t>
            </a:r>
            <a:r>
              <a:rPr lang="x-none" smtClean="0"/>
              <a:t>C</a:t>
            </a:r>
            <a:r>
              <a:rPr lang="x-none"/>
              <a:t>. Cannes, IPNO+CSNSM (</a:t>
            </a:r>
            <a:r>
              <a:rPr lang="en-US" dirty="0"/>
              <a:t>Actinide deposits in ionic liquids</a:t>
            </a:r>
            <a:r>
              <a:rPr lang="x-none"/>
              <a:t>).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 </a:t>
            </a:r>
            <a:r>
              <a:rPr lang="x-none" smtClean="0"/>
              <a:t>C</a:t>
            </a:r>
            <a:r>
              <a:rPr lang="x-none"/>
              <a:t>. Caprini, IPhT (Gravitational Waves as a New Probe of the Dark Side of the Universe).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mtClean="0"/>
              <a:t>N</a:t>
            </a:r>
            <a:r>
              <a:rPr lang="x-none"/>
              <a:t>. D’hose, SPhN+IPNO (COMPASS :</a:t>
            </a:r>
            <a:r>
              <a:rPr lang="en-US" dirty="0"/>
              <a:t> Proton transverse radius measurement</a:t>
            </a:r>
            <a:r>
              <a:rPr lang="x-none"/>
              <a:t>).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mtClean="0"/>
              <a:t>D</a:t>
            </a:r>
            <a:r>
              <a:rPr lang="x-none"/>
              <a:t>. Bernard, LLR+SEDI (HARPO).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mtClean="0"/>
              <a:t>F</a:t>
            </a:r>
            <a:r>
              <a:rPr lang="x-none"/>
              <a:t>. Couderc, SPP+LLR (CMS: Spin-parity of the new boson).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mtClean="0"/>
              <a:t>M</a:t>
            </a:r>
            <a:r>
              <a:rPr lang="x-none"/>
              <a:t>. Ollivier, IAS+SAp (</a:t>
            </a:r>
            <a:r>
              <a:rPr lang="en-US" dirty="0"/>
              <a:t>Instrumentation for the characterization of the planetary atmospheres) </a:t>
            </a:r>
            <a:endParaRPr lang="en-US" dirty="0" smtClean="0"/>
          </a:p>
          <a:p>
            <a:r>
              <a:rPr lang="en-US" b="1" i="1" dirty="0" smtClean="0"/>
              <a:t>2012 PhD </a:t>
            </a:r>
            <a:r>
              <a:rPr lang="en-US" b="1" i="1" dirty="0"/>
              <a:t>grants</a:t>
            </a:r>
            <a:r>
              <a:rPr lang="x-none" b="1" i="1"/>
              <a:t> :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 </a:t>
            </a:r>
            <a:r>
              <a:rPr lang="x-none" smtClean="0"/>
              <a:t>C</a:t>
            </a:r>
            <a:r>
              <a:rPr lang="x-none"/>
              <a:t>. Rimbau</a:t>
            </a:r>
            <a:r>
              <a:rPr lang="en-US" dirty="0" err="1"/>
              <a:t>lt</a:t>
            </a:r>
            <a:r>
              <a:rPr lang="x-none"/>
              <a:t>, LAL (Fast luminosity monitoring using diamond sensors for super luminous B meson factories).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mtClean="0"/>
              <a:t>S</a:t>
            </a:r>
            <a:r>
              <a:rPr lang="x-none"/>
              <a:t>. Descotes-Genon, LPT+IPNO (</a:t>
            </a:r>
            <a:r>
              <a:rPr lang="en-US" dirty="0"/>
              <a:t>Search for right handed currents in the quark sector)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mtClean="0"/>
              <a:t>M</a:t>
            </a:r>
            <a:r>
              <a:rPr lang="x-none"/>
              <a:t>. Urban, IPNO (</a:t>
            </a:r>
            <a:r>
              <a:rPr lang="en-US" dirty="0"/>
              <a:t>Collective modes inside the internal crust of a neutron star</a:t>
            </a:r>
            <a:r>
              <a:rPr lang="x-none" smtClean="0"/>
              <a:t>)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M. Langer, IAS (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large </a:t>
            </a:r>
            <a:r>
              <a:rPr lang="fr-FR" dirty="0" err="1" smtClean="0"/>
              <a:t>cosmologic</a:t>
            </a:r>
            <a:r>
              <a:rPr lang="fr-FR" dirty="0" smtClean="0"/>
              <a:t> </a:t>
            </a:r>
            <a:r>
              <a:rPr lang="fr-FR" dirty="0" err="1" smtClean="0"/>
              <a:t>scales</a:t>
            </a:r>
            <a:r>
              <a:rPr lang="fr-FR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M. Grana, </a:t>
            </a:r>
            <a:r>
              <a:rPr lang="en-US" dirty="0" err="1" smtClean="0"/>
              <a:t>IPhT</a:t>
            </a:r>
            <a:r>
              <a:rPr lang="en-US" dirty="0" smtClean="0"/>
              <a:t> (String theory)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702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A.-I. Etienvre, Scientific Council – 12/09/2013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23848" cy="4781128"/>
          </a:xfrm>
        </p:spPr>
        <p:txBody>
          <a:bodyPr/>
          <a:lstStyle/>
          <a:p>
            <a:r>
              <a:rPr lang="fr-FR" dirty="0" smtClean="0"/>
              <a:t>R&amp;D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upstream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r>
              <a:rPr lang="fr-FR" dirty="0" smtClean="0"/>
              <a:t> (2011, 2013, ..): 500 k€</a:t>
            </a:r>
          </a:p>
          <a:p>
            <a:pPr lvl="1"/>
            <a:r>
              <a:rPr lang="fr-FR" dirty="0" err="1" smtClean="0"/>
              <a:t>Projects</a:t>
            </a:r>
            <a:r>
              <a:rPr lang="fr-FR" dirty="0" smtClean="0"/>
              <a:t> are </a:t>
            </a:r>
            <a:r>
              <a:rPr lang="fr-FR" dirty="0" err="1" smtClean="0"/>
              <a:t>pre-selected</a:t>
            </a:r>
            <a:r>
              <a:rPr lang="fr-FR" dirty="0" smtClean="0"/>
              <a:t> by a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committee</a:t>
            </a:r>
            <a:r>
              <a:rPr lang="fr-FR" dirty="0" smtClean="0"/>
              <a:t> (CSRD)</a:t>
            </a:r>
          </a:p>
          <a:p>
            <a:pPr lvl="2"/>
            <a:r>
              <a:rPr lang="fr-FR" dirty="0" err="1" smtClean="0"/>
              <a:t>Criteria</a:t>
            </a:r>
            <a:r>
              <a:rPr lang="fr-FR" dirty="0" smtClean="0"/>
              <a:t>: </a:t>
            </a:r>
            <a:r>
              <a:rPr lang="fr-FR" dirty="0" err="1" smtClean="0"/>
              <a:t>innovative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, </a:t>
            </a:r>
            <a:r>
              <a:rPr lang="fr-FR" dirty="0" err="1" smtClean="0"/>
              <a:t>synergy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labs</a:t>
            </a:r>
            <a:r>
              <a:rPr lang="fr-FR" dirty="0" smtClean="0"/>
              <a:t>, </a:t>
            </a:r>
          </a:p>
          <a:p>
            <a:pPr marL="685800" lvl="2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</a:t>
            </a:r>
            <a:r>
              <a:rPr lang="fr-FR" dirty="0" err="1" smtClean="0"/>
              <a:t>added</a:t>
            </a:r>
            <a:r>
              <a:rPr lang="fr-FR" dirty="0" smtClean="0"/>
              <a:t> value for P2IO</a:t>
            </a:r>
          </a:p>
          <a:p>
            <a:pPr lvl="2"/>
            <a:r>
              <a:rPr lang="fr-FR" dirty="0" smtClean="0"/>
              <a:t>Final </a:t>
            </a:r>
            <a:r>
              <a:rPr lang="fr-FR" dirty="0" err="1" smtClean="0"/>
              <a:t>selection</a:t>
            </a:r>
            <a:r>
              <a:rPr lang="fr-FR" dirty="0" smtClean="0"/>
              <a:t>: </a:t>
            </a:r>
            <a:r>
              <a:rPr lang="fr-FR" dirty="0" err="1" smtClean="0"/>
              <a:t>steering</a:t>
            </a:r>
            <a:r>
              <a:rPr lang="fr-FR" dirty="0" smtClean="0"/>
              <a:t> </a:t>
            </a:r>
            <a:r>
              <a:rPr lang="fr-FR" dirty="0" err="1" smtClean="0"/>
              <a:t>committee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smtClean="0"/>
              <a:t>2011 </a:t>
            </a:r>
            <a:r>
              <a:rPr lang="fr-FR" dirty="0" err="1" smtClean="0"/>
              <a:t>projects</a:t>
            </a:r>
            <a:r>
              <a:rPr lang="fr-FR" dirty="0" smtClean="0"/>
              <a:t> (9) : all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advanced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see</a:t>
            </a:r>
            <a:r>
              <a:rPr lang="fr-FR" dirty="0" smtClean="0">
                <a:sym typeface="Wingdings" panose="05000000000000000000" pitchFamily="2" charset="2"/>
              </a:rPr>
              <a:t> poster session (+ 1 talk)</a:t>
            </a:r>
          </a:p>
          <a:p>
            <a:pPr lvl="2"/>
            <a:r>
              <a:rPr lang="fr-FR" dirty="0" err="1" smtClean="0">
                <a:sym typeface="Wingdings" panose="05000000000000000000" pitchFamily="2" charset="2"/>
              </a:rPr>
              <a:t>Mid-term</a:t>
            </a:r>
            <a:r>
              <a:rPr lang="fr-FR" dirty="0" smtClean="0">
                <a:sym typeface="Wingdings" panose="05000000000000000000" pitchFamily="2" charset="2"/>
              </a:rPr>
              <a:t> report </a:t>
            </a:r>
            <a:r>
              <a:rPr lang="fr-FR" dirty="0" err="1" smtClean="0">
                <a:sym typeface="Wingdings" panose="05000000000000000000" pitchFamily="2" charset="2"/>
              </a:rPr>
              <a:t>required</a:t>
            </a:r>
            <a:endParaRPr lang="fr-FR" dirty="0" smtClean="0">
              <a:sym typeface="Wingdings" panose="05000000000000000000" pitchFamily="2" charset="2"/>
            </a:endParaRPr>
          </a:p>
          <a:p>
            <a:pPr marL="685800" lvl="2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2013 call: 9 </a:t>
            </a:r>
            <a:r>
              <a:rPr lang="fr-FR" dirty="0" err="1" smtClean="0"/>
              <a:t>projects</a:t>
            </a:r>
            <a:r>
              <a:rPr lang="fr-FR" dirty="0" smtClean="0"/>
              <a:t> out of 25 have been </a:t>
            </a:r>
            <a:r>
              <a:rPr lang="fr-FR" dirty="0" err="1" smtClean="0"/>
              <a:t>selected</a:t>
            </a:r>
            <a:endParaRPr lang="fr-FR" dirty="0" smtClean="0"/>
          </a:p>
          <a:p>
            <a:pPr marL="365760" lvl="1" indent="0">
              <a:buNone/>
            </a:pPr>
            <a:r>
              <a:rPr lang="fr-FR" dirty="0"/>
              <a:t>	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actions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162451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ea">
  <a:themeElements>
    <a:clrScheme name="ce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37861</TotalTime>
  <Words>1329</Words>
  <Application>Microsoft Office PowerPoint</Application>
  <PresentationFormat>Affichage à l'écran (4:3)</PresentationFormat>
  <Paragraphs>203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cea</vt:lpstr>
      <vt:lpstr>Médian</vt:lpstr>
      <vt:lpstr>Présentation PowerPoint</vt:lpstr>
      <vt:lpstr>Welcome to the 2nd P2IO SC meeting</vt:lpstr>
      <vt:lpstr>P2IO in a few words</vt:lpstr>
      <vt:lpstr>P2IO in a few words</vt:lpstr>
      <vt:lpstr>P2IO partners geographic localisation</vt:lpstr>
      <vt:lpstr>P2IO governance &amp; evaluation</vt:lpstr>
      <vt:lpstr>P2IO actions</vt:lpstr>
      <vt:lpstr>P2IO actions</vt:lpstr>
      <vt:lpstr>P2IO actions</vt:lpstr>
      <vt:lpstr>P2IO actions</vt:lpstr>
      <vt:lpstr>P2IO actions</vt:lpstr>
      <vt:lpstr>P2IO actions</vt:lpstr>
      <vt:lpstr>P2IO added value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TP: simulations en Physique des Particules</dc:title>
  <dc:creator>aetienvr</dc:creator>
  <cp:lastModifiedBy>aetienvr</cp:lastModifiedBy>
  <cp:revision>531</cp:revision>
  <dcterms:created xsi:type="dcterms:W3CDTF">2009-05-26T15:32:42Z</dcterms:created>
  <dcterms:modified xsi:type="dcterms:W3CDTF">2013-09-11T20:57:23Z</dcterms:modified>
</cp:coreProperties>
</file>