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70" r:id="rId9"/>
    <p:sldId id="262" r:id="rId10"/>
    <p:sldId id="271" r:id="rId11"/>
    <p:sldId id="265" r:id="rId12"/>
    <p:sldId id="266" r:id="rId13"/>
    <p:sldId id="268" r:id="rId14"/>
    <p:sldId id="269" r:id="rId15"/>
    <p:sldId id="267" r:id="rId1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7B18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40" autoAdjust="0"/>
  </p:normalViewPr>
  <p:slideViewPr>
    <p:cSldViewPr snapToGrid="0" snapToObjects="1">
      <p:cViewPr varScale="1">
        <p:scale>
          <a:sx n="65" d="100"/>
          <a:sy n="65" d="100"/>
        </p:scale>
        <p:origin x="-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63B6A-2F17-B741-B669-0712F8A0CE65}" type="datetimeFigureOut">
              <a:rPr lang="fr-FR" smtClean="0"/>
              <a:t>12/09/13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02365-9BBC-1C42-B1F4-2BD251F624D7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02365-9BBC-1C42-B1F4-2BD251F624D7}" type="slidenum">
              <a:rPr lang="fr-FR" smtClean="0"/>
              <a:t>15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8A97-4389-3E48-8B9F-F96960F98D8E}" type="datetimeFigureOut">
              <a:rPr lang="fr-FR" smtClean="0"/>
              <a:pPr/>
              <a:t>10/09/13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3B8C-F6E1-1F4C-95B9-FDA163582D3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8A97-4389-3E48-8B9F-F96960F98D8E}" type="datetimeFigureOut">
              <a:rPr lang="fr-FR" smtClean="0"/>
              <a:pPr/>
              <a:t>10/09/13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3B8C-F6E1-1F4C-95B9-FDA163582D3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8A97-4389-3E48-8B9F-F96960F98D8E}" type="datetimeFigureOut">
              <a:rPr lang="fr-FR" smtClean="0"/>
              <a:pPr/>
              <a:t>10/09/13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3B8C-F6E1-1F4C-95B9-FDA163582D3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8A97-4389-3E48-8B9F-F96960F98D8E}" type="datetimeFigureOut">
              <a:rPr lang="fr-FR" smtClean="0"/>
              <a:pPr/>
              <a:t>10/09/13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3B8C-F6E1-1F4C-95B9-FDA163582D3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8A97-4389-3E48-8B9F-F96960F98D8E}" type="datetimeFigureOut">
              <a:rPr lang="fr-FR" smtClean="0"/>
              <a:pPr/>
              <a:t>10/09/13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3B8C-F6E1-1F4C-95B9-FDA163582D3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8A97-4389-3E48-8B9F-F96960F98D8E}" type="datetimeFigureOut">
              <a:rPr lang="fr-FR" smtClean="0"/>
              <a:pPr/>
              <a:t>10/09/13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3B8C-F6E1-1F4C-95B9-FDA163582D3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8A97-4389-3E48-8B9F-F96960F98D8E}" type="datetimeFigureOut">
              <a:rPr lang="fr-FR" smtClean="0"/>
              <a:pPr/>
              <a:t>10/09/13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3B8C-F6E1-1F4C-95B9-FDA163582D3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8A97-4389-3E48-8B9F-F96960F98D8E}" type="datetimeFigureOut">
              <a:rPr lang="fr-FR" smtClean="0"/>
              <a:pPr/>
              <a:t>10/09/13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3B8C-F6E1-1F4C-95B9-FDA163582D3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8A97-4389-3E48-8B9F-F96960F98D8E}" type="datetimeFigureOut">
              <a:rPr lang="fr-FR" smtClean="0"/>
              <a:pPr/>
              <a:t>10/09/13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3B8C-F6E1-1F4C-95B9-FDA163582D3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8A97-4389-3E48-8B9F-F96960F98D8E}" type="datetimeFigureOut">
              <a:rPr lang="fr-FR" smtClean="0"/>
              <a:pPr/>
              <a:t>10/09/13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3B8C-F6E1-1F4C-95B9-FDA163582D3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8A97-4389-3E48-8B9F-F96960F98D8E}" type="datetimeFigureOut">
              <a:rPr lang="fr-FR" smtClean="0"/>
              <a:pPr/>
              <a:t>10/09/13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3B8C-F6E1-1F4C-95B9-FDA163582D3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18A97-4389-3E48-8B9F-F96960F98D8E}" type="datetimeFigureOut">
              <a:rPr lang="fr-FR" smtClean="0"/>
              <a:pPr/>
              <a:t>10/09/13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33B8C-F6E1-1F4C-95B9-FDA163582D33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www.labex-p2io.fr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acebook.com/Rencontres.Physique.Infini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asseport2i.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bandeau_P2i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0"/>
            <a:ext cx="8034337" cy="289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9552" y="3222977"/>
            <a:ext cx="7772400" cy="2209800"/>
          </a:xfrm>
        </p:spPr>
        <p:txBody>
          <a:bodyPr>
            <a:noAutofit/>
          </a:bodyPr>
          <a:lstStyle/>
          <a:p>
            <a:pPr algn="ctr">
              <a:buFont typeface="Wingdings 2" pitchFamily="18" charset="2"/>
              <a:buNone/>
            </a:pPr>
            <a:r>
              <a:rPr lang="fr-FR" sz="4000" dirty="0" err="1" smtClean="0">
                <a:solidFill>
                  <a:schemeClr val="tx1"/>
                </a:solidFill>
              </a:rPr>
              <a:t>Outreach</a:t>
            </a:r>
            <a:r>
              <a:rPr lang="fr-FR" sz="4000" dirty="0" smtClean="0">
                <a:solidFill>
                  <a:schemeClr val="tx1"/>
                </a:solidFill>
              </a:rPr>
              <a:t> and Training Initiatives </a:t>
            </a:r>
          </a:p>
          <a:p>
            <a:pPr algn="ctr"/>
            <a:r>
              <a:rPr lang="fr-FR" sz="3200" dirty="0" smtClean="0">
                <a:solidFill>
                  <a:schemeClr val="tx1"/>
                </a:solidFill>
              </a:rPr>
              <a:t>Laurent Verstraete</a:t>
            </a:r>
          </a:p>
          <a:p>
            <a:pPr algn="ctr"/>
            <a:r>
              <a:rPr lang="fr-FR" sz="2400" dirty="0" err="1" smtClean="0">
                <a:solidFill>
                  <a:schemeClr val="tx1"/>
                </a:solidFill>
              </a:rPr>
              <a:t>University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Paris-Sud</a:t>
            </a:r>
            <a:r>
              <a:rPr lang="fr-FR" sz="2400" dirty="0" smtClean="0">
                <a:solidFill>
                  <a:schemeClr val="tx1"/>
                </a:solidFill>
              </a:rPr>
              <a:t> – IAS</a:t>
            </a:r>
          </a:p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On </a:t>
            </a:r>
            <a:r>
              <a:rPr lang="fr-FR" sz="2400" dirty="0" err="1" smtClean="0">
                <a:solidFill>
                  <a:schemeClr val="tx1"/>
                </a:solidFill>
              </a:rPr>
              <a:t>Behalf</a:t>
            </a:r>
            <a:r>
              <a:rPr lang="fr-FR" sz="2400" dirty="0" smtClean="0">
                <a:solidFill>
                  <a:schemeClr val="tx1"/>
                </a:solidFill>
              </a:rPr>
              <a:t> of formation group</a:t>
            </a:r>
            <a:endParaRPr lang="fr-FR" sz="2400" dirty="0" smtClean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144884" y="6188290"/>
            <a:ext cx="4600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12-09-2013		P2IO </a:t>
            </a:r>
            <a:r>
              <a:rPr lang="fr-FR" dirty="0" err="1" smtClean="0"/>
              <a:t>Scientific</a:t>
            </a:r>
            <a:r>
              <a:rPr lang="fr-FR" dirty="0" smtClean="0"/>
              <a:t> Council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000972" y="6158089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939" y="1253938"/>
            <a:ext cx="3924300" cy="5568950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31428" y="204084"/>
            <a:ext cx="4989684" cy="699028"/>
          </a:xfrm>
          <a:solidFill>
            <a:srgbClr val="E7B18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fr-FR" sz="2200" b="1" dirty="0" err="1" smtClean="0">
                <a:latin typeface="Comic Sans MS"/>
                <a:cs typeface="Comic Sans MS"/>
              </a:rPr>
              <a:t>Visibility</a:t>
            </a:r>
            <a:r>
              <a:rPr lang="fr-FR" sz="2200" b="1" dirty="0" smtClean="0">
                <a:latin typeface="Comic Sans MS"/>
                <a:cs typeface="Comic Sans MS"/>
              </a:rPr>
              <a:t> of P2IO </a:t>
            </a:r>
            <a:r>
              <a:rPr lang="fr-FR" sz="2200" b="1" dirty="0" err="1" smtClean="0">
                <a:latin typeface="Comic Sans MS"/>
                <a:cs typeface="Comic Sans MS"/>
              </a:rPr>
              <a:t>research</a:t>
            </a:r>
            <a:endParaRPr lang="fr-FR" sz="2200" b="1" dirty="0">
              <a:latin typeface="Comic Sans MS"/>
              <a:cs typeface="Comic Sans MS"/>
            </a:endParaRPr>
          </a:p>
        </p:txBody>
      </p:sp>
      <p:pic>
        <p:nvPicPr>
          <p:cNvPr id="6" name="Image 5" descr="logo_P2IO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354" y="20640"/>
            <a:ext cx="2184423" cy="122600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90773" y="1820202"/>
            <a:ext cx="4566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@ </a:t>
            </a:r>
            <a:r>
              <a:rPr lang="fr-FR" sz="2400" dirty="0" smtClean="0">
                <a:hlinkClick r:id="rId4"/>
              </a:rPr>
              <a:t>http://www.labex-p2io.fr</a:t>
            </a:r>
            <a:r>
              <a:rPr lang="fr-FR" sz="2400" dirty="0" smtClean="0">
                <a:hlinkClick r:id="rId4"/>
              </a:rPr>
              <a:t>/</a:t>
            </a:r>
            <a:r>
              <a:rPr lang="fr-FR" sz="2400" dirty="0" smtClean="0"/>
              <a:t> 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547080" y="3012543"/>
            <a:ext cx="4624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T</a:t>
            </a:r>
            <a:r>
              <a:rPr lang="fr-FR" sz="2400" dirty="0" smtClean="0"/>
              <a:t>he P2IO </a:t>
            </a:r>
            <a:r>
              <a:rPr lang="fr-FR" sz="2400" dirty="0" err="1" smtClean="0"/>
              <a:t>project</a:t>
            </a:r>
            <a:r>
              <a:rPr lang="fr-FR" sz="2400" dirty="0" smtClean="0"/>
              <a:t> and </a:t>
            </a:r>
            <a:r>
              <a:rPr lang="fr-FR" sz="2400" dirty="0" err="1" smtClean="0"/>
              <a:t>related</a:t>
            </a:r>
            <a:r>
              <a:rPr lang="fr-FR" sz="2400" dirty="0" smtClean="0"/>
              <a:t> info</a:t>
            </a:r>
          </a:p>
          <a:p>
            <a:endParaRPr lang="fr-FR" sz="2400" dirty="0" smtClean="0"/>
          </a:p>
          <a:p>
            <a:r>
              <a:rPr lang="fr-FR" sz="2400" dirty="0" smtClean="0"/>
              <a:t>Publication of a newsletter</a:t>
            </a:r>
          </a:p>
          <a:p>
            <a:r>
              <a:rPr lang="fr-FR" sz="2400" dirty="0" err="1" smtClean="0"/>
              <a:t>every</a:t>
            </a:r>
            <a:r>
              <a:rPr lang="fr-FR" sz="2400" dirty="0" smtClean="0"/>
              <a:t> 2 </a:t>
            </a:r>
            <a:r>
              <a:rPr lang="fr-FR" sz="2400" dirty="0" err="1" smtClean="0"/>
              <a:t>months</a:t>
            </a:r>
            <a:r>
              <a:rPr lang="fr-FR" sz="2400" dirty="0" smtClean="0"/>
              <a:t>.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956" y="204084"/>
            <a:ext cx="4327202" cy="699028"/>
          </a:xfrm>
          <a:solidFill>
            <a:srgbClr val="E7B18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fr-FR" sz="2200" b="1" dirty="0" err="1" smtClean="0">
                <a:latin typeface="Comic Sans MS"/>
                <a:cs typeface="Comic Sans MS"/>
              </a:rPr>
              <a:t>Enhance</a:t>
            </a:r>
            <a:r>
              <a:rPr lang="fr-FR" sz="2200" b="1" dirty="0" smtClean="0">
                <a:latin typeface="Comic Sans MS"/>
                <a:cs typeface="Comic Sans MS"/>
              </a:rPr>
              <a:t> master Training </a:t>
            </a:r>
            <a:endParaRPr lang="fr-FR" sz="2200" b="1" dirty="0">
              <a:latin typeface="Comic Sans MS"/>
              <a:cs typeface="Comic Sans MS"/>
            </a:endParaRPr>
          </a:p>
        </p:txBody>
      </p:sp>
      <p:pic>
        <p:nvPicPr>
          <p:cNvPr id="5" name="Image 4" descr="logo_P2IO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354" y="20640"/>
            <a:ext cx="2184423" cy="122600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13899" y="1595826"/>
            <a:ext cx="4935065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Instrumental </a:t>
            </a:r>
            <a:r>
              <a:rPr lang="fr-FR" sz="2400" b="1" dirty="0" err="1" smtClean="0"/>
              <a:t>work</a:t>
            </a:r>
            <a:r>
              <a:rPr lang="fr-FR" sz="2400" b="1" dirty="0" smtClean="0"/>
              <a:t> on P2IO </a:t>
            </a:r>
            <a:r>
              <a:rPr lang="fr-FR" sz="2400" b="1" dirty="0" err="1" smtClean="0"/>
              <a:t>platforms</a:t>
            </a:r>
            <a:endParaRPr lang="fr-FR" sz="2400" b="1" dirty="0" smtClean="0"/>
          </a:p>
          <a:p>
            <a:endParaRPr lang="fr-FR" sz="2400" dirty="0" smtClean="0"/>
          </a:p>
          <a:p>
            <a:r>
              <a:rPr lang="fr-FR" sz="2000" dirty="0" smtClean="0"/>
              <a:t>For master 2 </a:t>
            </a:r>
            <a:r>
              <a:rPr lang="fr-FR" sz="2000" dirty="0" err="1" smtClean="0"/>
              <a:t>students</a:t>
            </a:r>
            <a:r>
              <a:rPr lang="fr-FR" sz="2000" dirty="0" smtClean="0"/>
              <a:t> on P2IO </a:t>
            </a:r>
            <a:r>
              <a:rPr lang="fr-FR" sz="2000" dirty="0" err="1" smtClean="0"/>
              <a:t>tracks</a:t>
            </a:r>
            <a:r>
              <a:rPr lang="fr-FR" sz="2000" dirty="0" smtClean="0"/>
              <a:t>:	</a:t>
            </a:r>
          </a:p>
          <a:p>
            <a:endParaRPr lang="fr-FR" sz="2000" dirty="0" smtClean="0"/>
          </a:p>
          <a:p>
            <a:r>
              <a:rPr lang="fr-FR" sz="2000" dirty="0" smtClean="0"/>
              <a:t>Call for </a:t>
            </a:r>
            <a:r>
              <a:rPr lang="fr-FR" sz="2000" dirty="0" err="1" smtClean="0"/>
              <a:t>proposal</a:t>
            </a:r>
            <a:r>
              <a:rPr lang="fr-FR" sz="2000" dirty="0" smtClean="0"/>
              <a:t> April 2013, </a:t>
            </a:r>
          </a:p>
          <a:p>
            <a:r>
              <a:rPr lang="fr-FR" sz="2000" dirty="0" err="1" smtClean="0"/>
              <a:t>selection</a:t>
            </a:r>
            <a:r>
              <a:rPr lang="fr-FR" sz="2000" dirty="0" smtClean="0"/>
              <a:t> by COPIL </a:t>
            </a:r>
            <a:r>
              <a:rPr lang="fr-FR" sz="2000" dirty="0" err="1" smtClean="0"/>
              <a:t>early</a:t>
            </a:r>
            <a:r>
              <a:rPr lang="fr-FR" sz="2000" dirty="0" smtClean="0"/>
              <a:t> July</a:t>
            </a:r>
          </a:p>
          <a:p>
            <a:endParaRPr lang="fr-FR" sz="2000" dirty="0" smtClean="0"/>
          </a:p>
          <a:p>
            <a:r>
              <a:rPr lang="fr-FR" sz="2400" dirty="0" smtClean="0"/>
              <a:t>5 </a:t>
            </a:r>
            <a:r>
              <a:rPr lang="fr-FR" sz="2400" dirty="0" err="1" smtClean="0"/>
              <a:t>projects</a:t>
            </a:r>
            <a:r>
              <a:rPr lang="fr-FR" sz="2400" dirty="0" smtClean="0"/>
              <a:t>, total of 85k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536" y="1702770"/>
            <a:ext cx="3809929" cy="268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956" y="204084"/>
            <a:ext cx="4327202" cy="699028"/>
          </a:xfrm>
          <a:solidFill>
            <a:srgbClr val="E7B18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fr-FR" sz="2200" b="1" dirty="0" err="1" smtClean="0">
                <a:latin typeface="Comic Sans MS"/>
                <a:cs typeface="Comic Sans MS"/>
              </a:rPr>
              <a:t>Enhance</a:t>
            </a:r>
            <a:r>
              <a:rPr lang="fr-FR" sz="2200" b="1" dirty="0" smtClean="0">
                <a:latin typeface="Comic Sans MS"/>
                <a:cs typeface="Comic Sans MS"/>
              </a:rPr>
              <a:t>  master Training </a:t>
            </a:r>
            <a:endParaRPr lang="fr-FR" sz="2200" b="1" dirty="0">
              <a:latin typeface="Comic Sans MS"/>
              <a:cs typeface="Comic Sans MS"/>
            </a:endParaRPr>
          </a:p>
        </p:txBody>
      </p:sp>
      <p:pic>
        <p:nvPicPr>
          <p:cNvPr id="5" name="Image 4" descr="logo_P2IO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354" y="20640"/>
            <a:ext cx="2184423" cy="1226008"/>
          </a:xfrm>
          <a:prstGeom prst="rect">
            <a:avLst/>
          </a:prstGeom>
        </p:spPr>
      </p:pic>
      <p:grpSp>
        <p:nvGrpSpPr>
          <p:cNvPr id="16" name="Grouper 15"/>
          <p:cNvGrpSpPr/>
          <p:nvPr/>
        </p:nvGrpSpPr>
        <p:grpSpPr>
          <a:xfrm>
            <a:off x="0" y="1096963"/>
            <a:ext cx="7384161" cy="1939063"/>
            <a:chOff x="0" y="1096963"/>
            <a:chExt cx="7384161" cy="1939063"/>
          </a:xfrm>
        </p:grpSpPr>
        <p:sp>
          <p:nvSpPr>
            <p:cNvPr id="6" name="ZoneTexte 5"/>
            <p:cNvSpPr txBox="1"/>
            <p:nvPr/>
          </p:nvSpPr>
          <p:spPr>
            <a:xfrm>
              <a:off x="2673686" y="1457158"/>
              <a:ext cx="4710475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fr-FR" sz="2400" dirty="0" err="1" smtClean="0"/>
                <a:t>Material</a:t>
              </a:r>
              <a:r>
                <a:rPr lang="fr-FR" sz="2400" dirty="0" smtClean="0"/>
                <a:t> </a:t>
              </a:r>
              <a:r>
                <a:rPr lang="fr-FR" sz="2400" dirty="0" err="1" smtClean="0"/>
                <a:t>aging</a:t>
              </a:r>
              <a:r>
                <a:rPr lang="fr-FR" sz="2400" dirty="0" smtClean="0"/>
                <a:t> &amp; </a:t>
              </a:r>
              <a:r>
                <a:rPr lang="fr-FR" sz="2400" dirty="0" err="1" smtClean="0"/>
                <a:t>cryogeny</a:t>
              </a:r>
              <a:r>
                <a:rPr lang="fr-FR" sz="2400" dirty="0" smtClean="0"/>
                <a:t> @ </a:t>
              </a:r>
              <a:r>
                <a:rPr lang="fr-FR" dirty="0" smtClean="0"/>
                <a:t>CSNSM </a:t>
              </a:r>
            </a:p>
            <a:p>
              <a:r>
                <a:rPr lang="fr-FR" dirty="0" smtClean="0"/>
                <a:t>M2 AA</a:t>
              </a:r>
              <a:r>
                <a:rPr lang="fr-FR" b="1" dirty="0" smtClean="0"/>
                <a:t>IS</a:t>
              </a:r>
              <a:r>
                <a:rPr lang="fr-FR" dirty="0" smtClean="0"/>
                <a:t>, APIM/GI</a:t>
              </a:r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096963"/>
              <a:ext cx="2559563" cy="1939063"/>
            </a:xfrm>
            <a:prstGeom prst="rect">
              <a:avLst/>
            </a:prstGeom>
          </p:spPr>
        </p:pic>
      </p:grpSp>
      <p:grpSp>
        <p:nvGrpSpPr>
          <p:cNvPr id="15" name="Grouper 14"/>
          <p:cNvGrpSpPr/>
          <p:nvPr/>
        </p:nvGrpSpPr>
        <p:grpSpPr>
          <a:xfrm>
            <a:off x="3373001" y="2851506"/>
            <a:ext cx="5770999" cy="1426162"/>
            <a:chOff x="3373001" y="2851506"/>
            <a:chExt cx="5770999" cy="1426162"/>
          </a:xfrm>
        </p:grpSpPr>
        <p:sp>
          <p:nvSpPr>
            <p:cNvPr id="10" name="ZoneTexte 9"/>
            <p:cNvSpPr txBox="1"/>
            <p:nvPr/>
          </p:nvSpPr>
          <p:spPr>
            <a:xfrm>
              <a:off x="3373001" y="3036026"/>
              <a:ext cx="3598799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fr-FR" sz="2400" dirty="0" smtClean="0"/>
                <a:t>Ion </a:t>
              </a:r>
              <a:r>
                <a:rPr lang="fr-FR" sz="2400" dirty="0" err="1" smtClean="0"/>
                <a:t>beam</a:t>
              </a:r>
              <a:r>
                <a:rPr lang="fr-FR" sz="2400" dirty="0" smtClean="0"/>
                <a:t> BETSI </a:t>
              </a:r>
              <a:r>
                <a:rPr lang="fr-FR" dirty="0" smtClean="0"/>
                <a:t>@ LAL and CEA</a:t>
              </a:r>
            </a:p>
            <a:p>
              <a:pPr>
                <a:spcAft>
                  <a:spcPts val="1200"/>
                </a:spcAft>
              </a:pPr>
              <a:r>
                <a:rPr lang="fr-FR" dirty="0" smtClean="0"/>
                <a:t>M2 NPAC, </a:t>
              </a:r>
              <a:r>
                <a:rPr lang="fr-FR" dirty="0" smtClean="0"/>
                <a:t>APIM/</a:t>
              </a:r>
              <a:r>
                <a:rPr lang="fr-FR" dirty="0" smtClean="0"/>
                <a:t>GI</a:t>
              </a:r>
              <a:endParaRPr lang="fr-FR" dirty="0" smtClean="0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15092" y="2851506"/>
              <a:ext cx="2128908" cy="1426162"/>
            </a:xfrm>
            <a:prstGeom prst="rect">
              <a:avLst/>
            </a:prstGeom>
          </p:spPr>
        </p:pic>
      </p:grpSp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956" y="4776095"/>
            <a:ext cx="2622884" cy="1819863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77956" y="4180750"/>
            <a:ext cx="38246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Electron </a:t>
            </a:r>
            <a:r>
              <a:rPr lang="fr-FR" sz="2400" dirty="0" err="1" smtClean="0"/>
              <a:t>beam</a:t>
            </a:r>
            <a:r>
              <a:rPr lang="fr-FR" sz="2400" dirty="0" smtClean="0"/>
              <a:t> PHIL/LEETECH </a:t>
            </a:r>
          </a:p>
          <a:p>
            <a:r>
              <a:rPr lang="fr-FR" dirty="0" smtClean="0"/>
              <a:t>@ LAL &amp; CEA - M2 </a:t>
            </a:r>
            <a:r>
              <a:rPr lang="fr-FR" dirty="0" smtClean="0"/>
              <a:t>NPAC, APIM/</a:t>
            </a:r>
            <a:r>
              <a:rPr lang="fr-FR" dirty="0" smtClean="0"/>
              <a:t>GI</a:t>
            </a:r>
            <a:endParaRPr lang="fr-FR" dirty="0" smtClean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7633" y="5169796"/>
            <a:ext cx="1426162" cy="1426162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4767738" y="4709255"/>
            <a:ext cx="374498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400" dirty="0" err="1" smtClean="0"/>
              <a:t>Cosmic</a:t>
            </a:r>
            <a:r>
              <a:rPr lang="fr-FR" sz="2400" dirty="0" smtClean="0"/>
              <a:t> ray </a:t>
            </a:r>
            <a:r>
              <a:rPr lang="fr-FR" sz="2400" dirty="0" err="1" smtClean="0"/>
              <a:t>telescope</a:t>
            </a:r>
            <a:r>
              <a:rPr lang="fr-FR" sz="2400" dirty="0" smtClean="0"/>
              <a:t> CORTO </a:t>
            </a:r>
          </a:p>
          <a:p>
            <a:pPr>
              <a:spcAft>
                <a:spcPts val="1200"/>
              </a:spcAft>
            </a:pPr>
            <a:r>
              <a:rPr lang="fr-FR" dirty="0" smtClean="0"/>
              <a:t>@ LAL - M2 NPAC, </a:t>
            </a:r>
            <a:r>
              <a:rPr lang="fr-FR" dirty="0" smtClean="0"/>
              <a:t>APIM/</a:t>
            </a:r>
            <a:r>
              <a:rPr lang="fr-FR" dirty="0" smtClean="0"/>
              <a:t>GI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956" y="204084"/>
            <a:ext cx="4327202" cy="699028"/>
          </a:xfrm>
          <a:solidFill>
            <a:srgbClr val="E7B18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fr-FR" sz="2200" b="1" dirty="0" err="1" smtClean="0">
                <a:latin typeface="Comic Sans MS"/>
                <a:cs typeface="Comic Sans MS"/>
              </a:rPr>
              <a:t>Enhance</a:t>
            </a:r>
            <a:r>
              <a:rPr lang="fr-FR" sz="2200" b="1" dirty="0" smtClean="0">
                <a:latin typeface="Comic Sans MS"/>
                <a:cs typeface="Comic Sans MS"/>
              </a:rPr>
              <a:t> master Training</a:t>
            </a:r>
            <a:endParaRPr lang="fr-FR" sz="2200" b="1" dirty="0">
              <a:latin typeface="Comic Sans MS"/>
              <a:cs typeface="Comic Sans MS"/>
            </a:endParaRPr>
          </a:p>
        </p:txBody>
      </p:sp>
      <p:pic>
        <p:nvPicPr>
          <p:cNvPr id="5" name="Image 4" descr="logo_P2IO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354" y="20640"/>
            <a:ext cx="2184423" cy="1226008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222483" y="1029385"/>
            <a:ext cx="759805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400" dirty="0" err="1" smtClean="0"/>
              <a:t>Visit</a:t>
            </a:r>
            <a:r>
              <a:rPr lang="fr-FR" sz="2400" dirty="0" smtClean="0"/>
              <a:t> and use international </a:t>
            </a:r>
            <a:r>
              <a:rPr lang="fr-FR" sz="2400" dirty="0" err="1" smtClean="0"/>
              <a:t>equipements</a:t>
            </a:r>
            <a:endParaRPr lang="fr-FR" sz="2400" dirty="0" smtClean="0"/>
          </a:p>
          <a:p>
            <a:pPr>
              <a:spcAft>
                <a:spcPts val="1200"/>
              </a:spcAft>
            </a:pPr>
            <a:r>
              <a:rPr lang="fr-FR" sz="2400" dirty="0" smtClean="0"/>
              <a:t>Training trips to international </a:t>
            </a:r>
            <a:r>
              <a:rPr lang="fr-FR" sz="2400" dirty="0" err="1" smtClean="0"/>
              <a:t>facilities</a:t>
            </a:r>
            <a:r>
              <a:rPr lang="fr-FR" sz="2400" dirty="0" smtClean="0"/>
              <a:t>  (18k/year)	</a:t>
            </a:r>
            <a:endParaRPr lang="fr-FR" dirty="0" smtClean="0"/>
          </a:p>
        </p:txBody>
      </p:sp>
      <p:grpSp>
        <p:nvGrpSpPr>
          <p:cNvPr id="18" name="Grouper 17"/>
          <p:cNvGrpSpPr/>
          <p:nvPr/>
        </p:nvGrpSpPr>
        <p:grpSpPr>
          <a:xfrm>
            <a:off x="3784945" y="2081110"/>
            <a:ext cx="5116944" cy="1877777"/>
            <a:chOff x="4426618" y="2291866"/>
            <a:chExt cx="4717382" cy="1731149"/>
          </a:xfrm>
        </p:grpSpPr>
        <p:pic>
          <p:nvPicPr>
            <p:cNvPr id="15" name="Image 14" descr="pic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6618" y="2291866"/>
              <a:ext cx="4717382" cy="1731149"/>
            </a:xfrm>
            <a:prstGeom prst="rect">
              <a:avLst/>
            </a:prstGeom>
          </p:spPr>
        </p:pic>
        <p:sp>
          <p:nvSpPr>
            <p:cNvPr id="16" name="ZoneTexte 15"/>
            <p:cNvSpPr txBox="1"/>
            <p:nvPr/>
          </p:nvSpPr>
          <p:spPr>
            <a:xfrm>
              <a:off x="4453354" y="2379580"/>
              <a:ext cx="3197886" cy="340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IRAM 30m @ Pico </a:t>
              </a:r>
              <a:r>
                <a:rPr lang="fr-FR" b="1" dirty="0" err="1" smtClean="0">
                  <a:solidFill>
                    <a:schemeClr val="bg1"/>
                  </a:solidFill>
                </a:rPr>
                <a:t>Veleta</a:t>
              </a:r>
              <a:r>
                <a:rPr lang="fr-FR" b="1" dirty="0" smtClean="0">
                  <a:solidFill>
                    <a:schemeClr val="bg1"/>
                  </a:solidFill>
                </a:rPr>
                <a:t>, Spain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er 20"/>
          <p:cNvGrpSpPr/>
          <p:nvPr/>
        </p:nvGrpSpPr>
        <p:grpSpPr>
          <a:xfrm>
            <a:off x="251696" y="2044270"/>
            <a:ext cx="3052624" cy="2029995"/>
            <a:chOff x="305168" y="2044270"/>
            <a:chExt cx="3052624" cy="2029995"/>
          </a:xfrm>
        </p:grpSpPr>
        <p:pic>
          <p:nvPicPr>
            <p:cNvPr id="19" name="Image 18" descr="pic.jpe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5168" y="2044270"/>
              <a:ext cx="3052624" cy="2029995"/>
            </a:xfrm>
            <a:prstGeom prst="rect">
              <a:avLst/>
            </a:prstGeom>
          </p:spPr>
        </p:pic>
        <p:sp>
          <p:nvSpPr>
            <p:cNvPr id="20" name="ZoneTexte 19"/>
            <p:cNvSpPr txBox="1"/>
            <p:nvPr/>
          </p:nvSpPr>
          <p:spPr>
            <a:xfrm>
              <a:off x="436380" y="2136149"/>
              <a:ext cx="887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GANIL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2" name="Image 21" descr="pic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224" y="4282117"/>
            <a:ext cx="3744841" cy="2509043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382908" y="4371477"/>
            <a:ext cx="887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CERN</a:t>
            </a:r>
            <a:endParaRPr lang="fr-FR" b="1" dirty="0">
              <a:solidFill>
                <a:schemeClr val="bg1"/>
              </a:solidFill>
            </a:endParaRPr>
          </a:p>
        </p:txBody>
      </p:sp>
      <p:grpSp>
        <p:nvGrpSpPr>
          <p:cNvPr id="27" name="Grouper 26"/>
          <p:cNvGrpSpPr/>
          <p:nvPr/>
        </p:nvGrpSpPr>
        <p:grpSpPr>
          <a:xfrm>
            <a:off x="4491782" y="4074265"/>
            <a:ext cx="4117481" cy="2830900"/>
            <a:chOff x="4491782" y="4074265"/>
            <a:chExt cx="4117481" cy="2830900"/>
          </a:xfrm>
        </p:grpSpPr>
        <p:pic>
          <p:nvPicPr>
            <p:cNvPr id="24" name="Image 23" descr="pic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91782" y="4656421"/>
              <a:ext cx="2232526" cy="1670906"/>
            </a:xfrm>
            <a:prstGeom prst="rect">
              <a:avLst/>
            </a:prstGeom>
          </p:spPr>
        </p:pic>
        <p:pic>
          <p:nvPicPr>
            <p:cNvPr id="25" name="Image 24" descr="pic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21996" y="4074265"/>
              <a:ext cx="1887267" cy="2830900"/>
            </a:xfrm>
            <a:prstGeom prst="rect">
              <a:avLst/>
            </a:prstGeom>
          </p:spPr>
        </p:pic>
        <p:sp>
          <p:nvSpPr>
            <p:cNvPr id="26" name="ZoneTexte 25"/>
            <p:cNvSpPr txBox="1"/>
            <p:nvPr/>
          </p:nvSpPr>
          <p:spPr>
            <a:xfrm>
              <a:off x="6837699" y="4186811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FFFF"/>
                  </a:solidFill>
                </a:rPr>
                <a:t>Nançay</a:t>
              </a:r>
              <a:endParaRPr lang="fr-FR" b="1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956" y="204084"/>
            <a:ext cx="4327202" cy="699028"/>
          </a:xfrm>
          <a:solidFill>
            <a:srgbClr val="E7B18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fr-FR" sz="2200" b="1" dirty="0" err="1" smtClean="0">
                <a:latin typeface="Comic Sans MS"/>
                <a:cs typeface="Comic Sans MS"/>
              </a:rPr>
              <a:t>Enhance</a:t>
            </a:r>
            <a:r>
              <a:rPr lang="fr-FR" sz="2200" b="1" dirty="0" smtClean="0">
                <a:latin typeface="Comic Sans MS"/>
                <a:cs typeface="Comic Sans MS"/>
              </a:rPr>
              <a:t> master Training</a:t>
            </a:r>
            <a:endParaRPr lang="fr-FR" sz="2200" b="1" dirty="0">
              <a:latin typeface="Comic Sans MS"/>
              <a:cs typeface="Comic Sans MS"/>
            </a:endParaRPr>
          </a:p>
        </p:txBody>
      </p:sp>
      <p:pic>
        <p:nvPicPr>
          <p:cNvPr id="5" name="Image 4" descr="logo_P2IO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354" y="20640"/>
            <a:ext cx="2184423" cy="1226008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417862" y="1617577"/>
            <a:ext cx="8237667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400" dirty="0" smtClean="0"/>
              <a:t>- 2 Grants for master 2</a:t>
            </a:r>
            <a:r>
              <a:rPr lang="fr-FR" sz="2400" baseline="30000" dirty="0" smtClean="0"/>
              <a:t>nd</a:t>
            </a:r>
            <a:r>
              <a:rPr lang="fr-FR" sz="2400" dirty="0" smtClean="0"/>
              <a:t> </a:t>
            </a:r>
            <a:r>
              <a:rPr lang="fr-FR" sz="2400" dirty="0" err="1" smtClean="0"/>
              <a:t>year</a:t>
            </a:r>
            <a:r>
              <a:rPr lang="fr-FR" sz="2400" dirty="0" smtClean="0"/>
              <a:t> </a:t>
            </a:r>
            <a:r>
              <a:rPr lang="fr-FR" sz="2400" dirty="0" err="1" smtClean="0"/>
              <a:t>students</a:t>
            </a:r>
            <a:r>
              <a:rPr lang="fr-FR" sz="2400" dirty="0" smtClean="0"/>
              <a:t> </a:t>
            </a:r>
            <a:r>
              <a:rPr lang="fr-FR" sz="2400" dirty="0" err="1" smtClean="0"/>
              <a:t>from</a:t>
            </a:r>
            <a:r>
              <a:rPr lang="fr-FR" sz="2400" dirty="0" smtClean="0"/>
              <a:t> </a:t>
            </a:r>
            <a:r>
              <a:rPr lang="fr-FR" sz="2400" dirty="0" err="1" smtClean="0"/>
              <a:t>abroad</a:t>
            </a:r>
            <a:r>
              <a:rPr lang="fr-FR" sz="2400" dirty="0" smtClean="0"/>
              <a:t>  (8k/yr)</a:t>
            </a:r>
          </a:p>
          <a:p>
            <a:pPr>
              <a:spcAft>
                <a:spcPts val="1200"/>
              </a:spcAft>
            </a:pPr>
            <a:r>
              <a:rPr lang="fr-FR" sz="2400" dirty="0" smtClean="0"/>
              <a:t>  international </a:t>
            </a:r>
            <a:r>
              <a:rPr lang="fr-FR" sz="2400" dirty="0" err="1" smtClean="0"/>
              <a:t>opening</a:t>
            </a:r>
            <a:endParaRPr lang="fr-FR" sz="2400" dirty="0" smtClean="0"/>
          </a:p>
          <a:p>
            <a:pPr>
              <a:spcAft>
                <a:spcPts val="1200"/>
              </a:spcAft>
            </a:pPr>
            <a:endParaRPr lang="fr-FR" sz="2400" dirty="0" smtClean="0"/>
          </a:p>
          <a:p>
            <a:pPr>
              <a:spcAft>
                <a:spcPts val="1200"/>
              </a:spcAft>
              <a:buFontTx/>
              <a:buChar char="-"/>
            </a:pPr>
            <a:r>
              <a:rPr lang="fr-FR" sz="2400" dirty="0" smtClean="0"/>
              <a:t> 6 </a:t>
            </a:r>
            <a:r>
              <a:rPr lang="fr-FR" sz="2400" dirty="0" err="1" smtClean="0"/>
              <a:t>half</a:t>
            </a:r>
            <a:r>
              <a:rPr lang="fr-FR" sz="2400" dirty="0" smtClean="0"/>
              <a:t> </a:t>
            </a:r>
            <a:r>
              <a:rPr lang="fr-FR" sz="2400" dirty="0" err="1" smtClean="0"/>
              <a:t>PhD</a:t>
            </a:r>
            <a:r>
              <a:rPr lang="fr-FR" sz="2400" dirty="0" smtClean="0"/>
              <a:t> </a:t>
            </a:r>
            <a:r>
              <a:rPr lang="fr-FR" sz="2400" dirty="0" err="1" smtClean="0"/>
              <a:t>grants</a:t>
            </a:r>
            <a:r>
              <a:rPr lang="fr-FR" sz="2400" dirty="0" smtClean="0"/>
              <a:t> 									(50k / 3yrs)</a:t>
            </a:r>
          </a:p>
          <a:p>
            <a:pPr>
              <a:spcAft>
                <a:spcPts val="600"/>
              </a:spcAft>
            </a:pPr>
            <a:r>
              <a:rPr lang="fr-FR" sz="2400" dirty="0" smtClean="0"/>
              <a:t> </a:t>
            </a:r>
            <a:r>
              <a:rPr lang="fr-FR" sz="2400" dirty="0" err="1" smtClean="0"/>
              <a:t>complements</a:t>
            </a:r>
            <a:r>
              <a:rPr lang="fr-FR" sz="2400" dirty="0" smtClean="0"/>
              <a:t> </a:t>
            </a:r>
            <a:r>
              <a:rPr lang="fr-FR" sz="2400" dirty="0" err="1" smtClean="0"/>
              <a:t>grant</a:t>
            </a:r>
            <a:r>
              <a:rPr lang="fr-FR" sz="2400" dirty="0" smtClean="0"/>
              <a:t> distribution, </a:t>
            </a:r>
            <a:r>
              <a:rPr lang="fr-FR" sz="2400" dirty="0" err="1" smtClean="0"/>
              <a:t>targeted</a:t>
            </a:r>
            <a:r>
              <a:rPr lang="fr-FR" sz="2400" dirty="0" smtClean="0"/>
              <a:t> on </a:t>
            </a:r>
            <a:r>
              <a:rPr lang="fr-FR" sz="2400" dirty="0" err="1" smtClean="0"/>
              <a:t>selected</a:t>
            </a:r>
            <a:r>
              <a:rPr lang="fr-FR" sz="2400" dirty="0" smtClean="0"/>
              <a:t> </a:t>
            </a:r>
            <a:r>
              <a:rPr lang="fr-FR" sz="2400" dirty="0" err="1" smtClean="0"/>
              <a:t>topics</a:t>
            </a:r>
            <a:endParaRPr lang="fr-FR" sz="2400" dirty="0" smtClean="0"/>
          </a:p>
          <a:p>
            <a:pPr>
              <a:spcAft>
                <a:spcPts val="1200"/>
              </a:spcAft>
            </a:pPr>
            <a:endParaRPr lang="fr-FR" dirty="0" smtClean="0"/>
          </a:p>
          <a:p>
            <a:pPr>
              <a:spcAft>
                <a:spcPts val="1200"/>
              </a:spcAft>
            </a:pPr>
            <a:r>
              <a:rPr lang="fr-FR" sz="2000" dirty="0" smtClean="0"/>
              <a:t>	</a:t>
            </a:r>
            <a:r>
              <a:rPr lang="fr-FR" sz="2000" dirty="0" err="1" smtClean="0"/>
              <a:t>Cosmological</a:t>
            </a:r>
            <a:r>
              <a:rPr lang="fr-FR" sz="2000" dirty="0" smtClean="0"/>
              <a:t> </a:t>
            </a:r>
            <a:r>
              <a:rPr lang="fr-FR" sz="2000" dirty="0" err="1" smtClean="0"/>
              <a:t>B-field</a:t>
            </a:r>
            <a:r>
              <a:rPr lang="fr-FR" sz="2000" dirty="0" smtClean="0"/>
              <a:t>, String </a:t>
            </a:r>
            <a:r>
              <a:rPr lang="fr-FR" sz="2000" dirty="0" err="1" smtClean="0"/>
              <a:t>theory</a:t>
            </a:r>
            <a:r>
              <a:rPr lang="fr-FR" sz="2000" dirty="0" smtClean="0"/>
              <a:t>, neutron star,  </a:t>
            </a:r>
            <a:r>
              <a:rPr lang="fr-FR" sz="2000" dirty="0" err="1" smtClean="0"/>
              <a:t>polarized</a:t>
            </a:r>
            <a:r>
              <a:rPr lang="fr-FR" sz="2000" dirty="0" smtClean="0"/>
              <a:t> quark </a:t>
            </a:r>
            <a:r>
              <a:rPr lang="fr-FR" sz="2000" dirty="0" err="1" smtClean="0"/>
              <a:t>currents</a:t>
            </a:r>
            <a:r>
              <a:rPr lang="fr-FR" sz="2000" dirty="0" smtClean="0"/>
              <a:t>,</a:t>
            </a:r>
          </a:p>
          <a:p>
            <a:pPr>
              <a:spcAft>
                <a:spcPts val="1200"/>
              </a:spcAft>
            </a:pPr>
            <a:r>
              <a:rPr lang="fr-FR" sz="2000" dirty="0" smtClean="0"/>
              <a:t>	</a:t>
            </a:r>
            <a:r>
              <a:rPr lang="fr-FR" sz="2000" dirty="0" err="1" smtClean="0"/>
              <a:t>B-meson</a:t>
            </a:r>
            <a:r>
              <a:rPr lang="fr-FR" sz="2000" dirty="0" smtClean="0"/>
              <a:t> </a:t>
            </a:r>
            <a:r>
              <a:rPr lang="fr-FR" sz="2000" dirty="0" err="1" smtClean="0"/>
              <a:t>factory</a:t>
            </a:r>
            <a:endParaRPr lang="fr-F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956" y="204084"/>
            <a:ext cx="3752360" cy="699028"/>
          </a:xfrm>
          <a:solidFill>
            <a:srgbClr val="E7B18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fr-FR" sz="2200" b="1" dirty="0" err="1" smtClean="0">
                <a:latin typeface="Comic Sans MS"/>
                <a:cs typeface="Comic Sans MS"/>
              </a:rPr>
              <a:t>Summary</a:t>
            </a:r>
            <a:r>
              <a:rPr lang="fr-FR" sz="2200" b="1" dirty="0" smtClean="0">
                <a:latin typeface="Comic Sans MS"/>
                <a:cs typeface="Comic Sans MS"/>
              </a:rPr>
              <a:t> &amp; Perspectives </a:t>
            </a:r>
            <a:endParaRPr lang="fr-FR" sz="2200" b="1" dirty="0">
              <a:latin typeface="Comic Sans MS"/>
              <a:cs typeface="Comic Sans MS"/>
            </a:endParaRPr>
          </a:p>
        </p:txBody>
      </p:sp>
      <p:pic>
        <p:nvPicPr>
          <p:cNvPr id="5" name="Image 4" descr="logo_P2IO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354" y="20640"/>
            <a:ext cx="2184423" cy="1226008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219045" y="1419117"/>
            <a:ext cx="8701351" cy="23127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  <a:buFontTx/>
              <a:buChar char="-"/>
            </a:pPr>
            <a:r>
              <a:rPr lang="fr-FR" sz="2000" dirty="0" smtClean="0"/>
              <a:t> </a:t>
            </a:r>
            <a:r>
              <a:rPr lang="fr-FR" sz="2000" dirty="0" err="1" smtClean="0"/>
              <a:t>Thanks</a:t>
            </a:r>
            <a:r>
              <a:rPr lang="fr-FR" sz="2000" dirty="0" smtClean="0"/>
              <a:t> to </a:t>
            </a:r>
            <a:r>
              <a:rPr lang="fr-FR" sz="2000" dirty="0" err="1" smtClean="0"/>
              <a:t>enthusiastic</a:t>
            </a:r>
            <a:r>
              <a:rPr lang="fr-FR" sz="2000" dirty="0" smtClean="0"/>
              <a:t> </a:t>
            </a:r>
            <a:r>
              <a:rPr lang="fr-FR" sz="2000" dirty="0" err="1" smtClean="0"/>
              <a:t>commitment</a:t>
            </a:r>
            <a:r>
              <a:rPr lang="fr-FR" sz="2000" dirty="0" smtClean="0"/>
              <a:t> of P2IO staff and </a:t>
            </a:r>
            <a:r>
              <a:rPr lang="fr-FR" sz="2000" dirty="0" err="1" smtClean="0"/>
              <a:t>coordinators</a:t>
            </a:r>
            <a:r>
              <a:rPr lang="fr-FR" sz="2000" dirty="0" smtClean="0"/>
              <a:t>, </a:t>
            </a:r>
            <a:r>
              <a:rPr lang="fr-FR" sz="2000" dirty="0" err="1" smtClean="0"/>
              <a:t>numerous</a:t>
            </a:r>
            <a:r>
              <a:rPr lang="fr-FR" sz="2000" dirty="0" smtClean="0"/>
              <a:t> </a:t>
            </a:r>
            <a:r>
              <a:rPr lang="fr-FR" sz="2000" dirty="0" err="1" smtClean="0"/>
              <a:t>projects</a:t>
            </a:r>
            <a:r>
              <a:rPr lang="fr-FR" sz="2000" dirty="0" smtClean="0"/>
              <a:t> </a:t>
            </a:r>
            <a:r>
              <a:rPr lang="fr-FR" sz="2000" dirty="0" err="1" smtClean="0"/>
              <a:t>expanding</a:t>
            </a:r>
            <a:r>
              <a:rPr lang="fr-FR" sz="2000" dirty="0" smtClean="0"/>
              <a:t> </a:t>
            </a:r>
            <a:r>
              <a:rPr lang="fr-FR" sz="2000" dirty="0" err="1" smtClean="0"/>
              <a:t>visibility</a:t>
            </a:r>
            <a:r>
              <a:rPr lang="fr-FR" sz="2000" dirty="0" smtClean="0"/>
              <a:t> of P2IO </a:t>
            </a:r>
            <a:r>
              <a:rPr lang="fr-FR" sz="2000" dirty="0" err="1" smtClean="0"/>
              <a:t>research</a:t>
            </a:r>
            <a:endParaRPr lang="fr-FR" sz="2000" dirty="0" smtClean="0"/>
          </a:p>
          <a:p>
            <a:endParaRPr lang="fr-FR" sz="2000" dirty="0" smtClean="0"/>
          </a:p>
          <a:p>
            <a:r>
              <a:rPr lang="fr-FR" sz="2000" dirty="0" smtClean="0"/>
              <a:t>- </a:t>
            </a:r>
            <a:r>
              <a:rPr lang="fr-FR" sz="2000" dirty="0" smtClean="0"/>
              <a:t>F</a:t>
            </a:r>
            <a:r>
              <a:rPr lang="fr-FR" sz="2000" dirty="0" smtClean="0"/>
              <a:t>eedback </a:t>
            </a:r>
            <a:r>
              <a:rPr lang="fr-FR" sz="2000" dirty="0" err="1" smtClean="0"/>
              <a:t>from</a:t>
            </a:r>
            <a:r>
              <a:rPr lang="fr-FR" sz="2000" dirty="0" smtClean="0"/>
              <a:t> public audiences, </a:t>
            </a:r>
            <a:r>
              <a:rPr lang="fr-FR" sz="2000" dirty="0" err="1" smtClean="0"/>
              <a:t>teachers</a:t>
            </a:r>
            <a:r>
              <a:rPr lang="fr-FR" sz="2000" dirty="0" smtClean="0"/>
              <a:t>, </a:t>
            </a:r>
            <a:r>
              <a:rPr lang="fr-FR" sz="2000" dirty="0" err="1" smtClean="0"/>
              <a:t>students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very</a:t>
            </a:r>
            <a:r>
              <a:rPr lang="fr-FR" sz="2000" dirty="0" smtClean="0"/>
              <a:t> positive </a:t>
            </a:r>
          </a:p>
          <a:p>
            <a:endParaRPr lang="fr-FR" sz="2000" dirty="0" smtClean="0"/>
          </a:p>
          <a:p>
            <a:r>
              <a:rPr lang="fr-FR" sz="2000" dirty="0" smtClean="0"/>
              <a:t>- For an </a:t>
            </a:r>
            <a:r>
              <a:rPr lang="fr-FR" sz="2000" dirty="0" err="1" smtClean="0"/>
              <a:t>average</a:t>
            </a:r>
            <a:r>
              <a:rPr lang="fr-FR" sz="2000" dirty="0" smtClean="0"/>
              <a:t> </a:t>
            </a:r>
            <a:r>
              <a:rPr lang="fr-FR" sz="2000" dirty="0" err="1" smtClean="0"/>
              <a:t>funding</a:t>
            </a:r>
            <a:r>
              <a:rPr lang="fr-FR" sz="2000" dirty="0" smtClean="0"/>
              <a:t> per </a:t>
            </a:r>
            <a:r>
              <a:rPr lang="fr-FR" sz="2000" dirty="0" err="1" smtClean="0"/>
              <a:t>year</a:t>
            </a:r>
            <a:r>
              <a:rPr lang="fr-FR" sz="2000" dirty="0" smtClean="0"/>
              <a:t> of 120 </a:t>
            </a:r>
            <a:r>
              <a:rPr lang="fr-FR" sz="2000" dirty="0" err="1" smtClean="0"/>
              <a:t>kEuros</a:t>
            </a:r>
            <a:r>
              <a:rPr lang="fr-FR" sz="2000" dirty="0" smtClean="0"/>
              <a:t> (</a:t>
            </a:r>
            <a:r>
              <a:rPr lang="fr-FR" sz="2000" dirty="0" err="1" smtClean="0"/>
              <a:t>excluding</a:t>
            </a:r>
            <a:r>
              <a:rPr lang="fr-FR" sz="2000" dirty="0" smtClean="0"/>
              <a:t> </a:t>
            </a:r>
            <a:r>
              <a:rPr lang="fr-FR" sz="2000" dirty="0" err="1" smtClean="0"/>
              <a:t>PhD</a:t>
            </a:r>
            <a:r>
              <a:rPr lang="fr-FR" sz="2000" dirty="0" smtClean="0"/>
              <a:t> </a:t>
            </a:r>
            <a:r>
              <a:rPr lang="fr-FR" sz="2000" dirty="0" err="1" smtClean="0"/>
              <a:t>grants</a:t>
            </a:r>
            <a:r>
              <a:rPr lang="fr-FR" sz="2000" dirty="0" smtClean="0"/>
              <a:t>)</a:t>
            </a:r>
            <a:endParaRPr lang="fr-FR" sz="2000" dirty="0"/>
          </a:p>
        </p:txBody>
      </p:sp>
      <p:sp>
        <p:nvSpPr>
          <p:cNvPr id="16" name="ZoneTexte 15"/>
          <p:cNvSpPr txBox="1"/>
          <p:nvPr/>
        </p:nvSpPr>
        <p:spPr>
          <a:xfrm>
            <a:off x="215789" y="4216483"/>
            <a:ext cx="88858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Tx/>
              <a:buChar char="-"/>
            </a:pPr>
            <a:r>
              <a:rPr lang="fr-FR" sz="2000" dirty="0" smtClean="0"/>
              <a:t> </a:t>
            </a:r>
            <a:r>
              <a:rPr lang="fr-FR" sz="2000" dirty="0" err="1" smtClean="0"/>
              <a:t>Pursue</a:t>
            </a:r>
            <a:r>
              <a:rPr lang="fr-FR" sz="2000" dirty="0" smtClean="0"/>
              <a:t> </a:t>
            </a:r>
            <a:r>
              <a:rPr lang="fr-FR" sz="2000" dirty="0" err="1" smtClean="0"/>
              <a:t>yearly</a:t>
            </a:r>
            <a:r>
              <a:rPr lang="fr-FR" sz="2000" dirty="0" smtClean="0"/>
              <a:t> initiatives: 		</a:t>
            </a:r>
            <a:r>
              <a:rPr lang="fr-FR" sz="2000" dirty="0" err="1" smtClean="0"/>
              <a:t>school</a:t>
            </a:r>
            <a:r>
              <a:rPr lang="fr-FR" sz="2000" dirty="0" smtClean="0"/>
              <a:t>,  night,  exhibition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fr-FR" sz="2000" dirty="0" smtClean="0"/>
              <a:t> </a:t>
            </a:r>
            <a:r>
              <a:rPr lang="fr-FR" sz="2000" dirty="0" err="1" smtClean="0"/>
              <a:t>Further</a:t>
            </a:r>
            <a:r>
              <a:rPr lang="fr-FR" sz="2000" dirty="0" smtClean="0"/>
              <a:t> </a:t>
            </a:r>
            <a:r>
              <a:rPr lang="fr-FR" sz="2000" dirty="0" err="1" smtClean="0"/>
              <a:t>develop</a:t>
            </a:r>
            <a:r>
              <a:rPr lang="fr-FR" sz="2000" dirty="0" smtClean="0"/>
              <a:t> master training on </a:t>
            </a:r>
            <a:r>
              <a:rPr lang="fr-FR" sz="2000" dirty="0" err="1" smtClean="0"/>
              <a:t>platforms</a:t>
            </a:r>
            <a:r>
              <a:rPr lang="fr-FR" sz="2000" dirty="0" smtClean="0"/>
              <a:t>, </a:t>
            </a:r>
            <a:r>
              <a:rPr lang="fr-FR" sz="2000" dirty="0" err="1" smtClean="0"/>
              <a:t>develop</a:t>
            </a:r>
            <a:r>
              <a:rPr lang="fr-FR" sz="2000" dirty="0" smtClean="0"/>
              <a:t> new </a:t>
            </a:r>
            <a:r>
              <a:rPr lang="fr-FR" sz="2000" dirty="0" err="1" smtClean="0"/>
              <a:t>experiments</a:t>
            </a:r>
            <a:r>
              <a:rPr lang="fr-FR" sz="2000" dirty="0" smtClean="0"/>
              <a:t> « hands on » </a:t>
            </a:r>
            <a:r>
              <a:rPr lang="fr-FR" sz="2000" dirty="0" err="1" smtClean="0"/>
              <a:t>dedicated</a:t>
            </a:r>
            <a:r>
              <a:rPr lang="fr-FR" sz="2000" dirty="0" smtClean="0"/>
              <a:t> to training, </a:t>
            </a:r>
            <a:r>
              <a:rPr lang="fr-FR" sz="2000" dirty="0" err="1" smtClean="0"/>
              <a:t>develop</a:t>
            </a:r>
            <a:r>
              <a:rPr lang="fr-FR" sz="2000" dirty="0" smtClean="0"/>
              <a:t> </a:t>
            </a:r>
            <a:r>
              <a:rPr lang="fr-FR" sz="2000" dirty="0" err="1" smtClean="0"/>
              <a:t>european</a:t>
            </a:r>
            <a:r>
              <a:rPr lang="fr-FR" sz="2000" dirty="0" smtClean="0"/>
              <a:t> exchanges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fr-FR" sz="2000" dirty="0" smtClean="0"/>
              <a:t> </a:t>
            </a:r>
            <a:r>
              <a:rPr lang="fr-FR" sz="2000" dirty="0" err="1" smtClean="0"/>
              <a:t>After</a:t>
            </a:r>
            <a:r>
              <a:rPr lang="fr-FR" sz="2000" dirty="0" smtClean="0"/>
              <a:t> Zoom, </a:t>
            </a:r>
            <a:r>
              <a:rPr lang="fr-FR" sz="2000" dirty="0" err="1" smtClean="0"/>
              <a:t>develop</a:t>
            </a:r>
            <a:r>
              <a:rPr lang="fr-FR" sz="2000" dirty="0" smtClean="0"/>
              <a:t> </a:t>
            </a:r>
            <a:r>
              <a:rPr lang="fr-FR" sz="2000" dirty="0" err="1" smtClean="0"/>
              <a:t>link</a:t>
            </a:r>
            <a:r>
              <a:rPr lang="fr-FR" sz="2000" dirty="0" smtClean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</a:t>
            </a:r>
            <a:r>
              <a:rPr lang="fr-FR" sz="2000" dirty="0" err="1" smtClean="0"/>
              <a:t>high-school</a:t>
            </a:r>
            <a:r>
              <a:rPr lang="fr-FR" sz="2000" dirty="0" smtClean="0"/>
              <a:t>:</a:t>
            </a:r>
            <a:r>
              <a:rPr lang="fr-FR" sz="2000" dirty="0" smtClean="0"/>
              <a:t> </a:t>
            </a:r>
            <a:r>
              <a:rPr lang="fr-FR" sz="2000" dirty="0" err="1" smtClean="0"/>
              <a:t>conference</a:t>
            </a:r>
            <a:r>
              <a:rPr lang="fr-FR" sz="2000" dirty="0" smtClean="0"/>
              <a:t> cycles (</a:t>
            </a:r>
            <a:r>
              <a:rPr lang="fr-FR" sz="2000" dirty="0" err="1" smtClean="0"/>
              <a:t>with</a:t>
            </a:r>
            <a:r>
              <a:rPr lang="fr-FR" sz="2000" dirty="0" smtClean="0"/>
              <a:t> </a:t>
            </a:r>
            <a:r>
              <a:rPr lang="fr-FR" sz="2000" dirty="0" err="1" smtClean="0"/>
              <a:t>experiments</a:t>
            </a:r>
            <a:r>
              <a:rPr lang="fr-FR" sz="2000" dirty="0" smtClean="0"/>
              <a:t> ?), training of </a:t>
            </a:r>
            <a:r>
              <a:rPr lang="fr-FR" sz="2000" dirty="0" err="1" smtClean="0"/>
              <a:t>teachers</a:t>
            </a:r>
            <a:r>
              <a:rPr lang="fr-FR" sz="2000" dirty="0" smtClean="0"/>
              <a:t>…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3259665" y="3770391"/>
            <a:ext cx="2257778" cy="130795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82433" y="232305"/>
            <a:ext cx="2233788" cy="741362"/>
          </a:xfrm>
          <a:solidFill>
            <a:srgbClr val="E7B18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fr-FR" sz="2800" b="1" dirty="0" smtClean="0">
                <a:latin typeface="Comic Sans MS"/>
                <a:cs typeface="Comic Sans MS"/>
              </a:rPr>
              <a:t>Goals</a:t>
            </a:r>
            <a:endParaRPr lang="fr-FR" sz="2800" b="1" dirty="0">
              <a:latin typeface="Comic Sans MS"/>
              <a:cs typeface="Comic Sans MS"/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94733" y="1444979"/>
            <a:ext cx="8766048" cy="4495800"/>
          </a:xfrm>
        </p:spPr>
        <p:txBody>
          <a:bodyPr>
            <a:normAutofit lnSpcReduction="10000"/>
          </a:bodyPr>
          <a:lstStyle/>
          <a:p>
            <a:pPr marL="514350" indent="-514350">
              <a:spcAft>
                <a:spcPts val="600"/>
              </a:spcAft>
              <a:buFont typeface="Wingdings" charset="2"/>
              <a:buChar char="Ø"/>
            </a:pPr>
            <a:r>
              <a:rPr lang="fr-FR" sz="2595" b="1" dirty="0" err="1" smtClean="0"/>
              <a:t>Enhance</a:t>
            </a:r>
            <a:r>
              <a:rPr lang="fr-FR" sz="2595" b="1" dirty="0" smtClean="0"/>
              <a:t> </a:t>
            </a:r>
            <a:r>
              <a:rPr lang="fr-FR" sz="2595" b="1" dirty="0" err="1" smtClean="0"/>
              <a:t>visibility</a:t>
            </a:r>
            <a:r>
              <a:rPr lang="fr-FR" sz="2595" b="1" dirty="0" smtClean="0"/>
              <a:t> of P2IO </a:t>
            </a:r>
            <a:r>
              <a:rPr lang="fr-FR" sz="2595" b="1" dirty="0" err="1" smtClean="0"/>
              <a:t>research</a:t>
            </a:r>
            <a:r>
              <a:rPr lang="fr-FR" sz="2595" b="1" dirty="0" smtClean="0"/>
              <a:t> for </a:t>
            </a:r>
            <a:r>
              <a:rPr lang="fr-FR" sz="2595" b="1" dirty="0" err="1" smtClean="0"/>
              <a:t>students</a:t>
            </a:r>
            <a:r>
              <a:rPr lang="fr-FR" sz="2595" b="1" dirty="0" smtClean="0"/>
              <a:t> and society</a:t>
            </a:r>
          </a:p>
          <a:p>
            <a:pPr marL="533400" indent="-533400">
              <a:buNone/>
            </a:pPr>
            <a:r>
              <a:rPr lang="fr-FR" dirty="0" smtClean="0"/>
              <a:t> 	</a:t>
            </a:r>
            <a:r>
              <a:rPr lang="fr-FR" sz="2400" dirty="0" err="1" smtClean="0"/>
              <a:t>Popularize</a:t>
            </a:r>
            <a:r>
              <a:rPr lang="fr-FR" sz="2400" b="0" dirty="0" smtClean="0"/>
              <a:t> the </a:t>
            </a:r>
            <a:r>
              <a:rPr lang="fr-FR" sz="2400" b="0" dirty="0" err="1" smtClean="0"/>
              <a:t>research</a:t>
            </a:r>
            <a:r>
              <a:rPr lang="fr-FR" sz="2400" b="0" dirty="0" smtClean="0"/>
              <a:t> </a:t>
            </a:r>
            <a:r>
              <a:rPr lang="fr-FR" sz="2400" b="0" dirty="0" err="1" smtClean="0"/>
              <a:t>carried</a:t>
            </a:r>
            <a:r>
              <a:rPr lang="fr-FR" sz="2400" b="0" dirty="0" smtClean="0"/>
              <a:t> out in P2IO</a:t>
            </a:r>
          </a:p>
          <a:p>
            <a:pPr marL="533400" indent="-533400">
              <a:spcAft>
                <a:spcPts val="1200"/>
              </a:spcAft>
              <a:buNone/>
            </a:pPr>
            <a:r>
              <a:rPr lang="fr-FR" sz="2400" b="0" dirty="0" smtClean="0"/>
              <a:t>	</a:t>
            </a:r>
            <a:r>
              <a:rPr lang="fr-FR" sz="2400" b="0" dirty="0" err="1" smtClean="0"/>
              <a:t>Share</a:t>
            </a:r>
            <a:r>
              <a:rPr lang="fr-FR" sz="2400" b="0" dirty="0" smtClean="0"/>
              <a:t> </a:t>
            </a:r>
            <a:r>
              <a:rPr lang="fr-FR" sz="2400" b="0" dirty="0" err="1" smtClean="0"/>
              <a:t>fundamental</a:t>
            </a:r>
            <a:r>
              <a:rPr lang="fr-FR" sz="2400" b="0" dirty="0" smtClean="0"/>
              <a:t> questions, </a:t>
            </a:r>
            <a:r>
              <a:rPr lang="fr-FR" sz="2400" b="0" dirty="0" err="1" smtClean="0"/>
              <a:t>technological</a:t>
            </a:r>
            <a:r>
              <a:rPr lang="fr-FR" sz="2400" b="0" dirty="0" smtClean="0"/>
              <a:t> </a:t>
            </a:r>
            <a:r>
              <a:rPr lang="fr-FR" sz="2400" b="0" dirty="0" err="1" smtClean="0"/>
              <a:t>developments</a:t>
            </a:r>
            <a:r>
              <a:rPr lang="fr-FR" sz="2400" b="0" dirty="0" smtClean="0"/>
              <a:t> and applications for society</a:t>
            </a:r>
            <a:endParaRPr lang="fr-FR" sz="2400" dirty="0" smtClean="0"/>
          </a:p>
          <a:p>
            <a:pPr>
              <a:spcAft>
                <a:spcPts val="600"/>
              </a:spcAft>
              <a:buFont typeface="Wingdings" charset="2"/>
              <a:buChar char="Ø"/>
            </a:pPr>
            <a:r>
              <a:rPr lang="fr-FR" sz="3059" b="1" dirty="0" smtClean="0"/>
              <a:t> </a:t>
            </a:r>
            <a:r>
              <a:rPr lang="fr-FR" sz="2595" b="1" dirty="0" err="1" smtClean="0"/>
              <a:t>Enhance</a:t>
            </a:r>
            <a:r>
              <a:rPr lang="fr-FR" sz="2595" b="1" dirty="0" smtClean="0"/>
              <a:t> training of </a:t>
            </a:r>
            <a:r>
              <a:rPr lang="fr-FR" sz="2595" b="1" dirty="0" err="1" smtClean="0"/>
              <a:t>master’s</a:t>
            </a:r>
            <a:r>
              <a:rPr lang="fr-FR" sz="2595" b="1" dirty="0" smtClean="0"/>
              <a:t> </a:t>
            </a:r>
            <a:r>
              <a:rPr lang="fr-FR" sz="2595" b="1" dirty="0" err="1" smtClean="0"/>
              <a:t>students</a:t>
            </a:r>
            <a:r>
              <a:rPr lang="fr-FR" sz="2595" b="1" dirty="0" smtClean="0"/>
              <a:t> on P2IO </a:t>
            </a:r>
            <a:r>
              <a:rPr lang="fr-FR" sz="2595" b="1" dirty="0" err="1" smtClean="0"/>
              <a:t>tracks</a:t>
            </a:r>
            <a:endParaRPr lang="fr-FR" sz="2595" b="1" dirty="0" smtClean="0"/>
          </a:p>
          <a:p>
            <a:pPr marL="533400" indent="-533400">
              <a:spcAft>
                <a:spcPts val="1200"/>
              </a:spcAft>
              <a:buNone/>
            </a:pPr>
            <a:r>
              <a:rPr lang="fr-FR" b="0" dirty="0" smtClean="0"/>
              <a:t>	</a:t>
            </a:r>
            <a:r>
              <a:rPr lang="fr-FR" sz="2400" b="0" dirty="0" smtClean="0"/>
              <a:t>Practice </a:t>
            </a:r>
            <a:r>
              <a:rPr lang="fr-FR" sz="2400" b="0" dirty="0" err="1" smtClean="0"/>
              <a:t>with</a:t>
            </a:r>
            <a:r>
              <a:rPr lang="fr-FR" sz="2400" b="0" dirty="0" smtClean="0"/>
              <a:t> </a:t>
            </a:r>
            <a:r>
              <a:rPr lang="fr-FR" sz="2400" b="0" dirty="0" err="1" smtClean="0"/>
              <a:t>today’s</a:t>
            </a:r>
            <a:r>
              <a:rPr lang="fr-FR" sz="2400" b="0" dirty="0" smtClean="0"/>
              <a:t> </a:t>
            </a:r>
            <a:r>
              <a:rPr lang="fr-FR" sz="2400" b="0" dirty="0" err="1" smtClean="0"/>
              <a:t>research</a:t>
            </a:r>
            <a:r>
              <a:rPr lang="fr-FR" sz="2400" b="0" dirty="0" smtClean="0"/>
              <a:t> </a:t>
            </a:r>
            <a:r>
              <a:rPr lang="fr-FR" sz="2400" b="0" dirty="0" err="1" smtClean="0"/>
              <a:t>tools</a:t>
            </a:r>
            <a:r>
              <a:rPr lang="fr-FR" sz="2400" b="0" dirty="0" smtClean="0"/>
              <a:t>, go to </a:t>
            </a:r>
            <a:r>
              <a:rPr lang="fr-FR" sz="2400" b="0" dirty="0" err="1" smtClean="0"/>
              <a:t>platforms</a:t>
            </a:r>
            <a:endParaRPr lang="fr-FR" sz="2400" b="0" dirty="0" smtClean="0"/>
          </a:p>
          <a:p>
            <a:pPr marL="514350" indent="-514350">
              <a:buFont typeface="Wingdings" charset="2"/>
              <a:buChar char="Ø"/>
            </a:pPr>
            <a:r>
              <a:rPr lang="fr-FR" sz="2600" b="1" dirty="0" smtClean="0"/>
              <a:t>Encourage </a:t>
            </a:r>
            <a:r>
              <a:rPr lang="fr-FR" sz="2600" b="1" dirty="0" err="1" smtClean="0"/>
              <a:t>students</a:t>
            </a:r>
            <a:r>
              <a:rPr lang="fr-FR" sz="2600" b="1" dirty="0" smtClean="0"/>
              <a:t> to </a:t>
            </a:r>
            <a:r>
              <a:rPr lang="fr-FR" sz="2600" b="1" dirty="0" err="1" smtClean="0"/>
              <a:t>choose</a:t>
            </a:r>
            <a:r>
              <a:rPr lang="fr-FR" sz="2600" b="1" dirty="0" smtClean="0"/>
              <a:t> P2IO </a:t>
            </a:r>
            <a:r>
              <a:rPr lang="fr-FR" sz="2600" b="1" dirty="0" err="1" smtClean="0"/>
              <a:t>tracks</a:t>
            </a:r>
            <a:endParaRPr lang="fr-FR" sz="2600" b="1" dirty="0" smtClean="0"/>
          </a:p>
          <a:p>
            <a:pPr marL="457200" indent="-457200">
              <a:buNone/>
            </a:pPr>
            <a:r>
              <a:rPr lang="fr-FR" b="0" dirty="0" smtClean="0"/>
              <a:t>	</a:t>
            </a:r>
            <a:r>
              <a:rPr lang="fr-FR" sz="2400" b="0" dirty="0" err="1" smtClean="0"/>
              <a:t>master’s</a:t>
            </a:r>
            <a:r>
              <a:rPr lang="fr-FR" sz="2400" b="0" dirty="0" smtClean="0"/>
              <a:t> and </a:t>
            </a:r>
            <a:r>
              <a:rPr lang="fr-FR" sz="2400" b="0" dirty="0" err="1" smtClean="0"/>
              <a:t>PhD</a:t>
            </a:r>
            <a:r>
              <a:rPr lang="fr-FR" sz="2400" b="0" dirty="0" smtClean="0"/>
              <a:t> </a:t>
            </a:r>
            <a:r>
              <a:rPr lang="fr-FR" sz="2400" b="0" dirty="0" err="1" smtClean="0"/>
              <a:t>fellowships</a:t>
            </a:r>
            <a:endParaRPr lang="fr-FR" sz="2400" b="0" dirty="0" smtClean="0"/>
          </a:p>
        </p:txBody>
      </p:sp>
      <p:pic>
        <p:nvPicPr>
          <p:cNvPr id="5" name="Image 4" descr="logo_P2IO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354" y="20640"/>
            <a:ext cx="2184423" cy="1226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1428" y="204084"/>
            <a:ext cx="4989684" cy="699028"/>
          </a:xfrm>
          <a:solidFill>
            <a:srgbClr val="E7B18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fr-FR" sz="2400" b="1" dirty="0" err="1" smtClean="0">
                <a:latin typeface="Comic Sans MS"/>
                <a:cs typeface="Comic Sans MS"/>
              </a:rPr>
              <a:t>Visibility</a:t>
            </a:r>
            <a:r>
              <a:rPr lang="fr-FR" sz="2400" b="1" dirty="0" smtClean="0">
                <a:latin typeface="Comic Sans MS"/>
                <a:cs typeface="Comic Sans MS"/>
              </a:rPr>
              <a:t> of P2IO </a:t>
            </a:r>
            <a:r>
              <a:rPr lang="fr-FR" sz="2400" b="1" dirty="0" err="1" smtClean="0">
                <a:latin typeface="Comic Sans MS"/>
                <a:cs typeface="Comic Sans MS"/>
              </a:rPr>
              <a:t>research</a:t>
            </a:r>
            <a:endParaRPr lang="fr-FR" sz="2400" b="1" dirty="0">
              <a:latin typeface="Comic Sans MS"/>
              <a:cs typeface="Comic Sans M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8225" y="1481667"/>
            <a:ext cx="822677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3200" b="1" i="1" dirty="0" smtClean="0"/>
              <a:t>Rencontres des Deux Infinis </a:t>
            </a:r>
          </a:p>
          <a:p>
            <a:r>
              <a:rPr lang="fr-FR" sz="2400" dirty="0" smtClean="0"/>
              <a:t>	</a:t>
            </a:r>
            <a:r>
              <a:rPr lang="fr-FR" sz="2800" dirty="0" err="1" smtClean="0"/>
              <a:t>School</a:t>
            </a:r>
            <a:r>
              <a:rPr lang="fr-FR" sz="2800" dirty="0" smtClean="0"/>
              <a:t> of </a:t>
            </a:r>
            <a:r>
              <a:rPr lang="fr-FR" sz="2800" dirty="0" err="1" smtClean="0"/>
              <a:t>Physics</a:t>
            </a:r>
            <a:r>
              <a:rPr lang="fr-FR" sz="2800" dirty="0" smtClean="0"/>
              <a:t> </a:t>
            </a:r>
            <a:r>
              <a:rPr lang="fr-FR" sz="2000" dirty="0" smtClean="0"/>
              <a:t>in french for </a:t>
            </a:r>
            <a:r>
              <a:rPr lang="fr-FR" sz="2000" dirty="0" err="1" smtClean="0"/>
              <a:t>BSc</a:t>
            </a:r>
            <a:r>
              <a:rPr lang="fr-FR" sz="2000" dirty="0" smtClean="0"/>
              <a:t> </a:t>
            </a:r>
            <a:r>
              <a:rPr lang="fr-FR" sz="2000" dirty="0" err="1" smtClean="0"/>
              <a:t>students</a:t>
            </a:r>
            <a:r>
              <a:rPr lang="fr-FR" sz="2000" dirty="0" smtClean="0"/>
              <a:t> </a:t>
            </a:r>
          </a:p>
          <a:p>
            <a:pPr>
              <a:spcAft>
                <a:spcPts val="1200"/>
              </a:spcAft>
            </a:pPr>
            <a:r>
              <a:rPr lang="fr-FR" sz="2000" dirty="0" smtClean="0"/>
              <a:t>									  </a:t>
            </a:r>
            <a:r>
              <a:rPr lang="fr-FR" sz="2000" dirty="0" smtClean="0"/>
              <a:t>(</a:t>
            </a:r>
            <a:r>
              <a:rPr lang="fr-FR" sz="2000" dirty="0" smtClean="0"/>
              <a:t>licence)</a:t>
            </a:r>
          </a:p>
          <a:p>
            <a:pPr>
              <a:spcAft>
                <a:spcPts val="1200"/>
              </a:spcAft>
            </a:pPr>
            <a:r>
              <a:rPr lang="fr-FR" sz="2000" dirty="0" smtClean="0"/>
              <a:t>	2 </a:t>
            </a:r>
            <a:r>
              <a:rPr lang="fr-FR" sz="2000" dirty="0" err="1" smtClean="0"/>
              <a:t>weeks</a:t>
            </a:r>
            <a:r>
              <a:rPr lang="fr-FR" sz="2000" dirty="0"/>
              <a:t> </a:t>
            </a:r>
            <a:r>
              <a:rPr lang="fr-FR" sz="2000" dirty="0" smtClean="0"/>
              <a:t> (end of </a:t>
            </a:r>
            <a:r>
              <a:rPr lang="fr-FR" sz="2000" dirty="0" err="1" smtClean="0"/>
              <a:t>july</a:t>
            </a:r>
            <a:r>
              <a:rPr lang="fr-FR" sz="2000" dirty="0" smtClean="0"/>
              <a:t>), campus of Orsay and Saclay</a:t>
            </a:r>
          </a:p>
          <a:p>
            <a:pPr>
              <a:spcAft>
                <a:spcPts val="1200"/>
              </a:spcAft>
            </a:pPr>
            <a:r>
              <a:rPr lang="fr-FR" sz="2000" dirty="0" smtClean="0"/>
              <a:t>	</a:t>
            </a:r>
            <a:r>
              <a:rPr lang="fr-FR" sz="2800" dirty="0" err="1" smtClean="0"/>
              <a:t>Discovery</a:t>
            </a:r>
            <a:r>
              <a:rPr lang="fr-FR" sz="2000" dirty="0" smtClean="0"/>
              <a:t> </a:t>
            </a:r>
            <a:r>
              <a:rPr lang="fr-FR" sz="2000" dirty="0" err="1" smtClean="0"/>
              <a:t>talks</a:t>
            </a:r>
            <a:r>
              <a:rPr lang="fr-FR" sz="2000" dirty="0" smtClean="0"/>
              <a:t> by </a:t>
            </a:r>
            <a:r>
              <a:rPr lang="fr-FR" sz="2000" dirty="0" err="1" smtClean="0"/>
              <a:t>researchers</a:t>
            </a:r>
            <a:r>
              <a:rPr lang="fr-FR" sz="2000" dirty="0" smtClean="0"/>
              <a:t>, </a:t>
            </a:r>
            <a:r>
              <a:rPr lang="fr-FR" sz="2800" dirty="0" err="1"/>
              <a:t>V</a:t>
            </a:r>
            <a:r>
              <a:rPr lang="fr-FR" sz="2800" dirty="0" err="1" smtClean="0"/>
              <a:t>isit</a:t>
            </a:r>
            <a:r>
              <a:rPr lang="fr-FR" sz="2000" dirty="0" smtClean="0"/>
              <a:t> </a:t>
            </a:r>
            <a:r>
              <a:rPr lang="fr-FR" sz="2000" dirty="0" err="1" smtClean="0"/>
              <a:t>labs</a:t>
            </a:r>
            <a:endParaRPr lang="fr-FR" sz="2000" dirty="0" smtClean="0"/>
          </a:p>
          <a:p>
            <a:r>
              <a:rPr lang="fr-FR" sz="2000" dirty="0" smtClean="0"/>
              <a:t>	</a:t>
            </a:r>
            <a:r>
              <a:rPr lang="fr-FR" sz="2800" dirty="0" smtClean="0"/>
              <a:t>Discuss</a:t>
            </a:r>
            <a:r>
              <a:rPr lang="fr-FR" sz="2000" dirty="0" smtClean="0"/>
              <a:t>ions about </a:t>
            </a:r>
            <a:r>
              <a:rPr lang="fr-FR" sz="2000" dirty="0" err="1" smtClean="0"/>
              <a:t>physics</a:t>
            </a:r>
            <a:r>
              <a:rPr lang="fr-FR" sz="2000" dirty="0" smtClean="0"/>
              <a:t>, </a:t>
            </a:r>
            <a:r>
              <a:rPr lang="fr-FR" sz="2000" dirty="0" err="1" smtClean="0"/>
              <a:t>ideas</a:t>
            </a:r>
            <a:r>
              <a:rPr lang="fr-FR" sz="2000" dirty="0" smtClean="0"/>
              <a:t> and society</a:t>
            </a:r>
          </a:p>
          <a:p>
            <a:endParaRPr lang="fr-FR" sz="2000" dirty="0" smtClean="0"/>
          </a:p>
          <a:p>
            <a:r>
              <a:rPr lang="fr-FR" sz="2000" dirty="0" smtClean="0"/>
              <a:t>	2013: </a:t>
            </a:r>
            <a:r>
              <a:rPr lang="fr-FR" sz="2000" dirty="0" err="1" smtClean="0"/>
              <a:t>dedicated</a:t>
            </a:r>
            <a:r>
              <a:rPr lang="fr-FR" sz="2000" dirty="0" smtClean="0"/>
              <a:t> to Emma Noether</a:t>
            </a:r>
          </a:p>
          <a:p>
            <a:r>
              <a:rPr lang="fr-FR" sz="2000" dirty="0" smtClean="0"/>
              <a:t>	2012: 			   Ettore </a:t>
            </a:r>
            <a:r>
              <a:rPr lang="fr-FR" sz="2000" dirty="0" err="1" smtClean="0"/>
              <a:t>Majorana</a:t>
            </a:r>
            <a:endParaRPr lang="fr-FR" sz="2000" dirty="0" smtClean="0"/>
          </a:p>
          <a:p>
            <a:r>
              <a:rPr lang="fr-FR" sz="2000" dirty="0" smtClean="0"/>
              <a:t>	2011: 			   Georges Charpak</a:t>
            </a:r>
            <a:endParaRPr lang="fr-FR" sz="2000" dirty="0" smtClean="0"/>
          </a:p>
          <a:p>
            <a:endParaRPr lang="fr-FR" sz="2000" dirty="0" smtClean="0"/>
          </a:p>
        </p:txBody>
      </p:sp>
      <p:pic>
        <p:nvPicPr>
          <p:cNvPr id="5" name="Image 4" descr="logo_P2IO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354" y="20640"/>
            <a:ext cx="2184423" cy="1226008"/>
          </a:xfrm>
          <a:prstGeom prst="rect">
            <a:avLst/>
          </a:prstGeom>
        </p:spPr>
      </p:pic>
      <p:pic>
        <p:nvPicPr>
          <p:cNvPr id="6" name="Image 5" descr="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345" y="2091437"/>
            <a:ext cx="2677431" cy="3489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1428" y="204084"/>
            <a:ext cx="4989684" cy="699028"/>
          </a:xfrm>
          <a:solidFill>
            <a:srgbClr val="E7B18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fr-FR" sz="2400" b="1" dirty="0" err="1" smtClean="0">
                <a:latin typeface="Comic Sans MS"/>
                <a:cs typeface="Comic Sans MS"/>
              </a:rPr>
              <a:t>Visibility</a:t>
            </a:r>
            <a:r>
              <a:rPr lang="fr-FR" sz="2400" b="1" dirty="0" smtClean="0">
                <a:latin typeface="Comic Sans MS"/>
                <a:cs typeface="Comic Sans MS"/>
              </a:rPr>
              <a:t> of P2IO </a:t>
            </a:r>
            <a:r>
              <a:rPr lang="fr-FR" sz="2400" b="1" dirty="0" err="1" smtClean="0">
                <a:latin typeface="Comic Sans MS"/>
                <a:cs typeface="Comic Sans MS"/>
              </a:rPr>
              <a:t>research</a:t>
            </a:r>
            <a:endParaRPr lang="fr-FR" sz="2400" b="1" dirty="0">
              <a:latin typeface="Comic Sans MS"/>
              <a:cs typeface="Comic Sans M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8780" y="1608666"/>
            <a:ext cx="8226778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3200" b="1" i="1" dirty="0" smtClean="0"/>
              <a:t>Rencontres des Deux Infinis… </a:t>
            </a:r>
          </a:p>
          <a:p>
            <a:r>
              <a:rPr lang="fr-FR" sz="2400" dirty="0" smtClean="0"/>
              <a:t>	</a:t>
            </a:r>
            <a:r>
              <a:rPr lang="fr-FR" sz="2000" dirty="0" err="1" smtClean="0"/>
              <a:t>Each</a:t>
            </a:r>
            <a:r>
              <a:rPr lang="fr-FR" sz="2000" dirty="0" smtClean="0"/>
              <a:t> </a:t>
            </a:r>
            <a:r>
              <a:rPr lang="fr-FR" sz="2000" dirty="0" err="1" smtClean="0"/>
              <a:t>year</a:t>
            </a:r>
            <a:r>
              <a:rPr lang="fr-FR" sz="2000" dirty="0" smtClean="0"/>
              <a:t> 20-30 </a:t>
            </a:r>
            <a:r>
              <a:rPr lang="fr-FR" sz="2000" dirty="0" err="1" smtClean="0"/>
              <a:t>students</a:t>
            </a:r>
            <a:r>
              <a:rPr lang="fr-FR" sz="2000" dirty="0" smtClean="0"/>
              <a:t> </a:t>
            </a:r>
            <a:r>
              <a:rPr lang="fr-FR" sz="2000" dirty="0" err="1" smtClean="0"/>
              <a:t>from</a:t>
            </a:r>
            <a:r>
              <a:rPr lang="fr-FR" sz="2000" dirty="0" smtClean="0"/>
              <a:t> France (Paris and </a:t>
            </a:r>
            <a:r>
              <a:rPr lang="fr-FR" sz="2000" dirty="0" err="1" smtClean="0"/>
              <a:t>other</a:t>
            </a:r>
            <a:r>
              <a:rPr lang="fr-FR" sz="2000" dirty="0" smtClean="0"/>
              <a:t> </a:t>
            </a:r>
            <a:r>
              <a:rPr lang="fr-FR" sz="2000" dirty="0" err="1" smtClean="0"/>
              <a:t>regions</a:t>
            </a:r>
            <a:r>
              <a:rPr lang="fr-FR" sz="2000" dirty="0" smtClean="0"/>
              <a:t>)</a:t>
            </a:r>
          </a:p>
          <a:p>
            <a:pPr>
              <a:spcAft>
                <a:spcPts val="1800"/>
              </a:spcAft>
            </a:pPr>
            <a:r>
              <a:rPr lang="fr-FR" sz="2000" dirty="0" smtClean="0"/>
              <a:t>	</a:t>
            </a:r>
            <a:r>
              <a:rPr lang="fr-FR" sz="2000" dirty="0" err="1" smtClean="0"/>
              <a:t>From</a:t>
            </a:r>
            <a:r>
              <a:rPr lang="fr-FR" sz="2000" dirty="0" smtClean="0"/>
              <a:t> </a:t>
            </a:r>
            <a:r>
              <a:rPr lang="fr-FR" sz="2000" dirty="0" err="1" smtClean="0"/>
              <a:t>physics</a:t>
            </a:r>
            <a:r>
              <a:rPr lang="fr-FR" sz="2000" dirty="0" smtClean="0"/>
              <a:t> but </a:t>
            </a:r>
            <a:r>
              <a:rPr lang="fr-FR" sz="2000" dirty="0" err="1" smtClean="0"/>
              <a:t>also</a:t>
            </a:r>
            <a:r>
              <a:rPr lang="fr-FR" sz="2000" dirty="0" smtClean="0"/>
              <a:t> </a:t>
            </a:r>
            <a:r>
              <a:rPr lang="fr-FR" sz="2000" dirty="0" err="1" smtClean="0"/>
              <a:t>engineer’s</a:t>
            </a:r>
            <a:r>
              <a:rPr lang="fr-FR" sz="2000" dirty="0" smtClean="0"/>
              <a:t> </a:t>
            </a:r>
            <a:r>
              <a:rPr lang="fr-FR" sz="2000" dirty="0" err="1" smtClean="0"/>
              <a:t>track</a:t>
            </a:r>
            <a:endParaRPr lang="fr-FR" sz="2000" dirty="0" smtClean="0"/>
          </a:p>
          <a:p>
            <a:r>
              <a:rPr lang="fr-FR" sz="2000" dirty="0" smtClean="0"/>
              <a:t>	</a:t>
            </a:r>
            <a:r>
              <a:rPr lang="fr-FR" sz="2000" dirty="0" err="1" smtClean="0"/>
              <a:t>Around</a:t>
            </a:r>
            <a:r>
              <a:rPr lang="fr-FR" sz="2000" dirty="0" smtClean="0"/>
              <a:t> 20 speakers </a:t>
            </a:r>
            <a:r>
              <a:rPr lang="fr-FR" sz="2000" dirty="0" err="1" smtClean="0"/>
              <a:t>presenting</a:t>
            </a:r>
            <a:r>
              <a:rPr lang="fr-FR" sz="2000" dirty="0" smtClean="0"/>
              <a:t> a </a:t>
            </a:r>
          </a:p>
          <a:p>
            <a:pPr>
              <a:spcAft>
                <a:spcPts val="1200"/>
              </a:spcAft>
            </a:pPr>
            <a:r>
              <a:rPr lang="fr-FR" sz="2000" dirty="0"/>
              <a:t>	</a:t>
            </a:r>
            <a:r>
              <a:rPr lang="fr-FR" sz="2000" dirty="0" err="1" smtClean="0"/>
              <a:t>broad</a:t>
            </a:r>
            <a:r>
              <a:rPr lang="fr-FR" sz="2000" dirty="0" smtClean="0"/>
              <a:t> range of </a:t>
            </a:r>
            <a:r>
              <a:rPr lang="fr-FR" sz="2000" dirty="0" err="1" smtClean="0"/>
              <a:t>topics</a:t>
            </a:r>
            <a:endParaRPr lang="fr-FR" sz="2000" dirty="0" smtClean="0"/>
          </a:p>
          <a:p>
            <a:r>
              <a:rPr lang="fr-FR" sz="2000" dirty="0" smtClean="0"/>
              <a:t>	</a:t>
            </a:r>
            <a:r>
              <a:rPr lang="fr-FR" sz="2000" dirty="0" err="1" smtClean="0"/>
              <a:t>Visit</a:t>
            </a:r>
            <a:r>
              <a:rPr lang="fr-FR" sz="2000" dirty="0" smtClean="0"/>
              <a:t> of </a:t>
            </a:r>
            <a:r>
              <a:rPr lang="fr-FR" sz="2000" dirty="0" err="1" smtClean="0"/>
              <a:t>research</a:t>
            </a:r>
            <a:r>
              <a:rPr lang="fr-FR" sz="2000" dirty="0" smtClean="0"/>
              <a:t> </a:t>
            </a:r>
            <a:r>
              <a:rPr lang="fr-FR" sz="2000" dirty="0" err="1" smtClean="0"/>
              <a:t>platforms</a:t>
            </a:r>
            <a:r>
              <a:rPr lang="fr-FR" sz="2000" dirty="0" smtClean="0"/>
              <a:t> @ Orsay, Saclay </a:t>
            </a:r>
          </a:p>
          <a:p>
            <a:pPr>
              <a:spcAft>
                <a:spcPts val="1200"/>
              </a:spcAft>
            </a:pPr>
            <a:r>
              <a:rPr lang="fr-FR" sz="2000" dirty="0"/>
              <a:t>	</a:t>
            </a:r>
            <a:r>
              <a:rPr lang="fr-FR" sz="2000" dirty="0" smtClean="0"/>
              <a:t>and Paris</a:t>
            </a:r>
          </a:p>
          <a:p>
            <a:r>
              <a:rPr lang="fr-FR" sz="2000" dirty="0" smtClean="0"/>
              <a:t>	</a:t>
            </a:r>
            <a:r>
              <a:rPr lang="fr-FR" sz="2000" dirty="0" err="1" smtClean="0"/>
              <a:t>Lively</a:t>
            </a:r>
            <a:r>
              <a:rPr lang="fr-FR" sz="2000" dirty="0" smtClean="0"/>
              <a:t> discussions on </a:t>
            </a:r>
            <a:r>
              <a:rPr lang="fr-FR" sz="2000" dirty="0" err="1" smtClean="0"/>
              <a:t>physics</a:t>
            </a:r>
            <a:r>
              <a:rPr lang="fr-FR" sz="2000" dirty="0" smtClean="0"/>
              <a:t>, the real world </a:t>
            </a:r>
          </a:p>
          <a:p>
            <a:r>
              <a:rPr lang="fr-FR" sz="2000" dirty="0"/>
              <a:t>	</a:t>
            </a:r>
            <a:r>
              <a:rPr lang="fr-FR" sz="2000" dirty="0" smtClean="0"/>
              <a:t>and the place of </a:t>
            </a:r>
            <a:r>
              <a:rPr lang="fr-FR" sz="2000" dirty="0" err="1" smtClean="0"/>
              <a:t>physics</a:t>
            </a:r>
            <a:r>
              <a:rPr lang="fr-FR" sz="2000" dirty="0" smtClean="0"/>
              <a:t> in society  </a:t>
            </a:r>
          </a:p>
          <a:p>
            <a:pPr>
              <a:spcAft>
                <a:spcPts val="1200"/>
              </a:spcAft>
            </a:pPr>
            <a:endParaRPr lang="fr-FR" sz="2000" dirty="0" smtClean="0"/>
          </a:p>
          <a:p>
            <a:pPr>
              <a:spcAft>
                <a:spcPts val="1200"/>
              </a:spcAft>
            </a:pPr>
            <a:endParaRPr lang="fr-FR" sz="2000" dirty="0" smtClean="0"/>
          </a:p>
          <a:p>
            <a:pPr>
              <a:spcAft>
                <a:spcPts val="1200"/>
              </a:spcAft>
            </a:pPr>
            <a:endParaRPr lang="fr-FR" sz="2000" dirty="0" smtClean="0"/>
          </a:p>
        </p:txBody>
      </p:sp>
      <p:pic>
        <p:nvPicPr>
          <p:cNvPr id="5" name="Image 4" descr="logo_P2IO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354" y="20640"/>
            <a:ext cx="2184423" cy="1226008"/>
          </a:xfrm>
          <a:prstGeom prst="rect">
            <a:avLst/>
          </a:prstGeom>
        </p:spPr>
      </p:pic>
      <p:pic>
        <p:nvPicPr>
          <p:cNvPr id="8" name="Image 7" descr="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555" y="2965977"/>
            <a:ext cx="3584222" cy="2396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orateu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80" y="545819"/>
            <a:ext cx="8348888" cy="5775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1428" y="204084"/>
            <a:ext cx="4989684" cy="699028"/>
          </a:xfrm>
          <a:solidFill>
            <a:srgbClr val="E7B18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fr-FR" sz="2200" b="1" dirty="0" err="1" smtClean="0">
                <a:latin typeface="Comic Sans MS"/>
                <a:cs typeface="Comic Sans MS"/>
              </a:rPr>
              <a:t>Visibility</a:t>
            </a:r>
            <a:r>
              <a:rPr lang="fr-FR" sz="2200" b="1" dirty="0" smtClean="0">
                <a:latin typeface="Comic Sans MS"/>
                <a:cs typeface="Comic Sans MS"/>
              </a:rPr>
              <a:t> of P2IO </a:t>
            </a:r>
            <a:r>
              <a:rPr lang="fr-FR" sz="2200" b="1" dirty="0" err="1" smtClean="0">
                <a:latin typeface="Comic Sans MS"/>
                <a:cs typeface="Comic Sans MS"/>
              </a:rPr>
              <a:t>research</a:t>
            </a:r>
            <a:endParaRPr lang="fr-FR" sz="2200" b="1" dirty="0">
              <a:latin typeface="Comic Sans MS"/>
              <a:cs typeface="Comic Sans M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72281" y="1795075"/>
            <a:ext cx="861623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3200" b="1" i="1" dirty="0" smtClean="0"/>
              <a:t>Rencontres des Deux Infinis...</a:t>
            </a:r>
            <a:endParaRPr lang="fr-FR" sz="3200" b="1" i="1" dirty="0" smtClean="0"/>
          </a:p>
          <a:p>
            <a:r>
              <a:rPr lang="fr-FR" sz="2000" dirty="0" err="1" smtClean="0"/>
              <a:t>Enthusiastic</a:t>
            </a:r>
            <a:r>
              <a:rPr lang="fr-FR" sz="2000" dirty="0" smtClean="0"/>
              <a:t> </a:t>
            </a:r>
            <a:r>
              <a:rPr lang="fr-FR" sz="2800" dirty="0" smtClean="0"/>
              <a:t>feedback</a:t>
            </a:r>
            <a:r>
              <a:rPr lang="fr-FR" sz="2000" dirty="0" smtClean="0"/>
              <a:t> </a:t>
            </a:r>
            <a:r>
              <a:rPr lang="fr-FR" sz="2000" dirty="0" err="1" smtClean="0"/>
              <a:t>from</a:t>
            </a:r>
            <a:r>
              <a:rPr lang="fr-FR" sz="2000" dirty="0" smtClean="0"/>
              <a:t> </a:t>
            </a:r>
            <a:r>
              <a:rPr lang="fr-FR" sz="2000" dirty="0" err="1" smtClean="0"/>
              <a:t>students</a:t>
            </a:r>
            <a:r>
              <a:rPr lang="fr-FR" sz="2000" dirty="0" smtClean="0"/>
              <a:t>, </a:t>
            </a:r>
            <a:endParaRPr lang="fr-FR" sz="2000" dirty="0" smtClean="0"/>
          </a:p>
          <a:p>
            <a:r>
              <a:rPr lang="fr-FR" sz="2000" dirty="0" smtClean="0">
                <a:hlinkClick r:id="rId2"/>
              </a:rPr>
              <a:t>http</a:t>
            </a:r>
            <a:r>
              <a:rPr lang="fr-FR" sz="2000" dirty="0" smtClean="0">
                <a:hlinkClick r:id="rId2"/>
              </a:rPr>
              <a:t>://www.facebook.com/Rencontres.Physique.Infinis</a:t>
            </a:r>
            <a:r>
              <a:rPr lang="fr-FR" sz="2000" dirty="0" smtClean="0"/>
              <a:t> </a:t>
            </a:r>
          </a:p>
          <a:p>
            <a:endParaRPr lang="fr-FR" sz="2000" dirty="0" smtClean="0"/>
          </a:p>
          <a:p>
            <a:r>
              <a:rPr lang="fr-FR" sz="2000" dirty="0" smtClean="0"/>
              <a:t>Trigger </a:t>
            </a:r>
            <a:r>
              <a:rPr lang="fr-FR" sz="2800" dirty="0" err="1" smtClean="0"/>
              <a:t>dedication</a:t>
            </a:r>
            <a:r>
              <a:rPr lang="fr-FR" sz="2800" dirty="0" err="1" smtClean="0"/>
              <a:t>s</a:t>
            </a:r>
            <a:r>
              <a:rPr lang="fr-FR" sz="2000" dirty="0" smtClean="0"/>
              <a:t>: a few per </a:t>
            </a:r>
            <a:r>
              <a:rPr lang="fr-FR" sz="2000" dirty="0" err="1" smtClean="0"/>
              <a:t>year</a:t>
            </a:r>
            <a:r>
              <a:rPr lang="fr-FR" sz="2000" dirty="0" smtClean="0"/>
              <a:t> </a:t>
            </a:r>
            <a:r>
              <a:rPr lang="fr-FR" sz="2000" dirty="0" err="1" smtClean="0"/>
              <a:t>decide</a:t>
            </a:r>
            <a:r>
              <a:rPr lang="fr-FR" sz="2000" dirty="0" smtClean="0"/>
              <a:t> </a:t>
            </a:r>
            <a:r>
              <a:rPr lang="fr-FR" sz="2000" dirty="0" smtClean="0"/>
              <a:t>to </a:t>
            </a:r>
            <a:r>
              <a:rPr lang="fr-FR" sz="2000" dirty="0" err="1" smtClean="0"/>
              <a:t>join</a:t>
            </a:r>
            <a:r>
              <a:rPr lang="fr-FR" sz="2000" dirty="0" smtClean="0"/>
              <a:t> </a:t>
            </a:r>
            <a:r>
              <a:rPr lang="fr-FR" sz="2000" dirty="0" err="1" smtClean="0"/>
              <a:t>master’s</a:t>
            </a:r>
            <a:r>
              <a:rPr lang="fr-FR" sz="2000" dirty="0" smtClean="0"/>
              <a:t> </a:t>
            </a:r>
            <a:r>
              <a:rPr lang="fr-FR" sz="2000" dirty="0" err="1" smtClean="0"/>
              <a:t>track</a:t>
            </a:r>
            <a:r>
              <a:rPr lang="fr-FR" sz="2000" dirty="0" smtClean="0"/>
              <a:t> </a:t>
            </a:r>
            <a:r>
              <a:rPr lang="fr-FR" sz="2000" dirty="0" err="1" smtClean="0"/>
              <a:t>related</a:t>
            </a:r>
            <a:r>
              <a:rPr lang="fr-FR" sz="2000" dirty="0" smtClean="0"/>
              <a:t> to P2IO</a:t>
            </a:r>
            <a:endParaRPr lang="fr-FR" sz="2000" dirty="0" smtClean="0"/>
          </a:p>
          <a:p>
            <a:endParaRPr lang="fr-FR" sz="2000" dirty="0" smtClean="0"/>
          </a:p>
          <a:p>
            <a:r>
              <a:rPr lang="fr-FR" sz="2800" dirty="0" err="1" smtClean="0"/>
              <a:t>f</a:t>
            </a:r>
            <a:r>
              <a:rPr lang="fr-FR" sz="2800" dirty="0" err="1" smtClean="0"/>
              <a:t>unding</a:t>
            </a:r>
            <a:r>
              <a:rPr lang="fr-FR" sz="2800" dirty="0" smtClean="0"/>
              <a:t>:</a:t>
            </a:r>
            <a:r>
              <a:rPr lang="fr-FR" sz="2400" dirty="0" smtClean="0"/>
              <a:t> </a:t>
            </a:r>
            <a:r>
              <a:rPr lang="fr-FR" sz="2000" dirty="0" err="1" smtClean="0"/>
              <a:t>mostly</a:t>
            </a:r>
            <a:r>
              <a:rPr lang="fr-FR" sz="2000" dirty="0" smtClean="0"/>
              <a:t> </a:t>
            </a:r>
            <a:r>
              <a:rPr lang="fr-FR" sz="2000" dirty="0" smtClean="0"/>
              <a:t>P2IO, 25 </a:t>
            </a:r>
            <a:r>
              <a:rPr lang="fr-FR" sz="2000" dirty="0" err="1" smtClean="0"/>
              <a:t>kEuros</a:t>
            </a:r>
            <a:r>
              <a:rPr lang="fr-FR" sz="2000" dirty="0" smtClean="0"/>
              <a:t> + CEA (4k) and </a:t>
            </a:r>
            <a:r>
              <a:rPr lang="fr-FR" sz="2000" dirty="0" err="1" smtClean="0"/>
              <a:t>Physics</a:t>
            </a:r>
            <a:r>
              <a:rPr lang="fr-FR" sz="2000" dirty="0" smtClean="0"/>
              <a:t> </a:t>
            </a:r>
            <a:r>
              <a:rPr lang="fr-FR" sz="2000" dirty="0" err="1" smtClean="0"/>
              <a:t>depts</a:t>
            </a:r>
            <a:r>
              <a:rPr lang="fr-FR" sz="2000" dirty="0" smtClean="0"/>
              <a:t> (2k)</a:t>
            </a:r>
          </a:p>
          <a:p>
            <a:r>
              <a:rPr lang="fr-FR" sz="2000" dirty="0" smtClean="0"/>
              <a:t>										</a:t>
            </a:r>
            <a:r>
              <a:rPr lang="fr-FR" sz="2000" dirty="0" smtClean="0"/>
              <a:t>		(</a:t>
            </a:r>
            <a:r>
              <a:rPr lang="fr-FR" sz="2000" dirty="0" err="1" smtClean="0"/>
              <a:t>Paris-Sud</a:t>
            </a:r>
            <a:r>
              <a:rPr lang="fr-FR" sz="2000" dirty="0" smtClean="0"/>
              <a:t>, Denis Diderot</a:t>
            </a:r>
            <a:r>
              <a:rPr lang="fr-FR" sz="2000" dirty="0" smtClean="0"/>
              <a:t>)</a:t>
            </a:r>
          </a:p>
          <a:p>
            <a:r>
              <a:rPr lang="fr-FR" sz="2000" dirty="0" smtClean="0"/>
              <a:t>			And </a:t>
            </a:r>
            <a:r>
              <a:rPr lang="fr-FR" sz="2000" dirty="0" err="1" smtClean="0"/>
              <a:t>strong</a:t>
            </a:r>
            <a:r>
              <a:rPr lang="fr-FR" sz="2000" dirty="0" smtClean="0"/>
              <a:t> </a:t>
            </a:r>
            <a:r>
              <a:rPr lang="fr-FR" sz="2000" dirty="0" err="1" smtClean="0"/>
              <a:t>commitment</a:t>
            </a:r>
            <a:r>
              <a:rPr lang="fr-FR" sz="2000" dirty="0" smtClean="0"/>
              <a:t> of administrative staff</a:t>
            </a:r>
          </a:p>
        </p:txBody>
      </p:sp>
      <p:pic>
        <p:nvPicPr>
          <p:cNvPr id="5" name="Image 4" descr="logo_P2IO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354" y="20640"/>
            <a:ext cx="2184423" cy="1226008"/>
          </a:xfrm>
          <a:prstGeom prst="rect">
            <a:avLst/>
          </a:prstGeom>
        </p:spPr>
      </p:pic>
      <p:pic>
        <p:nvPicPr>
          <p:cNvPr id="6" name="Image 5" descr="LHC-galaxie_small_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2764" y="1353592"/>
            <a:ext cx="2794604" cy="214362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898285" y="5735059"/>
            <a:ext cx="5064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>
                <a:solidFill>
                  <a:srgbClr val="3366FF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fr-FR" sz="2800" dirty="0" smtClean="0">
                <a:solidFill>
                  <a:srgbClr val="3366FF"/>
                </a:solidFill>
              </a:rPr>
              <a:t> To </a:t>
            </a:r>
            <a:r>
              <a:rPr lang="fr-FR" sz="2800" dirty="0" err="1" smtClean="0">
                <a:solidFill>
                  <a:srgbClr val="3366FF"/>
                </a:solidFill>
              </a:rPr>
              <a:t>be</a:t>
            </a:r>
            <a:r>
              <a:rPr lang="fr-FR" sz="2800" dirty="0" smtClean="0">
                <a:solidFill>
                  <a:srgbClr val="3366FF"/>
                </a:solidFill>
              </a:rPr>
              <a:t> </a:t>
            </a:r>
            <a:r>
              <a:rPr lang="fr-FR" sz="2800" dirty="0" err="1" smtClean="0">
                <a:solidFill>
                  <a:srgbClr val="3366FF"/>
                </a:solidFill>
              </a:rPr>
              <a:t>continued</a:t>
            </a:r>
            <a:r>
              <a:rPr lang="fr-FR" sz="2800" dirty="0" smtClean="0">
                <a:solidFill>
                  <a:srgbClr val="3366FF"/>
                </a:solidFill>
              </a:rPr>
              <a:t> and </a:t>
            </a:r>
            <a:r>
              <a:rPr lang="fr-FR" sz="2800" dirty="0" err="1" smtClean="0">
                <a:solidFill>
                  <a:srgbClr val="3366FF"/>
                </a:solidFill>
              </a:rPr>
              <a:t>amplified</a:t>
            </a:r>
            <a:r>
              <a:rPr lang="fr-FR" sz="2800" dirty="0" smtClean="0">
                <a:solidFill>
                  <a:srgbClr val="3366FF"/>
                </a:solidFill>
              </a:rPr>
              <a:t> </a:t>
            </a:r>
            <a:endParaRPr lang="fr-FR" sz="2800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956" y="204084"/>
            <a:ext cx="4989684" cy="699028"/>
          </a:xfrm>
          <a:solidFill>
            <a:srgbClr val="E7B18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fr-FR" sz="2200" b="1" dirty="0" err="1" smtClean="0">
                <a:latin typeface="Comic Sans MS"/>
                <a:cs typeface="Comic Sans MS"/>
              </a:rPr>
              <a:t>Visibility</a:t>
            </a:r>
            <a:r>
              <a:rPr lang="fr-FR" sz="2200" b="1" dirty="0" smtClean="0">
                <a:latin typeface="Comic Sans MS"/>
                <a:cs typeface="Comic Sans MS"/>
              </a:rPr>
              <a:t> of P2IO </a:t>
            </a:r>
            <a:r>
              <a:rPr lang="fr-FR" sz="2200" b="1" dirty="0" err="1" smtClean="0">
                <a:latin typeface="Comic Sans MS"/>
                <a:cs typeface="Comic Sans MS"/>
              </a:rPr>
              <a:t>research</a:t>
            </a:r>
            <a:endParaRPr lang="fr-FR" sz="2200" b="1" dirty="0">
              <a:latin typeface="Comic Sans MS"/>
              <a:cs typeface="Comic Sans M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8496" y="1915387"/>
            <a:ext cx="827013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800" b="1" i="1" dirty="0" smtClean="0"/>
              <a:t>Nuit des 2 Infinis </a:t>
            </a:r>
            <a:r>
              <a:rPr lang="fr-FR" sz="2000" dirty="0" err="1" smtClean="0"/>
              <a:t>October</a:t>
            </a:r>
            <a:r>
              <a:rPr lang="fr-FR" sz="2000" dirty="0" smtClean="0"/>
              <a:t> 2012, Massy </a:t>
            </a:r>
            <a:r>
              <a:rPr lang="fr-FR" sz="2000" dirty="0" err="1" smtClean="0"/>
              <a:t>Opera</a:t>
            </a:r>
            <a:endParaRPr lang="fr-FR" sz="2000" dirty="0" smtClean="0"/>
          </a:p>
          <a:p>
            <a:pPr>
              <a:spcAft>
                <a:spcPts val="1200"/>
              </a:spcAft>
            </a:pPr>
            <a:r>
              <a:rPr lang="fr-FR" sz="2000" dirty="0" err="1" smtClean="0"/>
              <a:t>Non-academically</a:t>
            </a:r>
            <a:r>
              <a:rPr lang="fr-FR" sz="2000" dirty="0" smtClean="0"/>
              <a:t> </a:t>
            </a:r>
            <a:r>
              <a:rPr lang="fr-FR" sz="2000" dirty="0" err="1" smtClean="0"/>
              <a:t>presenting</a:t>
            </a:r>
            <a:r>
              <a:rPr lang="fr-FR" sz="2000" dirty="0" smtClean="0"/>
              <a:t> the world and </a:t>
            </a:r>
          </a:p>
          <a:p>
            <a:pPr>
              <a:spcAft>
                <a:spcPts val="1200"/>
              </a:spcAft>
            </a:pPr>
            <a:r>
              <a:rPr lang="fr-FR" sz="2000" dirty="0" smtClean="0"/>
              <a:t>the </a:t>
            </a:r>
            <a:r>
              <a:rPr lang="fr-FR" sz="2000" dirty="0" err="1" smtClean="0"/>
              <a:t>physics</a:t>
            </a:r>
            <a:r>
              <a:rPr lang="fr-FR" sz="2000" dirty="0" smtClean="0"/>
              <a:t> of P2IO to a large audience</a:t>
            </a:r>
          </a:p>
          <a:p>
            <a:pPr>
              <a:spcAft>
                <a:spcPts val="1200"/>
              </a:spcAft>
            </a:pPr>
            <a:endParaRPr lang="fr-FR" sz="2000" dirty="0" smtClean="0"/>
          </a:p>
          <a:p>
            <a:pPr>
              <a:spcAft>
                <a:spcPts val="1200"/>
              </a:spcAft>
            </a:pPr>
            <a:r>
              <a:rPr lang="fr-FR" sz="2800" dirty="0" err="1" smtClean="0"/>
              <a:t>Next</a:t>
            </a:r>
            <a:r>
              <a:rPr lang="fr-FR" sz="2800" dirty="0" smtClean="0"/>
              <a:t> night </a:t>
            </a:r>
            <a:r>
              <a:rPr lang="fr-FR" sz="2000" dirty="0" err="1" smtClean="0"/>
              <a:t>October</a:t>
            </a:r>
            <a:r>
              <a:rPr lang="fr-FR" sz="2000" dirty="0" smtClean="0"/>
              <a:t> 5th, 2013 LAL, Orsay</a:t>
            </a:r>
          </a:p>
          <a:p>
            <a:pPr>
              <a:spcAft>
                <a:spcPts val="1200"/>
              </a:spcAft>
            </a:pPr>
            <a:endParaRPr lang="fr-FR" sz="2000" dirty="0" smtClean="0"/>
          </a:p>
          <a:p>
            <a:pPr>
              <a:spcAft>
                <a:spcPts val="1200"/>
              </a:spcAft>
            </a:pPr>
            <a:r>
              <a:rPr lang="fr-FR" sz="2400" dirty="0" err="1" smtClean="0"/>
              <a:t>Cost</a:t>
            </a:r>
            <a:r>
              <a:rPr lang="fr-FR" sz="2400" dirty="0" smtClean="0"/>
              <a:t>: 15k</a:t>
            </a:r>
          </a:p>
        </p:txBody>
      </p:sp>
      <p:pic>
        <p:nvPicPr>
          <p:cNvPr id="5" name="Image 4" descr="logo_P2IO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354" y="20640"/>
            <a:ext cx="2184423" cy="1226008"/>
          </a:xfrm>
          <a:prstGeom prst="rect">
            <a:avLst/>
          </a:prstGeom>
        </p:spPr>
      </p:pic>
      <p:pic>
        <p:nvPicPr>
          <p:cNvPr id="9" name="Image 8" descr="nuit_P2I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501" y="1287791"/>
            <a:ext cx="3435857" cy="2477577"/>
          </a:xfrm>
          <a:prstGeom prst="rect">
            <a:avLst/>
          </a:prstGeom>
        </p:spPr>
      </p:pic>
      <p:pic>
        <p:nvPicPr>
          <p:cNvPr id="10" name="Image 9" descr="Fiche_La-Nuit-Noi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5841" y="4111245"/>
            <a:ext cx="1495633" cy="2156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i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670" y="2154882"/>
            <a:ext cx="6627120" cy="4703118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77956" y="163980"/>
            <a:ext cx="4989684" cy="699028"/>
          </a:xfrm>
          <a:solidFill>
            <a:srgbClr val="E7B18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fr-FR" sz="2200" b="1" dirty="0" err="1" smtClean="0">
                <a:latin typeface="Comic Sans MS"/>
                <a:cs typeface="Comic Sans MS"/>
              </a:rPr>
              <a:t>Visibility</a:t>
            </a:r>
            <a:r>
              <a:rPr lang="fr-FR" sz="2200" b="1" dirty="0" smtClean="0">
                <a:latin typeface="Comic Sans MS"/>
                <a:cs typeface="Comic Sans MS"/>
              </a:rPr>
              <a:t> of P2IO </a:t>
            </a:r>
            <a:r>
              <a:rPr lang="fr-FR" sz="2200" b="1" dirty="0" err="1" smtClean="0">
                <a:latin typeface="Comic Sans MS"/>
                <a:cs typeface="Comic Sans MS"/>
              </a:rPr>
              <a:t>research</a:t>
            </a:r>
            <a:endParaRPr lang="fr-FR" sz="2200" b="1" dirty="0">
              <a:latin typeface="Comic Sans MS"/>
              <a:cs typeface="Comic Sans MS"/>
            </a:endParaRPr>
          </a:p>
        </p:txBody>
      </p:sp>
      <p:pic>
        <p:nvPicPr>
          <p:cNvPr id="6" name="Image 5" descr="logo_P2IO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354" y="20640"/>
            <a:ext cx="2184423" cy="122600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13899" y="1059496"/>
            <a:ext cx="661370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dirty="0" smtClean="0"/>
              <a:t>Interactive </a:t>
            </a:r>
            <a:r>
              <a:rPr lang="fr-FR" sz="2400" dirty="0" smtClean="0"/>
              <a:t>exhibition</a:t>
            </a:r>
            <a:r>
              <a:rPr lang="fr-FR" dirty="0" smtClean="0"/>
              <a:t> for a large audience (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school</a:t>
            </a:r>
            <a:r>
              <a:rPr lang="fr-FR" dirty="0" smtClean="0"/>
              <a:t>, public)</a:t>
            </a:r>
          </a:p>
          <a:p>
            <a:r>
              <a:rPr lang="fr-FR" dirty="0" smtClean="0"/>
              <a:t>Support </a:t>
            </a:r>
            <a:r>
              <a:rPr lang="fr-FR" dirty="0" err="1" smtClean="0"/>
              <a:t>from</a:t>
            </a:r>
            <a:r>
              <a:rPr lang="fr-FR" dirty="0" smtClean="0"/>
              <a:t> doctoral </a:t>
            </a:r>
            <a:r>
              <a:rPr lang="fr-FR" dirty="0" err="1" smtClean="0"/>
              <a:t>school</a:t>
            </a:r>
            <a:r>
              <a:rPr lang="fr-FR" dirty="0" smtClean="0"/>
              <a:t>			22k P2IO + 3.5k </a:t>
            </a:r>
            <a:r>
              <a:rPr lang="fr-FR" dirty="0" err="1" smtClean="0"/>
              <a:t>external</a:t>
            </a:r>
            <a:r>
              <a:rPr lang="fr-FR" dirty="0" smtClean="0"/>
              <a:t>				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1428" y="204084"/>
            <a:ext cx="4989684" cy="699028"/>
          </a:xfrm>
          <a:solidFill>
            <a:srgbClr val="E7B18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fr-FR" sz="2200" b="1" dirty="0" err="1" smtClean="0">
                <a:latin typeface="Comic Sans MS"/>
                <a:cs typeface="Comic Sans MS"/>
              </a:rPr>
              <a:t>Visibility</a:t>
            </a:r>
            <a:r>
              <a:rPr lang="fr-FR" sz="2200" b="1" dirty="0" smtClean="0">
                <a:latin typeface="Comic Sans MS"/>
                <a:cs typeface="Comic Sans MS"/>
              </a:rPr>
              <a:t> of P2IO </a:t>
            </a:r>
            <a:r>
              <a:rPr lang="fr-FR" sz="2200" b="1" dirty="0" err="1" smtClean="0">
                <a:latin typeface="Comic Sans MS"/>
                <a:cs typeface="Comic Sans MS"/>
              </a:rPr>
              <a:t>research</a:t>
            </a:r>
            <a:endParaRPr lang="fr-FR" sz="2200" b="1" dirty="0">
              <a:latin typeface="Comic Sans MS"/>
              <a:cs typeface="Comic Sans M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8496" y="1915387"/>
            <a:ext cx="827013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000" dirty="0" smtClean="0"/>
              <a:t>Publication of a </a:t>
            </a:r>
            <a:r>
              <a:rPr lang="fr-FR" sz="2800" dirty="0" err="1" smtClean="0"/>
              <a:t>book</a:t>
            </a:r>
            <a:r>
              <a:rPr lang="fr-FR" sz="2000" dirty="0" err="1" smtClean="0"/>
              <a:t>+numerical</a:t>
            </a:r>
            <a:r>
              <a:rPr lang="fr-FR" sz="2000" dirty="0" smtClean="0"/>
              <a:t> </a:t>
            </a:r>
            <a:r>
              <a:rPr lang="fr-FR" sz="2000" dirty="0" err="1" smtClean="0"/>
              <a:t>tools</a:t>
            </a:r>
            <a:r>
              <a:rPr lang="fr-FR" sz="2000" dirty="0" smtClean="0"/>
              <a:t> </a:t>
            </a:r>
          </a:p>
          <a:p>
            <a:pPr>
              <a:spcAft>
                <a:spcPts val="1200"/>
              </a:spcAft>
            </a:pPr>
            <a:r>
              <a:rPr lang="fr-FR" sz="2000" dirty="0" err="1" smtClean="0"/>
              <a:t>Presenting</a:t>
            </a:r>
            <a:r>
              <a:rPr lang="fr-FR" sz="2000" dirty="0" smtClean="0"/>
              <a:t> the world and the </a:t>
            </a:r>
            <a:r>
              <a:rPr lang="fr-FR" sz="2000" dirty="0" err="1" smtClean="0"/>
              <a:t>physics</a:t>
            </a:r>
            <a:r>
              <a:rPr lang="fr-FR" sz="2000" dirty="0" smtClean="0"/>
              <a:t> of P2IO </a:t>
            </a:r>
          </a:p>
          <a:p>
            <a:pPr>
              <a:spcAft>
                <a:spcPts val="1200"/>
              </a:spcAft>
            </a:pPr>
            <a:r>
              <a:rPr lang="fr-FR" sz="2000" dirty="0" smtClean="0"/>
              <a:t>to </a:t>
            </a:r>
            <a:r>
              <a:rPr lang="fr-FR" sz="2000" dirty="0" err="1" smtClean="0"/>
              <a:t>high-school</a:t>
            </a:r>
            <a:r>
              <a:rPr lang="fr-FR" sz="2000" dirty="0" smtClean="0"/>
              <a:t> </a:t>
            </a:r>
            <a:r>
              <a:rPr lang="fr-FR" sz="2000" dirty="0" err="1" smtClean="0"/>
              <a:t>pupils</a:t>
            </a:r>
            <a:r>
              <a:rPr lang="fr-FR" sz="2000" dirty="0" smtClean="0"/>
              <a:t> and </a:t>
            </a:r>
            <a:r>
              <a:rPr lang="fr-FR" sz="2000" dirty="0" err="1" smtClean="0"/>
              <a:t>teachers</a:t>
            </a:r>
            <a:endParaRPr lang="fr-FR" sz="2000" dirty="0" smtClean="0"/>
          </a:p>
          <a:p>
            <a:pPr>
              <a:spcAft>
                <a:spcPts val="1200"/>
              </a:spcAft>
            </a:pPr>
            <a:endParaRPr lang="fr-FR" sz="2000" dirty="0" smtClean="0"/>
          </a:p>
          <a:p>
            <a:pPr>
              <a:spcAft>
                <a:spcPts val="1200"/>
              </a:spcAft>
            </a:pPr>
            <a:r>
              <a:rPr lang="fr-FR" sz="2000" dirty="0" smtClean="0">
                <a:hlinkClick r:id="rId2"/>
              </a:rPr>
              <a:t>http://www.passeport2i.fr/</a:t>
            </a:r>
            <a:r>
              <a:rPr lang="fr-FR" sz="2000" dirty="0" smtClean="0"/>
              <a:t> </a:t>
            </a:r>
          </a:p>
          <a:p>
            <a:pPr>
              <a:spcAft>
                <a:spcPts val="1200"/>
              </a:spcAft>
            </a:pPr>
            <a:endParaRPr lang="fr-FR" sz="2000" dirty="0" smtClean="0"/>
          </a:p>
          <a:p>
            <a:pPr>
              <a:spcAft>
                <a:spcPts val="1200"/>
              </a:spcAft>
            </a:pPr>
            <a:r>
              <a:rPr lang="fr-FR" sz="2400" dirty="0" err="1" smtClean="0"/>
              <a:t>Cost</a:t>
            </a:r>
            <a:r>
              <a:rPr lang="fr-FR" sz="2400" dirty="0" smtClean="0"/>
              <a:t>: 5k</a:t>
            </a:r>
          </a:p>
          <a:p>
            <a:pPr>
              <a:spcAft>
                <a:spcPts val="1200"/>
              </a:spcAft>
            </a:pPr>
            <a:r>
              <a:rPr lang="fr-FR" sz="2000" dirty="0" err="1" smtClean="0"/>
              <a:t>Proposal</a:t>
            </a:r>
            <a:r>
              <a:rPr lang="fr-FR" sz="2000" dirty="0" smtClean="0"/>
              <a:t> to </a:t>
            </a:r>
            <a:r>
              <a:rPr lang="fr-FR" sz="2800" dirty="0" err="1" smtClean="0"/>
              <a:t>pursue</a:t>
            </a:r>
            <a:r>
              <a:rPr lang="fr-FR" sz="2800" dirty="0" smtClean="0"/>
              <a:t> </a:t>
            </a:r>
            <a:r>
              <a:rPr lang="fr-FR" sz="2000" dirty="0" smtClean="0"/>
              <a:t>by </a:t>
            </a:r>
            <a:r>
              <a:rPr lang="fr-FR" sz="2000" dirty="0" err="1" smtClean="0"/>
              <a:t>organizing</a:t>
            </a:r>
            <a:r>
              <a:rPr lang="fr-FR" sz="2000" dirty="0" smtClean="0"/>
              <a:t> training sessions for </a:t>
            </a:r>
            <a:r>
              <a:rPr lang="fr-FR" sz="2000" dirty="0" err="1" smtClean="0"/>
              <a:t>teachers</a:t>
            </a:r>
            <a:r>
              <a:rPr lang="fr-FR" sz="2000" dirty="0" smtClean="0"/>
              <a:t> </a:t>
            </a:r>
          </a:p>
        </p:txBody>
      </p:sp>
      <p:pic>
        <p:nvPicPr>
          <p:cNvPr id="5" name="Image 4" descr="logo_P2IO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354" y="20640"/>
            <a:ext cx="2184423" cy="1226008"/>
          </a:xfrm>
          <a:prstGeom prst="rect">
            <a:avLst/>
          </a:prstGeom>
        </p:spPr>
      </p:pic>
      <p:grpSp>
        <p:nvGrpSpPr>
          <p:cNvPr id="9" name="Grouper 8"/>
          <p:cNvGrpSpPr/>
          <p:nvPr/>
        </p:nvGrpSpPr>
        <p:grpSpPr>
          <a:xfrm>
            <a:off x="5226590" y="1664357"/>
            <a:ext cx="3811230" cy="2606842"/>
            <a:chOff x="5186486" y="1303421"/>
            <a:chExt cx="3811230" cy="2606842"/>
          </a:xfrm>
        </p:grpSpPr>
        <p:pic>
          <p:nvPicPr>
            <p:cNvPr id="7" name="Image 6" descr="cv_infPt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6486" y="1303421"/>
              <a:ext cx="1851812" cy="2606842"/>
            </a:xfrm>
            <a:prstGeom prst="rect">
              <a:avLst/>
            </a:prstGeom>
          </p:spPr>
        </p:pic>
        <p:pic>
          <p:nvPicPr>
            <p:cNvPr id="8" name="Image 7" descr="cv_infGd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35118" y="1303421"/>
              <a:ext cx="1862598" cy="260684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4736</TotalTime>
  <Words>775</Words>
  <Application>Microsoft Macintosh PowerPoint</Application>
  <PresentationFormat>Présentation à l'écran (4:3)</PresentationFormat>
  <Paragraphs>116</Paragraphs>
  <Slides>15</Slides>
  <Notes>1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Diapositive 1</vt:lpstr>
      <vt:lpstr>Goals</vt:lpstr>
      <vt:lpstr>Visibility of P2IO research</vt:lpstr>
      <vt:lpstr>Visibility of P2IO research</vt:lpstr>
      <vt:lpstr>Diapositive 5</vt:lpstr>
      <vt:lpstr>Visibility of P2IO research</vt:lpstr>
      <vt:lpstr>Visibility of P2IO research</vt:lpstr>
      <vt:lpstr>Visibility of P2IO research</vt:lpstr>
      <vt:lpstr>Visibility of P2IO research</vt:lpstr>
      <vt:lpstr>Visibility of P2IO research</vt:lpstr>
      <vt:lpstr>Enhance master Training </vt:lpstr>
      <vt:lpstr>Enhance  master Training </vt:lpstr>
      <vt:lpstr>Enhance master Training</vt:lpstr>
      <vt:lpstr>Enhance master Training</vt:lpstr>
      <vt:lpstr>Summary &amp; Perspectives </vt:lpstr>
    </vt:vector>
  </TitlesOfParts>
  <Company>Institut Astrophysique Spatiale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laurent verstraete</dc:creator>
  <cp:lastModifiedBy>laurent verstraete</cp:lastModifiedBy>
  <cp:revision>122</cp:revision>
  <dcterms:created xsi:type="dcterms:W3CDTF">2013-09-10T13:34:08Z</dcterms:created>
  <dcterms:modified xsi:type="dcterms:W3CDTF">2013-09-12T16:24:05Z</dcterms:modified>
</cp:coreProperties>
</file>