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Lst>
  <p:notesMasterIdLst>
    <p:notesMasterId r:id="rId41"/>
  </p:notesMasterIdLst>
  <p:handoutMasterIdLst>
    <p:handoutMasterId r:id="rId42"/>
  </p:handoutMasterIdLst>
  <p:sldIdLst>
    <p:sldId id="1256" r:id="rId2"/>
    <p:sldId id="1257" r:id="rId3"/>
    <p:sldId id="1480" r:id="rId4"/>
    <p:sldId id="1353" r:id="rId5"/>
    <p:sldId id="1356" r:id="rId6"/>
    <p:sldId id="1350" r:id="rId7"/>
    <p:sldId id="1351" r:id="rId8"/>
    <p:sldId id="1340" r:id="rId9"/>
    <p:sldId id="1483" r:id="rId10"/>
    <p:sldId id="1484" r:id="rId11"/>
    <p:sldId id="1258" r:id="rId12"/>
    <p:sldId id="1418" r:id="rId13"/>
    <p:sldId id="1487" r:id="rId14"/>
    <p:sldId id="1489" r:id="rId15"/>
    <p:sldId id="1492" r:id="rId16"/>
    <p:sldId id="1417" r:id="rId17"/>
    <p:sldId id="1493" r:id="rId18"/>
    <p:sldId id="1494" r:id="rId19"/>
    <p:sldId id="1428" r:id="rId20"/>
    <p:sldId id="1429" r:id="rId21"/>
    <p:sldId id="1481" r:id="rId22"/>
    <p:sldId id="1482" r:id="rId23"/>
    <p:sldId id="1430" r:id="rId24"/>
    <p:sldId id="1432" r:id="rId25"/>
    <p:sldId id="1473" r:id="rId26"/>
    <p:sldId id="1474" r:id="rId27"/>
    <p:sldId id="1434" r:id="rId28"/>
    <p:sldId id="1478" r:id="rId29"/>
    <p:sldId id="1475" r:id="rId30"/>
    <p:sldId id="1476" r:id="rId31"/>
    <p:sldId id="1477" r:id="rId32"/>
    <p:sldId id="1479" r:id="rId33"/>
    <p:sldId id="1438" r:id="rId34"/>
    <p:sldId id="1439" r:id="rId35"/>
    <p:sldId id="1495" r:id="rId36"/>
    <p:sldId id="1496" r:id="rId37"/>
    <p:sldId id="1497" r:id="rId38"/>
    <p:sldId id="1490" r:id="rId39"/>
    <p:sldId id="1491" r:id="rId40"/>
  </p:sldIdLst>
  <p:sldSz cx="9144000" cy="6858000" type="screen4x3"/>
  <p:notesSz cx="9859963" cy="6727825"/>
  <p:defaultTextStyle>
    <a:defPPr>
      <a:defRPr lang="en-US"/>
    </a:defPPr>
    <a:lvl1pPr algn="ctr" rtl="0" eaLnBrk="0" fontAlgn="base" hangingPunct="0">
      <a:spcBef>
        <a:spcPct val="0"/>
      </a:spcBef>
      <a:spcAft>
        <a:spcPct val="0"/>
      </a:spcAft>
      <a:buFont typeface="Symbol" charset="2"/>
      <a:buChar char="·"/>
      <a:defRPr sz="1600" b="1" kern="1200">
        <a:solidFill>
          <a:schemeClr val="tx1"/>
        </a:solidFill>
        <a:latin typeface="Times" charset="0"/>
        <a:ea typeface="+mn-ea"/>
        <a:cs typeface="+mn-cs"/>
      </a:defRPr>
    </a:lvl1pPr>
    <a:lvl2pPr marL="457200" algn="ctr" rtl="0" eaLnBrk="0" fontAlgn="base" hangingPunct="0">
      <a:spcBef>
        <a:spcPct val="0"/>
      </a:spcBef>
      <a:spcAft>
        <a:spcPct val="0"/>
      </a:spcAft>
      <a:buFont typeface="Symbol" charset="2"/>
      <a:buChar char="·"/>
      <a:defRPr sz="1600" b="1" kern="1200">
        <a:solidFill>
          <a:schemeClr val="tx1"/>
        </a:solidFill>
        <a:latin typeface="Times" charset="0"/>
        <a:ea typeface="+mn-ea"/>
        <a:cs typeface="+mn-cs"/>
      </a:defRPr>
    </a:lvl2pPr>
    <a:lvl3pPr marL="914400" algn="ctr" rtl="0" eaLnBrk="0" fontAlgn="base" hangingPunct="0">
      <a:spcBef>
        <a:spcPct val="0"/>
      </a:spcBef>
      <a:spcAft>
        <a:spcPct val="0"/>
      </a:spcAft>
      <a:buFont typeface="Symbol" charset="2"/>
      <a:buChar char="·"/>
      <a:defRPr sz="1600" b="1" kern="1200">
        <a:solidFill>
          <a:schemeClr val="tx1"/>
        </a:solidFill>
        <a:latin typeface="Times" charset="0"/>
        <a:ea typeface="+mn-ea"/>
        <a:cs typeface="+mn-cs"/>
      </a:defRPr>
    </a:lvl3pPr>
    <a:lvl4pPr marL="1371600" algn="ctr" rtl="0" eaLnBrk="0" fontAlgn="base" hangingPunct="0">
      <a:spcBef>
        <a:spcPct val="0"/>
      </a:spcBef>
      <a:spcAft>
        <a:spcPct val="0"/>
      </a:spcAft>
      <a:buFont typeface="Symbol" charset="2"/>
      <a:buChar char="·"/>
      <a:defRPr sz="1600" b="1" kern="1200">
        <a:solidFill>
          <a:schemeClr val="tx1"/>
        </a:solidFill>
        <a:latin typeface="Times" charset="0"/>
        <a:ea typeface="+mn-ea"/>
        <a:cs typeface="+mn-cs"/>
      </a:defRPr>
    </a:lvl4pPr>
    <a:lvl5pPr marL="1828800" algn="ctr" rtl="0" eaLnBrk="0" fontAlgn="base" hangingPunct="0">
      <a:spcBef>
        <a:spcPct val="0"/>
      </a:spcBef>
      <a:spcAft>
        <a:spcPct val="0"/>
      </a:spcAft>
      <a:buFont typeface="Symbol" charset="2"/>
      <a:buChar char="·"/>
      <a:defRPr sz="1600" b="1" kern="1200">
        <a:solidFill>
          <a:schemeClr val="tx1"/>
        </a:solidFill>
        <a:latin typeface="Times" charset="0"/>
        <a:ea typeface="+mn-ea"/>
        <a:cs typeface="+mn-cs"/>
      </a:defRPr>
    </a:lvl5pPr>
    <a:lvl6pPr marL="2286000" algn="l" defTabSz="457200" rtl="0" eaLnBrk="1" latinLnBrk="0" hangingPunct="1">
      <a:defRPr sz="1600" b="1" kern="1200">
        <a:solidFill>
          <a:schemeClr val="tx1"/>
        </a:solidFill>
        <a:latin typeface="Times" charset="0"/>
        <a:ea typeface="+mn-ea"/>
        <a:cs typeface="+mn-cs"/>
      </a:defRPr>
    </a:lvl6pPr>
    <a:lvl7pPr marL="2743200" algn="l" defTabSz="457200" rtl="0" eaLnBrk="1" latinLnBrk="0" hangingPunct="1">
      <a:defRPr sz="1600" b="1" kern="1200">
        <a:solidFill>
          <a:schemeClr val="tx1"/>
        </a:solidFill>
        <a:latin typeface="Times" charset="0"/>
        <a:ea typeface="+mn-ea"/>
        <a:cs typeface="+mn-cs"/>
      </a:defRPr>
    </a:lvl7pPr>
    <a:lvl8pPr marL="3200400" algn="l" defTabSz="457200" rtl="0" eaLnBrk="1" latinLnBrk="0" hangingPunct="1">
      <a:defRPr sz="1600" b="1" kern="1200">
        <a:solidFill>
          <a:schemeClr val="tx1"/>
        </a:solidFill>
        <a:latin typeface="Times" charset="0"/>
        <a:ea typeface="+mn-ea"/>
        <a:cs typeface="+mn-cs"/>
      </a:defRPr>
    </a:lvl8pPr>
    <a:lvl9pPr marL="3657600" algn="l" defTabSz="457200" rtl="0" eaLnBrk="1" latinLnBrk="0" hangingPunct="1">
      <a:defRPr sz="1600" b="1"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1F451C"/>
    <a:srgbClr val="0D0000"/>
    <a:srgbClr val="B42125"/>
    <a:srgbClr val="3366FF"/>
    <a:srgbClr val="6699FF"/>
    <a:srgbClr val="CC3399"/>
    <a:srgbClr val="993300"/>
    <a:srgbClr val="996600"/>
    <a:srgbClr val="FF0000"/>
    <a:srgbClr val="B2B2B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p:restoredLeft sz="15620"/>
    <p:restoredTop sz="94660"/>
  </p:normalViewPr>
  <p:slideViewPr>
    <p:cSldViewPr>
      <p:cViewPr varScale="1">
        <p:scale>
          <a:sx n="108" d="100"/>
          <a:sy n="108" d="100"/>
        </p:scale>
        <p:origin x="-8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72"/>
    </p:cViewPr>
  </p:sorterViewPr>
  <p:notesViewPr>
    <p:cSldViewPr>
      <p:cViewPr varScale="1">
        <p:scale>
          <a:sx n="66" d="100"/>
          <a:sy n="66" d="100"/>
        </p:scale>
        <p:origin x="-468" y="-90"/>
      </p:cViewPr>
      <p:guideLst>
        <p:guide orient="horz" pos="2119"/>
        <p:guide pos="3105"/>
      </p:guideLst>
    </p:cSldViewPr>
  </p:notes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1312863" y="3195638"/>
            <a:ext cx="7234237" cy="3027362"/>
          </a:xfrm>
          <a:prstGeom prst="rect">
            <a:avLst/>
          </a:prstGeom>
          <a:noFill/>
          <a:ln w="12700">
            <a:noFill/>
            <a:miter lim="800000"/>
            <a:headEnd/>
            <a:tailEnd/>
          </a:ln>
          <a:effectLst/>
        </p:spPr>
        <p:txBody>
          <a:bodyPr vert="horz" wrap="square" lIns="101759" tIns="49986" rIns="101759" bIns="499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3" name="Rectangle 3"/>
          <p:cNvSpPr>
            <a:spLocks noGrp="1" noRot="1" noChangeAspect="1" noChangeArrowheads="1" noTextEdit="1"/>
          </p:cNvSpPr>
          <p:nvPr>
            <p:ph type="sldImg" idx="2"/>
          </p:nvPr>
        </p:nvSpPr>
        <p:spPr bwMode="auto">
          <a:xfrm>
            <a:off x="3254375" y="504825"/>
            <a:ext cx="3363913" cy="2522538"/>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249613" y="504825"/>
            <a:ext cx="3363912" cy="2522538"/>
          </a:xfrm>
          <a:solidFill>
            <a:srgbClr val="FFFFFF"/>
          </a:solidFill>
          <a:ln/>
        </p:spPr>
      </p:sp>
      <p:sp>
        <p:nvSpPr>
          <p:cNvPr id="17411" name="Rectangle 3"/>
          <p:cNvSpPr>
            <a:spLocks noGrp="1" noChangeArrowheads="1"/>
          </p:cNvSpPr>
          <p:nvPr>
            <p:ph type="body" idx="1"/>
          </p:nvPr>
        </p:nvSpPr>
        <p:spPr>
          <a:xfrm>
            <a:off x="1314450" y="3195638"/>
            <a:ext cx="7231063" cy="3027362"/>
          </a:xfrm>
          <a:solidFill>
            <a:srgbClr val="FFFFFF"/>
          </a:solidFill>
          <a:ln>
            <a:solidFill>
              <a:srgbClr val="000000"/>
            </a:solid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5583959" y="6390240"/>
            <a:ext cx="4273718" cy="336448"/>
          </a:xfrm>
          <a:prstGeom prst="rect">
            <a:avLst/>
          </a:prstGeom>
          <a:noFill/>
        </p:spPr>
        <p:txBody>
          <a:bodyPr/>
          <a:lstStyle/>
          <a:p>
            <a:fld id="{5E0A4F6F-2368-45A7-8F77-9CB601004F0F}" type="slidenum">
              <a:rPr lang="en-GB" smtClean="0"/>
              <a:pPr/>
              <a:t>3</a:t>
            </a:fld>
            <a:endParaRPr lang="en-GB" smtClean="0"/>
          </a:p>
        </p:txBody>
      </p:sp>
      <p:sp>
        <p:nvSpPr>
          <p:cNvPr id="101379" name="Rectangle 2"/>
          <p:cNvSpPr>
            <a:spLocks noGrp="1" noRot="1" noChangeAspect="1" noChangeArrowheads="1" noTextEdit="1"/>
          </p:cNvSpPr>
          <p:nvPr>
            <p:ph type="sldImg"/>
          </p:nvPr>
        </p:nvSpPr>
        <p:spPr>
          <a:xfrm>
            <a:off x="3251200" y="504825"/>
            <a:ext cx="3362325" cy="2522538"/>
          </a:xfrm>
          <a:ln/>
        </p:spPr>
      </p:sp>
      <p:sp>
        <p:nvSpPr>
          <p:cNvPr id="101380" name="Rectangle 3"/>
          <p:cNvSpPr>
            <a:spLocks noGrp="1" noChangeArrowheads="1"/>
          </p:cNvSpPr>
          <p:nvPr>
            <p:ph type="body" idx="1"/>
          </p:nvPr>
        </p:nvSpPr>
        <p:spPr>
          <a:xfrm>
            <a:off x="1316675" y="3195399"/>
            <a:ext cx="7226616" cy="3026886"/>
          </a:xfrm>
          <a:noFill/>
          <a:ln/>
        </p:spPr>
        <p:txBody>
          <a:bodyPr/>
          <a:lstStyle/>
          <a:p>
            <a:r>
              <a:rPr lang="de-CH" smtClean="0">
                <a:latin typeface="Arial" pitchFamily="34" charset="0"/>
              </a:rPr>
              <a:t>Annihilation antimmater after 1 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325563" y="503238"/>
            <a:ext cx="7212012" cy="252412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27651" name="Text Box 3"/>
          <p:cNvSpPr txBox="1">
            <a:spLocks noGrp="1" noChangeArrowheads="1"/>
          </p:cNvSpPr>
          <p:nvPr>
            <p:ph type="body"/>
          </p:nvPr>
        </p:nvSpPr>
        <p:spPr>
          <a:xfrm>
            <a:off x="1316038" y="3195638"/>
            <a:ext cx="7227887" cy="3028950"/>
          </a:xfrm>
          <a:noFill/>
          <a:ln w="9525"/>
        </p:spPr>
        <p:txBody>
          <a:bodyPr wrap="none" anchor="ct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325563" y="503238"/>
            <a:ext cx="7212012" cy="252412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30723" name="Text Box 3"/>
          <p:cNvSpPr txBox="1">
            <a:spLocks noGrp="1" noChangeArrowheads="1"/>
          </p:cNvSpPr>
          <p:nvPr>
            <p:ph type="body"/>
          </p:nvPr>
        </p:nvSpPr>
        <p:spPr>
          <a:xfrm>
            <a:off x="1316038" y="3195638"/>
            <a:ext cx="7227887" cy="3028950"/>
          </a:xfrm>
          <a:noFill/>
          <a:ln w="9525"/>
        </p:spPr>
        <p:txBody>
          <a:bodyPr wrap="none" anchor="ct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Grp="1" noRot="1" noChangeAspect="1" noChangeArrowheads="1" noTextEdit="1"/>
          </p:cNvSpPr>
          <p:nvPr>
            <p:ph type="sldImg"/>
          </p:nvPr>
        </p:nvSpPr>
        <p:spPr>
          <a:xfrm>
            <a:off x="3248025" y="503238"/>
            <a:ext cx="3365500" cy="2524125"/>
          </a:xfrm>
          <a:solidFill>
            <a:srgbClr val="FFFFFF"/>
          </a:solidFill>
          <a:ln/>
        </p:spPr>
      </p:sp>
      <p:sp>
        <p:nvSpPr>
          <p:cNvPr id="32771" name="Text Box 3"/>
          <p:cNvSpPr txBox="1">
            <a:spLocks noGrp="1" noChangeArrowheads="1"/>
          </p:cNvSpPr>
          <p:nvPr>
            <p:ph type="body" idx="1"/>
          </p:nvPr>
        </p:nvSpPr>
        <p:spPr>
          <a:xfrm>
            <a:off x="1316038" y="3195638"/>
            <a:ext cx="7227887" cy="2968625"/>
          </a:xfrm>
          <a:noFill/>
          <a:ln w="9525"/>
        </p:spPr>
        <p:txBody>
          <a:bodyPr wrap="none" anchor="ct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5584825" y="6389688"/>
            <a:ext cx="4273550" cy="336550"/>
          </a:xfrm>
          <a:prstGeom prst="rect">
            <a:avLst/>
          </a:prstGeom>
          <a:noFill/>
          <a:ln>
            <a:miter lim="800000"/>
            <a:headEnd/>
            <a:tailEnd/>
          </a:ln>
        </p:spPr>
        <p:txBody>
          <a:bodyPr>
            <a:prstTxWarp prst="textNoShape">
              <a:avLst/>
            </a:prstTxWarp>
          </a:bodyPr>
          <a:lstStyle/>
          <a:p>
            <a:fld id="{DBA72565-2820-4943-B4E8-825DC9EB4EAA}" type="slidenum">
              <a:rPr lang="en-US"/>
              <a:pPr/>
              <a:t>10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w="9525"/>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5586413" y="6389688"/>
            <a:ext cx="4271962" cy="336550"/>
          </a:xfrm>
          <a:prstGeom prst="rect">
            <a:avLst/>
          </a:prstGeom>
          <a:noFill/>
          <a:ln w="9525">
            <a:noFill/>
            <a:miter lim="800000"/>
            <a:headEnd/>
            <a:tailEnd/>
          </a:ln>
        </p:spPr>
        <p:txBody>
          <a:bodyPr lIns="91358" tIns="45679" rIns="91358" bIns="45679" anchor="b">
            <a:prstTxWarp prst="textNoShape">
              <a:avLst/>
            </a:prstTxWarp>
          </a:bodyPr>
          <a:lstStyle/>
          <a:p>
            <a:pPr algn="r" defTabSz="912813"/>
            <a:fld id="{5C79A2DC-FB36-F14D-8E61-B0E4E58D5DC9}" type="slidenum">
              <a:rPr lang="en-GB" sz="1200">
                <a:latin typeface="Arial" charset="0"/>
              </a:rPr>
              <a:pPr algn="r" defTabSz="912813"/>
              <a:t>14</a:t>
            </a:fld>
            <a:endParaRPr lang="en-GB" sz="1200">
              <a:latin typeface="Arial" charset="0"/>
            </a:endParaRPr>
          </a:p>
        </p:txBody>
      </p:sp>
      <p:sp>
        <p:nvSpPr>
          <p:cNvPr id="113667" name="Rectangle 2"/>
          <p:cNvSpPr>
            <a:spLocks noGrp="1" noChangeArrowheads="1"/>
          </p:cNvSpPr>
          <p:nvPr>
            <p:ph type="body" idx="1"/>
          </p:nvPr>
        </p:nvSpPr>
        <p:spPr>
          <a:xfrm>
            <a:off x="1317625" y="3200400"/>
            <a:ext cx="7224713" cy="2830513"/>
          </a:xfrm>
          <a:noFill/>
          <a:ln w="9525"/>
        </p:spPr>
        <p:txBody>
          <a:bodyPr lIns="88184" tIns="43318" rIns="88184" bIns="43318"/>
          <a:lstStyle/>
          <a:p>
            <a:pPr eaLnBrk="1" hangingPunct="1"/>
            <a:endParaRPr lang="en-GB" smtClean="0">
              <a:latin typeface="Arial" charset="0"/>
            </a:endParaRPr>
          </a:p>
        </p:txBody>
      </p:sp>
      <p:sp>
        <p:nvSpPr>
          <p:cNvPr id="113668" name="Rectangle 3"/>
          <p:cNvSpPr>
            <a:spLocks noGrp="1" noRot="1" noChangeAspect="1" noChangeArrowheads="1" noTextEdit="1"/>
          </p:cNvSpPr>
          <p:nvPr>
            <p:ph type="sldImg"/>
          </p:nvPr>
        </p:nvSpPr>
        <p:spPr>
          <a:xfrm>
            <a:off x="3357563" y="584200"/>
            <a:ext cx="3144837" cy="2360613"/>
          </a:xfrm>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5586072" y="6389863"/>
            <a:ext cx="4271565" cy="336878"/>
          </a:xfrm>
          <a:prstGeom prst="rect">
            <a:avLst/>
          </a:prstGeom>
          <a:ln/>
        </p:spPr>
        <p:txBody>
          <a:bodyPr/>
          <a:lstStyle/>
          <a:p>
            <a:fld id="{3F86CCE9-9333-4FB3-A3C2-58A8E7962CB3}" type="slidenum">
              <a:rPr lang="en-GB"/>
              <a:pPr/>
              <a:t>15</a:t>
            </a:fld>
            <a:endParaRPr lang="en-GB"/>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CH"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vert="horz"/>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KEK">
    <p:spTree>
      <p:nvGrpSpPr>
        <p:cNvPr id="1" name=""/>
        <p:cNvGrpSpPr/>
        <p:nvPr/>
      </p:nvGrpSpPr>
      <p:grpSpPr>
        <a:xfrm>
          <a:off x="0" y="0"/>
          <a:ext cx="0" cy="0"/>
          <a:chOff x="0" y="0"/>
          <a:chExt cx="0" cy="0"/>
        </a:xfrm>
      </p:grpSpPr>
      <p:sp>
        <p:nvSpPr>
          <p:cNvPr id="5" name="Title 4"/>
          <p:cNvSpPr>
            <a:spLocks noGrp="1"/>
          </p:cNvSpPr>
          <p:nvPr>
            <p:ph type="title"/>
          </p:nvPr>
        </p:nvSpPr>
        <p:spPr>
          <a:xfrm>
            <a:off x="304800" y="152400"/>
            <a:ext cx="8610600" cy="762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Only">
    <p:spTree>
      <p:nvGrpSpPr>
        <p:cNvPr id="1" name=""/>
        <p:cNvGrpSpPr/>
        <p:nvPr/>
      </p:nvGrpSpPr>
      <p:grpSpPr>
        <a:xfrm>
          <a:off x="0" y="0"/>
          <a:ext cx="0" cy="0"/>
          <a:chOff x="0" y="0"/>
          <a:chExt cx="0" cy="0"/>
        </a:xfrm>
      </p:grpSpPr>
      <p:pic>
        <p:nvPicPr>
          <p:cNvPr id="3" name="Picture 5" descr="newlhc logo1.gif"/>
          <p:cNvPicPr>
            <a:picLocks noChangeAspect="1" noChangeArrowheads="1"/>
          </p:cNvPicPr>
          <p:nvPr userDrawn="1"/>
        </p:nvPicPr>
        <p:blipFill>
          <a:blip r:embed="rId2"/>
          <a:srcRect/>
          <a:stretch>
            <a:fillRect/>
          </a:stretch>
        </p:blipFill>
        <p:spPr bwMode="auto">
          <a:xfrm>
            <a:off x="-804863" y="-115888"/>
            <a:ext cx="1603376" cy="2955926"/>
          </a:xfrm>
          <a:prstGeom prst="rect">
            <a:avLst/>
          </a:prstGeom>
          <a:noFill/>
          <a:ln w="9525">
            <a:noFill/>
            <a:miter lim="800000"/>
            <a:headEnd/>
            <a:tailEnd/>
          </a:ln>
        </p:spPr>
      </p:pic>
      <p:sp>
        <p:nvSpPr>
          <p:cNvPr id="16" name="Title Placeholder 1"/>
          <p:cNvSpPr>
            <a:spLocks noGrp="1"/>
          </p:cNvSpPr>
          <p:nvPr>
            <p:ph type="title"/>
          </p:nvPr>
        </p:nvSpPr>
        <p:spPr bwMode="auto">
          <a:xfrm>
            <a:off x="1600200" y="152400"/>
            <a:ext cx="7315200" cy="792163"/>
          </a:xfrm>
          <a:prstGeom prst="rect">
            <a:avLst/>
          </a:prstGeom>
          <a:noFill/>
          <a:ln w="9525">
            <a:noFill/>
            <a:miter lim="800000"/>
            <a:headEnd/>
            <a:tailEnd/>
          </a:ln>
        </p:spPr>
        <p:txBody>
          <a:bodyPr/>
          <a:lstStyle>
            <a:lvl1pPr>
              <a:defRPr sz="3600"/>
            </a:lvl1pPr>
          </a:lstStyle>
          <a:p>
            <a:pPr lvl="0"/>
            <a:r>
              <a:rPr lang="en-US" dirty="0" smtClean="0"/>
              <a:t>Click to edit Master title style</a:t>
            </a:r>
          </a:p>
        </p:txBody>
      </p:sp>
      <p:sp>
        <p:nvSpPr>
          <p:cNvPr id="4" name="Date Placeholder 3"/>
          <p:cNvSpPr>
            <a:spLocks noGrp="1"/>
          </p:cNvSpPr>
          <p:nvPr>
            <p:ph type="dt" sz="half" idx="10"/>
          </p:nvPr>
        </p:nvSpPr>
        <p:spPr>
          <a:xfrm>
            <a:off x="457200" y="6553200"/>
            <a:ext cx="2133600" cy="168275"/>
          </a:xfrm>
          <a:prstGeom prst="rect">
            <a:avLst/>
          </a:prstGeom>
        </p:spPr>
        <p:txBody>
          <a:bodyPr/>
          <a:lstStyle>
            <a:lvl1pPr algn="l" fontAlgn="auto">
              <a:spcBef>
                <a:spcPts val="0"/>
              </a:spcBef>
              <a:spcAft>
                <a:spcPts val="0"/>
              </a:spcAft>
              <a:defRPr sz="1200">
                <a:solidFill>
                  <a:schemeClr val="tx1">
                    <a:tint val="75000"/>
                  </a:schemeClr>
                </a:solidFill>
                <a:latin typeface="+mj-lt"/>
              </a:defRPr>
            </a:lvl1pPr>
          </a:lstStyle>
          <a:p>
            <a:pPr>
              <a:defRPr/>
            </a:pPr>
            <a:r>
              <a:rPr lang="en-US"/>
              <a:t>14 May 2008</a:t>
            </a:r>
          </a:p>
        </p:txBody>
      </p:sp>
      <p:sp>
        <p:nvSpPr>
          <p:cNvPr id="5" name="Footer Placeholder 4"/>
          <p:cNvSpPr>
            <a:spLocks noGrp="1"/>
          </p:cNvSpPr>
          <p:nvPr>
            <p:ph type="ftr" sz="quarter" idx="11"/>
          </p:nvPr>
        </p:nvSpPr>
        <p:spPr>
          <a:xfrm>
            <a:off x="3124200" y="6553200"/>
            <a:ext cx="2895600" cy="168275"/>
          </a:xfrm>
          <a:prstGeom prst="rect">
            <a:avLst/>
          </a:prstGeom>
        </p:spPr>
        <p:txBody>
          <a:bodyPr/>
          <a:lstStyle>
            <a:lvl1pPr algn="ctr" fontAlgn="auto">
              <a:spcBef>
                <a:spcPts val="0"/>
              </a:spcBef>
              <a:spcAft>
                <a:spcPts val="0"/>
              </a:spcAft>
              <a:defRPr sz="1200">
                <a:solidFill>
                  <a:schemeClr val="tx1">
                    <a:tint val="75000"/>
                  </a:schemeClr>
                </a:solidFill>
                <a:latin typeface="+mj-lt"/>
              </a:defRPr>
            </a:lvl1pPr>
          </a:lstStyle>
          <a:p>
            <a:pPr>
              <a:defRPr/>
            </a:pPr>
            <a:r>
              <a:rPr lang="en-US"/>
              <a:t>L. </a:t>
            </a:r>
            <a:r>
              <a:rPr lang="en-US" err="1"/>
              <a:t>Tavian</a:t>
            </a:r>
            <a:r>
              <a:rPr lang="en-US"/>
              <a:t> – LHC Cryogenics</a:t>
            </a:r>
          </a:p>
        </p:txBody>
      </p:sp>
      <p:sp>
        <p:nvSpPr>
          <p:cNvPr id="6" name="Slide Number Placeholder 5"/>
          <p:cNvSpPr>
            <a:spLocks noGrp="1"/>
          </p:cNvSpPr>
          <p:nvPr>
            <p:ph type="sldNum" sz="quarter" idx="12"/>
          </p:nvPr>
        </p:nvSpPr>
        <p:spPr>
          <a:xfrm>
            <a:off x="7010400" y="6367463"/>
            <a:ext cx="1905000" cy="457200"/>
          </a:xfrm>
          <a:prstGeom prst="rect">
            <a:avLst/>
          </a:prstGeom>
        </p:spPr>
        <p:txBody>
          <a:bodyPr/>
          <a:lstStyle>
            <a:lvl1pPr algn="r" fontAlgn="auto">
              <a:spcBef>
                <a:spcPts val="0"/>
              </a:spcBef>
              <a:spcAft>
                <a:spcPts val="0"/>
              </a:spcAft>
              <a:defRPr sz="1200">
                <a:solidFill>
                  <a:schemeClr val="tx1">
                    <a:tint val="75000"/>
                  </a:schemeClr>
                </a:solidFill>
                <a:latin typeface="+mj-lt"/>
              </a:defRPr>
            </a:lvl1pPr>
          </a:lstStyle>
          <a:p>
            <a:pPr>
              <a:defRPr/>
            </a:pPr>
            <a:fld id="{8339D65A-E94D-ED48-A9B8-E8C65AB67B2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CH"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H"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CH"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ChangeArrowheads="1"/>
          </p:cNvSpPr>
          <p:nvPr/>
        </p:nvSpPr>
        <p:spPr bwMode="auto">
          <a:xfrm>
            <a:off x="4343400" y="6616700"/>
            <a:ext cx="4800600" cy="242888"/>
          </a:xfrm>
          <a:prstGeom prst="rect">
            <a:avLst/>
          </a:prstGeom>
          <a:noFill/>
          <a:ln w="12700">
            <a:noFill/>
            <a:miter lim="800000"/>
            <a:headEnd/>
            <a:tailEnd/>
          </a:ln>
          <a:effectLst/>
        </p:spPr>
        <p:txBody>
          <a:bodyPr lIns="90488" tIns="44450" rIns="90488" bIns="44450">
            <a:prstTxWarp prst="textNoShape">
              <a:avLst/>
            </a:prstTxWarp>
            <a:spAutoFit/>
          </a:bodyPr>
          <a:lstStyle/>
          <a:p>
            <a:pPr algn="r">
              <a:buFontTx/>
              <a:buNone/>
              <a:defRPr/>
            </a:pPr>
            <a:r>
              <a:rPr lang="en-US" sz="1000" dirty="0">
                <a:latin typeface="Arial" charset="0"/>
              </a:rPr>
              <a:t>Physique et Interrogations </a:t>
            </a:r>
            <a:r>
              <a:rPr lang="en-US" sz="1000" dirty="0" err="1">
                <a:latin typeface="Arial" charset="0"/>
              </a:rPr>
              <a:t>Fondamentales</a:t>
            </a:r>
            <a:r>
              <a:rPr lang="en-US" sz="1000" dirty="0">
                <a:latin typeface="Arial" charset="0"/>
              </a:rPr>
              <a:t>,  27 </a:t>
            </a:r>
            <a:r>
              <a:rPr lang="en-US" sz="1000" dirty="0" err="1">
                <a:latin typeface="Arial" charset="0"/>
              </a:rPr>
              <a:t>novembre</a:t>
            </a:r>
            <a:r>
              <a:rPr lang="en-US" sz="1000" dirty="0">
                <a:latin typeface="Arial" charset="0"/>
              </a:rPr>
              <a:t> 2010, BNF, Paris</a:t>
            </a:r>
          </a:p>
        </p:txBody>
      </p:sp>
      <p:sp>
        <p:nvSpPr>
          <p:cNvPr id="1030" name="Rectangle 6"/>
          <p:cNvSpPr>
            <a:spLocks noChangeArrowheads="1"/>
          </p:cNvSpPr>
          <p:nvPr/>
        </p:nvSpPr>
        <p:spPr bwMode="auto">
          <a:xfrm flipH="1" flipV="1">
            <a:off x="204788" y="34925"/>
            <a:ext cx="9525" cy="3175"/>
          </a:xfrm>
          <a:prstGeom prst="rect">
            <a:avLst/>
          </a:prstGeom>
          <a:solidFill>
            <a:srgbClr val="FFFFFF"/>
          </a:solidFill>
          <a:ln w="12700">
            <a:noFill/>
            <a:miter lim="800000"/>
            <a:headEnd/>
            <a:tailEnd/>
          </a:ln>
          <a:effectLst/>
        </p:spPr>
        <p:txBody>
          <a:bodyPr wrap="none" anchor="ctr">
            <a:prstTxWarp prst="textNoShape">
              <a:avLst/>
            </a:prstTxWarp>
          </a:bodyPr>
          <a:lstStyle/>
          <a:p>
            <a:pPr>
              <a:defRPr/>
            </a:pPr>
            <a:endParaRPr lang="en-US"/>
          </a:p>
        </p:txBody>
      </p:sp>
      <p:sp>
        <p:nvSpPr>
          <p:cNvPr id="1056" name="Text Box 32"/>
          <p:cNvSpPr txBox="1">
            <a:spLocks noChangeArrowheads="1"/>
          </p:cNvSpPr>
          <p:nvPr/>
        </p:nvSpPr>
        <p:spPr bwMode="auto">
          <a:xfrm>
            <a:off x="3962400" y="6538913"/>
            <a:ext cx="546100" cy="336550"/>
          </a:xfrm>
          <a:prstGeom prst="rect">
            <a:avLst/>
          </a:prstGeom>
          <a:noFill/>
          <a:ln w="28575">
            <a:noFill/>
            <a:miter lim="800000"/>
            <a:headEnd/>
            <a:tailEnd/>
          </a:ln>
          <a:effectLst/>
        </p:spPr>
        <p:txBody>
          <a:bodyPr wrap="none" lIns="90488" tIns="44450" rIns="90488" bIns="44450" anchor="ctr">
            <a:prstTxWarp prst="textNoShape">
              <a:avLst/>
            </a:prstTxWarp>
            <a:spAutoFit/>
          </a:bodyPr>
          <a:lstStyle/>
          <a:p>
            <a:pPr>
              <a:buFont typeface="Symbol" charset="2"/>
              <a:buNone/>
              <a:defRPr/>
            </a:pPr>
            <a:fld id="{D8613A78-CC16-2644-95AC-B13F5261ED5A}" type="slidenum">
              <a:rPr lang="en-US" sz="1400">
                <a:solidFill>
                  <a:schemeClr val="accent2"/>
                </a:solidFill>
                <a:latin typeface="Comic Sans MS" charset="0"/>
              </a:rPr>
              <a:pPr>
                <a:buFont typeface="Symbol" charset="2"/>
                <a:buNone/>
                <a:defRPr/>
              </a:pPr>
              <a:t>‹#›</a:t>
            </a:fld>
            <a:endParaRPr lang="en-US" dirty="0"/>
          </a:p>
        </p:txBody>
      </p:sp>
      <p:sp>
        <p:nvSpPr>
          <p:cNvPr id="1057" name="Rectangle 33"/>
          <p:cNvSpPr>
            <a:spLocks noChangeArrowheads="1"/>
          </p:cNvSpPr>
          <p:nvPr/>
        </p:nvSpPr>
        <p:spPr bwMode="auto">
          <a:xfrm>
            <a:off x="152400" y="6616700"/>
            <a:ext cx="3962400" cy="241300"/>
          </a:xfrm>
          <a:prstGeom prst="rect">
            <a:avLst/>
          </a:prstGeom>
          <a:noFill/>
          <a:ln w="12700">
            <a:noFill/>
            <a:miter lim="800000"/>
            <a:headEnd/>
            <a:tailEnd/>
          </a:ln>
          <a:effectLst/>
        </p:spPr>
        <p:txBody>
          <a:bodyPr lIns="90488" tIns="44450" rIns="90488" bIns="44450">
            <a:prstTxWarp prst="textNoShape">
              <a:avLst/>
            </a:prstTxWarp>
            <a:spAutoFit/>
          </a:bodyPr>
          <a:lstStyle/>
          <a:p>
            <a:pPr algn="l">
              <a:buFontTx/>
              <a:buNone/>
              <a:defRPr/>
            </a:pPr>
            <a:r>
              <a:rPr lang="en-US" sz="1000">
                <a:latin typeface="Arial" charset="0"/>
              </a:rPr>
              <a:t>D. Froidevaux (CERN)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2000" b="1">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2000" b="1">
          <a:solidFill>
            <a:srgbClr val="FF0000"/>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000" b="1">
          <a:solidFill>
            <a:srgbClr val="FF0000"/>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000" b="1">
          <a:solidFill>
            <a:srgbClr val="FF0000"/>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000" b="1">
          <a:solidFill>
            <a:srgbClr val="FF0000"/>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2000" b="1">
          <a:solidFill>
            <a:srgbClr val="FF0000"/>
          </a:solidFill>
          <a:latin typeface="Helvetica" charset="0"/>
        </a:defRPr>
      </a:lvl6pPr>
      <a:lvl7pPr marL="914400" algn="ctr" rtl="0" eaLnBrk="0" fontAlgn="base" hangingPunct="0">
        <a:spcBef>
          <a:spcPct val="0"/>
        </a:spcBef>
        <a:spcAft>
          <a:spcPct val="0"/>
        </a:spcAft>
        <a:defRPr sz="2000" b="1">
          <a:solidFill>
            <a:srgbClr val="FF0000"/>
          </a:solidFill>
          <a:latin typeface="Helvetica" charset="0"/>
        </a:defRPr>
      </a:lvl7pPr>
      <a:lvl8pPr marL="1371600" algn="ctr" rtl="0" eaLnBrk="0" fontAlgn="base" hangingPunct="0">
        <a:spcBef>
          <a:spcPct val="0"/>
        </a:spcBef>
        <a:spcAft>
          <a:spcPct val="0"/>
        </a:spcAft>
        <a:defRPr sz="2000" b="1">
          <a:solidFill>
            <a:srgbClr val="FF0000"/>
          </a:solidFill>
          <a:latin typeface="Helvetica" charset="0"/>
        </a:defRPr>
      </a:lvl8pPr>
      <a:lvl9pPr marL="1828800" algn="ctr" rtl="0" eaLnBrk="0" fontAlgn="base" hangingPunct="0">
        <a:spcBef>
          <a:spcPct val="0"/>
        </a:spcBef>
        <a:spcAft>
          <a:spcPct val="0"/>
        </a:spcAft>
        <a:defRPr sz="2000" b="1">
          <a:solidFill>
            <a:srgbClr val="FF0000"/>
          </a:solidFill>
          <a:latin typeface="Helvetica" charset="0"/>
        </a:defRPr>
      </a:lvl9pPr>
    </p:titleStyle>
    <p:bodyStyle>
      <a:lvl1pPr marL="342900" indent="-342900" algn="l" rtl="0" eaLnBrk="0" fontAlgn="base" hangingPunct="0">
        <a:spcBef>
          <a:spcPct val="20000"/>
        </a:spcBef>
        <a:spcAft>
          <a:spcPct val="0"/>
        </a:spcAft>
        <a:buSzPct val="100000"/>
        <a:buFont typeface="Symbol" charset="2"/>
        <a:defRPr b="1">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60000"/>
        <a:buFont typeface="Monotype Sorts" charset="2"/>
        <a:buChar char="u"/>
        <a:defRPr sz="2800" b="1">
          <a:solidFill>
            <a:schemeClr val="accent2"/>
          </a:solidFill>
          <a:latin typeface="+mn-lt"/>
          <a:ea typeface="ＭＳ Ｐゴシック" charset="-128"/>
        </a:defRPr>
      </a:lvl2pPr>
      <a:lvl3pPr marL="1143000" indent="-228600" algn="l" rtl="0" eaLnBrk="0" fontAlgn="base" hangingPunct="0">
        <a:spcBef>
          <a:spcPct val="20000"/>
        </a:spcBef>
        <a:spcAft>
          <a:spcPct val="0"/>
        </a:spcAft>
        <a:buSzPct val="60000"/>
        <a:buFont typeface="Monotype Sorts" charset="2"/>
        <a:buChar char="s"/>
        <a:defRPr sz="2400" b="1">
          <a:solidFill>
            <a:srgbClr val="66FF00"/>
          </a:solidFill>
          <a:latin typeface="+mn-lt"/>
          <a:ea typeface="ＭＳ Ｐゴシック" charset="-128"/>
        </a:defRPr>
      </a:lvl3pPr>
      <a:lvl4pPr marL="1600200" indent="-228600" algn="l" rtl="0" eaLnBrk="0" fontAlgn="base" hangingPunct="0">
        <a:spcBef>
          <a:spcPct val="20000"/>
        </a:spcBef>
        <a:spcAft>
          <a:spcPct val="0"/>
        </a:spcAft>
        <a:buSzPct val="100000"/>
        <a:buChar char="–"/>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SzPct val="100000"/>
        <a:buChar char="•"/>
        <a:defRPr b="1">
          <a:solidFill>
            <a:schemeClr val="tx1"/>
          </a:solidFill>
          <a:latin typeface="+mn-lt"/>
          <a:ea typeface="ＭＳ Ｐゴシック" charset="-128"/>
        </a:defRPr>
      </a:lvl5pPr>
      <a:lvl6pPr marL="2514600" indent="-228600" algn="l" rtl="0" eaLnBrk="0" fontAlgn="base" hangingPunct="0">
        <a:spcBef>
          <a:spcPct val="20000"/>
        </a:spcBef>
        <a:spcAft>
          <a:spcPct val="0"/>
        </a:spcAft>
        <a:buSzPct val="100000"/>
        <a:buChar char="•"/>
        <a:defRPr b="1">
          <a:solidFill>
            <a:schemeClr val="tx1"/>
          </a:solidFill>
          <a:latin typeface="+mn-lt"/>
          <a:ea typeface="ＭＳ Ｐゴシック" charset="-128"/>
        </a:defRPr>
      </a:lvl6pPr>
      <a:lvl7pPr marL="2971800" indent="-228600" algn="l" rtl="0" eaLnBrk="0" fontAlgn="base" hangingPunct="0">
        <a:spcBef>
          <a:spcPct val="20000"/>
        </a:spcBef>
        <a:spcAft>
          <a:spcPct val="0"/>
        </a:spcAft>
        <a:buSzPct val="100000"/>
        <a:buChar char="•"/>
        <a:defRPr b="1">
          <a:solidFill>
            <a:schemeClr val="tx1"/>
          </a:solidFill>
          <a:latin typeface="+mn-lt"/>
          <a:ea typeface="ＭＳ Ｐゴシック" charset="-128"/>
        </a:defRPr>
      </a:lvl7pPr>
      <a:lvl8pPr marL="3429000" indent="-228600" algn="l" rtl="0" eaLnBrk="0" fontAlgn="base" hangingPunct="0">
        <a:spcBef>
          <a:spcPct val="20000"/>
        </a:spcBef>
        <a:spcAft>
          <a:spcPct val="0"/>
        </a:spcAft>
        <a:buSzPct val="100000"/>
        <a:buChar char="•"/>
        <a:defRPr b="1">
          <a:solidFill>
            <a:schemeClr val="tx1"/>
          </a:solidFill>
          <a:latin typeface="+mn-lt"/>
          <a:ea typeface="ＭＳ Ｐゴシック" charset="-128"/>
        </a:defRPr>
      </a:lvl8pPr>
      <a:lvl9pPr marL="3886200" indent="-228600" algn="l" rtl="0" eaLnBrk="0" fontAlgn="base" hangingPunct="0">
        <a:spcBef>
          <a:spcPct val="20000"/>
        </a:spcBef>
        <a:spcAft>
          <a:spcPct val="0"/>
        </a:spcAft>
        <a:buSzPct val="100000"/>
        <a:buChar char="•"/>
        <a:defRPr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gif"/><Relationship Id="rId5" Type="http://schemas.openxmlformats.org/officeDocument/2006/relationships/image" Target="../media/image4.gi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gif"/><Relationship Id="rId3" Type="http://schemas.openxmlformats.org/officeDocument/2006/relationships/image" Target="../media/image4.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hyperlink" Target="../../_perso/ppt/image/Gravitation.swf" TargetMode="External"/><Relationship Id="rId7"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6" descr="SideA"/>
          <p:cNvPicPr>
            <a:picLocks noChangeAspect="1" noChangeArrowheads="1"/>
          </p:cNvPicPr>
          <p:nvPr/>
        </p:nvPicPr>
        <p:blipFill>
          <a:blip r:embed="rId3"/>
          <a:srcRect/>
          <a:stretch>
            <a:fillRect/>
          </a:stretch>
        </p:blipFill>
        <p:spPr bwMode="auto">
          <a:xfrm>
            <a:off x="0" y="0"/>
            <a:ext cx="9448800" cy="6553200"/>
          </a:xfrm>
          <a:prstGeom prst="rect">
            <a:avLst/>
          </a:prstGeom>
          <a:noFill/>
          <a:ln w="9525">
            <a:noFill/>
            <a:miter lim="800000"/>
            <a:headEnd/>
            <a:tailEnd/>
          </a:ln>
        </p:spPr>
      </p:pic>
      <p:grpSp>
        <p:nvGrpSpPr>
          <p:cNvPr id="2" name="Group 11"/>
          <p:cNvGrpSpPr>
            <a:grpSpLocks/>
          </p:cNvGrpSpPr>
          <p:nvPr/>
        </p:nvGrpSpPr>
        <p:grpSpPr bwMode="auto">
          <a:xfrm>
            <a:off x="0" y="0"/>
            <a:ext cx="1905000" cy="6561138"/>
            <a:chOff x="0" y="0"/>
            <a:chExt cx="1200" cy="4133"/>
          </a:xfrm>
        </p:grpSpPr>
        <p:pic>
          <p:nvPicPr>
            <p:cNvPr id="16389" name="Picture 7" descr="ptero150120wht.gif                                             0007AA19 Main Disk                      C1BD40F8:"/>
            <p:cNvPicPr>
              <a:picLocks noChangeAspect="1" noChangeArrowheads="1"/>
            </p:cNvPicPr>
            <p:nvPr/>
          </p:nvPicPr>
          <p:blipFill>
            <a:blip r:embed="rId4"/>
            <a:srcRect/>
            <a:stretch>
              <a:fillRect/>
            </a:stretch>
          </p:blipFill>
          <p:spPr bwMode="auto">
            <a:xfrm>
              <a:off x="0" y="0"/>
              <a:ext cx="1200" cy="1111"/>
            </a:xfrm>
            <a:prstGeom prst="rect">
              <a:avLst/>
            </a:prstGeom>
            <a:noFill/>
            <a:ln w="9525">
              <a:noFill/>
              <a:miter lim="800000"/>
              <a:headEnd/>
              <a:tailEnd/>
            </a:ln>
          </p:spPr>
        </p:pic>
        <p:pic>
          <p:nvPicPr>
            <p:cNvPr id="16390" name="Picture 8" descr="&#10;trexbgwht.gif                                                  0007AA19 Main Disk                      C1BD40F8:"/>
            <p:cNvPicPr>
              <a:picLocks noChangeAspect="1" noChangeArrowheads="1"/>
            </p:cNvPicPr>
            <p:nvPr/>
          </p:nvPicPr>
          <p:blipFill>
            <a:blip r:embed="rId5"/>
            <a:srcRect/>
            <a:stretch>
              <a:fillRect/>
            </a:stretch>
          </p:blipFill>
          <p:spPr bwMode="auto">
            <a:xfrm>
              <a:off x="0" y="3212"/>
              <a:ext cx="1152" cy="921"/>
            </a:xfrm>
            <a:prstGeom prst="rect">
              <a:avLst/>
            </a:prstGeom>
            <a:noFill/>
            <a:ln w="9525">
              <a:noFill/>
              <a:miter lim="800000"/>
              <a:headEnd/>
              <a:tailEnd/>
            </a:ln>
          </p:spPr>
        </p:pic>
      </p:grpSp>
      <p:sp>
        <p:nvSpPr>
          <p:cNvPr id="16388" name="Text Box 4"/>
          <p:cNvSpPr txBox="1">
            <a:spLocks noChangeArrowheads="1"/>
          </p:cNvSpPr>
          <p:nvPr/>
        </p:nvSpPr>
        <p:spPr bwMode="auto">
          <a:xfrm>
            <a:off x="1981200" y="5638800"/>
            <a:ext cx="7162800" cy="954088"/>
          </a:xfrm>
          <a:prstGeom prst="rect">
            <a:avLst/>
          </a:prstGeom>
          <a:solidFill>
            <a:schemeClr val="bg1"/>
          </a:solidFill>
          <a:ln w="9525">
            <a:solidFill>
              <a:srgbClr val="FF0000"/>
            </a:solidFill>
            <a:miter lim="800000"/>
            <a:headEnd/>
            <a:tailEnd/>
          </a:ln>
        </p:spPr>
        <p:txBody>
          <a:bodyPr>
            <a:prstTxWarp prst="textNoShape">
              <a:avLst/>
            </a:prstTxWarp>
            <a:spAutoFit/>
          </a:bodyPr>
          <a:lstStyle/>
          <a:p>
            <a:pPr eaLnBrk="1" hangingPunct="1">
              <a:buFontTx/>
              <a:buNone/>
            </a:pPr>
            <a:r>
              <a:rPr lang="en-US" sz="2800" i="1">
                <a:solidFill>
                  <a:srgbClr val="FF0000"/>
                </a:solidFill>
                <a:latin typeface="Arial" charset="0"/>
              </a:rPr>
              <a:t>Le LHC et la recherche du boson de Higgs et autres particules mystérieuses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7887744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9" name="TextBox 17"/>
          <p:cNvSpPr txBox="1">
            <a:spLocks noChangeArrowheads="1"/>
          </p:cNvSpPr>
          <p:nvPr/>
        </p:nvSpPr>
        <p:spPr bwMode="auto">
          <a:xfrm>
            <a:off x="990600" y="5588000"/>
            <a:ext cx="7010400" cy="584200"/>
          </a:xfrm>
          <a:prstGeom prst="rect">
            <a:avLst/>
          </a:prstGeom>
          <a:solidFill>
            <a:schemeClr val="bg1"/>
          </a:solidFill>
          <a:ln w="9525">
            <a:noFill/>
            <a:miter lim="800000"/>
            <a:headEnd/>
            <a:tailEnd/>
          </a:ln>
        </p:spPr>
        <p:txBody>
          <a:bodyPr>
            <a:prstTxWarp prst="textNoShape">
              <a:avLst/>
            </a:prstTxWarp>
            <a:spAutoFit/>
          </a:bodyPr>
          <a:lstStyle/>
          <a:p>
            <a:pPr>
              <a:buFont typeface="Symbol" charset="2"/>
              <a:buNone/>
            </a:pPr>
            <a:r>
              <a:rPr lang="en-US" dirty="0" err="1">
                <a:solidFill>
                  <a:schemeClr val="bg1"/>
                </a:solidFill>
              </a:rPr>
              <a:t>aasasaasasasasasasasasas</a:t>
            </a:r>
            <a:endParaRPr lang="en-US" dirty="0">
              <a:solidFill>
                <a:schemeClr val="bg1"/>
              </a:solidFill>
            </a:endParaRPr>
          </a:p>
          <a:p>
            <a:pPr>
              <a:buFont typeface="Symbol" charset="2"/>
              <a:buNone/>
            </a:pPr>
            <a:r>
              <a:rPr lang="en-US" dirty="0" err="1">
                <a:solidFill>
                  <a:schemeClr val="bg1"/>
                </a:solidFill>
              </a:rPr>
              <a:t>asasasas</a:t>
            </a:r>
            <a:endParaRPr lang="en-US" dirty="0">
              <a:solidFill>
                <a:schemeClr val="bg1"/>
              </a:solidFill>
            </a:endParaRPr>
          </a:p>
        </p:txBody>
      </p:sp>
      <p:sp>
        <p:nvSpPr>
          <p:cNvPr id="54274" name="Rectangle 2"/>
          <p:cNvSpPr>
            <a:spLocks noGrp="1" noChangeArrowheads="1"/>
          </p:cNvSpPr>
          <p:nvPr>
            <p:ph type="title"/>
          </p:nvPr>
        </p:nvSpPr>
        <p:spPr bwMode="auto">
          <a:xfrm>
            <a:off x="0" y="0"/>
            <a:ext cx="9144000" cy="596900"/>
          </a:xfrm>
          <a:noFill/>
          <a:ln>
            <a:miter lim="800000"/>
            <a:headEnd/>
            <a:tailEnd/>
          </a:ln>
        </p:spPr>
        <p:txBody>
          <a:bodyPr wrap="square" lIns="91440" tIns="45720" rIns="91440" bIns="45720" numCol="1" anchor="t" anchorCtr="0" compatLnSpc="1">
            <a:prstTxWarp prst="textNoShape">
              <a:avLst/>
            </a:prstTxWarp>
          </a:bodyPr>
          <a:lstStyle/>
          <a:p>
            <a:pPr eaLnBrk="1" hangingPunct="1"/>
            <a:r>
              <a:rPr lang="en-US" sz="2600" smtClean="0"/>
              <a:t>Le zoo de particules élémentaires du Modèle Standard</a:t>
            </a:r>
          </a:p>
        </p:txBody>
      </p:sp>
      <p:sp>
        <p:nvSpPr>
          <p:cNvPr id="54275" name="Rectangle 11"/>
          <p:cNvSpPr>
            <a:spLocks noChangeArrowheads="1"/>
          </p:cNvSpPr>
          <p:nvPr/>
        </p:nvSpPr>
        <p:spPr bwMode="auto">
          <a:xfrm>
            <a:off x="7616825" y="6070600"/>
            <a:ext cx="184150" cy="579438"/>
          </a:xfrm>
          <a:prstGeom prst="rect">
            <a:avLst/>
          </a:prstGeom>
          <a:noFill/>
          <a:ln w="9525">
            <a:noFill/>
            <a:miter lim="800000"/>
            <a:headEnd/>
            <a:tailEnd/>
          </a:ln>
        </p:spPr>
        <p:txBody>
          <a:bodyPr wrap="none">
            <a:prstTxWarp prst="textNoShape">
              <a:avLst/>
            </a:prstTxWarp>
            <a:spAutoFit/>
          </a:bodyPr>
          <a:lstStyle/>
          <a:p>
            <a:endParaRPr lang="en-US"/>
          </a:p>
        </p:txBody>
      </p:sp>
      <p:sp>
        <p:nvSpPr>
          <p:cNvPr id="54278" name="TextBox 16"/>
          <p:cNvSpPr txBox="1">
            <a:spLocks noChangeArrowheads="1"/>
          </p:cNvSpPr>
          <p:nvPr/>
        </p:nvSpPr>
        <p:spPr bwMode="auto">
          <a:xfrm>
            <a:off x="2209800" y="838200"/>
            <a:ext cx="3125788" cy="830263"/>
          </a:xfrm>
          <a:prstGeom prst="rect">
            <a:avLst/>
          </a:prstGeom>
          <a:solidFill>
            <a:schemeClr val="bg1"/>
          </a:solidFill>
          <a:ln w="9525">
            <a:noFill/>
            <a:miter lim="800000"/>
            <a:headEnd/>
            <a:tailEnd/>
          </a:ln>
        </p:spPr>
        <p:txBody>
          <a:bodyPr wrap="none">
            <a:prstTxWarp prst="textNoShape">
              <a:avLst/>
            </a:prstTxWarp>
            <a:spAutoFit/>
          </a:bodyPr>
          <a:lstStyle/>
          <a:p>
            <a:pPr>
              <a:buFont typeface="Symbol" charset="2"/>
              <a:buNone/>
            </a:pPr>
            <a:r>
              <a:rPr lang="en-US">
                <a:solidFill>
                  <a:schemeClr val="bg1"/>
                </a:solidFill>
              </a:rPr>
              <a:t>aasasaasasasasasasasasasasasasas</a:t>
            </a:r>
          </a:p>
          <a:p>
            <a:pPr>
              <a:buFont typeface="Symbol" charset="2"/>
              <a:buNone/>
            </a:pPr>
            <a:endParaRPr lang="en-US">
              <a:solidFill>
                <a:schemeClr val="bg1"/>
              </a:solidFill>
            </a:endParaRPr>
          </a:p>
          <a:p>
            <a:pPr>
              <a:buFont typeface="Symbol" charset="2"/>
              <a:buNone/>
            </a:pPr>
            <a:r>
              <a:rPr lang="en-US">
                <a:solidFill>
                  <a:schemeClr val="bg1"/>
                </a:solidFill>
              </a:rPr>
              <a:t>as</a:t>
            </a:r>
          </a:p>
        </p:txBody>
      </p:sp>
      <p:grpSp>
        <p:nvGrpSpPr>
          <p:cNvPr id="2" name="Group 11"/>
          <p:cNvGrpSpPr>
            <a:grpSpLocks/>
          </p:cNvGrpSpPr>
          <p:nvPr/>
        </p:nvGrpSpPr>
        <p:grpSpPr bwMode="auto">
          <a:xfrm>
            <a:off x="838200" y="415925"/>
            <a:ext cx="6705600" cy="6213475"/>
            <a:chOff x="838200" y="533400"/>
            <a:chExt cx="6705600" cy="6213396"/>
          </a:xfrm>
        </p:grpSpPr>
        <p:grpSp>
          <p:nvGrpSpPr>
            <p:cNvPr id="3" name="Group 8"/>
            <p:cNvGrpSpPr>
              <a:grpSpLocks/>
            </p:cNvGrpSpPr>
            <p:nvPr/>
          </p:nvGrpSpPr>
          <p:grpSpPr bwMode="auto">
            <a:xfrm>
              <a:off x="838200" y="533400"/>
              <a:ext cx="6045200" cy="6127750"/>
              <a:chOff x="838200" y="533400"/>
              <a:chExt cx="6045200" cy="6127750"/>
            </a:xfrm>
          </p:grpSpPr>
          <p:pic>
            <p:nvPicPr>
              <p:cNvPr id="54286" name="Picture 5" descr="_PhotoarchivePlugin_SM-Zoo_detailed"/>
              <p:cNvPicPr>
                <a:picLocks noChangeAspect="1" noChangeArrowheads="1"/>
              </p:cNvPicPr>
              <p:nvPr/>
            </p:nvPicPr>
            <p:blipFill>
              <a:blip r:embed="rId3"/>
              <a:srcRect/>
              <a:stretch>
                <a:fillRect/>
              </a:stretch>
            </p:blipFill>
            <p:spPr bwMode="auto">
              <a:xfrm>
                <a:off x="990600" y="707633"/>
                <a:ext cx="5892800" cy="5953517"/>
              </a:xfrm>
              <a:prstGeom prst="rect">
                <a:avLst/>
              </a:prstGeom>
              <a:noFill/>
              <a:ln w="9525">
                <a:noFill/>
                <a:miter lim="800000"/>
                <a:headEnd/>
                <a:tailEnd/>
              </a:ln>
            </p:spPr>
          </p:pic>
          <p:sp>
            <p:nvSpPr>
              <p:cNvPr id="54287" name="TextBox 6"/>
              <p:cNvSpPr txBox="1">
                <a:spLocks noChangeArrowheads="1"/>
              </p:cNvSpPr>
              <p:nvPr/>
            </p:nvSpPr>
            <p:spPr bwMode="auto">
              <a:xfrm>
                <a:off x="1210502" y="533400"/>
                <a:ext cx="4352098" cy="400110"/>
              </a:xfrm>
              <a:prstGeom prst="rect">
                <a:avLst/>
              </a:prstGeom>
              <a:solidFill>
                <a:schemeClr val="bg1"/>
              </a:solidFill>
              <a:ln w="9525">
                <a:noFill/>
                <a:miter lim="800000"/>
                <a:headEnd/>
                <a:tailEnd/>
              </a:ln>
            </p:spPr>
            <p:txBody>
              <a:bodyPr wrap="none">
                <a:prstTxWarp prst="textNoShape">
                  <a:avLst/>
                </a:prstTxWarp>
                <a:spAutoFit/>
              </a:bodyPr>
              <a:lstStyle/>
              <a:p>
                <a:pPr>
                  <a:buFont typeface="Symbol" charset="2"/>
                  <a:buNone/>
                </a:pPr>
                <a:r>
                  <a:rPr lang="en-US" sz="2000"/>
                  <a:t>Trois familles de particules de matière</a:t>
                </a:r>
              </a:p>
            </p:txBody>
          </p:sp>
          <p:sp>
            <p:nvSpPr>
              <p:cNvPr id="54288" name="TextBox 7"/>
              <p:cNvSpPr txBox="1">
                <a:spLocks noChangeArrowheads="1"/>
              </p:cNvSpPr>
              <p:nvPr/>
            </p:nvSpPr>
            <p:spPr bwMode="auto">
              <a:xfrm>
                <a:off x="838200" y="1020663"/>
                <a:ext cx="381000" cy="4770537"/>
              </a:xfrm>
              <a:prstGeom prst="rect">
                <a:avLst/>
              </a:prstGeom>
              <a:solidFill>
                <a:schemeClr val="bg1"/>
              </a:solidFill>
              <a:ln w="9525">
                <a:noFill/>
                <a:miter lim="800000"/>
                <a:headEnd/>
                <a:tailEnd/>
              </a:ln>
            </p:spPr>
            <p:txBody>
              <a:bodyPr>
                <a:prstTxWarp prst="textNoShape">
                  <a:avLst/>
                </a:prstTxWarp>
                <a:spAutoFit/>
              </a:bodyPr>
              <a:lstStyle/>
              <a:p>
                <a:pPr>
                  <a:buFont typeface="Symbol" charset="2"/>
                  <a:buNone/>
                </a:pPr>
                <a:r>
                  <a:rPr lang="en-US">
                    <a:solidFill>
                      <a:schemeClr val="bg1"/>
                    </a:solidFill>
                  </a:rPr>
                  <a:t>aasasasasasasasasasasasasasasaaaaaaas</a:t>
                </a:r>
              </a:p>
            </p:txBody>
          </p:sp>
        </p:grpSp>
        <p:sp>
          <p:nvSpPr>
            <p:cNvPr id="54284" name="TextBox 9"/>
            <p:cNvSpPr txBox="1">
              <a:spLocks noChangeArrowheads="1"/>
            </p:cNvSpPr>
            <p:nvPr/>
          </p:nvSpPr>
          <p:spPr bwMode="auto">
            <a:xfrm>
              <a:off x="6629400" y="1066800"/>
              <a:ext cx="381000" cy="4770537"/>
            </a:xfrm>
            <a:prstGeom prst="rect">
              <a:avLst/>
            </a:prstGeom>
            <a:solidFill>
              <a:schemeClr val="bg1"/>
            </a:solidFill>
            <a:ln w="9525">
              <a:noFill/>
              <a:miter lim="800000"/>
              <a:headEnd/>
              <a:tailEnd/>
            </a:ln>
          </p:spPr>
          <p:txBody>
            <a:bodyPr>
              <a:prstTxWarp prst="textNoShape">
                <a:avLst/>
              </a:prstTxWarp>
              <a:spAutoFit/>
            </a:bodyPr>
            <a:lstStyle/>
            <a:p>
              <a:pPr>
                <a:buFont typeface="Symbol" charset="2"/>
                <a:buNone/>
              </a:pPr>
              <a:r>
                <a:rPr lang="en-US">
                  <a:solidFill>
                    <a:schemeClr val="bg1"/>
                  </a:solidFill>
                </a:rPr>
                <a:t>aasasasasasasasasasasasasasasaaaaaaas</a:t>
              </a:r>
            </a:p>
          </p:txBody>
        </p:sp>
        <p:sp>
          <p:nvSpPr>
            <p:cNvPr id="54285" name="TextBox 10"/>
            <p:cNvSpPr txBox="1">
              <a:spLocks noChangeArrowheads="1"/>
            </p:cNvSpPr>
            <p:nvPr/>
          </p:nvSpPr>
          <p:spPr bwMode="auto">
            <a:xfrm>
              <a:off x="914400" y="5638800"/>
              <a:ext cx="6629400" cy="1107996"/>
            </a:xfrm>
            <a:prstGeom prst="rect">
              <a:avLst/>
            </a:prstGeom>
            <a:solidFill>
              <a:schemeClr val="bg1"/>
            </a:solidFill>
            <a:ln w="9525">
              <a:noFill/>
              <a:miter lim="800000"/>
              <a:headEnd/>
              <a:tailEnd/>
            </a:ln>
          </p:spPr>
          <p:txBody>
            <a:bodyPr>
              <a:prstTxWarp prst="textNoShape">
                <a:avLst/>
              </a:prstTxWarp>
              <a:spAutoFit/>
            </a:bodyPr>
            <a:lstStyle/>
            <a:p>
              <a:pPr>
                <a:buFont typeface="Symbol" charset="2"/>
                <a:buNone/>
              </a:pPr>
              <a:r>
                <a:rPr lang="en-US" sz="2200" dirty="0">
                  <a:solidFill>
                    <a:srgbClr val="660066"/>
                  </a:solidFill>
                </a:rPr>
                <a:t>Les masses </a:t>
              </a:r>
              <a:r>
                <a:rPr lang="en-US" sz="2200" dirty="0" err="1">
                  <a:solidFill>
                    <a:srgbClr val="660066"/>
                  </a:solidFill>
                </a:rPr>
                <a:t>sont</a:t>
              </a:r>
              <a:r>
                <a:rPr lang="en-US" sz="2200" dirty="0">
                  <a:solidFill>
                    <a:srgbClr val="660066"/>
                  </a:solidFill>
                </a:rPr>
                <a:t> en </a:t>
              </a:r>
              <a:r>
                <a:rPr lang="en-US" sz="2200" dirty="0" err="1">
                  <a:solidFill>
                    <a:srgbClr val="660066"/>
                  </a:solidFill>
                </a:rPr>
                <a:t>MeV</a:t>
              </a:r>
              <a:r>
                <a:rPr lang="en-US" sz="2200" dirty="0">
                  <a:solidFill>
                    <a:srgbClr val="660066"/>
                  </a:solidFill>
                </a:rPr>
                <a:t> </a:t>
              </a:r>
              <a:r>
                <a:rPr lang="en-US" sz="2200" dirty="0" err="1">
                  <a:solidFill>
                    <a:srgbClr val="660066"/>
                  </a:solidFill>
                </a:rPr>
                <a:t>ou</a:t>
              </a:r>
              <a:r>
                <a:rPr lang="en-US" sz="2200" dirty="0">
                  <a:solidFill>
                    <a:srgbClr val="660066"/>
                  </a:solidFill>
                </a:rPr>
                <a:t> millions </a:t>
              </a:r>
              <a:r>
                <a:rPr lang="en-US" sz="2200" dirty="0" err="1">
                  <a:solidFill>
                    <a:srgbClr val="660066"/>
                  </a:solidFill>
                </a:rPr>
                <a:t>d’électrons</a:t>
              </a:r>
              <a:r>
                <a:rPr lang="en-US" sz="2200" dirty="0">
                  <a:solidFill>
                    <a:srgbClr val="660066"/>
                  </a:solidFill>
                </a:rPr>
                <a:t>-Volts.</a:t>
              </a:r>
              <a:br>
                <a:rPr lang="en-US" sz="2200" dirty="0">
                  <a:solidFill>
                    <a:srgbClr val="660066"/>
                  </a:solidFill>
                </a:rPr>
              </a:br>
              <a:r>
                <a:rPr lang="en-US" sz="2200" dirty="0">
                  <a:solidFill>
                    <a:srgbClr val="660066"/>
                  </a:solidFill>
                </a:rPr>
                <a:t>Les </a:t>
              </a:r>
              <a:r>
                <a:rPr lang="en-US" sz="2200" dirty="0" err="1">
                  <a:solidFill>
                    <a:srgbClr val="660066"/>
                  </a:solidFill>
                </a:rPr>
                <a:t>poids</a:t>
              </a:r>
              <a:r>
                <a:rPr lang="en-US" sz="2200" dirty="0">
                  <a:solidFill>
                    <a:srgbClr val="660066"/>
                  </a:solidFill>
                </a:rPr>
                <a:t> des </a:t>
              </a:r>
              <a:r>
                <a:rPr lang="en-US" sz="2200" dirty="0" err="1">
                  <a:solidFill>
                    <a:srgbClr val="660066"/>
                  </a:solidFill>
                </a:rPr>
                <a:t>animaux</a:t>
              </a:r>
              <a:r>
                <a:rPr lang="en-US" sz="2200" dirty="0">
                  <a:solidFill>
                    <a:srgbClr val="660066"/>
                  </a:solidFill>
                </a:rPr>
                <a:t> </a:t>
              </a:r>
              <a:r>
                <a:rPr lang="en-US" sz="2200" dirty="0" err="1">
                  <a:solidFill>
                    <a:srgbClr val="660066"/>
                  </a:solidFill>
                </a:rPr>
                <a:t>sont</a:t>
              </a:r>
              <a:r>
                <a:rPr lang="en-US" sz="2200" dirty="0">
                  <a:solidFill>
                    <a:srgbClr val="660066"/>
                  </a:solidFill>
                </a:rPr>
                <a:t> </a:t>
              </a:r>
              <a:r>
                <a:rPr lang="en-US" sz="2200" dirty="0" err="1">
                  <a:solidFill>
                    <a:srgbClr val="660066"/>
                  </a:solidFill>
                </a:rPr>
                <a:t>proportionnels</a:t>
              </a:r>
              <a:r>
                <a:rPr lang="en-US" sz="2200" dirty="0">
                  <a:solidFill>
                    <a:srgbClr val="660066"/>
                  </a:solidFill>
                </a:rPr>
                <a:t> </a:t>
              </a:r>
              <a:br>
                <a:rPr lang="en-US" sz="2200" dirty="0">
                  <a:solidFill>
                    <a:srgbClr val="660066"/>
                  </a:solidFill>
                </a:rPr>
              </a:br>
              <a:r>
                <a:rPr lang="en-US" sz="2200" dirty="0">
                  <a:solidFill>
                    <a:srgbClr val="660066"/>
                  </a:solidFill>
                </a:rPr>
                <a:t>aux masses des </a:t>
              </a:r>
              <a:r>
                <a:rPr lang="en-US" sz="2200" dirty="0" err="1">
                  <a:solidFill>
                    <a:srgbClr val="660066"/>
                  </a:solidFill>
                </a:rPr>
                <a:t>particules</a:t>
              </a:r>
              <a:endParaRPr lang="en-US" sz="2200" dirty="0">
                <a:solidFill>
                  <a:srgbClr val="660066"/>
                </a:solidFill>
              </a:endParaRPr>
            </a:p>
          </p:txBody>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49213"/>
            <a:ext cx="9144000" cy="698500"/>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4000">
                <a:solidFill>
                  <a:srgbClr val="FF0000"/>
                </a:solidFill>
              </a:rPr>
              <a:t>Et le boson de Higgs dans tout cela?</a:t>
            </a:r>
          </a:p>
        </p:txBody>
      </p:sp>
      <p:sp>
        <p:nvSpPr>
          <p:cNvPr id="33795" name="Text Box 3"/>
          <p:cNvSpPr txBox="1">
            <a:spLocks noChangeArrowheads="1"/>
          </p:cNvSpPr>
          <p:nvPr/>
        </p:nvSpPr>
        <p:spPr bwMode="auto">
          <a:xfrm>
            <a:off x="304800" y="838200"/>
            <a:ext cx="8839200" cy="698500"/>
          </a:xfrm>
          <a:prstGeom prst="rect">
            <a:avLst/>
          </a:prstGeom>
          <a:noFill/>
          <a:ln w="28575">
            <a:noFill/>
            <a:miter lim="800000"/>
            <a:headEnd/>
            <a:tailEnd/>
          </a:ln>
        </p:spPr>
        <p:txBody>
          <a:bodyPr lIns="90488" tIns="44450" rIns="90488" bIns="44450">
            <a:prstTxWarp prst="textNoShape">
              <a:avLst/>
            </a:prstTxWarp>
            <a:spAutoFit/>
          </a:bodyPr>
          <a:lstStyle/>
          <a:p>
            <a:pPr algn="l">
              <a:buFont typeface="Symbol" charset="2"/>
              <a:buNone/>
            </a:pPr>
            <a:r>
              <a:rPr lang="en-US" sz="2400">
                <a:solidFill>
                  <a:schemeClr val="accent2"/>
                </a:solidFill>
              </a:rPr>
              <a:t>  </a:t>
            </a:r>
            <a:endParaRPr lang="en-US" sz="1000" u="sng">
              <a:solidFill>
                <a:schemeClr val="accent2"/>
              </a:solidFill>
            </a:endParaRPr>
          </a:p>
          <a:p>
            <a:pPr algn="l">
              <a:buFont typeface="Webdings" charset="2"/>
              <a:buNone/>
            </a:pPr>
            <a:endParaRPr lang="en-US">
              <a:solidFill>
                <a:srgbClr val="009900"/>
              </a:solidFill>
            </a:endParaRPr>
          </a:p>
        </p:txBody>
      </p:sp>
      <p:sp>
        <p:nvSpPr>
          <p:cNvPr id="1343492" name="Text Box 4"/>
          <p:cNvSpPr txBox="1">
            <a:spLocks noChangeArrowheads="1"/>
          </p:cNvSpPr>
          <p:nvPr/>
        </p:nvSpPr>
        <p:spPr bwMode="auto">
          <a:xfrm>
            <a:off x="0" y="685800"/>
            <a:ext cx="5486400" cy="1428750"/>
          </a:xfrm>
          <a:prstGeom prst="rect">
            <a:avLst/>
          </a:prstGeom>
          <a:noFill/>
          <a:ln w="28575">
            <a:noFill/>
            <a:miter lim="800000"/>
            <a:headEnd/>
            <a:tailEnd/>
          </a:ln>
        </p:spPr>
        <p:txBody>
          <a:bodyPr lIns="90488" tIns="44450" rIns="90488" bIns="44450">
            <a:prstTxWarp prst="textNoShape">
              <a:avLst/>
            </a:prstTxWarp>
            <a:spAutoFit/>
          </a:bodyPr>
          <a:lstStyle/>
          <a:p>
            <a:pPr marL="457200" indent="-457200" algn="l">
              <a:buFont typeface="Symbol" charset="2"/>
              <a:buNone/>
            </a:pPr>
            <a:r>
              <a:rPr lang="en-US" sz="2400">
                <a:solidFill>
                  <a:schemeClr val="accent2"/>
                </a:solidFill>
              </a:rPr>
              <a:t>  </a:t>
            </a:r>
            <a:r>
              <a:rPr lang="en-US" sz="3200">
                <a:solidFill>
                  <a:schemeClr val="accent2"/>
                </a:solidFill>
              </a:rPr>
              <a:t>Il nous accompagne depuis quelques décennies comme:</a:t>
            </a:r>
          </a:p>
          <a:p>
            <a:pPr marL="914400" lvl="1" indent="-457200" algn="l">
              <a:buFont typeface="Symbol" charset="2"/>
              <a:buAutoNum type="arabicPeriod"/>
            </a:pPr>
            <a:r>
              <a:rPr lang="en-US" sz="2400">
                <a:solidFill>
                  <a:srgbClr val="D60093"/>
                </a:solidFill>
              </a:rPr>
              <a:t>un concept théorique, </a:t>
            </a:r>
          </a:p>
        </p:txBody>
      </p:sp>
      <p:grpSp>
        <p:nvGrpSpPr>
          <p:cNvPr id="33797" name="Group 14"/>
          <p:cNvGrpSpPr>
            <a:grpSpLocks/>
          </p:cNvGrpSpPr>
          <p:nvPr/>
        </p:nvGrpSpPr>
        <p:grpSpPr bwMode="auto">
          <a:xfrm>
            <a:off x="5562600" y="838200"/>
            <a:ext cx="3395663" cy="3381375"/>
            <a:chOff x="3504" y="528"/>
            <a:chExt cx="2139" cy="2130"/>
          </a:xfrm>
        </p:grpSpPr>
        <p:pic>
          <p:nvPicPr>
            <p:cNvPr id="33801" name="Picture 6" descr="C:\W95\Profiles\gianotti\Desktop\peter_higgs.jpg"/>
            <p:cNvPicPr>
              <a:picLocks noChangeArrowheads="1"/>
            </p:cNvPicPr>
            <p:nvPr/>
          </p:nvPicPr>
          <p:blipFill>
            <a:blip r:embed="rId2"/>
            <a:srcRect/>
            <a:stretch>
              <a:fillRect/>
            </a:stretch>
          </p:blipFill>
          <p:spPr bwMode="auto">
            <a:xfrm>
              <a:off x="3552" y="528"/>
              <a:ext cx="2064" cy="1843"/>
            </a:xfrm>
            <a:prstGeom prst="rect">
              <a:avLst/>
            </a:prstGeom>
            <a:noFill/>
            <a:ln w="9525">
              <a:noFill/>
              <a:miter lim="800000"/>
              <a:headEnd/>
              <a:tailEnd/>
            </a:ln>
          </p:spPr>
        </p:pic>
        <p:sp>
          <p:nvSpPr>
            <p:cNvPr id="33802" name="Text Box 7"/>
            <p:cNvSpPr txBox="1">
              <a:spLocks noChangeArrowheads="1"/>
            </p:cNvSpPr>
            <p:nvPr/>
          </p:nvSpPr>
          <p:spPr bwMode="auto">
            <a:xfrm>
              <a:off x="3504" y="2448"/>
              <a:ext cx="2139" cy="210"/>
            </a:xfrm>
            <a:prstGeom prst="rect">
              <a:avLst/>
            </a:prstGeom>
            <a:noFill/>
            <a:ln w="28575">
              <a:noFill/>
              <a:miter lim="800000"/>
              <a:headEnd/>
              <a:tailEnd/>
            </a:ln>
          </p:spPr>
          <p:txBody>
            <a:bodyPr wrap="none" lIns="90488" tIns="44450" rIns="90488" bIns="44450">
              <a:prstTxWarp prst="textNoShape">
                <a:avLst/>
              </a:prstTxWarp>
              <a:spAutoFit/>
            </a:bodyPr>
            <a:lstStyle/>
            <a:p>
              <a:pPr>
                <a:buFont typeface="Symbol" charset="2"/>
                <a:buNone/>
              </a:pPr>
              <a:r>
                <a:rPr lang="en-US"/>
                <a:t>P.W. Higgs, Phys. Lett. 12 (1964) 132</a:t>
              </a:r>
            </a:p>
          </p:txBody>
        </p:sp>
      </p:grpSp>
      <p:sp>
        <p:nvSpPr>
          <p:cNvPr id="1343498" name="Text Box 10"/>
          <p:cNvSpPr txBox="1">
            <a:spLocks noChangeArrowheads="1"/>
          </p:cNvSpPr>
          <p:nvPr/>
        </p:nvSpPr>
        <p:spPr bwMode="auto">
          <a:xfrm>
            <a:off x="0" y="2133600"/>
            <a:ext cx="5334000" cy="819150"/>
          </a:xfrm>
          <a:prstGeom prst="rect">
            <a:avLst/>
          </a:prstGeom>
          <a:noFill/>
          <a:ln w="28575">
            <a:noFill/>
            <a:miter lim="800000"/>
            <a:headEnd/>
            <a:tailEnd/>
          </a:ln>
        </p:spPr>
        <p:txBody>
          <a:bodyPr lIns="90488" tIns="44450" rIns="90488" bIns="44450">
            <a:prstTxWarp prst="textNoShape">
              <a:avLst/>
            </a:prstTxWarp>
            <a:spAutoFit/>
          </a:bodyPr>
          <a:lstStyle/>
          <a:p>
            <a:pPr marL="914400" lvl="1" indent="-457200" algn="l">
              <a:buFont typeface="Symbol" charset="2"/>
              <a:buAutoNum type="arabicPeriod" startAt="2"/>
            </a:pPr>
            <a:r>
              <a:rPr lang="en-US" sz="2400">
                <a:solidFill>
                  <a:srgbClr val="D60093"/>
                </a:solidFill>
              </a:rPr>
              <a:t>un champ scalaire lié </a:t>
            </a:r>
            <a:br>
              <a:rPr lang="en-US" sz="2400">
                <a:solidFill>
                  <a:srgbClr val="D60093"/>
                </a:solidFill>
              </a:rPr>
            </a:br>
            <a:r>
              <a:rPr lang="en-US" sz="2400">
                <a:solidFill>
                  <a:srgbClr val="D60093"/>
                </a:solidFill>
              </a:rPr>
              <a:t>au vide quantique, </a:t>
            </a:r>
            <a:endParaRPr lang="en-US"/>
          </a:p>
        </p:txBody>
      </p:sp>
      <p:sp>
        <p:nvSpPr>
          <p:cNvPr id="1343499" name="Text Box 11"/>
          <p:cNvSpPr txBox="1">
            <a:spLocks noChangeArrowheads="1"/>
          </p:cNvSpPr>
          <p:nvPr/>
        </p:nvSpPr>
        <p:spPr bwMode="auto">
          <a:xfrm>
            <a:off x="0" y="2895600"/>
            <a:ext cx="5638800" cy="819150"/>
          </a:xfrm>
          <a:prstGeom prst="rect">
            <a:avLst/>
          </a:prstGeom>
          <a:noFill/>
          <a:ln w="28575">
            <a:noFill/>
            <a:miter lim="800000"/>
            <a:headEnd/>
            <a:tailEnd/>
          </a:ln>
        </p:spPr>
        <p:txBody>
          <a:bodyPr lIns="90488" tIns="44450" rIns="90488" bIns="44450">
            <a:prstTxWarp prst="textNoShape">
              <a:avLst/>
            </a:prstTxWarp>
            <a:spAutoFit/>
          </a:bodyPr>
          <a:lstStyle/>
          <a:p>
            <a:pPr marL="914400" lvl="1" indent="-457200" algn="l">
              <a:buFont typeface="Symbol" charset="2"/>
              <a:buAutoNum type="arabicPeriod" startAt="3"/>
            </a:pPr>
            <a:r>
              <a:rPr lang="en-US" sz="2400">
                <a:solidFill>
                  <a:srgbClr val="D60093"/>
                </a:solidFill>
              </a:rPr>
              <a:t>un sombre recoin </a:t>
            </a:r>
            <a:br>
              <a:rPr lang="en-US" sz="2400">
                <a:solidFill>
                  <a:srgbClr val="D60093"/>
                </a:solidFill>
              </a:rPr>
            </a:br>
            <a:r>
              <a:rPr lang="en-US" sz="2400">
                <a:solidFill>
                  <a:srgbClr val="D60093"/>
                </a:solidFill>
              </a:rPr>
              <a:t>du Modèle Standard, </a:t>
            </a:r>
          </a:p>
        </p:txBody>
      </p:sp>
      <p:sp>
        <p:nvSpPr>
          <p:cNvPr id="1343500" name="Text Box 12"/>
          <p:cNvSpPr txBox="1">
            <a:spLocks noChangeArrowheads="1"/>
          </p:cNvSpPr>
          <p:nvPr/>
        </p:nvSpPr>
        <p:spPr bwMode="auto">
          <a:xfrm>
            <a:off x="0" y="3733800"/>
            <a:ext cx="5715000" cy="2790825"/>
          </a:xfrm>
          <a:prstGeom prst="rect">
            <a:avLst/>
          </a:prstGeom>
          <a:noFill/>
          <a:ln w="28575">
            <a:noFill/>
            <a:miter lim="800000"/>
            <a:headEnd/>
            <a:tailEnd/>
          </a:ln>
        </p:spPr>
        <p:txBody>
          <a:bodyPr lIns="90488" tIns="44450" rIns="90488" bIns="44450">
            <a:prstTxWarp prst="textNoShape">
              <a:avLst/>
            </a:prstTxWarp>
            <a:spAutoFit/>
          </a:bodyPr>
          <a:lstStyle/>
          <a:p>
            <a:pPr marL="914400" lvl="1" indent="-457200" algn="l">
              <a:buFont typeface="Symbol" charset="2"/>
              <a:buAutoNum type="arabicPeriod" startAt="4"/>
            </a:pPr>
            <a:r>
              <a:rPr lang="en-US" sz="2400" dirty="0" err="1">
                <a:solidFill>
                  <a:srgbClr val="D60093"/>
                </a:solidFill>
              </a:rPr>
              <a:t>une</a:t>
            </a:r>
            <a:r>
              <a:rPr lang="en-US" sz="2400" dirty="0">
                <a:solidFill>
                  <a:srgbClr val="D60093"/>
                </a:solidFill>
              </a:rPr>
              <a:t> incarnation du </a:t>
            </a:r>
            <a:r>
              <a:rPr lang="en-US" sz="2400" dirty="0" err="1">
                <a:solidFill>
                  <a:srgbClr val="D60093"/>
                </a:solidFill>
              </a:rPr>
              <a:t>Parti</a:t>
            </a:r>
            <a:r>
              <a:rPr lang="en-US" sz="2400" dirty="0">
                <a:solidFill>
                  <a:srgbClr val="D60093"/>
                </a:solidFill>
              </a:rPr>
              <a:t> </a:t>
            </a:r>
            <a:r>
              <a:rPr lang="en-US" sz="2400" dirty="0" err="1">
                <a:solidFill>
                  <a:srgbClr val="D60093"/>
                </a:solidFill>
              </a:rPr>
              <a:t>Communiste</a:t>
            </a:r>
            <a:r>
              <a:rPr lang="en-US" sz="2400" dirty="0">
                <a:solidFill>
                  <a:srgbClr val="D60093"/>
                </a:solidFill>
              </a:rPr>
              <a:t>, </a:t>
            </a:r>
            <a:r>
              <a:rPr lang="en-US" sz="2400" dirty="0" err="1">
                <a:solidFill>
                  <a:srgbClr val="D60093"/>
                </a:solidFill>
              </a:rPr>
              <a:t>puisqu’il</a:t>
            </a:r>
            <a:r>
              <a:rPr lang="en-US" sz="2400" dirty="0">
                <a:solidFill>
                  <a:srgbClr val="D60093"/>
                </a:solidFill>
              </a:rPr>
              <a:t> </a:t>
            </a:r>
            <a:r>
              <a:rPr lang="en-US" sz="2400" dirty="0" err="1">
                <a:solidFill>
                  <a:srgbClr val="D60093"/>
                </a:solidFill>
              </a:rPr>
              <a:t>contrôle</a:t>
            </a:r>
            <a:r>
              <a:rPr lang="en-US" sz="2400" dirty="0">
                <a:solidFill>
                  <a:srgbClr val="D60093"/>
                </a:solidFill>
              </a:rPr>
              <a:t> les masses (L. Alvarez-</a:t>
            </a:r>
            <a:r>
              <a:rPr lang="en-US" sz="2400" dirty="0" err="1">
                <a:solidFill>
                  <a:srgbClr val="D60093"/>
                </a:solidFill>
              </a:rPr>
              <a:t>Gaumé</a:t>
            </a:r>
            <a:r>
              <a:rPr lang="en-US" sz="2400" dirty="0">
                <a:solidFill>
                  <a:srgbClr val="D60093"/>
                </a:solidFill>
              </a:rPr>
              <a:t> </a:t>
            </a:r>
            <a:r>
              <a:rPr lang="en-US" sz="2400" dirty="0" err="1">
                <a:solidFill>
                  <a:srgbClr val="D60093"/>
                </a:solidFill>
              </a:rPr>
              <a:t>dans</a:t>
            </a:r>
            <a:r>
              <a:rPr lang="en-US" sz="2400" dirty="0">
                <a:solidFill>
                  <a:srgbClr val="D60093"/>
                </a:solidFill>
              </a:rPr>
              <a:t> </a:t>
            </a:r>
            <a:r>
              <a:rPr lang="en-US" sz="2400" dirty="0" err="1">
                <a:solidFill>
                  <a:srgbClr val="D60093"/>
                </a:solidFill>
              </a:rPr>
              <a:t>ses</a:t>
            </a:r>
            <a:r>
              <a:rPr lang="en-US" sz="2400" dirty="0">
                <a:solidFill>
                  <a:srgbClr val="D60093"/>
                </a:solidFill>
              </a:rPr>
              <a:t> </a:t>
            </a:r>
            <a:r>
              <a:rPr lang="en-US" sz="2400" dirty="0" err="1">
                <a:solidFill>
                  <a:srgbClr val="D60093"/>
                </a:solidFill>
              </a:rPr>
              <a:t>cours</a:t>
            </a:r>
            <a:r>
              <a:rPr lang="en-US" sz="2400" dirty="0">
                <a:solidFill>
                  <a:srgbClr val="D60093"/>
                </a:solidFill>
              </a:rPr>
              <a:t> pour </a:t>
            </a:r>
            <a:r>
              <a:rPr lang="en-US" sz="2400" dirty="0" err="1">
                <a:solidFill>
                  <a:srgbClr val="D60093"/>
                </a:solidFill>
              </a:rPr>
              <a:t>l’école</a:t>
            </a:r>
            <a:r>
              <a:rPr lang="en-US" sz="2400" dirty="0">
                <a:solidFill>
                  <a:srgbClr val="D60093"/>
                </a:solidFill>
              </a:rPr>
              <a:t> </a:t>
            </a:r>
            <a:r>
              <a:rPr lang="en-US" sz="2400" dirty="0" err="1">
                <a:solidFill>
                  <a:srgbClr val="D60093"/>
                </a:solidFill>
              </a:rPr>
              <a:t>d’été</a:t>
            </a:r>
            <a:r>
              <a:rPr lang="en-US" sz="2400" dirty="0">
                <a:solidFill>
                  <a:srgbClr val="D60093"/>
                </a:solidFill>
              </a:rPr>
              <a:t> du  CERN </a:t>
            </a:r>
            <a:r>
              <a:rPr lang="en-US" sz="2400" dirty="0" err="1">
                <a:solidFill>
                  <a:srgbClr val="D60093"/>
                </a:solidFill>
              </a:rPr>
              <a:t>à</a:t>
            </a:r>
            <a:r>
              <a:rPr lang="en-US" sz="2400" dirty="0">
                <a:solidFill>
                  <a:srgbClr val="D60093"/>
                </a:solidFill>
              </a:rPr>
              <a:t> </a:t>
            </a:r>
            <a:r>
              <a:rPr lang="en-US" sz="2400" dirty="0" err="1">
                <a:solidFill>
                  <a:srgbClr val="D60093"/>
                </a:solidFill>
              </a:rPr>
              <a:t>Alushta</a:t>
            </a:r>
            <a:r>
              <a:rPr lang="en-US" sz="2400" dirty="0">
                <a:solidFill>
                  <a:srgbClr val="D60093"/>
                </a:solidFill>
              </a:rPr>
              <a:t>, </a:t>
            </a:r>
            <a:r>
              <a:rPr lang="en-US" sz="2400" dirty="0" err="1">
                <a:solidFill>
                  <a:srgbClr val="D60093"/>
                </a:solidFill>
              </a:rPr>
              <a:t>Crimée</a:t>
            </a:r>
            <a:r>
              <a:rPr lang="en-US" sz="2400" dirty="0">
                <a:solidFill>
                  <a:srgbClr val="D60093"/>
                </a:solidFill>
              </a:rPr>
              <a:t>, 1989),</a:t>
            </a:r>
          </a:p>
          <a:p>
            <a:pPr marL="914400" lvl="1" indent="-457200" algn="l">
              <a:lnSpc>
                <a:spcPct val="120000"/>
              </a:lnSpc>
              <a:buFont typeface="Symbol" charset="2"/>
              <a:buAutoNum type="arabicPeriod" startAt="4"/>
            </a:pPr>
            <a:r>
              <a:rPr lang="en-US" sz="2400" dirty="0" err="1">
                <a:solidFill>
                  <a:srgbClr val="D60093"/>
                </a:solidFill>
              </a:rPr>
              <a:t>une</a:t>
            </a:r>
            <a:r>
              <a:rPr lang="en-US" sz="2400" dirty="0">
                <a:solidFill>
                  <a:srgbClr val="D60093"/>
                </a:solidFill>
              </a:rPr>
              <a:t> </a:t>
            </a:r>
            <a:r>
              <a:rPr lang="en-US" sz="2400" dirty="0" err="1">
                <a:solidFill>
                  <a:srgbClr val="D60093"/>
                </a:solidFill>
              </a:rPr>
              <a:t>partie</a:t>
            </a:r>
            <a:r>
              <a:rPr lang="en-US" sz="2400" dirty="0">
                <a:solidFill>
                  <a:srgbClr val="D60093"/>
                </a:solidFill>
              </a:rPr>
              <a:t> </a:t>
            </a:r>
            <a:r>
              <a:rPr lang="en-US" sz="2400" dirty="0" err="1">
                <a:solidFill>
                  <a:srgbClr val="D60093"/>
                </a:solidFill>
              </a:rPr>
              <a:t>douloureuse</a:t>
            </a:r>
            <a:r>
              <a:rPr lang="en-US" sz="2400" dirty="0">
                <a:solidFill>
                  <a:srgbClr val="D60093"/>
                </a:solidFill>
              </a:rPr>
              <a:t> du premier </a:t>
            </a:r>
            <a:r>
              <a:rPr lang="en-US" sz="2400" dirty="0" err="1">
                <a:solidFill>
                  <a:srgbClr val="D60093"/>
                </a:solidFill>
              </a:rPr>
              <a:t>chapitre</a:t>
            </a:r>
            <a:r>
              <a:rPr lang="en-US" sz="2400" dirty="0">
                <a:solidFill>
                  <a:srgbClr val="D60093"/>
                </a:solidFill>
              </a:rPr>
              <a:t> de </a:t>
            </a:r>
            <a:r>
              <a:rPr lang="en-US" sz="2400" dirty="0" err="1">
                <a:solidFill>
                  <a:srgbClr val="D60093"/>
                </a:solidFill>
              </a:rPr>
              <a:t>notre</a:t>
            </a:r>
            <a:r>
              <a:rPr lang="en-US" sz="2400" dirty="0">
                <a:solidFill>
                  <a:srgbClr val="D60093"/>
                </a:solidFill>
              </a:rPr>
              <a:t> </a:t>
            </a:r>
            <a:r>
              <a:rPr lang="en-US" sz="2400" dirty="0" err="1" smtClean="0">
                <a:solidFill>
                  <a:srgbClr val="D60093"/>
                </a:solidFill>
              </a:rPr>
              <a:t>thèse</a:t>
            </a:r>
            <a:r>
              <a:rPr lang="en-US" sz="2400" dirty="0" smtClean="0">
                <a:solidFill>
                  <a:srgbClr val="D60093"/>
                </a:solidFill>
              </a:rPr>
              <a:t> de </a:t>
            </a:r>
            <a:r>
              <a:rPr lang="en-US" sz="2400" dirty="0" err="1" smtClean="0">
                <a:solidFill>
                  <a:srgbClr val="D60093"/>
                </a:solidFill>
              </a:rPr>
              <a:t>doctorat</a:t>
            </a:r>
            <a:r>
              <a:rPr lang="en-US" sz="2400" dirty="0" smtClean="0">
                <a:solidFill>
                  <a:srgbClr val="D60093"/>
                </a:solidFill>
              </a:rPr>
              <a:t> </a:t>
            </a:r>
            <a:endParaRPr lang="en-US" sz="2400" dirty="0">
              <a:solidFill>
                <a:srgbClr val="D6009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43492"/>
                                        </p:tgtEl>
                                        <p:attrNameLst>
                                          <p:attrName>style.visibility</p:attrName>
                                        </p:attrNameLst>
                                      </p:cBhvr>
                                      <p:to>
                                        <p:strVal val="visible"/>
                                      </p:to>
                                    </p:set>
                                    <p:anim calcmode="lin" valueType="num">
                                      <p:cBhvr additive="base">
                                        <p:cTn id="7" dur="500" fill="hold"/>
                                        <p:tgtEl>
                                          <p:spTgt spid="1343492"/>
                                        </p:tgtEl>
                                        <p:attrNameLst>
                                          <p:attrName>ppt_x</p:attrName>
                                        </p:attrNameLst>
                                      </p:cBhvr>
                                      <p:tavLst>
                                        <p:tav tm="0">
                                          <p:val>
                                            <p:strVal val="0-#ppt_w/2"/>
                                          </p:val>
                                        </p:tav>
                                        <p:tav tm="100000">
                                          <p:val>
                                            <p:strVal val="#ppt_x"/>
                                          </p:val>
                                        </p:tav>
                                      </p:tavLst>
                                    </p:anim>
                                    <p:anim calcmode="lin" valueType="num">
                                      <p:cBhvr additive="base">
                                        <p:cTn id="8" dur="500" fill="hold"/>
                                        <p:tgtEl>
                                          <p:spTgt spid="134349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3434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3434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343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3492" grpId="0" autoUpdateAnimBg="0"/>
      <p:bldP spid="1343498" grpId="0" autoUpdateAnimBg="0"/>
      <p:bldP spid="1343499" grpId="0" autoUpdateAnimBg="0"/>
      <p:bldP spid="1343500" grpId="0" autoUpdateAnimBg="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9" name="Picture 1"/>
          <p:cNvPicPr>
            <a:picLocks noChangeArrowheads="1"/>
          </p:cNvPicPr>
          <p:nvPr/>
        </p:nvPicPr>
        <p:blipFill>
          <a:blip r:embed="rId2"/>
          <a:srcRect/>
          <a:stretch>
            <a:fillRect/>
          </a:stretch>
        </p:blipFill>
        <p:spPr bwMode="auto">
          <a:xfrm>
            <a:off x="408843" y="152400"/>
            <a:ext cx="8313126" cy="514350"/>
          </a:xfrm>
          <a:prstGeom prst="rect">
            <a:avLst/>
          </a:prstGeom>
          <a:noFill/>
          <a:ln w="9525">
            <a:noFill/>
            <a:miter lim="800000"/>
            <a:headEnd/>
            <a:tailEnd/>
          </a:ln>
        </p:spPr>
      </p:pic>
      <p:sp>
        <p:nvSpPr>
          <p:cNvPr id="55300" name="Rectangle 2"/>
          <p:cNvSpPr>
            <a:spLocks/>
          </p:cNvSpPr>
          <p:nvPr/>
        </p:nvSpPr>
        <p:spPr bwMode="auto">
          <a:xfrm>
            <a:off x="492369" y="6634163"/>
            <a:ext cx="2004646" cy="203200"/>
          </a:xfrm>
          <a:prstGeom prst="rect">
            <a:avLst/>
          </a:prstGeom>
          <a:noFill/>
          <a:ln w="9525">
            <a:noFill/>
            <a:miter lim="800000"/>
            <a:headEnd/>
            <a:tailEnd/>
          </a:ln>
        </p:spPr>
        <p:txBody>
          <a:bodyPr lIns="0" tIns="0" rIns="40639" bIns="0">
            <a:prstTxWarp prst="textNoShape">
              <a:avLst/>
            </a:prstTxWarp>
          </a:bodyPr>
          <a:lstStyle/>
          <a:p>
            <a:pPr marL="39688"/>
            <a:r>
              <a:rPr lang="en-US" sz="700">
                <a:solidFill>
                  <a:schemeClr val="tx1"/>
                </a:solidFill>
                <a:latin typeface="Helvetica" charset="0"/>
                <a:ea typeface="Helvetica" charset="0"/>
                <a:cs typeface="Helvetica" charset="0"/>
                <a:sym typeface="Helvetica" charset="0"/>
              </a:rPr>
              <a:t>IDOTDAQ 2010. S. Cittolin ETH</a:t>
            </a:r>
          </a:p>
        </p:txBody>
      </p:sp>
      <p:sp>
        <p:nvSpPr>
          <p:cNvPr id="55301" name="Line 3"/>
          <p:cNvSpPr>
            <a:spLocks noChangeShapeType="1"/>
          </p:cNvSpPr>
          <p:nvPr/>
        </p:nvSpPr>
        <p:spPr bwMode="auto">
          <a:xfrm>
            <a:off x="408843" y="762000"/>
            <a:ext cx="8299938" cy="1588"/>
          </a:xfrm>
          <a:prstGeom prst="line">
            <a:avLst/>
          </a:prstGeom>
          <a:noFill/>
          <a:ln w="3175">
            <a:solidFill>
              <a:srgbClr val="808080"/>
            </a:solidFill>
            <a:round/>
            <a:headEnd/>
            <a:tailEnd/>
          </a:ln>
        </p:spPr>
        <p:txBody>
          <a:bodyPr lIns="0" tIns="0" rIns="0" bIns="0">
            <a:prstTxWarp prst="textNoShape">
              <a:avLst/>
            </a:prstTxWarp>
          </a:bodyPr>
          <a:lstStyle/>
          <a:p>
            <a:endParaRPr lang="en-US"/>
          </a:p>
        </p:txBody>
      </p:sp>
      <p:sp>
        <p:nvSpPr>
          <p:cNvPr id="55302" name="Line 4"/>
          <p:cNvSpPr>
            <a:spLocks noChangeShapeType="1"/>
          </p:cNvSpPr>
          <p:nvPr/>
        </p:nvSpPr>
        <p:spPr bwMode="auto">
          <a:xfrm>
            <a:off x="408843" y="6629400"/>
            <a:ext cx="8299938" cy="1588"/>
          </a:xfrm>
          <a:prstGeom prst="line">
            <a:avLst/>
          </a:prstGeom>
          <a:noFill/>
          <a:ln w="3175">
            <a:solidFill>
              <a:srgbClr val="808080"/>
            </a:solidFill>
            <a:round/>
            <a:headEnd/>
            <a:tailEnd/>
          </a:ln>
        </p:spPr>
        <p:txBody>
          <a:bodyPr lIns="0" tIns="0" rIns="0" bIns="0">
            <a:prstTxWarp prst="textNoShape">
              <a:avLst/>
            </a:prstTxWarp>
          </a:bodyPr>
          <a:lstStyle/>
          <a:p>
            <a:endParaRPr lang="en-US"/>
          </a:p>
        </p:txBody>
      </p:sp>
      <p:sp>
        <p:nvSpPr>
          <p:cNvPr id="9221" name="Rectangle 5"/>
          <p:cNvSpPr>
            <a:spLocks noGrp="1" noChangeArrowheads="1"/>
          </p:cNvSpPr>
          <p:nvPr>
            <p:ph type="title"/>
          </p:nvPr>
        </p:nvSpPr>
        <p:spPr/>
        <p:txBody>
          <a:bodyPr rIns="119380"/>
          <a:lstStyle/>
          <a:p>
            <a:pPr indent="0" eaLnBrk="1" hangingPunct="1">
              <a:defRPr/>
            </a:pPr>
            <a:endParaRPr lang="en-US"/>
          </a:p>
        </p:txBody>
      </p:sp>
      <p:pic>
        <p:nvPicPr>
          <p:cNvPr id="55304" name="Picture 6"/>
          <p:cNvPicPr>
            <a:picLocks noChangeArrowheads="1"/>
          </p:cNvPicPr>
          <p:nvPr/>
        </p:nvPicPr>
        <p:blipFill>
          <a:blip r:embed="rId3"/>
          <a:srcRect/>
          <a:stretch>
            <a:fillRect/>
          </a:stretch>
        </p:blipFill>
        <p:spPr bwMode="auto">
          <a:xfrm>
            <a:off x="0" y="0"/>
            <a:ext cx="9097108" cy="6858000"/>
          </a:xfrm>
          <a:prstGeom prst="rect">
            <a:avLst/>
          </a:prstGeom>
          <a:noFill/>
          <a:ln w="9525">
            <a:noFill/>
            <a:miter lim="800000"/>
            <a:headEnd/>
            <a:tailEnd/>
          </a:ln>
        </p:spPr>
      </p:pic>
      <p:sp>
        <p:nvSpPr>
          <p:cNvPr id="55305" name="Rectangle 7"/>
          <p:cNvSpPr>
            <a:spLocks/>
          </p:cNvSpPr>
          <p:nvPr/>
        </p:nvSpPr>
        <p:spPr bwMode="auto">
          <a:xfrm>
            <a:off x="1441179" y="2419350"/>
            <a:ext cx="729815" cy="215444"/>
          </a:xfrm>
          <a:prstGeom prst="rect">
            <a:avLst/>
          </a:prstGeom>
          <a:solidFill>
            <a:srgbClr val="FBFF27"/>
          </a:solidFill>
          <a:ln w="12700">
            <a:noFill/>
            <a:miter lim="800000"/>
            <a:headEnd/>
            <a:tailEnd/>
          </a:ln>
        </p:spPr>
        <p:txBody>
          <a:bodyPr wrap="none" lIns="0" tIns="0" rIns="40640" bIns="0">
            <a:prstTxWarp prst="textNoShape">
              <a:avLst/>
            </a:prstTxWarp>
            <a:spAutoFit/>
          </a:bodyPr>
          <a:lstStyle/>
          <a:p>
            <a:pPr marL="39688">
              <a:buNone/>
            </a:pPr>
            <a:r>
              <a:rPr lang="en-US" sz="1400" b="1" dirty="0">
                <a:solidFill>
                  <a:schemeClr val="tx1"/>
                </a:solidFill>
                <a:latin typeface="Helvetica" charset="0"/>
                <a:ea typeface="Helvetica" charset="0"/>
                <a:cs typeface="Helvetica" charset="0"/>
                <a:sym typeface="Helvetica" charset="0"/>
              </a:rPr>
              <a:t>PS 1959</a:t>
            </a:r>
          </a:p>
        </p:txBody>
      </p:sp>
      <p:sp>
        <p:nvSpPr>
          <p:cNvPr id="55306" name="Rectangle 8"/>
          <p:cNvSpPr>
            <a:spLocks/>
          </p:cNvSpPr>
          <p:nvPr/>
        </p:nvSpPr>
        <p:spPr bwMode="auto">
          <a:xfrm>
            <a:off x="4114980" y="2419350"/>
            <a:ext cx="849564" cy="215444"/>
          </a:xfrm>
          <a:prstGeom prst="rect">
            <a:avLst/>
          </a:prstGeom>
          <a:solidFill>
            <a:srgbClr val="FBFF27"/>
          </a:solidFill>
          <a:ln w="12700">
            <a:noFill/>
            <a:miter lim="800000"/>
            <a:headEnd/>
            <a:tailEnd/>
          </a:ln>
        </p:spPr>
        <p:txBody>
          <a:bodyPr wrap="none" lIns="0" tIns="0" rIns="40640" bIns="0">
            <a:prstTxWarp prst="textNoShape">
              <a:avLst/>
            </a:prstTxWarp>
            <a:spAutoFit/>
          </a:bodyPr>
          <a:lstStyle/>
          <a:p>
            <a:pPr marL="39688">
              <a:buNone/>
            </a:pPr>
            <a:r>
              <a:rPr lang="en-US" sz="1400" b="1" dirty="0">
                <a:solidFill>
                  <a:schemeClr val="tx1"/>
                </a:solidFill>
                <a:latin typeface="Helvetica" charset="0"/>
                <a:ea typeface="Helvetica" charset="0"/>
                <a:cs typeface="Helvetica" charset="0"/>
                <a:sym typeface="Helvetica" charset="0"/>
              </a:rPr>
              <a:t>SPS 1976</a:t>
            </a:r>
          </a:p>
        </p:txBody>
      </p:sp>
      <p:sp>
        <p:nvSpPr>
          <p:cNvPr id="55307" name="Rectangle 9"/>
          <p:cNvSpPr>
            <a:spLocks/>
          </p:cNvSpPr>
          <p:nvPr/>
        </p:nvSpPr>
        <p:spPr bwMode="auto">
          <a:xfrm>
            <a:off x="6739080" y="1543050"/>
            <a:ext cx="1707621" cy="215444"/>
          </a:xfrm>
          <a:prstGeom prst="rect">
            <a:avLst/>
          </a:prstGeom>
          <a:solidFill>
            <a:srgbClr val="FBFF27"/>
          </a:solidFill>
          <a:ln w="12700">
            <a:noFill/>
            <a:miter lim="800000"/>
            <a:headEnd/>
            <a:tailEnd/>
          </a:ln>
        </p:spPr>
        <p:txBody>
          <a:bodyPr wrap="none" lIns="0" tIns="0" rIns="40640" bIns="0">
            <a:prstTxWarp prst="textNoShape">
              <a:avLst/>
            </a:prstTxWarp>
            <a:spAutoFit/>
          </a:bodyPr>
          <a:lstStyle/>
          <a:p>
            <a:pPr marL="39688">
              <a:buNone/>
            </a:pPr>
            <a:r>
              <a:rPr lang="en-US" sz="1400" b="1" dirty="0">
                <a:solidFill>
                  <a:schemeClr val="tx1"/>
                </a:solidFill>
                <a:latin typeface="Helvetica" charset="0"/>
                <a:ea typeface="Helvetica" charset="0"/>
                <a:cs typeface="Helvetica" charset="0"/>
                <a:sym typeface="Helvetica" charset="0"/>
              </a:rPr>
              <a:t>LEP/LHC 1989/2009</a:t>
            </a:r>
          </a:p>
        </p:txBody>
      </p:sp>
      <p:sp>
        <p:nvSpPr>
          <p:cNvPr id="55308" name="Text Box 10"/>
          <p:cNvSpPr txBox="1">
            <a:spLocks noChangeArrowheads="1"/>
          </p:cNvSpPr>
          <p:nvPr/>
        </p:nvSpPr>
        <p:spPr bwMode="auto">
          <a:xfrm>
            <a:off x="7535008" y="6634163"/>
            <a:ext cx="197827" cy="203200"/>
          </a:xfrm>
          <a:prstGeom prst="rect">
            <a:avLst/>
          </a:prstGeom>
          <a:noFill/>
          <a:ln w="12700">
            <a:noFill/>
            <a:miter lim="800000"/>
            <a:headEnd/>
            <a:tailEnd/>
          </a:ln>
        </p:spPr>
        <p:txBody>
          <a:bodyPr wrap="none">
            <a:prstTxWarp prst="textNoShape">
              <a:avLst/>
            </a:prstTxWarp>
          </a:bodyPr>
          <a:lstStyle/>
          <a:p>
            <a:pPr algn="ctr"/>
            <a:fld id="{00AD8F92-E81B-A64C-97EF-9797DD8BB305}" type="slidenum">
              <a:rPr lang="en-US" sz="700">
                <a:solidFill>
                  <a:schemeClr val="tx1"/>
                </a:solidFill>
                <a:latin typeface="Helvetica" charset="0"/>
                <a:ea typeface="Helvetica" charset="0"/>
                <a:cs typeface="Helvetica" charset="0"/>
                <a:sym typeface="Helvetica" charset="0"/>
              </a:rPr>
              <a:pPr algn="ctr"/>
              <a:t>12</a:t>
            </a:fld>
            <a:endParaRPr lang="en-US" sz="700">
              <a:solidFill>
                <a:schemeClr val="tx1"/>
              </a:solidFill>
              <a:latin typeface="Helvetica" charset="0"/>
              <a:ea typeface="Helvetica" charset="0"/>
              <a:cs typeface="Helvetica" charset="0"/>
              <a:sym typeface="Helvetica"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1" name="Rectangle 6"/>
          <p:cNvSpPr>
            <a:spLocks noChangeArrowheads="1"/>
          </p:cNvSpPr>
          <p:nvPr/>
        </p:nvSpPr>
        <p:spPr bwMode="auto">
          <a:xfrm>
            <a:off x="8458200" y="6477000"/>
            <a:ext cx="609600" cy="228600"/>
          </a:xfrm>
          <a:prstGeom prst="rect">
            <a:avLst/>
          </a:prstGeom>
          <a:noFill/>
          <a:ln w="9525">
            <a:noFill/>
            <a:miter lim="800000"/>
            <a:headEnd/>
            <a:tailEnd/>
          </a:ln>
        </p:spPr>
        <p:txBody>
          <a:bodyPr>
            <a:prstTxWarp prst="textNoShape">
              <a:avLst/>
            </a:prstTxWarp>
          </a:bodyPr>
          <a:lstStyle/>
          <a:p>
            <a:pPr algn="r"/>
            <a:fld id="{FEF8239A-D51C-EA4E-A85F-6C0141F8468F}" type="slidenum">
              <a:rPr lang="en-US" sz="1200">
                <a:latin typeface="Arial" charset="0"/>
              </a:rPr>
              <a:pPr algn="r"/>
              <a:t>13</a:t>
            </a:fld>
            <a:endParaRPr lang="en-US" sz="1200">
              <a:latin typeface="Arial" charset="0"/>
            </a:endParaRPr>
          </a:p>
        </p:txBody>
      </p:sp>
      <p:pic>
        <p:nvPicPr>
          <p:cNvPr id="109572" name="Picture 7"/>
          <p:cNvPicPr>
            <a:picLocks noChangeAspect="1" noChangeArrowheads="1"/>
          </p:cNvPicPr>
          <p:nvPr/>
        </p:nvPicPr>
        <p:blipFill>
          <a:blip r:embed="rId2"/>
          <a:srcRect/>
          <a:stretch>
            <a:fillRect/>
          </a:stretch>
        </p:blipFill>
        <p:spPr bwMode="auto">
          <a:xfrm>
            <a:off x="1103313" y="654050"/>
            <a:ext cx="4608512" cy="3265488"/>
          </a:xfrm>
          <a:prstGeom prst="rect">
            <a:avLst/>
          </a:prstGeom>
          <a:noFill/>
          <a:ln w="9525">
            <a:noFill/>
            <a:miter lim="800000"/>
            <a:headEnd/>
            <a:tailEnd/>
          </a:ln>
        </p:spPr>
      </p:pic>
      <p:pic>
        <p:nvPicPr>
          <p:cNvPr id="109573" name="Picture 3"/>
          <p:cNvPicPr>
            <a:picLocks noChangeAspect="1" noChangeArrowheads="1"/>
          </p:cNvPicPr>
          <p:nvPr/>
        </p:nvPicPr>
        <p:blipFill>
          <a:blip r:embed="rId3"/>
          <a:srcRect/>
          <a:stretch>
            <a:fillRect/>
          </a:stretch>
        </p:blipFill>
        <p:spPr bwMode="auto">
          <a:xfrm>
            <a:off x="4572000" y="654050"/>
            <a:ext cx="4572000" cy="3314700"/>
          </a:xfrm>
          <a:prstGeom prst="rect">
            <a:avLst/>
          </a:prstGeom>
          <a:noFill/>
          <a:ln w="9525">
            <a:noFill/>
            <a:miter lim="800000"/>
            <a:headEnd/>
            <a:tailEnd/>
          </a:ln>
        </p:spPr>
      </p:pic>
      <p:sp>
        <p:nvSpPr>
          <p:cNvPr id="9" name="Title 3"/>
          <p:cNvSpPr txBox="1">
            <a:spLocks/>
          </p:cNvSpPr>
          <p:nvPr/>
        </p:nvSpPr>
        <p:spPr bwMode="auto">
          <a:xfrm>
            <a:off x="1431925" y="0"/>
            <a:ext cx="7013575" cy="609600"/>
          </a:xfrm>
          <a:prstGeom prst="rect">
            <a:avLst/>
          </a:prstGeom>
          <a:noFill/>
          <a:ln w="9525">
            <a:noFill/>
            <a:miter lim="800000"/>
            <a:headEnd/>
            <a:tailEnd/>
          </a:ln>
        </p:spPr>
        <p:txBody>
          <a:bodyPr anchor="ctr"/>
          <a:lstStyle/>
          <a:p>
            <a:pPr>
              <a:defRPr/>
            </a:pPr>
            <a:r>
              <a:rPr lang="fr-CH" sz="2800" kern="0" dirty="0">
                <a:solidFill>
                  <a:schemeClr val="bg1"/>
                </a:solidFill>
                <a:latin typeface="+mj-lt"/>
                <a:ea typeface="+mj-ea"/>
                <a:cs typeface="ＭＳ Ｐゴシック"/>
              </a:rPr>
              <a:t>Conception, simulation et intégration 3D</a:t>
            </a:r>
          </a:p>
        </p:txBody>
      </p:sp>
      <p:pic>
        <p:nvPicPr>
          <p:cNvPr id="109575" name="Picture 281" descr="Dipole-Cutaway.jpg"/>
          <p:cNvPicPr>
            <a:picLocks noChangeAspect="1"/>
          </p:cNvPicPr>
          <p:nvPr/>
        </p:nvPicPr>
        <p:blipFill>
          <a:blip r:embed="rId4"/>
          <a:srcRect/>
          <a:stretch>
            <a:fillRect/>
          </a:stretch>
        </p:blipFill>
        <p:spPr bwMode="auto">
          <a:xfrm>
            <a:off x="5192713" y="4043363"/>
            <a:ext cx="3951287" cy="2814637"/>
          </a:xfrm>
          <a:prstGeom prst="rect">
            <a:avLst/>
          </a:prstGeom>
          <a:noFill/>
          <a:ln w="9525">
            <a:noFill/>
            <a:miter lim="800000"/>
            <a:headEnd/>
            <a:tailEnd/>
          </a:ln>
        </p:spPr>
      </p:pic>
      <p:pic>
        <p:nvPicPr>
          <p:cNvPr id="109576" name="Picture 2"/>
          <p:cNvPicPr>
            <a:picLocks noChangeAspect="1" noChangeArrowheads="1"/>
          </p:cNvPicPr>
          <p:nvPr/>
        </p:nvPicPr>
        <p:blipFill>
          <a:blip r:embed="rId5"/>
          <a:srcRect/>
          <a:stretch>
            <a:fillRect/>
          </a:stretch>
        </p:blipFill>
        <p:spPr bwMode="auto">
          <a:xfrm>
            <a:off x="884238" y="5072063"/>
            <a:ext cx="3805237" cy="1350962"/>
          </a:xfrm>
          <a:prstGeom prst="rect">
            <a:avLst/>
          </a:prstGeom>
          <a:noFill/>
          <a:ln w="9525">
            <a:noFill/>
            <a:miter lim="800000"/>
            <a:headEnd/>
            <a:tailEnd/>
          </a:ln>
        </p:spPr>
      </p:pic>
      <p:pic>
        <p:nvPicPr>
          <p:cNvPr id="29698" name="Picture 3" descr="9404021-A4-at-144-dpi"/>
          <p:cNvPicPr>
            <a:picLocks noChangeAspect="1" noChangeArrowheads="1"/>
          </p:cNvPicPr>
          <p:nvPr/>
        </p:nvPicPr>
        <p:blipFill>
          <a:blip r:embed="rId6"/>
          <a:srcRect/>
          <a:stretch>
            <a:fillRect/>
          </a:stretch>
        </p:blipFill>
        <p:spPr bwMode="auto">
          <a:xfrm>
            <a:off x="-211138" y="1671638"/>
            <a:ext cx="7331076" cy="5186362"/>
          </a:xfrm>
          <a:prstGeom prst="rect">
            <a:avLst/>
          </a:prstGeom>
          <a:noFill/>
          <a:ln w="9525">
            <a:noFill/>
            <a:miter lim="800000"/>
            <a:headEnd/>
            <a:tailEnd/>
          </a:ln>
        </p:spPr>
      </p:pic>
      <p:sp>
        <p:nvSpPr>
          <p:cNvPr id="29699" name="Title 3"/>
          <p:cNvSpPr>
            <a:spLocks noGrp="1"/>
          </p:cNvSpPr>
          <p:nvPr>
            <p:ph type="title"/>
          </p:nvPr>
        </p:nvSpPr>
        <p:spPr bwMode="auto">
          <a:xfrm>
            <a:off x="0" y="0"/>
            <a:ext cx="9144000" cy="762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Un regard en </a:t>
            </a:r>
            <a:r>
              <a:rPr lang="en-US" dirty="0" err="1" smtClean="0"/>
              <a:t>arrière</a:t>
            </a:r>
            <a:r>
              <a:rPr lang="en-US" dirty="0" smtClean="0"/>
              <a:t>: le premier long prototype </a:t>
            </a:r>
            <a:r>
              <a:rPr lang="en-US" dirty="0" err="1" smtClean="0"/>
              <a:t>d’aimant</a:t>
            </a:r>
            <a:r>
              <a:rPr lang="en-US" dirty="0" smtClean="0"/>
              <a:t> du LHC. </a:t>
            </a:r>
            <a:br>
              <a:rPr lang="en-US" dirty="0" smtClean="0"/>
            </a:br>
            <a:r>
              <a:rPr lang="en-US" dirty="0" smtClean="0"/>
              <a:t>Avec 10m de </a:t>
            </a:r>
            <a:r>
              <a:rPr lang="en-US" dirty="0" err="1" smtClean="0"/>
              <a:t>longueur</a:t>
            </a:r>
            <a:r>
              <a:rPr lang="en-US" dirty="0" smtClean="0"/>
              <a:t>, </a:t>
            </a:r>
            <a:r>
              <a:rPr lang="en-US" dirty="0" err="1" smtClean="0"/>
              <a:t>il</a:t>
            </a:r>
            <a:r>
              <a:rPr lang="en-US" dirty="0" smtClean="0"/>
              <a:t> a </a:t>
            </a:r>
            <a:r>
              <a:rPr lang="en-US" dirty="0" err="1" smtClean="0"/>
              <a:t>atteint</a:t>
            </a:r>
            <a:r>
              <a:rPr lang="en-US" dirty="0" smtClean="0"/>
              <a:t> un champ </a:t>
            </a:r>
            <a:r>
              <a:rPr lang="en-US" dirty="0" err="1" smtClean="0"/>
              <a:t>magnétique</a:t>
            </a:r>
            <a:r>
              <a:rPr lang="en-US" dirty="0" smtClean="0"/>
              <a:t> de 8,73 T en 1994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699"/>
                                        </p:tgtEl>
                                        <p:attrNameLst>
                                          <p:attrName>style.visibility</p:attrName>
                                        </p:attrNameLst>
                                      </p:cBhvr>
                                      <p:to>
                                        <p:strVal val="visible"/>
                                      </p:to>
                                    </p:set>
                                  </p:childTnLst>
                                </p:cTn>
                              </p:par>
                              <p:par>
                                <p:cTn id="10" presetID="2" presetClass="entr" presetSubtype="12" fill="hold" nodeType="withEffect">
                                  <p:stCondLst>
                                    <p:cond delay="0"/>
                                  </p:stCondLst>
                                  <p:childTnLst>
                                    <p:set>
                                      <p:cBhvr>
                                        <p:cTn id="11" dur="1" fill="hold">
                                          <p:stCondLst>
                                            <p:cond delay="0"/>
                                          </p:stCondLst>
                                        </p:cTn>
                                        <p:tgtEl>
                                          <p:spTgt spid="29698"/>
                                        </p:tgtEl>
                                        <p:attrNameLst>
                                          <p:attrName>style.visibility</p:attrName>
                                        </p:attrNameLst>
                                      </p:cBhvr>
                                      <p:to>
                                        <p:strVal val="visible"/>
                                      </p:to>
                                    </p:set>
                                    <p:anim calcmode="lin" valueType="num">
                                      <p:cBhvr additive="base">
                                        <p:cTn id="12" dur="500" fill="hold"/>
                                        <p:tgtEl>
                                          <p:spTgt spid="29698"/>
                                        </p:tgtEl>
                                        <p:attrNameLst>
                                          <p:attrName>ppt_x</p:attrName>
                                        </p:attrNameLst>
                                      </p:cBhvr>
                                      <p:tavLst>
                                        <p:tav tm="0">
                                          <p:val>
                                            <p:strVal val="0-#ppt_w/2"/>
                                          </p:val>
                                        </p:tav>
                                        <p:tav tm="100000">
                                          <p:val>
                                            <p:strVal val="#ppt_x"/>
                                          </p:val>
                                        </p:tav>
                                      </p:tavLst>
                                    </p:anim>
                                    <p:anim calcmode="lin" valueType="num">
                                      <p:cBhvr additive="base">
                                        <p:cTn id="13"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699"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3"/>
          <p:cNvSpPr>
            <a:spLocks noChangeArrowheads="1"/>
          </p:cNvSpPr>
          <p:nvPr/>
        </p:nvSpPr>
        <p:spPr bwMode="auto">
          <a:xfrm>
            <a:off x="4073525" y="5029200"/>
            <a:ext cx="996950" cy="457200"/>
          </a:xfrm>
          <a:prstGeom prst="rect">
            <a:avLst/>
          </a:prstGeom>
          <a:noFill/>
          <a:ln w="12700">
            <a:noFill/>
            <a:miter lim="800000"/>
            <a:headEnd/>
            <a:tailEnd/>
          </a:ln>
        </p:spPr>
        <p:txBody>
          <a:bodyPr wrap="none" anchor="ctr">
            <a:prstTxWarp prst="textNoShape">
              <a:avLst/>
            </a:prstTxWarp>
          </a:bodyPr>
          <a:lstStyle/>
          <a:p>
            <a:endParaRPr lang="en-GB"/>
          </a:p>
        </p:txBody>
      </p:sp>
      <p:sp>
        <p:nvSpPr>
          <p:cNvPr id="112643" name="Rectangle 4"/>
          <p:cNvSpPr>
            <a:spLocks noChangeArrowheads="1"/>
          </p:cNvSpPr>
          <p:nvPr/>
        </p:nvSpPr>
        <p:spPr bwMode="auto">
          <a:xfrm>
            <a:off x="4481513" y="3133725"/>
            <a:ext cx="166687" cy="758825"/>
          </a:xfrm>
          <a:prstGeom prst="rect">
            <a:avLst/>
          </a:prstGeom>
          <a:noFill/>
          <a:ln w="12700">
            <a:noFill/>
            <a:miter lim="800000"/>
            <a:headEnd/>
            <a:tailEnd/>
          </a:ln>
        </p:spPr>
        <p:txBody>
          <a:bodyPr wrap="none" lIns="90488" tIns="44450" rIns="90488" bIns="44450">
            <a:prstTxWarp prst="textNoShape">
              <a:avLst/>
            </a:prstTxWarp>
            <a:spAutoFit/>
          </a:bodyPr>
          <a:lstStyle/>
          <a:p>
            <a:pPr>
              <a:spcBef>
                <a:spcPct val="20000"/>
              </a:spcBef>
            </a:pPr>
            <a:endParaRPr lang="en-GB" sz="2200"/>
          </a:p>
          <a:p>
            <a:pPr latinLnBrk="1"/>
            <a:endParaRPr lang="en-GB" sz="2200"/>
          </a:p>
        </p:txBody>
      </p:sp>
      <p:sp>
        <p:nvSpPr>
          <p:cNvPr id="112644" name="Rectangle 5"/>
          <p:cNvSpPr>
            <a:spLocks noChangeArrowheads="1"/>
          </p:cNvSpPr>
          <p:nvPr/>
        </p:nvSpPr>
        <p:spPr bwMode="auto">
          <a:xfrm>
            <a:off x="46038" y="1360488"/>
            <a:ext cx="169862" cy="457200"/>
          </a:xfrm>
          <a:prstGeom prst="rect">
            <a:avLst/>
          </a:prstGeom>
          <a:noFill/>
          <a:ln w="12700">
            <a:noFill/>
            <a:miter lim="800000"/>
            <a:headEnd/>
            <a:tailEnd/>
          </a:ln>
        </p:spPr>
        <p:txBody>
          <a:bodyPr wrap="none">
            <a:prstTxWarp prst="textNoShape">
              <a:avLst/>
            </a:prstTxWarp>
            <a:spAutoFit/>
          </a:bodyPr>
          <a:lstStyle/>
          <a:p>
            <a:endParaRPr lang="en-AU" sz="2400">
              <a:latin typeface="Arial" charset="0"/>
            </a:endParaRPr>
          </a:p>
        </p:txBody>
      </p:sp>
      <p:sp>
        <p:nvSpPr>
          <p:cNvPr id="993292" name="Rectangle 12"/>
          <p:cNvSpPr>
            <a:spLocks noChangeArrowheads="1"/>
          </p:cNvSpPr>
          <p:nvPr/>
        </p:nvSpPr>
        <p:spPr bwMode="auto">
          <a:xfrm>
            <a:off x="1116013" y="685800"/>
            <a:ext cx="7292975" cy="1620838"/>
          </a:xfrm>
          <a:prstGeom prst="rect">
            <a:avLst/>
          </a:prstGeom>
          <a:solidFill>
            <a:srgbClr val="FFFFCC"/>
          </a:solidFill>
          <a:ln w="9525">
            <a:noFill/>
            <a:miter lim="800000"/>
            <a:headEnd/>
            <a:tailEnd/>
          </a:ln>
          <a:effectLst>
            <a:outerShdw dist="107763" dir="2700000" algn="ctr" rotWithShape="0">
              <a:srgbClr val="808080">
                <a:alpha val="50000"/>
              </a:srgbClr>
            </a:outerShdw>
          </a:effectLst>
        </p:spPr>
        <p:txBody>
          <a:bodyPr/>
          <a:lstStyle/>
          <a:p>
            <a:pPr marL="342900" indent="-342900" algn="l">
              <a:buNone/>
              <a:defRPr/>
            </a:pPr>
            <a:r>
              <a:rPr lang="en-GB" sz="2000" dirty="0" err="1" smtClean="0">
                <a:solidFill>
                  <a:srgbClr val="CC0000"/>
                </a:solidFill>
                <a:latin typeface="Arial" pitchFamily="34" charset="0"/>
              </a:rPr>
              <a:t>Energie</a:t>
            </a:r>
            <a:r>
              <a:rPr lang="en-GB" sz="2000" dirty="0" smtClean="0">
                <a:solidFill>
                  <a:srgbClr val="CC0000"/>
                </a:solidFill>
                <a:latin typeface="Arial" pitchFamily="34" charset="0"/>
              </a:rPr>
              <a:t> de collisions	</a:t>
            </a:r>
            <a:r>
              <a:rPr lang="en-GB" sz="2000" dirty="0">
                <a:solidFill>
                  <a:srgbClr val="CC0000"/>
                </a:solidFill>
                <a:latin typeface="Arial" pitchFamily="34" charset="0"/>
              </a:rPr>
              <a:t>	7 </a:t>
            </a:r>
            <a:r>
              <a:rPr lang="en-GB" sz="2000" dirty="0" err="1">
                <a:solidFill>
                  <a:srgbClr val="CC0000"/>
                </a:solidFill>
                <a:latin typeface="Arial" pitchFamily="34" charset="0"/>
              </a:rPr>
              <a:t>TeV</a:t>
            </a:r>
            <a:r>
              <a:rPr lang="en-GB" sz="2000" dirty="0">
                <a:solidFill>
                  <a:srgbClr val="CC0000"/>
                </a:solidFill>
                <a:latin typeface="Arial" pitchFamily="34" charset="0"/>
              </a:rPr>
              <a:t>  </a:t>
            </a:r>
            <a:r>
              <a:rPr lang="en-GB" sz="1400" dirty="0">
                <a:solidFill>
                  <a:srgbClr val="CC0000"/>
                </a:solidFill>
                <a:latin typeface="Arial" pitchFamily="34" charset="0"/>
              </a:rPr>
              <a:t>(</a:t>
            </a:r>
            <a:r>
              <a:rPr lang="fr-CH" sz="1400" dirty="0">
                <a:solidFill>
                  <a:srgbClr val="CC0000"/>
                </a:solidFill>
                <a:latin typeface="Arial" pitchFamily="34" charset="0"/>
              </a:rPr>
              <a:t>1 eV = 1,6 × 10</a:t>
            </a:r>
            <a:r>
              <a:rPr lang="fr-CH" sz="1400" baseline="30000" dirty="0">
                <a:solidFill>
                  <a:srgbClr val="CC0000"/>
                </a:solidFill>
                <a:latin typeface="Arial" pitchFamily="34" charset="0"/>
              </a:rPr>
              <a:t>-19</a:t>
            </a:r>
            <a:r>
              <a:rPr lang="fr-CH" sz="1400" dirty="0">
                <a:solidFill>
                  <a:srgbClr val="CC0000"/>
                </a:solidFill>
                <a:latin typeface="Arial" pitchFamily="34" charset="0"/>
              </a:rPr>
              <a:t> Joule)</a:t>
            </a:r>
            <a:endParaRPr lang="en-GB" sz="1400" dirty="0" smtClean="0">
              <a:solidFill>
                <a:srgbClr val="CC0000"/>
              </a:solidFill>
              <a:latin typeface="Arial" pitchFamily="34" charset="0"/>
            </a:endParaRPr>
          </a:p>
          <a:p>
            <a:pPr marL="342900" indent="-342900" algn="l">
              <a:buNone/>
              <a:defRPr/>
            </a:pPr>
            <a:r>
              <a:rPr lang="en-GB" sz="2000" dirty="0" err="1" smtClean="0">
                <a:solidFill>
                  <a:srgbClr val="CC0000"/>
                </a:solidFill>
                <a:latin typeface="Arial" pitchFamily="34" charset="0"/>
              </a:rPr>
              <a:t>Nombre</a:t>
            </a:r>
            <a:r>
              <a:rPr lang="en-GB" sz="2000" dirty="0" smtClean="0">
                <a:solidFill>
                  <a:srgbClr val="CC0000"/>
                </a:solidFill>
                <a:latin typeface="Arial" pitchFamily="34" charset="0"/>
              </a:rPr>
              <a:t> de </a:t>
            </a:r>
            <a:r>
              <a:rPr lang="en-GB" sz="2000" dirty="0" err="1" smtClean="0">
                <a:solidFill>
                  <a:srgbClr val="CC0000"/>
                </a:solidFill>
                <a:latin typeface="Arial" pitchFamily="34" charset="0"/>
              </a:rPr>
              <a:t>paquets</a:t>
            </a:r>
            <a:r>
              <a:rPr lang="en-GB" sz="2000" dirty="0" smtClean="0">
                <a:solidFill>
                  <a:srgbClr val="CC0000"/>
                </a:solidFill>
                <a:latin typeface="Arial" pitchFamily="34" charset="0"/>
              </a:rPr>
              <a:t>	</a:t>
            </a:r>
            <a:r>
              <a:rPr lang="en-GB" sz="2000" dirty="0">
                <a:solidFill>
                  <a:srgbClr val="CC0000"/>
                </a:solidFill>
                <a:latin typeface="Arial" pitchFamily="34" charset="0"/>
              </a:rPr>
              <a:t>            	2808</a:t>
            </a:r>
          </a:p>
          <a:p>
            <a:pPr marL="342900" indent="-342900" algn="l">
              <a:buNone/>
              <a:defRPr/>
            </a:pPr>
            <a:r>
              <a:rPr lang="en-GB" sz="2000" dirty="0">
                <a:solidFill>
                  <a:srgbClr val="CC0000"/>
                </a:solidFill>
                <a:latin typeface="Arial" pitchFamily="34" charset="0"/>
              </a:rPr>
              <a:t>Protons</a:t>
            </a:r>
            <a:r>
              <a:rPr lang="en-GB" sz="2000" dirty="0" smtClean="0">
                <a:solidFill>
                  <a:srgbClr val="CC0000"/>
                </a:solidFill>
                <a:latin typeface="Arial" pitchFamily="34" charset="0"/>
              </a:rPr>
              <a:t> par </a:t>
            </a:r>
            <a:r>
              <a:rPr lang="en-GB" sz="2000" dirty="0" err="1" smtClean="0">
                <a:solidFill>
                  <a:srgbClr val="CC0000"/>
                </a:solidFill>
                <a:latin typeface="Arial" pitchFamily="34" charset="0"/>
              </a:rPr>
              <a:t>paquet</a:t>
            </a:r>
            <a:r>
              <a:rPr lang="en-GB" sz="2000" dirty="0" smtClean="0">
                <a:solidFill>
                  <a:srgbClr val="CC0000"/>
                </a:solidFill>
                <a:latin typeface="Arial" pitchFamily="34" charset="0"/>
              </a:rPr>
              <a:t>	</a:t>
            </a:r>
            <a:r>
              <a:rPr lang="en-GB" sz="2000" dirty="0">
                <a:solidFill>
                  <a:srgbClr val="CC0000"/>
                </a:solidFill>
                <a:latin typeface="Arial" pitchFamily="34" charset="0"/>
              </a:rPr>
              <a:t>	1.15 </a:t>
            </a:r>
            <a:r>
              <a:rPr lang="en-GB" sz="2000" dirty="0" err="1">
                <a:solidFill>
                  <a:srgbClr val="CC0000"/>
                </a:solidFill>
                <a:latin typeface="Arial" pitchFamily="34" charset="0"/>
                <a:sym typeface="Symbol" pitchFamily="18" charset="2"/>
              </a:rPr>
              <a:t></a:t>
            </a:r>
            <a:r>
              <a:rPr lang="en-GB" sz="2000" dirty="0">
                <a:solidFill>
                  <a:srgbClr val="CC0000"/>
                </a:solidFill>
                <a:latin typeface="Arial" pitchFamily="34" charset="0"/>
              </a:rPr>
              <a:t> 10</a:t>
            </a:r>
            <a:r>
              <a:rPr lang="en-GB" sz="2000" baseline="30000" dirty="0">
                <a:solidFill>
                  <a:srgbClr val="CC0000"/>
                </a:solidFill>
                <a:latin typeface="Arial" pitchFamily="34" charset="0"/>
              </a:rPr>
              <a:t>11</a:t>
            </a:r>
            <a:r>
              <a:rPr lang="en-GB" baseline="30000" dirty="0">
                <a:solidFill>
                  <a:srgbClr val="CC0000"/>
                </a:solidFill>
                <a:latin typeface="Arial" pitchFamily="34" charset="0"/>
              </a:rPr>
              <a:t> </a:t>
            </a:r>
            <a:endParaRPr lang="en-GB" baseline="30000" dirty="0" smtClean="0">
              <a:solidFill>
                <a:srgbClr val="CC0000"/>
              </a:solidFill>
              <a:latin typeface="Arial" pitchFamily="34" charset="0"/>
            </a:endParaRPr>
          </a:p>
          <a:p>
            <a:pPr marL="342900" indent="-342900" algn="l">
              <a:buNone/>
              <a:defRPr/>
            </a:pPr>
            <a:r>
              <a:rPr lang="en-GB" sz="2000" dirty="0" err="1" smtClean="0">
                <a:solidFill>
                  <a:srgbClr val="CC0000"/>
                </a:solidFill>
                <a:latin typeface="Arial" pitchFamily="34" charset="0"/>
              </a:rPr>
              <a:t>Nombre</a:t>
            </a:r>
            <a:r>
              <a:rPr lang="en-GB" sz="2000" dirty="0" smtClean="0">
                <a:solidFill>
                  <a:srgbClr val="CC0000"/>
                </a:solidFill>
                <a:latin typeface="Arial" pitchFamily="34" charset="0"/>
              </a:rPr>
              <a:t> total de protons	</a:t>
            </a:r>
            <a:r>
              <a:rPr lang="en-GB" sz="2000" dirty="0">
                <a:solidFill>
                  <a:srgbClr val="CC0000"/>
                </a:solidFill>
                <a:latin typeface="Arial" pitchFamily="34" charset="0"/>
              </a:rPr>
              <a:t>6.5   . 10</a:t>
            </a:r>
            <a:r>
              <a:rPr lang="en-GB" sz="2000" baseline="30000" dirty="0">
                <a:solidFill>
                  <a:srgbClr val="CC0000"/>
                </a:solidFill>
                <a:latin typeface="Arial" pitchFamily="34" charset="0"/>
              </a:rPr>
              <a:t>14</a:t>
            </a:r>
            <a:r>
              <a:rPr lang="en-GB" baseline="30000" dirty="0">
                <a:solidFill>
                  <a:srgbClr val="CC0000"/>
                </a:solidFill>
                <a:latin typeface="Arial" pitchFamily="34" charset="0"/>
              </a:rPr>
              <a:t>  </a:t>
            </a:r>
            <a:r>
              <a:rPr lang="en-GB" dirty="0">
                <a:solidFill>
                  <a:srgbClr val="CC0000"/>
                </a:solidFill>
                <a:latin typeface="Arial" pitchFamily="34" charset="0"/>
              </a:rPr>
              <a:t>(1 </a:t>
            </a:r>
            <a:r>
              <a:rPr lang="en-GB" dirty="0" err="1">
                <a:solidFill>
                  <a:srgbClr val="CC0000"/>
                </a:solidFill>
                <a:latin typeface="Arial" pitchFamily="34" charset="0"/>
              </a:rPr>
              <a:t>ng</a:t>
            </a:r>
            <a:r>
              <a:rPr lang="en-GB" dirty="0" smtClean="0">
                <a:solidFill>
                  <a:srgbClr val="CC0000"/>
                </a:solidFill>
                <a:latin typeface="Arial" pitchFamily="34" charset="0"/>
              </a:rPr>
              <a:t> de </a:t>
            </a:r>
            <a:r>
              <a:rPr lang="en-GB" dirty="0">
                <a:solidFill>
                  <a:srgbClr val="CC0000"/>
                </a:solidFill>
                <a:latin typeface="Arial" pitchFamily="34" charset="0"/>
              </a:rPr>
              <a:t>H</a:t>
            </a:r>
            <a:r>
              <a:rPr lang="en-GB" baseline="30000" dirty="0">
                <a:solidFill>
                  <a:srgbClr val="CC0000"/>
                </a:solidFill>
                <a:latin typeface="Arial" pitchFamily="34" charset="0"/>
              </a:rPr>
              <a:t>+</a:t>
            </a:r>
            <a:r>
              <a:rPr lang="en-GB" dirty="0" smtClean="0">
                <a:solidFill>
                  <a:srgbClr val="CC0000"/>
                </a:solidFill>
                <a:latin typeface="Arial" pitchFamily="34" charset="0"/>
              </a:rPr>
              <a:t>)</a:t>
            </a:r>
          </a:p>
          <a:p>
            <a:pPr marL="342900" indent="-342900" algn="l">
              <a:buNone/>
              <a:defRPr/>
            </a:pPr>
            <a:endParaRPr lang="en-GB" dirty="0">
              <a:solidFill>
                <a:srgbClr val="CC0000"/>
              </a:solidFill>
              <a:latin typeface="Arial" pitchFamily="34" charset="0"/>
            </a:endParaRPr>
          </a:p>
        </p:txBody>
      </p:sp>
      <p:grpSp>
        <p:nvGrpSpPr>
          <p:cNvPr id="2" name="Group 19"/>
          <p:cNvGrpSpPr>
            <a:grpSpLocks/>
          </p:cNvGrpSpPr>
          <p:nvPr/>
        </p:nvGrpSpPr>
        <p:grpSpPr bwMode="auto">
          <a:xfrm>
            <a:off x="69849" y="3524250"/>
            <a:ext cx="4349751" cy="2876550"/>
            <a:chOff x="1436" y="2352"/>
            <a:chExt cx="2740" cy="1812"/>
          </a:xfrm>
        </p:grpSpPr>
        <p:pic>
          <p:nvPicPr>
            <p:cNvPr id="112652" name="Picture 17" descr="Copper"/>
            <p:cNvPicPr>
              <a:picLocks noChangeAspect="1" noChangeArrowheads="1"/>
            </p:cNvPicPr>
            <p:nvPr/>
          </p:nvPicPr>
          <p:blipFill>
            <a:blip r:embed="rId3"/>
            <a:srcRect/>
            <a:stretch>
              <a:fillRect/>
            </a:stretch>
          </p:blipFill>
          <p:spPr bwMode="auto">
            <a:xfrm>
              <a:off x="1440" y="2352"/>
              <a:ext cx="2736" cy="1812"/>
            </a:xfrm>
            <a:prstGeom prst="rect">
              <a:avLst/>
            </a:prstGeom>
            <a:noFill/>
            <a:ln w="9525">
              <a:noFill/>
              <a:miter lim="800000"/>
              <a:headEnd/>
              <a:tailEnd/>
            </a:ln>
          </p:spPr>
        </p:pic>
        <p:sp>
          <p:nvSpPr>
            <p:cNvPr id="112653" name="Text Box 18"/>
            <p:cNvSpPr txBox="1">
              <a:spLocks noChangeArrowheads="1"/>
            </p:cNvSpPr>
            <p:nvPr/>
          </p:nvSpPr>
          <p:spPr bwMode="auto">
            <a:xfrm>
              <a:off x="1436" y="3608"/>
              <a:ext cx="1782" cy="523"/>
            </a:xfrm>
            <a:prstGeom prst="rect">
              <a:avLst/>
            </a:prstGeom>
            <a:noFill/>
            <a:ln w="57150">
              <a:noFill/>
              <a:miter lim="800000"/>
              <a:headEnd/>
              <a:tailEnd/>
            </a:ln>
          </p:spPr>
          <p:txBody>
            <a:bodyPr wrap="none">
              <a:prstTxWarp prst="textNoShape">
                <a:avLst/>
              </a:prstTxWarp>
              <a:spAutoFit/>
            </a:bodyPr>
            <a:lstStyle/>
            <a:p>
              <a:pPr>
                <a:buNone/>
              </a:pPr>
              <a:r>
                <a:rPr lang="en-US" sz="2400" dirty="0">
                  <a:solidFill>
                    <a:srgbClr val="FFFF00"/>
                  </a:solidFill>
                </a:rPr>
                <a:t>700 MJ</a:t>
              </a:r>
              <a:r>
                <a:rPr lang="en-US" sz="2400" dirty="0" smtClean="0">
                  <a:solidFill>
                    <a:srgbClr val="FFFF00"/>
                  </a:solidFill>
                </a:rPr>
                <a:t> font </a:t>
              </a:r>
              <a:r>
                <a:rPr lang="en-US" sz="2400" dirty="0" err="1" smtClean="0">
                  <a:solidFill>
                    <a:srgbClr val="FFFF00"/>
                  </a:solidFill>
                </a:rPr>
                <a:t>fondre</a:t>
              </a:r>
              <a:r>
                <a:rPr lang="en-US" sz="2400" dirty="0" smtClean="0">
                  <a:solidFill>
                    <a:srgbClr val="FFFF00"/>
                  </a:solidFill>
                </a:rPr>
                <a:t/>
              </a:r>
              <a:br>
                <a:rPr lang="en-US" sz="2400" dirty="0" smtClean="0">
                  <a:solidFill>
                    <a:srgbClr val="FFFF00"/>
                  </a:solidFill>
                </a:rPr>
              </a:br>
              <a:r>
                <a:rPr lang="en-US" sz="2400" dirty="0" smtClean="0">
                  <a:solidFill>
                    <a:srgbClr val="FFFF00"/>
                  </a:solidFill>
                </a:rPr>
                <a:t> </a:t>
              </a:r>
              <a:r>
                <a:rPr lang="en-US" sz="2400" dirty="0" err="1" smtClean="0">
                  <a:solidFill>
                    <a:srgbClr val="FFFF00"/>
                  </a:solidFill>
                </a:rPr>
                <a:t>une</a:t>
              </a:r>
              <a:r>
                <a:rPr lang="en-US" sz="2400" dirty="0" smtClean="0">
                  <a:solidFill>
                    <a:srgbClr val="FFFF00"/>
                  </a:solidFill>
                </a:rPr>
                <a:t> </a:t>
              </a:r>
              <a:r>
                <a:rPr lang="en-US" sz="2400" dirty="0" err="1" smtClean="0">
                  <a:solidFill>
                    <a:srgbClr val="FFFF00"/>
                  </a:solidFill>
                </a:rPr>
                <a:t>tonne</a:t>
              </a:r>
              <a:r>
                <a:rPr lang="en-US" sz="2400" dirty="0" smtClean="0">
                  <a:solidFill>
                    <a:srgbClr val="FFFF00"/>
                  </a:solidFill>
                </a:rPr>
                <a:t> de </a:t>
              </a:r>
              <a:r>
                <a:rPr lang="en-US" sz="2400" dirty="0" err="1" smtClean="0">
                  <a:solidFill>
                    <a:srgbClr val="FFFF00"/>
                  </a:solidFill>
                </a:rPr>
                <a:t>cuivre</a:t>
              </a:r>
              <a:endParaRPr lang="en-US" sz="2400" dirty="0">
                <a:solidFill>
                  <a:srgbClr val="FFFF00"/>
                </a:solidFill>
              </a:endParaRPr>
            </a:p>
          </p:txBody>
        </p:sp>
      </p:grpSp>
      <p:sp>
        <p:nvSpPr>
          <p:cNvPr id="993300" name="Rectangle 20"/>
          <p:cNvSpPr>
            <a:spLocks noChangeArrowheads="1"/>
          </p:cNvSpPr>
          <p:nvPr/>
        </p:nvSpPr>
        <p:spPr bwMode="auto">
          <a:xfrm>
            <a:off x="533400" y="2438400"/>
            <a:ext cx="8077200" cy="1015663"/>
          </a:xfrm>
          <a:prstGeom prst="rect">
            <a:avLst/>
          </a:prstGeom>
          <a:solidFill>
            <a:srgbClr val="FFFFCC"/>
          </a:solidFill>
          <a:ln w="57150" algn="ctr">
            <a:noFill/>
            <a:miter lim="800000"/>
            <a:headEnd/>
            <a:tailEnd/>
          </a:ln>
          <a:effectLst>
            <a:outerShdw dist="107763" dir="2700000" algn="ctr" rotWithShape="0">
              <a:schemeClr val="bg2">
                <a:alpha val="50000"/>
              </a:schemeClr>
            </a:outerShdw>
          </a:effectLst>
        </p:spPr>
        <p:txBody>
          <a:bodyPr wrap="square">
            <a:spAutoFit/>
          </a:bodyPr>
          <a:lstStyle/>
          <a:p>
            <a:pPr algn="l">
              <a:buNone/>
              <a:defRPr/>
            </a:pPr>
            <a:r>
              <a:rPr lang="en-GB" sz="2000" dirty="0" err="1" smtClean="0">
                <a:solidFill>
                  <a:srgbClr val="CC0000"/>
                </a:solidFill>
              </a:rPr>
              <a:t>Energie</a:t>
            </a:r>
            <a:r>
              <a:rPr lang="en-GB" sz="2000" dirty="0" smtClean="0">
                <a:solidFill>
                  <a:srgbClr val="CC0000"/>
                </a:solidFill>
              </a:rPr>
              <a:t> </a:t>
            </a:r>
            <a:r>
              <a:rPr lang="en-GB" sz="2000" dirty="0" err="1" smtClean="0">
                <a:solidFill>
                  <a:srgbClr val="CC0000"/>
                </a:solidFill>
              </a:rPr>
              <a:t>stockée</a:t>
            </a:r>
            <a:r>
              <a:rPr lang="en-GB" sz="2000" dirty="0" smtClean="0">
                <a:solidFill>
                  <a:srgbClr val="CC0000"/>
                </a:solidFill>
              </a:rPr>
              <a:t> </a:t>
            </a:r>
            <a:r>
              <a:rPr lang="en-GB" sz="2000" dirty="0" err="1" smtClean="0">
                <a:solidFill>
                  <a:srgbClr val="CC0000"/>
                </a:solidFill>
              </a:rPr>
              <a:t>dans</a:t>
            </a:r>
            <a:r>
              <a:rPr lang="en-GB" sz="2000" dirty="0" smtClean="0">
                <a:solidFill>
                  <a:srgbClr val="CC0000"/>
                </a:solidFill>
              </a:rPr>
              <a:t> les </a:t>
            </a:r>
            <a:r>
              <a:rPr lang="en-GB" sz="2000" dirty="0" err="1" smtClean="0">
                <a:solidFill>
                  <a:srgbClr val="CC0000"/>
                </a:solidFill>
              </a:rPr>
              <a:t>deux</a:t>
            </a:r>
            <a:r>
              <a:rPr lang="en-GB" sz="2000" dirty="0" smtClean="0">
                <a:solidFill>
                  <a:srgbClr val="CC0000"/>
                </a:solidFill>
              </a:rPr>
              <a:t> </a:t>
            </a:r>
            <a:r>
              <a:rPr lang="en-GB" sz="2000" dirty="0" err="1" smtClean="0">
                <a:solidFill>
                  <a:srgbClr val="CC0000"/>
                </a:solidFill>
              </a:rPr>
              <a:t>faisceaux</a:t>
            </a:r>
            <a:r>
              <a:rPr lang="en-GB" sz="2000" dirty="0" smtClean="0">
                <a:solidFill>
                  <a:srgbClr val="CC0000"/>
                </a:solidFill>
              </a:rPr>
              <a:t>: </a:t>
            </a:r>
            <a:r>
              <a:rPr lang="en-GB" sz="2000" dirty="0">
                <a:solidFill>
                  <a:srgbClr val="CC0000"/>
                </a:solidFill>
              </a:rPr>
              <a:t>			724 </a:t>
            </a:r>
            <a:r>
              <a:rPr lang="en-GB" sz="2000" dirty="0" err="1" smtClean="0">
                <a:solidFill>
                  <a:srgbClr val="CC0000"/>
                </a:solidFill>
              </a:rPr>
              <a:t>MJoules</a:t>
            </a:r>
            <a:endParaRPr lang="en-GB" sz="2000" dirty="0" smtClean="0">
              <a:solidFill>
                <a:srgbClr val="CC0000"/>
              </a:solidFill>
            </a:endParaRPr>
          </a:p>
          <a:p>
            <a:pPr algn="l">
              <a:buNone/>
              <a:defRPr/>
            </a:pPr>
            <a:r>
              <a:rPr lang="en-GB" sz="2000" dirty="0" err="1" smtClean="0">
                <a:solidFill>
                  <a:srgbClr val="CC0000"/>
                </a:solidFill>
              </a:rPr>
              <a:t>Energie</a:t>
            </a:r>
            <a:r>
              <a:rPr lang="en-GB" sz="2000" dirty="0" smtClean="0">
                <a:solidFill>
                  <a:srgbClr val="CC0000"/>
                </a:solidFill>
              </a:rPr>
              <a:t> </a:t>
            </a:r>
            <a:r>
              <a:rPr lang="en-GB" sz="2000" dirty="0" err="1" smtClean="0">
                <a:solidFill>
                  <a:srgbClr val="CC0000"/>
                </a:solidFill>
              </a:rPr>
              <a:t>stockée</a:t>
            </a:r>
            <a:r>
              <a:rPr lang="en-GB" sz="2000" dirty="0" smtClean="0">
                <a:solidFill>
                  <a:srgbClr val="CC0000"/>
                </a:solidFill>
              </a:rPr>
              <a:t> </a:t>
            </a:r>
            <a:r>
              <a:rPr lang="en-GB" sz="2000" dirty="0" err="1" smtClean="0">
                <a:solidFill>
                  <a:srgbClr val="CC0000"/>
                </a:solidFill>
              </a:rPr>
              <a:t>à</a:t>
            </a:r>
            <a:r>
              <a:rPr lang="en-GB" sz="2000" dirty="0" smtClean="0">
                <a:solidFill>
                  <a:srgbClr val="CC0000"/>
                </a:solidFill>
              </a:rPr>
              <a:t> </a:t>
            </a:r>
            <a:r>
              <a:rPr lang="en-GB" sz="2000" dirty="0" err="1" smtClean="0">
                <a:solidFill>
                  <a:srgbClr val="CC0000"/>
                </a:solidFill>
              </a:rPr>
              <a:t>ce</a:t>
            </a:r>
            <a:r>
              <a:rPr lang="en-GB" sz="2000" dirty="0" smtClean="0">
                <a:solidFill>
                  <a:srgbClr val="CC0000"/>
                </a:solidFill>
              </a:rPr>
              <a:t> jour:                                               30 MJ par </a:t>
            </a:r>
            <a:r>
              <a:rPr lang="en-GB" sz="2000" dirty="0" err="1" smtClean="0">
                <a:solidFill>
                  <a:srgbClr val="CC0000"/>
                </a:solidFill>
              </a:rPr>
              <a:t>faisceau</a:t>
            </a:r>
            <a:endParaRPr lang="en-GB" sz="2000" dirty="0" smtClean="0">
              <a:solidFill>
                <a:srgbClr val="CC0000"/>
              </a:solidFill>
            </a:endParaRPr>
          </a:p>
          <a:p>
            <a:pPr algn="l">
              <a:buNone/>
              <a:defRPr/>
            </a:pPr>
            <a:r>
              <a:rPr lang="en-GB" sz="2000" dirty="0" smtClean="0">
                <a:solidFill>
                  <a:srgbClr val="CC0000"/>
                </a:solidFill>
              </a:rPr>
              <a:t>En 2010, </a:t>
            </a:r>
            <a:r>
              <a:rPr lang="en-GB" sz="2000" dirty="0" err="1" smtClean="0">
                <a:solidFill>
                  <a:srgbClr val="CC0000"/>
                </a:solidFill>
              </a:rPr>
              <a:t>l’intensité</a:t>
            </a:r>
            <a:r>
              <a:rPr lang="en-GB" sz="2000" dirty="0" smtClean="0">
                <a:solidFill>
                  <a:srgbClr val="CC0000"/>
                </a:solidFill>
              </a:rPr>
              <a:t> des collisions a </a:t>
            </a:r>
            <a:r>
              <a:rPr lang="en-GB" sz="2000" dirty="0" err="1" smtClean="0">
                <a:solidFill>
                  <a:srgbClr val="CC0000"/>
                </a:solidFill>
              </a:rPr>
              <a:t>augmenté</a:t>
            </a:r>
            <a:r>
              <a:rPr lang="en-GB" sz="2000" dirty="0" smtClean="0">
                <a:solidFill>
                  <a:srgbClr val="CC0000"/>
                </a:solidFill>
              </a:rPr>
              <a:t> d’un </a:t>
            </a:r>
            <a:r>
              <a:rPr lang="en-GB" sz="2000" dirty="0" err="1" smtClean="0">
                <a:solidFill>
                  <a:srgbClr val="CC0000"/>
                </a:solidFill>
              </a:rPr>
              <a:t>facteur</a:t>
            </a:r>
            <a:r>
              <a:rPr lang="en-GB" sz="2000" dirty="0" smtClean="0">
                <a:solidFill>
                  <a:srgbClr val="CC0000"/>
                </a:solidFill>
              </a:rPr>
              <a:t> 100,000</a:t>
            </a:r>
            <a:endParaRPr lang="en-GB" sz="2000" dirty="0">
              <a:solidFill>
                <a:srgbClr val="CC0000"/>
              </a:solidFill>
            </a:endParaRPr>
          </a:p>
        </p:txBody>
      </p:sp>
      <p:sp>
        <p:nvSpPr>
          <p:cNvPr id="324619" name="Text Box 11"/>
          <p:cNvSpPr txBox="1">
            <a:spLocks noChangeArrowheads="1"/>
          </p:cNvSpPr>
          <p:nvPr/>
        </p:nvSpPr>
        <p:spPr bwMode="auto">
          <a:xfrm>
            <a:off x="4572001" y="4165937"/>
            <a:ext cx="4419600" cy="1015663"/>
          </a:xfrm>
          <a:prstGeom prst="rect">
            <a:avLst/>
          </a:prstGeom>
          <a:noFill/>
          <a:ln w="57150">
            <a:noFill/>
            <a:miter lim="800000"/>
            <a:headEnd/>
            <a:tailEnd/>
          </a:ln>
        </p:spPr>
        <p:txBody>
          <a:bodyPr wrap="square">
            <a:prstTxWarp prst="textNoShape">
              <a:avLst/>
            </a:prstTxWarp>
            <a:spAutoFit/>
          </a:bodyPr>
          <a:lstStyle/>
          <a:p>
            <a:pPr algn="l">
              <a:buNone/>
            </a:pPr>
            <a:r>
              <a:rPr lang="en-GB" sz="2000" dirty="0"/>
              <a:t>700 </a:t>
            </a:r>
            <a:r>
              <a:rPr lang="en-GB" sz="2000" dirty="0" smtClean="0"/>
              <a:t>MJ </a:t>
            </a:r>
            <a:r>
              <a:rPr lang="en-GB" sz="2000" dirty="0" err="1" smtClean="0"/>
              <a:t>dissipés</a:t>
            </a:r>
            <a:r>
              <a:rPr lang="en-GB" sz="2000" dirty="0" smtClean="0"/>
              <a:t> en </a:t>
            </a:r>
            <a:r>
              <a:rPr lang="en-GB" sz="2000" dirty="0"/>
              <a:t>88 </a:t>
            </a:r>
            <a:r>
              <a:rPr lang="en-GB" sz="2000" dirty="0" err="1">
                <a:sym typeface="Symbol" charset="2"/>
              </a:rPr>
              <a:t></a:t>
            </a:r>
            <a:r>
              <a:rPr lang="en-GB" sz="2000" dirty="0" err="1" smtClean="0"/>
              <a:t>s</a:t>
            </a:r>
            <a:r>
              <a:rPr lang="en-GB" sz="2000" dirty="0" smtClean="0"/>
              <a:t> </a:t>
            </a:r>
            <a:r>
              <a:rPr lang="en-GB" sz="2000" dirty="0" err="1" smtClean="0">
                <a:sym typeface="Symbol" charset="2"/>
              </a:rPr>
              <a:t></a:t>
            </a:r>
            <a:r>
              <a:rPr lang="en-GB" sz="2000" dirty="0" smtClean="0">
                <a:sym typeface="Symbol" charset="2"/>
              </a:rPr>
              <a:t> 8 TW</a:t>
            </a:r>
            <a:endParaRPr lang="en-GB" sz="2000" dirty="0" smtClean="0"/>
          </a:p>
          <a:p>
            <a:pPr algn="l">
              <a:buNone/>
            </a:pPr>
            <a:r>
              <a:rPr lang="en-GB" sz="2000" dirty="0" smtClean="0"/>
              <a:t> </a:t>
            </a:r>
            <a:endParaRPr lang="en-GB" sz="2000" dirty="0" smtClean="0">
              <a:sym typeface="Symbol" charset="2"/>
            </a:endParaRPr>
          </a:p>
          <a:p>
            <a:pPr algn="l">
              <a:buNone/>
            </a:pPr>
            <a:r>
              <a:rPr lang="en-GB" sz="2000" dirty="0" err="1" smtClean="0">
                <a:sym typeface="Symbol" charset="2"/>
              </a:rPr>
              <a:t>Capacité</a:t>
            </a:r>
            <a:r>
              <a:rPr lang="en-GB" sz="2000" dirty="0" smtClean="0">
                <a:sym typeface="Symbol" charset="2"/>
              </a:rPr>
              <a:t> </a:t>
            </a:r>
            <a:r>
              <a:rPr lang="en-GB" sz="2000" dirty="0" err="1" smtClean="0">
                <a:sym typeface="Symbol" charset="2"/>
              </a:rPr>
              <a:t>électrique</a:t>
            </a:r>
            <a:r>
              <a:rPr lang="en-GB" sz="2000" dirty="0" smtClean="0">
                <a:sym typeface="Symbol" charset="2"/>
              </a:rPr>
              <a:t> </a:t>
            </a:r>
            <a:r>
              <a:rPr lang="en-GB" sz="2000" dirty="0" err="1" smtClean="0">
                <a:sym typeface="Symbol" charset="2"/>
              </a:rPr>
              <a:t>mondiale</a:t>
            </a:r>
            <a:r>
              <a:rPr lang="en-GB" sz="2000" dirty="0" smtClean="0">
                <a:sym typeface="Symbol" charset="2"/>
              </a:rPr>
              <a:t> </a:t>
            </a:r>
            <a:r>
              <a:rPr lang="en-GB" sz="2000" dirty="0" err="1" smtClean="0">
                <a:sym typeface="Symbol" charset="2"/>
              </a:rPr>
              <a:t></a:t>
            </a:r>
            <a:r>
              <a:rPr lang="en-GB" sz="2000" dirty="0" smtClean="0">
                <a:sym typeface="Symbol" charset="2"/>
              </a:rPr>
              <a:t> </a:t>
            </a:r>
            <a:r>
              <a:rPr lang="en-GB" sz="2000" dirty="0">
                <a:sym typeface="Symbol" charset="2"/>
              </a:rPr>
              <a:t>3.8 TW</a:t>
            </a:r>
          </a:p>
        </p:txBody>
      </p:sp>
      <p:sp>
        <p:nvSpPr>
          <p:cNvPr id="12" name="Rectangle 11"/>
          <p:cNvSpPr>
            <a:spLocks noChangeArrowheads="1"/>
          </p:cNvSpPr>
          <p:nvPr/>
        </p:nvSpPr>
        <p:spPr bwMode="auto">
          <a:xfrm>
            <a:off x="4572000" y="5867400"/>
            <a:ext cx="2698750" cy="707886"/>
          </a:xfrm>
          <a:prstGeom prst="rect">
            <a:avLst/>
          </a:prstGeom>
          <a:solidFill>
            <a:srgbClr val="FFE4C9"/>
          </a:solidFill>
          <a:ln w="9525">
            <a:noFill/>
            <a:miter lim="800000"/>
            <a:headEnd/>
            <a:tailEnd/>
          </a:ln>
        </p:spPr>
        <p:txBody>
          <a:bodyPr wrap="square">
            <a:prstTxWarp prst="textNoShape">
              <a:avLst/>
            </a:prstTxWarp>
            <a:spAutoFit/>
          </a:bodyPr>
          <a:lstStyle/>
          <a:p>
            <a:pPr marL="169863" indent="-169863">
              <a:buNone/>
            </a:pPr>
            <a:r>
              <a:rPr lang="en-GB" sz="2000" dirty="0">
                <a:solidFill>
                  <a:srgbClr val="000090"/>
                </a:solidFill>
                <a:latin typeface="Arial" charset="0"/>
              </a:rPr>
              <a:t>90 kg</a:t>
            </a:r>
            <a:r>
              <a:rPr lang="en-GB" sz="2000" dirty="0" smtClean="0">
                <a:solidFill>
                  <a:srgbClr val="000090"/>
                </a:solidFill>
                <a:latin typeface="Arial" charset="0"/>
              </a:rPr>
              <a:t> de </a:t>
            </a:r>
            <a:r>
              <a:rPr lang="en-GB" sz="2000" dirty="0">
                <a:solidFill>
                  <a:srgbClr val="000090"/>
                </a:solidFill>
                <a:latin typeface="Arial" charset="0"/>
              </a:rPr>
              <a:t>TNT </a:t>
            </a:r>
            <a:r>
              <a:rPr lang="en-GB" sz="2000" dirty="0" smtClean="0">
                <a:solidFill>
                  <a:srgbClr val="000090"/>
                </a:solidFill>
                <a:latin typeface="Arial" charset="0"/>
              </a:rPr>
              <a:t>par </a:t>
            </a:r>
            <a:r>
              <a:rPr lang="en-GB" sz="2000" dirty="0" err="1" smtClean="0">
                <a:solidFill>
                  <a:srgbClr val="000090"/>
                </a:solidFill>
                <a:latin typeface="Arial" charset="0"/>
              </a:rPr>
              <a:t>faisceau</a:t>
            </a:r>
            <a:endParaRPr lang="en-GB" sz="2000" dirty="0">
              <a:solidFill>
                <a:srgbClr val="000090"/>
              </a:solidFill>
              <a:latin typeface="Arial" charset="0"/>
            </a:endParaRPr>
          </a:p>
        </p:txBody>
      </p:sp>
      <p:pic>
        <p:nvPicPr>
          <p:cNvPr id="13" name="Picture 12" descr="tnt.jpg"/>
          <p:cNvPicPr>
            <a:picLocks noChangeAspect="1"/>
          </p:cNvPicPr>
          <p:nvPr/>
        </p:nvPicPr>
        <p:blipFill>
          <a:blip r:embed="rId4"/>
          <a:srcRect/>
          <a:stretch>
            <a:fillRect/>
          </a:stretch>
        </p:blipFill>
        <p:spPr bwMode="auto">
          <a:xfrm>
            <a:off x="7239000" y="5313362"/>
            <a:ext cx="1544638" cy="1544638"/>
          </a:xfrm>
          <a:prstGeom prst="rect">
            <a:avLst/>
          </a:prstGeom>
          <a:noFill/>
          <a:ln w="9525">
            <a:noFill/>
            <a:miter lim="800000"/>
            <a:headEnd/>
            <a:tailEnd/>
          </a:ln>
        </p:spPr>
      </p:pic>
      <p:sp>
        <p:nvSpPr>
          <p:cNvPr id="14" name="Text Box 2"/>
          <p:cNvSpPr txBox="1">
            <a:spLocks noChangeArrowheads="1"/>
          </p:cNvSpPr>
          <p:nvPr/>
        </p:nvSpPr>
        <p:spPr bwMode="auto">
          <a:xfrm>
            <a:off x="381000" y="49213"/>
            <a:ext cx="8153400" cy="698500"/>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4000" dirty="0">
                <a:solidFill>
                  <a:srgbClr val="000090"/>
                </a:solidFill>
              </a:rPr>
              <a:t>Le </a:t>
            </a:r>
            <a:r>
              <a:rPr lang="en-US" sz="4000" dirty="0" err="1">
                <a:solidFill>
                  <a:srgbClr val="000090"/>
                </a:solidFill>
              </a:rPr>
              <a:t>gigantisme</a:t>
            </a:r>
            <a:r>
              <a:rPr lang="en-US" sz="4000" dirty="0" smtClean="0">
                <a:solidFill>
                  <a:srgbClr val="000090"/>
                </a:solidFill>
              </a:rPr>
              <a:t> du </a:t>
            </a:r>
            <a:r>
              <a:rPr lang="en-US" sz="4000" dirty="0" err="1" smtClean="0">
                <a:solidFill>
                  <a:srgbClr val="000090"/>
                </a:solidFill>
              </a:rPr>
              <a:t>défi</a:t>
            </a:r>
            <a:r>
              <a:rPr lang="en-US" sz="4000" dirty="0" smtClean="0">
                <a:solidFill>
                  <a:srgbClr val="000090"/>
                </a:solidFill>
              </a:rPr>
              <a:t> pour le LHC</a:t>
            </a:r>
            <a:endParaRPr lang="en-US" sz="4000" dirty="0">
              <a:solidFill>
                <a:srgbClr val="00009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4619"/>
                                        </p:tgtEl>
                                        <p:attrNameLst>
                                          <p:attrName>style.visibility</p:attrName>
                                        </p:attrNameLst>
                                      </p:cBhvr>
                                      <p:to>
                                        <p:strVal val="visible"/>
                                      </p:to>
                                    </p:set>
                                    <p:anim calcmode="lin" valueType="num">
                                      <p:cBhvr additive="base">
                                        <p:cTn id="11" dur="500" fill="hold"/>
                                        <p:tgtEl>
                                          <p:spTgt spid="324619"/>
                                        </p:tgtEl>
                                        <p:attrNameLst>
                                          <p:attrName>ppt_x</p:attrName>
                                        </p:attrNameLst>
                                      </p:cBhvr>
                                      <p:tavLst>
                                        <p:tav tm="0">
                                          <p:val>
                                            <p:strVal val="#ppt_x"/>
                                          </p:val>
                                        </p:tav>
                                        <p:tav tm="100000">
                                          <p:val>
                                            <p:strVal val="#ppt_x"/>
                                          </p:val>
                                        </p:tav>
                                      </p:tavLst>
                                    </p:anim>
                                    <p:anim calcmode="lin" valueType="num">
                                      <p:cBhvr additive="base">
                                        <p:cTn id="12" dur="500" fill="hold"/>
                                        <p:tgtEl>
                                          <p:spTgt spid="3246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9" grpId="0"/>
      <p:bldP spid="12"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0130" name="AutoShape 2"/>
          <p:cNvSpPr>
            <a:spLocks noChangeArrowheads="1"/>
          </p:cNvSpPr>
          <p:nvPr/>
        </p:nvSpPr>
        <p:spPr bwMode="auto">
          <a:xfrm>
            <a:off x="152400" y="127000"/>
            <a:ext cx="6018213" cy="715089"/>
          </a:xfrm>
          <a:prstGeom prst="roundRect">
            <a:avLst>
              <a:gd name="adj" fmla="val 16667"/>
            </a:avLst>
          </a:prstGeom>
          <a:solidFill>
            <a:schemeClr val="accent2"/>
          </a:solidFill>
          <a:ln w="57150" algn="ctr">
            <a:noFill/>
            <a:round/>
            <a:headEnd/>
            <a:tailEnd/>
          </a:ln>
          <a:effectLst/>
        </p:spPr>
        <p:txBody>
          <a:bodyPr wrap="square">
            <a:spAutoFit/>
          </a:bodyPr>
          <a:lstStyle/>
          <a:p>
            <a:pPr>
              <a:buNone/>
            </a:pPr>
            <a:r>
              <a:rPr lang="en-GB" sz="3600" dirty="0" smtClean="0">
                <a:solidFill>
                  <a:schemeClr val="bg1"/>
                </a:solidFill>
              </a:rPr>
              <a:t>Le LHC </a:t>
            </a:r>
            <a:r>
              <a:rPr lang="en-GB" sz="3600" dirty="0" err="1" smtClean="0">
                <a:solidFill>
                  <a:schemeClr val="bg1"/>
                </a:solidFill>
              </a:rPr>
              <a:t>est-il</a:t>
            </a:r>
            <a:r>
              <a:rPr lang="en-GB" sz="3600" dirty="0" smtClean="0">
                <a:solidFill>
                  <a:schemeClr val="bg1"/>
                </a:solidFill>
              </a:rPr>
              <a:t> </a:t>
            </a:r>
            <a:r>
              <a:rPr lang="en-GB" sz="3600" dirty="0" err="1" smtClean="0">
                <a:solidFill>
                  <a:schemeClr val="bg1"/>
                </a:solidFill>
              </a:rPr>
              <a:t>efficace</a:t>
            </a:r>
            <a:r>
              <a:rPr lang="en-GB" sz="3600" dirty="0" smtClean="0">
                <a:solidFill>
                  <a:schemeClr val="bg1"/>
                </a:solidFill>
              </a:rPr>
              <a:t>?</a:t>
            </a:r>
            <a:endParaRPr lang="en-GB" sz="3600" dirty="0">
              <a:solidFill>
                <a:schemeClr val="bg1"/>
              </a:solidFill>
            </a:endParaRPr>
          </a:p>
        </p:txBody>
      </p:sp>
      <p:sp>
        <p:nvSpPr>
          <p:cNvPr id="1200132" name="Rectangle 4"/>
          <p:cNvSpPr>
            <a:spLocks noChangeArrowheads="1"/>
          </p:cNvSpPr>
          <p:nvPr/>
        </p:nvSpPr>
        <p:spPr bwMode="auto">
          <a:xfrm>
            <a:off x="0" y="2762072"/>
            <a:ext cx="9144000" cy="1200328"/>
          </a:xfrm>
          <a:prstGeom prst="rect">
            <a:avLst/>
          </a:prstGeom>
          <a:noFill/>
          <a:ln w="57150" algn="ctr">
            <a:noFill/>
            <a:miter lim="800000"/>
            <a:headEnd/>
            <a:tailEnd/>
          </a:ln>
          <a:effectLst/>
        </p:spPr>
        <p:txBody>
          <a:bodyPr wrap="square" anchor="ctr">
            <a:spAutoFit/>
          </a:bodyPr>
          <a:lstStyle/>
          <a:p>
            <a:pPr marL="173038" indent="-173038">
              <a:buNone/>
            </a:pPr>
            <a:r>
              <a:rPr lang="en-GB" sz="2400" dirty="0" smtClean="0">
                <a:solidFill>
                  <a:srgbClr val="CC0000"/>
                </a:solidFill>
              </a:rPr>
              <a:t>Un </a:t>
            </a:r>
            <a:r>
              <a:rPr lang="en-GB" sz="2400" dirty="0" err="1" smtClean="0">
                <a:solidFill>
                  <a:srgbClr val="CC0000"/>
                </a:solidFill>
              </a:rPr>
              <a:t>rendement</a:t>
            </a:r>
            <a:r>
              <a:rPr lang="en-GB" sz="2400" dirty="0" smtClean="0">
                <a:solidFill>
                  <a:srgbClr val="CC0000"/>
                </a:solidFill>
              </a:rPr>
              <a:t> </a:t>
            </a:r>
            <a:r>
              <a:rPr lang="en-GB" sz="2400" dirty="0" err="1" smtClean="0">
                <a:solidFill>
                  <a:srgbClr val="CC0000"/>
                </a:solidFill>
              </a:rPr>
              <a:t>dérisoire</a:t>
            </a:r>
            <a:r>
              <a:rPr lang="en-GB" sz="2400" dirty="0" smtClean="0">
                <a:solidFill>
                  <a:srgbClr val="CC0000"/>
                </a:solidFill>
              </a:rPr>
              <a:t>? </a:t>
            </a:r>
            <a:br>
              <a:rPr lang="en-GB" sz="2400" dirty="0" smtClean="0">
                <a:solidFill>
                  <a:srgbClr val="CC0000"/>
                </a:solidFill>
              </a:rPr>
            </a:br>
            <a:r>
              <a:rPr lang="en-GB" sz="2400" dirty="0" smtClean="0">
                <a:solidFill>
                  <a:srgbClr val="CC0000"/>
                </a:solidFill>
              </a:rPr>
              <a:t>Non, un </a:t>
            </a:r>
            <a:r>
              <a:rPr lang="en-GB" sz="2400" dirty="0" err="1" smtClean="0">
                <a:solidFill>
                  <a:srgbClr val="CC0000"/>
                </a:solidFill>
              </a:rPr>
              <a:t>outil</a:t>
            </a:r>
            <a:r>
              <a:rPr lang="en-GB" sz="2400" dirty="0" smtClean="0">
                <a:solidFill>
                  <a:srgbClr val="CC0000"/>
                </a:solidFill>
              </a:rPr>
              <a:t> </a:t>
            </a:r>
            <a:r>
              <a:rPr lang="en-GB" sz="2400" dirty="0" err="1" smtClean="0">
                <a:solidFill>
                  <a:srgbClr val="CC0000"/>
                </a:solidFill>
              </a:rPr>
              <a:t>incroyable</a:t>
            </a:r>
            <a:r>
              <a:rPr lang="en-GB" sz="2400" dirty="0" smtClean="0">
                <a:solidFill>
                  <a:srgbClr val="CC0000"/>
                </a:solidFill>
              </a:rPr>
              <a:t> </a:t>
            </a:r>
            <a:r>
              <a:rPr lang="en-GB" sz="2400" dirty="0" err="1" smtClean="0">
                <a:solidFill>
                  <a:srgbClr val="CC0000"/>
                </a:solidFill>
              </a:rPr>
              <a:t>dont</a:t>
            </a:r>
            <a:r>
              <a:rPr lang="en-GB" sz="2400" dirty="0" smtClean="0">
                <a:solidFill>
                  <a:srgbClr val="CC0000"/>
                </a:solidFill>
              </a:rPr>
              <a:t> </a:t>
            </a:r>
            <a:r>
              <a:rPr lang="en-GB" sz="2400" dirty="0" err="1" smtClean="0">
                <a:solidFill>
                  <a:srgbClr val="CC0000"/>
                </a:solidFill>
              </a:rPr>
              <a:t>s’est</a:t>
            </a:r>
            <a:r>
              <a:rPr lang="en-GB" sz="2400" dirty="0" smtClean="0">
                <a:solidFill>
                  <a:srgbClr val="CC0000"/>
                </a:solidFill>
              </a:rPr>
              <a:t> </a:t>
            </a:r>
            <a:r>
              <a:rPr lang="en-GB" sz="2400" dirty="0" err="1" smtClean="0">
                <a:solidFill>
                  <a:srgbClr val="CC0000"/>
                </a:solidFill>
              </a:rPr>
              <a:t>doté</a:t>
            </a:r>
            <a:r>
              <a:rPr lang="en-GB" sz="2400" dirty="0" smtClean="0">
                <a:solidFill>
                  <a:srgbClr val="CC0000"/>
                </a:solidFill>
              </a:rPr>
              <a:t> </a:t>
            </a:r>
            <a:r>
              <a:rPr lang="en-GB" sz="2400" dirty="0" err="1" smtClean="0">
                <a:solidFill>
                  <a:srgbClr val="CC0000"/>
                </a:solidFill>
              </a:rPr>
              <a:t>l’humanité</a:t>
            </a:r>
            <a:r>
              <a:rPr lang="en-GB" sz="2400" dirty="0" smtClean="0">
                <a:solidFill>
                  <a:srgbClr val="CC0000"/>
                </a:solidFill>
              </a:rPr>
              <a:t> pour </a:t>
            </a:r>
            <a:r>
              <a:rPr lang="en-GB" sz="2400" dirty="0" err="1" smtClean="0">
                <a:solidFill>
                  <a:srgbClr val="CC0000"/>
                </a:solidFill>
              </a:rPr>
              <a:t>améliorer</a:t>
            </a:r>
            <a:r>
              <a:rPr lang="en-GB" sz="2400" dirty="0" smtClean="0">
                <a:solidFill>
                  <a:srgbClr val="CC0000"/>
                </a:solidFill>
              </a:rPr>
              <a:t> </a:t>
            </a:r>
            <a:r>
              <a:rPr lang="en-GB" sz="2400" dirty="0" err="1" smtClean="0">
                <a:solidFill>
                  <a:srgbClr val="CC0000"/>
                </a:solidFill>
              </a:rPr>
              <a:t>notre</a:t>
            </a:r>
            <a:r>
              <a:rPr lang="en-GB" sz="2400" dirty="0" smtClean="0">
                <a:solidFill>
                  <a:srgbClr val="CC0000"/>
                </a:solidFill>
              </a:rPr>
              <a:t> </a:t>
            </a:r>
            <a:r>
              <a:rPr lang="en-GB" sz="2400" dirty="0" err="1" smtClean="0">
                <a:solidFill>
                  <a:srgbClr val="CC0000"/>
                </a:solidFill>
              </a:rPr>
              <a:t>connaissance</a:t>
            </a:r>
            <a:r>
              <a:rPr lang="en-GB" sz="2400" dirty="0" smtClean="0">
                <a:solidFill>
                  <a:srgbClr val="CC0000"/>
                </a:solidFill>
              </a:rPr>
              <a:t> des </a:t>
            </a:r>
            <a:r>
              <a:rPr lang="en-GB" sz="2400" dirty="0" err="1" smtClean="0">
                <a:solidFill>
                  <a:srgbClr val="CC0000"/>
                </a:solidFill>
              </a:rPr>
              <a:t>propriétés</a:t>
            </a:r>
            <a:r>
              <a:rPr lang="en-GB" sz="2400" dirty="0" smtClean="0">
                <a:solidFill>
                  <a:srgbClr val="CC0000"/>
                </a:solidFill>
              </a:rPr>
              <a:t> </a:t>
            </a:r>
            <a:r>
              <a:rPr lang="en-GB" sz="2400" dirty="0" err="1" smtClean="0">
                <a:solidFill>
                  <a:srgbClr val="CC0000"/>
                </a:solidFill>
              </a:rPr>
              <a:t>fondamentales</a:t>
            </a:r>
            <a:r>
              <a:rPr lang="en-GB" sz="2400" dirty="0" smtClean="0">
                <a:solidFill>
                  <a:srgbClr val="CC0000"/>
                </a:solidFill>
              </a:rPr>
              <a:t> de la nature  </a:t>
            </a:r>
            <a:endParaRPr lang="fr-FR" sz="2000" dirty="0">
              <a:solidFill>
                <a:srgbClr val="CC0000"/>
              </a:solidFill>
            </a:endParaRPr>
          </a:p>
        </p:txBody>
      </p:sp>
      <p:grpSp>
        <p:nvGrpSpPr>
          <p:cNvPr id="2" name="Group 13"/>
          <p:cNvGrpSpPr/>
          <p:nvPr/>
        </p:nvGrpSpPr>
        <p:grpSpPr>
          <a:xfrm>
            <a:off x="0" y="1089025"/>
            <a:ext cx="8226425" cy="1219200"/>
            <a:chOff x="0" y="1089025"/>
            <a:chExt cx="8226425" cy="1219200"/>
          </a:xfrm>
        </p:grpSpPr>
        <p:sp>
          <p:nvSpPr>
            <p:cNvPr id="1200135" name="Rectangle 7"/>
            <p:cNvSpPr>
              <a:spLocks noChangeArrowheads="1"/>
            </p:cNvSpPr>
            <p:nvPr/>
          </p:nvSpPr>
          <p:spPr bwMode="auto">
            <a:xfrm>
              <a:off x="0" y="1089025"/>
              <a:ext cx="7021513" cy="1219200"/>
            </a:xfrm>
            <a:prstGeom prst="rect">
              <a:avLst/>
            </a:prstGeom>
            <a:noFill/>
            <a:ln w="57150" algn="ctr">
              <a:noFill/>
              <a:miter lim="800000"/>
              <a:headEnd/>
              <a:tailEnd/>
            </a:ln>
            <a:effectLst/>
          </p:spPr>
          <p:txBody>
            <a:bodyPr>
              <a:spAutoFit/>
            </a:bodyPr>
            <a:lstStyle/>
            <a:p>
              <a:pPr>
                <a:buNone/>
              </a:pPr>
              <a:r>
                <a:rPr lang="en-GB" sz="3200" dirty="0" err="1" smtClean="0">
                  <a:solidFill>
                    <a:srgbClr val="660066"/>
                  </a:solidFill>
                </a:rPr>
                <a:t>Energie</a:t>
              </a:r>
              <a:r>
                <a:rPr lang="en-GB" sz="3200" dirty="0" smtClean="0">
                  <a:solidFill>
                    <a:srgbClr val="660066"/>
                  </a:solidFill>
                </a:rPr>
                <a:t> de 100 bosons de Higgs</a:t>
              </a:r>
            </a:p>
            <a:p>
              <a:pPr>
                <a:buNone/>
              </a:pPr>
              <a:endParaRPr lang="en-GB" sz="1000" dirty="0" smtClean="0">
                <a:solidFill>
                  <a:srgbClr val="660066"/>
                </a:solidFill>
              </a:endParaRPr>
            </a:p>
            <a:p>
              <a:pPr>
                <a:buNone/>
              </a:pPr>
              <a:r>
                <a:rPr lang="en-GB" sz="3200" dirty="0" err="1" smtClean="0">
                  <a:solidFill>
                    <a:srgbClr val="660066"/>
                  </a:solidFill>
                </a:rPr>
                <a:t>Energie</a:t>
              </a:r>
              <a:r>
                <a:rPr lang="en-GB" sz="3200" dirty="0" smtClean="0">
                  <a:solidFill>
                    <a:srgbClr val="660066"/>
                  </a:solidFill>
                </a:rPr>
                <a:t> </a:t>
              </a:r>
              <a:r>
                <a:rPr lang="en-GB" sz="3200" dirty="0" err="1" smtClean="0">
                  <a:solidFill>
                    <a:srgbClr val="660066"/>
                  </a:solidFill>
                </a:rPr>
                <a:t>totale</a:t>
              </a:r>
              <a:r>
                <a:rPr lang="en-GB" sz="3200" dirty="0" smtClean="0">
                  <a:solidFill>
                    <a:srgbClr val="660066"/>
                  </a:solidFill>
                </a:rPr>
                <a:t> </a:t>
              </a:r>
              <a:r>
                <a:rPr lang="en-GB" sz="3200" dirty="0" err="1" smtClean="0">
                  <a:solidFill>
                    <a:srgbClr val="660066"/>
                  </a:solidFill>
                </a:rPr>
                <a:t>fournie</a:t>
              </a:r>
              <a:r>
                <a:rPr lang="en-GB" sz="3200" dirty="0" smtClean="0">
                  <a:solidFill>
                    <a:srgbClr val="660066"/>
                  </a:solidFill>
                </a:rPr>
                <a:t> par EDF</a:t>
              </a:r>
              <a:endParaRPr lang="en-GB" sz="3200" dirty="0">
                <a:solidFill>
                  <a:srgbClr val="660066"/>
                </a:solidFill>
              </a:endParaRPr>
            </a:p>
          </p:txBody>
        </p:sp>
        <p:sp>
          <p:nvSpPr>
            <p:cNvPr id="1200136" name="Rectangle 8"/>
            <p:cNvSpPr>
              <a:spLocks noChangeArrowheads="1"/>
            </p:cNvSpPr>
            <p:nvPr/>
          </p:nvSpPr>
          <p:spPr bwMode="auto">
            <a:xfrm>
              <a:off x="6096000" y="1327150"/>
              <a:ext cx="2130425" cy="584776"/>
            </a:xfrm>
            <a:prstGeom prst="rect">
              <a:avLst/>
            </a:prstGeom>
            <a:noFill/>
            <a:ln w="57150" algn="ctr">
              <a:noFill/>
              <a:miter lim="800000"/>
              <a:headEnd/>
              <a:tailEnd/>
            </a:ln>
            <a:effectLst/>
          </p:spPr>
          <p:txBody>
            <a:bodyPr wrap="square">
              <a:spAutoFit/>
            </a:bodyPr>
            <a:lstStyle/>
            <a:p>
              <a:pPr>
                <a:buNone/>
              </a:pPr>
              <a:r>
                <a:rPr lang="en-GB" sz="3200" dirty="0" err="1">
                  <a:solidFill>
                    <a:srgbClr val="660066"/>
                  </a:solidFill>
                  <a:sym typeface="Symbol" pitchFamily="18" charset="2"/>
                </a:rPr>
                <a:t></a:t>
              </a:r>
              <a:r>
                <a:rPr lang="en-GB" sz="3200" dirty="0" smtClean="0">
                  <a:solidFill>
                    <a:srgbClr val="660066"/>
                  </a:solidFill>
                </a:rPr>
                <a:t> 10</a:t>
              </a:r>
              <a:r>
                <a:rPr lang="en-GB" sz="3200" baseline="30000" dirty="0" smtClean="0">
                  <a:solidFill>
                    <a:srgbClr val="660066"/>
                  </a:solidFill>
                </a:rPr>
                <a:t>-20</a:t>
              </a:r>
              <a:endParaRPr lang="en-GB" sz="3200" baseline="30000" dirty="0">
                <a:solidFill>
                  <a:srgbClr val="660066"/>
                </a:solidFill>
              </a:endParaRPr>
            </a:p>
          </p:txBody>
        </p:sp>
      </p:grpSp>
      <p:sp>
        <p:nvSpPr>
          <p:cNvPr id="1200137" name="AutoShape 9"/>
          <p:cNvSpPr>
            <a:spLocks noChangeArrowheads="1"/>
          </p:cNvSpPr>
          <p:nvPr/>
        </p:nvSpPr>
        <p:spPr bwMode="auto">
          <a:xfrm>
            <a:off x="250825" y="2420938"/>
            <a:ext cx="5311775" cy="430887"/>
          </a:xfrm>
          <a:prstGeom prst="wedgeRectCallout">
            <a:avLst>
              <a:gd name="adj1" fmla="val 29352"/>
              <a:gd name="adj2" fmla="val -100917"/>
            </a:avLst>
          </a:prstGeom>
          <a:noFill/>
          <a:ln w="9525" algn="ctr">
            <a:solidFill>
              <a:schemeClr val="tx1"/>
            </a:solidFill>
            <a:miter lim="800000"/>
            <a:headEnd/>
            <a:tailEnd/>
          </a:ln>
          <a:effectLst/>
        </p:spPr>
        <p:txBody>
          <a:bodyPr wrap="square">
            <a:spAutoFit/>
          </a:bodyPr>
          <a:lstStyle/>
          <a:p>
            <a:pPr>
              <a:buNone/>
            </a:pPr>
            <a:r>
              <a:rPr lang="en-GB" sz="2200" dirty="0"/>
              <a:t>140 MW</a:t>
            </a:r>
            <a:r>
              <a:rPr lang="en-GB" sz="2200" dirty="0" smtClean="0"/>
              <a:t> pendant 2000 </a:t>
            </a:r>
            <a:r>
              <a:rPr lang="en-GB" sz="2200" dirty="0" err="1" smtClean="0"/>
              <a:t>heures</a:t>
            </a:r>
            <a:r>
              <a:rPr lang="en-GB" sz="2200" dirty="0" smtClean="0"/>
              <a:t>: 100 000 GJ </a:t>
            </a:r>
            <a:endParaRPr lang="en-GB" sz="2200" dirty="0"/>
          </a:p>
        </p:txBody>
      </p:sp>
      <p:sp>
        <p:nvSpPr>
          <p:cNvPr id="1200138" name="Line 10"/>
          <p:cNvSpPr>
            <a:spLocks noChangeShapeType="1"/>
          </p:cNvSpPr>
          <p:nvPr/>
        </p:nvSpPr>
        <p:spPr bwMode="auto">
          <a:xfrm>
            <a:off x="568325" y="1698625"/>
            <a:ext cx="5880100" cy="0"/>
          </a:xfrm>
          <a:prstGeom prst="line">
            <a:avLst/>
          </a:prstGeom>
          <a:noFill/>
          <a:ln w="28575">
            <a:solidFill>
              <a:schemeClr val="tx1"/>
            </a:solidFill>
            <a:round/>
            <a:headEnd/>
            <a:tailEnd/>
          </a:ln>
          <a:effectLst/>
        </p:spPr>
        <p:txBody>
          <a:bodyPr anchor="ctr">
            <a:spAutoFit/>
          </a:bodyPr>
          <a:lstStyle/>
          <a:p>
            <a:endParaRPr lang="en-US"/>
          </a:p>
        </p:txBody>
      </p:sp>
      <p:pic>
        <p:nvPicPr>
          <p:cNvPr id="1200140" name="Picture 12" descr="Atlas sim tracks (old)"/>
          <p:cNvPicPr>
            <a:picLocks noChangeAspect="1" noChangeArrowheads="1"/>
          </p:cNvPicPr>
          <p:nvPr/>
        </p:nvPicPr>
        <p:blipFill>
          <a:blip r:embed="rId3" cstate="print"/>
          <a:srcRect/>
          <a:stretch>
            <a:fillRect/>
          </a:stretch>
        </p:blipFill>
        <p:spPr bwMode="auto">
          <a:xfrm>
            <a:off x="7162800" y="0"/>
            <a:ext cx="1981200" cy="1416050"/>
          </a:xfrm>
          <a:prstGeom prst="rect">
            <a:avLst/>
          </a:prstGeom>
          <a:noFill/>
        </p:spPr>
      </p:pic>
      <p:pic>
        <p:nvPicPr>
          <p:cNvPr id="12" name="Picture 5" descr="Sun in Hand"/>
          <p:cNvPicPr>
            <a:picLocks noChangeAspect="1" noChangeArrowheads="1"/>
          </p:cNvPicPr>
          <p:nvPr/>
        </p:nvPicPr>
        <p:blipFill>
          <a:blip r:embed="rId4" cstate="email"/>
          <a:srcRect/>
          <a:stretch>
            <a:fillRect/>
          </a:stretch>
        </p:blipFill>
        <p:spPr bwMode="auto">
          <a:xfrm>
            <a:off x="5257800" y="3942970"/>
            <a:ext cx="3886200" cy="2915029"/>
          </a:xfrm>
          <a:prstGeom prst="rect">
            <a:avLst/>
          </a:prstGeom>
          <a:noFill/>
          <a:ln w="9525">
            <a:noFill/>
            <a:miter lim="800000"/>
            <a:headEnd/>
            <a:tailEnd/>
          </a:ln>
        </p:spPr>
      </p:pic>
      <p:sp>
        <p:nvSpPr>
          <p:cNvPr id="13" name="TextBox 12"/>
          <p:cNvSpPr txBox="1"/>
          <p:nvPr/>
        </p:nvSpPr>
        <p:spPr>
          <a:xfrm>
            <a:off x="5257800" y="6401208"/>
            <a:ext cx="3886199" cy="461665"/>
          </a:xfrm>
          <a:prstGeom prst="rect">
            <a:avLst/>
          </a:prstGeom>
          <a:noFill/>
        </p:spPr>
        <p:txBody>
          <a:bodyPr wrap="square" rtlCol="0">
            <a:spAutoFit/>
          </a:bodyPr>
          <a:lstStyle/>
          <a:p>
            <a:pPr>
              <a:buNone/>
            </a:pPr>
            <a:r>
              <a:rPr lang="en-US" sz="2400" b="1" dirty="0" smtClean="0">
                <a:solidFill>
                  <a:schemeClr val="bg1"/>
                </a:solidFill>
              </a:rPr>
              <a:t>Le </a:t>
            </a:r>
            <a:r>
              <a:rPr lang="en-US" sz="2400" b="1" dirty="0" err="1" smtClean="0">
                <a:solidFill>
                  <a:schemeClr val="bg1"/>
                </a:solidFill>
              </a:rPr>
              <a:t>faisceau</a:t>
            </a:r>
            <a:r>
              <a:rPr lang="en-US" sz="2400" b="1" dirty="0" smtClean="0">
                <a:solidFill>
                  <a:schemeClr val="bg1"/>
                </a:solidFill>
              </a:rPr>
              <a:t> </a:t>
            </a:r>
            <a:r>
              <a:rPr lang="en-US" sz="2400" b="1" dirty="0" err="1" smtClean="0">
                <a:solidFill>
                  <a:schemeClr val="bg1"/>
                </a:solidFill>
              </a:rPr>
              <a:t>est</a:t>
            </a:r>
            <a:r>
              <a:rPr lang="en-US" sz="2400" b="1" dirty="0" smtClean="0">
                <a:solidFill>
                  <a:schemeClr val="bg1"/>
                </a:solidFill>
              </a:rPr>
              <a:t> de retour!</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013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200140"/>
                                        </p:tgtEl>
                                        <p:attrNameLst>
                                          <p:attrName>style.visibility</p:attrName>
                                        </p:attrNameLst>
                                      </p:cBhvr>
                                      <p:to>
                                        <p:strVal val="visible"/>
                                      </p:to>
                                    </p:set>
                                    <p:anim calcmode="lin" valueType="num">
                                      <p:cBhvr additive="base">
                                        <p:cTn id="10" dur="500" fill="hold"/>
                                        <p:tgtEl>
                                          <p:spTgt spid="1200140"/>
                                        </p:tgtEl>
                                        <p:attrNameLst>
                                          <p:attrName>ppt_x</p:attrName>
                                        </p:attrNameLst>
                                      </p:cBhvr>
                                      <p:tavLst>
                                        <p:tav tm="0">
                                          <p:val>
                                            <p:strVal val="#ppt_x"/>
                                          </p:val>
                                        </p:tav>
                                        <p:tav tm="100000">
                                          <p:val>
                                            <p:strVal val="#ppt_x"/>
                                          </p:val>
                                        </p:tav>
                                      </p:tavLst>
                                    </p:anim>
                                    <p:anim calcmode="lin" valueType="num">
                                      <p:cBhvr additive="base">
                                        <p:cTn id="11" dur="500" fill="hold"/>
                                        <p:tgtEl>
                                          <p:spTgt spid="1200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0132"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9" name="Picture 1"/>
          <p:cNvPicPr>
            <a:picLocks noChangeArrowheads="1"/>
          </p:cNvPicPr>
          <p:nvPr/>
        </p:nvPicPr>
        <p:blipFill>
          <a:blip r:embed="rId2"/>
          <a:srcRect/>
          <a:stretch>
            <a:fillRect/>
          </a:stretch>
        </p:blipFill>
        <p:spPr bwMode="auto">
          <a:xfrm>
            <a:off x="408843" y="152400"/>
            <a:ext cx="8313126" cy="514350"/>
          </a:xfrm>
          <a:prstGeom prst="rect">
            <a:avLst/>
          </a:prstGeom>
          <a:noFill/>
          <a:ln w="9525">
            <a:noFill/>
            <a:miter lim="800000"/>
            <a:headEnd/>
            <a:tailEnd/>
          </a:ln>
        </p:spPr>
      </p:pic>
      <p:sp>
        <p:nvSpPr>
          <p:cNvPr id="65540" name="Rectangle 2"/>
          <p:cNvSpPr>
            <a:spLocks/>
          </p:cNvSpPr>
          <p:nvPr/>
        </p:nvSpPr>
        <p:spPr bwMode="auto">
          <a:xfrm>
            <a:off x="492369" y="6634163"/>
            <a:ext cx="2004646" cy="203200"/>
          </a:xfrm>
          <a:prstGeom prst="rect">
            <a:avLst/>
          </a:prstGeom>
          <a:noFill/>
          <a:ln w="9525">
            <a:noFill/>
            <a:miter lim="800000"/>
            <a:headEnd/>
            <a:tailEnd/>
          </a:ln>
        </p:spPr>
        <p:txBody>
          <a:bodyPr lIns="0" tIns="0" rIns="40639" bIns="0">
            <a:prstTxWarp prst="textNoShape">
              <a:avLst/>
            </a:prstTxWarp>
          </a:bodyPr>
          <a:lstStyle/>
          <a:p>
            <a:pPr marL="39688"/>
            <a:r>
              <a:rPr lang="en-US" sz="700">
                <a:solidFill>
                  <a:schemeClr val="tx1"/>
                </a:solidFill>
                <a:latin typeface="Helvetica" charset="0"/>
                <a:ea typeface="Helvetica" charset="0"/>
                <a:cs typeface="Helvetica" charset="0"/>
                <a:sym typeface="Helvetica" charset="0"/>
              </a:rPr>
              <a:t>IDOTDAQ 2010. S. Cittolin ETH</a:t>
            </a:r>
          </a:p>
        </p:txBody>
      </p:sp>
      <p:sp>
        <p:nvSpPr>
          <p:cNvPr id="65541" name="Line 3"/>
          <p:cNvSpPr>
            <a:spLocks noChangeShapeType="1"/>
          </p:cNvSpPr>
          <p:nvPr/>
        </p:nvSpPr>
        <p:spPr bwMode="auto">
          <a:xfrm>
            <a:off x="408843" y="762000"/>
            <a:ext cx="8299938" cy="1588"/>
          </a:xfrm>
          <a:prstGeom prst="line">
            <a:avLst/>
          </a:prstGeom>
          <a:noFill/>
          <a:ln w="3175">
            <a:solidFill>
              <a:srgbClr val="808080"/>
            </a:solidFill>
            <a:round/>
            <a:headEnd/>
            <a:tailEnd/>
          </a:ln>
        </p:spPr>
        <p:txBody>
          <a:bodyPr lIns="0" tIns="0" rIns="0" bIns="0">
            <a:prstTxWarp prst="textNoShape">
              <a:avLst/>
            </a:prstTxWarp>
          </a:bodyPr>
          <a:lstStyle/>
          <a:p>
            <a:endParaRPr lang="en-US"/>
          </a:p>
        </p:txBody>
      </p:sp>
      <p:sp>
        <p:nvSpPr>
          <p:cNvPr id="65542" name="Line 4"/>
          <p:cNvSpPr>
            <a:spLocks noChangeShapeType="1"/>
          </p:cNvSpPr>
          <p:nvPr/>
        </p:nvSpPr>
        <p:spPr bwMode="auto">
          <a:xfrm>
            <a:off x="408843" y="6629400"/>
            <a:ext cx="8299938" cy="1588"/>
          </a:xfrm>
          <a:prstGeom prst="line">
            <a:avLst/>
          </a:prstGeom>
          <a:noFill/>
          <a:ln w="3175">
            <a:solidFill>
              <a:srgbClr val="808080"/>
            </a:solidFill>
            <a:round/>
            <a:headEnd/>
            <a:tailEnd/>
          </a:ln>
        </p:spPr>
        <p:txBody>
          <a:bodyPr lIns="0" tIns="0" rIns="0" bIns="0">
            <a:prstTxWarp prst="textNoShape">
              <a:avLst/>
            </a:prstTxWarp>
          </a:bodyPr>
          <a:lstStyle/>
          <a:p>
            <a:endParaRPr lang="en-US"/>
          </a:p>
        </p:txBody>
      </p:sp>
      <p:pic>
        <p:nvPicPr>
          <p:cNvPr id="65543" name="Picture 5"/>
          <p:cNvPicPr>
            <a:picLocks noChangeAspect="1" noChangeArrowheads="1"/>
          </p:cNvPicPr>
          <p:nvPr/>
        </p:nvPicPr>
        <p:blipFill>
          <a:blip r:embed="rId3"/>
          <a:srcRect/>
          <a:stretch>
            <a:fillRect/>
          </a:stretch>
        </p:blipFill>
        <p:spPr bwMode="auto">
          <a:xfrm>
            <a:off x="-281354" y="3406775"/>
            <a:ext cx="4841631" cy="3441700"/>
          </a:xfrm>
          <a:prstGeom prst="rect">
            <a:avLst/>
          </a:prstGeom>
          <a:noFill/>
          <a:ln w="12700">
            <a:noFill/>
            <a:round/>
            <a:headEnd/>
            <a:tailEnd/>
          </a:ln>
        </p:spPr>
      </p:pic>
      <p:pic>
        <p:nvPicPr>
          <p:cNvPr id="65544" name="Picture 6"/>
          <p:cNvPicPr>
            <a:picLocks noChangeAspect="1" noChangeArrowheads="1"/>
          </p:cNvPicPr>
          <p:nvPr/>
        </p:nvPicPr>
        <p:blipFill>
          <a:blip r:embed="rId4"/>
          <a:srcRect/>
          <a:stretch>
            <a:fillRect/>
          </a:stretch>
        </p:blipFill>
        <p:spPr bwMode="auto">
          <a:xfrm>
            <a:off x="4588120" y="2941638"/>
            <a:ext cx="4601308" cy="3924300"/>
          </a:xfrm>
          <a:prstGeom prst="rect">
            <a:avLst/>
          </a:prstGeom>
          <a:noFill/>
          <a:ln w="12700">
            <a:noFill/>
            <a:round/>
            <a:headEnd/>
            <a:tailEnd/>
          </a:ln>
        </p:spPr>
      </p:pic>
      <p:sp>
        <p:nvSpPr>
          <p:cNvPr id="65545" name="Rectangle 7"/>
          <p:cNvSpPr>
            <a:spLocks/>
          </p:cNvSpPr>
          <p:nvPr/>
        </p:nvSpPr>
        <p:spPr bwMode="auto">
          <a:xfrm>
            <a:off x="6477000" y="3429000"/>
            <a:ext cx="848949" cy="323165"/>
          </a:xfrm>
          <a:prstGeom prst="rect">
            <a:avLst/>
          </a:prstGeom>
          <a:noFill/>
          <a:ln w="12700">
            <a:noFill/>
            <a:miter lim="800000"/>
            <a:headEnd/>
            <a:tailEnd/>
          </a:ln>
        </p:spPr>
        <p:txBody>
          <a:bodyPr wrap="none" lIns="0" tIns="0" rIns="40639" bIns="0">
            <a:prstTxWarp prst="textNoShape">
              <a:avLst/>
            </a:prstTxWarp>
            <a:spAutoFit/>
          </a:bodyPr>
          <a:lstStyle/>
          <a:p>
            <a:pPr marL="39688">
              <a:buNone/>
            </a:pPr>
            <a:r>
              <a:rPr lang="en-US" sz="2100" b="1" dirty="0">
                <a:solidFill>
                  <a:schemeClr val="tx1"/>
                </a:solidFill>
                <a:latin typeface="Arial" charset="0"/>
                <a:ea typeface="Arial" charset="0"/>
                <a:cs typeface="Arial" charset="0"/>
                <a:sym typeface="Arial" charset="0"/>
              </a:rPr>
              <a:t>ALICE</a:t>
            </a:r>
          </a:p>
        </p:txBody>
      </p:sp>
      <p:grpSp>
        <p:nvGrpSpPr>
          <p:cNvPr id="2" name="Group 8"/>
          <p:cNvGrpSpPr>
            <a:grpSpLocks/>
          </p:cNvGrpSpPr>
          <p:nvPr/>
        </p:nvGrpSpPr>
        <p:grpSpPr bwMode="auto">
          <a:xfrm>
            <a:off x="-45427" y="0"/>
            <a:ext cx="4605704" cy="3495675"/>
            <a:chOff x="0" y="0"/>
            <a:chExt cx="3143" cy="2202"/>
          </a:xfrm>
        </p:grpSpPr>
        <p:pic>
          <p:nvPicPr>
            <p:cNvPr id="65553" name="Picture 9"/>
            <p:cNvPicPr>
              <a:picLocks noChangeArrowheads="1"/>
            </p:cNvPicPr>
            <p:nvPr/>
          </p:nvPicPr>
          <p:blipFill>
            <a:blip r:embed="rId5"/>
            <a:srcRect/>
            <a:stretch>
              <a:fillRect/>
            </a:stretch>
          </p:blipFill>
          <p:spPr bwMode="auto">
            <a:xfrm>
              <a:off x="0" y="10"/>
              <a:ext cx="3143" cy="2192"/>
            </a:xfrm>
            <a:prstGeom prst="rect">
              <a:avLst/>
            </a:prstGeom>
            <a:noFill/>
            <a:ln w="9525">
              <a:noFill/>
              <a:miter lim="800000"/>
              <a:headEnd/>
              <a:tailEnd/>
            </a:ln>
          </p:spPr>
        </p:pic>
        <p:sp>
          <p:nvSpPr>
            <p:cNvPr id="65554" name="Rectangle 10"/>
            <p:cNvSpPr>
              <a:spLocks/>
            </p:cNvSpPr>
            <p:nvPr/>
          </p:nvSpPr>
          <p:spPr bwMode="auto">
            <a:xfrm>
              <a:off x="1193" y="0"/>
              <a:ext cx="627" cy="204"/>
            </a:xfrm>
            <a:prstGeom prst="rect">
              <a:avLst/>
            </a:prstGeom>
            <a:noFill/>
            <a:ln w="12700">
              <a:noFill/>
              <a:miter lim="800000"/>
              <a:headEnd/>
              <a:tailEnd/>
            </a:ln>
          </p:spPr>
          <p:txBody>
            <a:bodyPr wrap="none" lIns="0" tIns="0" rIns="40639" bIns="0">
              <a:prstTxWarp prst="textNoShape">
                <a:avLst/>
              </a:prstTxWarp>
              <a:spAutoFit/>
            </a:bodyPr>
            <a:lstStyle/>
            <a:p>
              <a:pPr marL="39688">
                <a:buNone/>
              </a:pPr>
              <a:r>
                <a:rPr lang="en-US" sz="2100" b="1" dirty="0">
                  <a:solidFill>
                    <a:schemeClr val="tx1"/>
                  </a:solidFill>
                  <a:latin typeface="Arial" charset="0"/>
                  <a:ea typeface="Arial" charset="0"/>
                  <a:cs typeface="Arial" charset="0"/>
                  <a:sym typeface="Arial" charset="0"/>
                </a:rPr>
                <a:t>ATLAS</a:t>
              </a:r>
            </a:p>
          </p:txBody>
        </p:sp>
      </p:grpSp>
      <p:sp>
        <p:nvSpPr>
          <p:cNvPr id="65547" name="Rectangle 11"/>
          <p:cNvSpPr>
            <a:spLocks/>
          </p:cNvSpPr>
          <p:nvPr/>
        </p:nvSpPr>
        <p:spPr bwMode="auto">
          <a:xfrm>
            <a:off x="1825168" y="3454400"/>
            <a:ext cx="759006" cy="323165"/>
          </a:xfrm>
          <a:prstGeom prst="rect">
            <a:avLst/>
          </a:prstGeom>
          <a:noFill/>
          <a:ln w="12700">
            <a:noFill/>
            <a:miter lim="800000"/>
            <a:headEnd/>
            <a:tailEnd/>
          </a:ln>
        </p:spPr>
        <p:txBody>
          <a:bodyPr wrap="none" lIns="0" tIns="0" rIns="40639" bIns="0">
            <a:prstTxWarp prst="textNoShape">
              <a:avLst/>
            </a:prstTxWarp>
            <a:spAutoFit/>
          </a:bodyPr>
          <a:lstStyle/>
          <a:p>
            <a:pPr marL="39688">
              <a:buNone/>
            </a:pPr>
            <a:r>
              <a:rPr lang="en-US" sz="2100" b="1" dirty="0" err="1">
                <a:solidFill>
                  <a:srgbClr val="FFFFFF"/>
                </a:solidFill>
                <a:latin typeface="Arial" charset="0"/>
                <a:ea typeface="Arial" charset="0"/>
                <a:cs typeface="Arial" charset="0"/>
                <a:sym typeface="Arial" charset="0"/>
              </a:rPr>
              <a:t>LHCb</a:t>
            </a:r>
            <a:endParaRPr lang="en-US" sz="2100" b="1" dirty="0">
              <a:solidFill>
                <a:srgbClr val="FFFFFF"/>
              </a:solidFill>
              <a:latin typeface="Arial" charset="0"/>
              <a:ea typeface="Arial" charset="0"/>
              <a:cs typeface="Arial" charset="0"/>
              <a:sym typeface="Arial" charset="0"/>
            </a:endParaRPr>
          </a:p>
        </p:txBody>
      </p:sp>
      <p:grpSp>
        <p:nvGrpSpPr>
          <p:cNvPr id="3" name="Group 12"/>
          <p:cNvGrpSpPr>
            <a:grpSpLocks/>
          </p:cNvGrpSpPr>
          <p:nvPr/>
        </p:nvGrpSpPr>
        <p:grpSpPr bwMode="auto">
          <a:xfrm>
            <a:off x="4583723" y="-63500"/>
            <a:ext cx="4654062" cy="3468688"/>
            <a:chOff x="0" y="0"/>
            <a:chExt cx="3175" cy="2185"/>
          </a:xfrm>
        </p:grpSpPr>
        <p:pic>
          <p:nvPicPr>
            <p:cNvPr id="65551" name="Picture 13"/>
            <p:cNvPicPr>
              <a:picLocks noChangeArrowheads="1"/>
            </p:cNvPicPr>
            <p:nvPr/>
          </p:nvPicPr>
          <p:blipFill>
            <a:blip r:embed="rId6"/>
            <a:srcRect/>
            <a:stretch>
              <a:fillRect/>
            </a:stretch>
          </p:blipFill>
          <p:spPr bwMode="auto">
            <a:xfrm>
              <a:off x="0" y="1"/>
              <a:ext cx="3175" cy="2184"/>
            </a:xfrm>
            <a:prstGeom prst="rect">
              <a:avLst/>
            </a:prstGeom>
            <a:noFill/>
            <a:ln w="9525">
              <a:noFill/>
              <a:miter lim="800000"/>
              <a:headEnd/>
              <a:tailEnd/>
            </a:ln>
          </p:spPr>
        </p:pic>
        <p:sp>
          <p:nvSpPr>
            <p:cNvPr id="65552" name="Rectangle 14"/>
            <p:cNvSpPr>
              <a:spLocks/>
            </p:cNvSpPr>
            <p:nvPr/>
          </p:nvSpPr>
          <p:spPr bwMode="auto">
            <a:xfrm>
              <a:off x="1280" y="0"/>
              <a:ext cx="436" cy="204"/>
            </a:xfrm>
            <a:prstGeom prst="rect">
              <a:avLst/>
            </a:prstGeom>
            <a:noFill/>
            <a:ln w="12700">
              <a:noFill/>
              <a:miter lim="800000"/>
              <a:headEnd/>
              <a:tailEnd/>
            </a:ln>
          </p:spPr>
          <p:txBody>
            <a:bodyPr wrap="none" lIns="0" tIns="0" rIns="40639" bIns="0">
              <a:prstTxWarp prst="textNoShape">
                <a:avLst/>
              </a:prstTxWarp>
              <a:spAutoFit/>
            </a:bodyPr>
            <a:lstStyle/>
            <a:p>
              <a:pPr marL="39688">
                <a:buNone/>
              </a:pPr>
              <a:r>
                <a:rPr lang="en-US" sz="2100" b="1" dirty="0">
                  <a:solidFill>
                    <a:srgbClr val="FFFFFF"/>
                  </a:solidFill>
                  <a:latin typeface="Arial" charset="0"/>
                  <a:ea typeface="Arial" charset="0"/>
                  <a:cs typeface="Arial" charset="0"/>
                  <a:sym typeface="Arial" charset="0"/>
                </a:rPr>
                <a:t>CMS</a:t>
              </a:r>
            </a:p>
          </p:txBody>
        </p:sp>
      </p:grpSp>
      <p:sp>
        <p:nvSpPr>
          <p:cNvPr id="65549" name="Rectangle 15"/>
          <p:cNvSpPr>
            <a:spLocks/>
          </p:cNvSpPr>
          <p:nvPr/>
        </p:nvSpPr>
        <p:spPr bwMode="auto">
          <a:xfrm>
            <a:off x="-35169" y="3352800"/>
            <a:ext cx="9308123" cy="50800"/>
          </a:xfrm>
          <a:prstGeom prst="rect">
            <a:avLst/>
          </a:prstGeom>
          <a:solidFill>
            <a:srgbClr val="FFFFFF"/>
          </a:solidFill>
          <a:ln w="12700">
            <a:noFill/>
            <a:round/>
            <a:headEnd/>
            <a:tailEnd/>
          </a:ln>
        </p:spPr>
        <p:txBody>
          <a:bodyPr lIns="0" tIns="0" rIns="0" bIns="0">
            <a:prstTxWarp prst="textNoShape">
              <a:avLst/>
            </a:prstTxWarp>
          </a:bodyPr>
          <a:lstStyle/>
          <a:p>
            <a:endParaRPr lang="en-US"/>
          </a:p>
        </p:txBody>
      </p:sp>
      <p:sp>
        <p:nvSpPr>
          <p:cNvPr id="65550" name="Text Box 16"/>
          <p:cNvSpPr txBox="1">
            <a:spLocks noChangeArrowheads="1"/>
          </p:cNvSpPr>
          <p:nvPr/>
        </p:nvSpPr>
        <p:spPr bwMode="auto">
          <a:xfrm>
            <a:off x="7535008" y="6634163"/>
            <a:ext cx="197827" cy="203200"/>
          </a:xfrm>
          <a:prstGeom prst="rect">
            <a:avLst/>
          </a:prstGeom>
          <a:noFill/>
          <a:ln w="12700">
            <a:noFill/>
            <a:miter lim="800000"/>
            <a:headEnd/>
            <a:tailEnd/>
          </a:ln>
        </p:spPr>
        <p:txBody>
          <a:bodyPr wrap="none">
            <a:prstTxWarp prst="textNoShape">
              <a:avLst/>
            </a:prstTxWarp>
          </a:bodyPr>
          <a:lstStyle/>
          <a:p>
            <a:pPr algn="ctr"/>
            <a:fld id="{B24C0713-3F10-944E-8EC0-EA7424D8FF3A}" type="slidenum">
              <a:rPr lang="en-US" sz="700">
                <a:solidFill>
                  <a:schemeClr val="tx1"/>
                </a:solidFill>
                <a:latin typeface="Helvetica" charset="0"/>
                <a:ea typeface="Helvetica" charset="0"/>
                <a:cs typeface="Helvetica" charset="0"/>
                <a:sym typeface="Helvetica" charset="0"/>
              </a:rPr>
              <a:pPr algn="ctr"/>
              <a:t>16</a:t>
            </a:fld>
            <a:endParaRPr lang="en-US" sz="700">
              <a:solidFill>
                <a:schemeClr val="tx1"/>
              </a:solidFill>
              <a:latin typeface="Helvetica" charset="0"/>
              <a:ea typeface="Helvetica" charset="0"/>
              <a:cs typeface="Helvetica" charset="0"/>
              <a:sym typeface="Helvetica"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2788" y="495300"/>
            <a:ext cx="7751762" cy="5553075"/>
            <a:chOff x="412" y="-23"/>
            <a:chExt cx="5828" cy="4259"/>
          </a:xfrm>
        </p:grpSpPr>
        <p:pic>
          <p:nvPicPr>
            <p:cNvPr id="34953" name="Picture 3" descr="ATLAS"/>
            <p:cNvPicPr>
              <a:picLocks noChangeAspect="1" noChangeArrowheads="1"/>
            </p:cNvPicPr>
            <p:nvPr/>
          </p:nvPicPr>
          <p:blipFill>
            <a:blip r:embed="rId2"/>
            <a:srcRect/>
            <a:stretch>
              <a:fillRect/>
            </a:stretch>
          </p:blipFill>
          <p:spPr bwMode="auto">
            <a:xfrm>
              <a:off x="437" y="-23"/>
              <a:ext cx="5803" cy="4163"/>
            </a:xfrm>
            <a:prstGeom prst="rect">
              <a:avLst/>
            </a:prstGeom>
            <a:noFill/>
            <a:ln w="9525">
              <a:noFill/>
              <a:miter lim="800000"/>
              <a:headEnd/>
              <a:tailEnd/>
            </a:ln>
          </p:spPr>
        </p:pic>
        <p:sp>
          <p:nvSpPr>
            <p:cNvPr id="34954" name="Text Box 4"/>
            <p:cNvSpPr txBox="1">
              <a:spLocks noChangeArrowheads="1"/>
            </p:cNvSpPr>
            <p:nvPr/>
          </p:nvSpPr>
          <p:spPr bwMode="auto">
            <a:xfrm>
              <a:off x="412" y="3676"/>
              <a:ext cx="488" cy="560"/>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buFontTx/>
                <a:buNone/>
              </a:pPr>
              <a:r>
                <a:rPr lang="en-US" sz="1400" b="0">
                  <a:solidFill>
                    <a:schemeClr val="bg2"/>
                  </a:solidFill>
                  <a:latin typeface="Times New Roman" charset="0"/>
                </a:rPr>
                <a:t>Weight: 7000 t</a:t>
              </a:r>
            </a:p>
          </p:txBody>
        </p:sp>
        <p:grpSp>
          <p:nvGrpSpPr>
            <p:cNvPr id="3" name="Group 5"/>
            <p:cNvGrpSpPr>
              <a:grpSpLocks/>
            </p:cNvGrpSpPr>
            <p:nvPr/>
          </p:nvGrpSpPr>
          <p:grpSpPr bwMode="auto">
            <a:xfrm>
              <a:off x="906" y="3825"/>
              <a:ext cx="4784" cy="258"/>
              <a:chOff x="906" y="3825"/>
              <a:chExt cx="4784" cy="258"/>
            </a:xfrm>
          </p:grpSpPr>
          <p:sp>
            <p:nvSpPr>
              <p:cNvPr id="34959" name="Line 6"/>
              <p:cNvSpPr>
                <a:spLocks noChangeShapeType="1"/>
              </p:cNvSpPr>
              <p:nvPr/>
            </p:nvSpPr>
            <p:spPr bwMode="auto">
              <a:xfrm>
                <a:off x="906" y="3925"/>
                <a:ext cx="4784" cy="0"/>
              </a:xfrm>
              <a:prstGeom prst="line">
                <a:avLst/>
              </a:prstGeom>
              <a:noFill/>
              <a:ln w="12700">
                <a:solidFill>
                  <a:schemeClr val="bg2"/>
                </a:solidFill>
                <a:round/>
                <a:headEnd type="triangle" w="med" len="med"/>
                <a:tailEnd type="triangle" w="med" len="med"/>
              </a:ln>
            </p:spPr>
            <p:txBody>
              <a:bodyPr wrap="none" anchor="ctr">
                <a:prstTxWarp prst="textNoShape">
                  <a:avLst/>
                </a:prstTxWarp>
              </a:bodyPr>
              <a:lstStyle/>
              <a:p>
                <a:endParaRPr lang="en-US"/>
              </a:p>
            </p:txBody>
          </p:sp>
          <p:sp>
            <p:nvSpPr>
              <p:cNvPr id="34960" name="Text Box 7"/>
              <p:cNvSpPr txBox="1">
                <a:spLocks noChangeArrowheads="1"/>
              </p:cNvSpPr>
              <p:nvPr/>
            </p:nvSpPr>
            <p:spPr bwMode="auto">
              <a:xfrm>
                <a:off x="2603" y="3825"/>
                <a:ext cx="528" cy="258"/>
              </a:xfrm>
              <a:prstGeom prst="rect">
                <a:avLst/>
              </a:prstGeom>
              <a:solidFill>
                <a:srgbClr val="FFFFFF"/>
              </a:solidFill>
              <a:ln w="12700">
                <a:noFill/>
                <a:miter lim="800000"/>
                <a:headEnd type="none" w="sm" len="sm"/>
                <a:tailEnd type="none" w="sm" len="sm"/>
              </a:ln>
            </p:spPr>
            <p:txBody>
              <a:bodyPr>
                <a:prstTxWarp prst="textNoShape">
                  <a:avLst/>
                </a:prstTxWarp>
                <a:spAutoFit/>
              </a:bodyPr>
              <a:lstStyle/>
              <a:p>
                <a:pPr>
                  <a:spcBef>
                    <a:spcPct val="50000"/>
                  </a:spcBef>
                  <a:buFontTx/>
                  <a:buNone/>
                </a:pPr>
                <a:r>
                  <a:rPr lang="en-US" b="0">
                    <a:solidFill>
                      <a:schemeClr val="bg2"/>
                    </a:solidFill>
                    <a:latin typeface="Times New Roman" charset="0"/>
                  </a:rPr>
                  <a:t>44 m</a:t>
                </a:r>
              </a:p>
            </p:txBody>
          </p:sp>
        </p:grpSp>
        <p:grpSp>
          <p:nvGrpSpPr>
            <p:cNvPr id="4" name="Group 8"/>
            <p:cNvGrpSpPr>
              <a:grpSpLocks/>
            </p:cNvGrpSpPr>
            <p:nvPr/>
          </p:nvGrpSpPr>
          <p:grpSpPr bwMode="auto">
            <a:xfrm>
              <a:off x="412" y="879"/>
              <a:ext cx="440" cy="2629"/>
              <a:chOff x="412" y="879"/>
              <a:chExt cx="440" cy="2629"/>
            </a:xfrm>
          </p:grpSpPr>
          <p:sp>
            <p:nvSpPr>
              <p:cNvPr id="34957" name="Line 9"/>
              <p:cNvSpPr>
                <a:spLocks noChangeShapeType="1"/>
              </p:cNvSpPr>
              <p:nvPr/>
            </p:nvSpPr>
            <p:spPr bwMode="auto">
              <a:xfrm>
                <a:off x="546" y="879"/>
                <a:ext cx="11" cy="2629"/>
              </a:xfrm>
              <a:prstGeom prst="line">
                <a:avLst/>
              </a:prstGeom>
              <a:noFill/>
              <a:ln w="12700">
                <a:solidFill>
                  <a:schemeClr val="bg2"/>
                </a:solidFill>
                <a:round/>
                <a:headEnd type="triangle" w="med" len="med"/>
                <a:tailEnd type="triangle" w="med" len="med"/>
              </a:ln>
            </p:spPr>
            <p:txBody>
              <a:bodyPr wrap="none" anchor="ctr">
                <a:prstTxWarp prst="textNoShape">
                  <a:avLst/>
                </a:prstTxWarp>
              </a:bodyPr>
              <a:lstStyle/>
              <a:p>
                <a:endParaRPr lang="en-US"/>
              </a:p>
            </p:txBody>
          </p:sp>
          <p:sp>
            <p:nvSpPr>
              <p:cNvPr id="34958" name="Text Box 10"/>
              <p:cNvSpPr txBox="1">
                <a:spLocks noChangeArrowheads="1"/>
              </p:cNvSpPr>
              <p:nvPr/>
            </p:nvSpPr>
            <p:spPr bwMode="auto">
              <a:xfrm>
                <a:off x="412" y="1204"/>
                <a:ext cx="440" cy="446"/>
              </a:xfrm>
              <a:prstGeom prst="rect">
                <a:avLst/>
              </a:prstGeom>
              <a:solidFill>
                <a:srgbClr val="FFFFFF"/>
              </a:solidFill>
              <a:ln w="12700">
                <a:noFill/>
                <a:miter lim="800000"/>
                <a:headEnd type="none" w="sm" len="sm"/>
                <a:tailEnd type="none" w="sm" len="sm"/>
              </a:ln>
            </p:spPr>
            <p:txBody>
              <a:bodyPr>
                <a:prstTxWarp prst="textNoShape">
                  <a:avLst/>
                </a:prstTxWarp>
                <a:spAutoFit/>
              </a:bodyPr>
              <a:lstStyle/>
              <a:p>
                <a:pPr algn="l">
                  <a:spcBef>
                    <a:spcPct val="50000"/>
                  </a:spcBef>
                  <a:buFontTx/>
                  <a:buNone/>
                </a:pPr>
                <a:r>
                  <a:rPr lang="en-US" b="0">
                    <a:solidFill>
                      <a:schemeClr val="bg2"/>
                    </a:solidFill>
                    <a:latin typeface="Times New Roman" charset="0"/>
                  </a:rPr>
                  <a:t>22 m</a:t>
                </a:r>
              </a:p>
            </p:txBody>
          </p:sp>
        </p:grpSp>
      </p:grpSp>
      <p:sp>
        <p:nvSpPr>
          <p:cNvPr id="34819" name="Rectangle 11"/>
          <p:cNvSpPr>
            <a:spLocks noGrp="1" noChangeArrowheads="1"/>
          </p:cNvSpPr>
          <p:nvPr>
            <p:ph type="title"/>
          </p:nvPr>
        </p:nvSpPr>
        <p:spPr bwMode="auto">
          <a:xfrm rot="16200000">
            <a:off x="-2470150" y="2470150"/>
            <a:ext cx="5573713" cy="633413"/>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a:t>Temps de vol</a:t>
            </a:r>
          </a:p>
        </p:txBody>
      </p:sp>
      <p:sp>
        <p:nvSpPr>
          <p:cNvPr id="1427468" name="Rectangle 12"/>
          <p:cNvSpPr>
            <a:spLocks noGrp="1" noChangeArrowheads="1"/>
          </p:cNvSpPr>
          <p:nvPr>
            <p:ph type="body" sz="half" idx="1"/>
          </p:nvPr>
        </p:nvSpPr>
        <p:spPr bwMode="auto">
          <a:xfrm>
            <a:off x="2895600" y="685800"/>
            <a:ext cx="6248400" cy="762000"/>
          </a:xfrm>
          <a:solidFill>
            <a:srgbClr val="D9D8DD"/>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marL="0" indent="0">
              <a:lnSpc>
                <a:spcPct val="90000"/>
              </a:lnSpc>
            </a:pPr>
            <a:r>
              <a:rPr lang="en-US" sz="2000">
                <a:latin typeface="Comic Sans MS" charset="0"/>
              </a:rPr>
              <a:t>Interactions toutes les </a:t>
            </a:r>
            <a:r>
              <a:rPr lang="en-US" sz="2000">
                <a:solidFill>
                  <a:srgbClr val="FF220A"/>
                </a:solidFill>
                <a:latin typeface="Comic Sans MS" charset="0"/>
              </a:rPr>
              <a:t>25 ns </a:t>
            </a:r>
            <a:r>
              <a:rPr lang="en-US" sz="2000">
                <a:latin typeface="Comic Sans MS" charset="0"/>
              </a:rPr>
              <a:t>…</a:t>
            </a:r>
          </a:p>
          <a:p>
            <a:pPr lvl="1">
              <a:lnSpc>
                <a:spcPct val="90000"/>
              </a:lnSpc>
            </a:pPr>
            <a:r>
              <a:rPr lang="en-US" sz="2000">
                <a:latin typeface="Comic Sans MS" charset="0"/>
              </a:rPr>
              <a:t>En 25 ns, les particules parcourent </a:t>
            </a:r>
            <a:r>
              <a:rPr lang="en-US" sz="2000">
                <a:solidFill>
                  <a:srgbClr val="FF220A"/>
                </a:solidFill>
                <a:latin typeface="Comic Sans MS" charset="0"/>
              </a:rPr>
              <a:t>7.5 m</a:t>
            </a:r>
            <a:endParaRPr lang="en-US" sz="2000">
              <a:solidFill>
                <a:srgbClr val="FF220A"/>
              </a:solidFill>
            </a:endParaRPr>
          </a:p>
        </p:txBody>
      </p:sp>
      <p:sp>
        <p:nvSpPr>
          <p:cNvPr id="1427469" name="Rectangle 13"/>
          <p:cNvSpPr>
            <a:spLocks noChangeArrowheads="1"/>
          </p:cNvSpPr>
          <p:nvPr/>
        </p:nvSpPr>
        <p:spPr bwMode="auto">
          <a:xfrm>
            <a:off x="2438400" y="5791200"/>
            <a:ext cx="6705600" cy="990600"/>
          </a:xfrm>
          <a:prstGeom prst="rect">
            <a:avLst/>
          </a:prstGeom>
          <a:solidFill>
            <a:srgbClr val="D9D8DD"/>
          </a:solidFill>
          <a:ln w="9525">
            <a:noFill/>
            <a:miter lim="800000"/>
            <a:headEnd/>
            <a:tailEnd/>
          </a:ln>
        </p:spPr>
        <p:txBody>
          <a:bodyPr lIns="92075" tIns="46038" rIns="92075" bIns="46038">
            <a:prstTxWarp prst="textNoShape">
              <a:avLst/>
            </a:prstTxWarp>
          </a:bodyPr>
          <a:lstStyle/>
          <a:p>
            <a:pPr algn="l">
              <a:spcBef>
                <a:spcPct val="20000"/>
              </a:spcBef>
              <a:buSzPct val="100000"/>
              <a:buFont typeface="Symbol" charset="2"/>
              <a:buNone/>
            </a:pPr>
            <a:r>
              <a:rPr lang="en-US" sz="2000">
                <a:solidFill>
                  <a:schemeClr val="accent2"/>
                </a:solidFill>
                <a:latin typeface="Comic Sans MS" charset="0"/>
              </a:rPr>
              <a:t>Longueur des cables </a:t>
            </a:r>
            <a:r>
              <a:rPr lang="en-US" sz="2000">
                <a:solidFill>
                  <a:srgbClr val="FF220A"/>
                </a:solidFill>
                <a:latin typeface="Comic Sans MS" charset="0"/>
              </a:rPr>
              <a:t>~ 100 mètres </a:t>
            </a:r>
            <a:r>
              <a:rPr lang="en-US" sz="2000">
                <a:solidFill>
                  <a:schemeClr val="accent2"/>
                </a:solidFill>
                <a:latin typeface="Comic Sans MS" charset="0"/>
              </a:rPr>
              <a:t>…</a:t>
            </a:r>
          </a:p>
          <a:p>
            <a:pPr marL="742950" lvl="1" indent="-285750" algn="l">
              <a:spcBef>
                <a:spcPct val="20000"/>
              </a:spcBef>
              <a:buSzPct val="60000"/>
              <a:buFont typeface="Monotype Sorts" charset="2"/>
              <a:buChar char="u"/>
            </a:pPr>
            <a:r>
              <a:rPr lang="en-US" sz="2400">
                <a:solidFill>
                  <a:schemeClr val="accent2"/>
                </a:solidFill>
                <a:latin typeface="Comic Sans MS" charset="0"/>
                <a:ea typeface="ＭＳ Ｐゴシック" charset="-128"/>
                <a:cs typeface="ＭＳ Ｐゴシック" charset="-128"/>
              </a:rPr>
              <a:t>En 25 ns, les signaux parcourent </a:t>
            </a:r>
            <a:r>
              <a:rPr lang="en-US" sz="2800">
                <a:solidFill>
                  <a:srgbClr val="FF220A"/>
                </a:solidFill>
                <a:latin typeface="Comic Sans MS" charset="0"/>
                <a:ea typeface="ＭＳ Ｐゴシック" charset="-128"/>
                <a:cs typeface="ＭＳ Ｐゴシック" charset="-128"/>
              </a:rPr>
              <a:t>5 m</a:t>
            </a:r>
            <a:endParaRPr lang="en-US" sz="2400">
              <a:solidFill>
                <a:srgbClr val="FF220A"/>
              </a:solidFill>
              <a:latin typeface="Helvetica" charset="0"/>
              <a:ea typeface="ＭＳ Ｐゴシック" charset="-128"/>
              <a:cs typeface="ＭＳ Ｐゴシック" charset="-128"/>
            </a:endParaRPr>
          </a:p>
        </p:txBody>
      </p:sp>
      <p:grpSp>
        <p:nvGrpSpPr>
          <p:cNvPr id="5" name="Group 14"/>
          <p:cNvGrpSpPr>
            <a:grpSpLocks/>
          </p:cNvGrpSpPr>
          <p:nvPr/>
        </p:nvGrpSpPr>
        <p:grpSpPr bwMode="auto">
          <a:xfrm>
            <a:off x="3078163" y="1408113"/>
            <a:ext cx="3330575" cy="3538537"/>
            <a:chOff x="1995" y="1517"/>
            <a:chExt cx="2272" cy="2229"/>
          </a:xfrm>
        </p:grpSpPr>
        <p:grpSp>
          <p:nvGrpSpPr>
            <p:cNvPr id="6" name="Group 15"/>
            <p:cNvGrpSpPr>
              <a:grpSpLocks/>
            </p:cNvGrpSpPr>
            <p:nvPr/>
          </p:nvGrpSpPr>
          <p:grpSpPr bwMode="auto">
            <a:xfrm>
              <a:off x="2654" y="2480"/>
              <a:ext cx="803" cy="768"/>
              <a:chOff x="487" y="2662"/>
              <a:chExt cx="803" cy="768"/>
            </a:xfrm>
          </p:grpSpPr>
          <p:sp>
            <p:nvSpPr>
              <p:cNvPr id="34933" name="Oval 16"/>
              <p:cNvSpPr>
                <a:spLocks noChangeArrowheads="1"/>
              </p:cNvSpPr>
              <p:nvPr/>
            </p:nvSpPr>
            <p:spPr bwMode="auto">
              <a:xfrm rot="10800000">
                <a:off x="1194" y="3259"/>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sp>
            <p:nvSpPr>
              <p:cNvPr id="34934" name="Oval 17"/>
              <p:cNvSpPr>
                <a:spLocks noChangeArrowheads="1"/>
              </p:cNvSpPr>
              <p:nvPr/>
            </p:nvSpPr>
            <p:spPr bwMode="auto">
              <a:xfrm rot="10800000">
                <a:off x="1242" y="2722"/>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sp>
            <p:nvSpPr>
              <p:cNvPr id="34935" name="Oval 18"/>
              <p:cNvSpPr>
                <a:spLocks noChangeArrowheads="1"/>
              </p:cNvSpPr>
              <p:nvPr/>
            </p:nvSpPr>
            <p:spPr bwMode="auto">
              <a:xfrm rot="10800000">
                <a:off x="518" y="2725"/>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grpSp>
            <p:nvGrpSpPr>
              <p:cNvPr id="7" name="Group 19"/>
              <p:cNvGrpSpPr>
                <a:grpSpLocks/>
              </p:cNvGrpSpPr>
              <p:nvPr/>
            </p:nvGrpSpPr>
            <p:grpSpPr bwMode="auto">
              <a:xfrm rot="10800000">
                <a:off x="543" y="2669"/>
                <a:ext cx="710" cy="631"/>
                <a:chOff x="2775" y="1846"/>
                <a:chExt cx="710" cy="631"/>
              </a:xfrm>
            </p:grpSpPr>
            <p:sp>
              <p:nvSpPr>
                <p:cNvPr id="34944" name="Line 20"/>
                <p:cNvSpPr>
                  <a:spLocks noChangeShapeType="1"/>
                </p:cNvSpPr>
                <p:nvPr/>
              </p:nvSpPr>
              <p:spPr bwMode="auto">
                <a:xfrm rot="1526693" flipV="1">
                  <a:off x="3183" y="1879"/>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sp>
              <p:nvSpPr>
                <p:cNvPr id="34945" name="Line 21"/>
                <p:cNvSpPr>
                  <a:spLocks noChangeShapeType="1"/>
                </p:cNvSpPr>
                <p:nvPr/>
              </p:nvSpPr>
              <p:spPr bwMode="auto">
                <a:xfrm rot="4837489" flipV="1">
                  <a:off x="3199" y="2073"/>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sp>
              <p:nvSpPr>
                <p:cNvPr id="34946" name="Line 22"/>
                <p:cNvSpPr>
                  <a:spLocks noChangeShapeType="1"/>
                </p:cNvSpPr>
                <p:nvPr/>
              </p:nvSpPr>
              <p:spPr bwMode="auto">
                <a:xfrm rot="5399454" flipV="1">
                  <a:off x="3183" y="2102"/>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sp>
              <p:nvSpPr>
                <p:cNvPr id="34947" name="Line 23"/>
                <p:cNvSpPr>
                  <a:spLocks noChangeShapeType="1"/>
                </p:cNvSpPr>
                <p:nvPr/>
              </p:nvSpPr>
              <p:spPr bwMode="auto">
                <a:xfrm rot="5802960" flipV="1">
                  <a:off x="3165" y="2122"/>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sp>
              <p:nvSpPr>
                <p:cNvPr id="34948" name="Line 24"/>
                <p:cNvSpPr>
                  <a:spLocks noChangeShapeType="1"/>
                </p:cNvSpPr>
                <p:nvPr/>
              </p:nvSpPr>
              <p:spPr bwMode="auto">
                <a:xfrm rot="11622372" flipV="1">
                  <a:off x="2858" y="2131"/>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sp>
              <p:nvSpPr>
                <p:cNvPr id="34949" name="Line 25"/>
                <p:cNvSpPr>
                  <a:spLocks noChangeShapeType="1"/>
                </p:cNvSpPr>
                <p:nvPr/>
              </p:nvSpPr>
              <p:spPr bwMode="auto">
                <a:xfrm rot="12184338" flipV="1">
                  <a:off x="2838" y="2104"/>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sp>
              <p:nvSpPr>
                <p:cNvPr id="34950" name="Line 26"/>
                <p:cNvSpPr>
                  <a:spLocks noChangeShapeType="1"/>
                </p:cNvSpPr>
                <p:nvPr/>
              </p:nvSpPr>
              <p:spPr bwMode="auto">
                <a:xfrm rot="18872358" flipV="1">
                  <a:off x="2963" y="1786"/>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sp>
              <p:nvSpPr>
                <p:cNvPr id="34951" name="Line 27"/>
                <p:cNvSpPr>
                  <a:spLocks noChangeShapeType="1"/>
                </p:cNvSpPr>
                <p:nvPr/>
              </p:nvSpPr>
              <p:spPr bwMode="auto">
                <a:xfrm rot="16816831" flipV="1">
                  <a:off x="2857" y="1844"/>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sp>
              <p:nvSpPr>
                <p:cNvPr id="34952" name="Line 28"/>
                <p:cNvSpPr>
                  <a:spLocks noChangeShapeType="1"/>
                </p:cNvSpPr>
                <p:nvPr/>
              </p:nvSpPr>
              <p:spPr bwMode="auto">
                <a:xfrm rot="16145110" flipV="1">
                  <a:off x="2835" y="1878"/>
                  <a:ext cx="226" cy="346"/>
                </a:xfrm>
                <a:prstGeom prst="line">
                  <a:avLst/>
                </a:prstGeom>
                <a:noFill/>
                <a:ln w="28575" cap="sq">
                  <a:solidFill>
                    <a:srgbClr val="FF220A"/>
                  </a:solidFill>
                  <a:round/>
                  <a:headEnd/>
                  <a:tailEnd/>
                </a:ln>
              </p:spPr>
              <p:txBody>
                <a:bodyPr anchor="ctr">
                  <a:prstTxWarp prst="textNoShape">
                    <a:avLst/>
                  </a:prstTxWarp>
                  <a:spAutoFit/>
                </a:bodyPr>
                <a:lstStyle/>
                <a:p>
                  <a:endParaRPr lang="en-US"/>
                </a:p>
              </p:txBody>
            </p:sp>
          </p:grpSp>
          <p:sp>
            <p:nvSpPr>
              <p:cNvPr id="34937" name="Oval 29"/>
              <p:cNvSpPr>
                <a:spLocks noChangeArrowheads="1"/>
              </p:cNvSpPr>
              <p:nvPr/>
            </p:nvSpPr>
            <p:spPr bwMode="auto">
              <a:xfrm rot="10800000">
                <a:off x="511" y="3183"/>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sp>
            <p:nvSpPr>
              <p:cNvPr id="34938" name="Oval 30"/>
              <p:cNvSpPr>
                <a:spLocks noChangeArrowheads="1"/>
              </p:cNvSpPr>
              <p:nvPr/>
            </p:nvSpPr>
            <p:spPr bwMode="auto">
              <a:xfrm rot="10800000">
                <a:off x="1200" y="2662"/>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sp>
            <p:nvSpPr>
              <p:cNvPr id="34939" name="Oval 31"/>
              <p:cNvSpPr>
                <a:spLocks noChangeArrowheads="1"/>
              </p:cNvSpPr>
              <p:nvPr/>
            </p:nvSpPr>
            <p:spPr bwMode="auto">
              <a:xfrm rot="10800000">
                <a:off x="554" y="2686"/>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sp>
            <p:nvSpPr>
              <p:cNvPr id="34940" name="Oval 32"/>
              <p:cNvSpPr>
                <a:spLocks noChangeArrowheads="1"/>
              </p:cNvSpPr>
              <p:nvPr/>
            </p:nvSpPr>
            <p:spPr bwMode="auto">
              <a:xfrm rot="10800000">
                <a:off x="487" y="2789"/>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sp>
            <p:nvSpPr>
              <p:cNvPr id="34941" name="Oval 33"/>
              <p:cNvSpPr>
                <a:spLocks noChangeArrowheads="1"/>
              </p:cNvSpPr>
              <p:nvPr/>
            </p:nvSpPr>
            <p:spPr bwMode="auto">
              <a:xfrm rot="10800000">
                <a:off x="977" y="3384"/>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sp>
            <p:nvSpPr>
              <p:cNvPr id="34942" name="Oval 34"/>
              <p:cNvSpPr>
                <a:spLocks noChangeArrowheads="1"/>
              </p:cNvSpPr>
              <p:nvPr/>
            </p:nvSpPr>
            <p:spPr bwMode="auto">
              <a:xfrm rot="10800000">
                <a:off x="1244" y="3187"/>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sp>
            <p:nvSpPr>
              <p:cNvPr id="34943" name="Oval 35"/>
              <p:cNvSpPr>
                <a:spLocks noChangeArrowheads="1"/>
              </p:cNvSpPr>
              <p:nvPr/>
            </p:nvSpPr>
            <p:spPr bwMode="auto">
              <a:xfrm rot="10800000">
                <a:off x="889" y="2964"/>
                <a:ext cx="46" cy="46"/>
              </a:xfrm>
              <a:prstGeom prst="ellipse">
                <a:avLst/>
              </a:prstGeom>
              <a:solidFill>
                <a:srgbClr val="FFDE02"/>
              </a:solidFill>
              <a:ln w="28575" cap="sq">
                <a:solidFill>
                  <a:srgbClr val="FF220A"/>
                </a:solidFill>
                <a:round/>
                <a:headEnd/>
                <a:tailEnd/>
              </a:ln>
            </p:spPr>
            <p:txBody>
              <a:bodyPr anchor="ctr">
                <a:prstTxWarp prst="textNoShape">
                  <a:avLst/>
                </a:prstTxWarp>
                <a:spAutoFit/>
              </a:bodyPr>
              <a:lstStyle/>
              <a:p>
                <a:endParaRPr lang="en-US"/>
              </a:p>
            </p:txBody>
          </p:sp>
        </p:grpSp>
        <p:grpSp>
          <p:nvGrpSpPr>
            <p:cNvPr id="8" name="Group 36"/>
            <p:cNvGrpSpPr>
              <a:grpSpLocks/>
            </p:cNvGrpSpPr>
            <p:nvPr/>
          </p:nvGrpSpPr>
          <p:grpSpPr bwMode="auto">
            <a:xfrm>
              <a:off x="2240" y="2001"/>
              <a:ext cx="1468" cy="1546"/>
              <a:chOff x="2017" y="419"/>
              <a:chExt cx="1468" cy="1546"/>
            </a:xfrm>
          </p:grpSpPr>
          <p:grpSp>
            <p:nvGrpSpPr>
              <p:cNvPr id="9" name="Group 37"/>
              <p:cNvGrpSpPr>
                <a:grpSpLocks/>
              </p:cNvGrpSpPr>
              <p:nvPr/>
            </p:nvGrpSpPr>
            <p:grpSpPr bwMode="auto">
              <a:xfrm rot="-5400000">
                <a:off x="2138" y="584"/>
                <a:ext cx="1427" cy="1266"/>
                <a:chOff x="3693" y="675"/>
                <a:chExt cx="1427" cy="1266"/>
              </a:xfrm>
            </p:grpSpPr>
            <p:sp>
              <p:nvSpPr>
                <p:cNvPr id="34924" name="Line 38"/>
                <p:cNvSpPr>
                  <a:spLocks noChangeShapeType="1"/>
                </p:cNvSpPr>
                <p:nvPr/>
              </p:nvSpPr>
              <p:spPr bwMode="auto">
                <a:xfrm rot="4747828" flipV="1">
                  <a:off x="4539" y="1139"/>
                  <a:ext cx="475" cy="68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925" name="Line 39"/>
                <p:cNvSpPr>
                  <a:spLocks noChangeShapeType="1"/>
                </p:cNvSpPr>
                <p:nvPr/>
              </p:nvSpPr>
              <p:spPr bwMode="auto">
                <a:xfrm rot="5296309" flipV="1">
                  <a:off x="4507" y="1199"/>
                  <a:ext cx="475" cy="68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926" name="Line 40"/>
                <p:cNvSpPr>
                  <a:spLocks noChangeShapeType="1"/>
                </p:cNvSpPr>
                <p:nvPr/>
              </p:nvSpPr>
              <p:spPr bwMode="auto">
                <a:xfrm rot="5713065" flipV="1">
                  <a:off x="4477" y="1241"/>
                  <a:ext cx="475" cy="68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927" name="Line 41"/>
                <p:cNvSpPr>
                  <a:spLocks noChangeShapeType="1"/>
                </p:cNvSpPr>
                <p:nvPr/>
              </p:nvSpPr>
              <p:spPr bwMode="auto">
                <a:xfrm rot="11550959" flipV="1">
                  <a:off x="3855" y="1255"/>
                  <a:ext cx="475" cy="68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928" name="Line 42"/>
                <p:cNvSpPr>
                  <a:spLocks noChangeShapeType="1"/>
                </p:cNvSpPr>
                <p:nvPr/>
              </p:nvSpPr>
              <p:spPr bwMode="auto">
                <a:xfrm rot="12082123" flipV="1">
                  <a:off x="3811" y="1203"/>
                  <a:ext cx="475" cy="68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929" name="Line 43"/>
                <p:cNvSpPr>
                  <a:spLocks noChangeShapeType="1"/>
                </p:cNvSpPr>
                <p:nvPr/>
              </p:nvSpPr>
              <p:spPr bwMode="auto">
                <a:xfrm rot="16170323" flipV="1">
                  <a:off x="3811" y="737"/>
                  <a:ext cx="460" cy="695"/>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930" name="Line 44"/>
                <p:cNvSpPr>
                  <a:spLocks noChangeShapeType="1"/>
                </p:cNvSpPr>
                <p:nvPr/>
              </p:nvSpPr>
              <p:spPr bwMode="auto">
                <a:xfrm rot="16817087" flipV="1">
                  <a:off x="3863" y="675"/>
                  <a:ext cx="460" cy="695"/>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931" name="Line 45"/>
                <p:cNvSpPr>
                  <a:spLocks noChangeShapeType="1"/>
                </p:cNvSpPr>
                <p:nvPr/>
              </p:nvSpPr>
              <p:spPr bwMode="auto">
                <a:xfrm rot="18829708" flipV="1">
                  <a:off x="4075" y="557"/>
                  <a:ext cx="460" cy="695"/>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932" name="Line 46"/>
                <p:cNvSpPr>
                  <a:spLocks noChangeShapeType="1"/>
                </p:cNvSpPr>
                <p:nvPr/>
              </p:nvSpPr>
              <p:spPr bwMode="auto">
                <a:xfrm rot="1451061" flipV="1">
                  <a:off x="4513" y="751"/>
                  <a:ext cx="475" cy="68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grpSp>
          <p:sp>
            <p:nvSpPr>
              <p:cNvPr id="34914" name="Oval 47"/>
              <p:cNvSpPr>
                <a:spLocks noChangeArrowheads="1"/>
              </p:cNvSpPr>
              <p:nvPr/>
            </p:nvSpPr>
            <p:spPr bwMode="auto">
              <a:xfrm rot="10800000">
                <a:off x="2017" y="1385"/>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15" name="Oval 48"/>
              <p:cNvSpPr>
                <a:spLocks noChangeArrowheads="1"/>
              </p:cNvSpPr>
              <p:nvPr/>
            </p:nvSpPr>
            <p:spPr bwMode="auto">
              <a:xfrm rot="10800000">
                <a:off x="2245" y="1817"/>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16" name="Oval 49"/>
              <p:cNvSpPr>
                <a:spLocks noChangeArrowheads="1"/>
              </p:cNvSpPr>
              <p:nvPr/>
            </p:nvSpPr>
            <p:spPr bwMode="auto">
              <a:xfrm rot="10800000">
                <a:off x="2371" y="1919"/>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17" name="Oval 50"/>
              <p:cNvSpPr>
                <a:spLocks noChangeArrowheads="1"/>
              </p:cNvSpPr>
              <p:nvPr/>
            </p:nvSpPr>
            <p:spPr bwMode="auto">
              <a:xfrm rot="10800000">
                <a:off x="2832" y="1199"/>
                <a:ext cx="47" cy="47"/>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18" name="Oval 51"/>
              <p:cNvSpPr>
                <a:spLocks noChangeArrowheads="1"/>
              </p:cNvSpPr>
              <p:nvPr/>
            </p:nvSpPr>
            <p:spPr bwMode="auto">
              <a:xfrm rot="10800000">
                <a:off x="3313" y="1913"/>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19" name="Oval 52"/>
              <p:cNvSpPr>
                <a:spLocks noChangeArrowheads="1"/>
              </p:cNvSpPr>
              <p:nvPr/>
            </p:nvSpPr>
            <p:spPr bwMode="auto">
              <a:xfrm rot="10800000">
                <a:off x="3421" y="1823"/>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20" name="Oval 53"/>
              <p:cNvSpPr>
                <a:spLocks noChangeArrowheads="1"/>
              </p:cNvSpPr>
              <p:nvPr/>
            </p:nvSpPr>
            <p:spPr bwMode="auto">
              <a:xfrm rot="10800000">
                <a:off x="3385" y="551"/>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21" name="Oval 54"/>
              <p:cNvSpPr>
                <a:spLocks noChangeArrowheads="1"/>
              </p:cNvSpPr>
              <p:nvPr/>
            </p:nvSpPr>
            <p:spPr bwMode="auto">
              <a:xfrm rot="10800000">
                <a:off x="3295" y="485"/>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22" name="Oval 55"/>
              <p:cNvSpPr>
                <a:spLocks noChangeArrowheads="1"/>
              </p:cNvSpPr>
              <p:nvPr/>
            </p:nvSpPr>
            <p:spPr bwMode="auto">
              <a:xfrm rot="10800000">
                <a:off x="3187" y="419"/>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923" name="Oval 56"/>
              <p:cNvSpPr>
                <a:spLocks noChangeArrowheads="1"/>
              </p:cNvSpPr>
              <p:nvPr/>
            </p:nvSpPr>
            <p:spPr bwMode="auto">
              <a:xfrm rot="10800000">
                <a:off x="2389" y="479"/>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grpSp>
        <p:grpSp>
          <p:nvGrpSpPr>
            <p:cNvPr id="10" name="Group 57"/>
            <p:cNvGrpSpPr>
              <a:grpSpLocks/>
            </p:cNvGrpSpPr>
            <p:nvPr/>
          </p:nvGrpSpPr>
          <p:grpSpPr bwMode="auto">
            <a:xfrm>
              <a:off x="1995" y="1517"/>
              <a:ext cx="2272" cy="2229"/>
              <a:chOff x="3752" y="1147"/>
              <a:chExt cx="2272" cy="2229"/>
            </a:xfrm>
          </p:grpSpPr>
          <p:grpSp>
            <p:nvGrpSpPr>
              <p:cNvPr id="11" name="Group 58"/>
              <p:cNvGrpSpPr>
                <a:grpSpLocks/>
              </p:cNvGrpSpPr>
              <p:nvPr/>
            </p:nvGrpSpPr>
            <p:grpSpPr bwMode="auto">
              <a:xfrm>
                <a:off x="3792" y="1446"/>
                <a:ext cx="2136" cy="1930"/>
                <a:chOff x="4104" y="1243"/>
                <a:chExt cx="2136" cy="1930"/>
              </a:xfrm>
            </p:grpSpPr>
            <p:grpSp>
              <p:nvGrpSpPr>
                <p:cNvPr id="12" name="Group 59"/>
                <p:cNvGrpSpPr>
                  <a:grpSpLocks/>
                </p:cNvGrpSpPr>
                <p:nvPr/>
              </p:nvGrpSpPr>
              <p:grpSpPr bwMode="auto">
                <a:xfrm>
                  <a:off x="4104" y="1387"/>
                  <a:ext cx="2136" cy="1786"/>
                  <a:chOff x="4104" y="1387"/>
                  <a:chExt cx="2136" cy="1786"/>
                </a:xfrm>
              </p:grpSpPr>
              <p:grpSp>
                <p:nvGrpSpPr>
                  <p:cNvPr id="13" name="Group 60"/>
                  <p:cNvGrpSpPr>
                    <a:grpSpLocks/>
                  </p:cNvGrpSpPr>
                  <p:nvPr/>
                </p:nvGrpSpPr>
                <p:grpSpPr bwMode="auto">
                  <a:xfrm>
                    <a:off x="4104" y="1387"/>
                    <a:ext cx="2136" cy="1786"/>
                    <a:chOff x="864" y="1038"/>
                    <a:chExt cx="2136" cy="1786"/>
                  </a:xfrm>
                </p:grpSpPr>
                <p:sp>
                  <p:nvSpPr>
                    <p:cNvPr id="34906" name="Line 61"/>
                    <p:cNvSpPr>
                      <a:spLocks noChangeShapeType="1"/>
                    </p:cNvSpPr>
                    <p:nvPr/>
                  </p:nvSpPr>
                  <p:spPr bwMode="auto">
                    <a:xfrm rot="1447711" flipV="1">
                      <a:off x="2091" y="1038"/>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907" name="Line 62"/>
                    <p:cNvSpPr>
                      <a:spLocks noChangeShapeType="1"/>
                    </p:cNvSpPr>
                    <p:nvPr/>
                  </p:nvSpPr>
                  <p:spPr bwMode="auto">
                    <a:xfrm rot="4748203" flipV="1">
                      <a:off x="2126" y="1619"/>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908" name="Line 63"/>
                    <p:cNvSpPr>
                      <a:spLocks noChangeShapeType="1"/>
                    </p:cNvSpPr>
                    <p:nvPr/>
                  </p:nvSpPr>
                  <p:spPr bwMode="auto">
                    <a:xfrm rot="5275928" flipV="1">
                      <a:off x="2075" y="1703"/>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909" name="Line 64"/>
                    <p:cNvSpPr>
                      <a:spLocks noChangeShapeType="1"/>
                    </p:cNvSpPr>
                    <p:nvPr/>
                  </p:nvSpPr>
                  <p:spPr bwMode="auto">
                    <a:xfrm rot="5676779" flipV="1">
                      <a:off x="2033" y="1772"/>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910" name="Line 65"/>
                    <p:cNvSpPr>
                      <a:spLocks noChangeShapeType="1"/>
                    </p:cNvSpPr>
                    <p:nvPr/>
                  </p:nvSpPr>
                  <p:spPr bwMode="auto">
                    <a:xfrm rot="11513102" flipV="1">
                      <a:off x="1095" y="1793"/>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911" name="Line 66"/>
                    <p:cNvSpPr>
                      <a:spLocks noChangeShapeType="1"/>
                    </p:cNvSpPr>
                    <p:nvPr/>
                  </p:nvSpPr>
                  <p:spPr bwMode="auto">
                    <a:xfrm rot="12077564" flipV="1">
                      <a:off x="1031" y="1708"/>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912" name="Line 67"/>
                    <p:cNvSpPr>
                      <a:spLocks noChangeShapeType="1"/>
                    </p:cNvSpPr>
                    <p:nvPr/>
                  </p:nvSpPr>
                  <p:spPr bwMode="auto">
                    <a:xfrm rot="16125247" flipV="1">
                      <a:off x="1021" y="1020"/>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grpSp>
              <p:sp>
                <p:nvSpPr>
                  <p:cNvPr id="34905" name="Line 68"/>
                  <p:cNvSpPr>
                    <a:spLocks noChangeShapeType="1"/>
                  </p:cNvSpPr>
                  <p:nvPr/>
                </p:nvSpPr>
                <p:spPr bwMode="auto">
                  <a:xfrm rot="16761353" flipV="1">
                    <a:off x="4301" y="1255"/>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grpSp>
            <p:sp>
              <p:nvSpPr>
                <p:cNvPr id="34903" name="Line 69"/>
                <p:cNvSpPr>
                  <a:spLocks noChangeShapeType="1"/>
                </p:cNvSpPr>
                <p:nvPr/>
              </p:nvSpPr>
              <p:spPr bwMode="auto">
                <a:xfrm rot="18798414" flipV="1">
                  <a:off x="4650" y="1086"/>
                  <a:ext cx="718" cy="1031"/>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grpSp>
          <p:sp>
            <p:nvSpPr>
              <p:cNvPr id="34892" name="Oval 70"/>
              <p:cNvSpPr>
                <a:spLocks noChangeArrowheads="1"/>
              </p:cNvSpPr>
              <p:nvPr/>
            </p:nvSpPr>
            <p:spPr bwMode="auto">
              <a:xfrm>
                <a:off x="3764" y="3116"/>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93" name="Oval 71"/>
              <p:cNvSpPr>
                <a:spLocks noChangeArrowheads="1"/>
              </p:cNvSpPr>
              <p:nvPr/>
            </p:nvSpPr>
            <p:spPr bwMode="auto">
              <a:xfrm>
                <a:off x="3896" y="3284"/>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94" name="Oval 72"/>
              <p:cNvSpPr>
                <a:spLocks noChangeArrowheads="1"/>
              </p:cNvSpPr>
              <p:nvPr/>
            </p:nvSpPr>
            <p:spPr bwMode="auto">
              <a:xfrm>
                <a:off x="5792" y="3230"/>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95" name="Oval 73"/>
              <p:cNvSpPr>
                <a:spLocks noChangeArrowheads="1"/>
              </p:cNvSpPr>
              <p:nvPr/>
            </p:nvSpPr>
            <p:spPr bwMode="auto">
              <a:xfrm>
                <a:off x="5888" y="3104"/>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96" name="Oval 74"/>
              <p:cNvSpPr>
                <a:spLocks noChangeArrowheads="1"/>
              </p:cNvSpPr>
              <p:nvPr/>
            </p:nvSpPr>
            <p:spPr bwMode="auto">
              <a:xfrm>
                <a:off x="5978" y="2924"/>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97" name="Oval 75"/>
              <p:cNvSpPr>
                <a:spLocks noChangeArrowheads="1"/>
              </p:cNvSpPr>
              <p:nvPr/>
            </p:nvSpPr>
            <p:spPr bwMode="auto">
              <a:xfrm>
                <a:off x="5912" y="1754"/>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98" name="Oval 76"/>
              <p:cNvSpPr>
                <a:spLocks noChangeArrowheads="1"/>
              </p:cNvSpPr>
              <p:nvPr/>
            </p:nvSpPr>
            <p:spPr bwMode="auto">
              <a:xfrm>
                <a:off x="4814" y="2414"/>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99" name="Oval 77"/>
              <p:cNvSpPr>
                <a:spLocks noChangeArrowheads="1"/>
              </p:cNvSpPr>
              <p:nvPr/>
            </p:nvSpPr>
            <p:spPr bwMode="auto">
              <a:xfrm>
                <a:off x="3752" y="1712"/>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900" name="Oval 78"/>
              <p:cNvSpPr>
                <a:spLocks noChangeArrowheads="1"/>
              </p:cNvSpPr>
              <p:nvPr/>
            </p:nvSpPr>
            <p:spPr bwMode="auto">
              <a:xfrm>
                <a:off x="3866" y="1502"/>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901" name="Oval 79"/>
              <p:cNvSpPr>
                <a:spLocks noChangeArrowheads="1"/>
              </p:cNvSpPr>
              <p:nvPr/>
            </p:nvSpPr>
            <p:spPr bwMode="auto">
              <a:xfrm>
                <a:off x="4544" y="1147"/>
                <a:ext cx="47" cy="47"/>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grpSp>
      </p:grpSp>
      <p:grpSp>
        <p:nvGrpSpPr>
          <p:cNvPr id="14" name="Group 80"/>
          <p:cNvGrpSpPr>
            <a:grpSpLocks/>
          </p:cNvGrpSpPr>
          <p:nvPr/>
        </p:nvGrpSpPr>
        <p:grpSpPr bwMode="auto">
          <a:xfrm>
            <a:off x="3576638" y="2058988"/>
            <a:ext cx="2274887" cy="2381250"/>
            <a:chOff x="3131" y="351"/>
            <a:chExt cx="1552" cy="1500"/>
          </a:xfrm>
        </p:grpSpPr>
        <p:grpSp>
          <p:nvGrpSpPr>
            <p:cNvPr id="15" name="Group 81"/>
            <p:cNvGrpSpPr>
              <a:grpSpLocks/>
            </p:cNvGrpSpPr>
            <p:nvPr/>
          </p:nvGrpSpPr>
          <p:grpSpPr bwMode="auto">
            <a:xfrm>
              <a:off x="3426" y="807"/>
              <a:ext cx="768" cy="803"/>
              <a:chOff x="699" y="1556"/>
              <a:chExt cx="768" cy="803"/>
            </a:xfrm>
          </p:grpSpPr>
          <p:sp>
            <p:nvSpPr>
              <p:cNvPr id="34868" name="Oval 82"/>
              <p:cNvSpPr>
                <a:spLocks noChangeArrowheads="1"/>
              </p:cNvSpPr>
              <p:nvPr/>
            </p:nvSpPr>
            <p:spPr bwMode="auto">
              <a:xfrm rot="-5400000">
                <a:off x="830" y="2263"/>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869" name="Oval 83"/>
              <p:cNvSpPr>
                <a:spLocks noChangeArrowheads="1"/>
              </p:cNvSpPr>
              <p:nvPr/>
            </p:nvSpPr>
            <p:spPr bwMode="auto">
              <a:xfrm rot="-5400000">
                <a:off x="1361" y="2305"/>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870" name="Oval 84"/>
              <p:cNvSpPr>
                <a:spLocks noChangeArrowheads="1"/>
              </p:cNvSpPr>
              <p:nvPr/>
            </p:nvSpPr>
            <p:spPr bwMode="auto">
              <a:xfrm rot="-5400000">
                <a:off x="1358" y="1587"/>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grpSp>
            <p:nvGrpSpPr>
              <p:cNvPr id="16" name="Group 85"/>
              <p:cNvGrpSpPr>
                <a:grpSpLocks/>
              </p:cNvGrpSpPr>
              <p:nvPr/>
            </p:nvGrpSpPr>
            <p:grpSpPr bwMode="auto">
              <a:xfrm rot="-5400000">
                <a:off x="789" y="1651"/>
                <a:ext cx="710" cy="631"/>
                <a:chOff x="2775" y="1846"/>
                <a:chExt cx="710" cy="631"/>
              </a:xfrm>
            </p:grpSpPr>
            <p:sp>
              <p:nvSpPr>
                <p:cNvPr id="34879" name="Line 86"/>
                <p:cNvSpPr>
                  <a:spLocks noChangeShapeType="1"/>
                </p:cNvSpPr>
                <p:nvPr/>
              </p:nvSpPr>
              <p:spPr bwMode="auto">
                <a:xfrm rot="1526693" flipV="1">
                  <a:off x="3183" y="1879"/>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880" name="Line 87"/>
                <p:cNvSpPr>
                  <a:spLocks noChangeShapeType="1"/>
                </p:cNvSpPr>
                <p:nvPr/>
              </p:nvSpPr>
              <p:spPr bwMode="auto">
                <a:xfrm rot="4837489" flipV="1">
                  <a:off x="3199" y="2073"/>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881" name="Line 88"/>
                <p:cNvSpPr>
                  <a:spLocks noChangeShapeType="1"/>
                </p:cNvSpPr>
                <p:nvPr/>
              </p:nvSpPr>
              <p:spPr bwMode="auto">
                <a:xfrm rot="5399454" flipV="1">
                  <a:off x="3183" y="2102"/>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882" name="Line 89"/>
                <p:cNvSpPr>
                  <a:spLocks noChangeShapeType="1"/>
                </p:cNvSpPr>
                <p:nvPr/>
              </p:nvSpPr>
              <p:spPr bwMode="auto">
                <a:xfrm rot="5802960" flipV="1">
                  <a:off x="3165" y="2122"/>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883" name="Line 90"/>
                <p:cNvSpPr>
                  <a:spLocks noChangeShapeType="1"/>
                </p:cNvSpPr>
                <p:nvPr/>
              </p:nvSpPr>
              <p:spPr bwMode="auto">
                <a:xfrm rot="11622372" flipV="1">
                  <a:off x="2858" y="2131"/>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884" name="Line 91"/>
                <p:cNvSpPr>
                  <a:spLocks noChangeShapeType="1"/>
                </p:cNvSpPr>
                <p:nvPr/>
              </p:nvSpPr>
              <p:spPr bwMode="auto">
                <a:xfrm rot="12184338" flipV="1">
                  <a:off x="2838" y="2104"/>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885" name="Line 92"/>
                <p:cNvSpPr>
                  <a:spLocks noChangeShapeType="1"/>
                </p:cNvSpPr>
                <p:nvPr/>
              </p:nvSpPr>
              <p:spPr bwMode="auto">
                <a:xfrm rot="18872358" flipV="1">
                  <a:off x="2963" y="1786"/>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886" name="Line 93"/>
                <p:cNvSpPr>
                  <a:spLocks noChangeShapeType="1"/>
                </p:cNvSpPr>
                <p:nvPr/>
              </p:nvSpPr>
              <p:spPr bwMode="auto">
                <a:xfrm rot="16816831" flipV="1">
                  <a:off x="2857" y="1844"/>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sp>
              <p:nvSpPr>
                <p:cNvPr id="34887" name="Line 94"/>
                <p:cNvSpPr>
                  <a:spLocks noChangeShapeType="1"/>
                </p:cNvSpPr>
                <p:nvPr/>
              </p:nvSpPr>
              <p:spPr bwMode="auto">
                <a:xfrm rot="16145110" flipV="1">
                  <a:off x="2835" y="1878"/>
                  <a:ext cx="226" cy="346"/>
                </a:xfrm>
                <a:prstGeom prst="line">
                  <a:avLst/>
                </a:prstGeom>
                <a:noFill/>
                <a:ln w="28575" cap="sq">
                  <a:solidFill>
                    <a:srgbClr val="FFDE02"/>
                  </a:solidFill>
                  <a:round/>
                  <a:headEnd/>
                  <a:tailEnd/>
                </a:ln>
              </p:spPr>
              <p:txBody>
                <a:bodyPr anchor="ctr">
                  <a:prstTxWarp prst="textNoShape">
                    <a:avLst/>
                  </a:prstTxWarp>
                  <a:spAutoFit/>
                </a:bodyPr>
                <a:lstStyle/>
                <a:p>
                  <a:endParaRPr lang="en-US"/>
                </a:p>
              </p:txBody>
            </p:sp>
          </p:grpSp>
          <p:sp>
            <p:nvSpPr>
              <p:cNvPr id="34872" name="Oval 95"/>
              <p:cNvSpPr>
                <a:spLocks noChangeArrowheads="1"/>
              </p:cNvSpPr>
              <p:nvPr/>
            </p:nvSpPr>
            <p:spPr bwMode="auto">
              <a:xfrm rot="-5400000">
                <a:off x="900" y="1592"/>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873" name="Oval 96"/>
              <p:cNvSpPr>
                <a:spLocks noChangeArrowheads="1"/>
              </p:cNvSpPr>
              <p:nvPr/>
            </p:nvSpPr>
            <p:spPr bwMode="auto">
              <a:xfrm rot="-5400000">
                <a:off x="1421" y="2263"/>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874" name="Oval 97"/>
              <p:cNvSpPr>
                <a:spLocks noChangeArrowheads="1"/>
              </p:cNvSpPr>
              <p:nvPr/>
            </p:nvSpPr>
            <p:spPr bwMode="auto">
              <a:xfrm rot="-5400000">
                <a:off x="1403" y="1629"/>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875" name="Oval 98"/>
              <p:cNvSpPr>
                <a:spLocks noChangeArrowheads="1"/>
              </p:cNvSpPr>
              <p:nvPr/>
            </p:nvSpPr>
            <p:spPr bwMode="auto">
              <a:xfrm rot="-5400000">
                <a:off x="1294" y="1556"/>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876" name="Oval 99"/>
              <p:cNvSpPr>
                <a:spLocks noChangeArrowheads="1"/>
              </p:cNvSpPr>
              <p:nvPr/>
            </p:nvSpPr>
            <p:spPr bwMode="auto">
              <a:xfrm rot="-5400000">
                <a:off x="699" y="2046"/>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877" name="Oval 100"/>
              <p:cNvSpPr>
                <a:spLocks noChangeArrowheads="1"/>
              </p:cNvSpPr>
              <p:nvPr/>
            </p:nvSpPr>
            <p:spPr bwMode="auto">
              <a:xfrm rot="-5400000">
                <a:off x="896" y="2313"/>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sp>
            <p:nvSpPr>
              <p:cNvPr id="34878" name="Oval 101"/>
              <p:cNvSpPr>
                <a:spLocks noChangeArrowheads="1"/>
              </p:cNvSpPr>
              <p:nvPr/>
            </p:nvSpPr>
            <p:spPr bwMode="auto">
              <a:xfrm rot="-5400000">
                <a:off x="1125" y="1946"/>
                <a:ext cx="46" cy="46"/>
              </a:xfrm>
              <a:prstGeom prst="ellipse">
                <a:avLst/>
              </a:prstGeom>
              <a:solidFill>
                <a:schemeClr val="hlink"/>
              </a:solidFill>
              <a:ln w="28575" cap="sq">
                <a:solidFill>
                  <a:srgbClr val="FFDE02"/>
                </a:solidFill>
                <a:round/>
                <a:headEnd/>
                <a:tailEnd/>
              </a:ln>
            </p:spPr>
            <p:txBody>
              <a:bodyPr anchor="ctr">
                <a:prstTxWarp prst="textNoShape">
                  <a:avLst/>
                </a:prstTxWarp>
                <a:spAutoFit/>
              </a:bodyPr>
              <a:lstStyle/>
              <a:p>
                <a:endParaRPr lang="en-US"/>
              </a:p>
            </p:txBody>
          </p:sp>
        </p:grpSp>
        <p:grpSp>
          <p:nvGrpSpPr>
            <p:cNvPr id="17" name="Group 102"/>
            <p:cNvGrpSpPr>
              <a:grpSpLocks/>
            </p:cNvGrpSpPr>
            <p:nvPr/>
          </p:nvGrpSpPr>
          <p:grpSpPr bwMode="auto">
            <a:xfrm>
              <a:off x="3131" y="351"/>
              <a:ext cx="1552" cy="1500"/>
              <a:chOff x="1772" y="2600"/>
              <a:chExt cx="1552" cy="1500"/>
            </a:xfrm>
          </p:grpSpPr>
          <p:grpSp>
            <p:nvGrpSpPr>
              <p:cNvPr id="18" name="Group 103"/>
              <p:cNvGrpSpPr>
                <a:grpSpLocks/>
              </p:cNvGrpSpPr>
              <p:nvPr/>
            </p:nvGrpSpPr>
            <p:grpSpPr bwMode="auto">
              <a:xfrm>
                <a:off x="1809" y="2818"/>
                <a:ext cx="1427" cy="1282"/>
                <a:chOff x="2523" y="1634"/>
                <a:chExt cx="1427" cy="1282"/>
              </a:xfrm>
            </p:grpSpPr>
            <p:sp>
              <p:nvSpPr>
                <p:cNvPr id="34859" name="Line 104"/>
                <p:cNvSpPr>
                  <a:spLocks noChangeShapeType="1"/>
                </p:cNvSpPr>
                <p:nvPr/>
              </p:nvSpPr>
              <p:spPr bwMode="auto">
                <a:xfrm rot="4747828" flipV="1">
                  <a:off x="3369" y="2114"/>
                  <a:ext cx="475" cy="68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60" name="Line 105"/>
                <p:cNvSpPr>
                  <a:spLocks noChangeShapeType="1"/>
                </p:cNvSpPr>
                <p:nvPr/>
              </p:nvSpPr>
              <p:spPr bwMode="auto">
                <a:xfrm rot="5296309" flipV="1">
                  <a:off x="3337" y="2174"/>
                  <a:ext cx="475" cy="68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61" name="Line 106"/>
                <p:cNvSpPr>
                  <a:spLocks noChangeShapeType="1"/>
                </p:cNvSpPr>
                <p:nvPr/>
              </p:nvSpPr>
              <p:spPr bwMode="auto">
                <a:xfrm rot="5713065" flipV="1">
                  <a:off x="3307" y="2216"/>
                  <a:ext cx="475" cy="68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62" name="Line 107"/>
                <p:cNvSpPr>
                  <a:spLocks noChangeShapeType="1"/>
                </p:cNvSpPr>
                <p:nvPr/>
              </p:nvSpPr>
              <p:spPr bwMode="auto">
                <a:xfrm rot="11550959" flipV="1">
                  <a:off x="2685" y="2230"/>
                  <a:ext cx="475" cy="68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63" name="Line 108"/>
                <p:cNvSpPr>
                  <a:spLocks noChangeShapeType="1"/>
                </p:cNvSpPr>
                <p:nvPr/>
              </p:nvSpPr>
              <p:spPr bwMode="auto">
                <a:xfrm rot="12082123" flipV="1">
                  <a:off x="2641" y="2178"/>
                  <a:ext cx="475" cy="68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64" name="Line 109"/>
                <p:cNvSpPr>
                  <a:spLocks noChangeShapeType="1"/>
                </p:cNvSpPr>
                <p:nvPr/>
              </p:nvSpPr>
              <p:spPr bwMode="auto">
                <a:xfrm rot="16170323" flipV="1">
                  <a:off x="2641" y="1712"/>
                  <a:ext cx="460" cy="695"/>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65" name="Line 110"/>
                <p:cNvSpPr>
                  <a:spLocks noChangeShapeType="1"/>
                </p:cNvSpPr>
                <p:nvPr/>
              </p:nvSpPr>
              <p:spPr bwMode="auto">
                <a:xfrm rot="16817087" flipV="1">
                  <a:off x="2693" y="1650"/>
                  <a:ext cx="460" cy="695"/>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66" name="Line 111"/>
                <p:cNvSpPr>
                  <a:spLocks noChangeShapeType="1"/>
                </p:cNvSpPr>
                <p:nvPr/>
              </p:nvSpPr>
              <p:spPr bwMode="auto">
                <a:xfrm rot="18829708" flipV="1">
                  <a:off x="2896" y="1516"/>
                  <a:ext cx="460" cy="695"/>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67" name="Line 112"/>
                <p:cNvSpPr>
                  <a:spLocks noChangeShapeType="1"/>
                </p:cNvSpPr>
                <p:nvPr/>
              </p:nvSpPr>
              <p:spPr bwMode="auto">
                <a:xfrm rot="1451061" flipV="1">
                  <a:off x="3343" y="1726"/>
                  <a:ext cx="475" cy="68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grpSp>
          <p:sp>
            <p:nvSpPr>
              <p:cNvPr id="34849" name="Oval 113"/>
              <p:cNvSpPr>
                <a:spLocks noChangeArrowheads="1"/>
              </p:cNvSpPr>
              <p:nvPr/>
            </p:nvSpPr>
            <p:spPr bwMode="auto">
              <a:xfrm>
                <a:off x="2300" y="2600"/>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0" name="Oval 114"/>
              <p:cNvSpPr>
                <a:spLocks noChangeArrowheads="1"/>
              </p:cNvSpPr>
              <p:nvPr/>
            </p:nvSpPr>
            <p:spPr bwMode="auto">
              <a:xfrm>
                <a:off x="1880" y="2858"/>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1" name="Oval 115"/>
              <p:cNvSpPr>
                <a:spLocks noChangeArrowheads="1"/>
              </p:cNvSpPr>
              <p:nvPr/>
            </p:nvSpPr>
            <p:spPr bwMode="auto">
              <a:xfrm>
                <a:off x="1772" y="2990"/>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2" name="Oval 116"/>
              <p:cNvSpPr>
                <a:spLocks noChangeArrowheads="1"/>
              </p:cNvSpPr>
              <p:nvPr/>
            </p:nvSpPr>
            <p:spPr bwMode="auto">
              <a:xfrm>
                <a:off x="3218" y="3008"/>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3" name="Oval 117"/>
              <p:cNvSpPr>
                <a:spLocks noChangeArrowheads="1"/>
              </p:cNvSpPr>
              <p:nvPr/>
            </p:nvSpPr>
            <p:spPr bwMode="auto">
              <a:xfrm>
                <a:off x="3278" y="3800"/>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4" name="Oval 118"/>
              <p:cNvSpPr>
                <a:spLocks noChangeArrowheads="1"/>
              </p:cNvSpPr>
              <p:nvPr/>
            </p:nvSpPr>
            <p:spPr bwMode="auto">
              <a:xfrm>
                <a:off x="3140" y="3998"/>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5" name="Oval 119"/>
              <p:cNvSpPr>
                <a:spLocks noChangeArrowheads="1"/>
              </p:cNvSpPr>
              <p:nvPr/>
            </p:nvSpPr>
            <p:spPr bwMode="auto">
              <a:xfrm>
                <a:off x="1784" y="3926"/>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6" name="Oval 120"/>
              <p:cNvSpPr>
                <a:spLocks noChangeArrowheads="1"/>
              </p:cNvSpPr>
              <p:nvPr/>
            </p:nvSpPr>
            <p:spPr bwMode="auto">
              <a:xfrm>
                <a:off x="3206" y="3914"/>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7" name="Oval 121"/>
              <p:cNvSpPr>
                <a:spLocks noChangeArrowheads="1"/>
              </p:cNvSpPr>
              <p:nvPr/>
            </p:nvSpPr>
            <p:spPr bwMode="auto">
              <a:xfrm>
                <a:off x="1874" y="4028"/>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58" name="Oval 122"/>
              <p:cNvSpPr>
                <a:spLocks noChangeArrowheads="1"/>
              </p:cNvSpPr>
              <p:nvPr/>
            </p:nvSpPr>
            <p:spPr bwMode="auto">
              <a:xfrm>
                <a:off x="2492" y="3446"/>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grpSp>
      </p:grpSp>
      <p:grpSp>
        <p:nvGrpSpPr>
          <p:cNvPr id="19" name="Group 123"/>
          <p:cNvGrpSpPr>
            <a:grpSpLocks/>
          </p:cNvGrpSpPr>
          <p:nvPr/>
        </p:nvGrpSpPr>
        <p:grpSpPr bwMode="auto">
          <a:xfrm>
            <a:off x="4102100" y="2732088"/>
            <a:ext cx="1176338" cy="1219200"/>
            <a:chOff x="703" y="575"/>
            <a:chExt cx="803" cy="768"/>
          </a:xfrm>
        </p:grpSpPr>
        <p:sp>
          <p:nvSpPr>
            <p:cNvPr id="34826" name="Oval 124"/>
            <p:cNvSpPr>
              <a:spLocks noChangeArrowheads="1"/>
            </p:cNvSpPr>
            <p:nvPr/>
          </p:nvSpPr>
          <p:spPr bwMode="auto">
            <a:xfrm>
              <a:off x="747" y="700"/>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27" name="Oval 125"/>
            <p:cNvSpPr>
              <a:spLocks noChangeArrowheads="1"/>
            </p:cNvSpPr>
            <p:nvPr/>
          </p:nvSpPr>
          <p:spPr bwMode="auto">
            <a:xfrm>
              <a:off x="705" y="1237"/>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28" name="Oval 126"/>
            <p:cNvSpPr>
              <a:spLocks noChangeArrowheads="1"/>
            </p:cNvSpPr>
            <p:nvPr/>
          </p:nvSpPr>
          <p:spPr bwMode="auto">
            <a:xfrm>
              <a:off x="1429" y="1234"/>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grpSp>
          <p:nvGrpSpPr>
            <p:cNvPr id="20" name="Group 127"/>
            <p:cNvGrpSpPr>
              <a:grpSpLocks/>
            </p:cNvGrpSpPr>
            <p:nvPr/>
          </p:nvGrpSpPr>
          <p:grpSpPr bwMode="auto">
            <a:xfrm>
              <a:off x="740" y="704"/>
              <a:ext cx="710" cy="631"/>
              <a:chOff x="2775" y="1846"/>
              <a:chExt cx="710" cy="631"/>
            </a:xfrm>
          </p:grpSpPr>
          <p:sp>
            <p:nvSpPr>
              <p:cNvPr id="34837" name="Line 128"/>
              <p:cNvSpPr>
                <a:spLocks noChangeShapeType="1"/>
              </p:cNvSpPr>
              <p:nvPr/>
            </p:nvSpPr>
            <p:spPr bwMode="auto">
              <a:xfrm rot="1526693" flipV="1">
                <a:off x="3183" y="1879"/>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38" name="Line 129"/>
              <p:cNvSpPr>
                <a:spLocks noChangeShapeType="1"/>
              </p:cNvSpPr>
              <p:nvPr/>
            </p:nvSpPr>
            <p:spPr bwMode="auto">
              <a:xfrm rot="4837489" flipV="1">
                <a:off x="3199" y="2073"/>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39" name="Line 130"/>
              <p:cNvSpPr>
                <a:spLocks noChangeShapeType="1"/>
              </p:cNvSpPr>
              <p:nvPr/>
            </p:nvSpPr>
            <p:spPr bwMode="auto">
              <a:xfrm rot="5399454" flipV="1">
                <a:off x="3183" y="2102"/>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40" name="Line 131"/>
              <p:cNvSpPr>
                <a:spLocks noChangeShapeType="1"/>
              </p:cNvSpPr>
              <p:nvPr/>
            </p:nvSpPr>
            <p:spPr bwMode="auto">
              <a:xfrm rot="5802960" flipV="1">
                <a:off x="3165" y="2122"/>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41" name="Line 132"/>
              <p:cNvSpPr>
                <a:spLocks noChangeShapeType="1"/>
              </p:cNvSpPr>
              <p:nvPr/>
            </p:nvSpPr>
            <p:spPr bwMode="auto">
              <a:xfrm rot="11622372" flipV="1">
                <a:off x="2858" y="2131"/>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42" name="Line 133"/>
              <p:cNvSpPr>
                <a:spLocks noChangeShapeType="1"/>
              </p:cNvSpPr>
              <p:nvPr/>
            </p:nvSpPr>
            <p:spPr bwMode="auto">
              <a:xfrm rot="12184338" flipV="1">
                <a:off x="2838" y="2104"/>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43" name="Line 134"/>
              <p:cNvSpPr>
                <a:spLocks noChangeShapeType="1"/>
              </p:cNvSpPr>
              <p:nvPr/>
            </p:nvSpPr>
            <p:spPr bwMode="auto">
              <a:xfrm rot="18872358" flipV="1">
                <a:off x="2963" y="1786"/>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44" name="Line 135"/>
              <p:cNvSpPr>
                <a:spLocks noChangeShapeType="1"/>
              </p:cNvSpPr>
              <p:nvPr/>
            </p:nvSpPr>
            <p:spPr bwMode="auto">
              <a:xfrm rot="16816831" flipV="1">
                <a:off x="2857" y="1844"/>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sp>
            <p:nvSpPr>
              <p:cNvPr id="34845" name="Line 136"/>
              <p:cNvSpPr>
                <a:spLocks noChangeShapeType="1"/>
              </p:cNvSpPr>
              <p:nvPr/>
            </p:nvSpPr>
            <p:spPr bwMode="auto">
              <a:xfrm rot="16145110" flipV="1">
                <a:off x="2835" y="1878"/>
                <a:ext cx="226" cy="346"/>
              </a:xfrm>
              <a:prstGeom prst="line">
                <a:avLst/>
              </a:prstGeom>
              <a:noFill/>
              <a:ln w="28575" cap="sq">
                <a:solidFill>
                  <a:srgbClr val="02016B"/>
                </a:solidFill>
                <a:round/>
                <a:headEnd/>
                <a:tailEnd/>
              </a:ln>
            </p:spPr>
            <p:txBody>
              <a:bodyPr anchor="ctr">
                <a:prstTxWarp prst="textNoShape">
                  <a:avLst/>
                </a:prstTxWarp>
                <a:spAutoFit/>
              </a:bodyPr>
              <a:lstStyle/>
              <a:p>
                <a:endParaRPr lang="en-US"/>
              </a:p>
            </p:txBody>
          </p:sp>
        </p:grpSp>
        <p:sp>
          <p:nvSpPr>
            <p:cNvPr id="34830" name="Oval 137"/>
            <p:cNvSpPr>
              <a:spLocks noChangeArrowheads="1"/>
            </p:cNvSpPr>
            <p:nvPr/>
          </p:nvSpPr>
          <p:spPr bwMode="auto">
            <a:xfrm>
              <a:off x="1436" y="776"/>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31" name="Oval 138"/>
            <p:cNvSpPr>
              <a:spLocks noChangeArrowheads="1"/>
            </p:cNvSpPr>
            <p:nvPr/>
          </p:nvSpPr>
          <p:spPr bwMode="auto">
            <a:xfrm>
              <a:off x="747" y="1297"/>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32" name="Oval 139"/>
            <p:cNvSpPr>
              <a:spLocks noChangeArrowheads="1"/>
            </p:cNvSpPr>
            <p:nvPr/>
          </p:nvSpPr>
          <p:spPr bwMode="auto">
            <a:xfrm>
              <a:off x="1393" y="1279"/>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33" name="Oval 140"/>
            <p:cNvSpPr>
              <a:spLocks noChangeArrowheads="1"/>
            </p:cNvSpPr>
            <p:nvPr/>
          </p:nvSpPr>
          <p:spPr bwMode="auto">
            <a:xfrm>
              <a:off x="1460" y="1170"/>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34" name="Oval 141"/>
            <p:cNvSpPr>
              <a:spLocks noChangeArrowheads="1"/>
            </p:cNvSpPr>
            <p:nvPr/>
          </p:nvSpPr>
          <p:spPr bwMode="auto">
            <a:xfrm>
              <a:off x="970" y="575"/>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35" name="Oval 142"/>
            <p:cNvSpPr>
              <a:spLocks noChangeArrowheads="1"/>
            </p:cNvSpPr>
            <p:nvPr/>
          </p:nvSpPr>
          <p:spPr bwMode="auto">
            <a:xfrm>
              <a:off x="703" y="772"/>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sp>
          <p:nvSpPr>
            <p:cNvPr id="34836" name="Oval 143"/>
            <p:cNvSpPr>
              <a:spLocks noChangeArrowheads="1"/>
            </p:cNvSpPr>
            <p:nvPr/>
          </p:nvSpPr>
          <p:spPr bwMode="auto">
            <a:xfrm>
              <a:off x="1070" y="995"/>
              <a:ext cx="46" cy="46"/>
            </a:xfrm>
            <a:prstGeom prst="ellipse">
              <a:avLst/>
            </a:prstGeom>
            <a:solidFill>
              <a:srgbClr val="FF220A"/>
            </a:solidFill>
            <a:ln w="28575" cap="sq">
              <a:solidFill>
                <a:srgbClr val="02016B"/>
              </a:solidFill>
              <a:round/>
              <a:headEnd/>
              <a:tailEnd/>
            </a:ln>
          </p:spPr>
          <p:txBody>
            <a:bodyPr anchor="ctr">
              <a:prstTxWarp prst="textNoShape">
                <a:avLst/>
              </a:prstTxWarp>
              <a:spAutoFit/>
            </a:bodyPr>
            <a:lstStyle/>
            <a:p>
              <a:endParaRPr lang="en-US"/>
            </a:p>
          </p:txBody>
        </p:sp>
      </p:grpSp>
      <p:sp>
        <p:nvSpPr>
          <p:cNvPr id="34825" name="Text Box 144"/>
          <p:cNvSpPr txBox="1">
            <a:spLocks noChangeArrowheads="1"/>
          </p:cNvSpPr>
          <p:nvPr/>
        </p:nvSpPr>
        <p:spPr bwMode="auto">
          <a:xfrm>
            <a:off x="0" y="0"/>
            <a:ext cx="9144000" cy="698500"/>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4000">
                <a:solidFill>
                  <a:srgbClr val="FF0000"/>
                </a:solidFill>
              </a:rPr>
              <a:t>La physique au LHC: l’environnement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7468">
                                            <p:txEl>
                                              <p:pRg st="0" end="0"/>
                                            </p:txEl>
                                          </p:spTgt>
                                        </p:tgtEl>
                                        <p:attrNameLst>
                                          <p:attrName>style.visibility</p:attrName>
                                        </p:attrNameLst>
                                      </p:cBhvr>
                                      <p:to>
                                        <p:strVal val="visible"/>
                                      </p:to>
                                    </p:set>
                                    <p:animEffect transition="in" filter="wipe(left)">
                                      <p:cBhvr>
                                        <p:cTn id="7" dur="500"/>
                                        <p:tgtEl>
                                          <p:spTgt spid="14274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27468">
                                            <p:txEl>
                                              <p:pRg st="1" end="1"/>
                                            </p:txEl>
                                          </p:spTgt>
                                        </p:tgtEl>
                                        <p:attrNameLst>
                                          <p:attrName>style.visibility</p:attrName>
                                        </p:attrNameLst>
                                      </p:cBhvr>
                                      <p:to>
                                        <p:strVal val="visible"/>
                                      </p:to>
                                    </p:set>
                                    <p:animEffect transition="in" filter="wipe(left)">
                                      <p:cBhvr>
                                        <p:cTn id="12" dur="500"/>
                                        <p:tgtEl>
                                          <p:spTgt spid="14274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ox(out)">
                                      <p:cBhvr>
                                        <p:cTn id="23"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out)">
                                      <p:cBhvr>
                                        <p:cTn id="28"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ox(ou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27469"/>
                                        </p:tgtEl>
                                        <p:attrNameLst>
                                          <p:attrName>style.visibility</p:attrName>
                                        </p:attrNameLst>
                                      </p:cBhvr>
                                      <p:to>
                                        <p:strVal val="visible"/>
                                      </p:to>
                                    </p:set>
                                    <p:animEffect transition="in" filter="wipe(left)">
                                      <p:cBhvr>
                                        <p:cTn id="38" dur="500"/>
                                        <p:tgtEl>
                                          <p:spTgt spid="1427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468" grpId="0" build="p" bldLvl="2" autoUpdateAnimBg="0"/>
      <p:bldP spid="1427469" grpId="0" animBg="1" autoUpdateAnimBg="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81000" y="49213"/>
            <a:ext cx="8153400" cy="698500"/>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4000" dirty="0">
                <a:solidFill>
                  <a:srgbClr val="FF0000"/>
                </a:solidFill>
              </a:rPr>
              <a:t>Le </a:t>
            </a:r>
            <a:r>
              <a:rPr lang="en-US" sz="4000" dirty="0" err="1">
                <a:solidFill>
                  <a:srgbClr val="FF0000"/>
                </a:solidFill>
              </a:rPr>
              <a:t>gigantisme</a:t>
            </a:r>
            <a:r>
              <a:rPr lang="en-US" sz="4000" dirty="0">
                <a:solidFill>
                  <a:srgbClr val="FF0000"/>
                </a:solidFill>
              </a:rPr>
              <a:t> </a:t>
            </a:r>
            <a:r>
              <a:rPr lang="en-US" sz="4000" dirty="0" err="1">
                <a:solidFill>
                  <a:srgbClr val="FF0000"/>
                </a:solidFill>
              </a:rPr>
              <a:t>d’ATLAS</a:t>
            </a:r>
            <a:r>
              <a:rPr lang="en-US" sz="4000" dirty="0">
                <a:solidFill>
                  <a:srgbClr val="FF0000"/>
                </a:solidFill>
              </a:rPr>
              <a:t> et CMS</a:t>
            </a:r>
          </a:p>
        </p:txBody>
      </p:sp>
      <p:sp>
        <p:nvSpPr>
          <p:cNvPr id="1432579" name="Text Box 3"/>
          <p:cNvSpPr txBox="1">
            <a:spLocks noChangeArrowheads="1"/>
          </p:cNvSpPr>
          <p:nvPr/>
        </p:nvSpPr>
        <p:spPr bwMode="auto">
          <a:xfrm>
            <a:off x="0" y="609600"/>
            <a:ext cx="9144000" cy="6091410"/>
          </a:xfrm>
          <a:prstGeom prst="rect">
            <a:avLst/>
          </a:prstGeom>
          <a:noFill/>
          <a:ln w="28575">
            <a:noFill/>
            <a:miter lim="800000"/>
            <a:headEnd/>
            <a:tailEnd/>
          </a:ln>
        </p:spPr>
        <p:txBody>
          <a:bodyPr lIns="90488" tIns="44450" rIns="90488" bIns="44450">
            <a:prstTxWarp prst="textNoShape">
              <a:avLst/>
            </a:prstTxWarp>
            <a:spAutoFit/>
          </a:bodyPr>
          <a:lstStyle/>
          <a:p>
            <a:pPr algn="l"/>
            <a:r>
              <a:rPr lang="en-US" sz="2800" u="sng" dirty="0">
                <a:solidFill>
                  <a:schemeClr val="accent2"/>
                </a:solidFill>
              </a:rPr>
              <a:t> </a:t>
            </a:r>
            <a:r>
              <a:rPr lang="en-US" sz="2800" u="sng" dirty="0" err="1">
                <a:solidFill>
                  <a:schemeClr val="accent2"/>
                </a:solidFill>
              </a:rPr>
              <a:t>Détecteurs</a:t>
            </a:r>
            <a:endParaRPr lang="en-US" sz="2800" dirty="0">
              <a:solidFill>
                <a:srgbClr val="009900"/>
              </a:solidFill>
            </a:endParaRPr>
          </a:p>
          <a:p>
            <a:pPr lvl="1" algn="l"/>
            <a:r>
              <a:rPr lang="en-US" sz="2800" dirty="0">
                <a:solidFill>
                  <a:srgbClr val="009900"/>
                </a:solidFill>
              </a:rPr>
              <a:t> </a:t>
            </a:r>
            <a:r>
              <a:rPr lang="en-US" sz="2400" dirty="0">
                <a:solidFill>
                  <a:srgbClr val="009900"/>
                </a:solidFill>
              </a:rPr>
              <a:t>Volume: </a:t>
            </a:r>
            <a:r>
              <a:rPr lang="en-US" sz="2400" dirty="0">
                <a:solidFill>
                  <a:srgbClr val="CC2DA6"/>
                </a:solidFill>
              </a:rPr>
              <a:t>20 000 m</a:t>
            </a:r>
            <a:r>
              <a:rPr lang="en-US" sz="2400" baseline="30000" dirty="0">
                <a:solidFill>
                  <a:srgbClr val="CC2DA6"/>
                </a:solidFill>
              </a:rPr>
              <a:t>3</a:t>
            </a:r>
            <a:r>
              <a:rPr lang="en-US" sz="2400" dirty="0">
                <a:solidFill>
                  <a:srgbClr val="009900"/>
                </a:solidFill>
              </a:rPr>
              <a:t> pour ATLAS</a:t>
            </a:r>
          </a:p>
          <a:p>
            <a:pPr lvl="1" algn="l"/>
            <a:r>
              <a:rPr lang="en-US" sz="2400" dirty="0">
                <a:solidFill>
                  <a:srgbClr val="009900"/>
                </a:solidFill>
              </a:rPr>
              <a:t> </a:t>
            </a:r>
            <a:r>
              <a:rPr lang="en-US" sz="2400" dirty="0" err="1">
                <a:solidFill>
                  <a:srgbClr val="009900"/>
                </a:solidFill>
              </a:rPr>
              <a:t>Poids</a:t>
            </a:r>
            <a:r>
              <a:rPr lang="en-US" sz="2400" dirty="0">
                <a:solidFill>
                  <a:srgbClr val="009900"/>
                </a:solidFill>
              </a:rPr>
              <a:t>: </a:t>
            </a:r>
            <a:r>
              <a:rPr lang="en-US" sz="2400" dirty="0">
                <a:solidFill>
                  <a:srgbClr val="CC2DA6"/>
                </a:solidFill>
              </a:rPr>
              <a:t>12 500 </a:t>
            </a:r>
            <a:r>
              <a:rPr lang="en-US" sz="2400" dirty="0" err="1">
                <a:solidFill>
                  <a:srgbClr val="CC2DA6"/>
                </a:solidFill>
              </a:rPr>
              <a:t>tonnes</a:t>
            </a:r>
            <a:r>
              <a:rPr lang="en-US" sz="2400" dirty="0">
                <a:solidFill>
                  <a:srgbClr val="009900"/>
                </a:solidFill>
              </a:rPr>
              <a:t> pour CMS</a:t>
            </a:r>
          </a:p>
          <a:p>
            <a:pPr lvl="1" algn="l"/>
            <a:r>
              <a:rPr lang="en-US" sz="2400" dirty="0">
                <a:solidFill>
                  <a:srgbClr val="009900"/>
                </a:solidFill>
              </a:rPr>
              <a:t> </a:t>
            </a:r>
            <a:r>
              <a:rPr lang="en-US" sz="2400" dirty="0">
                <a:solidFill>
                  <a:srgbClr val="CC2DA6"/>
                </a:solidFill>
              </a:rPr>
              <a:t>66 </a:t>
            </a:r>
            <a:r>
              <a:rPr lang="en-US" sz="2400" dirty="0" err="1">
                <a:solidFill>
                  <a:srgbClr val="CC2DA6"/>
                </a:solidFill>
              </a:rPr>
              <a:t>à</a:t>
            </a:r>
            <a:r>
              <a:rPr lang="en-US" sz="2400" dirty="0">
                <a:solidFill>
                  <a:srgbClr val="CC2DA6"/>
                </a:solidFill>
              </a:rPr>
              <a:t> 80 millions</a:t>
            </a:r>
            <a:r>
              <a:rPr lang="en-US" sz="2400" dirty="0">
                <a:solidFill>
                  <a:srgbClr val="009900"/>
                </a:solidFill>
              </a:rPr>
              <a:t> de </a:t>
            </a:r>
            <a:r>
              <a:rPr lang="en-US" sz="2400" dirty="0" err="1">
                <a:solidFill>
                  <a:srgbClr val="009900"/>
                </a:solidFill>
              </a:rPr>
              <a:t>canaux</a:t>
            </a:r>
            <a:r>
              <a:rPr lang="en-US" sz="2400" dirty="0">
                <a:solidFill>
                  <a:srgbClr val="009900"/>
                </a:solidFill>
              </a:rPr>
              <a:t> de lecture (pixels </a:t>
            </a:r>
            <a:r>
              <a:rPr lang="en-US" sz="2400" dirty="0" err="1">
                <a:solidFill>
                  <a:srgbClr val="009900"/>
                </a:solidFill>
              </a:rPr>
              <a:t>près</a:t>
            </a:r>
            <a:r>
              <a:rPr lang="en-US" sz="2400" dirty="0">
                <a:solidFill>
                  <a:srgbClr val="009900"/>
                </a:solidFill>
              </a:rPr>
              <a:t> du vertex)</a:t>
            </a:r>
          </a:p>
          <a:p>
            <a:pPr lvl="1" algn="l"/>
            <a:r>
              <a:rPr lang="en-US" sz="2400" dirty="0">
                <a:solidFill>
                  <a:srgbClr val="009900"/>
                </a:solidFill>
              </a:rPr>
              <a:t> </a:t>
            </a:r>
            <a:r>
              <a:rPr lang="en-US" sz="2400" dirty="0">
                <a:solidFill>
                  <a:srgbClr val="CC2DA6"/>
                </a:solidFill>
              </a:rPr>
              <a:t>200 m</a:t>
            </a:r>
            <a:r>
              <a:rPr lang="en-US" sz="2400" baseline="30000" dirty="0">
                <a:solidFill>
                  <a:srgbClr val="CC2DA6"/>
                </a:solidFill>
              </a:rPr>
              <a:t>2</a:t>
            </a:r>
            <a:r>
              <a:rPr lang="en-US" sz="2400" dirty="0">
                <a:solidFill>
                  <a:srgbClr val="009900"/>
                </a:solidFill>
              </a:rPr>
              <a:t> de </a:t>
            </a:r>
            <a:r>
              <a:rPr lang="en-US" sz="2400" dirty="0" err="1">
                <a:solidFill>
                  <a:srgbClr val="009900"/>
                </a:solidFill>
              </a:rPr>
              <a:t>Silicium</a:t>
            </a:r>
            <a:r>
              <a:rPr lang="en-US" sz="2400" dirty="0">
                <a:solidFill>
                  <a:srgbClr val="009900"/>
                </a:solidFill>
              </a:rPr>
              <a:t> </a:t>
            </a:r>
            <a:r>
              <a:rPr lang="en-US" sz="2400" dirty="0" err="1">
                <a:solidFill>
                  <a:srgbClr val="009900"/>
                </a:solidFill>
              </a:rPr>
              <a:t>actif</a:t>
            </a:r>
            <a:r>
              <a:rPr lang="en-US" sz="2400" dirty="0">
                <a:solidFill>
                  <a:srgbClr val="009900"/>
                </a:solidFill>
              </a:rPr>
              <a:t> (</a:t>
            </a:r>
            <a:r>
              <a:rPr lang="en-US" sz="2400" dirty="0" err="1">
                <a:solidFill>
                  <a:srgbClr val="009900"/>
                </a:solidFill>
              </a:rPr>
              <a:t>détecteur</a:t>
            </a:r>
            <a:r>
              <a:rPr lang="en-US" sz="2400" dirty="0">
                <a:solidFill>
                  <a:srgbClr val="009900"/>
                </a:solidFill>
              </a:rPr>
              <a:t> de traces de CMS)</a:t>
            </a:r>
          </a:p>
          <a:p>
            <a:pPr lvl="1" algn="l"/>
            <a:r>
              <a:rPr lang="en-US" sz="2300" dirty="0">
                <a:solidFill>
                  <a:srgbClr val="009900"/>
                </a:solidFill>
              </a:rPr>
              <a:t> </a:t>
            </a:r>
            <a:r>
              <a:rPr lang="en-US" sz="2300" dirty="0">
                <a:solidFill>
                  <a:srgbClr val="CC2DA6"/>
                </a:solidFill>
              </a:rPr>
              <a:t>175 000</a:t>
            </a:r>
            <a:r>
              <a:rPr lang="en-US" sz="2300" dirty="0">
                <a:solidFill>
                  <a:srgbClr val="009900"/>
                </a:solidFill>
              </a:rPr>
              <a:t> </a:t>
            </a:r>
            <a:r>
              <a:rPr lang="en-US" sz="2300" dirty="0" err="1">
                <a:solidFill>
                  <a:srgbClr val="009900"/>
                </a:solidFill>
              </a:rPr>
              <a:t>canaux</a:t>
            </a:r>
            <a:r>
              <a:rPr lang="en-US" sz="2300" dirty="0">
                <a:solidFill>
                  <a:srgbClr val="009900"/>
                </a:solidFill>
              </a:rPr>
              <a:t> de lecture (</a:t>
            </a:r>
            <a:r>
              <a:rPr lang="en-US" sz="2300" dirty="0" err="1">
                <a:solidFill>
                  <a:srgbClr val="009900"/>
                </a:solidFill>
              </a:rPr>
              <a:t>calorimètre</a:t>
            </a:r>
            <a:r>
              <a:rPr lang="en-US" sz="2300" dirty="0">
                <a:solidFill>
                  <a:srgbClr val="009900"/>
                </a:solidFill>
              </a:rPr>
              <a:t> argon </a:t>
            </a:r>
            <a:r>
              <a:rPr lang="en-US" sz="2300" dirty="0" err="1">
                <a:solidFill>
                  <a:srgbClr val="009900"/>
                </a:solidFill>
              </a:rPr>
              <a:t>liquide</a:t>
            </a:r>
            <a:r>
              <a:rPr lang="en-US" sz="2300" dirty="0">
                <a:solidFill>
                  <a:srgbClr val="009900"/>
                </a:solidFill>
              </a:rPr>
              <a:t> </a:t>
            </a:r>
            <a:r>
              <a:rPr lang="en-US" sz="2300" dirty="0" err="1">
                <a:solidFill>
                  <a:srgbClr val="009900"/>
                </a:solidFill>
              </a:rPr>
              <a:t>d’ATLAS</a:t>
            </a:r>
            <a:r>
              <a:rPr lang="en-US" sz="2300" dirty="0">
                <a:solidFill>
                  <a:srgbClr val="009900"/>
                </a:solidFill>
              </a:rPr>
              <a:t>)</a:t>
            </a:r>
            <a:endParaRPr lang="en-US" sz="2400" dirty="0">
              <a:solidFill>
                <a:srgbClr val="009900"/>
              </a:solidFill>
            </a:endParaRPr>
          </a:p>
          <a:p>
            <a:pPr lvl="1" algn="l"/>
            <a:r>
              <a:rPr lang="en-US" sz="2300" dirty="0">
                <a:solidFill>
                  <a:srgbClr val="009900"/>
                </a:solidFill>
              </a:rPr>
              <a:t> </a:t>
            </a:r>
            <a:r>
              <a:rPr lang="en-US" sz="2300" dirty="0">
                <a:solidFill>
                  <a:srgbClr val="CC2DA6"/>
                </a:solidFill>
              </a:rPr>
              <a:t>1 million de </a:t>
            </a:r>
            <a:r>
              <a:rPr lang="en-US" sz="2300" dirty="0" err="1">
                <a:solidFill>
                  <a:srgbClr val="CC2DA6"/>
                </a:solidFill>
              </a:rPr>
              <a:t>canaux</a:t>
            </a:r>
            <a:r>
              <a:rPr lang="en-US" sz="2300" dirty="0">
                <a:solidFill>
                  <a:srgbClr val="CC2DA6"/>
                </a:solidFill>
              </a:rPr>
              <a:t> et 10 000 </a:t>
            </a:r>
            <a:r>
              <a:rPr lang="en-US" sz="2300" dirty="0">
                <a:solidFill>
                  <a:srgbClr val="CC3399"/>
                </a:solidFill>
              </a:rPr>
              <a:t>m</a:t>
            </a:r>
            <a:r>
              <a:rPr lang="en-US" sz="2300" baseline="30000" dirty="0">
                <a:solidFill>
                  <a:srgbClr val="CC3399"/>
                </a:solidFill>
              </a:rPr>
              <a:t>2</a:t>
            </a:r>
            <a:r>
              <a:rPr lang="en-US" sz="2300" dirty="0">
                <a:solidFill>
                  <a:srgbClr val="CC3399"/>
                </a:solidFill>
              </a:rPr>
              <a:t> de surface</a:t>
            </a:r>
            <a:r>
              <a:rPr lang="en-US" sz="2300" dirty="0">
                <a:solidFill>
                  <a:srgbClr val="009900"/>
                </a:solidFill>
              </a:rPr>
              <a:t> (</a:t>
            </a:r>
            <a:r>
              <a:rPr lang="en-US" sz="2300" dirty="0" err="1">
                <a:solidFill>
                  <a:srgbClr val="009900"/>
                </a:solidFill>
              </a:rPr>
              <a:t>chambres</a:t>
            </a:r>
            <a:r>
              <a:rPr lang="en-US" sz="2300" dirty="0">
                <a:solidFill>
                  <a:srgbClr val="009900"/>
                </a:solidFill>
              </a:rPr>
              <a:t> </a:t>
            </a:r>
            <a:r>
              <a:rPr lang="en-US" sz="2300" dirty="0" err="1">
                <a:solidFill>
                  <a:srgbClr val="009900"/>
                </a:solidFill>
              </a:rPr>
              <a:t>à</a:t>
            </a:r>
            <a:r>
              <a:rPr lang="en-US" sz="2300" dirty="0">
                <a:solidFill>
                  <a:srgbClr val="009900"/>
                </a:solidFill>
              </a:rPr>
              <a:t> </a:t>
            </a:r>
            <a:r>
              <a:rPr lang="en-US" sz="2300" dirty="0" err="1">
                <a:solidFill>
                  <a:srgbClr val="009900"/>
                </a:solidFill>
              </a:rPr>
              <a:t>muons</a:t>
            </a:r>
            <a:r>
              <a:rPr lang="en-US" sz="2300" dirty="0">
                <a:solidFill>
                  <a:srgbClr val="009900"/>
                </a:solidFill>
              </a:rPr>
              <a:t>)</a:t>
            </a:r>
            <a:endParaRPr lang="en-US" sz="2400" dirty="0">
              <a:solidFill>
                <a:srgbClr val="009900"/>
              </a:solidFill>
            </a:endParaRPr>
          </a:p>
          <a:p>
            <a:pPr lvl="1" algn="l"/>
            <a:r>
              <a:rPr lang="en-US" sz="2400" dirty="0">
                <a:solidFill>
                  <a:srgbClr val="009900"/>
                </a:solidFill>
              </a:rPr>
              <a:t> </a:t>
            </a:r>
            <a:r>
              <a:rPr lang="en-US" sz="2400" dirty="0" err="1">
                <a:solidFill>
                  <a:srgbClr val="009900"/>
                </a:solidFill>
              </a:rPr>
              <a:t>Système</a:t>
            </a:r>
            <a:r>
              <a:rPr lang="en-US" sz="2400" dirty="0">
                <a:solidFill>
                  <a:srgbClr val="009900"/>
                </a:solidFill>
              </a:rPr>
              <a:t> de </a:t>
            </a:r>
            <a:r>
              <a:rPr lang="en-US" sz="2400" dirty="0" err="1">
                <a:solidFill>
                  <a:srgbClr val="009900"/>
                </a:solidFill>
              </a:rPr>
              <a:t>déclenchement</a:t>
            </a:r>
            <a:r>
              <a:rPr lang="en-US" sz="2400" dirty="0">
                <a:solidFill>
                  <a:srgbClr val="009900"/>
                </a:solidFill>
              </a:rPr>
              <a:t> et </a:t>
            </a:r>
            <a:r>
              <a:rPr lang="en-US" sz="2400" dirty="0" err="1">
                <a:solidFill>
                  <a:srgbClr val="009900"/>
                </a:solidFill>
              </a:rPr>
              <a:t>d’acquisition</a:t>
            </a:r>
            <a:r>
              <a:rPr lang="en-US" sz="2400" dirty="0">
                <a:solidFill>
                  <a:srgbClr val="009900"/>
                </a:solidFill>
              </a:rPr>
              <a:t> </a:t>
            </a:r>
            <a:r>
              <a:rPr lang="en-US" sz="2400" dirty="0" err="1">
                <a:solidFill>
                  <a:srgbClr val="009900"/>
                </a:solidFill>
              </a:rPr>
              <a:t>très</a:t>
            </a:r>
            <a:r>
              <a:rPr lang="en-US" sz="2400" dirty="0">
                <a:solidFill>
                  <a:srgbClr val="009900"/>
                </a:solidFill>
              </a:rPr>
              <a:t> </a:t>
            </a:r>
            <a:r>
              <a:rPr lang="en-US" sz="2400" dirty="0" err="1">
                <a:solidFill>
                  <a:srgbClr val="009900"/>
                </a:solidFill>
              </a:rPr>
              <a:t>sélectifs</a:t>
            </a:r>
            <a:endParaRPr lang="en-US" sz="2400" dirty="0">
              <a:solidFill>
                <a:srgbClr val="CC2DA6"/>
              </a:solidFill>
            </a:endParaRPr>
          </a:p>
          <a:p>
            <a:pPr lvl="1" algn="l"/>
            <a:r>
              <a:rPr lang="en-US" sz="2400" dirty="0">
                <a:solidFill>
                  <a:srgbClr val="009900"/>
                </a:solidFill>
              </a:rPr>
              <a:t> Millions de </a:t>
            </a:r>
            <a:r>
              <a:rPr lang="en-US" sz="2400" dirty="0" err="1">
                <a:solidFill>
                  <a:srgbClr val="009900"/>
                </a:solidFill>
              </a:rPr>
              <a:t>lignes</a:t>
            </a:r>
            <a:r>
              <a:rPr lang="en-US" sz="2400" dirty="0">
                <a:solidFill>
                  <a:srgbClr val="009900"/>
                </a:solidFill>
              </a:rPr>
              <a:t> de code, </a:t>
            </a:r>
            <a:r>
              <a:rPr lang="en-US" sz="2400" dirty="0" err="1">
                <a:solidFill>
                  <a:srgbClr val="009900"/>
                </a:solidFill>
              </a:rPr>
              <a:t>plusieurs</a:t>
            </a:r>
            <a:r>
              <a:rPr lang="en-US" sz="2400" dirty="0">
                <a:solidFill>
                  <a:srgbClr val="009900"/>
                </a:solidFill>
              </a:rPr>
              <a:t> </a:t>
            </a:r>
            <a:r>
              <a:rPr lang="en-US" sz="2400" dirty="0" err="1">
                <a:solidFill>
                  <a:srgbClr val="009900"/>
                </a:solidFill>
              </a:rPr>
              <a:t>dizaines</a:t>
            </a:r>
            <a:r>
              <a:rPr lang="en-US" sz="2400" dirty="0">
                <a:solidFill>
                  <a:srgbClr val="009900"/>
                </a:solidFill>
              </a:rPr>
              <a:t> de </a:t>
            </a:r>
            <a:r>
              <a:rPr lang="en-US" sz="2400" dirty="0" err="1">
                <a:solidFill>
                  <a:srgbClr val="009900"/>
                </a:solidFill>
              </a:rPr>
              <a:t>milliers</a:t>
            </a:r>
            <a:r>
              <a:rPr lang="en-US" sz="2400" dirty="0">
                <a:solidFill>
                  <a:srgbClr val="009900"/>
                </a:solidFill>
              </a:rPr>
              <a:t> de </a:t>
            </a:r>
            <a:r>
              <a:rPr lang="en-US" sz="2400" dirty="0" err="1">
                <a:solidFill>
                  <a:srgbClr val="009900"/>
                </a:solidFill>
              </a:rPr>
              <a:t>processeurs</a:t>
            </a:r>
            <a:r>
              <a:rPr lang="en-US" sz="2400" dirty="0">
                <a:solidFill>
                  <a:srgbClr val="009900"/>
                </a:solidFill>
              </a:rPr>
              <a:t> pour le </a:t>
            </a:r>
            <a:r>
              <a:rPr lang="en-US" sz="2400" dirty="0" err="1">
                <a:solidFill>
                  <a:srgbClr val="009900"/>
                </a:solidFill>
              </a:rPr>
              <a:t>traitement</a:t>
            </a:r>
            <a:r>
              <a:rPr lang="en-US" sz="2400" dirty="0">
                <a:solidFill>
                  <a:srgbClr val="009900"/>
                </a:solidFill>
              </a:rPr>
              <a:t> des </a:t>
            </a:r>
            <a:r>
              <a:rPr lang="en-US" sz="2400" dirty="0" err="1">
                <a:solidFill>
                  <a:srgbClr val="009900"/>
                </a:solidFill>
              </a:rPr>
              <a:t>données</a:t>
            </a:r>
            <a:r>
              <a:rPr lang="en-US" sz="2400" dirty="0">
                <a:solidFill>
                  <a:srgbClr val="009900"/>
                </a:solidFill>
              </a:rPr>
              <a:t> </a:t>
            </a:r>
            <a:r>
              <a:rPr lang="en-US" sz="2400" dirty="0">
                <a:solidFill>
                  <a:srgbClr val="CC2DA6"/>
                </a:solidFill>
              </a:rPr>
              <a:t>(Grille de </a:t>
            </a:r>
            <a:r>
              <a:rPr lang="en-US" sz="2400" dirty="0" err="1">
                <a:solidFill>
                  <a:srgbClr val="CC2DA6"/>
                </a:solidFill>
              </a:rPr>
              <a:t>calcul</a:t>
            </a:r>
            <a:r>
              <a:rPr lang="en-US" sz="2400" dirty="0">
                <a:solidFill>
                  <a:srgbClr val="CC2DA6"/>
                </a:solidFill>
              </a:rPr>
              <a:t>)</a:t>
            </a:r>
            <a:endParaRPr lang="en-US" sz="2800" dirty="0">
              <a:solidFill>
                <a:srgbClr val="009900"/>
              </a:solidFill>
            </a:endParaRPr>
          </a:p>
          <a:p>
            <a:pPr algn="l"/>
            <a:r>
              <a:rPr lang="en-US" sz="2400" dirty="0">
                <a:solidFill>
                  <a:schemeClr val="accent2"/>
                </a:solidFill>
              </a:rPr>
              <a:t> </a:t>
            </a:r>
            <a:r>
              <a:rPr lang="en-US" sz="2400" u="sng" dirty="0" err="1">
                <a:solidFill>
                  <a:schemeClr val="accent2"/>
                </a:solidFill>
              </a:rPr>
              <a:t>Echelle</a:t>
            </a:r>
            <a:r>
              <a:rPr lang="en-US" sz="2400" u="sng" dirty="0">
                <a:solidFill>
                  <a:schemeClr val="accent2"/>
                </a:solidFill>
              </a:rPr>
              <a:t> de temps:</a:t>
            </a:r>
            <a:r>
              <a:rPr lang="en-US" sz="2400" dirty="0">
                <a:solidFill>
                  <a:srgbClr val="009900"/>
                </a:solidFill>
              </a:rPr>
              <a:t> environ </a:t>
            </a:r>
            <a:r>
              <a:rPr lang="en-US" sz="2400" dirty="0">
                <a:solidFill>
                  <a:srgbClr val="CC2DA6"/>
                </a:solidFill>
              </a:rPr>
              <a:t>25 years</a:t>
            </a:r>
            <a:r>
              <a:rPr lang="en-US" sz="2400" dirty="0">
                <a:solidFill>
                  <a:srgbClr val="009900"/>
                </a:solidFill>
              </a:rPr>
              <a:t> </a:t>
            </a:r>
            <a:r>
              <a:rPr lang="en-US" sz="2400" dirty="0" err="1">
                <a:solidFill>
                  <a:srgbClr val="009900"/>
                </a:solidFill>
              </a:rPr>
              <a:t>depuis</a:t>
            </a:r>
            <a:r>
              <a:rPr lang="en-US" sz="2400" dirty="0">
                <a:solidFill>
                  <a:srgbClr val="009900"/>
                </a:solidFill>
              </a:rPr>
              <a:t> les premières </a:t>
            </a:r>
            <a:r>
              <a:rPr lang="en-US" sz="2400" dirty="0" err="1">
                <a:solidFill>
                  <a:srgbClr val="009900"/>
                </a:solidFill>
              </a:rPr>
              <a:t>études</a:t>
            </a:r>
            <a:r>
              <a:rPr lang="en-US" sz="2400" dirty="0">
                <a:solidFill>
                  <a:srgbClr val="009900"/>
                </a:solidFill>
              </a:rPr>
              <a:t> </a:t>
            </a:r>
            <a:r>
              <a:rPr lang="en-US" sz="2400" dirty="0" err="1">
                <a:solidFill>
                  <a:srgbClr val="009900"/>
                </a:solidFill>
              </a:rPr>
              <a:t>conceptuelles</a:t>
            </a:r>
            <a:r>
              <a:rPr lang="en-US" sz="2400" dirty="0">
                <a:solidFill>
                  <a:srgbClr val="009900"/>
                </a:solidFill>
              </a:rPr>
              <a:t> (Lausanne 1984) </a:t>
            </a:r>
            <a:r>
              <a:rPr lang="en-US" sz="2400" dirty="0" err="1">
                <a:solidFill>
                  <a:srgbClr val="009900"/>
                </a:solidFill>
              </a:rPr>
              <a:t>jusqu’à</a:t>
            </a:r>
            <a:r>
              <a:rPr lang="en-US" sz="2400" dirty="0">
                <a:solidFill>
                  <a:srgbClr val="009900"/>
                </a:solidFill>
              </a:rPr>
              <a:t> des </a:t>
            </a:r>
            <a:r>
              <a:rPr lang="en-US" sz="2400" dirty="0" err="1">
                <a:solidFill>
                  <a:srgbClr val="009900"/>
                </a:solidFill>
              </a:rPr>
              <a:t>résultats</a:t>
            </a:r>
            <a:r>
              <a:rPr lang="en-US" sz="2400" dirty="0">
                <a:solidFill>
                  <a:srgbClr val="009900"/>
                </a:solidFill>
              </a:rPr>
              <a:t> de physique </a:t>
            </a:r>
            <a:r>
              <a:rPr lang="en-US" sz="2400" dirty="0" err="1">
                <a:solidFill>
                  <a:srgbClr val="009900"/>
                </a:solidFill>
              </a:rPr>
              <a:t>solides</a:t>
            </a:r>
            <a:r>
              <a:rPr lang="en-US" sz="2400" dirty="0">
                <a:solidFill>
                  <a:srgbClr val="009900"/>
                </a:solidFill>
              </a:rPr>
              <a:t>, </a:t>
            </a:r>
            <a:r>
              <a:rPr lang="en-US" sz="2400" dirty="0" err="1">
                <a:solidFill>
                  <a:srgbClr val="009900"/>
                </a:solidFill>
              </a:rPr>
              <a:t>confirmant</a:t>
            </a:r>
            <a:r>
              <a:rPr lang="en-US" sz="2400" dirty="0">
                <a:solidFill>
                  <a:srgbClr val="009900"/>
                </a:solidFill>
              </a:rPr>
              <a:t> </a:t>
            </a:r>
            <a:r>
              <a:rPr lang="en-US" sz="2400" dirty="0" err="1">
                <a:solidFill>
                  <a:srgbClr val="009900"/>
                </a:solidFill>
              </a:rPr>
              <a:t>que</a:t>
            </a:r>
            <a:r>
              <a:rPr lang="en-US" sz="2400" dirty="0">
                <a:solidFill>
                  <a:srgbClr val="009900"/>
                </a:solidFill>
              </a:rPr>
              <a:t> LHC aura </a:t>
            </a:r>
            <a:r>
              <a:rPr lang="en-US" sz="2400" dirty="0" err="1">
                <a:solidFill>
                  <a:srgbClr val="009900"/>
                </a:solidFill>
              </a:rPr>
              <a:t>repris</a:t>
            </a:r>
            <a:r>
              <a:rPr lang="en-US" sz="2400" dirty="0">
                <a:solidFill>
                  <a:srgbClr val="009900"/>
                </a:solidFill>
              </a:rPr>
              <a:t> le flambeau </a:t>
            </a:r>
            <a:r>
              <a:rPr lang="en-US" sz="2400" dirty="0" err="1">
                <a:solidFill>
                  <a:srgbClr val="009900"/>
                </a:solidFill>
              </a:rPr>
              <a:t>tenu</a:t>
            </a:r>
            <a:r>
              <a:rPr lang="en-US" sz="2400" dirty="0" smtClean="0">
                <a:solidFill>
                  <a:srgbClr val="009900"/>
                </a:solidFill>
              </a:rPr>
              <a:t> par </a:t>
            </a:r>
            <a:r>
              <a:rPr lang="en-US" sz="2400" dirty="0">
                <a:solidFill>
                  <a:srgbClr val="009900"/>
                </a:solidFill>
              </a:rPr>
              <a:t>le </a:t>
            </a:r>
            <a:r>
              <a:rPr lang="en-US" sz="2400" dirty="0" err="1">
                <a:solidFill>
                  <a:srgbClr val="009900"/>
                </a:solidFill>
              </a:rPr>
              <a:t>TeVatron</a:t>
            </a:r>
            <a:r>
              <a:rPr lang="en-US" sz="2400" dirty="0">
                <a:solidFill>
                  <a:srgbClr val="009900"/>
                </a:solidFill>
              </a:rPr>
              <a:t> </a:t>
            </a:r>
            <a:r>
              <a:rPr lang="en-US" sz="2400" dirty="0" err="1">
                <a:solidFill>
                  <a:srgbClr val="009900"/>
                </a:solidFill>
              </a:rPr>
              <a:t>depuis</a:t>
            </a:r>
            <a:r>
              <a:rPr lang="en-US" sz="2400" dirty="0">
                <a:solidFill>
                  <a:srgbClr val="009900"/>
                </a:solidFill>
              </a:rPr>
              <a:t> 1990. </a:t>
            </a:r>
            <a:endParaRPr lang="en-US" sz="2800" dirty="0">
              <a:solidFill>
                <a:srgbClr val="009900"/>
              </a:solidFill>
            </a:endParaRPr>
          </a:p>
          <a:p>
            <a:pPr algn="l"/>
            <a:r>
              <a:rPr lang="en-US" sz="2400" u="sng" dirty="0">
                <a:solidFill>
                  <a:schemeClr val="accent2"/>
                </a:solidFill>
              </a:rPr>
              <a:t> </a:t>
            </a:r>
            <a:r>
              <a:rPr lang="en-US" sz="2400" u="sng" dirty="0" smtClean="0">
                <a:solidFill>
                  <a:schemeClr val="accent2"/>
                </a:solidFill>
              </a:rPr>
              <a:t>Collaborations: 3000 </a:t>
            </a:r>
            <a:r>
              <a:rPr lang="en-US" sz="2400" u="sng" dirty="0" err="1" smtClean="0">
                <a:solidFill>
                  <a:schemeClr val="accent2"/>
                </a:solidFill>
              </a:rPr>
              <a:t>personnes</a:t>
            </a:r>
            <a:r>
              <a:rPr lang="en-US" sz="2400" u="sng" dirty="0" smtClean="0">
                <a:solidFill>
                  <a:schemeClr val="accent2"/>
                </a:solidFill>
              </a:rPr>
              <a:t>, 150 </a:t>
            </a:r>
            <a:r>
              <a:rPr lang="en-US" sz="2400" u="sng" dirty="0" err="1" smtClean="0">
                <a:solidFill>
                  <a:schemeClr val="accent2"/>
                </a:solidFill>
              </a:rPr>
              <a:t>instituts</a:t>
            </a:r>
            <a:r>
              <a:rPr lang="en-US" sz="2400" u="sng" dirty="0" smtClean="0">
                <a:solidFill>
                  <a:schemeClr val="accent2"/>
                </a:solidFill>
              </a:rPr>
              <a:t>, 40 pays </a:t>
            </a:r>
            <a:endParaRPr lang="en-US" sz="2800" u="sng" dirty="0" smtClean="0">
              <a:solidFill>
                <a:schemeClr val="accent2"/>
              </a:solidFill>
            </a:endParaRPr>
          </a:p>
          <a:p>
            <a:pPr algn="l"/>
            <a:r>
              <a:rPr lang="en-US" sz="2400" u="sng" dirty="0">
                <a:solidFill>
                  <a:schemeClr val="accent2"/>
                </a:solidFill>
              </a:rPr>
              <a:t> </a:t>
            </a:r>
            <a:r>
              <a:rPr lang="en-US" sz="2300" u="sng" dirty="0" err="1">
                <a:solidFill>
                  <a:schemeClr val="accent2"/>
                </a:solidFill>
              </a:rPr>
              <a:t>Nombre</a:t>
            </a:r>
            <a:r>
              <a:rPr lang="en-US" sz="2300" u="sng" dirty="0">
                <a:solidFill>
                  <a:schemeClr val="accent2"/>
                </a:solidFill>
              </a:rPr>
              <a:t> de </a:t>
            </a:r>
            <a:r>
              <a:rPr lang="en-US" sz="2300" u="sng" dirty="0" err="1">
                <a:solidFill>
                  <a:schemeClr val="accent2"/>
                </a:solidFill>
              </a:rPr>
              <a:t>réunions</a:t>
            </a:r>
            <a:r>
              <a:rPr lang="en-US" sz="2300" u="sng" dirty="0" smtClean="0">
                <a:solidFill>
                  <a:schemeClr val="accent2"/>
                </a:solidFill>
              </a:rPr>
              <a:t> et </a:t>
            </a:r>
            <a:r>
              <a:rPr lang="en-US" sz="2300" u="sng" dirty="0">
                <a:solidFill>
                  <a:schemeClr val="accent2"/>
                </a:solidFill>
              </a:rPr>
              <a:t>de </a:t>
            </a:r>
            <a:r>
              <a:rPr lang="en-US" sz="2300" u="sng" dirty="0" err="1">
                <a:solidFill>
                  <a:schemeClr val="accent2"/>
                </a:solidFill>
              </a:rPr>
              <a:t>fichiers</a:t>
            </a:r>
            <a:r>
              <a:rPr lang="en-US" sz="2300" u="sng" dirty="0">
                <a:solidFill>
                  <a:schemeClr val="accent2"/>
                </a:solidFill>
              </a:rPr>
              <a:t> </a:t>
            </a:r>
            <a:r>
              <a:rPr lang="en-US" sz="2300" u="sng" dirty="0" err="1">
                <a:solidFill>
                  <a:schemeClr val="accent2"/>
                </a:solidFill>
              </a:rPr>
              <a:t>Powerpoint</a:t>
            </a:r>
            <a:r>
              <a:rPr lang="en-US" sz="2300" u="sng" dirty="0">
                <a:solidFill>
                  <a:schemeClr val="accent2"/>
                </a:solidFill>
              </a:rPr>
              <a:t> </a:t>
            </a:r>
            <a:r>
              <a:rPr lang="en-US" sz="2300" u="sng" dirty="0" err="1">
                <a:solidFill>
                  <a:schemeClr val="accent2"/>
                </a:solidFill>
              </a:rPr>
              <a:t>à</a:t>
            </a:r>
            <a:r>
              <a:rPr lang="en-US" sz="2300" u="sng" dirty="0">
                <a:solidFill>
                  <a:schemeClr val="accent2"/>
                </a:solidFill>
              </a:rPr>
              <a:t> </a:t>
            </a:r>
            <a:r>
              <a:rPr lang="en-US" sz="2300" u="sng" dirty="0" smtClean="0">
                <a:solidFill>
                  <a:schemeClr val="accent2"/>
                </a:solidFill>
              </a:rPr>
              <a:t>consulter (&gt; 10</a:t>
            </a:r>
            <a:r>
              <a:rPr lang="en-US" sz="2300" u="sng" baseline="30000" dirty="0" smtClean="0">
                <a:solidFill>
                  <a:schemeClr val="accent2"/>
                </a:solidFill>
              </a:rPr>
              <a:t>4-5</a:t>
            </a:r>
            <a:r>
              <a:rPr lang="en-US" sz="2300" u="sng" dirty="0" smtClean="0">
                <a:solidFill>
                  <a:schemeClr val="accent2"/>
                </a:solidFill>
              </a:rPr>
              <a:t>/an)</a:t>
            </a:r>
            <a:endParaRPr lang="en-US" sz="2300" dirty="0">
              <a:solidFill>
                <a:srgbClr val="00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2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325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4325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325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3257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43257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3257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3257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43257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3257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32579">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4325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autoUpdateAnimBg="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1" name="Picture 6" descr="0605026_03-A4-at-144-dpi.jpg"/>
          <p:cNvPicPr>
            <a:picLocks noChangeAspect="1"/>
          </p:cNvPicPr>
          <p:nvPr/>
        </p:nvPicPr>
        <p:blipFill>
          <a:blip r:embed="rId2"/>
          <a:srcRect/>
          <a:stretch>
            <a:fillRect/>
          </a:stretch>
        </p:blipFill>
        <p:spPr bwMode="auto">
          <a:xfrm>
            <a:off x="4303713" y="0"/>
            <a:ext cx="4840287" cy="3240088"/>
          </a:xfrm>
          <a:prstGeom prst="rect">
            <a:avLst/>
          </a:prstGeom>
          <a:noFill/>
          <a:ln w="9525">
            <a:noFill/>
            <a:miter lim="800000"/>
            <a:headEnd/>
            <a:tailEnd/>
          </a:ln>
        </p:spPr>
      </p:pic>
      <p:pic>
        <p:nvPicPr>
          <p:cNvPr id="32772" name="Picture 7" descr="sr120050317_28.jpg"/>
          <p:cNvPicPr>
            <a:picLocks noChangeAspect="1"/>
          </p:cNvPicPr>
          <p:nvPr/>
        </p:nvPicPr>
        <p:blipFill>
          <a:blip r:embed="rId3"/>
          <a:srcRect/>
          <a:stretch>
            <a:fillRect/>
          </a:stretch>
        </p:blipFill>
        <p:spPr bwMode="auto">
          <a:xfrm>
            <a:off x="0" y="215900"/>
            <a:ext cx="4319588" cy="3240088"/>
          </a:xfrm>
          <a:prstGeom prst="rect">
            <a:avLst/>
          </a:prstGeom>
          <a:noFill/>
          <a:ln w="9525">
            <a:noFill/>
            <a:miter lim="800000"/>
            <a:headEnd/>
            <a:tailEnd/>
          </a:ln>
        </p:spPr>
      </p:pic>
      <p:pic>
        <p:nvPicPr>
          <p:cNvPr id="32774" name="Picture 5" descr="0705020_03-A4-at-144-dpi.jpg"/>
          <p:cNvPicPr>
            <a:picLocks noChangeAspect="1"/>
          </p:cNvPicPr>
          <p:nvPr/>
        </p:nvPicPr>
        <p:blipFill>
          <a:blip r:embed="rId4"/>
          <a:srcRect/>
          <a:stretch>
            <a:fillRect/>
          </a:stretch>
        </p:blipFill>
        <p:spPr bwMode="auto">
          <a:xfrm>
            <a:off x="3715575" y="3224213"/>
            <a:ext cx="5428426" cy="3633787"/>
          </a:xfrm>
          <a:prstGeom prst="rect">
            <a:avLst/>
          </a:prstGeom>
          <a:noFill/>
          <a:ln w="9525">
            <a:noFill/>
            <a:miter lim="800000"/>
            <a:headEnd/>
            <a:tailEnd/>
          </a:ln>
        </p:spPr>
      </p:pic>
      <p:sp>
        <p:nvSpPr>
          <p:cNvPr id="32775" name="Rectangle 8"/>
          <p:cNvSpPr>
            <a:spLocks noChangeArrowheads="1"/>
          </p:cNvSpPr>
          <p:nvPr/>
        </p:nvSpPr>
        <p:spPr bwMode="auto">
          <a:xfrm>
            <a:off x="1435100" y="0"/>
            <a:ext cx="6388100" cy="889000"/>
          </a:xfrm>
          <a:prstGeom prst="rect">
            <a:avLst/>
          </a:prstGeom>
          <a:solidFill>
            <a:srgbClr val="D9D9D9">
              <a:alpha val="52940"/>
            </a:srgbClr>
          </a:solidFill>
          <a:ln w="9525">
            <a:solidFill>
              <a:schemeClr val="tx1"/>
            </a:solidFill>
            <a:round/>
            <a:headEnd/>
            <a:tailEnd/>
          </a:ln>
        </p:spPr>
        <p:txBody>
          <a:bodyPr>
            <a:prstTxWarp prst="textNoShape">
              <a:avLst/>
            </a:prstTxWarp>
          </a:bodyPr>
          <a:lstStyle/>
          <a:p>
            <a:endParaRPr lang="en-US"/>
          </a:p>
        </p:txBody>
      </p:sp>
      <p:sp>
        <p:nvSpPr>
          <p:cNvPr id="2" name="Title 1"/>
          <p:cNvSpPr>
            <a:spLocks noGrp="1"/>
          </p:cNvSpPr>
          <p:nvPr>
            <p:ph type="title"/>
          </p:nvPr>
        </p:nvSpPr>
        <p:spPr>
          <a:xfrm>
            <a:off x="0" y="152400"/>
            <a:ext cx="9144000" cy="1143000"/>
          </a:xfrm>
        </p:spPr>
        <p:txBody>
          <a:bodyPr/>
          <a:lstStyle/>
          <a:p>
            <a:r>
              <a:rPr lang="en-US" sz="2400" dirty="0" err="1" smtClean="0"/>
              <a:t>Construire</a:t>
            </a:r>
            <a:r>
              <a:rPr lang="en-US" sz="2400" dirty="0" smtClean="0"/>
              <a:t> un </a:t>
            </a:r>
            <a:r>
              <a:rPr lang="en-US" sz="2400" dirty="0" err="1" smtClean="0"/>
              <a:t>détecteur</a:t>
            </a:r>
            <a:r>
              <a:rPr lang="en-US" sz="2400" dirty="0" smtClean="0"/>
              <a:t> de </a:t>
            </a:r>
            <a:r>
              <a:rPr lang="en-US" sz="2400" dirty="0" err="1" smtClean="0"/>
              <a:t>particules</a:t>
            </a:r>
            <a:r>
              <a:rPr lang="en-US" sz="2400" dirty="0" smtClean="0"/>
              <a:t> </a:t>
            </a:r>
            <a:r>
              <a:rPr lang="en-US" sz="2400" dirty="0" err="1" smtClean="0"/>
              <a:t>est</a:t>
            </a:r>
            <a:r>
              <a:rPr lang="en-US" sz="2400" dirty="0" smtClean="0"/>
              <a:t> </a:t>
            </a:r>
            <a:r>
              <a:rPr lang="en-US" sz="2400" dirty="0" err="1" smtClean="0"/>
              <a:t>fascinant</a:t>
            </a:r>
            <a:r>
              <a:rPr lang="en-US" sz="2400" dirty="0" smtClean="0"/>
              <a:t>!</a:t>
            </a:r>
            <a:br>
              <a:rPr lang="en-US" sz="2400" dirty="0" smtClean="0"/>
            </a:br>
            <a:r>
              <a:rPr lang="en-US" sz="2400" dirty="0" err="1" smtClean="0">
                <a:solidFill>
                  <a:srgbClr val="000090"/>
                </a:solidFill>
              </a:rPr>
              <a:t>Exemple</a:t>
            </a:r>
            <a:r>
              <a:rPr lang="en-US" sz="2400" dirty="0" smtClean="0">
                <a:solidFill>
                  <a:srgbClr val="000090"/>
                </a:solidFill>
              </a:rPr>
              <a:t>: le </a:t>
            </a:r>
            <a:r>
              <a:rPr lang="en-US" sz="2400" dirty="0" err="1" smtClean="0">
                <a:solidFill>
                  <a:srgbClr val="000090"/>
                </a:solidFill>
              </a:rPr>
              <a:t>détecteur</a:t>
            </a:r>
            <a:r>
              <a:rPr lang="en-US" sz="2400" dirty="0" smtClean="0">
                <a:solidFill>
                  <a:srgbClr val="000090"/>
                </a:solidFill>
              </a:rPr>
              <a:t> </a:t>
            </a:r>
            <a:r>
              <a:rPr lang="en-US" sz="2400" dirty="0" err="1" smtClean="0">
                <a:solidFill>
                  <a:srgbClr val="000090"/>
                </a:solidFill>
              </a:rPr>
              <a:t>à</a:t>
            </a:r>
            <a:r>
              <a:rPr lang="en-US" sz="2400" dirty="0" smtClean="0">
                <a:solidFill>
                  <a:srgbClr val="000090"/>
                </a:solidFill>
              </a:rPr>
              <a:t> </a:t>
            </a:r>
            <a:r>
              <a:rPr lang="en-US" sz="2400" dirty="0" err="1" smtClean="0">
                <a:solidFill>
                  <a:srgbClr val="000090"/>
                </a:solidFill>
              </a:rPr>
              <a:t>rayonnement</a:t>
            </a:r>
            <a:r>
              <a:rPr lang="en-US" sz="2400" dirty="0" smtClean="0">
                <a:solidFill>
                  <a:srgbClr val="000090"/>
                </a:solidFill>
              </a:rPr>
              <a:t> de transition </a:t>
            </a:r>
            <a:r>
              <a:rPr lang="en-US" sz="2400" dirty="0" err="1" smtClean="0">
                <a:solidFill>
                  <a:srgbClr val="000090"/>
                </a:solidFill>
              </a:rPr>
              <a:t>d’ATLAS</a:t>
            </a:r>
            <a:r>
              <a:rPr lang="en-US" sz="2400" dirty="0" smtClean="0">
                <a:solidFill>
                  <a:srgbClr val="000090"/>
                </a:solidFill>
              </a:rPr>
              <a:t> (</a:t>
            </a:r>
            <a:r>
              <a:rPr lang="en-US" sz="2400" dirty="0" err="1" smtClean="0">
                <a:solidFill>
                  <a:srgbClr val="000090"/>
                </a:solidFill>
              </a:rPr>
              <a:t>ici</a:t>
            </a:r>
            <a:r>
              <a:rPr lang="en-US" sz="2400" dirty="0" smtClean="0">
                <a:solidFill>
                  <a:srgbClr val="000090"/>
                </a:solidFill>
              </a:rPr>
              <a:t> </a:t>
            </a:r>
            <a:r>
              <a:rPr lang="en-US" sz="2400" dirty="0" err="1" smtClean="0">
                <a:solidFill>
                  <a:srgbClr val="000090"/>
                </a:solidFill>
              </a:rPr>
              <a:t>aussi</a:t>
            </a:r>
            <a:r>
              <a:rPr lang="en-US" sz="2400" dirty="0" smtClean="0">
                <a:solidFill>
                  <a:srgbClr val="000090"/>
                </a:solidFill>
              </a:rPr>
              <a:t> on </a:t>
            </a:r>
            <a:r>
              <a:rPr lang="en-US" sz="2400" dirty="0" err="1" smtClean="0">
                <a:solidFill>
                  <a:srgbClr val="000090"/>
                </a:solidFill>
              </a:rPr>
              <a:t>pourrait</a:t>
            </a:r>
            <a:r>
              <a:rPr lang="en-US" sz="2400" dirty="0" smtClean="0">
                <a:solidFill>
                  <a:srgbClr val="000090"/>
                </a:solidFill>
              </a:rPr>
              <a:t> </a:t>
            </a:r>
            <a:r>
              <a:rPr lang="en-US" sz="2400" dirty="0" err="1" smtClean="0">
                <a:solidFill>
                  <a:srgbClr val="000090"/>
                </a:solidFill>
              </a:rPr>
              <a:t>rendre</a:t>
            </a:r>
            <a:r>
              <a:rPr lang="en-US" sz="2400" dirty="0" smtClean="0">
                <a:solidFill>
                  <a:srgbClr val="000090"/>
                </a:solidFill>
              </a:rPr>
              <a:t> </a:t>
            </a:r>
            <a:r>
              <a:rPr lang="en-US" sz="2400" dirty="0" err="1" smtClean="0">
                <a:solidFill>
                  <a:srgbClr val="000090"/>
                </a:solidFill>
              </a:rPr>
              <a:t>hommage</a:t>
            </a:r>
            <a:r>
              <a:rPr lang="en-US" sz="2400" dirty="0" smtClean="0">
                <a:solidFill>
                  <a:srgbClr val="000090"/>
                </a:solidFill>
              </a:rPr>
              <a:t> </a:t>
            </a:r>
            <a:r>
              <a:rPr lang="en-US" sz="2400" dirty="0" err="1" smtClean="0">
                <a:solidFill>
                  <a:srgbClr val="000090"/>
                </a:solidFill>
              </a:rPr>
              <a:t>à</a:t>
            </a:r>
            <a:r>
              <a:rPr lang="en-US" sz="2400" dirty="0" smtClean="0">
                <a:solidFill>
                  <a:srgbClr val="000090"/>
                </a:solidFill>
              </a:rPr>
              <a:t> Georges </a:t>
            </a:r>
            <a:r>
              <a:rPr lang="en-US" sz="2400" dirty="0" err="1" smtClean="0">
                <a:solidFill>
                  <a:srgbClr val="000090"/>
                </a:solidFill>
              </a:rPr>
              <a:t>Charpak</a:t>
            </a:r>
            <a:r>
              <a:rPr lang="en-US" sz="2400" dirty="0" smtClean="0">
                <a:solidFill>
                  <a:srgbClr val="000090"/>
                </a:solidFill>
              </a:rPr>
              <a:t>)</a:t>
            </a:r>
          </a:p>
        </p:txBody>
      </p:sp>
      <p:pic>
        <p:nvPicPr>
          <p:cNvPr id="32770" name="Content Placeholder 3" descr="0702018_02-A4-at-144-dpi.jpg"/>
          <p:cNvPicPr>
            <a:picLocks noGrp="1" noChangeAspect="1"/>
          </p:cNvPicPr>
          <p:nvPr>
            <p:ph idx="1"/>
          </p:nvPr>
        </p:nvPicPr>
        <p:blipFill>
          <a:blip r:embed="rId5"/>
          <a:srcRect l="-2354" r="-2354"/>
          <a:stretch>
            <a:fillRect/>
          </a:stretch>
        </p:blipFill>
        <p:spPr>
          <a:xfrm>
            <a:off x="-152400" y="3429001"/>
            <a:ext cx="5080499" cy="3429000"/>
          </a:xfrm>
        </p:spPr>
      </p:pic>
      <p:pic>
        <p:nvPicPr>
          <p:cNvPr id="32773" name="Picture 4" descr="sr01.jpg"/>
          <p:cNvPicPr>
            <a:picLocks noChangeAspect="1"/>
          </p:cNvPicPr>
          <p:nvPr/>
        </p:nvPicPr>
        <p:blipFill>
          <a:blip r:embed="rId6"/>
          <a:srcRect/>
          <a:stretch>
            <a:fillRect/>
          </a:stretch>
        </p:blipFill>
        <p:spPr bwMode="auto">
          <a:xfrm>
            <a:off x="3416300" y="2070100"/>
            <a:ext cx="1919288" cy="1439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0"/>
            <a:ext cx="9144000" cy="942975"/>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2800">
                <a:solidFill>
                  <a:srgbClr val="FF0000"/>
                </a:solidFill>
              </a:rPr>
              <a:t>La physique des particules expérimentales: </a:t>
            </a:r>
            <a:br>
              <a:rPr lang="en-US" sz="2800">
                <a:solidFill>
                  <a:srgbClr val="FF0000"/>
                </a:solidFill>
              </a:rPr>
            </a:br>
            <a:r>
              <a:rPr lang="en-US" sz="2800">
                <a:solidFill>
                  <a:srgbClr val="FF0000"/>
                </a:solidFill>
              </a:rPr>
              <a:t>25 ans de 1983 à 2010</a:t>
            </a:r>
          </a:p>
        </p:txBody>
      </p:sp>
      <p:sp>
        <p:nvSpPr>
          <p:cNvPr id="1342467" name="Text Box 3"/>
          <p:cNvSpPr txBox="1">
            <a:spLocks noChangeArrowheads="1"/>
          </p:cNvSpPr>
          <p:nvPr/>
        </p:nvSpPr>
        <p:spPr bwMode="auto">
          <a:xfrm>
            <a:off x="0" y="1295400"/>
            <a:ext cx="9144000" cy="2333625"/>
          </a:xfrm>
          <a:prstGeom prst="rect">
            <a:avLst/>
          </a:prstGeom>
          <a:noFill/>
          <a:ln w="28575">
            <a:noFill/>
            <a:miter lim="800000"/>
            <a:headEnd/>
            <a:tailEnd/>
          </a:ln>
        </p:spPr>
        <p:txBody>
          <a:bodyPr lIns="90488" tIns="44450" rIns="90488" bIns="44450">
            <a:prstTxWarp prst="textNoShape">
              <a:avLst/>
            </a:prstTxWarp>
            <a:spAutoFit/>
          </a:bodyPr>
          <a:lstStyle/>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p:txBody>
      </p:sp>
      <p:sp>
        <p:nvSpPr>
          <p:cNvPr id="18436" name="Text Box 6"/>
          <p:cNvSpPr txBox="1">
            <a:spLocks noChangeArrowheads="1"/>
          </p:cNvSpPr>
          <p:nvPr/>
        </p:nvSpPr>
        <p:spPr bwMode="auto">
          <a:xfrm>
            <a:off x="0" y="838200"/>
            <a:ext cx="9144000" cy="5880100"/>
          </a:xfrm>
          <a:prstGeom prst="rect">
            <a:avLst/>
          </a:prstGeom>
          <a:noFill/>
          <a:ln w="28575">
            <a:noFill/>
            <a:miter lim="800000"/>
            <a:headEnd/>
            <a:tailEnd/>
          </a:ln>
        </p:spPr>
        <p:txBody>
          <a:bodyPr lIns="90488" tIns="44450" rIns="90488" bIns="44450" anchor="ctr">
            <a:prstTxWarp prst="textNoShape">
              <a:avLst/>
            </a:prstTxWarp>
            <a:spAutoFit/>
          </a:bodyPr>
          <a:lstStyle/>
          <a:p>
            <a:pPr algn="just">
              <a:buFont typeface="Zapf Dingbats" charset="2"/>
              <a:buChar char="ª"/>
            </a:pPr>
            <a:r>
              <a:rPr lang="en-US" sz="2000">
                <a:solidFill>
                  <a:srgbClr val="CC3399"/>
                </a:solidFill>
              </a:rPr>
              <a:t> C’est souvent le hasard qui guide nos pas en passant de l’enfance à l’âge adulte. De 1971 à 1976, j’ai personnellement évolué des maths, à la physique théorique, puis à la physique expérimentale en hautes énergies.</a:t>
            </a:r>
          </a:p>
          <a:p>
            <a:pPr algn="just">
              <a:buFont typeface="Zapf Dingbats" charset="2"/>
              <a:buChar char="ª"/>
            </a:pPr>
            <a:endParaRPr lang="en-US" sz="2000">
              <a:solidFill>
                <a:srgbClr val="CC3399"/>
              </a:solidFill>
            </a:endParaRPr>
          </a:p>
          <a:p>
            <a:pPr algn="just">
              <a:buFont typeface="Zapf Dingbats" charset="2"/>
              <a:buChar char="ª"/>
            </a:pPr>
            <a:r>
              <a:rPr lang="en-US" sz="2000">
                <a:solidFill>
                  <a:srgbClr val="CC3399"/>
                </a:solidFill>
              </a:rPr>
              <a:t> Les Français disent souvent: “un expérimentateur = un théoricien raté”</a:t>
            </a:r>
          </a:p>
          <a:p>
            <a:pPr algn="just">
              <a:buFont typeface="Zapf Dingbats" charset="2"/>
              <a:buChar char="ª"/>
            </a:pPr>
            <a:endParaRPr lang="en-US" sz="2000">
              <a:solidFill>
                <a:srgbClr val="CC3399"/>
              </a:solidFill>
            </a:endParaRPr>
          </a:p>
          <a:p>
            <a:pPr algn="just">
              <a:buFont typeface="Zapf Dingbats" charset="2"/>
              <a:buChar char="ª"/>
            </a:pPr>
            <a:r>
              <a:rPr lang="en-US" sz="2000">
                <a:solidFill>
                  <a:srgbClr val="CC3399"/>
                </a:solidFill>
              </a:rPr>
              <a:t> J’étais également attiré par l’astrophysique mais à l’époque cela ressemblait un peu trop à de la zoologie: on élargit le catalogue des observations sans une théorie prédictive sous-jacente de l’évolution de l’univers.</a:t>
            </a:r>
          </a:p>
          <a:p>
            <a:pPr algn="just">
              <a:buFont typeface="Zapf Dingbats" charset="2"/>
              <a:buChar char="ª"/>
            </a:pPr>
            <a:endParaRPr lang="en-US" sz="2000">
              <a:solidFill>
                <a:srgbClr val="CC3399"/>
              </a:solidFill>
            </a:endParaRPr>
          </a:p>
          <a:p>
            <a:pPr algn="just">
              <a:buFont typeface="Zapf Dingbats" charset="2"/>
              <a:buChar char="ª"/>
            </a:pPr>
            <a:r>
              <a:rPr lang="en-US" sz="2000">
                <a:solidFill>
                  <a:schemeClr val="accent2"/>
                </a:solidFill>
              </a:rPr>
              <a:t> Dans la naïveté de ma jeunesse, je croyais vraiment que la recherche fondamentale impliquait des avancées majeures et régulières de notre compréhension des lois de la nature. </a:t>
            </a:r>
          </a:p>
          <a:p>
            <a:pPr algn="just">
              <a:buFont typeface="Zapf Dingbats" charset="2"/>
              <a:buChar char="ª"/>
            </a:pPr>
            <a:endParaRPr lang="en-US" sz="2000">
              <a:solidFill>
                <a:schemeClr val="accent2"/>
              </a:solidFill>
            </a:endParaRPr>
          </a:p>
          <a:p>
            <a:pPr algn="just">
              <a:buFont typeface="Zapf Dingbats" charset="2"/>
              <a:buChar char="ª"/>
            </a:pPr>
            <a:r>
              <a:rPr lang="en-US" sz="2000">
                <a:solidFill>
                  <a:schemeClr val="accent2"/>
                </a:solidFill>
              </a:rPr>
              <a:t> Avec de l’expérience (et aussi en écoutant le discours de D. Gross, prix Nobel de physique en 2004), je pense qu’il est plus humble de dire que les 25 dernières années ont fait grimper à notre compréhension des lois de la physique fondamentale plusieurs marches importantes d’un escalier qui est probablement sans fin et qui se découvre  à nous peu à peu.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3424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2467" grpId="0" build="p" autoUpdateAnimBg="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Content Placeholder 3" descr="0809003_09-A4-at-144-dpi.jpg"/>
          <p:cNvPicPr>
            <a:picLocks noGrp="1" noChangeAspect="1"/>
          </p:cNvPicPr>
          <p:nvPr>
            <p:ph idx="1"/>
          </p:nvPr>
        </p:nvPicPr>
        <p:blipFill>
          <a:blip r:embed="rId2"/>
          <a:srcRect l="-2065" r="-2065"/>
          <a:stretch>
            <a:fillRect/>
          </a:stretch>
        </p:blipFill>
        <p:spPr>
          <a:xfrm>
            <a:off x="-165100" y="609600"/>
            <a:ext cx="5068888" cy="3240088"/>
          </a:xfrm>
        </p:spPr>
      </p:pic>
      <p:pic>
        <p:nvPicPr>
          <p:cNvPr id="39939" name="Picture 4" descr="0809003_01-A4-at-144-dpi.jpg"/>
          <p:cNvPicPr>
            <a:picLocks noChangeAspect="1"/>
          </p:cNvPicPr>
          <p:nvPr/>
        </p:nvPicPr>
        <p:blipFill>
          <a:blip r:embed="rId3"/>
          <a:srcRect/>
          <a:stretch>
            <a:fillRect/>
          </a:stretch>
        </p:blipFill>
        <p:spPr bwMode="auto">
          <a:xfrm>
            <a:off x="0" y="3408363"/>
            <a:ext cx="5182062" cy="3449637"/>
          </a:xfrm>
          <a:prstGeom prst="rect">
            <a:avLst/>
          </a:prstGeom>
          <a:noFill/>
          <a:ln w="9525">
            <a:noFill/>
            <a:miter lim="800000"/>
            <a:headEnd/>
            <a:tailEnd/>
          </a:ln>
        </p:spPr>
      </p:pic>
      <p:pic>
        <p:nvPicPr>
          <p:cNvPr id="39940" name="Picture 5" descr="IMG_6900.jpg"/>
          <p:cNvPicPr>
            <a:picLocks noChangeAspect="1"/>
          </p:cNvPicPr>
          <p:nvPr/>
        </p:nvPicPr>
        <p:blipFill>
          <a:blip r:embed="rId4"/>
          <a:srcRect/>
          <a:stretch>
            <a:fillRect/>
          </a:stretch>
        </p:blipFill>
        <p:spPr bwMode="auto">
          <a:xfrm>
            <a:off x="2705100" y="1695450"/>
            <a:ext cx="3236913" cy="2160588"/>
          </a:xfrm>
          <a:prstGeom prst="rect">
            <a:avLst/>
          </a:prstGeom>
          <a:noFill/>
          <a:ln w="9525">
            <a:noFill/>
            <a:miter lim="800000"/>
            <a:headEnd/>
            <a:tailEnd/>
          </a:ln>
        </p:spPr>
      </p:pic>
      <p:pic>
        <p:nvPicPr>
          <p:cNvPr id="39941" name="Picture 7" descr="0809003_38-A4-at-144-dpi.jpg"/>
          <p:cNvPicPr>
            <a:picLocks noChangeAspect="1"/>
          </p:cNvPicPr>
          <p:nvPr/>
        </p:nvPicPr>
        <p:blipFill>
          <a:blip r:embed="rId5"/>
          <a:srcRect/>
          <a:stretch>
            <a:fillRect/>
          </a:stretch>
        </p:blipFill>
        <p:spPr bwMode="auto">
          <a:xfrm>
            <a:off x="4276725" y="398463"/>
            <a:ext cx="4867275" cy="3240087"/>
          </a:xfrm>
          <a:prstGeom prst="rect">
            <a:avLst/>
          </a:prstGeom>
          <a:noFill/>
          <a:ln w="9525">
            <a:noFill/>
            <a:miter lim="800000"/>
            <a:headEnd/>
            <a:tailEnd/>
          </a:ln>
        </p:spPr>
      </p:pic>
      <p:pic>
        <p:nvPicPr>
          <p:cNvPr id="39944" name="Picture 6" descr="0809003_48-A4-at-144-dpi.jpg"/>
          <p:cNvPicPr>
            <a:picLocks noChangeAspect="1"/>
          </p:cNvPicPr>
          <p:nvPr/>
        </p:nvPicPr>
        <p:blipFill>
          <a:blip r:embed="rId6"/>
          <a:srcRect/>
          <a:stretch>
            <a:fillRect/>
          </a:stretch>
        </p:blipFill>
        <p:spPr bwMode="auto">
          <a:xfrm>
            <a:off x="3735388" y="3257550"/>
            <a:ext cx="5408612" cy="3600450"/>
          </a:xfrm>
          <a:prstGeom prst="rect">
            <a:avLst/>
          </a:prstGeom>
          <a:noFill/>
          <a:ln w="9525">
            <a:noFill/>
            <a:miter lim="800000"/>
            <a:headEnd/>
            <a:tailEnd/>
          </a:ln>
        </p:spPr>
      </p:pic>
      <p:sp>
        <p:nvSpPr>
          <p:cNvPr id="10" name="Title 1"/>
          <p:cNvSpPr>
            <a:spLocks noGrp="1"/>
          </p:cNvSpPr>
          <p:nvPr>
            <p:ph type="title"/>
          </p:nvPr>
        </p:nvSpPr>
        <p:spPr>
          <a:xfrm>
            <a:off x="0" y="0"/>
            <a:ext cx="9144000" cy="1143000"/>
          </a:xfrm>
        </p:spPr>
        <p:txBody>
          <a:bodyPr/>
          <a:lstStyle/>
          <a:p>
            <a:r>
              <a:rPr lang="en-US" sz="2400" dirty="0" smtClean="0"/>
              <a:t>Faire </a:t>
            </a:r>
            <a:r>
              <a:rPr lang="en-US" sz="2400" dirty="0" err="1" smtClean="0"/>
              <a:t>fonctionner</a:t>
            </a:r>
            <a:r>
              <a:rPr lang="en-US" sz="2400" dirty="0" smtClean="0"/>
              <a:t> un </a:t>
            </a:r>
            <a:r>
              <a:rPr lang="en-US" sz="2400" dirty="0" err="1" smtClean="0"/>
              <a:t>détecteur</a:t>
            </a:r>
            <a:r>
              <a:rPr lang="en-US" sz="2400" dirty="0" smtClean="0"/>
              <a:t> de </a:t>
            </a:r>
            <a:r>
              <a:rPr lang="en-US" sz="2400" dirty="0" err="1" smtClean="0"/>
              <a:t>particules</a:t>
            </a:r>
            <a:r>
              <a:rPr lang="en-US" sz="2400" dirty="0" smtClean="0"/>
              <a:t> </a:t>
            </a:r>
            <a:r>
              <a:rPr lang="en-US" sz="2400" dirty="0" err="1" smtClean="0"/>
              <a:t>est</a:t>
            </a:r>
            <a:r>
              <a:rPr lang="en-US" sz="2400" dirty="0" smtClean="0"/>
              <a:t> </a:t>
            </a:r>
            <a:r>
              <a:rPr lang="en-US" sz="2400" dirty="0" err="1" smtClean="0"/>
              <a:t>fascinant</a:t>
            </a:r>
            <a:r>
              <a:rPr lang="en-US" sz="2400" dirty="0" smtClean="0"/>
              <a:t>!</a:t>
            </a:r>
            <a:br>
              <a:rPr lang="en-US" sz="2400" dirty="0" smtClean="0"/>
            </a:br>
            <a:r>
              <a:rPr lang="en-US" sz="2400" dirty="0" err="1" smtClean="0">
                <a:solidFill>
                  <a:srgbClr val="000090"/>
                </a:solidFill>
              </a:rPr>
              <a:t>Exemple</a:t>
            </a:r>
            <a:r>
              <a:rPr lang="en-US" sz="2400" dirty="0" smtClean="0">
                <a:solidFill>
                  <a:srgbClr val="000090"/>
                </a:solidFill>
              </a:rPr>
              <a:t>: </a:t>
            </a:r>
            <a:r>
              <a:rPr lang="en-US" sz="2400" dirty="0" err="1" smtClean="0">
                <a:solidFill>
                  <a:srgbClr val="000090"/>
                </a:solidFill>
              </a:rPr>
              <a:t>l’arrivée</a:t>
            </a:r>
            <a:r>
              <a:rPr lang="en-US" sz="2400" dirty="0" smtClean="0">
                <a:solidFill>
                  <a:srgbClr val="000090"/>
                </a:solidFill>
              </a:rPr>
              <a:t> des premiers </a:t>
            </a:r>
            <a:r>
              <a:rPr lang="en-US" sz="2400" dirty="0" err="1" smtClean="0">
                <a:solidFill>
                  <a:srgbClr val="000090"/>
                </a:solidFill>
              </a:rPr>
              <a:t>faisceaux</a:t>
            </a:r>
            <a:r>
              <a:rPr lang="en-US" sz="2400" dirty="0" smtClean="0">
                <a:solidFill>
                  <a:srgbClr val="000090"/>
                </a:solidFill>
              </a:rPr>
              <a:t> </a:t>
            </a:r>
            <a:r>
              <a:rPr lang="en-US" sz="2400" dirty="0" err="1" smtClean="0">
                <a:solidFill>
                  <a:srgbClr val="000090"/>
                </a:solidFill>
              </a:rPr>
              <a:t>dans</a:t>
            </a:r>
            <a:r>
              <a:rPr lang="en-US" sz="2400" dirty="0" smtClean="0">
                <a:solidFill>
                  <a:srgbClr val="000090"/>
                </a:solidFill>
              </a:rPr>
              <a:t> ATLAS </a:t>
            </a:r>
            <a:br>
              <a:rPr lang="en-US" sz="2400" dirty="0" smtClean="0">
                <a:solidFill>
                  <a:srgbClr val="000090"/>
                </a:solidFill>
              </a:rPr>
            </a:br>
            <a:r>
              <a:rPr lang="en-US" sz="2400" dirty="0" smtClean="0">
                <a:solidFill>
                  <a:srgbClr val="000090"/>
                </a:solidFill>
              </a:rPr>
              <a:t>en </a:t>
            </a:r>
            <a:r>
              <a:rPr lang="en-US" sz="2400" dirty="0" err="1" smtClean="0">
                <a:solidFill>
                  <a:srgbClr val="000090"/>
                </a:solidFill>
              </a:rPr>
              <a:t>septembre</a:t>
            </a:r>
            <a:r>
              <a:rPr lang="en-US" sz="2400" dirty="0" smtClean="0">
                <a:solidFill>
                  <a:srgbClr val="000090"/>
                </a:solidFill>
              </a:rPr>
              <a:t> 2008</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9144000" cy="533400"/>
          </a:xfrm>
        </p:spPr>
        <p:txBody>
          <a:bodyPr/>
          <a:lstStyle/>
          <a:p>
            <a:r>
              <a:rPr lang="en-US" sz="2600" dirty="0" smtClean="0"/>
              <a:t>A quoi correspond </a:t>
            </a:r>
            <a:r>
              <a:rPr lang="en-US" sz="2600" dirty="0" err="1" smtClean="0"/>
              <a:t>l’opération</a:t>
            </a:r>
            <a:r>
              <a:rPr lang="en-US" sz="2600" dirty="0" smtClean="0"/>
              <a:t> </a:t>
            </a:r>
            <a:r>
              <a:rPr lang="en-US" sz="2600" dirty="0" err="1" smtClean="0"/>
              <a:t>d’une</a:t>
            </a:r>
            <a:r>
              <a:rPr lang="en-US" sz="2600" dirty="0" smtClean="0"/>
              <a:t> </a:t>
            </a:r>
            <a:r>
              <a:rPr lang="en-US" sz="2600" dirty="0" err="1" smtClean="0"/>
              <a:t>expérience</a:t>
            </a:r>
            <a:r>
              <a:rPr lang="en-US" sz="2600" dirty="0" smtClean="0"/>
              <a:t> au LHC?</a:t>
            </a:r>
          </a:p>
        </p:txBody>
      </p:sp>
      <p:sp>
        <p:nvSpPr>
          <p:cNvPr id="50179" name="Content Placeholder 2"/>
          <p:cNvSpPr>
            <a:spLocks noGrp="1"/>
          </p:cNvSpPr>
          <p:nvPr>
            <p:ph idx="1"/>
          </p:nvPr>
        </p:nvSpPr>
        <p:spPr>
          <a:xfrm>
            <a:off x="0" y="381000"/>
            <a:ext cx="9144000" cy="6096000"/>
          </a:xfrm>
        </p:spPr>
        <p:txBody>
          <a:bodyPr/>
          <a:lstStyle/>
          <a:p>
            <a:r>
              <a:rPr lang="en-US" sz="2000" dirty="0" err="1" smtClean="0">
                <a:solidFill>
                  <a:srgbClr val="660066"/>
                </a:solidFill>
                <a:sym typeface="Wingdings" charset="2"/>
              </a:rPr>
              <a:t>Analogie</a:t>
            </a:r>
            <a:r>
              <a:rPr lang="en-US" sz="2000" dirty="0" smtClean="0">
                <a:solidFill>
                  <a:srgbClr val="660066"/>
                </a:solidFill>
                <a:sym typeface="Wingdings" charset="2"/>
              </a:rPr>
              <a:t>: </a:t>
            </a:r>
            <a:br>
              <a:rPr lang="en-US" sz="2000" dirty="0" smtClean="0">
                <a:solidFill>
                  <a:srgbClr val="660066"/>
                </a:solidFill>
                <a:sym typeface="Wingdings" charset="2"/>
              </a:rPr>
            </a:br>
            <a:r>
              <a:rPr lang="en-US" sz="2000" dirty="0" err="1" smtClean="0">
                <a:solidFill>
                  <a:srgbClr val="660066"/>
                </a:solidFill>
                <a:sym typeface="Wingdings" charset="2"/>
              </a:rPr>
              <a:t>appareil</a:t>
            </a:r>
            <a:r>
              <a:rPr lang="en-US" sz="2000" dirty="0" smtClean="0">
                <a:solidFill>
                  <a:srgbClr val="660066"/>
                </a:solidFill>
                <a:sym typeface="Wingdings" charset="2"/>
              </a:rPr>
              <a:t> photo 3D digital avec 100 Megapixels </a:t>
            </a:r>
            <a:r>
              <a:rPr lang="en-US" sz="2000" dirty="0" err="1" smtClean="0">
                <a:solidFill>
                  <a:srgbClr val="660066"/>
                </a:solidFill>
                <a:sym typeface="Wingdings" charset="2"/>
              </a:rPr>
              <a:t>construit</a:t>
            </a:r>
            <a:r>
              <a:rPr lang="en-US" sz="2000" dirty="0" smtClean="0">
                <a:solidFill>
                  <a:srgbClr val="660066"/>
                </a:solidFill>
                <a:sym typeface="Wingdings" charset="2"/>
              </a:rPr>
              <a:t> </a:t>
            </a:r>
            <a:r>
              <a:rPr lang="en-US" sz="2000" dirty="0" err="1" smtClean="0">
                <a:solidFill>
                  <a:srgbClr val="660066"/>
                </a:solidFill>
                <a:sym typeface="Wingdings" charset="2"/>
              </a:rPr>
              <a:t>une</a:t>
            </a:r>
            <a:r>
              <a:rPr lang="en-US" sz="2000" dirty="0" smtClean="0">
                <a:solidFill>
                  <a:srgbClr val="660066"/>
                </a:solidFill>
                <a:sym typeface="Wingdings" charset="2"/>
              </a:rPr>
              <a:t> </a:t>
            </a:r>
            <a:r>
              <a:rPr lang="en-US" sz="2000" dirty="0" err="1" smtClean="0">
                <a:solidFill>
                  <a:srgbClr val="660066"/>
                </a:solidFill>
                <a:sym typeface="Wingdings" charset="2"/>
              </a:rPr>
              <a:t>seule</a:t>
            </a:r>
            <a:r>
              <a:rPr lang="en-US" sz="2000" dirty="0" smtClean="0">
                <a:solidFill>
                  <a:srgbClr val="660066"/>
                </a:solidFill>
                <a:sym typeface="Wingdings" charset="2"/>
              </a:rPr>
              <a:t> </a:t>
            </a:r>
            <a:r>
              <a:rPr lang="en-US" sz="2000" dirty="0" err="1" smtClean="0">
                <a:solidFill>
                  <a:srgbClr val="660066"/>
                </a:solidFill>
                <a:sym typeface="Wingdings" charset="2"/>
              </a:rPr>
              <a:t>fois</a:t>
            </a:r>
            <a:r>
              <a:rPr lang="en-US" sz="2000" dirty="0" smtClean="0">
                <a:solidFill>
                  <a:srgbClr val="660066"/>
                </a:solidFill>
                <a:sym typeface="Wingdings" charset="2"/>
              </a:rPr>
              <a:t>. Il </a:t>
            </a:r>
            <a:r>
              <a:rPr lang="en-US" sz="2000" dirty="0" err="1" smtClean="0">
                <a:solidFill>
                  <a:srgbClr val="660066"/>
                </a:solidFill>
                <a:sym typeface="Wingdings" charset="2"/>
              </a:rPr>
              <a:t>est</a:t>
            </a:r>
            <a:r>
              <a:rPr lang="en-US" sz="2000" dirty="0" smtClean="0">
                <a:solidFill>
                  <a:srgbClr val="660066"/>
                </a:solidFill>
                <a:sym typeface="Wingdings" charset="2"/>
              </a:rPr>
              <a:t> son </a:t>
            </a:r>
            <a:r>
              <a:rPr lang="en-US" sz="2000" dirty="0" err="1" smtClean="0">
                <a:solidFill>
                  <a:srgbClr val="660066"/>
                </a:solidFill>
                <a:sym typeface="Wingdings" charset="2"/>
              </a:rPr>
              <a:t>propre</a:t>
            </a:r>
            <a:r>
              <a:rPr lang="en-US" sz="2000" dirty="0" smtClean="0">
                <a:solidFill>
                  <a:srgbClr val="660066"/>
                </a:solidFill>
                <a:sym typeface="Wingdings" charset="2"/>
              </a:rPr>
              <a:t> prototype. Il </a:t>
            </a:r>
            <a:r>
              <a:rPr lang="en-US" sz="2000" dirty="0" err="1" smtClean="0">
                <a:solidFill>
                  <a:srgbClr val="660066"/>
                </a:solidFill>
                <a:sym typeface="Wingdings" charset="2"/>
              </a:rPr>
              <a:t>doit</a:t>
            </a:r>
            <a:r>
              <a:rPr lang="en-US" sz="2000" dirty="0" smtClean="0">
                <a:solidFill>
                  <a:srgbClr val="660066"/>
                </a:solidFill>
                <a:sym typeface="Wingdings" charset="2"/>
              </a:rPr>
              <a:t> </a:t>
            </a:r>
            <a:r>
              <a:rPr lang="en-US" sz="2000" dirty="0" err="1" smtClean="0">
                <a:solidFill>
                  <a:srgbClr val="660066"/>
                </a:solidFill>
                <a:sym typeface="Wingdings" charset="2"/>
              </a:rPr>
              <a:t>survivre</a:t>
            </a:r>
            <a:r>
              <a:rPr lang="en-US" sz="2000" dirty="0" smtClean="0">
                <a:solidFill>
                  <a:srgbClr val="660066"/>
                </a:solidFill>
                <a:sym typeface="Wingdings" charset="2"/>
              </a:rPr>
              <a:t> </a:t>
            </a:r>
            <a:r>
              <a:rPr lang="en-US" sz="2000" dirty="0" err="1" smtClean="0">
                <a:solidFill>
                  <a:srgbClr val="660066"/>
                </a:solidFill>
                <a:sym typeface="Wingdings" charset="2"/>
              </a:rPr>
              <a:t>dans</a:t>
            </a:r>
            <a:r>
              <a:rPr lang="en-US" sz="2000" dirty="0" smtClean="0">
                <a:solidFill>
                  <a:srgbClr val="660066"/>
                </a:solidFill>
                <a:sym typeface="Wingdings" charset="2"/>
              </a:rPr>
              <a:t> un </a:t>
            </a:r>
            <a:r>
              <a:rPr lang="en-US" sz="2000" dirty="0" err="1" smtClean="0">
                <a:solidFill>
                  <a:srgbClr val="660066"/>
                </a:solidFill>
                <a:sym typeface="Wingdings" charset="2"/>
              </a:rPr>
              <a:t>environnement</a:t>
            </a:r>
            <a:r>
              <a:rPr lang="en-US" sz="2000" dirty="0" smtClean="0">
                <a:solidFill>
                  <a:srgbClr val="660066"/>
                </a:solidFill>
                <a:sym typeface="Wingdings" charset="2"/>
              </a:rPr>
              <a:t> </a:t>
            </a:r>
            <a:r>
              <a:rPr lang="en-US" sz="2000" dirty="0" err="1" smtClean="0">
                <a:solidFill>
                  <a:srgbClr val="660066"/>
                </a:solidFill>
                <a:sym typeface="Wingdings" charset="2"/>
              </a:rPr>
              <a:t>proche</a:t>
            </a:r>
            <a:r>
              <a:rPr lang="en-US" sz="2000" dirty="0" smtClean="0">
                <a:solidFill>
                  <a:srgbClr val="660066"/>
                </a:solidFill>
                <a:sym typeface="Wingdings" charset="2"/>
              </a:rPr>
              <a:t> de </a:t>
            </a:r>
            <a:r>
              <a:rPr lang="en-US" sz="2000" dirty="0" err="1" smtClean="0">
                <a:solidFill>
                  <a:srgbClr val="660066"/>
                </a:solidFill>
                <a:sym typeface="Wingdings" charset="2"/>
              </a:rPr>
              <a:t>celui</a:t>
            </a:r>
            <a:r>
              <a:rPr lang="en-US" sz="2000" dirty="0" smtClean="0">
                <a:solidFill>
                  <a:srgbClr val="660066"/>
                </a:solidFill>
                <a:sym typeface="Wingdings" charset="2"/>
              </a:rPr>
              <a:t> d’un </a:t>
            </a:r>
            <a:r>
              <a:rPr lang="en-US" sz="2000" dirty="0" err="1" smtClean="0">
                <a:solidFill>
                  <a:srgbClr val="660066"/>
                </a:solidFill>
                <a:sym typeface="Wingdings" charset="2"/>
              </a:rPr>
              <a:t>réacteur</a:t>
            </a:r>
            <a:r>
              <a:rPr lang="en-US" sz="2000" dirty="0" smtClean="0">
                <a:solidFill>
                  <a:srgbClr val="660066"/>
                </a:solidFill>
                <a:sym typeface="Wingdings" charset="2"/>
              </a:rPr>
              <a:t> </a:t>
            </a:r>
            <a:r>
              <a:rPr lang="en-US" sz="2000" dirty="0" err="1" smtClean="0">
                <a:solidFill>
                  <a:srgbClr val="660066"/>
                </a:solidFill>
                <a:sym typeface="Wingdings" charset="2"/>
              </a:rPr>
              <a:t>nucléaire</a:t>
            </a:r>
            <a:r>
              <a:rPr lang="en-US" sz="2000" dirty="0" smtClean="0">
                <a:solidFill>
                  <a:srgbClr val="660066"/>
                </a:solidFill>
                <a:sym typeface="Wingdings" charset="2"/>
              </a:rPr>
              <a:t> (</a:t>
            </a:r>
            <a:r>
              <a:rPr lang="en-US" sz="2000" dirty="0" err="1" smtClean="0">
                <a:solidFill>
                  <a:srgbClr val="660066"/>
                </a:solidFill>
                <a:sym typeface="Wingdings" charset="2"/>
              </a:rPr>
              <a:t>composants</a:t>
            </a:r>
            <a:r>
              <a:rPr lang="en-US" sz="2000" dirty="0" smtClean="0">
                <a:solidFill>
                  <a:srgbClr val="660066"/>
                </a:solidFill>
                <a:sym typeface="Wingdings" charset="2"/>
              </a:rPr>
              <a:t> </a:t>
            </a:r>
            <a:r>
              <a:rPr lang="en-US" sz="2000" dirty="0" err="1" smtClean="0">
                <a:solidFill>
                  <a:srgbClr val="660066"/>
                </a:solidFill>
                <a:sym typeface="Wingdings" charset="2"/>
              </a:rPr>
              <a:t>commerciaux</a:t>
            </a:r>
            <a:r>
              <a:rPr lang="en-US" sz="2000" dirty="0" smtClean="0">
                <a:solidFill>
                  <a:srgbClr val="660066"/>
                </a:solidFill>
                <a:sym typeface="Wingdings" charset="2"/>
              </a:rPr>
              <a:t> standard </a:t>
            </a:r>
            <a:r>
              <a:rPr lang="en-US" sz="2000" dirty="0" err="1" smtClean="0">
                <a:solidFill>
                  <a:srgbClr val="660066"/>
                </a:solidFill>
                <a:sym typeface="Wingdings" charset="2"/>
              </a:rPr>
              <a:t>s’abstenir</a:t>
            </a:r>
            <a:r>
              <a:rPr lang="en-US" sz="2000" dirty="0" smtClean="0">
                <a:solidFill>
                  <a:srgbClr val="660066"/>
                </a:solidFill>
                <a:sym typeface="Wingdings" charset="2"/>
              </a:rPr>
              <a:t>!)</a:t>
            </a:r>
            <a:endParaRPr lang="en-GB" sz="2000" dirty="0" smtClean="0">
              <a:sym typeface="Wingdings" charset="2"/>
            </a:endParaRPr>
          </a:p>
          <a:p>
            <a:pPr>
              <a:buFont typeface="Arial"/>
              <a:buChar char="•"/>
            </a:pPr>
            <a:r>
              <a:rPr lang="en-GB" sz="2000" dirty="0" smtClean="0">
                <a:sym typeface="Wingdings" charset="2"/>
              </a:rPr>
              <a:t>40 millions </a:t>
            </a:r>
            <a:r>
              <a:rPr lang="en-GB" sz="2000" dirty="0" err="1" smtClean="0">
                <a:sym typeface="Wingdings" charset="2"/>
              </a:rPr>
              <a:t>d’images</a:t>
            </a:r>
            <a:r>
              <a:rPr lang="en-GB" sz="2000" dirty="0" smtClean="0">
                <a:sym typeface="Wingdings" charset="2"/>
              </a:rPr>
              <a:t> par </a:t>
            </a:r>
            <a:r>
              <a:rPr lang="en-GB" sz="2000" dirty="0" err="1" smtClean="0">
                <a:sym typeface="Wingdings" charset="2"/>
              </a:rPr>
              <a:t>seconde</a:t>
            </a:r>
            <a:r>
              <a:rPr lang="en-GB" sz="2000" dirty="0" smtClean="0">
                <a:sym typeface="Wingdings" charset="2"/>
              </a:rPr>
              <a:t> (</a:t>
            </a:r>
            <a:r>
              <a:rPr lang="fr-CH" sz="2000" dirty="0" smtClean="0">
                <a:sym typeface="Wingdings" charset="2"/>
              </a:rPr>
              <a:t>prises jour et nuit, 24h/24h, 7 jours sur 7</a:t>
            </a:r>
            <a:r>
              <a:rPr lang="en-GB" sz="2000" dirty="0" smtClean="0">
                <a:sym typeface="Wingdings" charset="2"/>
              </a:rPr>
              <a:t>). </a:t>
            </a:r>
            <a:r>
              <a:rPr lang="en-GB" sz="2000" dirty="0" err="1" smtClean="0">
                <a:sym typeface="Wingdings" charset="2"/>
              </a:rPr>
              <a:t>Chaque</a:t>
            </a:r>
            <a:r>
              <a:rPr lang="en-GB" sz="2000" dirty="0" smtClean="0">
                <a:sym typeface="Wingdings" charset="2"/>
              </a:rPr>
              <a:t> image </a:t>
            </a:r>
            <a:r>
              <a:rPr lang="en-GB" sz="2000" dirty="0" err="1" smtClean="0">
                <a:sym typeface="Wingdings" charset="2"/>
              </a:rPr>
              <a:t>est</a:t>
            </a:r>
            <a:r>
              <a:rPr lang="en-GB" sz="2000" dirty="0" smtClean="0">
                <a:sym typeface="Wingdings" charset="2"/>
              </a:rPr>
              <a:t> prise </a:t>
            </a:r>
            <a:r>
              <a:rPr lang="en-GB" sz="2000" dirty="0" err="1" smtClean="0">
                <a:sym typeface="Wingdings" charset="2"/>
              </a:rPr>
              <a:t>dans</a:t>
            </a:r>
            <a:r>
              <a:rPr lang="en-GB" sz="2000" dirty="0" smtClean="0">
                <a:sym typeface="Wingdings" charset="2"/>
              </a:rPr>
              <a:t> des conditions de </a:t>
            </a:r>
            <a:r>
              <a:rPr lang="en-GB" sz="2000" dirty="0" err="1" smtClean="0">
                <a:sym typeface="Wingdings" charset="2"/>
              </a:rPr>
              <a:t>densité</a:t>
            </a:r>
            <a:r>
              <a:rPr lang="en-GB" sz="2000" dirty="0" smtClean="0">
                <a:sym typeface="Wingdings" charset="2"/>
              </a:rPr>
              <a:t> </a:t>
            </a:r>
            <a:r>
              <a:rPr lang="en-GB" sz="2000" dirty="0" err="1" smtClean="0">
                <a:sym typeface="Wingdings" charset="2"/>
              </a:rPr>
              <a:t>d’énergie</a:t>
            </a:r>
            <a:r>
              <a:rPr lang="en-GB" sz="2000" dirty="0" smtClean="0">
                <a:sym typeface="Wingdings" charset="2"/>
              </a:rPr>
              <a:t> par interaction </a:t>
            </a:r>
            <a:r>
              <a:rPr lang="en-GB" sz="2000" dirty="0" err="1" smtClean="0">
                <a:sym typeface="Wingdings" charset="2"/>
              </a:rPr>
              <a:t>correspondant</a:t>
            </a:r>
            <a:r>
              <a:rPr lang="en-GB" sz="2000" dirty="0" smtClean="0">
                <a:sym typeface="Wingdings" charset="2"/>
              </a:rPr>
              <a:t> </a:t>
            </a:r>
            <a:r>
              <a:rPr lang="en-GB" sz="2000" dirty="0" err="1" smtClean="0">
                <a:sym typeface="Wingdings" charset="2"/>
              </a:rPr>
              <a:t>à</a:t>
            </a:r>
            <a:r>
              <a:rPr lang="en-GB" sz="2000" dirty="0" smtClean="0">
                <a:sym typeface="Wingdings" charset="2"/>
              </a:rPr>
              <a:t> </a:t>
            </a:r>
            <a:r>
              <a:rPr lang="en-GB" sz="2000" dirty="0" err="1" smtClean="0">
                <a:sym typeface="Wingdings" charset="2"/>
              </a:rPr>
              <a:t>celles</a:t>
            </a:r>
            <a:r>
              <a:rPr lang="en-GB" sz="2000" dirty="0" smtClean="0">
                <a:sym typeface="Wingdings" charset="2"/>
              </a:rPr>
              <a:t> </a:t>
            </a:r>
            <a:r>
              <a:rPr lang="en-GB" sz="2000" dirty="0" err="1" smtClean="0">
                <a:sym typeface="Wingdings" charset="2"/>
              </a:rPr>
              <a:t>prévalant</a:t>
            </a:r>
            <a:r>
              <a:rPr lang="en-GB" sz="2000" dirty="0" smtClean="0">
                <a:sym typeface="Wingdings" charset="2"/>
              </a:rPr>
              <a:t> </a:t>
            </a:r>
            <a:r>
              <a:rPr lang="en-GB" sz="2000" dirty="0" err="1" smtClean="0">
                <a:sym typeface="Wingdings" charset="2"/>
              </a:rPr>
              <a:t>dans</a:t>
            </a:r>
            <a:r>
              <a:rPr lang="en-GB" sz="2000" dirty="0" smtClean="0">
                <a:sym typeface="Wingdings" charset="2"/>
              </a:rPr>
              <a:t> les premiers instants de </a:t>
            </a:r>
            <a:r>
              <a:rPr lang="en-GB" sz="2000" dirty="0" err="1" smtClean="0">
                <a:sym typeface="Wingdings" charset="2"/>
              </a:rPr>
              <a:t>l’univers</a:t>
            </a:r>
            <a:endParaRPr lang="fr-CH" sz="2000" dirty="0" smtClean="0">
              <a:sym typeface="Wingdings" charset="2"/>
            </a:endParaRPr>
          </a:p>
          <a:p>
            <a:pPr>
              <a:buFont typeface="Arial"/>
              <a:buChar char="•"/>
            </a:pPr>
            <a:r>
              <a:rPr lang="en-US" sz="2000" dirty="0" err="1" smtClean="0">
                <a:sym typeface="Wingdings" charset="2"/>
              </a:rPr>
              <a:t>Quantité</a:t>
            </a:r>
            <a:r>
              <a:rPr lang="en-US" sz="2000" dirty="0" smtClean="0">
                <a:sym typeface="Wingdings" charset="2"/>
              </a:rPr>
              <a:t> </a:t>
            </a:r>
            <a:r>
              <a:rPr lang="en-US" sz="2000" dirty="0" err="1" smtClean="0">
                <a:sym typeface="Wingdings" charset="2"/>
              </a:rPr>
              <a:t>d’information</a:t>
            </a:r>
            <a:r>
              <a:rPr lang="en-US" sz="2000" dirty="0" smtClean="0">
                <a:sym typeface="Wingdings" charset="2"/>
              </a:rPr>
              <a:t>: </a:t>
            </a:r>
            <a:r>
              <a:rPr lang="el-GR" sz="2000" dirty="0" smtClean="0">
                <a:sym typeface="Wingdings" charset="2"/>
              </a:rPr>
              <a:t>10</a:t>
            </a:r>
            <a:r>
              <a:rPr lang="fr-CH" sz="2000" dirty="0" smtClean="0">
                <a:sym typeface="Wingdings" charset="2"/>
              </a:rPr>
              <a:t>,</a:t>
            </a:r>
            <a:r>
              <a:rPr lang="el-GR" sz="2000" dirty="0" smtClean="0">
                <a:sym typeface="Wingdings" charset="2"/>
              </a:rPr>
              <a:t>000 </a:t>
            </a:r>
            <a:r>
              <a:rPr lang="en-US" sz="2000" dirty="0" err="1" smtClean="0">
                <a:sym typeface="Wingdings" charset="2"/>
              </a:rPr>
              <a:t>encyclopédies</a:t>
            </a:r>
            <a:r>
              <a:rPr lang="en-US" sz="2000" dirty="0" smtClean="0">
                <a:sym typeface="Wingdings" charset="2"/>
              </a:rPr>
              <a:t> par </a:t>
            </a:r>
            <a:r>
              <a:rPr lang="en-US" sz="2000" dirty="0" err="1" smtClean="0">
                <a:sym typeface="Wingdings" charset="2"/>
              </a:rPr>
              <a:t>seconde</a:t>
            </a:r>
            <a:endParaRPr lang="en-US" sz="2000" dirty="0" smtClean="0">
              <a:sym typeface="Wingdings" charset="2"/>
            </a:endParaRPr>
          </a:p>
          <a:p>
            <a:pPr>
              <a:buFont typeface="Arial"/>
              <a:buChar char="•"/>
            </a:pPr>
            <a:r>
              <a:rPr lang="en-US" sz="2000" dirty="0" smtClean="0">
                <a:sym typeface="Wingdings" charset="2"/>
              </a:rPr>
              <a:t>Première </a:t>
            </a:r>
            <a:r>
              <a:rPr lang="en-US" sz="2000" dirty="0" err="1" smtClean="0">
                <a:sym typeface="Wingdings" charset="2"/>
              </a:rPr>
              <a:t>sélection</a:t>
            </a:r>
            <a:r>
              <a:rPr lang="en-US" sz="2000" dirty="0" smtClean="0">
                <a:sym typeface="Wingdings" charset="2"/>
              </a:rPr>
              <a:t> des photos: </a:t>
            </a:r>
            <a:r>
              <a:rPr lang="en-GB" sz="2000" dirty="0" smtClean="0">
                <a:sym typeface="Wingdings" charset="2"/>
              </a:rPr>
              <a:t>100</a:t>
            </a:r>
            <a:r>
              <a:rPr lang="el-GR" sz="2000" dirty="0" smtClean="0">
                <a:sym typeface="Wingdings" charset="2"/>
              </a:rPr>
              <a:t>,000 </a:t>
            </a:r>
            <a:r>
              <a:rPr lang="fr-CH" sz="2000" dirty="0" smtClean="0">
                <a:sym typeface="Wingdings" charset="2"/>
              </a:rPr>
              <a:t>fois par</a:t>
            </a:r>
            <a:r>
              <a:rPr lang="el-GR" sz="2000" dirty="0" smtClean="0">
                <a:sym typeface="Wingdings" charset="2"/>
              </a:rPr>
              <a:t> </a:t>
            </a:r>
            <a:r>
              <a:rPr lang="en-US" sz="2000" dirty="0" err="1" smtClean="0">
                <a:sym typeface="Wingdings" charset="2"/>
              </a:rPr>
              <a:t>seconde</a:t>
            </a:r>
            <a:endParaRPr lang="en-US" sz="2000" dirty="0" smtClean="0">
              <a:sym typeface="Wingdings" charset="2"/>
            </a:endParaRPr>
          </a:p>
          <a:p>
            <a:pPr>
              <a:buFont typeface="Arial"/>
              <a:buChar char="•"/>
            </a:pPr>
            <a:r>
              <a:rPr lang="en-US" sz="2000" dirty="0" smtClean="0">
                <a:sym typeface="Wingdings" charset="2"/>
              </a:rPr>
              <a:t>La </a:t>
            </a:r>
            <a:r>
              <a:rPr lang="en-US" sz="2000" dirty="0" err="1" smtClean="0">
                <a:sym typeface="Wingdings" charset="2"/>
              </a:rPr>
              <a:t>taille</a:t>
            </a:r>
            <a:r>
              <a:rPr lang="en-US" sz="2000" dirty="0" smtClean="0">
                <a:sym typeface="Wingdings" charset="2"/>
              </a:rPr>
              <a:t> de </a:t>
            </a:r>
            <a:r>
              <a:rPr lang="en-US" sz="2000" dirty="0" err="1" smtClean="0">
                <a:sym typeface="Wingdings" charset="2"/>
              </a:rPr>
              <a:t>chaque</a:t>
            </a:r>
            <a:r>
              <a:rPr lang="en-US" sz="2000" dirty="0" smtClean="0">
                <a:sym typeface="Wingdings" charset="2"/>
              </a:rPr>
              <a:t> photo </a:t>
            </a:r>
            <a:r>
              <a:rPr lang="en-US" sz="2000" dirty="0" err="1" smtClean="0">
                <a:sym typeface="Wingdings" charset="2"/>
              </a:rPr>
              <a:t>est</a:t>
            </a:r>
            <a:r>
              <a:rPr lang="en-US" sz="2000" dirty="0" smtClean="0">
                <a:sym typeface="Wingdings" charset="2"/>
              </a:rPr>
              <a:t> </a:t>
            </a:r>
            <a:r>
              <a:rPr lang="en-US" sz="2000" dirty="0" err="1" smtClean="0">
                <a:sym typeface="Wingdings" charset="2"/>
              </a:rPr>
              <a:t>d’environ</a:t>
            </a:r>
            <a:r>
              <a:rPr lang="en-US" sz="2000" dirty="0" smtClean="0">
                <a:sym typeface="Wingdings" charset="2"/>
              </a:rPr>
              <a:t> </a:t>
            </a:r>
            <a:r>
              <a:rPr lang="el-GR" sz="2000" dirty="0" smtClean="0">
                <a:sym typeface="Wingdings" charset="2"/>
              </a:rPr>
              <a:t>1</a:t>
            </a:r>
            <a:r>
              <a:rPr lang="fr-CH" sz="2000" dirty="0" smtClean="0">
                <a:sym typeface="Wingdings" charset="2"/>
              </a:rPr>
              <a:t> </a:t>
            </a:r>
            <a:r>
              <a:rPr lang="en-GB" sz="2000" dirty="0" err="1" smtClean="0">
                <a:sym typeface="Wingdings" charset="2"/>
              </a:rPr>
              <a:t>MByte</a:t>
            </a:r>
            <a:endParaRPr lang="en-GB" sz="2000" dirty="0" smtClean="0">
              <a:sym typeface="Wingdings" charset="2"/>
            </a:endParaRPr>
          </a:p>
          <a:p>
            <a:pPr>
              <a:buFont typeface="Arial"/>
              <a:buChar char="•"/>
            </a:pPr>
            <a:r>
              <a:rPr lang="en-GB" sz="2000" dirty="0" err="1" smtClean="0"/>
              <a:t>Chaque</a:t>
            </a:r>
            <a:r>
              <a:rPr lang="en-GB" sz="2000" dirty="0" smtClean="0"/>
              <a:t> photo </a:t>
            </a:r>
            <a:r>
              <a:rPr lang="en-GB" sz="2000" dirty="0" err="1" smtClean="0"/>
              <a:t>est</a:t>
            </a:r>
            <a:r>
              <a:rPr lang="en-GB" sz="2000" dirty="0" smtClean="0"/>
              <a:t> </a:t>
            </a:r>
            <a:r>
              <a:rPr lang="en-GB" sz="2000" dirty="0" err="1" smtClean="0"/>
              <a:t>analysée</a:t>
            </a:r>
            <a:r>
              <a:rPr lang="en-GB" sz="2000" dirty="0" smtClean="0"/>
              <a:t> par un </a:t>
            </a:r>
            <a:r>
              <a:rPr lang="en-GB" sz="2000" dirty="0" err="1" smtClean="0"/>
              <a:t>réseau</a:t>
            </a:r>
            <a:r>
              <a:rPr lang="en-GB" sz="2000" dirty="0" smtClean="0"/>
              <a:t> </a:t>
            </a:r>
            <a:r>
              <a:rPr lang="en-GB" sz="2000" dirty="0" err="1" smtClean="0"/>
              <a:t>mondial</a:t>
            </a:r>
            <a:r>
              <a:rPr lang="en-GB" sz="2000" dirty="0" smtClean="0"/>
              <a:t> </a:t>
            </a:r>
            <a:r>
              <a:rPr lang="en-GB" sz="2000" dirty="0" err="1" smtClean="0"/>
              <a:t>d’environ</a:t>
            </a:r>
            <a:r>
              <a:rPr lang="en-GB" sz="2000" dirty="0" smtClean="0"/>
              <a:t> 50,000 </a:t>
            </a:r>
            <a:r>
              <a:rPr lang="en-GB" sz="2000" dirty="0" err="1" smtClean="0"/>
              <a:t>processeurs</a:t>
            </a:r>
            <a:endParaRPr lang="en-GB" sz="2000" dirty="0" smtClean="0"/>
          </a:p>
          <a:p>
            <a:pPr>
              <a:buFont typeface="Arial"/>
              <a:buChar char="•"/>
            </a:pPr>
            <a:r>
              <a:rPr lang="en-US" sz="2000" dirty="0" err="1" smtClean="0"/>
              <a:t>Chaque</a:t>
            </a:r>
            <a:r>
              <a:rPr lang="en-US" sz="2000" dirty="0" smtClean="0"/>
              <a:t> </a:t>
            </a:r>
            <a:r>
              <a:rPr lang="en-US" sz="2000" dirty="0" err="1" smtClean="0"/>
              <a:t>seconde</a:t>
            </a:r>
            <a:r>
              <a:rPr lang="en-US" sz="2000" dirty="0" smtClean="0"/>
              <a:t>, </a:t>
            </a:r>
            <a:r>
              <a:rPr lang="en-US" sz="2000" dirty="0" err="1" smtClean="0"/>
              <a:t>l’expérience</a:t>
            </a:r>
            <a:r>
              <a:rPr lang="en-US" sz="2000" dirty="0" smtClean="0"/>
              <a:t> </a:t>
            </a:r>
            <a:r>
              <a:rPr lang="en-US" sz="2000" dirty="0" err="1" smtClean="0"/>
              <a:t>enregistre</a:t>
            </a:r>
            <a:r>
              <a:rPr lang="en-US" sz="2000" dirty="0" smtClean="0"/>
              <a:t> </a:t>
            </a:r>
            <a:r>
              <a:rPr lang="en-US" sz="2000" dirty="0" err="1" smtClean="0"/>
              <a:t>sur</a:t>
            </a:r>
            <a:r>
              <a:rPr lang="en-US" sz="2000" dirty="0" smtClean="0"/>
              <a:t> </a:t>
            </a:r>
            <a:r>
              <a:rPr lang="en-US" sz="2000" dirty="0" err="1" smtClean="0"/>
              <a:t>bande</a:t>
            </a:r>
            <a:r>
              <a:rPr lang="en-US" sz="2000" dirty="0" smtClean="0"/>
              <a:t> </a:t>
            </a:r>
            <a:r>
              <a:rPr lang="en-US" sz="2000" dirty="0" err="1" smtClean="0"/>
              <a:t>magnétique</a:t>
            </a:r>
            <a:r>
              <a:rPr lang="en-US" sz="2000" dirty="0" smtClean="0"/>
              <a:t> les 200-300 </a:t>
            </a:r>
            <a:r>
              <a:rPr lang="en-US" sz="2000" dirty="0" err="1" smtClean="0"/>
              <a:t>meilleures</a:t>
            </a:r>
            <a:r>
              <a:rPr lang="en-US" sz="2000" dirty="0" smtClean="0"/>
              <a:t> de </a:t>
            </a:r>
            <a:r>
              <a:rPr lang="en-US" sz="2000" dirty="0" err="1" smtClean="0"/>
              <a:t>ces</a:t>
            </a:r>
            <a:r>
              <a:rPr lang="en-US" sz="2000" dirty="0" smtClean="0"/>
              <a:t> photos, </a:t>
            </a:r>
            <a:r>
              <a:rPr lang="en-US" sz="2000" dirty="0" err="1" smtClean="0"/>
              <a:t>ce</a:t>
            </a:r>
            <a:r>
              <a:rPr lang="en-US" sz="2000" dirty="0" smtClean="0"/>
              <a:t> qui correspond </a:t>
            </a:r>
            <a:r>
              <a:rPr lang="en-US" sz="2000" dirty="0" err="1" smtClean="0"/>
              <a:t>à</a:t>
            </a:r>
            <a:r>
              <a:rPr lang="en-US" sz="2000" dirty="0" smtClean="0"/>
              <a:t> </a:t>
            </a:r>
            <a:r>
              <a:rPr lang="en-GB" sz="2000" dirty="0" smtClean="0"/>
              <a:t>10 millions de </a:t>
            </a:r>
            <a:r>
              <a:rPr lang="en-GB" sz="2000" dirty="0" err="1" smtClean="0"/>
              <a:t>GByte</a:t>
            </a:r>
            <a:r>
              <a:rPr lang="en-GB" sz="2000" dirty="0" smtClean="0"/>
              <a:t>/an (</a:t>
            </a:r>
            <a:r>
              <a:rPr lang="en-GB" sz="2000" dirty="0" err="1" smtClean="0"/>
              <a:t>ou</a:t>
            </a:r>
            <a:r>
              <a:rPr lang="en-GB" sz="2000" dirty="0" smtClean="0"/>
              <a:t> environ 3 </a:t>
            </a:r>
            <a:r>
              <a:rPr lang="en-US" sz="2000" dirty="0" smtClean="0"/>
              <a:t>millions</a:t>
            </a:r>
            <a:r>
              <a:rPr lang="en-GB" sz="2000" dirty="0" smtClean="0"/>
              <a:t> de DVD/an)</a:t>
            </a:r>
          </a:p>
          <a:p>
            <a:pPr>
              <a:buFont typeface="Arial"/>
              <a:buChar char="•"/>
            </a:pPr>
            <a:r>
              <a:rPr lang="en-GB" sz="2000" dirty="0" err="1" smtClean="0"/>
              <a:t>Chaque</a:t>
            </a:r>
            <a:r>
              <a:rPr lang="en-GB" sz="2000" dirty="0" smtClean="0"/>
              <a:t> jour, des </a:t>
            </a:r>
            <a:r>
              <a:rPr lang="en-GB" sz="2000" dirty="0" err="1" smtClean="0"/>
              <a:t>milliers</a:t>
            </a:r>
            <a:r>
              <a:rPr lang="en-GB" sz="2000" dirty="0" smtClean="0"/>
              <a:t> de </a:t>
            </a:r>
            <a:r>
              <a:rPr lang="en-GB" sz="2000" dirty="0" err="1" smtClean="0"/>
              <a:t>physiciens</a:t>
            </a:r>
            <a:r>
              <a:rPr lang="en-GB" sz="2000" dirty="0" smtClean="0"/>
              <a:t> </a:t>
            </a:r>
            <a:r>
              <a:rPr lang="en-GB" sz="2000" dirty="0" err="1" smtClean="0"/>
              <a:t>regardent</a:t>
            </a:r>
            <a:r>
              <a:rPr lang="en-GB" sz="2000" dirty="0" smtClean="0"/>
              <a:t> </a:t>
            </a:r>
            <a:r>
              <a:rPr lang="en-GB" sz="2000" dirty="0" err="1" smtClean="0"/>
              <a:t>certaines</a:t>
            </a:r>
            <a:r>
              <a:rPr lang="en-GB" sz="2000" dirty="0" smtClean="0"/>
              <a:t> de </a:t>
            </a:r>
            <a:r>
              <a:rPr lang="en-GB" sz="2000" dirty="0" err="1" smtClean="0"/>
              <a:t>ces</a:t>
            </a:r>
            <a:r>
              <a:rPr lang="en-GB" sz="2000" dirty="0" smtClean="0"/>
              <a:t> photos. </a:t>
            </a:r>
          </a:p>
          <a:p>
            <a:endParaRPr lang="en-US" sz="20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800" dirty="0" err="1" smtClean="0"/>
              <a:t>Que</a:t>
            </a:r>
            <a:r>
              <a:rPr lang="en-US" sz="2800" dirty="0" smtClean="0"/>
              <a:t> font les </a:t>
            </a:r>
            <a:r>
              <a:rPr lang="en-US" sz="2800" dirty="0" err="1" smtClean="0"/>
              <a:t>physiciens</a:t>
            </a:r>
            <a:r>
              <a:rPr lang="en-US" sz="2800" dirty="0" smtClean="0"/>
              <a:t> avec </a:t>
            </a:r>
            <a:r>
              <a:rPr lang="en-US" sz="2800" dirty="0" err="1" smtClean="0"/>
              <a:t>leurs</a:t>
            </a:r>
            <a:r>
              <a:rPr lang="en-US" sz="2800" dirty="0" smtClean="0"/>
              <a:t> photos?</a:t>
            </a:r>
          </a:p>
        </p:txBody>
      </p:sp>
      <p:pic>
        <p:nvPicPr>
          <p:cNvPr id="17412" name="Picture 5" descr="fussball_stadion_kaiserslautern.jpg"/>
          <p:cNvPicPr>
            <a:picLocks noChangeAspect="1"/>
          </p:cNvPicPr>
          <p:nvPr/>
        </p:nvPicPr>
        <p:blipFill>
          <a:blip r:embed="rId2"/>
          <a:srcRect/>
          <a:stretch>
            <a:fillRect/>
          </a:stretch>
        </p:blipFill>
        <p:spPr bwMode="auto">
          <a:xfrm>
            <a:off x="153988" y="2390775"/>
            <a:ext cx="2722562" cy="1800225"/>
          </a:xfrm>
          <a:prstGeom prst="rect">
            <a:avLst/>
          </a:prstGeom>
          <a:noFill/>
          <a:ln w="9525">
            <a:noFill/>
            <a:miter lim="800000"/>
            <a:headEnd/>
            <a:tailEnd/>
          </a:ln>
        </p:spPr>
      </p:pic>
      <p:pic>
        <p:nvPicPr>
          <p:cNvPr id="17413" name="Picture 6" descr="Fussball_1_gross.jpg"/>
          <p:cNvPicPr>
            <a:picLocks noChangeAspect="1"/>
          </p:cNvPicPr>
          <p:nvPr/>
        </p:nvPicPr>
        <p:blipFill>
          <a:blip r:embed="rId3"/>
          <a:srcRect/>
          <a:stretch>
            <a:fillRect/>
          </a:stretch>
        </p:blipFill>
        <p:spPr bwMode="auto">
          <a:xfrm>
            <a:off x="3073400" y="3390900"/>
            <a:ext cx="2879725" cy="2160588"/>
          </a:xfrm>
          <a:prstGeom prst="rect">
            <a:avLst/>
          </a:prstGeom>
          <a:noFill/>
          <a:ln w="9525">
            <a:noFill/>
            <a:miter lim="800000"/>
            <a:headEnd/>
            <a:tailEnd/>
          </a:ln>
        </p:spPr>
      </p:pic>
      <p:pic>
        <p:nvPicPr>
          <p:cNvPr id="17414" name="Picture 3" descr="d266-fussball_die_hand_gottes_von_maradona.jpg"/>
          <p:cNvPicPr>
            <a:picLocks noChangeAspect="1"/>
          </p:cNvPicPr>
          <p:nvPr/>
        </p:nvPicPr>
        <p:blipFill>
          <a:blip r:embed="rId4"/>
          <a:srcRect/>
          <a:stretch>
            <a:fillRect/>
          </a:stretch>
        </p:blipFill>
        <p:spPr bwMode="auto">
          <a:xfrm>
            <a:off x="6578600" y="4051300"/>
            <a:ext cx="1890713" cy="2519363"/>
          </a:xfrm>
          <a:prstGeom prst="rect">
            <a:avLst/>
          </a:prstGeom>
          <a:noFill/>
          <a:ln w="9525">
            <a:noFill/>
            <a:miter lim="800000"/>
            <a:headEnd/>
            <a:tailEnd/>
          </a:ln>
        </p:spPr>
      </p:pic>
      <p:sp>
        <p:nvSpPr>
          <p:cNvPr id="8" name="TextBox 7"/>
          <p:cNvSpPr txBox="1"/>
          <p:nvPr/>
        </p:nvSpPr>
        <p:spPr>
          <a:xfrm>
            <a:off x="533400" y="457201"/>
            <a:ext cx="8077200" cy="6247864"/>
          </a:xfrm>
          <a:prstGeom prst="rect">
            <a:avLst/>
          </a:prstGeom>
          <a:noFill/>
        </p:spPr>
        <p:txBody>
          <a:bodyPr wrap="square">
            <a:prstTxWarp prst="textNoShape">
              <a:avLst/>
            </a:prstTxWarp>
            <a:spAutoFit/>
          </a:bodyPr>
          <a:lstStyle/>
          <a:p>
            <a:pPr>
              <a:buNone/>
            </a:pPr>
            <a:r>
              <a:rPr lang="en-US" sz="2000" baseline="0" dirty="0" err="1" smtClean="0">
                <a:latin typeface="Arial Bold Italic" pitchFamily="-64" charset="0"/>
              </a:rPr>
              <a:t>Analogie</a:t>
            </a:r>
            <a:r>
              <a:rPr lang="en-US" sz="2000" baseline="0" dirty="0" smtClean="0">
                <a:latin typeface="Arial Bold Italic" pitchFamily="-64" charset="0"/>
              </a:rPr>
              <a:t> avec le sport:</a:t>
            </a:r>
          </a:p>
          <a:p>
            <a:pPr>
              <a:buNone/>
            </a:pPr>
            <a:r>
              <a:rPr lang="en-US" sz="2000" baseline="0" dirty="0" smtClean="0">
                <a:latin typeface="Arial Bold Italic" pitchFamily="-64" charset="0"/>
              </a:rPr>
              <a:t>on </a:t>
            </a:r>
            <a:r>
              <a:rPr lang="en-US" sz="2000" baseline="0" dirty="0" err="1" smtClean="0">
                <a:latin typeface="Arial Bold Italic" pitchFamily="-64" charset="0"/>
              </a:rPr>
              <a:t>peut</a:t>
            </a:r>
            <a:r>
              <a:rPr lang="en-US" sz="2000" baseline="0" dirty="0" smtClean="0">
                <a:latin typeface="Arial Bold Italic" pitchFamily="-64" charset="0"/>
              </a:rPr>
              <a:t> </a:t>
            </a:r>
            <a:r>
              <a:rPr lang="en-US" sz="2000" baseline="0" dirty="0" err="1" smtClean="0">
                <a:latin typeface="Arial Bold Italic" pitchFamily="-64" charset="0"/>
              </a:rPr>
              <a:t>comprendre</a:t>
            </a:r>
            <a:r>
              <a:rPr lang="en-US" sz="2000" baseline="0" dirty="0" smtClean="0">
                <a:latin typeface="Arial Bold Italic" pitchFamily="-64" charset="0"/>
              </a:rPr>
              <a:t> les </a:t>
            </a:r>
            <a:r>
              <a:rPr lang="en-US" sz="2000" baseline="0" dirty="0" err="1" smtClean="0">
                <a:latin typeface="Arial Bold Italic" pitchFamily="-64" charset="0"/>
              </a:rPr>
              <a:t>règles</a:t>
            </a:r>
            <a:r>
              <a:rPr lang="en-US" sz="2000" baseline="0" dirty="0" smtClean="0">
                <a:latin typeface="Arial Bold Italic" pitchFamily="-64" charset="0"/>
              </a:rPr>
              <a:t> du foot en </a:t>
            </a:r>
            <a:r>
              <a:rPr lang="en-US" sz="2000" baseline="0" dirty="0" err="1" smtClean="0">
                <a:latin typeface="Arial Bold Italic" pitchFamily="-64" charset="0"/>
              </a:rPr>
              <a:t>analysant</a:t>
            </a:r>
            <a:r>
              <a:rPr lang="en-US" sz="2000" baseline="0" dirty="0" smtClean="0">
                <a:latin typeface="Arial Bold Italic" pitchFamily="-64" charset="0"/>
              </a:rPr>
              <a:t> des photos</a:t>
            </a:r>
            <a:endParaRPr lang="en-US" sz="2000" baseline="0" dirty="0">
              <a:latin typeface="Arial Bold Italic" pitchFamily="-64" charset="0"/>
            </a:endParaRPr>
          </a:p>
          <a:p>
            <a:pPr>
              <a:buNone/>
            </a:pPr>
            <a:r>
              <a:rPr lang="en-US" sz="2000" baseline="0" dirty="0" smtClean="0">
                <a:latin typeface="Arial Bold Italic" pitchFamily="-64" charset="0"/>
              </a:rPr>
              <a:t> </a:t>
            </a:r>
            <a:r>
              <a:rPr lang="en-US" sz="2000" baseline="0" dirty="0" err="1" smtClean="0">
                <a:solidFill>
                  <a:srgbClr val="1F451C"/>
                </a:solidFill>
                <a:latin typeface="Arial Bold Italic" pitchFamily="-64" charset="0"/>
              </a:rPr>
              <a:t>Une</a:t>
            </a:r>
            <a:r>
              <a:rPr lang="en-US" sz="2000" baseline="0" dirty="0" smtClean="0">
                <a:solidFill>
                  <a:srgbClr val="1F451C"/>
                </a:solidFill>
                <a:latin typeface="Arial Bold Italic" pitchFamily="-64" charset="0"/>
              </a:rPr>
              <a:t> </a:t>
            </a:r>
            <a:r>
              <a:rPr lang="en-US" sz="2000" baseline="0" dirty="0" err="1" smtClean="0">
                <a:solidFill>
                  <a:srgbClr val="1F451C"/>
                </a:solidFill>
                <a:latin typeface="Arial Bold Italic" pitchFamily="-64" charset="0"/>
              </a:rPr>
              <a:t>bonne</a:t>
            </a:r>
            <a:r>
              <a:rPr lang="en-US" sz="2000" baseline="0" dirty="0" smtClean="0">
                <a:solidFill>
                  <a:srgbClr val="1F451C"/>
                </a:solidFill>
                <a:latin typeface="Arial Bold Italic" pitchFamily="-64" charset="0"/>
              </a:rPr>
              <a:t> </a:t>
            </a:r>
            <a:r>
              <a:rPr lang="en-US" sz="2000" baseline="0" dirty="0" err="1" smtClean="0">
                <a:solidFill>
                  <a:srgbClr val="1F451C"/>
                </a:solidFill>
                <a:latin typeface="Arial Bold Italic" pitchFamily="-64" charset="0"/>
              </a:rPr>
              <a:t>caméra</a:t>
            </a:r>
            <a:r>
              <a:rPr lang="en-US" sz="2000" baseline="0" dirty="0" smtClean="0">
                <a:solidFill>
                  <a:srgbClr val="1F451C"/>
                </a:solidFill>
                <a:latin typeface="Arial Bold Italic" pitchFamily="-64" charset="0"/>
              </a:rPr>
              <a:t> </a:t>
            </a:r>
            <a:r>
              <a:rPr lang="en-US" sz="2000" baseline="0" dirty="0" err="1" smtClean="0">
                <a:solidFill>
                  <a:srgbClr val="1F451C"/>
                </a:solidFill>
                <a:latin typeface="Arial Bold Italic" pitchFamily="-64" charset="0"/>
              </a:rPr>
              <a:t>permet</a:t>
            </a:r>
            <a:r>
              <a:rPr lang="en-US" sz="2000" baseline="0" dirty="0" smtClean="0">
                <a:solidFill>
                  <a:srgbClr val="1F451C"/>
                </a:solidFill>
                <a:latin typeface="Arial Bold Italic" pitchFamily="-64" charset="0"/>
              </a:rPr>
              <a:t> de </a:t>
            </a:r>
            <a:r>
              <a:rPr lang="en-US" sz="2000" baseline="0" dirty="0" err="1" smtClean="0">
                <a:solidFill>
                  <a:srgbClr val="1F451C"/>
                </a:solidFill>
                <a:latin typeface="Arial Bold Italic" pitchFamily="-64" charset="0"/>
              </a:rPr>
              <a:t>voir</a:t>
            </a:r>
            <a:r>
              <a:rPr lang="en-US" sz="2000" baseline="0" dirty="0" smtClean="0">
                <a:solidFill>
                  <a:srgbClr val="1F451C"/>
                </a:solidFill>
                <a:latin typeface="Arial Bold Italic" pitchFamily="-64" charset="0"/>
              </a:rPr>
              <a:t> les </a:t>
            </a:r>
            <a:r>
              <a:rPr lang="en-US" sz="2000" baseline="0" dirty="0" err="1" smtClean="0">
                <a:solidFill>
                  <a:srgbClr val="1F451C"/>
                </a:solidFill>
                <a:latin typeface="Arial Bold Italic" pitchFamily="-64" charset="0"/>
              </a:rPr>
              <a:t>détails</a:t>
            </a:r>
            <a:r>
              <a:rPr lang="en-US" sz="2000" baseline="0" dirty="0" smtClean="0">
                <a:solidFill>
                  <a:srgbClr val="1F451C"/>
                </a:solidFill>
                <a:latin typeface="Arial Bold Italic" pitchFamily="-64" charset="0"/>
              </a:rPr>
              <a:t> en </a:t>
            </a:r>
            <a:r>
              <a:rPr lang="en-US" sz="2000" baseline="0" dirty="0" err="1" smtClean="0">
                <a:solidFill>
                  <a:srgbClr val="1F451C"/>
                </a:solidFill>
                <a:latin typeface="Arial Bold Italic" pitchFamily="-64" charset="0"/>
              </a:rPr>
              <a:t>zoomant</a:t>
            </a:r>
            <a:endParaRPr lang="en-US" sz="2000" baseline="0" dirty="0" smtClean="0">
              <a:solidFill>
                <a:srgbClr val="1F451C"/>
              </a:solidFill>
              <a:latin typeface="Arial Bold Italic" pitchFamily="-64" charset="0"/>
            </a:endParaRPr>
          </a:p>
          <a:p>
            <a:pPr>
              <a:buNone/>
            </a:pPr>
            <a:r>
              <a:rPr lang="en-US" sz="2000" dirty="0" smtClean="0">
                <a:solidFill>
                  <a:srgbClr val="000090"/>
                </a:solidFill>
                <a:latin typeface="Arial Bold Italic" pitchFamily="-64" charset="0"/>
              </a:rPr>
              <a:t>En </a:t>
            </a:r>
            <a:r>
              <a:rPr lang="en-US" sz="2000" dirty="0" err="1" smtClean="0">
                <a:solidFill>
                  <a:srgbClr val="000090"/>
                </a:solidFill>
                <a:latin typeface="Arial Bold Italic" pitchFamily="-64" charset="0"/>
              </a:rPr>
              <a:t>prenant</a:t>
            </a:r>
            <a:r>
              <a:rPr lang="en-US" sz="2000" dirty="0" smtClean="0">
                <a:solidFill>
                  <a:srgbClr val="000090"/>
                </a:solidFill>
                <a:latin typeface="Arial Bold Italic" pitchFamily="-64" charset="0"/>
              </a:rPr>
              <a:t> </a:t>
            </a:r>
            <a:r>
              <a:rPr lang="en-US" sz="2000" dirty="0" err="1" smtClean="0">
                <a:solidFill>
                  <a:srgbClr val="000090"/>
                </a:solidFill>
                <a:latin typeface="Arial Bold Italic" pitchFamily="-64" charset="0"/>
              </a:rPr>
              <a:t>beacoup</a:t>
            </a:r>
            <a:r>
              <a:rPr lang="en-US" sz="2000" dirty="0" smtClean="0">
                <a:solidFill>
                  <a:srgbClr val="000090"/>
                </a:solidFill>
                <a:latin typeface="Arial Bold Italic" pitchFamily="-64" charset="0"/>
              </a:rPr>
              <a:t> </a:t>
            </a:r>
            <a:r>
              <a:rPr lang="en-US" sz="2000" dirty="0" err="1" smtClean="0">
                <a:solidFill>
                  <a:srgbClr val="000090"/>
                </a:solidFill>
                <a:latin typeface="Arial Bold Italic" pitchFamily="-64" charset="0"/>
              </a:rPr>
              <a:t>d’images</a:t>
            </a:r>
            <a:r>
              <a:rPr lang="en-US" sz="2000" dirty="0" smtClean="0">
                <a:solidFill>
                  <a:srgbClr val="000090"/>
                </a:solidFill>
                <a:latin typeface="Arial Bold Italic" pitchFamily="-64" charset="0"/>
              </a:rPr>
              <a:t>, on </a:t>
            </a:r>
            <a:r>
              <a:rPr lang="en-US" sz="2000" dirty="0" err="1" smtClean="0">
                <a:solidFill>
                  <a:srgbClr val="000090"/>
                </a:solidFill>
                <a:latin typeface="Arial Bold Italic" pitchFamily="-64" charset="0"/>
              </a:rPr>
              <a:t>peut</a:t>
            </a:r>
            <a:r>
              <a:rPr lang="en-US" sz="2000" dirty="0" smtClean="0">
                <a:solidFill>
                  <a:srgbClr val="000090"/>
                </a:solidFill>
                <a:latin typeface="Arial Bold Italic" pitchFamily="-64" charset="0"/>
              </a:rPr>
              <a:t> </a:t>
            </a:r>
            <a:r>
              <a:rPr lang="en-US" sz="2000" dirty="0" err="1" smtClean="0">
                <a:solidFill>
                  <a:srgbClr val="000090"/>
                </a:solidFill>
                <a:latin typeface="Arial Bold Italic" pitchFamily="-64" charset="0"/>
              </a:rPr>
              <a:t>trouver</a:t>
            </a:r>
            <a:r>
              <a:rPr lang="en-US" sz="2000" dirty="0" smtClean="0">
                <a:solidFill>
                  <a:srgbClr val="000090"/>
                </a:solidFill>
                <a:latin typeface="Arial Bold Italic" pitchFamily="-64" charset="0"/>
              </a:rPr>
              <a:t> des </a:t>
            </a:r>
            <a:r>
              <a:rPr lang="en-US" sz="2000" dirty="0" err="1" smtClean="0">
                <a:solidFill>
                  <a:srgbClr val="000090"/>
                </a:solidFill>
                <a:latin typeface="Arial Bold Italic" pitchFamily="-64" charset="0"/>
              </a:rPr>
              <a:t>événements</a:t>
            </a:r>
            <a:r>
              <a:rPr lang="en-US" sz="2000" dirty="0" smtClean="0">
                <a:solidFill>
                  <a:srgbClr val="000090"/>
                </a:solidFill>
                <a:latin typeface="Arial Bold Italic" pitchFamily="-64" charset="0"/>
              </a:rPr>
              <a:t> </a:t>
            </a:r>
            <a:r>
              <a:rPr lang="en-US" sz="2000" dirty="0" err="1" smtClean="0">
                <a:solidFill>
                  <a:srgbClr val="000090"/>
                </a:solidFill>
                <a:latin typeface="Arial Bold Italic" pitchFamily="-64" charset="0"/>
              </a:rPr>
              <a:t>rares</a:t>
            </a:r>
            <a:r>
              <a:rPr lang="en-US" sz="2000" dirty="0" smtClean="0">
                <a:solidFill>
                  <a:srgbClr val="000090"/>
                </a:solidFill>
                <a:latin typeface="Arial Bold Italic" pitchFamily="-64" charset="0"/>
              </a:rPr>
              <a:t> et les </a:t>
            </a:r>
            <a:r>
              <a:rPr lang="en-US" sz="2000" dirty="0" err="1" smtClean="0">
                <a:solidFill>
                  <a:srgbClr val="000090"/>
                </a:solidFill>
                <a:latin typeface="Arial Bold Italic" pitchFamily="-64" charset="0"/>
              </a:rPr>
              <a:t>analyser</a:t>
            </a:r>
            <a:r>
              <a:rPr lang="en-US" sz="2000" dirty="0" smtClean="0">
                <a:solidFill>
                  <a:srgbClr val="000090"/>
                </a:solidFill>
                <a:latin typeface="Arial Bold Italic" pitchFamily="-64" charset="0"/>
              </a:rPr>
              <a:t>.</a:t>
            </a:r>
          </a:p>
          <a:p>
            <a:pPr>
              <a:buNone/>
            </a:pPr>
            <a:endParaRPr lang="en-US" sz="2000" baseline="0" dirty="0" smtClean="0">
              <a:latin typeface="Arial Bold Italic" pitchFamily="-64" charset="0"/>
            </a:endParaRPr>
          </a:p>
          <a:p>
            <a:pPr>
              <a:buNone/>
            </a:pPr>
            <a:endParaRPr lang="en-US" sz="2000" dirty="0" smtClean="0">
              <a:latin typeface="Arial Bold Italic" pitchFamily="-64" charset="0"/>
            </a:endParaRPr>
          </a:p>
          <a:p>
            <a:pPr>
              <a:buNone/>
            </a:pPr>
            <a:endParaRPr lang="en-US" sz="2000" baseline="0" dirty="0" smtClean="0">
              <a:latin typeface="Arial Bold Italic" pitchFamily="-64" charset="0"/>
            </a:endParaRPr>
          </a:p>
          <a:p>
            <a:pPr>
              <a:buNone/>
            </a:pPr>
            <a:endParaRPr lang="en-US" sz="2000" dirty="0" smtClean="0">
              <a:latin typeface="Arial Bold Italic" pitchFamily="-64" charset="0"/>
            </a:endParaRPr>
          </a:p>
          <a:p>
            <a:pPr>
              <a:buNone/>
            </a:pPr>
            <a:endParaRPr lang="en-US" sz="2000" baseline="0" dirty="0" smtClean="0">
              <a:latin typeface="Arial Bold Italic" pitchFamily="-64" charset="0"/>
            </a:endParaRPr>
          </a:p>
          <a:p>
            <a:pPr>
              <a:buNone/>
            </a:pPr>
            <a:endParaRPr lang="en-US" sz="2000" dirty="0" smtClean="0">
              <a:latin typeface="Arial Bold Italic" pitchFamily="-64" charset="0"/>
            </a:endParaRPr>
          </a:p>
          <a:p>
            <a:pPr>
              <a:buNone/>
            </a:pPr>
            <a:endParaRPr lang="en-US" sz="2000" baseline="0" dirty="0" smtClean="0">
              <a:latin typeface="Arial Bold Italic" pitchFamily="-64" charset="0"/>
            </a:endParaRPr>
          </a:p>
          <a:p>
            <a:pPr>
              <a:buNone/>
            </a:pPr>
            <a:endParaRPr lang="en-US" sz="2000" dirty="0" smtClean="0">
              <a:latin typeface="Arial Bold Italic" pitchFamily="-64" charset="0"/>
            </a:endParaRPr>
          </a:p>
          <a:p>
            <a:pPr>
              <a:buNone/>
            </a:pPr>
            <a:endParaRPr lang="en-US" sz="2000" baseline="0" dirty="0" smtClean="0">
              <a:latin typeface="Arial Bold Italic" pitchFamily="-64" charset="0"/>
            </a:endParaRPr>
          </a:p>
          <a:p>
            <a:pPr>
              <a:buNone/>
            </a:pPr>
            <a:endParaRPr lang="en-US" sz="2000" dirty="0" smtClean="0">
              <a:latin typeface="Arial Bold Italic" pitchFamily="-64" charset="0"/>
            </a:endParaRPr>
          </a:p>
          <a:p>
            <a:pPr>
              <a:buNone/>
            </a:pPr>
            <a:endParaRPr lang="en-US" sz="2000" baseline="0" dirty="0" smtClean="0">
              <a:latin typeface="Arial Bold Italic" pitchFamily="-64" charset="0"/>
            </a:endParaRPr>
          </a:p>
          <a:p>
            <a:pPr>
              <a:buNone/>
            </a:pPr>
            <a:endParaRPr lang="en-US" sz="2000" dirty="0">
              <a:latin typeface="Arial Bold Italic" pitchFamily="-64" charset="0"/>
            </a:endParaRPr>
          </a:p>
          <a:p>
            <a:pPr algn="l">
              <a:buNone/>
            </a:pPr>
            <a:r>
              <a:rPr lang="en-US" sz="2000" baseline="0" dirty="0" smtClean="0">
                <a:solidFill>
                  <a:srgbClr val="660066"/>
                </a:solidFill>
                <a:latin typeface="Arial Bold Italic" pitchFamily="-64" charset="0"/>
              </a:rPr>
              <a:t>En physique, on ne </a:t>
            </a:r>
            <a:r>
              <a:rPr lang="en-US" sz="2000" baseline="0" dirty="0" err="1" smtClean="0">
                <a:solidFill>
                  <a:srgbClr val="660066"/>
                </a:solidFill>
                <a:latin typeface="Arial Bold Italic" pitchFamily="-64" charset="0"/>
              </a:rPr>
              <a:t>sait</a:t>
            </a:r>
            <a:r>
              <a:rPr lang="en-US" sz="2000" baseline="0" dirty="0" smtClean="0">
                <a:solidFill>
                  <a:srgbClr val="660066"/>
                </a:solidFill>
                <a:latin typeface="Arial Bold Italic" pitchFamily="-64" charset="0"/>
              </a:rPr>
              <a:t> pas qui </a:t>
            </a:r>
            <a:r>
              <a:rPr lang="en-US" sz="2000" baseline="0" dirty="0" err="1" smtClean="0">
                <a:solidFill>
                  <a:srgbClr val="660066"/>
                </a:solidFill>
                <a:latin typeface="Arial Bold Italic" pitchFamily="-64" charset="0"/>
              </a:rPr>
              <a:t>est</a:t>
            </a:r>
            <a:r>
              <a:rPr lang="en-US" sz="2000" baseline="0" dirty="0" smtClean="0">
                <a:solidFill>
                  <a:srgbClr val="660066"/>
                </a:solidFill>
                <a:latin typeface="Arial Bold Italic" pitchFamily="-64" charset="0"/>
              </a:rPr>
              <a:t> </a:t>
            </a:r>
            <a:r>
              <a:rPr lang="en-US" sz="2000" baseline="0" dirty="0" err="1" smtClean="0">
                <a:solidFill>
                  <a:srgbClr val="660066"/>
                </a:solidFill>
                <a:latin typeface="Arial Bold Italic" pitchFamily="-64" charset="0"/>
              </a:rPr>
              <a:t>l’arbitre</a:t>
            </a:r>
            <a:r>
              <a:rPr lang="en-US" sz="2000" baseline="0" dirty="0" smtClean="0">
                <a:solidFill>
                  <a:srgbClr val="660066"/>
                </a:solidFill>
                <a:latin typeface="Arial Bold Italic" pitchFamily="-64" charset="0"/>
              </a:rPr>
              <a:t> </a:t>
            </a:r>
            <a:br>
              <a:rPr lang="en-US" sz="2000" baseline="0" dirty="0" smtClean="0">
                <a:solidFill>
                  <a:srgbClr val="660066"/>
                </a:solidFill>
                <a:latin typeface="Arial Bold Italic" pitchFamily="-64" charset="0"/>
              </a:rPr>
            </a:br>
            <a:r>
              <a:rPr lang="en-US" sz="2000" baseline="0" dirty="0" err="1" smtClean="0">
                <a:solidFill>
                  <a:srgbClr val="660066"/>
                </a:solidFill>
                <a:latin typeface="Arial Bold Italic" pitchFamily="-64" charset="0"/>
              </a:rPr>
              <a:t>sinon</a:t>
            </a:r>
            <a:r>
              <a:rPr lang="en-US" sz="2000" baseline="0" dirty="0" smtClean="0">
                <a:solidFill>
                  <a:srgbClr val="660066"/>
                </a:solidFill>
                <a:latin typeface="Arial Bold Italic" pitchFamily="-64" charset="0"/>
              </a:rPr>
              <a:t> la nature </a:t>
            </a:r>
            <a:r>
              <a:rPr lang="en-US" sz="2000" baseline="0" dirty="0" err="1" smtClean="0">
                <a:solidFill>
                  <a:srgbClr val="660066"/>
                </a:solidFill>
                <a:latin typeface="Arial Bold Italic" pitchFamily="-64" charset="0"/>
              </a:rPr>
              <a:t>elle-même</a:t>
            </a:r>
            <a:r>
              <a:rPr lang="en-US" sz="2000" baseline="0" dirty="0" smtClean="0">
                <a:solidFill>
                  <a:srgbClr val="660066"/>
                </a:solidFill>
                <a:latin typeface="Arial Bold Italic" pitchFamily="-64" charset="0"/>
              </a:rPr>
              <a:t>, qui </a:t>
            </a:r>
            <a:r>
              <a:rPr lang="en-US" sz="2000" baseline="0" dirty="0" err="1" smtClean="0">
                <a:solidFill>
                  <a:srgbClr val="660066"/>
                </a:solidFill>
                <a:latin typeface="Arial Bold Italic" pitchFamily="-64" charset="0"/>
              </a:rPr>
              <a:t>n’obéit</a:t>
            </a:r>
            <a:r>
              <a:rPr lang="en-US" sz="2000" dirty="0" smtClean="0">
                <a:solidFill>
                  <a:srgbClr val="660066"/>
                </a:solidFill>
                <a:latin typeface="Arial Bold Italic" pitchFamily="-64" charset="0"/>
              </a:rPr>
              <a:t> pas</a:t>
            </a:r>
            <a:br>
              <a:rPr lang="en-US" sz="2000" dirty="0" smtClean="0">
                <a:solidFill>
                  <a:srgbClr val="660066"/>
                </a:solidFill>
                <a:latin typeface="Arial Bold Italic" pitchFamily="-64" charset="0"/>
              </a:rPr>
            </a:br>
            <a:r>
              <a:rPr lang="en-US" sz="2000" dirty="0" smtClean="0">
                <a:solidFill>
                  <a:srgbClr val="660066"/>
                </a:solidFill>
                <a:latin typeface="Arial Bold Italic" pitchFamily="-64" charset="0"/>
              </a:rPr>
              <a:t> </a:t>
            </a:r>
            <a:r>
              <a:rPr lang="en-US" sz="2000" dirty="0" err="1" smtClean="0">
                <a:solidFill>
                  <a:srgbClr val="660066"/>
                </a:solidFill>
                <a:latin typeface="Arial Bold Italic" pitchFamily="-64" charset="0"/>
              </a:rPr>
              <a:t>à</a:t>
            </a:r>
            <a:r>
              <a:rPr lang="en-US" sz="2000" dirty="0" smtClean="0">
                <a:solidFill>
                  <a:srgbClr val="660066"/>
                </a:solidFill>
                <a:latin typeface="Arial Bold Italic" pitchFamily="-64" charset="0"/>
              </a:rPr>
              <a:t> des </a:t>
            </a:r>
            <a:r>
              <a:rPr lang="en-US" sz="2000" dirty="0" err="1" smtClean="0">
                <a:solidFill>
                  <a:srgbClr val="660066"/>
                </a:solidFill>
                <a:latin typeface="Arial Bold Italic" pitchFamily="-64" charset="0"/>
              </a:rPr>
              <a:t>règles</a:t>
            </a:r>
            <a:r>
              <a:rPr lang="en-US" sz="2000" dirty="0" smtClean="0">
                <a:solidFill>
                  <a:srgbClr val="660066"/>
                </a:solidFill>
                <a:latin typeface="Arial Bold Italic" pitchFamily="-64" charset="0"/>
              </a:rPr>
              <a:t> </a:t>
            </a:r>
            <a:r>
              <a:rPr lang="en-US" sz="2000" dirty="0" err="1" smtClean="0">
                <a:solidFill>
                  <a:srgbClr val="660066"/>
                </a:solidFill>
                <a:latin typeface="Arial Bold Italic" pitchFamily="-64" charset="0"/>
              </a:rPr>
              <a:t>préétablies</a:t>
            </a:r>
            <a:r>
              <a:rPr lang="en-US" sz="2000" dirty="0" smtClean="0">
                <a:solidFill>
                  <a:srgbClr val="660066"/>
                </a:solidFill>
                <a:latin typeface="Arial Bold Italic" pitchFamily="-64" charset="0"/>
              </a:rPr>
              <a:t> par nous!</a:t>
            </a:r>
            <a:r>
              <a:rPr lang="en-US" sz="2000" baseline="0" dirty="0" smtClean="0">
                <a:latin typeface="Arial Bold Italic" pitchFamily="-64" charset="0"/>
              </a:rPr>
              <a:t> </a:t>
            </a:r>
          </a:p>
        </p:txBody>
      </p:sp>
      <p:cxnSp>
        <p:nvCxnSpPr>
          <p:cNvPr id="17416" name="Straight Arrow Connector 9"/>
          <p:cNvCxnSpPr>
            <a:cxnSpLocks noChangeShapeType="1"/>
          </p:cNvCxnSpPr>
          <p:nvPr/>
        </p:nvCxnSpPr>
        <p:spPr bwMode="auto">
          <a:xfrm rot="5400000">
            <a:off x="4229100" y="1714500"/>
            <a:ext cx="2057400" cy="1524000"/>
          </a:xfrm>
          <a:prstGeom prst="straightConnector1">
            <a:avLst/>
          </a:prstGeom>
          <a:noFill/>
          <a:ln w="41275">
            <a:solidFill>
              <a:srgbClr val="1F451C"/>
            </a:solidFill>
            <a:round/>
            <a:headEnd/>
            <a:tailEnd type="arrow" w="med" len="med"/>
          </a:ln>
        </p:spPr>
      </p:cxnSp>
      <p:cxnSp>
        <p:nvCxnSpPr>
          <p:cNvPr id="17417" name="Straight Arrow Connector 10"/>
          <p:cNvCxnSpPr>
            <a:cxnSpLocks noChangeShapeType="1"/>
          </p:cNvCxnSpPr>
          <p:nvPr/>
        </p:nvCxnSpPr>
        <p:spPr bwMode="auto">
          <a:xfrm rot="5400000">
            <a:off x="6096000" y="2781300"/>
            <a:ext cx="2171700" cy="114300"/>
          </a:xfrm>
          <a:prstGeom prst="straightConnector1">
            <a:avLst/>
          </a:prstGeom>
          <a:noFill/>
          <a:ln w="41275">
            <a:solidFill>
              <a:srgbClr val="000090"/>
            </a:solidFill>
            <a:round/>
            <a:headEnd/>
            <a:tailEnd type="arrow" w="med" len="med"/>
          </a:ln>
        </p:spPr>
      </p:cxn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4" name="Picture 9" descr="Last_Big"/>
          <p:cNvPicPr>
            <a:picLocks noChangeAspect="1" noChangeArrowheads="1"/>
          </p:cNvPicPr>
          <p:nvPr/>
        </p:nvPicPr>
        <p:blipFill>
          <a:blip r:embed="rId2"/>
          <a:srcRect/>
          <a:stretch>
            <a:fillRect/>
          </a:stretch>
        </p:blipFill>
        <p:spPr bwMode="auto">
          <a:xfrm>
            <a:off x="0" y="0"/>
            <a:ext cx="9143428" cy="6858000"/>
          </a:xfrm>
          <a:prstGeom prst="rect">
            <a:avLst/>
          </a:prstGeom>
          <a:noFill/>
          <a:ln w="9525">
            <a:noFill/>
            <a:miter lim="800000"/>
            <a:headEnd/>
            <a:tailEnd/>
          </a:ln>
        </p:spPr>
      </p:pic>
      <p:sp>
        <p:nvSpPr>
          <p:cNvPr id="8" name="Title 1"/>
          <p:cNvSpPr>
            <a:spLocks noGrp="1"/>
          </p:cNvSpPr>
          <p:nvPr>
            <p:ph type="title"/>
          </p:nvPr>
        </p:nvSpPr>
        <p:spPr>
          <a:xfrm>
            <a:off x="0" y="5105400"/>
            <a:ext cx="9144000" cy="1752600"/>
          </a:xfrm>
          <a:solidFill>
            <a:schemeClr val="bg1"/>
          </a:solidFill>
        </p:spPr>
        <p:txBody>
          <a:bodyPr/>
          <a:lstStyle/>
          <a:p>
            <a:r>
              <a:rPr lang="en-US" sz="2400" dirty="0" err="1" smtClean="0"/>
              <a:t>Analyser</a:t>
            </a:r>
            <a:r>
              <a:rPr lang="en-US" sz="2400" dirty="0" smtClean="0"/>
              <a:t> les </a:t>
            </a:r>
            <a:r>
              <a:rPr lang="en-US" sz="2400" dirty="0" err="1" smtClean="0"/>
              <a:t>données</a:t>
            </a:r>
            <a:r>
              <a:rPr lang="en-US" sz="2400" dirty="0" smtClean="0"/>
              <a:t> et </a:t>
            </a:r>
            <a:r>
              <a:rPr lang="en-US" sz="2400" dirty="0" err="1" smtClean="0"/>
              <a:t>rechercher</a:t>
            </a:r>
            <a:r>
              <a:rPr lang="en-US" sz="2400" dirty="0" smtClean="0"/>
              <a:t> le boson de Higgs </a:t>
            </a:r>
            <a:r>
              <a:rPr lang="en-US" sz="2400" dirty="0" err="1" smtClean="0"/>
              <a:t>est</a:t>
            </a:r>
            <a:r>
              <a:rPr lang="en-US" sz="2400" dirty="0" smtClean="0"/>
              <a:t> </a:t>
            </a:r>
            <a:r>
              <a:rPr lang="en-US" sz="2400" dirty="0" err="1" smtClean="0"/>
              <a:t>fascinant</a:t>
            </a:r>
            <a:r>
              <a:rPr lang="en-US" sz="2400" dirty="0" smtClean="0"/>
              <a:t>: </a:t>
            </a:r>
            <a:r>
              <a:rPr lang="en-US" sz="2400" dirty="0" err="1" smtClean="0"/>
              <a:t>c’est</a:t>
            </a:r>
            <a:r>
              <a:rPr lang="en-US" sz="2400" dirty="0" smtClean="0"/>
              <a:t> </a:t>
            </a:r>
            <a:r>
              <a:rPr lang="en-US" sz="2400" dirty="0" err="1" smtClean="0"/>
              <a:t>ce</a:t>
            </a:r>
            <a:r>
              <a:rPr lang="en-US" sz="2400" dirty="0" smtClean="0"/>
              <a:t> pour quoi nous </a:t>
            </a:r>
            <a:r>
              <a:rPr lang="en-US" sz="2400" dirty="0" err="1" smtClean="0"/>
              <a:t>avons</a:t>
            </a:r>
            <a:r>
              <a:rPr lang="en-US" sz="2400" dirty="0" smtClean="0"/>
              <a:t> </a:t>
            </a:r>
            <a:r>
              <a:rPr lang="en-US" sz="2400" dirty="0" err="1" smtClean="0"/>
              <a:t>été</a:t>
            </a:r>
            <a:r>
              <a:rPr lang="en-US" sz="2400" dirty="0" smtClean="0"/>
              <a:t> </a:t>
            </a:r>
            <a:r>
              <a:rPr lang="en-US" sz="2400" dirty="0" err="1" smtClean="0"/>
              <a:t>formés</a:t>
            </a:r>
            <a:r>
              <a:rPr lang="en-US" sz="2400" dirty="0" smtClean="0"/>
              <a:t>!</a:t>
            </a:r>
            <a:br>
              <a:rPr lang="en-US" sz="2400" dirty="0" smtClean="0"/>
            </a:br>
            <a:r>
              <a:rPr lang="en-US" sz="2400" dirty="0" err="1" smtClean="0">
                <a:solidFill>
                  <a:srgbClr val="000090"/>
                </a:solidFill>
              </a:rPr>
              <a:t>Exemple</a:t>
            </a:r>
            <a:r>
              <a:rPr lang="en-US" sz="2400" dirty="0" smtClean="0">
                <a:solidFill>
                  <a:srgbClr val="000090"/>
                </a:solidFill>
              </a:rPr>
              <a:t> (simulation): un boson de Higgs </a:t>
            </a:r>
            <a:r>
              <a:rPr lang="en-US" sz="2400" dirty="0" err="1" smtClean="0">
                <a:solidFill>
                  <a:srgbClr val="000090"/>
                </a:solidFill>
              </a:rPr>
              <a:t>donnant</a:t>
            </a:r>
            <a:r>
              <a:rPr lang="en-US" sz="2400" dirty="0" smtClean="0">
                <a:solidFill>
                  <a:srgbClr val="000090"/>
                </a:solidFill>
              </a:rPr>
              <a:t> </a:t>
            </a:r>
            <a:r>
              <a:rPr lang="en-US" sz="2400" dirty="0" err="1" smtClean="0">
                <a:solidFill>
                  <a:srgbClr val="000090"/>
                </a:solidFill>
              </a:rPr>
              <a:t>deux</a:t>
            </a:r>
            <a:r>
              <a:rPr lang="en-US" sz="2400" dirty="0" smtClean="0">
                <a:solidFill>
                  <a:srgbClr val="000090"/>
                </a:solidFill>
              </a:rPr>
              <a:t> </a:t>
            </a:r>
            <a:r>
              <a:rPr lang="en-US" sz="2400" dirty="0" err="1" smtClean="0">
                <a:solidFill>
                  <a:srgbClr val="000090"/>
                </a:solidFill>
              </a:rPr>
              <a:t>électrons</a:t>
            </a:r>
            <a:r>
              <a:rPr lang="en-US" sz="2400" dirty="0" smtClean="0">
                <a:solidFill>
                  <a:srgbClr val="000090"/>
                </a:solidFill>
              </a:rPr>
              <a:t> et </a:t>
            </a:r>
            <a:r>
              <a:rPr lang="en-US" sz="2400" dirty="0" err="1" smtClean="0">
                <a:solidFill>
                  <a:srgbClr val="000090"/>
                </a:solidFill>
              </a:rPr>
              <a:t>deux</a:t>
            </a:r>
            <a:r>
              <a:rPr lang="en-US" sz="2400" dirty="0" smtClean="0">
                <a:solidFill>
                  <a:srgbClr val="000090"/>
                </a:solidFill>
              </a:rPr>
              <a:t> </a:t>
            </a:r>
            <a:r>
              <a:rPr lang="en-US" sz="2400" dirty="0" err="1" smtClean="0">
                <a:solidFill>
                  <a:srgbClr val="000090"/>
                </a:solidFill>
              </a:rPr>
              <a:t>muons</a:t>
            </a:r>
            <a:r>
              <a:rPr lang="en-US" sz="2400" dirty="0" smtClean="0">
                <a:solidFill>
                  <a:srgbClr val="000090"/>
                </a:solidFill>
              </a:rPr>
              <a:t> de </a:t>
            </a:r>
            <a:r>
              <a:rPr lang="en-US" sz="2400" dirty="0" err="1" smtClean="0">
                <a:solidFill>
                  <a:srgbClr val="000090"/>
                </a:solidFill>
              </a:rPr>
              <a:t>grande</a:t>
            </a:r>
            <a:r>
              <a:rPr lang="en-US" sz="2400" dirty="0" smtClean="0">
                <a:solidFill>
                  <a:srgbClr val="000090"/>
                </a:solidFill>
              </a:rPr>
              <a:t> </a:t>
            </a:r>
            <a:r>
              <a:rPr lang="en-US" sz="2400" dirty="0" err="1" smtClean="0">
                <a:solidFill>
                  <a:srgbClr val="000090"/>
                </a:solidFill>
              </a:rPr>
              <a:t>énergie</a:t>
            </a:r>
            <a:r>
              <a:rPr lang="en-US" sz="2400" dirty="0" smtClean="0">
                <a:solidFill>
                  <a:srgbClr val="000090"/>
                </a:solidFill>
              </a:rPr>
              <a:t> </a:t>
            </a:r>
            <a:r>
              <a:rPr lang="en-US" sz="2400" dirty="0" err="1" smtClean="0">
                <a:solidFill>
                  <a:srgbClr val="000090"/>
                </a:solidFill>
              </a:rPr>
              <a:t>dans</a:t>
            </a:r>
            <a:r>
              <a:rPr lang="en-US" sz="2400" dirty="0" smtClean="0">
                <a:solidFill>
                  <a:srgbClr val="000090"/>
                </a:solidFill>
              </a:rPr>
              <a:t> ATLAS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9144000" cy="533400"/>
          </a:xfrm>
        </p:spPr>
        <p:txBody>
          <a:bodyPr/>
          <a:lstStyle/>
          <a:p>
            <a:r>
              <a:rPr lang="en-US" sz="3200" dirty="0" smtClean="0"/>
              <a:t>Interlude: </a:t>
            </a:r>
            <a:r>
              <a:rPr lang="en-US" sz="3200" dirty="0" err="1" smtClean="0"/>
              <a:t>différence</a:t>
            </a:r>
            <a:r>
              <a:rPr lang="en-US" sz="3200" dirty="0" smtClean="0"/>
              <a:t> entre simulation et </a:t>
            </a:r>
            <a:r>
              <a:rPr lang="en-US" sz="3200" dirty="0" err="1" smtClean="0"/>
              <a:t>réalité</a:t>
            </a:r>
            <a:endParaRPr lang="en-US" sz="3200" dirty="0" smtClean="0">
              <a:solidFill>
                <a:srgbClr val="000090"/>
              </a:solidFill>
            </a:endParaRPr>
          </a:p>
        </p:txBody>
      </p:sp>
      <p:sp>
        <p:nvSpPr>
          <p:cNvPr id="10" name="Title 1"/>
          <p:cNvSpPr txBox="1">
            <a:spLocks/>
          </p:cNvSpPr>
          <p:nvPr/>
        </p:nvSpPr>
        <p:spPr>
          <a:xfrm>
            <a:off x="0" y="609600"/>
            <a:ext cx="9144000" cy="6096000"/>
          </a:xfrm>
          <a:prstGeom prst="rect">
            <a:avLst/>
          </a:prstGeom>
        </p:spPr>
        <p:txBody>
          <a:bodyPr vert="horz"/>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90"/>
                </a:solidFill>
                <a:effectLst/>
                <a:uLnTx/>
                <a:uFillTx/>
                <a:latin typeface="+mj-lt"/>
                <a:ea typeface="ＭＳ Ｐゴシック" charset="-128"/>
                <a:cs typeface="ＭＳ Ｐゴシック" charset="-128"/>
              </a:rPr>
              <a:t>Les</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outils</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de simulation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sont</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des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éléments</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vitaux</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pour la conception,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l’optimisation</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et la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réalisation</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des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grands</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outils</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comme</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le LHC et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ses</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expériences</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a:t>
            </a:r>
          </a:p>
          <a:p>
            <a:pPr algn="just"/>
            <a:r>
              <a:rPr lang="en-US" sz="2400" kern="0" dirty="0" smtClean="0">
                <a:solidFill>
                  <a:srgbClr val="000090"/>
                </a:solidFill>
                <a:latin typeface="+mj-lt"/>
                <a:ea typeface="ＭＳ Ｐゴシック" charset="-128"/>
                <a:cs typeface="ＭＳ Ｐゴシック" charset="-128"/>
              </a:rPr>
              <a:t> les simulations nous </a:t>
            </a:r>
            <a:r>
              <a:rPr lang="en-US" sz="2400" kern="0" dirty="0" err="1" smtClean="0">
                <a:solidFill>
                  <a:srgbClr val="000090"/>
                </a:solidFill>
                <a:latin typeface="+mj-lt"/>
                <a:ea typeface="ＭＳ Ｐゴシック" charset="-128"/>
                <a:cs typeface="ＭＳ Ｐゴシック" charset="-128"/>
              </a:rPr>
              <a:t>permettent</a:t>
            </a:r>
            <a:r>
              <a:rPr lang="en-US" sz="2400" kern="0" dirty="0" smtClean="0">
                <a:solidFill>
                  <a:srgbClr val="000090"/>
                </a:solidFill>
                <a:latin typeface="+mj-lt"/>
                <a:ea typeface="ＭＳ Ｐゴシック" charset="-128"/>
                <a:cs typeface="ＭＳ Ｐゴシック" charset="-128"/>
              </a:rPr>
              <a:t> de faire des </a:t>
            </a:r>
            <a:r>
              <a:rPr lang="en-US" sz="2400" kern="0" dirty="0" err="1" smtClean="0">
                <a:solidFill>
                  <a:srgbClr val="000090"/>
                </a:solidFill>
                <a:latin typeface="+mj-lt"/>
                <a:ea typeface="ＭＳ Ｐゴシック" charset="-128"/>
                <a:cs typeface="ＭＳ Ｐゴシック" charset="-128"/>
              </a:rPr>
              <a:t>prédictions</a:t>
            </a:r>
            <a:r>
              <a:rPr lang="en-US" sz="2400" kern="0" dirty="0" smtClean="0">
                <a:solidFill>
                  <a:srgbClr val="000090"/>
                </a:solidFill>
                <a:latin typeface="+mj-lt"/>
                <a:ea typeface="ＭＳ Ｐゴシック" charset="-128"/>
                <a:cs typeface="ＭＳ Ｐゴシック" charset="-128"/>
              </a:rPr>
              <a:t> </a:t>
            </a:r>
            <a:r>
              <a:rPr lang="en-US" sz="2400" kern="0" dirty="0" err="1" smtClean="0">
                <a:solidFill>
                  <a:srgbClr val="000090"/>
                </a:solidFill>
                <a:latin typeface="+mj-lt"/>
                <a:ea typeface="ＭＳ Ｐゴシック" charset="-128"/>
                <a:cs typeface="ＭＳ Ｐゴシック" charset="-128"/>
              </a:rPr>
              <a:t>précises</a:t>
            </a:r>
            <a:r>
              <a:rPr lang="en-US" sz="2400" kern="0" dirty="0" smtClean="0">
                <a:solidFill>
                  <a:srgbClr val="000090"/>
                </a:solidFill>
                <a:latin typeface="+mj-lt"/>
                <a:ea typeface="ＭＳ Ｐゴシック" charset="-128"/>
                <a:cs typeface="ＭＳ Ｐゴシック" charset="-128"/>
              </a:rPr>
              <a:t> </a:t>
            </a:r>
            <a:r>
              <a:rPr lang="en-US" sz="2400" kern="0" dirty="0" err="1" smtClean="0">
                <a:solidFill>
                  <a:srgbClr val="000090"/>
                </a:solidFill>
                <a:latin typeface="+mj-lt"/>
                <a:ea typeface="ＭＳ Ｐゴシック" charset="-128"/>
                <a:cs typeface="ＭＳ Ｐゴシック" charset="-128"/>
              </a:rPr>
              <a:t>sur</a:t>
            </a:r>
            <a:r>
              <a:rPr lang="en-US" sz="2400" kern="0" dirty="0" smtClean="0">
                <a:solidFill>
                  <a:srgbClr val="000090"/>
                </a:solidFill>
                <a:latin typeface="+mj-lt"/>
                <a:ea typeface="ＭＳ Ｐゴシック" charset="-128"/>
                <a:cs typeface="ＭＳ Ｐゴシック" charset="-128"/>
              </a:rPr>
              <a:t> le </a:t>
            </a:r>
            <a:r>
              <a:rPr lang="en-US" sz="2400" kern="0" dirty="0" err="1" smtClean="0">
                <a:solidFill>
                  <a:srgbClr val="000090"/>
                </a:solidFill>
                <a:latin typeface="+mj-lt"/>
                <a:ea typeface="ＭＳ Ｐゴシック" charset="-128"/>
                <a:cs typeface="ＭＳ Ｐゴシック" charset="-128"/>
              </a:rPr>
              <a:t>comportement</a:t>
            </a:r>
            <a:r>
              <a:rPr lang="en-US" sz="2400" kern="0" dirty="0" smtClean="0">
                <a:solidFill>
                  <a:srgbClr val="000090"/>
                </a:solidFill>
                <a:latin typeface="+mj-lt"/>
                <a:ea typeface="ＭＳ Ｐゴシック" charset="-128"/>
                <a:cs typeface="ＭＳ Ｐゴシック" charset="-128"/>
              </a:rPr>
              <a:t> des </a:t>
            </a:r>
            <a:r>
              <a:rPr lang="en-US" sz="2400" kern="0" dirty="0" err="1" smtClean="0">
                <a:solidFill>
                  <a:srgbClr val="000090"/>
                </a:solidFill>
                <a:latin typeface="+mj-lt"/>
                <a:ea typeface="ＭＳ Ｐゴシック" charset="-128"/>
                <a:cs typeface="ＭＳ Ｐゴシック" charset="-128"/>
              </a:rPr>
              <a:t>détecteurs</a:t>
            </a:r>
            <a:endParaRPr lang="en-US" sz="2400" kern="0" dirty="0" smtClean="0">
              <a:solidFill>
                <a:srgbClr val="000090"/>
              </a:solidFill>
              <a:latin typeface="+mj-lt"/>
              <a:ea typeface="ＭＳ Ｐゴシック" charset="-128"/>
              <a:cs typeface="ＭＳ Ｐゴシック" charset="-128"/>
            </a:endParaRPr>
          </a:p>
          <a:p>
            <a:pPr algn="just"/>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les  simulations nous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permettent</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d’extrapoler</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à</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000090"/>
                </a:solidFill>
                <a:effectLst/>
                <a:uLnTx/>
                <a:uFillTx/>
                <a:latin typeface="+mj-lt"/>
                <a:ea typeface="ＭＳ Ｐゴシック" charset="-128"/>
                <a:cs typeface="ＭＳ Ｐゴシック" charset="-128"/>
              </a:rPr>
              <a:t>partir</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lang="en-US" sz="2400" kern="0" dirty="0" smtClean="0">
                <a:solidFill>
                  <a:srgbClr val="000090"/>
                </a:solidFill>
                <a:latin typeface="+mj-lt"/>
                <a:ea typeface="ＭＳ Ｐゴシック" charset="-128"/>
                <a:cs typeface="ＭＳ Ｐゴシック" charset="-128"/>
              </a:rPr>
              <a:t>de </a:t>
            </a:r>
            <a:r>
              <a:rPr lang="en-US" sz="2400" kern="0" dirty="0" err="1" smtClean="0">
                <a:solidFill>
                  <a:srgbClr val="000090"/>
                </a:solidFill>
                <a:latin typeface="+mj-lt"/>
                <a:ea typeface="ＭＳ Ｐゴシック" charset="-128"/>
                <a:cs typeface="ＭＳ Ｐゴシック" charset="-128"/>
              </a:rPr>
              <a:t>ce</a:t>
            </a:r>
            <a:r>
              <a:rPr lang="en-US" sz="2400" kern="0" dirty="0" smtClean="0">
                <a:solidFill>
                  <a:srgbClr val="000090"/>
                </a:solidFill>
                <a:latin typeface="+mj-lt"/>
                <a:ea typeface="ＭＳ Ｐゴシック" charset="-128"/>
                <a:cs typeface="ＭＳ Ｐゴシック" charset="-128"/>
              </a:rPr>
              <a:t> </a:t>
            </a:r>
            <a:r>
              <a:rPr lang="en-US" sz="2400" kern="0" dirty="0" err="1" smtClean="0">
                <a:solidFill>
                  <a:srgbClr val="000090"/>
                </a:solidFill>
                <a:latin typeface="+mj-lt"/>
                <a:ea typeface="ＭＳ Ｐゴシック" charset="-128"/>
                <a:cs typeface="ＭＳ Ｐゴシック" charset="-128"/>
              </a:rPr>
              <a:t>que</a:t>
            </a:r>
            <a:r>
              <a:rPr lang="en-US" sz="2400" kern="0" dirty="0" smtClean="0">
                <a:solidFill>
                  <a:srgbClr val="000090"/>
                </a:solidFill>
                <a:latin typeface="+mj-lt"/>
                <a:ea typeface="ＭＳ Ｐゴシック" charset="-128"/>
                <a:cs typeface="ＭＳ Ｐゴシック" charset="-128"/>
              </a:rPr>
              <a:t> nous </a:t>
            </a:r>
            <a:r>
              <a:rPr lang="en-US" sz="2400" kern="0" dirty="0" err="1" smtClean="0">
                <a:solidFill>
                  <a:srgbClr val="000090"/>
                </a:solidFill>
                <a:latin typeface="+mj-lt"/>
                <a:ea typeface="ＭＳ Ｐゴシック" charset="-128"/>
                <a:cs typeface="ＭＳ Ｐゴシック" charset="-128"/>
              </a:rPr>
              <a:t>connaissons</a:t>
            </a:r>
            <a:r>
              <a:rPr lang="en-US" sz="2400" kern="0" dirty="0" smtClean="0">
                <a:solidFill>
                  <a:srgbClr val="000090"/>
                </a:solidFill>
                <a:latin typeface="+mj-lt"/>
                <a:ea typeface="ＭＳ Ｐゴシック" charset="-128"/>
                <a:cs typeface="ＭＳ Ｐゴシック" charset="-128"/>
              </a:rPr>
              <a:t> déjà et de nous </a:t>
            </a:r>
            <a:r>
              <a:rPr lang="en-US" sz="2400" kern="0" dirty="0" err="1" smtClean="0">
                <a:solidFill>
                  <a:srgbClr val="000090"/>
                </a:solidFill>
                <a:latin typeface="+mj-lt"/>
                <a:ea typeface="ＭＳ Ｐゴシック" charset="-128"/>
                <a:cs typeface="ＭＳ Ｐゴシック" charset="-128"/>
              </a:rPr>
              <a:t>projeter</a:t>
            </a:r>
            <a:r>
              <a:rPr lang="en-US" sz="2400" kern="0" dirty="0" smtClean="0">
                <a:solidFill>
                  <a:srgbClr val="000090"/>
                </a:solidFill>
                <a:latin typeface="+mj-lt"/>
                <a:ea typeface="ＭＳ Ｐゴシック" charset="-128"/>
                <a:cs typeface="ＭＳ Ｐゴシック" charset="-128"/>
              </a:rPr>
              <a:t> </a:t>
            </a:r>
            <a:r>
              <a:rPr lang="en-US" sz="2400" kern="0" dirty="0" err="1" smtClean="0">
                <a:solidFill>
                  <a:srgbClr val="000090"/>
                </a:solidFill>
                <a:latin typeface="+mj-lt"/>
                <a:ea typeface="ＭＳ Ｐゴシック" charset="-128"/>
                <a:cs typeface="ＭＳ Ｐゴシック" charset="-128"/>
              </a:rPr>
              <a:t>vers</a:t>
            </a:r>
            <a:r>
              <a:rPr lang="en-US" sz="2400" kern="0" dirty="0" smtClean="0">
                <a:solidFill>
                  <a:srgbClr val="000090"/>
                </a:solidFill>
                <a:latin typeface="+mj-lt"/>
                <a:ea typeface="ＭＳ Ｐゴシック" charset="-128"/>
                <a:cs typeface="ＭＳ Ｐゴシック" charset="-128"/>
              </a:rPr>
              <a:t> des </a:t>
            </a:r>
            <a:r>
              <a:rPr lang="en-US" sz="2400" kern="0" dirty="0" err="1" smtClean="0">
                <a:solidFill>
                  <a:srgbClr val="000090"/>
                </a:solidFill>
                <a:latin typeface="+mj-lt"/>
                <a:ea typeface="ＭＳ Ｐゴシック" charset="-128"/>
                <a:cs typeface="ＭＳ Ｐゴシック" charset="-128"/>
              </a:rPr>
              <a:t>rivages</a:t>
            </a:r>
            <a:r>
              <a:rPr lang="en-US" sz="2400" kern="0" dirty="0" smtClean="0">
                <a:solidFill>
                  <a:srgbClr val="000090"/>
                </a:solidFill>
                <a:latin typeface="+mj-lt"/>
                <a:ea typeface="ＭＳ Ｐゴシック" charset="-128"/>
                <a:cs typeface="ＭＳ Ｐゴシック" charset="-128"/>
              </a:rPr>
              <a:t> </a:t>
            </a:r>
            <a:r>
              <a:rPr lang="en-US" sz="2400" kern="0" dirty="0" err="1" smtClean="0">
                <a:solidFill>
                  <a:srgbClr val="000090"/>
                </a:solidFill>
                <a:latin typeface="+mj-lt"/>
                <a:ea typeface="ＭＳ Ｐゴシック" charset="-128"/>
                <a:cs typeface="ＭＳ Ｐゴシック" charset="-128"/>
              </a:rPr>
              <a:t>inconnus</a:t>
            </a:r>
            <a:r>
              <a:rPr lang="en-US" sz="2400" kern="0" dirty="0" smtClean="0">
                <a:solidFill>
                  <a:srgbClr val="000090"/>
                </a:solidFill>
                <a:latin typeface="+mj-lt"/>
                <a:ea typeface="ＭＳ Ｐゴシック" charset="-128"/>
                <a:cs typeface="ＭＳ Ｐゴシック" charset="-128"/>
              </a:rPr>
              <a:t>:</a:t>
            </a:r>
          </a:p>
          <a:p>
            <a:pPr lvl="1" algn="just"/>
            <a:r>
              <a:rPr kumimoji="0" lang="en-US" sz="2400" b="1" i="0" u="none" strike="noStrike" kern="0" cap="none" spc="0" normalizeH="0" noProof="0" dirty="0" smtClean="0">
                <a:ln>
                  <a:noFill/>
                </a:ln>
                <a:solidFill>
                  <a:srgbClr val="1F451C"/>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1F451C"/>
                </a:solidFill>
                <a:effectLst/>
                <a:uLnTx/>
                <a:uFillTx/>
                <a:latin typeface="+mj-lt"/>
                <a:ea typeface="ＭＳ Ｐゴシック" charset="-128"/>
                <a:cs typeface="ＭＳ Ｐゴシック" charset="-128"/>
              </a:rPr>
              <a:t>vers</a:t>
            </a:r>
            <a:r>
              <a:rPr kumimoji="0" lang="en-US" sz="2400" b="1" i="0" u="none" strike="noStrike" kern="0" cap="none" spc="0" normalizeH="0" noProof="0" dirty="0" smtClean="0">
                <a:ln>
                  <a:noFill/>
                </a:ln>
                <a:solidFill>
                  <a:srgbClr val="1F451C"/>
                </a:solidFill>
                <a:effectLst/>
                <a:uLnTx/>
                <a:uFillTx/>
                <a:latin typeface="+mj-lt"/>
                <a:ea typeface="ＭＳ Ｐゴシック" charset="-128"/>
                <a:cs typeface="ＭＳ Ｐゴシック" charset="-128"/>
              </a:rPr>
              <a:t> de plus </a:t>
            </a:r>
            <a:r>
              <a:rPr kumimoji="0" lang="en-US" sz="2400" b="1" i="0" u="none" strike="noStrike" kern="0" cap="none" spc="0" normalizeH="0" noProof="0" dirty="0" err="1" smtClean="0">
                <a:ln>
                  <a:noFill/>
                </a:ln>
                <a:solidFill>
                  <a:srgbClr val="1F451C"/>
                </a:solidFill>
                <a:effectLst/>
                <a:uLnTx/>
                <a:uFillTx/>
                <a:latin typeface="+mj-lt"/>
                <a:ea typeface="ＭＳ Ｐゴシック" charset="-128"/>
                <a:cs typeface="ＭＳ Ｐゴシック" charset="-128"/>
              </a:rPr>
              <a:t>hautes</a:t>
            </a:r>
            <a:r>
              <a:rPr kumimoji="0" lang="en-US" sz="2400" b="1" i="0" u="none" strike="noStrike" kern="0" cap="none" spc="0" normalizeH="0" noProof="0" dirty="0" smtClean="0">
                <a:ln>
                  <a:noFill/>
                </a:ln>
                <a:solidFill>
                  <a:srgbClr val="1F451C"/>
                </a:solidFill>
                <a:effectLst/>
                <a:uLnTx/>
                <a:uFillTx/>
                <a:latin typeface="+mj-lt"/>
                <a:ea typeface="ＭＳ Ｐゴシック" charset="-128"/>
                <a:cs typeface="ＭＳ Ｐゴシック" charset="-128"/>
              </a:rPr>
              <a:t> </a:t>
            </a:r>
            <a:r>
              <a:rPr kumimoji="0" lang="en-US" sz="2400" b="1" i="0" u="none" strike="noStrike" kern="0" cap="none" spc="0" normalizeH="0" noProof="0" dirty="0" err="1" smtClean="0">
                <a:ln>
                  <a:noFill/>
                </a:ln>
                <a:solidFill>
                  <a:srgbClr val="1F451C"/>
                </a:solidFill>
                <a:effectLst/>
                <a:uLnTx/>
                <a:uFillTx/>
                <a:latin typeface="+mj-lt"/>
                <a:ea typeface="ＭＳ Ｐゴシック" charset="-128"/>
                <a:cs typeface="ＭＳ Ｐゴシック" charset="-128"/>
              </a:rPr>
              <a:t>énergies</a:t>
            </a:r>
            <a:r>
              <a:rPr kumimoji="0" lang="en-US" sz="2400" b="1" i="0" u="none" strike="noStrike" kern="0" cap="none" spc="0" normalizeH="0" noProof="0" dirty="0" smtClean="0">
                <a:ln>
                  <a:noFill/>
                </a:ln>
                <a:solidFill>
                  <a:srgbClr val="1F451C"/>
                </a:solidFill>
                <a:effectLst/>
                <a:uLnTx/>
                <a:uFillTx/>
                <a:latin typeface="+mj-lt"/>
                <a:ea typeface="ＭＳ Ｐゴシック" charset="-128"/>
                <a:cs typeface="ＭＳ Ｐゴシック" charset="-128"/>
              </a:rPr>
              <a:t> (de Chicago au CERN)</a:t>
            </a:r>
          </a:p>
          <a:p>
            <a:pPr lvl="1" algn="just"/>
            <a:r>
              <a:rPr lang="en-US" sz="2400" kern="0" dirty="0" smtClean="0">
                <a:solidFill>
                  <a:srgbClr val="1F451C"/>
                </a:solidFill>
                <a:latin typeface="+mj-lt"/>
                <a:ea typeface="ＭＳ Ｐゴシック" charset="-128"/>
                <a:cs typeface="ＭＳ Ｐゴシック" charset="-128"/>
              </a:rPr>
              <a:t> </a:t>
            </a:r>
            <a:r>
              <a:rPr lang="en-US" sz="2400" kern="0" dirty="0" err="1" smtClean="0">
                <a:solidFill>
                  <a:srgbClr val="1F451C"/>
                </a:solidFill>
                <a:latin typeface="+mj-lt"/>
                <a:ea typeface="ＭＳ Ｐゴシック" charset="-128"/>
                <a:cs typeface="ＭＳ Ｐゴシック" charset="-128"/>
              </a:rPr>
              <a:t>vers</a:t>
            </a:r>
            <a:r>
              <a:rPr lang="en-US" sz="2400" kern="0" dirty="0" smtClean="0">
                <a:solidFill>
                  <a:srgbClr val="1F451C"/>
                </a:solidFill>
                <a:latin typeface="+mj-lt"/>
                <a:ea typeface="ＭＳ Ｐゴシック" charset="-128"/>
                <a:cs typeface="ＭＳ Ｐゴシック" charset="-128"/>
              </a:rPr>
              <a:t> des </a:t>
            </a:r>
            <a:r>
              <a:rPr lang="en-US" sz="2400" kern="0" dirty="0" err="1" smtClean="0">
                <a:solidFill>
                  <a:srgbClr val="1F451C"/>
                </a:solidFill>
                <a:latin typeface="+mj-lt"/>
                <a:ea typeface="ＭＳ Ｐゴシック" charset="-128"/>
                <a:cs typeface="ＭＳ Ｐゴシック" charset="-128"/>
              </a:rPr>
              <a:t>domaines</a:t>
            </a:r>
            <a:r>
              <a:rPr lang="en-US" sz="2400" kern="0" dirty="0" smtClean="0">
                <a:solidFill>
                  <a:srgbClr val="1F451C"/>
                </a:solidFill>
                <a:latin typeface="+mj-lt"/>
                <a:ea typeface="ＭＳ Ｐゴシック" charset="-128"/>
                <a:cs typeface="ＭＳ Ｐゴシック" charset="-128"/>
              </a:rPr>
              <a:t> de physique nouvelle (du </a:t>
            </a:r>
            <a:r>
              <a:rPr lang="en-US" sz="2400" kern="0" dirty="0" err="1" smtClean="0">
                <a:solidFill>
                  <a:srgbClr val="1F451C"/>
                </a:solidFill>
                <a:latin typeface="+mj-lt"/>
                <a:ea typeface="ＭＳ Ｐゴシック" charset="-128"/>
                <a:cs typeface="ＭＳ Ｐゴシック" charset="-128"/>
              </a:rPr>
              <a:t>modèle</a:t>
            </a:r>
            <a:r>
              <a:rPr lang="en-US" sz="2400" kern="0" dirty="0" smtClean="0">
                <a:solidFill>
                  <a:srgbClr val="1F451C"/>
                </a:solidFill>
                <a:latin typeface="+mj-lt"/>
                <a:ea typeface="ＭＳ Ｐゴシック" charset="-128"/>
                <a:cs typeface="ＭＳ Ｐゴシック" charset="-128"/>
              </a:rPr>
              <a:t> standard </a:t>
            </a:r>
            <a:r>
              <a:rPr lang="en-US" sz="2400" kern="0" dirty="0" err="1" smtClean="0">
                <a:solidFill>
                  <a:srgbClr val="1F451C"/>
                </a:solidFill>
                <a:latin typeface="+mj-lt"/>
                <a:ea typeface="ＭＳ Ｐゴシック" charset="-128"/>
                <a:cs typeface="ＭＳ Ｐゴシック" charset="-128"/>
              </a:rPr>
              <a:t>à</a:t>
            </a:r>
            <a:r>
              <a:rPr lang="en-US" sz="2400" kern="0" dirty="0" smtClean="0">
                <a:solidFill>
                  <a:srgbClr val="1F451C"/>
                </a:solidFill>
                <a:latin typeface="+mj-lt"/>
                <a:ea typeface="ＭＳ Ｐゴシック" charset="-128"/>
                <a:cs typeface="ＭＳ Ｐゴシック" charset="-128"/>
              </a:rPr>
              <a:t> la </a:t>
            </a:r>
            <a:r>
              <a:rPr lang="en-US" sz="2400" kern="0" dirty="0" err="1" smtClean="0">
                <a:solidFill>
                  <a:srgbClr val="1F451C"/>
                </a:solidFill>
                <a:latin typeface="+mj-lt"/>
                <a:ea typeface="ＭＳ Ｐゴシック" charset="-128"/>
                <a:cs typeface="ＭＳ Ｐゴシック" charset="-128"/>
              </a:rPr>
              <a:t>supersymétrie</a:t>
            </a:r>
            <a:r>
              <a:rPr lang="en-US" sz="2400" kern="0" dirty="0" smtClean="0">
                <a:solidFill>
                  <a:srgbClr val="1F451C"/>
                </a:solidFill>
                <a:latin typeface="+mj-lt"/>
                <a:ea typeface="ＭＳ Ｐゴシック" charset="-128"/>
                <a:cs typeface="ＭＳ Ｐゴシック" charset="-128"/>
              </a:rPr>
              <a:t> qui </a:t>
            </a:r>
            <a:r>
              <a:rPr lang="en-US" sz="2400" kern="0" dirty="0" err="1" smtClean="0">
                <a:solidFill>
                  <a:srgbClr val="1F451C"/>
                </a:solidFill>
                <a:latin typeface="+mj-lt"/>
                <a:ea typeface="ＭＳ Ｐゴシック" charset="-128"/>
                <a:cs typeface="ＭＳ Ｐゴシック" charset="-128"/>
              </a:rPr>
              <a:t>détient</a:t>
            </a:r>
            <a:r>
              <a:rPr lang="en-US" sz="2400" kern="0" dirty="0" smtClean="0">
                <a:solidFill>
                  <a:srgbClr val="1F451C"/>
                </a:solidFill>
                <a:latin typeface="+mj-lt"/>
                <a:ea typeface="ＭＳ Ｐゴシック" charset="-128"/>
                <a:cs typeface="ＭＳ Ｐゴシック" charset="-128"/>
              </a:rPr>
              <a:t> </a:t>
            </a:r>
            <a:r>
              <a:rPr lang="en-US" sz="2400" kern="0" dirty="0" err="1" smtClean="0">
                <a:solidFill>
                  <a:srgbClr val="1F451C"/>
                </a:solidFill>
                <a:latin typeface="+mj-lt"/>
                <a:ea typeface="ＭＳ Ｐゴシック" charset="-128"/>
                <a:cs typeface="ＭＳ Ｐゴシック" charset="-128"/>
              </a:rPr>
              <a:t>peut-être</a:t>
            </a:r>
            <a:r>
              <a:rPr lang="en-US" sz="2400" kern="0" dirty="0" smtClean="0">
                <a:solidFill>
                  <a:srgbClr val="1F451C"/>
                </a:solidFill>
                <a:latin typeface="+mj-lt"/>
                <a:ea typeface="ＭＳ Ｐゴシック" charset="-128"/>
                <a:cs typeface="ＭＳ Ｐゴシック" charset="-128"/>
              </a:rPr>
              <a:t> les </a:t>
            </a:r>
            <a:r>
              <a:rPr lang="en-US" sz="2400" kern="0" dirty="0" err="1" smtClean="0">
                <a:solidFill>
                  <a:srgbClr val="1F451C"/>
                </a:solidFill>
                <a:latin typeface="+mj-lt"/>
                <a:ea typeface="ＭＳ Ｐゴシック" charset="-128"/>
                <a:cs typeface="ＭＳ Ｐゴシック" charset="-128"/>
              </a:rPr>
              <a:t>clés</a:t>
            </a:r>
            <a:r>
              <a:rPr lang="en-US" sz="2400" kern="0" dirty="0" smtClean="0">
                <a:solidFill>
                  <a:srgbClr val="1F451C"/>
                </a:solidFill>
                <a:latin typeface="+mj-lt"/>
                <a:ea typeface="ＭＳ Ｐゴシック" charset="-128"/>
                <a:cs typeface="ＭＳ Ｐゴシック" charset="-128"/>
              </a:rPr>
              <a:t> de </a:t>
            </a:r>
            <a:r>
              <a:rPr lang="en-US" sz="2400" kern="0" dirty="0" err="1" smtClean="0">
                <a:solidFill>
                  <a:srgbClr val="1F451C"/>
                </a:solidFill>
                <a:latin typeface="+mj-lt"/>
                <a:ea typeface="ＭＳ Ｐゴシック" charset="-128"/>
                <a:cs typeface="ＭＳ Ｐゴシック" charset="-128"/>
              </a:rPr>
              <a:t>ce</a:t>
            </a:r>
            <a:r>
              <a:rPr lang="en-US" sz="2400" kern="0" dirty="0" smtClean="0">
                <a:solidFill>
                  <a:srgbClr val="1F451C"/>
                </a:solidFill>
                <a:latin typeface="+mj-lt"/>
                <a:ea typeface="ＭＳ Ｐゴシック" charset="-128"/>
                <a:cs typeface="ＭＳ Ｐゴシック" charset="-128"/>
              </a:rPr>
              <a:t> </a:t>
            </a:r>
            <a:r>
              <a:rPr lang="en-US" sz="2400" kern="0" dirty="0" err="1" smtClean="0">
                <a:solidFill>
                  <a:srgbClr val="1F451C"/>
                </a:solidFill>
                <a:latin typeface="+mj-lt"/>
                <a:ea typeface="ＭＳ Ｐゴシック" charset="-128"/>
                <a:cs typeface="ＭＳ Ｐゴシック" charset="-128"/>
              </a:rPr>
              <a:t>qu’est</a:t>
            </a:r>
            <a:r>
              <a:rPr lang="en-US" sz="2400" kern="0" dirty="0" smtClean="0">
                <a:solidFill>
                  <a:srgbClr val="1F451C"/>
                </a:solidFill>
                <a:latin typeface="+mj-lt"/>
                <a:ea typeface="ＭＳ Ｐゴシック" charset="-128"/>
                <a:cs typeface="ＭＳ Ｐゴシック" charset="-128"/>
              </a:rPr>
              <a:t> la </a:t>
            </a:r>
            <a:r>
              <a:rPr lang="en-US" sz="2400" kern="0" dirty="0" err="1" smtClean="0">
                <a:solidFill>
                  <a:srgbClr val="1F451C"/>
                </a:solidFill>
                <a:latin typeface="+mj-lt"/>
                <a:ea typeface="ＭＳ Ｐゴシック" charset="-128"/>
                <a:cs typeface="ＭＳ Ｐゴシック" charset="-128"/>
              </a:rPr>
              <a:t>matière</a:t>
            </a:r>
            <a:r>
              <a:rPr lang="en-US" sz="2400" kern="0" dirty="0" smtClean="0">
                <a:solidFill>
                  <a:srgbClr val="1F451C"/>
                </a:solidFill>
                <a:latin typeface="+mj-lt"/>
                <a:ea typeface="ＭＳ Ｐゴシック" charset="-128"/>
                <a:cs typeface="ＭＳ Ｐゴシック" charset="-128"/>
              </a:rPr>
              <a:t> noire)</a:t>
            </a:r>
          </a:p>
          <a:p>
            <a:pPr algn="just">
              <a:buNone/>
            </a:pPr>
            <a:endPar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endParaRPr>
          </a:p>
          <a:p>
            <a:pPr>
              <a:buNone/>
            </a:pPr>
            <a:r>
              <a:rPr lang="en-US" sz="2400" kern="0" dirty="0" err="1" smtClean="0">
                <a:solidFill>
                  <a:srgbClr val="660066"/>
                </a:solidFill>
                <a:latin typeface="+mj-lt"/>
                <a:ea typeface="ＭＳ Ｐゴシック" charset="-128"/>
                <a:cs typeface="ＭＳ Ｐゴシック" charset="-128"/>
              </a:rPr>
              <a:t>Maintenant</a:t>
            </a:r>
            <a:r>
              <a:rPr lang="en-US" sz="2400" kern="0" dirty="0" smtClean="0">
                <a:solidFill>
                  <a:srgbClr val="660066"/>
                </a:solidFill>
                <a:latin typeface="+mj-lt"/>
                <a:ea typeface="ＭＳ Ｐゴシック" charset="-128"/>
                <a:cs typeface="ＭＳ Ｐゴシック" charset="-128"/>
              </a:rPr>
              <a:t> nous </a:t>
            </a:r>
            <a:r>
              <a:rPr lang="en-US" sz="2400" kern="0" dirty="0" err="1" smtClean="0">
                <a:solidFill>
                  <a:srgbClr val="660066"/>
                </a:solidFill>
                <a:latin typeface="+mj-lt"/>
                <a:ea typeface="ＭＳ Ｐゴシック" charset="-128"/>
                <a:cs typeface="ＭＳ Ｐゴシック" charset="-128"/>
              </a:rPr>
              <a:t>avons</a:t>
            </a:r>
            <a:r>
              <a:rPr lang="en-US" sz="2400" kern="0" dirty="0" smtClean="0">
                <a:solidFill>
                  <a:srgbClr val="660066"/>
                </a:solidFill>
                <a:latin typeface="+mj-lt"/>
                <a:ea typeface="ＭＳ Ｐゴシック" charset="-128"/>
                <a:cs typeface="ＭＳ Ｐゴシック" charset="-128"/>
              </a:rPr>
              <a:t> des photos </a:t>
            </a:r>
            <a:r>
              <a:rPr lang="en-US" sz="2400" kern="0" dirty="0" err="1" smtClean="0">
                <a:solidFill>
                  <a:srgbClr val="660066"/>
                </a:solidFill>
                <a:latin typeface="+mj-lt"/>
                <a:ea typeface="ＭＳ Ｐゴシック" charset="-128"/>
                <a:cs typeface="ＭＳ Ｐゴシック" charset="-128"/>
              </a:rPr>
              <a:t>provenant</a:t>
            </a:r>
            <a:r>
              <a:rPr lang="en-US" sz="2400" kern="0" dirty="0" smtClean="0">
                <a:solidFill>
                  <a:srgbClr val="660066"/>
                </a:solidFill>
                <a:latin typeface="+mj-lt"/>
                <a:ea typeface="ＭＳ Ｐゴシック" charset="-128"/>
                <a:cs typeface="ＭＳ Ｐゴシック" charset="-128"/>
              </a:rPr>
              <a:t> de </a:t>
            </a:r>
            <a:r>
              <a:rPr lang="en-US" sz="2400" kern="0" dirty="0" err="1" smtClean="0">
                <a:solidFill>
                  <a:srgbClr val="660066"/>
                </a:solidFill>
                <a:latin typeface="+mj-lt"/>
                <a:ea typeface="ＭＳ Ｐゴシック" charset="-128"/>
                <a:cs typeface="ＭＳ Ｐゴシック" charset="-128"/>
              </a:rPr>
              <a:t>ces</a:t>
            </a:r>
            <a:r>
              <a:rPr lang="en-US" sz="2400" kern="0" dirty="0" smtClean="0">
                <a:solidFill>
                  <a:srgbClr val="660066"/>
                </a:solidFill>
                <a:latin typeface="+mj-lt"/>
                <a:ea typeface="ＭＳ Ｐゴシック" charset="-128"/>
                <a:cs typeface="ＭＳ Ｐゴシック" charset="-128"/>
              </a:rPr>
              <a:t> nouveaux </a:t>
            </a:r>
            <a:r>
              <a:rPr lang="en-US" sz="2400" kern="0" dirty="0" err="1" smtClean="0">
                <a:solidFill>
                  <a:srgbClr val="660066"/>
                </a:solidFill>
                <a:latin typeface="+mj-lt"/>
                <a:ea typeface="ＭＳ Ｐゴシック" charset="-128"/>
                <a:cs typeface="ＭＳ Ｐゴシック" charset="-128"/>
              </a:rPr>
              <a:t>rivages</a:t>
            </a:r>
            <a:r>
              <a:rPr lang="en-US" sz="2400" kern="0" dirty="0" smtClean="0">
                <a:solidFill>
                  <a:srgbClr val="660066"/>
                </a:solidFill>
                <a:latin typeface="+mj-lt"/>
                <a:ea typeface="ＭＳ Ｐゴシック" charset="-128"/>
                <a:cs typeface="ＭＳ Ｐゴシック" charset="-128"/>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smtClean="0">
              <a:ln>
                <a:noFill/>
              </a:ln>
              <a:solidFill>
                <a:srgbClr val="000090"/>
              </a:solidFill>
              <a:effectLst/>
              <a:uLnTx/>
              <a:uFillTx/>
              <a:latin typeface="+mj-lt"/>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9144000" cy="1066800"/>
          </a:xfrm>
        </p:spPr>
        <p:txBody>
          <a:bodyPr/>
          <a:lstStyle/>
          <a:p>
            <a:r>
              <a:rPr lang="en-US" sz="3100" dirty="0" err="1" smtClean="0"/>
              <a:t>Quelques</a:t>
            </a:r>
            <a:r>
              <a:rPr lang="en-US" sz="3100" dirty="0" smtClean="0"/>
              <a:t> photos </a:t>
            </a:r>
            <a:r>
              <a:rPr lang="en-US" sz="3100" dirty="0" err="1" smtClean="0"/>
              <a:t>parmi</a:t>
            </a:r>
            <a:r>
              <a:rPr lang="en-US" sz="3100" dirty="0" smtClean="0"/>
              <a:t> les plus </a:t>
            </a:r>
            <a:r>
              <a:rPr lang="en-US" sz="3100" dirty="0" err="1" smtClean="0"/>
              <a:t>spectaculaires</a:t>
            </a:r>
            <a:r>
              <a:rPr lang="en-US" sz="3100" dirty="0" smtClean="0"/>
              <a:t/>
            </a:r>
            <a:br>
              <a:rPr lang="en-US" sz="3100" dirty="0" smtClean="0"/>
            </a:br>
            <a:r>
              <a:rPr lang="en-US" sz="2800" dirty="0" smtClean="0">
                <a:solidFill>
                  <a:srgbClr val="1F451C"/>
                </a:solidFill>
              </a:rPr>
              <a:t>Premier Z en </a:t>
            </a:r>
            <a:r>
              <a:rPr lang="en-US" sz="2800" dirty="0" err="1" smtClean="0">
                <a:solidFill>
                  <a:srgbClr val="1F451C"/>
                </a:solidFill>
              </a:rPr>
              <a:t>ee</a:t>
            </a:r>
            <a:r>
              <a:rPr lang="en-US" sz="2800" dirty="0" smtClean="0">
                <a:solidFill>
                  <a:srgbClr val="1F451C"/>
                </a:solidFill>
              </a:rPr>
              <a:t> vu en collisions </a:t>
            </a:r>
            <a:r>
              <a:rPr lang="en-US" sz="2800" dirty="0" err="1" smtClean="0">
                <a:solidFill>
                  <a:srgbClr val="1F451C"/>
                </a:solidFill>
              </a:rPr>
              <a:t>Pb-Pb</a:t>
            </a:r>
            <a:r>
              <a:rPr lang="en-US" sz="2800" dirty="0" smtClean="0">
                <a:solidFill>
                  <a:srgbClr val="1F451C"/>
                </a:solidFill>
              </a:rPr>
              <a:t> par CMS</a:t>
            </a:r>
          </a:p>
        </p:txBody>
      </p:sp>
      <p:pic>
        <p:nvPicPr>
          <p:cNvPr id="5" name="Picture 4" descr="HI-ZEE-CMS.png"/>
          <p:cNvPicPr>
            <a:picLocks noChangeAspect="1"/>
          </p:cNvPicPr>
          <p:nvPr/>
        </p:nvPicPr>
        <p:blipFill>
          <a:blip r:embed="rId2"/>
          <a:stretch>
            <a:fillRect/>
          </a:stretch>
        </p:blipFill>
        <p:spPr>
          <a:xfrm>
            <a:off x="0" y="1065842"/>
            <a:ext cx="9144000" cy="5487358"/>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9144000" cy="533400"/>
          </a:xfrm>
        </p:spPr>
        <p:txBody>
          <a:bodyPr/>
          <a:lstStyle/>
          <a:p>
            <a:r>
              <a:rPr lang="en-US" sz="3100" dirty="0" err="1" smtClean="0"/>
              <a:t>Quelques</a:t>
            </a:r>
            <a:r>
              <a:rPr lang="en-US" sz="3100" dirty="0" smtClean="0"/>
              <a:t> photos </a:t>
            </a:r>
            <a:r>
              <a:rPr lang="en-US" sz="3100" dirty="0" err="1" smtClean="0"/>
              <a:t>parmi</a:t>
            </a:r>
            <a:r>
              <a:rPr lang="en-US" sz="3100" dirty="0" smtClean="0"/>
              <a:t> les plus </a:t>
            </a:r>
            <a:r>
              <a:rPr lang="en-US" sz="3100" dirty="0" err="1" smtClean="0"/>
              <a:t>spectaculaires</a:t>
            </a:r>
            <a:r>
              <a:rPr lang="en-US" sz="3100" dirty="0" smtClean="0"/>
              <a:t/>
            </a:r>
            <a:br>
              <a:rPr lang="en-US" sz="3100" dirty="0" smtClean="0"/>
            </a:br>
            <a:r>
              <a:rPr lang="en-US" sz="2600" dirty="0" smtClean="0">
                <a:solidFill>
                  <a:srgbClr val="1F451C"/>
                </a:solidFill>
              </a:rPr>
              <a:t>Premiers jets </a:t>
            </a:r>
            <a:r>
              <a:rPr lang="en-US" sz="2600" dirty="0" err="1" smtClean="0">
                <a:solidFill>
                  <a:srgbClr val="1F451C"/>
                </a:solidFill>
              </a:rPr>
              <a:t>hadroniques</a:t>
            </a:r>
            <a:r>
              <a:rPr lang="en-US" sz="2600" dirty="0" smtClean="0">
                <a:solidFill>
                  <a:srgbClr val="1F451C"/>
                </a:solidFill>
              </a:rPr>
              <a:t> </a:t>
            </a:r>
            <a:r>
              <a:rPr lang="en-US" sz="2600" dirty="0" err="1" smtClean="0">
                <a:solidFill>
                  <a:srgbClr val="1F451C"/>
                </a:solidFill>
              </a:rPr>
              <a:t>asymétriques</a:t>
            </a:r>
            <a:r>
              <a:rPr lang="en-US" sz="2600" dirty="0" smtClean="0">
                <a:solidFill>
                  <a:srgbClr val="1F451C"/>
                </a:solidFill>
              </a:rPr>
              <a:t>, </a:t>
            </a:r>
            <a:r>
              <a:rPr lang="en-US" sz="2600" dirty="0" err="1" smtClean="0">
                <a:solidFill>
                  <a:srgbClr val="1F451C"/>
                </a:solidFill>
              </a:rPr>
              <a:t>donc</a:t>
            </a:r>
            <a:r>
              <a:rPr lang="en-US" sz="2600" dirty="0" smtClean="0">
                <a:solidFill>
                  <a:srgbClr val="1F451C"/>
                </a:solidFill>
              </a:rPr>
              <a:t> </a:t>
            </a:r>
            <a:r>
              <a:rPr lang="en-US" sz="2600" dirty="0" err="1" smtClean="0">
                <a:solidFill>
                  <a:srgbClr val="1F451C"/>
                </a:solidFill>
              </a:rPr>
              <a:t>peut-être</a:t>
            </a:r>
            <a:r>
              <a:rPr lang="en-US" sz="2600" dirty="0" smtClean="0">
                <a:solidFill>
                  <a:srgbClr val="1F451C"/>
                </a:solidFill>
              </a:rPr>
              <a:t> “</a:t>
            </a:r>
            <a:r>
              <a:rPr lang="en-US" sz="2600" dirty="0" err="1" smtClean="0">
                <a:solidFill>
                  <a:srgbClr val="1F451C"/>
                </a:solidFill>
              </a:rPr>
              <a:t>étouffés</a:t>
            </a:r>
            <a:r>
              <a:rPr lang="en-US" sz="2600" dirty="0" smtClean="0">
                <a:solidFill>
                  <a:srgbClr val="1F451C"/>
                </a:solidFill>
              </a:rPr>
              <a:t>” par le plasma quarks-gluons </a:t>
            </a:r>
            <a:r>
              <a:rPr lang="en-US" sz="2600" dirty="0" err="1" smtClean="0">
                <a:solidFill>
                  <a:srgbClr val="1F451C"/>
                </a:solidFill>
              </a:rPr>
              <a:t>vus</a:t>
            </a:r>
            <a:r>
              <a:rPr lang="en-US" sz="2600" dirty="0" smtClean="0">
                <a:solidFill>
                  <a:srgbClr val="1F451C"/>
                </a:solidFill>
              </a:rPr>
              <a:t> par ATLAS</a:t>
            </a:r>
          </a:p>
        </p:txBody>
      </p:sp>
      <p:pic>
        <p:nvPicPr>
          <p:cNvPr id="6" name="Picture 5" descr="HI-singlejet-ATLAS.png"/>
          <p:cNvPicPr>
            <a:picLocks noChangeAspect="1"/>
          </p:cNvPicPr>
          <p:nvPr/>
        </p:nvPicPr>
        <p:blipFill>
          <a:blip r:embed="rId2"/>
          <a:stretch>
            <a:fillRect/>
          </a:stretch>
        </p:blipFill>
        <p:spPr>
          <a:xfrm>
            <a:off x="762000" y="1278636"/>
            <a:ext cx="8001000" cy="5560695"/>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z="2800" dirty="0" err="1" smtClean="0">
                <a:solidFill>
                  <a:srgbClr val="000090"/>
                </a:solidFill>
              </a:rPr>
              <a:t>Mais</a:t>
            </a:r>
            <a:r>
              <a:rPr lang="en-US" sz="2800" dirty="0" smtClean="0">
                <a:solidFill>
                  <a:srgbClr val="000090"/>
                </a:solidFill>
              </a:rPr>
              <a:t> </a:t>
            </a:r>
            <a:r>
              <a:rPr lang="en-US" sz="2800" dirty="0" err="1" smtClean="0">
                <a:solidFill>
                  <a:srgbClr val="000090"/>
                </a:solidFill>
              </a:rPr>
              <a:t>revenons</a:t>
            </a:r>
            <a:r>
              <a:rPr lang="en-US" sz="2800" dirty="0" smtClean="0">
                <a:solidFill>
                  <a:srgbClr val="000090"/>
                </a:solidFill>
              </a:rPr>
              <a:t> au boson de Higgs: comment le </a:t>
            </a:r>
            <a:r>
              <a:rPr lang="en-US" sz="2800" dirty="0" err="1" smtClean="0">
                <a:solidFill>
                  <a:srgbClr val="000090"/>
                </a:solidFill>
              </a:rPr>
              <a:t>trouver</a:t>
            </a:r>
            <a:r>
              <a:rPr lang="en-US" sz="2800" dirty="0" smtClean="0">
                <a:solidFill>
                  <a:srgbClr val="000090"/>
                </a:solidFill>
              </a:rPr>
              <a:t> </a:t>
            </a:r>
            <a:r>
              <a:rPr lang="en-US" sz="2800" dirty="0" err="1" smtClean="0">
                <a:solidFill>
                  <a:srgbClr val="000090"/>
                </a:solidFill>
              </a:rPr>
              <a:t>dans</a:t>
            </a:r>
            <a:r>
              <a:rPr lang="en-US" sz="2800" dirty="0" smtClean="0">
                <a:solidFill>
                  <a:srgbClr val="000090"/>
                </a:solidFill>
              </a:rPr>
              <a:t> </a:t>
            </a:r>
            <a:r>
              <a:rPr lang="en-US" sz="2800" dirty="0" err="1" smtClean="0">
                <a:solidFill>
                  <a:srgbClr val="000090"/>
                </a:solidFill>
              </a:rPr>
              <a:t>toute</a:t>
            </a:r>
            <a:r>
              <a:rPr lang="en-US" sz="2800" dirty="0" smtClean="0">
                <a:solidFill>
                  <a:srgbClr val="000090"/>
                </a:solidFill>
              </a:rPr>
              <a:t> </a:t>
            </a:r>
            <a:r>
              <a:rPr lang="en-US" sz="2800" dirty="0" err="1" smtClean="0">
                <a:solidFill>
                  <a:srgbClr val="000090"/>
                </a:solidFill>
              </a:rPr>
              <a:t>cette</a:t>
            </a:r>
            <a:r>
              <a:rPr lang="en-US" sz="2800" dirty="0" smtClean="0">
                <a:solidFill>
                  <a:srgbClr val="000090"/>
                </a:solidFill>
              </a:rPr>
              <a:t> </a:t>
            </a:r>
            <a:r>
              <a:rPr lang="en-US" sz="2800" dirty="0" err="1" smtClean="0">
                <a:solidFill>
                  <a:srgbClr val="000090"/>
                </a:solidFill>
              </a:rPr>
              <a:t>soupe</a:t>
            </a:r>
            <a:r>
              <a:rPr lang="en-US" sz="2800" dirty="0" smtClean="0">
                <a:solidFill>
                  <a:srgbClr val="000090"/>
                </a:solidFill>
              </a:rPr>
              <a:t> </a:t>
            </a:r>
            <a:r>
              <a:rPr lang="en-US" sz="2800" dirty="0" err="1" smtClean="0">
                <a:solidFill>
                  <a:srgbClr val="000090"/>
                </a:solidFill>
              </a:rPr>
              <a:t>hadronique</a:t>
            </a:r>
            <a:r>
              <a:rPr lang="en-US" sz="2800" dirty="0" smtClean="0">
                <a:solidFill>
                  <a:srgbClr val="000090"/>
                </a:solidFill>
              </a:rPr>
              <a:t>?</a:t>
            </a:r>
            <a:br>
              <a:rPr lang="en-US" sz="2800" dirty="0" smtClean="0">
                <a:solidFill>
                  <a:srgbClr val="000090"/>
                </a:solidFill>
              </a:rPr>
            </a:br>
            <a:r>
              <a:rPr lang="en-US" sz="2800" dirty="0" err="1" smtClean="0">
                <a:solidFill>
                  <a:srgbClr val="660066"/>
                </a:solidFill>
              </a:rPr>
              <a:t>Que</a:t>
            </a:r>
            <a:r>
              <a:rPr lang="en-US" sz="2800" dirty="0" smtClean="0">
                <a:solidFill>
                  <a:srgbClr val="660066"/>
                </a:solidFill>
              </a:rPr>
              <a:t> font les </a:t>
            </a:r>
            <a:r>
              <a:rPr lang="en-US" sz="2800" dirty="0" err="1" smtClean="0">
                <a:solidFill>
                  <a:srgbClr val="660066"/>
                </a:solidFill>
              </a:rPr>
              <a:t>physiciens</a:t>
            </a:r>
            <a:r>
              <a:rPr lang="en-US" sz="2800" dirty="0" smtClean="0">
                <a:solidFill>
                  <a:srgbClr val="660066"/>
                </a:solidFill>
              </a:rPr>
              <a:t> avec les photos </a:t>
            </a:r>
            <a:r>
              <a:rPr lang="en-US" sz="2800" dirty="0" err="1" smtClean="0">
                <a:solidFill>
                  <a:srgbClr val="660066"/>
                </a:solidFill>
              </a:rPr>
              <a:t>obtenues</a:t>
            </a:r>
            <a:r>
              <a:rPr lang="en-US" sz="2800" dirty="0" smtClean="0">
                <a:solidFill>
                  <a:srgbClr val="660066"/>
                </a:solidFill>
              </a:rPr>
              <a:t>?</a:t>
            </a:r>
          </a:p>
        </p:txBody>
      </p:sp>
      <p:pic>
        <p:nvPicPr>
          <p:cNvPr id="44035" name="Content Placeholder 3" descr="higgs4mu_redfornegative_momcut0d0_bgdblack.png"/>
          <p:cNvPicPr>
            <a:picLocks noGrp="1" noChangeAspect="1"/>
          </p:cNvPicPr>
          <p:nvPr>
            <p:ph idx="1"/>
          </p:nvPr>
        </p:nvPicPr>
        <p:blipFill>
          <a:blip r:embed="rId2"/>
          <a:srcRect t="-1031" b="-1031"/>
          <a:stretch>
            <a:fillRect/>
          </a:stretch>
        </p:blipFill>
        <p:spPr/>
      </p:pic>
      <p:sp>
        <p:nvSpPr>
          <p:cNvPr id="5" name="TextBox 4"/>
          <p:cNvSpPr txBox="1"/>
          <p:nvPr/>
        </p:nvSpPr>
        <p:spPr>
          <a:xfrm>
            <a:off x="4495801" y="6096000"/>
            <a:ext cx="4648200" cy="707886"/>
          </a:xfrm>
          <a:prstGeom prst="rect">
            <a:avLst/>
          </a:prstGeom>
          <a:solidFill>
            <a:schemeClr val="bg1"/>
          </a:solidFill>
        </p:spPr>
        <p:txBody>
          <a:bodyPr wrap="square">
            <a:prstTxWarp prst="textNoShape">
              <a:avLst/>
            </a:prstTxWarp>
            <a:spAutoFit/>
          </a:bodyPr>
          <a:lstStyle/>
          <a:p>
            <a:pPr>
              <a:buNone/>
            </a:pPr>
            <a:r>
              <a:rPr lang="en-US" sz="2000" b="1" baseline="0" dirty="0" smtClean="0">
                <a:solidFill>
                  <a:srgbClr val="660066"/>
                </a:solidFill>
                <a:latin typeface="Arial Bold Italic" pitchFamily="-64" charset="0"/>
              </a:rPr>
              <a:t>Traces </a:t>
            </a:r>
            <a:r>
              <a:rPr lang="en-US" sz="2000" b="1" baseline="0" dirty="0" err="1" smtClean="0">
                <a:solidFill>
                  <a:srgbClr val="660066"/>
                </a:solidFill>
                <a:latin typeface="Arial Bold Italic" pitchFamily="-64" charset="0"/>
              </a:rPr>
              <a:t>chargées</a:t>
            </a:r>
            <a:r>
              <a:rPr lang="en-US" sz="2000" b="1" dirty="0" smtClean="0">
                <a:solidFill>
                  <a:srgbClr val="660066"/>
                </a:solidFill>
                <a:latin typeface="Arial Bold Italic" pitchFamily="-64" charset="0"/>
              </a:rPr>
              <a:t> </a:t>
            </a:r>
            <a:r>
              <a:rPr lang="en-US" sz="2000" b="1" dirty="0" err="1" smtClean="0">
                <a:solidFill>
                  <a:srgbClr val="660066"/>
                </a:solidFill>
                <a:latin typeface="Arial Bold Italic" pitchFamily="-64" charset="0"/>
              </a:rPr>
              <a:t>peu</a:t>
            </a:r>
            <a:r>
              <a:rPr lang="en-US" sz="2000" b="1" dirty="0" smtClean="0">
                <a:solidFill>
                  <a:srgbClr val="660066"/>
                </a:solidFill>
                <a:latin typeface="Arial Bold Italic" pitchFamily="-64" charset="0"/>
              </a:rPr>
              <a:t> </a:t>
            </a:r>
            <a:r>
              <a:rPr lang="en-US" sz="2000" b="1" dirty="0" err="1" smtClean="0">
                <a:solidFill>
                  <a:srgbClr val="660066"/>
                </a:solidFill>
                <a:latin typeface="Arial Bold Italic" pitchFamily="-64" charset="0"/>
              </a:rPr>
              <a:t>énergiques</a:t>
            </a:r>
            <a:r>
              <a:rPr lang="en-US" sz="2000" b="1" dirty="0" smtClean="0">
                <a:solidFill>
                  <a:srgbClr val="660066"/>
                </a:solidFill>
                <a:latin typeface="Arial Bold Italic" pitchFamily="-64" charset="0"/>
              </a:rPr>
              <a:t> </a:t>
            </a:r>
            <a:br>
              <a:rPr lang="en-US" sz="2000" b="1" dirty="0" smtClean="0">
                <a:solidFill>
                  <a:srgbClr val="660066"/>
                </a:solidFill>
                <a:latin typeface="Arial Bold Italic" pitchFamily="-64" charset="0"/>
              </a:rPr>
            </a:br>
            <a:r>
              <a:rPr lang="en-US" sz="2000" b="1" dirty="0" smtClean="0">
                <a:solidFill>
                  <a:srgbClr val="660066"/>
                </a:solidFill>
                <a:latin typeface="Arial Bold Italic" pitchFamily="-64" charset="0"/>
              </a:rPr>
              <a:t>(</a:t>
            </a:r>
            <a:r>
              <a:rPr lang="en-US" sz="2000" b="1" dirty="0" err="1" smtClean="0">
                <a:solidFill>
                  <a:srgbClr val="660066"/>
                </a:solidFill>
                <a:latin typeface="Arial Bold Italic" pitchFamily="-64" charset="0"/>
              </a:rPr>
              <a:t>p</a:t>
            </a:r>
            <a:r>
              <a:rPr lang="en-US" sz="2000" b="1" baseline="-25000" dirty="0" err="1" smtClean="0">
                <a:solidFill>
                  <a:srgbClr val="660066"/>
                </a:solidFill>
                <a:latin typeface="Arial Bold Italic" pitchFamily="-64" charset="0"/>
              </a:rPr>
              <a:t>T</a:t>
            </a:r>
            <a:r>
              <a:rPr lang="en-US" sz="2000" b="1" dirty="0" smtClean="0">
                <a:solidFill>
                  <a:srgbClr val="660066"/>
                </a:solidFill>
                <a:latin typeface="Arial Bold Italic" pitchFamily="-64" charset="0"/>
              </a:rPr>
              <a:t> &gt; 0.2 </a:t>
            </a:r>
            <a:r>
              <a:rPr lang="en-US" sz="2000" b="1" dirty="0" err="1" smtClean="0">
                <a:solidFill>
                  <a:srgbClr val="660066"/>
                </a:solidFill>
                <a:latin typeface="Arial Bold Italic" pitchFamily="-64" charset="0"/>
              </a:rPr>
              <a:t>GeV</a:t>
            </a:r>
            <a:r>
              <a:rPr lang="en-US" sz="2000" b="1" dirty="0" smtClean="0">
                <a:solidFill>
                  <a:srgbClr val="660066"/>
                </a:solidFill>
                <a:latin typeface="Arial Bold Italic" pitchFamily="-64" charset="0"/>
              </a:rPr>
              <a:t>)</a:t>
            </a:r>
            <a:endParaRPr lang="en-US" sz="2000" b="1" baseline="0" dirty="0">
              <a:solidFill>
                <a:srgbClr val="660066"/>
              </a:solidFill>
              <a:latin typeface="Arial Bold Italic" pitchFamily="-64" charset="0"/>
            </a:endParaRPr>
          </a:p>
        </p:txBody>
      </p:sp>
      <p:sp>
        <p:nvSpPr>
          <p:cNvPr id="6" name="TextBox 5"/>
          <p:cNvSpPr txBox="1"/>
          <p:nvPr/>
        </p:nvSpPr>
        <p:spPr>
          <a:xfrm>
            <a:off x="0" y="6167735"/>
            <a:ext cx="4229100" cy="707886"/>
          </a:xfrm>
          <a:prstGeom prst="rect">
            <a:avLst/>
          </a:prstGeom>
          <a:solidFill>
            <a:schemeClr val="bg1"/>
          </a:solidFill>
        </p:spPr>
        <p:txBody>
          <a:bodyPr wrap="square">
            <a:prstTxWarp prst="textNoShape">
              <a:avLst/>
            </a:prstTxWarp>
            <a:spAutoFit/>
          </a:bodyPr>
          <a:lstStyle/>
          <a:p>
            <a:pPr algn="l">
              <a:buNone/>
            </a:pPr>
            <a:r>
              <a:rPr lang="en-US" sz="2000" baseline="0" dirty="0" err="1" smtClean="0">
                <a:solidFill>
                  <a:srgbClr val="008000"/>
                </a:solidFill>
                <a:latin typeface="Arial Bold Italic" pitchFamily="-64" charset="0"/>
              </a:rPr>
              <a:t>Particules</a:t>
            </a:r>
            <a:r>
              <a:rPr lang="en-US" sz="2000" baseline="0" dirty="0" smtClean="0">
                <a:solidFill>
                  <a:srgbClr val="008000"/>
                </a:solidFill>
                <a:latin typeface="Arial Bold Italic" pitchFamily="-64" charset="0"/>
              </a:rPr>
              <a:t> de charge positive</a:t>
            </a:r>
          </a:p>
          <a:p>
            <a:pPr algn="l">
              <a:buNone/>
            </a:pPr>
            <a:r>
              <a:rPr lang="en-US" sz="2000" baseline="0" dirty="0" err="1" smtClean="0">
                <a:solidFill>
                  <a:srgbClr val="FF0000"/>
                </a:solidFill>
                <a:latin typeface="Arial Bold Italic" pitchFamily="-64" charset="0"/>
              </a:rPr>
              <a:t>Particules</a:t>
            </a:r>
            <a:r>
              <a:rPr lang="en-US" sz="2000" baseline="0" dirty="0" smtClean="0">
                <a:solidFill>
                  <a:srgbClr val="FF0000"/>
                </a:solidFill>
                <a:latin typeface="Arial Bold Italic" pitchFamily="-64" charset="0"/>
              </a:rPr>
              <a:t> de charge </a:t>
            </a:r>
            <a:r>
              <a:rPr lang="en-US" sz="2000" baseline="0" dirty="0" err="1" smtClean="0">
                <a:solidFill>
                  <a:srgbClr val="FF0000"/>
                </a:solidFill>
                <a:latin typeface="Arial Bold Italic" pitchFamily="-64" charset="0"/>
              </a:rPr>
              <a:t>négative</a:t>
            </a:r>
            <a:endParaRPr lang="en-US" sz="2000" baseline="0" dirty="0">
              <a:solidFill>
                <a:srgbClr val="FF0000"/>
              </a:solidFill>
              <a:latin typeface="Arial Bold Italic" pitchFamily="-64" charset="0"/>
            </a:endParaRPr>
          </a:p>
        </p:txBody>
      </p:sp>
      <p:sp>
        <p:nvSpPr>
          <p:cNvPr id="7" name="TextBox 6"/>
          <p:cNvSpPr txBox="1"/>
          <p:nvPr/>
        </p:nvSpPr>
        <p:spPr>
          <a:xfrm>
            <a:off x="2209800" y="1657290"/>
            <a:ext cx="5177770" cy="400110"/>
          </a:xfrm>
          <a:prstGeom prst="rect">
            <a:avLst/>
          </a:prstGeom>
          <a:noFill/>
        </p:spPr>
        <p:txBody>
          <a:bodyPr wrap="none" rtlCol="0">
            <a:spAutoFit/>
          </a:bodyPr>
          <a:lstStyle/>
          <a:p>
            <a:pPr>
              <a:buNone/>
            </a:pPr>
            <a:r>
              <a:rPr lang="en-US" sz="2000" dirty="0" smtClean="0">
                <a:solidFill>
                  <a:schemeClr val="bg1"/>
                </a:solidFill>
              </a:rPr>
              <a:t>Simulation avec </a:t>
            </a:r>
            <a:r>
              <a:rPr lang="en-US" sz="2000" dirty="0" err="1" smtClean="0">
                <a:solidFill>
                  <a:schemeClr val="bg1"/>
                </a:solidFill>
              </a:rPr>
              <a:t>seulement</a:t>
            </a:r>
            <a:r>
              <a:rPr lang="en-US" sz="2000" dirty="0" smtClean="0">
                <a:solidFill>
                  <a:schemeClr val="bg1"/>
                </a:solidFill>
              </a:rPr>
              <a:t> les traces </a:t>
            </a:r>
            <a:r>
              <a:rPr lang="en-US" sz="2000" dirty="0" err="1" smtClean="0">
                <a:solidFill>
                  <a:schemeClr val="bg1"/>
                </a:solidFill>
              </a:rPr>
              <a:t>chargées</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z="2600" dirty="0" smtClean="0"/>
              <a:t>Pas de photos du boson de Higgs </a:t>
            </a:r>
            <a:r>
              <a:rPr lang="en-US" sz="2600" dirty="0" err="1" smtClean="0"/>
              <a:t>lui-même</a:t>
            </a:r>
            <a:r>
              <a:rPr lang="en-US" sz="2600" dirty="0" smtClean="0"/>
              <a:t>: </a:t>
            </a:r>
            <a:br>
              <a:rPr lang="en-US" sz="2600" dirty="0" smtClean="0"/>
            </a:br>
            <a:r>
              <a:rPr lang="en-US" sz="2600" dirty="0" err="1" smtClean="0"/>
              <a:t>seulement</a:t>
            </a:r>
            <a:r>
              <a:rPr lang="en-US" sz="2600" dirty="0" smtClean="0"/>
              <a:t> de </a:t>
            </a:r>
            <a:r>
              <a:rPr lang="en-US" sz="2600" dirty="0" err="1" smtClean="0"/>
              <a:t>ses</a:t>
            </a:r>
            <a:r>
              <a:rPr lang="en-US" sz="2600" dirty="0" smtClean="0"/>
              <a:t> </a:t>
            </a:r>
            <a:r>
              <a:rPr lang="en-US" sz="2600" dirty="0" err="1" smtClean="0"/>
              <a:t>produits</a:t>
            </a:r>
            <a:r>
              <a:rPr lang="en-US" sz="2600" dirty="0" smtClean="0"/>
              <a:t> de </a:t>
            </a:r>
            <a:r>
              <a:rPr lang="en-US" sz="2600" dirty="0" err="1" smtClean="0"/>
              <a:t>désintégration</a:t>
            </a:r>
            <a:endParaRPr lang="en-US" sz="2600" dirty="0" smtClean="0"/>
          </a:p>
        </p:txBody>
      </p:sp>
      <p:sp>
        <p:nvSpPr>
          <p:cNvPr id="48131" name="Content Placeholder 2"/>
          <p:cNvSpPr>
            <a:spLocks noGrp="1"/>
          </p:cNvSpPr>
          <p:nvPr>
            <p:ph idx="1"/>
          </p:nvPr>
        </p:nvSpPr>
        <p:spPr>
          <a:xfrm>
            <a:off x="0" y="838200"/>
            <a:ext cx="9144000" cy="6019800"/>
          </a:xfrm>
        </p:spPr>
        <p:txBody>
          <a:bodyPr/>
          <a:lstStyle/>
          <a:p>
            <a:r>
              <a:rPr lang="en-US" sz="2400" dirty="0" err="1" smtClean="0">
                <a:latin typeface="Arial" charset="0"/>
              </a:rPr>
              <a:t>Parfois</a:t>
            </a:r>
            <a:r>
              <a:rPr lang="en-US" sz="2400" dirty="0" smtClean="0">
                <a:latin typeface="Arial" charset="0"/>
              </a:rPr>
              <a:t> le boson de Higgs se </a:t>
            </a:r>
            <a:r>
              <a:rPr lang="en-US" sz="2400" dirty="0" err="1" smtClean="0">
                <a:latin typeface="Arial" charset="0"/>
              </a:rPr>
              <a:t>désintègre</a:t>
            </a:r>
            <a:r>
              <a:rPr lang="en-US" sz="2400" dirty="0" smtClean="0">
                <a:latin typeface="Arial" charset="0"/>
              </a:rPr>
              <a:t> en </a:t>
            </a:r>
            <a:r>
              <a:rPr lang="en-US" sz="2400" dirty="0" err="1" smtClean="0">
                <a:latin typeface="Arial" charset="0"/>
              </a:rPr>
              <a:t>quatre</a:t>
            </a:r>
            <a:r>
              <a:rPr lang="en-US" sz="2400" dirty="0" smtClean="0">
                <a:latin typeface="Arial" charset="0"/>
              </a:rPr>
              <a:t> </a:t>
            </a:r>
            <a:r>
              <a:rPr lang="en-US" sz="2400" dirty="0" err="1" smtClean="0">
                <a:latin typeface="Arial" charset="0"/>
              </a:rPr>
              <a:t>muons</a:t>
            </a:r>
            <a:r>
              <a:rPr lang="en-US" sz="2400" dirty="0" smtClean="0">
                <a:latin typeface="Arial" charset="0"/>
              </a:rPr>
              <a:t>:</a:t>
            </a: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pPr algn="ctr"/>
            <a:r>
              <a:rPr lang="en-US" sz="2400" dirty="0" err="1" smtClean="0">
                <a:solidFill>
                  <a:srgbClr val="660066"/>
                </a:solidFill>
                <a:latin typeface="Arial" charset="0"/>
              </a:rPr>
              <a:t>Alors</a:t>
            </a:r>
            <a:r>
              <a:rPr lang="en-US" sz="2400" dirty="0" smtClean="0">
                <a:solidFill>
                  <a:srgbClr val="660066"/>
                </a:solidFill>
                <a:latin typeface="Arial" charset="0"/>
              </a:rPr>
              <a:t> </a:t>
            </a:r>
            <a:r>
              <a:rPr lang="en-US" sz="2400" dirty="0" err="1" smtClean="0">
                <a:solidFill>
                  <a:srgbClr val="660066"/>
                </a:solidFill>
                <a:latin typeface="Arial" charset="0"/>
              </a:rPr>
              <a:t>cherchons</a:t>
            </a:r>
            <a:r>
              <a:rPr lang="en-US" sz="2400" dirty="0" smtClean="0">
                <a:solidFill>
                  <a:srgbClr val="660066"/>
                </a:solidFill>
                <a:latin typeface="Arial" charset="0"/>
              </a:rPr>
              <a:t> </a:t>
            </a:r>
            <a:r>
              <a:rPr lang="en-US" sz="2400" dirty="0" err="1" smtClean="0">
                <a:solidFill>
                  <a:srgbClr val="660066"/>
                </a:solidFill>
                <a:latin typeface="Arial" charset="0"/>
              </a:rPr>
              <a:t>quatre</a:t>
            </a:r>
            <a:r>
              <a:rPr lang="en-US" sz="2400" dirty="0" smtClean="0">
                <a:solidFill>
                  <a:srgbClr val="660066"/>
                </a:solidFill>
                <a:latin typeface="Arial" charset="0"/>
              </a:rPr>
              <a:t> </a:t>
            </a:r>
            <a:r>
              <a:rPr lang="en-US" sz="2400" dirty="0" err="1" smtClean="0">
                <a:solidFill>
                  <a:srgbClr val="660066"/>
                </a:solidFill>
                <a:latin typeface="Arial" charset="0"/>
              </a:rPr>
              <a:t>muons</a:t>
            </a:r>
            <a:r>
              <a:rPr lang="en-US" sz="2400" dirty="0" smtClean="0">
                <a:solidFill>
                  <a:srgbClr val="660066"/>
                </a:solidFill>
                <a:latin typeface="Arial" charset="0"/>
              </a:rPr>
              <a:t> de haute </a:t>
            </a:r>
            <a:r>
              <a:rPr lang="en-US" sz="2400" dirty="0" err="1" smtClean="0">
                <a:solidFill>
                  <a:srgbClr val="660066"/>
                </a:solidFill>
                <a:latin typeface="Arial" charset="0"/>
              </a:rPr>
              <a:t>énergie</a:t>
            </a:r>
            <a:r>
              <a:rPr lang="en-US" sz="2400" dirty="0" smtClean="0">
                <a:solidFill>
                  <a:srgbClr val="660066"/>
                </a:solidFill>
                <a:latin typeface="Arial" charset="0"/>
              </a:rPr>
              <a:t> </a:t>
            </a:r>
            <a:br>
              <a:rPr lang="en-US" sz="2400" dirty="0" smtClean="0">
                <a:solidFill>
                  <a:srgbClr val="660066"/>
                </a:solidFill>
                <a:latin typeface="Arial" charset="0"/>
              </a:rPr>
            </a:br>
            <a:r>
              <a:rPr lang="en-US" sz="2400" dirty="0" smtClean="0">
                <a:solidFill>
                  <a:srgbClr val="660066"/>
                </a:solidFill>
                <a:latin typeface="Arial" charset="0"/>
              </a:rPr>
              <a:t>car la masse du boson de Higgs </a:t>
            </a:r>
            <a:r>
              <a:rPr lang="en-US" sz="2400" dirty="0" err="1" smtClean="0">
                <a:solidFill>
                  <a:srgbClr val="660066"/>
                </a:solidFill>
                <a:latin typeface="Arial" charset="0"/>
              </a:rPr>
              <a:t>est</a:t>
            </a:r>
            <a:r>
              <a:rPr lang="en-US" sz="2400" dirty="0" smtClean="0">
                <a:solidFill>
                  <a:srgbClr val="660066"/>
                </a:solidFill>
                <a:latin typeface="Arial" charset="0"/>
              </a:rPr>
              <a:t> </a:t>
            </a:r>
            <a:r>
              <a:rPr lang="en-US" sz="2400" dirty="0" err="1" smtClean="0">
                <a:solidFill>
                  <a:srgbClr val="660066"/>
                </a:solidFill>
                <a:latin typeface="Arial" charset="0"/>
              </a:rPr>
              <a:t>supérieure</a:t>
            </a:r>
            <a:r>
              <a:rPr lang="en-US" sz="2400" dirty="0" smtClean="0">
                <a:solidFill>
                  <a:srgbClr val="660066"/>
                </a:solidFill>
                <a:latin typeface="Arial" charset="0"/>
              </a:rPr>
              <a:t> </a:t>
            </a:r>
            <a:r>
              <a:rPr lang="en-US" sz="2400" dirty="0" err="1" smtClean="0">
                <a:solidFill>
                  <a:srgbClr val="660066"/>
                </a:solidFill>
                <a:latin typeface="Arial" charset="0"/>
              </a:rPr>
              <a:t>à</a:t>
            </a:r>
            <a:r>
              <a:rPr lang="en-US" sz="2400" dirty="0" smtClean="0">
                <a:solidFill>
                  <a:srgbClr val="660066"/>
                </a:solidFill>
                <a:latin typeface="Arial" charset="0"/>
              </a:rPr>
              <a:t> 114 </a:t>
            </a:r>
            <a:r>
              <a:rPr lang="en-US" sz="2400" dirty="0" err="1" smtClean="0">
                <a:solidFill>
                  <a:srgbClr val="660066"/>
                </a:solidFill>
                <a:latin typeface="Arial" charset="0"/>
              </a:rPr>
              <a:t>GeV</a:t>
            </a:r>
            <a:r>
              <a:rPr lang="en-US" sz="2400" dirty="0" smtClean="0">
                <a:solidFill>
                  <a:srgbClr val="660066"/>
                </a:solidFill>
                <a:latin typeface="Arial" charset="0"/>
              </a:rPr>
              <a:t> (</a:t>
            </a:r>
            <a:r>
              <a:rPr lang="en-US" sz="2400" dirty="0" err="1" smtClean="0">
                <a:solidFill>
                  <a:srgbClr val="660066"/>
                </a:solidFill>
                <a:latin typeface="Arial" charset="0"/>
              </a:rPr>
              <a:t>héritage</a:t>
            </a:r>
            <a:r>
              <a:rPr lang="en-US" sz="2400" dirty="0" smtClean="0">
                <a:solidFill>
                  <a:srgbClr val="660066"/>
                </a:solidFill>
                <a:latin typeface="Arial" charset="0"/>
              </a:rPr>
              <a:t> de LEP)</a:t>
            </a:r>
          </a:p>
        </p:txBody>
      </p:sp>
      <p:grpSp>
        <p:nvGrpSpPr>
          <p:cNvPr id="3" name="Group 17"/>
          <p:cNvGrpSpPr>
            <a:grpSpLocks/>
          </p:cNvGrpSpPr>
          <p:nvPr/>
        </p:nvGrpSpPr>
        <p:grpSpPr bwMode="auto">
          <a:xfrm>
            <a:off x="2405063" y="1387475"/>
            <a:ext cx="4679950" cy="2270125"/>
            <a:chOff x="4297363" y="727075"/>
            <a:chExt cx="4679950" cy="2270125"/>
          </a:xfrm>
        </p:grpSpPr>
        <p:pic>
          <p:nvPicPr>
            <p:cNvPr id="48140" name="Picture 11"/>
            <p:cNvPicPr>
              <a:picLocks noChangeAspect="1" noChangeArrowheads="1"/>
            </p:cNvPicPr>
            <p:nvPr/>
          </p:nvPicPr>
          <p:blipFill>
            <a:blip r:embed="rId2"/>
            <a:srcRect/>
            <a:stretch>
              <a:fillRect/>
            </a:stretch>
          </p:blipFill>
          <p:spPr bwMode="auto">
            <a:xfrm>
              <a:off x="4297363" y="993775"/>
              <a:ext cx="4679950" cy="2003425"/>
            </a:xfrm>
            <a:prstGeom prst="rect">
              <a:avLst/>
            </a:prstGeom>
            <a:noFill/>
            <a:ln w="9525">
              <a:noFill/>
              <a:round/>
              <a:headEnd/>
              <a:tailEnd/>
            </a:ln>
          </p:spPr>
        </p:pic>
        <p:sp>
          <p:nvSpPr>
            <p:cNvPr id="14" name="Text Box 13"/>
            <p:cNvSpPr txBox="1">
              <a:spLocks noChangeArrowheads="1"/>
            </p:cNvSpPr>
            <p:nvPr/>
          </p:nvSpPr>
          <p:spPr bwMode="auto">
            <a:xfrm>
              <a:off x="5397500" y="727075"/>
              <a:ext cx="2447925" cy="710067"/>
            </a:xfrm>
            <a:prstGeom prst="rect">
              <a:avLst/>
            </a:prstGeom>
            <a:solidFill>
              <a:schemeClr val="bg1"/>
            </a:solidFill>
            <a:ln w="9525">
              <a:noFill/>
              <a:miter lim="800000"/>
              <a:headEnd/>
              <a:tailEnd/>
            </a:ln>
            <a:effectLst/>
          </p:spPr>
          <p:txBody>
            <a:bodyPr lIns="90000" tIns="46800" rIns="90000" bIns="46800">
              <a:prstTxWarp prst="textNoShape">
                <a:avLst/>
              </a:prstTxWarp>
              <a:spAutoFit/>
            </a:bodyPr>
            <a:lstStyle/>
            <a:p>
              <a:pPr algn="ctr">
                <a:spcBef>
                  <a:spcPct val="50000"/>
                </a:spcBef>
                <a:buNone/>
              </a:pPr>
              <a:r>
                <a:rPr lang="de-DE" sz="2000" b="1" baseline="0" dirty="0" smtClean="0">
                  <a:solidFill>
                    <a:srgbClr val="008040"/>
                  </a:solidFill>
                  <a:latin typeface="Arial Bold Italic" pitchFamily="-64" charset="0"/>
                </a:rPr>
                <a:t>Signal: </a:t>
              </a:r>
              <a:r>
                <a:rPr lang="de-DE" sz="2000" b="1" baseline="0" dirty="0" err="1" smtClean="0">
                  <a:solidFill>
                    <a:srgbClr val="008040"/>
                  </a:solidFill>
                  <a:latin typeface="Arial Bold Italic" pitchFamily="-64" charset="0"/>
                </a:rPr>
                <a:t>vrai</a:t>
              </a:r>
              <a:r>
                <a:rPr lang="de-DE" sz="2000" dirty="0" smtClean="0">
                  <a:solidFill>
                    <a:srgbClr val="008040"/>
                  </a:solidFill>
                  <a:latin typeface="Arial Bold Italic" pitchFamily="-64" charset="0"/>
                </a:rPr>
                <a:t> </a:t>
              </a:r>
              <a:r>
                <a:rPr lang="de-DE" sz="2000" dirty="0" err="1" smtClean="0">
                  <a:solidFill>
                    <a:srgbClr val="008040"/>
                  </a:solidFill>
                  <a:latin typeface="Arial Bold Italic" pitchFamily="-64" charset="0"/>
                </a:rPr>
                <a:t>boson</a:t>
              </a:r>
              <a:r>
                <a:rPr lang="de-DE" sz="2000" dirty="0" smtClean="0">
                  <a:solidFill>
                    <a:srgbClr val="008040"/>
                  </a:solidFill>
                  <a:latin typeface="Arial Bold Italic" pitchFamily="-64" charset="0"/>
                </a:rPr>
                <a:t> de </a:t>
              </a:r>
              <a:r>
                <a:rPr lang="de-DE" sz="2000" dirty="0" err="1" smtClean="0">
                  <a:solidFill>
                    <a:srgbClr val="008040"/>
                  </a:solidFill>
                  <a:latin typeface="Arial Bold Italic" pitchFamily="-64" charset="0"/>
                </a:rPr>
                <a:t>Higgs</a:t>
              </a:r>
              <a:endParaRPr lang="de-DE" sz="2000" b="1" baseline="0" dirty="0">
                <a:solidFill>
                  <a:srgbClr val="FF0000"/>
                </a:solidFill>
                <a:latin typeface="Arial Bold Italic" pitchFamily="-64" charset="0"/>
              </a:endParaRPr>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Content Placeholder 4" descr="higgs4mu_redfornegative_momcut1d0_bgdblack.png"/>
          <p:cNvPicPr>
            <a:picLocks noGrp="1" noChangeAspect="1"/>
          </p:cNvPicPr>
          <p:nvPr>
            <p:ph idx="1"/>
          </p:nvPr>
        </p:nvPicPr>
        <p:blipFill>
          <a:blip r:embed="rId2"/>
          <a:srcRect t="-1031" b="-1031"/>
          <a:stretch>
            <a:fillRect/>
          </a:stretch>
        </p:blipFill>
        <p:spPr>
          <a:xfrm>
            <a:off x="457200" y="1600200"/>
            <a:ext cx="8229600" cy="4525963"/>
          </a:xfrm>
        </p:spPr>
      </p:pic>
      <p:sp>
        <p:nvSpPr>
          <p:cNvPr id="2" name="Title 1"/>
          <p:cNvSpPr>
            <a:spLocks noGrp="1"/>
          </p:cNvSpPr>
          <p:nvPr>
            <p:ph type="title"/>
          </p:nvPr>
        </p:nvSpPr>
        <p:spPr>
          <a:xfrm>
            <a:off x="0" y="0"/>
            <a:ext cx="9144000" cy="1524000"/>
          </a:xfrm>
        </p:spPr>
        <p:txBody>
          <a:bodyPr/>
          <a:lstStyle/>
          <a:p>
            <a:r>
              <a:rPr lang="en-US" sz="2800" dirty="0" err="1" smtClean="0">
                <a:solidFill>
                  <a:srgbClr val="000090"/>
                </a:solidFill>
              </a:rPr>
              <a:t>Mais</a:t>
            </a:r>
            <a:r>
              <a:rPr lang="en-US" sz="2800" dirty="0" smtClean="0">
                <a:solidFill>
                  <a:srgbClr val="000090"/>
                </a:solidFill>
              </a:rPr>
              <a:t> </a:t>
            </a:r>
            <a:r>
              <a:rPr lang="en-US" sz="2800" dirty="0" err="1" smtClean="0">
                <a:solidFill>
                  <a:srgbClr val="000090"/>
                </a:solidFill>
              </a:rPr>
              <a:t>revenons</a:t>
            </a:r>
            <a:r>
              <a:rPr lang="en-US" sz="2800" dirty="0" smtClean="0">
                <a:solidFill>
                  <a:srgbClr val="000090"/>
                </a:solidFill>
              </a:rPr>
              <a:t> au boson de Higgs: comment le </a:t>
            </a:r>
            <a:r>
              <a:rPr lang="en-US" sz="2800" dirty="0" err="1" smtClean="0">
                <a:solidFill>
                  <a:srgbClr val="000090"/>
                </a:solidFill>
              </a:rPr>
              <a:t>trouver</a:t>
            </a:r>
            <a:r>
              <a:rPr lang="en-US" sz="2800" dirty="0" smtClean="0">
                <a:solidFill>
                  <a:srgbClr val="000090"/>
                </a:solidFill>
              </a:rPr>
              <a:t> </a:t>
            </a:r>
            <a:r>
              <a:rPr lang="en-US" sz="2800" dirty="0" err="1" smtClean="0">
                <a:solidFill>
                  <a:srgbClr val="000090"/>
                </a:solidFill>
              </a:rPr>
              <a:t>dans</a:t>
            </a:r>
            <a:r>
              <a:rPr lang="en-US" sz="2800" dirty="0" smtClean="0">
                <a:solidFill>
                  <a:srgbClr val="000090"/>
                </a:solidFill>
              </a:rPr>
              <a:t> </a:t>
            </a:r>
            <a:r>
              <a:rPr lang="en-US" sz="2800" dirty="0" err="1" smtClean="0">
                <a:solidFill>
                  <a:srgbClr val="000090"/>
                </a:solidFill>
              </a:rPr>
              <a:t>toute</a:t>
            </a:r>
            <a:r>
              <a:rPr lang="en-US" sz="2800" dirty="0" smtClean="0">
                <a:solidFill>
                  <a:srgbClr val="000090"/>
                </a:solidFill>
              </a:rPr>
              <a:t> </a:t>
            </a:r>
            <a:r>
              <a:rPr lang="en-US" sz="2800" dirty="0" err="1" smtClean="0">
                <a:solidFill>
                  <a:srgbClr val="000090"/>
                </a:solidFill>
              </a:rPr>
              <a:t>cette</a:t>
            </a:r>
            <a:r>
              <a:rPr lang="en-US" sz="2800" dirty="0" smtClean="0">
                <a:solidFill>
                  <a:srgbClr val="000090"/>
                </a:solidFill>
              </a:rPr>
              <a:t> </a:t>
            </a:r>
            <a:r>
              <a:rPr lang="en-US" sz="2800" dirty="0" err="1" smtClean="0">
                <a:solidFill>
                  <a:srgbClr val="000090"/>
                </a:solidFill>
              </a:rPr>
              <a:t>soupe</a:t>
            </a:r>
            <a:r>
              <a:rPr lang="en-US" sz="2800" dirty="0" smtClean="0">
                <a:solidFill>
                  <a:srgbClr val="000090"/>
                </a:solidFill>
              </a:rPr>
              <a:t> </a:t>
            </a:r>
            <a:r>
              <a:rPr lang="en-US" sz="2800" dirty="0" err="1" smtClean="0">
                <a:solidFill>
                  <a:srgbClr val="000090"/>
                </a:solidFill>
              </a:rPr>
              <a:t>hadronique</a:t>
            </a:r>
            <a:r>
              <a:rPr lang="en-US" sz="2800" dirty="0" smtClean="0">
                <a:solidFill>
                  <a:srgbClr val="000090"/>
                </a:solidFill>
              </a:rPr>
              <a:t>?</a:t>
            </a:r>
            <a:br>
              <a:rPr lang="en-US" sz="2800" dirty="0" smtClean="0">
                <a:solidFill>
                  <a:srgbClr val="000090"/>
                </a:solidFill>
              </a:rPr>
            </a:br>
            <a:r>
              <a:rPr lang="en-US" sz="2800" dirty="0" err="1" smtClean="0">
                <a:solidFill>
                  <a:srgbClr val="660066"/>
                </a:solidFill>
              </a:rPr>
              <a:t>Que</a:t>
            </a:r>
            <a:r>
              <a:rPr lang="en-US" sz="2800" dirty="0" smtClean="0">
                <a:solidFill>
                  <a:srgbClr val="660066"/>
                </a:solidFill>
              </a:rPr>
              <a:t> font les </a:t>
            </a:r>
            <a:r>
              <a:rPr lang="en-US" sz="2800" dirty="0" err="1" smtClean="0">
                <a:solidFill>
                  <a:srgbClr val="660066"/>
                </a:solidFill>
              </a:rPr>
              <a:t>physiciens</a:t>
            </a:r>
            <a:r>
              <a:rPr lang="en-US" sz="2800" dirty="0" smtClean="0">
                <a:solidFill>
                  <a:srgbClr val="660066"/>
                </a:solidFill>
              </a:rPr>
              <a:t> avec les photos </a:t>
            </a:r>
            <a:r>
              <a:rPr lang="en-US" sz="2800" dirty="0" err="1" smtClean="0">
                <a:solidFill>
                  <a:srgbClr val="660066"/>
                </a:solidFill>
              </a:rPr>
              <a:t>obtenues</a:t>
            </a:r>
            <a:r>
              <a:rPr lang="en-US" sz="2800" dirty="0" smtClean="0">
                <a:solidFill>
                  <a:srgbClr val="660066"/>
                </a:solidFill>
              </a:rPr>
              <a:t>?</a:t>
            </a:r>
          </a:p>
        </p:txBody>
      </p:sp>
      <p:sp>
        <p:nvSpPr>
          <p:cNvPr id="5" name="TextBox 4"/>
          <p:cNvSpPr txBox="1"/>
          <p:nvPr/>
        </p:nvSpPr>
        <p:spPr>
          <a:xfrm>
            <a:off x="4495801" y="6096000"/>
            <a:ext cx="4648200" cy="707886"/>
          </a:xfrm>
          <a:prstGeom prst="rect">
            <a:avLst/>
          </a:prstGeom>
          <a:solidFill>
            <a:schemeClr val="bg1"/>
          </a:solidFill>
        </p:spPr>
        <p:txBody>
          <a:bodyPr wrap="square">
            <a:prstTxWarp prst="textNoShape">
              <a:avLst/>
            </a:prstTxWarp>
            <a:spAutoFit/>
          </a:bodyPr>
          <a:lstStyle/>
          <a:p>
            <a:pPr>
              <a:buNone/>
            </a:pPr>
            <a:r>
              <a:rPr lang="en-US" sz="2000" b="1" baseline="0" dirty="0" smtClean="0">
                <a:solidFill>
                  <a:srgbClr val="660066"/>
                </a:solidFill>
                <a:latin typeface="Arial Bold Italic" pitchFamily="-64" charset="0"/>
              </a:rPr>
              <a:t>Traces </a:t>
            </a:r>
            <a:r>
              <a:rPr lang="en-US" sz="2000" b="1" baseline="0" dirty="0" err="1" smtClean="0">
                <a:solidFill>
                  <a:srgbClr val="660066"/>
                </a:solidFill>
                <a:latin typeface="Arial Bold Italic" pitchFamily="-64" charset="0"/>
              </a:rPr>
              <a:t>chargées</a:t>
            </a:r>
            <a:r>
              <a:rPr lang="en-US" sz="2000" b="1" dirty="0" smtClean="0">
                <a:solidFill>
                  <a:srgbClr val="660066"/>
                </a:solidFill>
                <a:latin typeface="Arial Bold Italic" pitchFamily="-64" charset="0"/>
              </a:rPr>
              <a:t> plus </a:t>
            </a:r>
            <a:r>
              <a:rPr lang="en-US" sz="2000" b="1" dirty="0" err="1" smtClean="0">
                <a:solidFill>
                  <a:srgbClr val="660066"/>
                </a:solidFill>
                <a:latin typeface="Arial Bold Italic" pitchFamily="-64" charset="0"/>
              </a:rPr>
              <a:t>énergiques</a:t>
            </a:r>
            <a:r>
              <a:rPr lang="en-US" sz="2000" b="1" dirty="0" smtClean="0">
                <a:solidFill>
                  <a:srgbClr val="660066"/>
                </a:solidFill>
                <a:latin typeface="Arial Bold Italic" pitchFamily="-64" charset="0"/>
              </a:rPr>
              <a:t> </a:t>
            </a:r>
            <a:br>
              <a:rPr lang="en-US" sz="2000" b="1" dirty="0" smtClean="0">
                <a:solidFill>
                  <a:srgbClr val="660066"/>
                </a:solidFill>
                <a:latin typeface="Arial Bold Italic" pitchFamily="-64" charset="0"/>
              </a:rPr>
            </a:br>
            <a:r>
              <a:rPr lang="en-US" sz="2000" b="1" dirty="0" smtClean="0">
                <a:solidFill>
                  <a:srgbClr val="660066"/>
                </a:solidFill>
                <a:latin typeface="Arial Bold Italic" pitchFamily="-64" charset="0"/>
              </a:rPr>
              <a:t>(</a:t>
            </a:r>
            <a:r>
              <a:rPr lang="en-US" sz="2000" b="1" dirty="0" err="1" smtClean="0">
                <a:solidFill>
                  <a:srgbClr val="660066"/>
                </a:solidFill>
                <a:latin typeface="Arial Bold Italic" pitchFamily="-64" charset="0"/>
              </a:rPr>
              <a:t>p</a:t>
            </a:r>
            <a:r>
              <a:rPr lang="en-US" sz="2000" b="1" baseline="-25000" dirty="0" err="1" smtClean="0">
                <a:solidFill>
                  <a:srgbClr val="660066"/>
                </a:solidFill>
                <a:latin typeface="Arial Bold Italic" pitchFamily="-64" charset="0"/>
              </a:rPr>
              <a:t>T</a:t>
            </a:r>
            <a:r>
              <a:rPr lang="en-US" sz="2000" b="1" dirty="0" smtClean="0">
                <a:solidFill>
                  <a:srgbClr val="660066"/>
                </a:solidFill>
                <a:latin typeface="Arial Bold Italic" pitchFamily="-64" charset="0"/>
              </a:rPr>
              <a:t> &gt; 1 </a:t>
            </a:r>
            <a:r>
              <a:rPr lang="en-US" sz="2000" b="1" dirty="0" err="1" smtClean="0">
                <a:solidFill>
                  <a:srgbClr val="660066"/>
                </a:solidFill>
                <a:latin typeface="Arial Bold Italic" pitchFamily="-64" charset="0"/>
              </a:rPr>
              <a:t>GeV</a:t>
            </a:r>
            <a:r>
              <a:rPr lang="en-US" sz="2000" b="1" dirty="0" smtClean="0">
                <a:solidFill>
                  <a:srgbClr val="660066"/>
                </a:solidFill>
                <a:latin typeface="Arial Bold Italic" pitchFamily="-64" charset="0"/>
              </a:rPr>
              <a:t>)</a:t>
            </a:r>
            <a:endParaRPr lang="en-US" sz="2000" b="1" baseline="0" dirty="0">
              <a:solidFill>
                <a:srgbClr val="660066"/>
              </a:solidFill>
              <a:latin typeface="Arial Bold Italic" pitchFamily="-64" charset="0"/>
            </a:endParaRPr>
          </a:p>
        </p:txBody>
      </p:sp>
      <p:sp>
        <p:nvSpPr>
          <p:cNvPr id="6" name="TextBox 5"/>
          <p:cNvSpPr txBox="1"/>
          <p:nvPr/>
        </p:nvSpPr>
        <p:spPr>
          <a:xfrm>
            <a:off x="0" y="6167735"/>
            <a:ext cx="4229100" cy="707886"/>
          </a:xfrm>
          <a:prstGeom prst="rect">
            <a:avLst/>
          </a:prstGeom>
          <a:solidFill>
            <a:schemeClr val="bg1"/>
          </a:solidFill>
        </p:spPr>
        <p:txBody>
          <a:bodyPr wrap="square">
            <a:prstTxWarp prst="textNoShape">
              <a:avLst/>
            </a:prstTxWarp>
            <a:spAutoFit/>
          </a:bodyPr>
          <a:lstStyle/>
          <a:p>
            <a:pPr algn="l">
              <a:buNone/>
            </a:pPr>
            <a:r>
              <a:rPr lang="en-US" sz="2000" baseline="0" dirty="0" err="1" smtClean="0">
                <a:solidFill>
                  <a:srgbClr val="008000"/>
                </a:solidFill>
                <a:latin typeface="Arial Bold Italic" pitchFamily="-64" charset="0"/>
              </a:rPr>
              <a:t>Particules</a:t>
            </a:r>
            <a:r>
              <a:rPr lang="en-US" sz="2000" baseline="0" dirty="0" smtClean="0">
                <a:solidFill>
                  <a:srgbClr val="008000"/>
                </a:solidFill>
                <a:latin typeface="Arial Bold Italic" pitchFamily="-64" charset="0"/>
              </a:rPr>
              <a:t> de charge positive</a:t>
            </a:r>
          </a:p>
          <a:p>
            <a:pPr algn="l">
              <a:buNone/>
            </a:pPr>
            <a:r>
              <a:rPr lang="en-US" sz="2000" baseline="0" dirty="0" err="1" smtClean="0">
                <a:solidFill>
                  <a:srgbClr val="FF0000"/>
                </a:solidFill>
                <a:latin typeface="Arial Bold Italic" pitchFamily="-64" charset="0"/>
              </a:rPr>
              <a:t>Particules</a:t>
            </a:r>
            <a:r>
              <a:rPr lang="en-US" sz="2000" baseline="0" dirty="0" smtClean="0">
                <a:solidFill>
                  <a:srgbClr val="FF0000"/>
                </a:solidFill>
                <a:latin typeface="Arial Bold Italic" pitchFamily="-64" charset="0"/>
              </a:rPr>
              <a:t> de charge </a:t>
            </a:r>
            <a:r>
              <a:rPr lang="en-US" sz="2000" baseline="0" dirty="0" err="1" smtClean="0">
                <a:solidFill>
                  <a:srgbClr val="FF0000"/>
                </a:solidFill>
                <a:latin typeface="Arial Bold Italic" pitchFamily="-64" charset="0"/>
              </a:rPr>
              <a:t>négative</a:t>
            </a:r>
            <a:endParaRPr lang="en-US" sz="2000" baseline="0" dirty="0">
              <a:solidFill>
                <a:srgbClr val="FF0000"/>
              </a:solidFill>
              <a:latin typeface="Arial Bold Italic" pitchFamily="-64" charset="0"/>
            </a:endParaRPr>
          </a:p>
        </p:txBody>
      </p:sp>
      <p:sp>
        <p:nvSpPr>
          <p:cNvPr id="7" name="TextBox 6"/>
          <p:cNvSpPr txBox="1"/>
          <p:nvPr/>
        </p:nvSpPr>
        <p:spPr>
          <a:xfrm>
            <a:off x="2209800" y="1657290"/>
            <a:ext cx="5177770" cy="400110"/>
          </a:xfrm>
          <a:prstGeom prst="rect">
            <a:avLst/>
          </a:prstGeom>
          <a:noFill/>
        </p:spPr>
        <p:txBody>
          <a:bodyPr wrap="none" rtlCol="0">
            <a:spAutoFit/>
          </a:bodyPr>
          <a:lstStyle/>
          <a:p>
            <a:pPr>
              <a:buNone/>
            </a:pPr>
            <a:r>
              <a:rPr lang="en-US" sz="2000" dirty="0" smtClean="0">
                <a:solidFill>
                  <a:schemeClr val="bg1"/>
                </a:solidFill>
              </a:rPr>
              <a:t>Simulation avec </a:t>
            </a:r>
            <a:r>
              <a:rPr lang="en-US" sz="2000" dirty="0" err="1" smtClean="0">
                <a:solidFill>
                  <a:schemeClr val="bg1"/>
                </a:solidFill>
              </a:rPr>
              <a:t>seulement</a:t>
            </a:r>
            <a:r>
              <a:rPr lang="en-US" sz="2000" dirty="0" smtClean="0">
                <a:solidFill>
                  <a:schemeClr val="bg1"/>
                </a:solidFill>
              </a:rPr>
              <a:t> les traces </a:t>
            </a:r>
            <a:r>
              <a:rPr lang="en-US" sz="2000" dirty="0" err="1" smtClean="0">
                <a:solidFill>
                  <a:schemeClr val="bg1"/>
                </a:solidFill>
              </a:rPr>
              <a:t>chargées</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descr="Big%20Bang%20by%20Haubold"/>
          <p:cNvPicPr>
            <a:picLocks noChangeAspect="1" noChangeArrowheads="1"/>
          </p:cNvPicPr>
          <p:nvPr/>
        </p:nvPicPr>
        <p:blipFill>
          <a:blip r:embed="rId3" cstate="email"/>
          <a:srcRect/>
          <a:stretch>
            <a:fillRect/>
          </a:stretch>
        </p:blipFill>
        <p:spPr bwMode="auto">
          <a:xfrm>
            <a:off x="-98425" y="-7938"/>
            <a:ext cx="9290050" cy="6956426"/>
          </a:xfrm>
          <a:prstGeom prst="rect">
            <a:avLst/>
          </a:prstGeom>
          <a:noFill/>
          <a:ln w="9525">
            <a:noFill/>
            <a:miter lim="800000"/>
            <a:headEnd/>
            <a:tailEnd/>
          </a:ln>
        </p:spPr>
      </p:pic>
      <p:sp>
        <p:nvSpPr>
          <p:cNvPr id="30723" name="Text Box 3"/>
          <p:cNvSpPr txBox="1">
            <a:spLocks noChangeArrowheads="1"/>
          </p:cNvSpPr>
          <p:nvPr/>
        </p:nvSpPr>
        <p:spPr bwMode="auto">
          <a:xfrm>
            <a:off x="3822700" y="1582738"/>
            <a:ext cx="923925" cy="274637"/>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3</a:t>
            </a:r>
            <a:r>
              <a:rPr lang="en-GB" sz="1200" dirty="0" smtClean="0">
                <a:solidFill>
                  <a:srgbClr val="FFFF00"/>
                </a:solidFill>
                <a:latin typeface="Arial" pitchFamily="34" charset="0"/>
              </a:rPr>
              <a:t> minutes</a:t>
            </a:r>
            <a:endParaRPr lang="en-GB" sz="1200" dirty="0">
              <a:solidFill>
                <a:srgbClr val="FFFF00"/>
              </a:solidFill>
              <a:latin typeface="Arial" pitchFamily="34" charset="0"/>
            </a:endParaRPr>
          </a:p>
        </p:txBody>
      </p:sp>
      <p:sp>
        <p:nvSpPr>
          <p:cNvPr id="30724" name="Text Box 4"/>
          <p:cNvSpPr txBox="1">
            <a:spLocks noChangeArrowheads="1"/>
          </p:cNvSpPr>
          <p:nvPr/>
        </p:nvSpPr>
        <p:spPr bwMode="auto">
          <a:xfrm>
            <a:off x="5256212" y="731838"/>
            <a:ext cx="1677988" cy="276999"/>
          </a:xfrm>
          <a:prstGeom prst="rect">
            <a:avLst/>
          </a:prstGeom>
          <a:solidFill>
            <a:srgbClr val="1C1C1C"/>
          </a:solidFill>
          <a:ln w="12700">
            <a:noFill/>
            <a:miter lim="800000"/>
            <a:headEnd type="none" w="sm" len="sm"/>
            <a:tailEnd type="none" w="sm" len="sm"/>
          </a:ln>
        </p:spPr>
        <p:txBody>
          <a:bodyPr wrap="square">
            <a:spAutoFit/>
          </a:bodyPr>
          <a:lstStyle/>
          <a:p>
            <a:pPr algn="r" eaLnBrk="0" hangingPunct="0">
              <a:spcBef>
                <a:spcPct val="50000"/>
              </a:spcBef>
              <a:buNone/>
            </a:pPr>
            <a:r>
              <a:rPr lang="en-GB" sz="1200" dirty="0">
                <a:solidFill>
                  <a:srgbClr val="FFFF00"/>
                </a:solidFill>
                <a:latin typeface="Arial" pitchFamily="34" charset="0"/>
              </a:rPr>
              <a:t>1</a:t>
            </a:r>
            <a:r>
              <a:rPr lang="en-GB" sz="1200" dirty="0" smtClean="0">
                <a:solidFill>
                  <a:srgbClr val="FFFF00"/>
                </a:solidFill>
                <a:latin typeface="Arial" pitchFamily="34" charset="0"/>
              </a:rPr>
              <a:t> milliard  </a:t>
            </a:r>
            <a:r>
              <a:rPr lang="en-GB" sz="1200" dirty="0" err="1" smtClean="0">
                <a:solidFill>
                  <a:srgbClr val="FFFF00"/>
                </a:solidFill>
                <a:latin typeface="Arial" pitchFamily="34" charset="0"/>
              </a:rPr>
              <a:t>d’années</a:t>
            </a:r>
            <a:r>
              <a:rPr lang="en-GB" sz="1200" dirty="0" smtClean="0">
                <a:solidFill>
                  <a:srgbClr val="FFFF00"/>
                </a:solidFill>
                <a:latin typeface="Arial" pitchFamily="34" charset="0"/>
              </a:rPr>
              <a:t> </a:t>
            </a:r>
            <a:endParaRPr lang="en-GB" sz="1200" dirty="0">
              <a:solidFill>
                <a:srgbClr val="FFFF00"/>
              </a:solidFill>
              <a:latin typeface="Arial" pitchFamily="34" charset="0"/>
            </a:endParaRPr>
          </a:p>
        </p:txBody>
      </p:sp>
      <p:sp>
        <p:nvSpPr>
          <p:cNvPr id="30725" name="Text Box 5"/>
          <p:cNvSpPr txBox="1">
            <a:spLocks noChangeArrowheads="1"/>
          </p:cNvSpPr>
          <p:nvPr/>
        </p:nvSpPr>
        <p:spPr bwMode="auto">
          <a:xfrm>
            <a:off x="6462712" y="227013"/>
            <a:ext cx="1919288" cy="276999"/>
          </a:xfrm>
          <a:prstGeom prst="rect">
            <a:avLst/>
          </a:prstGeom>
          <a:solidFill>
            <a:srgbClr val="1C1C1C"/>
          </a:solidFill>
          <a:ln w="12700">
            <a:noFill/>
            <a:miter lim="800000"/>
            <a:headEnd type="none" w="sm" len="sm"/>
            <a:tailEnd type="none" w="sm" len="sm"/>
          </a:ln>
        </p:spPr>
        <p:txBody>
          <a:bodyPr wrap="square">
            <a:spAutoFit/>
          </a:bodyPr>
          <a:lstStyle/>
          <a:p>
            <a:pPr algn="r" eaLnBrk="0" hangingPunct="0">
              <a:spcBef>
                <a:spcPct val="50000"/>
              </a:spcBef>
              <a:buNone/>
            </a:pPr>
            <a:r>
              <a:rPr lang="en-GB" sz="1200" dirty="0">
                <a:solidFill>
                  <a:srgbClr val="FFFF00"/>
                </a:solidFill>
                <a:latin typeface="Arial" pitchFamily="34" charset="0"/>
              </a:rPr>
              <a:t>15</a:t>
            </a:r>
            <a:r>
              <a:rPr lang="en-GB" sz="1200" dirty="0" smtClean="0">
                <a:solidFill>
                  <a:srgbClr val="FFFF00"/>
                </a:solidFill>
                <a:latin typeface="Arial" pitchFamily="34" charset="0"/>
              </a:rPr>
              <a:t> milliards </a:t>
            </a:r>
            <a:r>
              <a:rPr lang="en-GB" sz="1200" dirty="0" err="1" smtClean="0">
                <a:solidFill>
                  <a:srgbClr val="FFFF00"/>
                </a:solidFill>
                <a:latin typeface="Arial" pitchFamily="34" charset="0"/>
              </a:rPr>
              <a:t>d’années</a:t>
            </a:r>
            <a:endParaRPr lang="en-GB" sz="1200" dirty="0">
              <a:solidFill>
                <a:srgbClr val="FFFF00"/>
              </a:solidFill>
              <a:latin typeface="Arial" pitchFamily="34" charset="0"/>
            </a:endParaRPr>
          </a:p>
        </p:txBody>
      </p:sp>
      <p:sp>
        <p:nvSpPr>
          <p:cNvPr id="30726" name="Text Box 6"/>
          <p:cNvSpPr txBox="1">
            <a:spLocks noChangeArrowheads="1"/>
          </p:cNvSpPr>
          <p:nvPr/>
        </p:nvSpPr>
        <p:spPr bwMode="auto">
          <a:xfrm>
            <a:off x="4329112" y="1223963"/>
            <a:ext cx="1385888" cy="276999"/>
          </a:xfrm>
          <a:prstGeom prst="rect">
            <a:avLst/>
          </a:prstGeom>
          <a:solidFill>
            <a:srgbClr val="1C1C1C"/>
          </a:solidFill>
          <a:ln w="12700">
            <a:noFill/>
            <a:miter lim="800000"/>
            <a:headEnd type="none" w="sm" len="sm"/>
            <a:tailEnd type="none" w="sm" len="sm"/>
          </a:ln>
        </p:spPr>
        <p:txBody>
          <a:bodyPr wrap="square">
            <a:spAutoFit/>
          </a:bodyPr>
          <a:lstStyle/>
          <a:p>
            <a:pPr algn="r" eaLnBrk="0" hangingPunct="0">
              <a:spcBef>
                <a:spcPct val="50000"/>
              </a:spcBef>
              <a:buNone/>
            </a:pPr>
            <a:r>
              <a:rPr lang="en-GB" sz="1200" dirty="0">
                <a:solidFill>
                  <a:srgbClr val="FFFF00"/>
                </a:solidFill>
                <a:latin typeface="Arial" pitchFamily="34" charset="0"/>
              </a:rPr>
              <a:t>300000</a:t>
            </a:r>
            <a:r>
              <a:rPr lang="en-GB" sz="1200" dirty="0" smtClean="0">
                <a:solidFill>
                  <a:srgbClr val="FFFF00"/>
                </a:solidFill>
                <a:latin typeface="Arial" pitchFamily="34" charset="0"/>
              </a:rPr>
              <a:t>  </a:t>
            </a:r>
            <a:r>
              <a:rPr lang="en-GB" sz="1200" dirty="0" err="1" smtClean="0">
                <a:solidFill>
                  <a:srgbClr val="FFFF00"/>
                </a:solidFill>
                <a:latin typeface="Arial" pitchFamily="34" charset="0"/>
              </a:rPr>
              <a:t>années</a:t>
            </a:r>
            <a:endParaRPr lang="en-GB" sz="1200" dirty="0">
              <a:solidFill>
                <a:srgbClr val="FFFF00"/>
              </a:solidFill>
              <a:latin typeface="Arial" pitchFamily="34" charset="0"/>
            </a:endParaRPr>
          </a:p>
        </p:txBody>
      </p:sp>
      <p:sp>
        <p:nvSpPr>
          <p:cNvPr id="30727" name="Text Box 7"/>
          <p:cNvSpPr txBox="1">
            <a:spLocks noChangeArrowheads="1"/>
          </p:cNvSpPr>
          <p:nvPr/>
        </p:nvSpPr>
        <p:spPr bwMode="auto">
          <a:xfrm>
            <a:off x="3046413" y="1903413"/>
            <a:ext cx="923925" cy="274637"/>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a:t>
            </a:r>
            <a:r>
              <a:rPr lang="en-GB" sz="1200" dirty="0" smtClean="0">
                <a:solidFill>
                  <a:srgbClr val="FFFF00"/>
                </a:solidFill>
                <a:latin typeface="Arial" pitchFamily="34" charset="0"/>
              </a:rPr>
              <a:t> </a:t>
            </a:r>
            <a:r>
              <a:rPr lang="en-GB" sz="1200" dirty="0" err="1" smtClean="0">
                <a:solidFill>
                  <a:srgbClr val="FFFF00"/>
                </a:solidFill>
                <a:latin typeface="Arial" pitchFamily="34" charset="0"/>
              </a:rPr>
              <a:t>seconde</a:t>
            </a:r>
            <a:endParaRPr lang="en-GB" sz="1200" dirty="0">
              <a:solidFill>
                <a:srgbClr val="FFFF00"/>
              </a:solidFill>
              <a:latin typeface="Arial" pitchFamily="34" charset="0"/>
            </a:endParaRPr>
          </a:p>
        </p:txBody>
      </p:sp>
      <p:sp>
        <p:nvSpPr>
          <p:cNvPr id="30728" name="Text Box 8"/>
          <p:cNvSpPr txBox="1">
            <a:spLocks noChangeArrowheads="1"/>
          </p:cNvSpPr>
          <p:nvPr/>
        </p:nvSpPr>
        <p:spPr bwMode="auto">
          <a:xfrm>
            <a:off x="1797050" y="2198688"/>
            <a:ext cx="1457325" cy="274637"/>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10</a:t>
            </a:r>
            <a:r>
              <a:rPr lang="en-GB" sz="1200" baseline="30000" dirty="0">
                <a:solidFill>
                  <a:srgbClr val="FFFF00"/>
                </a:solidFill>
                <a:latin typeface="Arial" pitchFamily="34" charset="0"/>
              </a:rPr>
              <a:t>-10</a:t>
            </a:r>
            <a:r>
              <a:rPr lang="en-GB" sz="1200" dirty="0" smtClean="0">
                <a:solidFill>
                  <a:srgbClr val="FFFF00"/>
                </a:solidFill>
                <a:latin typeface="Arial" pitchFamily="34" charset="0"/>
              </a:rPr>
              <a:t> </a:t>
            </a:r>
            <a:r>
              <a:rPr lang="en-GB" sz="1200" dirty="0" err="1" smtClean="0">
                <a:solidFill>
                  <a:srgbClr val="FFFF00"/>
                </a:solidFill>
                <a:latin typeface="Arial" pitchFamily="34" charset="0"/>
              </a:rPr>
              <a:t>secondes</a:t>
            </a:r>
            <a:endParaRPr lang="en-GB" sz="1200" dirty="0">
              <a:solidFill>
                <a:srgbClr val="FFFF00"/>
              </a:solidFill>
              <a:latin typeface="Arial" pitchFamily="34" charset="0"/>
            </a:endParaRPr>
          </a:p>
        </p:txBody>
      </p:sp>
      <p:sp>
        <p:nvSpPr>
          <p:cNvPr id="30729" name="Text Box 9"/>
          <p:cNvSpPr txBox="1">
            <a:spLocks noChangeArrowheads="1"/>
          </p:cNvSpPr>
          <p:nvPr/>
        </p:nvSpPr>
        <p:spPr bwMode="auto">
          <a:xfrm>
            <a:off x="1150938" y="2454275"/>
            <a:ext cx="1457325" cy="274638"/>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10</a:t>
            </a:r>
            <a:r>
              <a:rPr lang="en-GB" sz="1200" baseline="30000" dirty="0">
                <a:solidFill>
                  <a:srgbClr val="FFFF00"/>
                </a:solidFill>
                <a:latin typeface="Arial" pitchFamily="34" charset="0"/>
              </a:rPr>
              <a:t>-34</a:t>
            </a:r>
            <a:r>
              <a:rPr lang="en-GB" sz="1200" dirty="0" smtClean="0">
                <a:solidFill>
                  <a:srgbClr val="FFFF00"/>
                </a:solidFill>
                <a:latin typeface="Arial" pitchFamily="34" charset="0"/>
              </a:rPr>
              <a:t> </a:t>
            </a:r>
            <a:r>
              <a:rPr lang="en-GB" sz="1200" dirty="0" err="1" smtClean="0">
                <a:solidFill>
                  <a:srgbClr val="FFFF00"/>
                </a:solidFill>
                <a:latin typeface="Arial" pitchFamily="34" charset="0"/>
              </a:rPr>
              <a:t>secondes</a:t>
            </a:r>
            <a:endParaRPr lang="en-GB" sz="1200" dirty="0">
              <a:solidFill>
                <a:srgbClr val="FFFF00"/>
              </a:solidFill>
              <a:latin typeface="Arial" pitchFamily="34" charset="0"/>
            </a:endParaRPr>
          </a:p>
        </p:txBody>
      </p:sp>
      <p:sp>
        <p:nvSpPr>
          <p:cNvPr id="30730" name="Text Box 10"/>
          <p:cNvSpPr txBox="1">
            <a:spLocks noChangeArrowheads="1"/>
          </p:cNvSpPr>
          <p:nvPr/>
        </p:nvSpPr>
        <p:spPr bwMode="auto">
          <a:xfrm>
            <a:off x="517525" y="2774950"/>
            <a:ext cx="1457325" cy="274638"/>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10</a:t>
            </a:r>
            <a:r>
              <a:rPr lang="en-GB" sz="1200" baseline="30000" dirty="0">
                <a:solidFill>
                  <a:srgbClr val="FFFF00"/>
                </a:solidFill>
                <a:latin typeface="Arial" pitchFamily="34" charset="0"/>
              </a:rPr>
              <a:t>-43</a:t>
            </a:r>
            <a:r>
              <a:rPr lang="en-GB" sz="1200" dirty="0" smtClean="0">
                <a:solidFill>
                  <a:srgbClr val="FFFF00"/>
                </a:solidFill>
                <a:latin typeface="Arial" pitchFamily="34" charset="0"/>
              </a:rPr>
              <a:t> </a:t>
            </a:r>
            <a:r>
              <a:rPr lang="en-GB" sz="1200" dirty="0" err="1" smtClean="0">
                <a:solidFill>
                  <a:srgbClr val="FFFF00"/>
                </a:solidFill>
                <a:latin typeface="Arial" pitchFamily="34" charset="0"/>
              </a:rPr>
              <a:t>secondes</a:t>
            </a:r>
            <a:endParaRPr lang="en-GB" sz="1200" dirty="0">
              <a:solidFill>
                <a:srgbClr val="FFFF00"/>
              </a:solidFill>
              <a:latin typeface="Arial" pitchFamily="34" charset="0"/>
            </a:endParaRPr>
          </a:p>
        </p:txBody>
      </p:sp>
      <p:sp>
        <p:nvSpPr>
          <p:cNvPr id="30731" name="Text Box 12"/>
          <p:cNvSpPr txBox="1">
            <a:spLocks noChangeArrowheads="1"/>
          </p:cNvSpPr>
          <p:nvPr/>
        </p:nvSpPr>
        <p:spPr bwMode="auto">
          <a:xfrm>
            <a:off x="838200" y="3841750"/>
            <a:ext cx="1060450" cy="274638"/>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10</a:t>
            </a:r>
            <a:r>
              <a:rPr lang="en-GB" sz="1200" baseline="30000" dirty="0">
                <a:solidFill>
                  <a:srgbClr val="FFFF00"/>
                </a:solidFill>
                <a:latin typeface="Arial" pitchFamily="34" charset="0"/>
              </a:rPr>
              <a:t>32</a:t>
            </a:r>
            <a:r>
              <a:rPr lang="en-GB" sz="1200" dirty="0" smtClean="0">
                <a:solidFill>
                  <a:srgbClr val="FFFF00"/>
                </a:solidFill>
                <a:latin typeface="Arial" pitchFamily="34" charset="0"/>
              </a:rPr>
              <a:t> </a:t>
            </a:r>
            <a:r>
              <a:rPr lang="en-GB" sz="1200" dirty="0" err="1">
                <a:solidFill>
                  <a:srgbClr val="FFFF00"/>
                </a:solidFill>
                <a:latin typeface="Arial" pitchFamily="34" charset="0"/>
              </a:rPr>
              <a:t>d</a:t>
            </a:r>
            <a:r>
              <a:rPr lang="en-GB" sz="1200" dirty="0" err="1" smtClean="0">
                <a:solidFill>
                  <a:srgbClr val="FFFF00"/>
                </a:solidFill>
                <a:latin typeface="Arial" pitchFamily="34" charset="0"/>
              </a:rPr>
              <a:t>egrés</a:t>
            </a:r>
            <a:endParaRPr lang="en-GB" sz="1200" dirty="0">
              <a:solidFill>
                <a:srgbClr val="FFFF00"/>
              </a:solidFill>
              <a:latin typeface="Arial" pitchFamily="34" charset="0"/>
            </a:endParaRPr>
          </a:p>
        </p:txBody>
      </p:sp>
      <p:sp>
        <p:nvSpPr>
          <p:cNvPr id="30732" name="Text Box 13"/>
          <p:cNvSpPr txBox="1">
            <a:spLocks noChangeArrowheads="1"/>
          </p:cNvSpPr>
          <p:nvPr/>
        </p:nvSpPr>
        <p:spPr bwMode="auto">
          <a:xfrm>
            <a:off x="1303338" y="4092575"/>
            <a:ext cx="1227137" cy="611188"/>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10</a:t>
            </a:r>
            <a:r>
              <a:rPr lang="en-GB" sz="1200" baseline="30000" dirty="0">
                <a:solidFill>
                  <a:srgbClr val="FFFF00"/>
                </a:solidFill>
                <a:latin typeface="Arial" pitchFamily="34" charset="0"/>
              </a:rPr>
              <a:t>27</a:t>
            </a:r>
            <a:r>
              <a:rPr lang="en-GB" sz="1200" dirty="0" smtClean="0">
                <a:solidFill>
                  <a:srgbClr val="FFFF00"/>
                </a:solidFill>
                <a:latin typeface="Arial" pitchFamily="34" charset="0"/>
              </a:rPr>
              <a:t> </a:t>
            </a:r>
            <a:r>
              <a:rPr lang="en-GB" dirty="0" err="1">
                <a:solidFill>
                  <a:srgbClr val="FFFF00"/>
                </a:solidFill>
              </a:rPr>
              <a:t>d</a:t>
            </a:r>
            <a:r>
              <a:rPr lang="en-GB" dirty="0" err="1" smtClean="0">
                <a:solidFill>
                  <a:srgbClr val="FFFF00"/>
                </a:solidFill>
              </a:rPr>
              <a:t>egrés</a:t>
            </a:r>
            <a:endParaRPr lang="en-GB" dirty="0" smtClean="0">
              <a:solidFill>
                <a:srgbClr val="FFFF00"/>
              </a:solidFill>
            </a:endParaRPr>
          </a:p>
          <a:p>
            <a:pPr algn="r" eaLnBrk="0" hangingPunct="0">
              <a:spcBef>
                <a:spcPct val="50000"/>
              </a:spcBef>
              <a:buNone/>
            </a:pPr>
            <a:endParaRPr lang="en-GB" sz="1200" dirty="0">
              <a:solidFill>
                <a:srgbClr val="FFFF00"/>
              </a:solidFill>
              <a:latin typeface="Arial" pitchFamily="34" charset="0"/>
            </a:endParaRPr>
          </a:p>
        </p:txBody>
      </p:sp>
      <p:sp>
        <p:nvSpPr>
          <p:cNvPr id="30733" name="Text Box 14"/>
          <p:cNvSpPr txBox="1">
            <a:spLocks noChangeArrowheads="1"/>
          </p:cNvSpPr>
          <p:nvPr/>
        </p:nvSpPr>
        <p:spPr bwMode="auto">
          <a:xfrm>
            <a:off x="2109788" y="4357688"/>
            <a:ext cx="1138237" cy="611187"/>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10</a:t>
            </a:r>
            <a:r>
              <a:rPr lang="en-GB" sz="1200" baseline="30000" dirty="0">
                <a:solidFill>
                  <a:srgbClr val="FFFF00"/>
                </a:solidFill>
                <a:latin typeface="Arial" pitchFamily="34" charset="0"/>
              </a:rPr>
              <a:t>15</a:t>
            </a:r>
            <a:r>
              <a:rPr lang="en-GB" sz="1200" dirty="0" smtClean="0">
                <a:solidFill>
                  <a:srgbClr val="FFFF00"/>
                </a:solidFill>
                <a:latin typeface="Arial" pitchFamily="34" charset="0"/>
              </a:rPr>
              <a:t> </a:t>
            </a:r>
            <a:r>
              <a:rPr lang="en-GB" dirty="0" err="1">
                <a:solidFill>
                  <a:srgbClr val="FFFF00"/>
                </a:solidFill>
              </a:rPr>
              <a:t>d</a:t>
            </a:r>
            <a:r>
              <a:rPr lang="en-GB" dirty="0" err="1" smtClean="0">
                <a:solidFill>
                  <a:srgbClr val="FFFF00"/>
                </a:solidFill>
              </a:rPr>
              <a:t>egrés</a:t>
            </a:r>
            <a:endParaRPr lang="en-GB" dirty="0" smtClean="0">
              <a:solidFill>
                <a:srgbClr val="FFFF00"/>
              </a:solidFill>
            </a:endParaRPr>
          </a:p>
          <a:p>
            <a:pPr algn="r" eaLnBrk="0" hangingPunct="0">
              <a:spcBef>
                <a:spcPct val="50000"/>
              </a:spcBef>
              <a:buNone/>
            </a:pPr>
            <a:endParaRPr lang="en-GB" sz="1200" dirty="0">
              <a:solidFill>
                <a:srgbClr val="FFFF00"/>
              </a:solidFill>
              <a:latin typeface="Arial" pitchFamily="34" charset="0"/>
            </a:endParaRPr>
          </a:p>
        </p:txBody>
      </p:sp>
      <p:sp>
        <p:nvSpPr>
          <p:cNvPr id="30734" name="Text Box 15"/>
          <p:cNvSpPr txBox="1">
            <a:spLocks noChangeArrowheads="1"/>
          </p:cNvSpPr>
          <p:nvPr/>
        </p:nvSpPr>
        <p:spPr bwMode="auto">
          <a:xfrm>
            <a:off x="2849563" y="4670425"/>
            <a:ext cx="1189037" cy="336550"/>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10</a:t>
            </a:r>
            <a:r>
              <a:rPr lang="en-GB" sz="1200" baseline="30000" dirty="0">
                <a:solidFill>
                  <a:srgbClr val="FFFF00"/>
                </a:solidFill>
                <a:latin typeface="Arial" pitchFamily="34" charset="0"/>
              </a:rPr>
              <a:t>10</a:t>
            </a:r>
            <a:r>
              <a:rPr lang="en-GB" sz="1200" dirty="0" smtClean="0">
                <a:solidFill>
                  <a:srgbClr val="FFFF00"/>
                </a:solidFill>
                <a:latin typeface="Arial" pitchFamily="34" charset="0"/>
              </a:rPr>
              <a:t> </a:t>
            </a:r>
            <a:r>
              <a:rPr lang="en-GB" dirty="0" err="1" smtClean="0">
                <a:solidFill>
                  <a:srgbClr val="FFFF00"/>
                </a:solidFill>
              </a:rPr>
              <a:t>degrés</a:t>
            </a:r>
            <a:endParaRPr lang="en-GB" dirty="0">
              <a:solidFill>
                <a:srgbClr val="FFFF00"/>
              </a:solidFill>
            </a:endParaRPr>
          </a:p>
        </p:txBody>
      </p:sp>
      <p:sp>
        <p:nvSpPr>
          <p:cNvPr id="30735" name="Text Box 16"/>
          <p:cNvSpPr txBox="1">
            <a:spLocks noChangeArrowheads="1"/>
          </p:cNvSpPr>
          <p:nvPr/>
        </p:nvSpPr>
        <p:spPr bwMode="auto">
          <a:xfrm>
            <a:off x="3733800" y="4973638"/>
            <a:ext cx="1062038" cy="611187"/>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10</a:t>
            </a:r>
            <a:r>
              <a:rPr lang="en-GB" sz="1200" baseline="30000" dirty="0">
                <a:solidFill>
                  <a:srgbClr val="FFFF00"/>
                </a:solidFill>
                <a:latin typeface="Arial" pitchFamily="34" charset="0"/>
              </a:rPr>
              <a:t>6</a:t>
            </a:r>
            <a:r>
              <a:rPr lang="en-GB" sz="1200" dirty="0" smtClean="0">
                <a:solidFill>
                  <a:srgbClr val="FFFF00"/>
                </a:solidFill>
                <a:latin typeface="Arial" pitchFamily="34" charset="0"/>
              </a:rPr>
              <a:t> </a:t>
            </a:r>
            <a:r>
              <a:rPr lang="en-GB" dirty="0" err="1" smtClean="0">
                <a:solidFill>
                  <a:srgbClr val="FFFF00"/>
                </a:solidFill>
              </a:rPr>
              <a:t>degrés</a:t>
            </a:r>
            <a:endParaRPr lang="en-GB" dirty="0" smtClean="0">
              <a:solidFill>
                <a:srgbClr val="FFFF00"/>
              </a:solidFill>
            </a:endParaRPr>
          </a:p>
          <a:p>
            <a:pPr algn="r" eaLnBrk="0" hangingPunct="0">
              <a:spcBef>
                <a:spcPct val="50000"/>
              </a:spcBef>
              <a:buNone/>
            </a:pPr>
            <a:endParaRPr lang="en-GB" sz="1200" dirty="0">
              <a:solidFill>
                <a:srgbClr val="FFFF00"/>
              </a:solidFill>
              <a:latin typeface="Arial" pitchFamily="34" charset="0"/>
            </a:endParaRPr>
          </a:p>
        </p:txBody>
      </p:sp>
      <p:sp>
        <p:nvSpPr>
          <p:cNvPr id="30736" name="Text Box 17"/>
          <p:cNvSpPr txBox="1">
            <a:spLocks noChangeArrowheads="1"/>
          </p:cNvSpPr>
          <p:nvPr/>
        </p:nvSpPr>
        <p:spPr bwMode="auto">
          <a:xfrm>
            <a:off x="4437063" y="5359400"/>
            <a:ext cx="1214437" cy="338554"/>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3000</a:t>
            </a:r>
            <a:r>
              <a:rPr lang="en-GB" sz="1200" dirty="0" smtClean="0">
                <a:solidFill>
                  <a:srgbClr val="FFFF00"/>
                </a:solidFill>
                <a:latin typeface="Arial" pitchFamily="34" charset="0"/>
              </a:rPr>
              <a:t> </a:t>
            </a:r>
            <a:r>
              <a:rPr lang="en-GB" dirty="0" err="1">
                <a:solidFill>
                  <a:srgbClr val="FFFF00"/>
                </a:solidFill>
              </a:rPr>
              <a:t>d</a:t>
            </a:r>
            <a:r>
              <a:rPr lang="en-GB" dirty="0" err="1" smtClean="0">
                <a:solidFill>
                  <a:srgbClr val="FFFF00"/>
                </a:solidFill>
              </a:rPr>
              <a:t>egrés</a:t>
            </a:r>
            <a:endParaRPr lang="en-GB" dirty="0" smtClean="0">
              <a:solidFill>
                <a:srgbClr val="FFFF00"/>
              </a:solidFill>
            </a:endParaRPr>
          </a:p>
        </p:txBody>
      </p:sp>
      <p:sp>
        <p:nvSpPr>
          <p:cNvPr id="30737" name="Text Box 18"/>
          <p:cNvSpPr txBox="1">
            <a:spLocks noChangeArrowheads="1"/>
          </p:cNvSpPr>
          <p:nvPr/>
        </p:nvSpPr>
        <p:spPr bwMode="auto">
          <a:xfrm>
            <a:off x="5715000" y="5827713"/>
            <a:ext cx="1100138" cy="338554"/>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18</a:t>
            </a:r>
            <a:r>
              <a:rPr lang="en-GB" sz="1200" dirty="0" smtClean="0">
                <a:solidFill>
                  <a:srgbClr val="FFFF00"/>
                </a:solidFill>
                <a:latin typeface="Arial" pitchFamily="34" charset="0"/>
              </a:rPr>
              <a:t> </a:t>
            </a:r>
            <a:r>
              <a:rPr lang="en-GB" dirty="0" err="1">
                <a:solidFill>
                  <a:srgbClr val="FFFF00"/>
                </a:solidFill>
              </a:rPr>
              <a:t>d</a:t>
            </a:r>
            <a:r>
              <a:rPr lang="en-GB" dirty="0" err="1" smtClean="0">
                <a:solidFill>
                  <a:srgbClr val="FFFF00"/>
                </a:solidFill>
              </a:rPr>
              <a:t>egrés</a:t>
            </a:r>
            <a:endParaRPr lang="en-GB" dirty="0" smtClean="0">
              <a:solidFill>
                <a:srgbClr val="FFFF00"/>
              </a:solidFill>
            </a:endParaRPr>
          </a:p>
        </p:txBody>
      </p:sp>
      <p:sp>
        <p:nvSpPr>
          <p:cNvPr id="30738" name="Text Box 19"/>
          <p:cNvSpPr txBox="1">
            <a:spLocks noChangeArrowheads="1"/>
          </p:cNvSpPr>
          <p:nvPr/>
        </p:nvSpPr>
        <p:spPr bwMode="auto">
          <a:xfrm>
            <a:off x="6200775" y="6364288"/>
            <a:ext cx="2105025" cy="336550"/>
          </a:xfrm>
          <a:prstGeom prst="rect">
            <a:avLst/>
          </a:prstGeom>
          <a:solidFill>
            <a:srgbClr val="1C1C1C"/>
          </a:solidFill>
          <a:ln w="12700">
            <a:noFill/>
            <a:miter lim="800000"/>
            <a:headEnd type="none" w="sm" len="sm"/>
            <a:tailEnd type="none" w="sm" len="sm"/>
          </a:ln>
        </p:spPr>
        <p:txBody>
          <a:bodyPr>
            <a:spAutoFit/>
          </a:bodyPr>
          <a:lstStyle/>
          <a:p>
            <a:pPr algn="r" eaLnBrk="0" hangingPunct="0">
              <a:spcBef>
                <a:spcPct val="50000"/>
              </a:spcBef>
              <a:buNone/>
            </a:pPr>
            <a:r>
              <a:rPr lang="en-GB" sz="1200" dirty="0">
                <a:solidFill>
                  <a:srgbClr val="FFFF00"/>
                </a:solidFill>
                <a:latin typeface="Arial" pitchFamily="34" charset="0"/>
              </a:rPr>
              <a:t>3</a:t>
            </a:r>
            <a:r>
              <a:rPr lang="en-GB" sz="1200" dirty="0" smtClean="0">
                <a:solidFill>
                  <a:srgbClr val="FFFF00"/>
                </a:solidFill>
                <a:latin typeface="Arial" pitchFamily="34" charset="0"/>
              </a:rPr>
              <a:t> </a:t>
            </a:r>
            <a:r>
              <a:rPr lang="en-GB" dirty="0" err="1" smtClean="0">
                <a:solidFill>
                  <a:srgbClr val="FFFF00"/>
                </a:solidFill>
              </a:rPr>
              <a:t>degrés</a:t>
            </a:r>
            <a:r>
              <a:rPr lang="en-GB" dirty="0" smtClean="0">
                <a:solidFill>
                  <a:srgbClr val="FFFF00"/>
                </a:solidFill>
              </a:rPr>
              <a:t> </a:t>
            </a:r>
            <a:r>
              <a:rPr lang="en-GB" dirty="0">
                <a:solidFill>
                  <a:srgbClr val="FFFF00"/>
                </a:solidFill>
              </a:rPr>
              <a:t>Kelvin</a:t>
            </a:r>
            <a:r>
              <a:rPr lang="en-GB" sz="1200" dirty="0">
                <a:solidFill>
                  <a:srgbClr val="FFFF00"/>
                </a:solidFill>
                <a:latin typeface="Arial" pitchFamily="34" charset="0"/>
              </a:rPr>
              <a:t> </a:t>
            </a:r>
          </a:p>
        </p:txBody>
      </p:sp>
      <p:sp>
        <p:nvSpPr>
          <p:cNvPr id="903231" name="Rectangle 63"/>
          <p:cNvSpPr>
            <a:spLocks noChangeArrowheads="1"/>
          </p:cNvSpPr>
          <p:nvPr/>
        </p:nvSpPr>
        <p:spPr bwMode="auto">
          <a:xfrm>
            <a:off x="3406775" y="5768975"/>
            <a:ext cx="649288" cy="336550"/>
          </a:xfrm>
          <a:prstGeom prst="rect">
            <a:avLst/>
          </a:prstGeom>
          <a:noFill/>
          <a:ln w="57150" algn="ctr">
            <a:noFill/>
            <a:miter lim="800000"/>
            <a:headEnd/>
            <a:tailEnd/>
          </a:ln>
        </p:spPr>
        <p:txBody>
          <a:bodyPr wrap="none">
            <a:spAutoFit/>
          </a:bodyPr>
          <a:lstStyle/>
          <a:p>
            <a:pPr eaLnBrk="0" hangingPunct="0"/>
            <a:r>
              <a:rPr lang="en-GB">
                <a:solidFill>
                  <a:schemeClr val="tx2"/>
                </a:solidFill>
              </a:rPr>
              <a:t>&gt; 1</a:t>
            </a:r>
            <a:r>
              <a:rPr lang="en-GB">
                <a:solidFill>
                  <a:schemeClr val="tx2"/>
                </a:solidFill>
                <a:sym typeface="Symbol" pitchFamily="18" charset="2"/>
              </a:rPr>
              <a:t></a:t>
            </a:r>
            <a:r>
              <a:rPr lang="en-GB">
                <a:solidFill>
                  <a:schemeClr val="tx2"/>
                </a:solidFill>
              </a:rPr>
              <a:t>s</a:t>
            </a:r>
          </a:p>
        </p:txBody>
      </p:sp>
      <p:grpSp>
        <p:nvGrpSpPr>
          <p:cNvPr id="2" name="Group 62"/>
          <p:cNvGrpSpPr>
            <a:grpSpLocks/>
          </p:cNvGrpSpPr>
          <p:nvPr/>
        </p:nvGrpSpPr>
        <p:grpSpPr bwMode="auto">
          <a:xfrm>
            <a:off x="2152650" y="1427163"/>
            <a:ext cx="1733550" cy="3297237"/>
            <a:chOff x="1356" y="899"/>
            <a:chExt cx="921" cy="2188"/>
          </a:xfrm>
        </p:grpSpPr>
        <p:sp>
          <p:nvSpPr>
            <p:cNvPr id="30743" name="Text Box 22"/>
            <p:cNvSpPr txBox="1">
              <a:spLocks noChangeArrowheads="1"/>
            </p:cNvSpPr>
            <p:nvPr/>
          </p:nvSpPr>
          <p:spPr bwMode="auto">
            <a:xfrm>
              <a:off x="1356" y="970"/>
              <a:ext cx="921" cy="225"/>
            </a:xfrm>
            <a:prstGeom prst="rect">
              <a:avLst/>
            </a:prstGeom>
            <a:solidFill>
              <a:srgbClr val="1C1C1C"/>
            </a:solidFill>
            <a:ln w="28575">
              <a:solidFill>
                <a:schemeClr val="bg1"/>
              </a:solidFill>
              <a:miter lim="800000"/>
              <a:headEnd type="none" w="sm" len="sm"/>
              <a:tailEnd type="none" w="sm" len="sm"/>
            </a:ln>
          </p:spPr>
          <p:txBody>
            <a:bodyPr wrap="square">
              <a:spAutoFit/>
            </a:bodyPr>
            <a:lstStyle/>
            <a:p>
              <a:pPr eaLnBrk="0" hangingPunct="0">
                <a:spcBef>
                  <a:spcPct val="50000"/>
                </a:spcBef>
                <a:buNone/>
              </a:pPr>
              <a:r>
                <a:rPr lang="en-GB" dirty="0" err="1" smtClean="0">
                  <a:solidFill>
                    <a:srgbClr val="FFFFFF"/>
                  </a:solidFill>
                  <a:latin typeface="Arial" pitchFamily="34" charset="0"/>
                </a:rPr>
                <a:t>Accélérateurs</a:t>
              </a:r>
              <a:endParaRPr lang="en-GB" dirty="0">
                <a:solidFill>
                  <a:srgbClr val="FFFFFF"/>
                </a:solidFill>
                <a:latin typeface="Arial" pitchFamily="34" charset="0"/>
              </a:endParaRPr>
            </a:p>
          </p:txBody>
        </p:sp>
        <p:sp>
          <p:nvSpPr>
            <p:cNvPr id="30744" name="Rectangle 21"/>
            <p:cNvSpPr>
              <a:spLocks noChangeArrowheads="1"/>
            </p:cNvSpPr>
            <p:nvPr/>
          </p:nvSpPr>
          <p:spPr bwMode="auto">
            <a:xfrm>
              <a:off x="1390" y="899"/>
              <a:ext cx="850" cy="2188"/>
            </a:xfrm>
            <a:prstGeom prst="rect">
              <a:avLst/>
            </a:prstGeom>
            <a:noFill/>
            <a:ln w="38100">
              <a:solidFill>
                <a:schemeClr val="bg1"/>
              </a:solidFill>
              <a:miter lim="800000"/>
              <a:headEnd type="none" w="sm" len="sm"/>
              <a:tailEnd type="none" w="sm" len="sm"/>
            </a:ln>
          </p:spPr>
          <p:txBody>
            <a:bodyPr wrap="none" anchor="ctr"/>
            <a:lstStyle/>
            <a:p>
              <a:endParaRPr lang="en-GB"/>
            </a:p>
          </p:txBody>
        </p:sp>
      </p:grpSp>
      <p:sp>
        <p:nvSpPr>
          <p:cNvPr id="37" name="TextBox 36"/>
          <p:cNvSpPr txBox="1"/>
          <p:nvPr/>
        </p:nvSpPr>
        <p:spPr>
          <a:xfrm>
            <a:off x="-76200" y="83403"/>
            <a:ext cx="5334000" cy="461665"/>
          </a:xfrm>
          <a:prstGeom prst="rect">
            <a:avLst/>
          </a:prstGeom>
          <a:solidFill>
            <a:srgbClr val="0D0000"/>
          </a:solidFill>
        </p:spPr>
        <p:txBody>
          <a:bodyPr wrap="square" rtlCol="0">
            <a:spAutoFit/>
          </a:bodyPr>
          <a:lstStyle/>
          <a:p>
            <a:pPr>
              <a:buNone/>
            </a:pPr>
            <a:r>
              <a:rPr lang="en-US" sz="2400" dirty="0" err="1" smtClean="0">
                <a:solidFill>
                  <a:schemeClr val="bg1"/>
                </a:solidFill>
              </a:rPr>
              <a:t>Etats</a:t>
            </a:r>
            <a:r>
              <a:rPr lang="en-US" sz="2400" dirty="0" smtClean="0">
                <a:solidFill>
                  <a:schemeClr val="bg1"/>
                </a:solidFill>
              </a:rPr>
              <a:t> de la </a:t>
            </a:r>
            <a:r>
              <a:rPr lang="en-US" sz="2400" dirty="0" err="1" smtClean="0">
                <a:solidFill>
                  <a:schemeClr val="bg1"/>
                </a:solidFill>
              </a:rPr>
              <a:t>matière</a:t>
            </a:r>
            <a:r>
              <a:rPr lang="en-US" sz="2400" dirty="0" smtClean="0">
                <a:solidFill>
                  <a:schemeClr val="bg1"/>
                </a:solidFill>
              </a:rPr>
              <a:t> après le Big Bang</a:t>
            </a:r>
            <a:endParaRPr lang="en-US" sz="2400" dirty="0">
              <a:solidFill>
                <a:schemeClr val="bg1"/>
              </a:solidFill>
            </a:endParaRPr>
          </a:p>
        </p:txBody>
      </p:sp>
      <p:sp>
        <p:nvSpPr>
          <p:cNvPr id="24" name="Text Box 5"/>
          <p:cNvSpPr txBox="1">
            <a:spLocks noChangeArrowheads="1"/>
          </p:cNvSpPr>
          <p:nvPr/>
        </p:nvSpPr>
        <p:spPr bwMode="auto">
          <a:xfrm>
            <a:off x="-76200" y="533400"/>
            <a:ext cx="4343400" cy="923330"/>
          </a:xfrm>
          <a:prstGeom prst="rect">
            <a:avLst/>
          </a:prstGeom>
          <a:solidFill>
            <a:srgbClr val="000090"/>
          </a:solidFill>
          <a:ln w="9525">
            <a:solidFill>
              <a:schemeClr val="bg1"/>
            </a:solidFill>
            <a:miter lim="800000"/>
            <a:headEnd/>
            <a:tailEnd/>
          </a:ln>
        </p:spPr>
        <p:txBody>
          <a:bodyPr wrap="square">
            <a:prstTxWarp prst="textNoShape">
              <a:avLst/>
            </a:prstTxWarp>
            <a:spAutoFit/>
          </a:bodyPr>
          <a:lstStyle/>
          <a:p>
            <a:pPr>
              <a:buNone/>
            </a:pPr>
            <a:r>
              <a:rPr lang="en-US" sz="1800" b="1" dirty="0" smtClean="0">
                <a:solidFill>
                  <a:schemeClr val="bg1"/>
                </a:solidFill>
              </a:rPr>
              <a:t>Les collisions d</a:t>
            </a:r>
            <a:r>
              <a:rPr lang="en-US" sz="1800" dirty="0" smtClean="0">
                <a:solidFill>
                  <a:schemeClr val="bg1"/>
                </a:solidFill>
              </a:rPr>
              <a:t>e protons</a:t>
            </a:r>
            <a:r>
              <a:rPr lang="en-US" sz="1800" b="1" dirty="0" smtClean="0">
                <a:solidFill>
                  <a:schemeClr val="bg1"/>
                </a:solidFill>
              </a:rPr>
              <a:t> au LHC correspondent aux conditions </a:t>
            </a:r>
            <a:r>
              <a:rPr lang="en-US" sz="1800" b="1" dirty="0" err="1" smtClean="0">
                <a:solidFill>
                  <a:schemeClr val="bg1"/>
                </a:solidFill>
              </a:rPr>
              <a:t>prévalant</a:t>
            </a:r>
            <a:r>
              <a:rPr lang="en-US" sz="1800" b="1" dirty="0" smtClean="0">
                <a:solidFill>
                  <a:schemeClr val="bg1"/>
                </a:solidFill>
              </a:rPr>
              <a:t> </a:t>
            </a:r>
            <a:r>
              <a:rPr lang="en-US" sz="1800" b="1" dirty="0" err="1" smtClean="0">
                <a:solidFill>
                  <a:schemeClr val="bg1"/>
                </a:solidFill>
              </a:rPr>
              <a:t>quand</a:t>
            </a:r>
            <a:r>
              <a:rPr lang="en-US" sz="1800" b="1" dirty="0" smtClean="0">
                <a:solidFill>
                  <a:schemeClr val="bg1"/>
                </a:solidFill>
              </a:rPr>
              <a:t> </a:t>
            </a:r>
            <a:r>
              <a:rPr lang="en-US" sz="1800" b="1" dirty="0" err="1" smtClean="0">
                <a:solidFill>
                  <a:schemeClr val="bg1"/>
                </a:solidFill>
              </a:rPr>
              <a:t>l’univers</a:t>
            </a:r>
            <a:r>
              <a:rPr lang="en-US" sz="1800" b="1" dirty="0" smtClean="0">
                <a:solidFill>
                  <a:schemeClr val="bg1"/>
                </a:solidFill>
              </a:rPr>
              <a:t> </a:t>
            </a:r>
            <a:r>
              <a:rPr lang="en-US" sz="1800" b="1" dirty="0" err="1" smtClean="0">
                <a:solidFill>
                  <a:schemeClr val="bg1"/>
                </a:solidFill>
              </a:rPr>
              <a:t>était</a:t>
            </a:r>
            <a:r>
              <a:rPr lang="en-US" sz="1800" b="1" dirty="0" smtClean="0">
                <a:solidFill>
                  <a:schemeClr val="bg1"/>
                </a:solidFill>
              </a:rPr>
              <a:t> </a:t>
            </a:r>
            <a:r>
              <a:rPr lang="en-US" sz="1800" b="1" dirty="0" err="1" smtClean="0">
                <a:solidFill>
                  <a:schemeClr val="bg1"/>
                </a:solidFill>
              </a:rPr>
              <a:t>âgé</a:t>
            </a:r>
            <a:r>
              <a:rPr lang="en-US" sz="1800" b="1" dirty="0" smtClean="0">
                <a:solidFill>
                  <a:schemeClr val="bg1"/>
                </a:solidFill>
              </a:rPr>
              <a:t> de ~ 100 </a:t>
            </a:r>
            <a:r>
              <a:rPr lang="en-US" sz="1800" dirty="0" err="1">
                <a:solidFill>
                  <a:schemeClr val="bg1"/>
                </a:solidFill>
              </a:rPr>
              <a:t>p</a:t>
            </a:r>
            <a:r>
              <a:rPr lang="en-US" sz="1800" b="1" dirty="0" err="1" smtClean="0">
                <a:solidFill>
                  <a:schemeClr val="bg1"/>
                </a:solidFill>
              </a:rPr>
              <a:t>s</a:t>
            </a:r>
            <a:endParaRPr lang="en-US" sz="1800" b="1" dirty="0">
              <a:solidFill>
                <a:schemeClr val="bg1"/>
              </a:solidFill>
            </a:endParaRPr>
          </a:p>
        </p:txBody>
      </p:sp>
      <p:sp>
        <p:nvSpPr>
          <p:cNvPr id="25" name="Line 6"/>
          <p:cNvSpPr>
            <a:spLocks noChangeShapeType="1"/>
          </p:cNvSpPr>
          <p:nvPr/>
        </p:nvSpPr>
        <p:spPr bwMode="auto">
          <a:xfrm>
            <a:off x="1524000" y="1447800"/>
            <a:ext cx="990600" cy="1295400"/>
          </a:xfrm>
          <a:prstGeom prst="line">
            <a:avLst/>
          </a:prstGeom>
          <a:noFill/>
          <a:ln w="38100" cap="flat" cmpd="sng" algn="ctr">
            <a:solidFill>
              <a:schemeClr val="bg1"/>
            </a:solidFill>
            <a:prstDash val="solid"/>
            <a:round/>
            <a:headEnd type="none" w="med" len="med"/>
            <a:tailEnd type="triangle" w="med" len="med"/>
          </a:ln>
        </p:spPr>
        <p:txBody>
          <a:bodyPr>
            <a:prstTxWarp prst="textNoShape">
              <a:avLst/>
            </a:prstTxWarp>
          </a:bodyPr>
          <a:lstStyle/>
          <a:p>
            <a:endParaRPr lang="en-US"/>
          </a:p>
        </p:txBody>
      </p:sp>
      <p:sp>
        <p:nvSpPr>
          <p:cNvPr id="26" name="Line 6"/>
          <p:cNvSpPr>
            <a:spLocks noChangeShapeType="1"/>
          </p:cNvSpPr>
          <p:nvPr/>
        </p:nvSpPr>
        <p:spPr bwMode="auto">
          <a:xfrm flipV="1">
            <a:off x="3200400" y="4495800"/>
            <a:ext cx="76200" cy="1519832"/>
          </a:xfrm>
          <a:prstGeom prst="line">
            <a:avLst/>
          </a:prstGeom>
          <a:noFill/>
          <a:ln w="38100" cap="flat" cmpd="sng" algn="ctr">
            <a:solidFill>
              <a:schemeClr val="bg1"/>
            </a:solidFill>
            <a:prstDash val="solid"/>
            <a:round/>
            <a:headEnd type="none" w="med" len="med"/>
            <a:tailEnd type="triangle" w="med" len="med"/>
          </a:ln>
        </p:spPr>
        <p:txBody>
          <a:bodyPr>
            <a:prstTxWarp prst="textNoShape">
              <a:avLst/>
            </a:prstTxWarp>
          </a:bodyPr>
          <a:lstStyle/>
          <a:p>
            <a:endParaRPr lang="en-US"/>
          </a:p>
        </p:txBody>
      </p:sp>
      <p:sp>
        <p:nvSpPr>
          <p:cNvPr id="27" name="Text Box 5"/>
          <p:cNvSpPr txBox="1">
            <a:spLocks noChangeArrowheads="1"/>
          </p:cNvSpPr>
          <p:nvPr/>
        </p:nvSpPr>
        <p:spPr bwMode="auto">
          <a:xfrm>
            <a:off x="1600200" y="6010870"/>
            <a:ext cx="4343400" cy="923330"/>
          </a:xfrm>
          <a:prstGeom prst="rect">
            <a:avLst/>
          </a:prstGeom>
          <a:solidFill>
            <a:srgbClr val="000090"/>
          </a:solidFill>
          <a:ln w="9525">
            <a:solidFill>
              <a:schemeClr val="bg1"/>
            </a:solidFill>
            <a:miter lim="800000"/>
            <a:headEnd/>
            <a:tailEnd/>
          </a:ln>
        </p:spPr>
        <p:txBody>
          <a:bodyPr wrap="square">
            <a:prstTxWarp prst="textNoShape">
              <a:avLst/>
            </a:prstTxWarp>
            <a:spAutoFit/>
          </a:bodyPr>
          <a:lstStyle/>
          <a:p>
            <a:pPr>
              <a:buNone/>
            </a:pPr>
            <a:r>
              <a:rPr lang="en-US" sz="1800" b="1" dirty="0" smtClean="0">
                <a:solidFill>
                  <a:schemeClr val="bg1"/>
                </a:solidFill>
              </a:rPr>
              <a:t>Les collisions </a:t>
            </a:r>
            <a:r>
              <a:rPr lang="en-US" sz="1800" b="1" dirty="0" err="1" smtClean="0">
                <a:solidFill>
                  <a:schemeClr val="bg1"/>
                </a:solidFill>
              </a:rPr>
              <a:t>d’ions</a:t>
            </a:r>
            <a:r>
              <a:rPr lang="en-US" sz="1800" b="1" dirty="0" smtClean="0">
                <a:solidFill>
                  <a:schemeClr val="bg1"/>
                </a:solidFill>
              </a:rPr>
              <a:t> </a:t>
            </a:r>
            <a:r>
              <a:rPr lang="en-US" sz="1800" b="1" dirty="0" err="1" smtClean="0">
                <a:solidFill>
                  <a:schemeClr val="bg1"/>
                </a:solidFill>
              </a:rPr>
              <a:t>lourds</a:t>
            </a:r>
            <a:r>
              <a:rPr lang="en-US" sz="1800" b="1" dirty="0" smtClean="0">
                <a:solidFill>
                  <a:schemeClr val="bg1"/>
                </a:solidFill>
              </a:rPr>
              <a:t> au LHC correspondent aux conditions </a:t>
            </a:r>
            <a:r>
              <a:rPr lang="en-US" sz="1800" b="1" dirty="0" err="1" smtClean="0">
                <a:solidFill>
                  <a:schemeClr val="bg1"/>
                </a:solidFill>
              </a:rPr>
              <a:t>prévalant</a:t>
            </a:r>
            <a:r>
              <a:rPr lang="en-US" sz="1800" b="1" dirty="0" smtClean="0">
                <a:solidFill>
                  <a:schemeClr val="bg1"/>
                </a:solidFill>
              </a:rPr>
              <a:t> </a:t>
            </a:r>
            <a:r>
              <a:rPr lang="en-US" sz="1800" b="1" dirty="0" err="1" smtClean="0">
                <a:solidFill>
                  <a:schemeClr val="bg1"/>
                </a:solidFill>
              </a:rPr>
              <a:t>quand</a:t>
            </a:r>
            <a:r>
              <a:rPr lang="en-US" sz="1800" b="1" dirty="0" smtClean="0">
                <a:solidFill>
                  <a:schemeClr val="bg1"/>
                </a:solidFill>
              </a:rPr>
              <a:t> </a:t>
            </a:r>
            <a:r>
              <a:rPr lang="en-US" sz="1800" b="1" dirty="0" err="1" smtClean="0">
                <a:solidFill>
                  <a:schemeClr val="bg1"/>
                </a:solidFill>
              </a:rPr>
              <a:t>l’univers</a:t>
            </a:r>
            <a:r>
              <a:rPr lang="en-US" sz="1800" b="1" dirty="0" smtClean="0">
                <a:solidFill>
                  <a:schemeClr val="bg1"/>
                </a:solidFill>
              </a:rPr>
              <a:t> </a:t>
            </a:r>
            <a:r>
              <a:rPr lang="en-US" sz="1800" b="1" dirty="0" err="1" smtClean="0">
                <a:solidFill>
                  <a:schemeClr val="bg1"/>
                </a:solidFill>
              </a:rPr>
              <a:t>était</a:t>
            </a:r>
            <a:r>
              <a:rPr lang="en-US" sz="1800" b="1" dirty="0" smtClean="0">
                <a:solidFill>
                  <a:schemeClr val="bg1"/>
                </a:solidFill>
              </a:rPr>
              <a:t> </a:t>
            </a:r>
            <a:r>
              <a:rPr lang="en-US" sz="1800" b="1" dirty="0" err="1" smtClean="0">
                <a:solidFill>
                  <a:schemeClr val="bg1"/>
                </a:solidFill>
              </a:rPr>
              <a:t>âgé</a:t>
            </a:r>
            <a:r>
              <a:rPr lang="en-US" sz="1800" b="1" dirty="0" smtClean="0">
                <a:solidFill>
                  <a:schemeClr val="bg1"/>
                </a:solidFill>
              </a:rPr>
              <a:t> de ~ 10 </a:t>
            </a:r>
            <a:r>
              <a:rPr lang="en-US" sz="1800" b="1" dirty="0" smtClean="0">
                <a:solidFill>
                  <a:schemeClr val="bg1"/>
                </a:solidFill>
                <a:latin typeface="Symbol" charset="2"/>
                <a:cs typeface="Symbol" charset="2"/>
              </a:rPr>
              <a:t>m</a:t>
            </a:r>
            <a:r>
              <a:rPr lang="en-US" sz="1800" b="1" dirty="0" smtClean="0">
                <a:solidFill>
                  <a:schemeClr val="bg1"/>
                </a:solidFill>
              </a:rPr>
              <a:t>s</a:t>
            </a:r>
            <a:endParaRPr lang="en-US" sz="18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3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231"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3" descr="higgs4mu_redfornegative_momcut1d3_bgdblack.png"/>
          <p:cNvPicPr>
            <a:picLocks noGrp="1" noChangeAspect="1"/>
          </p:cNvPicPr>
          <p:nvPr>
            <p:ph idx="1"/>
          </p:nvPr>
        </p:nvPicPr>
        <p:blipFill>
          <a:blip r:embed="rId2"/>
          <a:srcRect t="-1031" b="-1031"/>
          <a:stretch>
            <a:fillRect/>
          </a:stretch>
        </p:blipFill>
        <p:spPr>
          <a:xfrm>
            <a:off x="457200" y="1600200"/>
            <a:ext cx="8229600" cy="4525963"/>
          </a:xfrm>
        </p:spPr>
      </p:pic>
      <p:sp>
        <p:nvSpPr>
          <p:cNvPr id="2" name="Title 1"/>
          <p:cNvSpPr>
            <a:spLocks noGrp="1"/>
          </p:cNvSpPr>
          <p:nvPr>
            <p:ph type="title"/>
          </p:nvPr>
        </p:nvSpPr>
        <p:spPr>
          <a:xfrm>
            <a:off x="0" y="0"/>
            <a:ext cx="9144000" cy="1524000"/>
          </a:xfrm>
        </p:spPr>
        <p:txBody>
          <a:bodyPr/>
          <a:lstStyle/>
          <a:p>
            <a:r>
              <a:rPr lang="en-US" sz="2800" dirty="0" err="1" smtClean="0">
                <a:solidFill>
                  <a:srgbClr val="000090"/>
                </a:solidFill>
              </a:rPr>
              <a:t>Mais</a:t>
            </a:r>
            <a:r>
              <a:rPr lang="en-US" sz="2800" dirty="0" smtClean="0">
                <a:solidFill>
                  <a:srgbClr val="000090"/>
                </a:solidFill>
              </a:rPr>
              <a:t> </a:t>
            </a:r>
            <a:r>
              <a:rPr lang="en-US" sz="2800" dirty="0" err="1" smtClean="0">
                <a:solidFill>
                  <a:srgbClr val="000090"/>
                </a:solidFill>
              </a:rPr>
              <a:t>revenons</a:t>
            </a:r>
            <a:r>
              <a:rPr lang="en-US" sz="2800" dirty="0" smtClean="0">
                <a:solidFill>
                  <a:srgbClr val="000090"/>
                </a:solidFill>
              </a:rPr>
              <a:t> au boson de Higgs: comment le </a:t>
            </a:r>
            <a:r>
              <a:rPr lang="en-US" sz="2800" dirty="0" err="1" smtClean="0">
                <a:solidFill>
                  <a:srgbClr val="000090"/>
                </a:solidFill>
              </a:rPr>
              <a:t>trouver</a:t>
            </a:r>
            <a:r>
              <a:rPr lang="en-US" sz="2800" dirty="0" smtClean="0">
                <a:solidFill>
                  <a:srgbClr val="000090"/>
                </a:solidFill>
              </a:rPr>
              <a:t> </a:t>
            </a:r>
            <a:r>
              <a:rPr lang="en-US" sz="2800" dirty="0" err="1" smtClean="0">
                <a:solidFill>
                  <a:srgbClr val="000090"/>
                </a:solidFill>
              </a:rPr>
              <a:t>dans</a:t>
            </a:r>
            <a:r>
              <a:rPr lang="en-US" sz="2800" dirty="0" smtClean="0">
                <a:solidFill>
                  <a:srgbClr val="000090"/>
                </a:solidFill>
              </a:rPr>
              <a:t> </a:t>
            </a:r>
            <a:r>
              <a:rPr lang="en-US" sz="2800" dirty="0" err="1" smtClean="0">
                <a:solidFill>
                  <a:srgbClr val="000090"/>
                </a:solidFill>
              </a:rPr>
              <a:t>toute</a:t>
            </a:r>
            <a:r>
              <a:rPr lang="en-US" sz="2800" dirty="0" smtClean="0">
                <a:solidFill>
                  <a:srgbClr val="000090"/>
                </a:solidFill>
              </a:rPr>
              <a:t> </a:t>
            </a:r>
            <a:r>
              <a:rPr lang="en-US" sz="2800" dirty="0" err="1" smtClean="0">
                <a:solidFill>
                  <a:srgbClr val="000090"/>
                </a:solidFill>
              </a:rPr>
              <a:t>cette</a:t>
            </a:r>
            <a:r>
              <a:rPr lang="en-US" sz="2800" dirty="0" smtClean="0">
                <a:solidFill>
                  <a:srgbClr val="000090"/>
                </a:solidFill>
              </a:rPr>
              <a:t> </a:t>
            </a:r>
            <a:r>
              <a:rPr lang="en-US" sz="2800" dirty="0" err="1" smtClean="0">
                <a:solidFill>
                  <a:srgbClr val="000090"/>
                </a:solidFill>
              </a:rPr>
              <a:t>soupe</a:t>
            </a:r>
            <a:r>
              <a:rPr lang="en-US" sz="2800" dirty="0" smtClean="0">
                <a:solidFill>
                  <a:srgbClr val="000090"/>
                </a:solidFill>
              </a:rPr>
              <a:t> </a:t>
            </a:r>
            <a:r>
              <a:rPr lang="en-US" sz="2800" dirty="0" err="1" smtClean="0">
                <a:solidFill>
                  <a:srgbClr val="000090"/>
                </a:solidFill>
              </a:rPr>
              <a:t>hadronique</a:t>
            </a:r>
            <a:r>
              <a:rPr lang="en-US" sz="2800" dirty="0" smtClean="0">
                <a:solidFill>
                  <a:srgbClr val="000090"/>
                </a:solidFill>
              </a:rPr>
              <a:t>?</a:t>
            </a:r>
            <a:br>
              <a:rPr lang="en-US" sz="2800" dirty="0" smtClean="0">
                <a:solidFill>
                  <a:srgbClr val="000090"/>
                </a:solidFill>
              </a:rPr>
            </a:br>
            <a:r>
              <a:rPr lang="en-US" sz="2800" dirty="0" err="1" smtClean="0">
                <a:solidFill>
                  <a:srgbClr val="660066"/>
                </a:solidFill>
              </a:rPr>
              <a:t>Que</a:t>
            </a:r>
            <a:r>
              <a:rPr lang="en-US" sz="2800" dirty="0" smtClean="0">
                <a:solidFill>
                  <a:srgbClr val="660066"/>
                </a:solidFill>
              </a:rPr>
              <a:t> font les </a:t>
            </a:r>
            <a:r>
              <a:rPr lang="en-US" sz="2800" dirty="0" err="1" smtClean="0">
                <a:solidFill>
                  <a:srgbClr val="660066"/>
                </a:solidFill>
              </a:rPr>
              <a:t>physiciens</a:t>
            </a:r>
            <a:r>
              <a:rPr lang="en-US" sz="2800" dirty="0" smtClean="0">
                <a:solidFill>
                  <a:srgbClr val="660066"/>
                </a:solidFill>
              </a:rPr>
              <a:t> avec les photos </a:t>
            </a:r>
            <a:r>
              <a:rPr lang="en-US" sz="2800" dirty="0" err="1" smtClean="0">
                <a:solidFill>
                  <a:srgbClr val="660066"/>
                </a:solidFill>
              </a:rPr>
              <a:t>obtenues</a:t>
            </a:r>
            <a:r>
              <a:rPr lang="en-US" sz="2800" dirty="0" smtClean="0">
                <a:solidFill>
                  <a:srgbClr val="660066"/>
                </a:solidFill>
              </a:rPr>
              <a:t>?</a:t>
            </a:r>
          </a:p>
        </p:txBody>
      </p:sp>
      <p:sp>
        <p:nvSpPr>
          <p:cNvPr id="5" name="TextBox 4"/>
          <p:cNvSpPr txBox="1"/>
          <p:nvPr/>
        </p:nvSpPr>
        <p:spPr>
          <a:xfrm>
            <a:off x="4495801" y="6096000"/>
            <a:ext cx="4648200" cy="707886"/>
          </a:xfrm>
          <a:prstGeom prst="rect">
            <a:avLst/>
          </a:prstGeom>
          <a:solidFill>
            <a:schemeClr val="bg1"/>
          </a:solidFill>
        </p:spPr>
        <p:txBody>
          <a:bodyPr wrap="square">
            <a:prstTxWarp prst="textNoShape">
              <a:avLst/>
            </a:prstTxWarp>
            <a:spAutoFit/>
          </a:bodyPr>
          <a:lstStyle/>
          <a:p>
            <a:pPr>
              <a:buNone/>
            </a:pPr>
            <a:r>
              <a:rPr lang="en-US" sz="2000" b="1" baseline="0" dirty="0" smtClean="0">
                <a:solidFill>
                  <a:srgbClr val="660066"/>
                </a:solidFill>
                <a:latin typeface="Arial Bold Italic" pitchFamily="-64" charset="0"/>
              </a:rPr>
              <a:t>Traces </a:t>
            </a:r>
            <a:r>
              <a:rPr lang="en-US" sz="2000" b="1" baseline="0" dirty="0" err="1" smtClean="0">
                <a:solidFill>
                  <a:srgbClr val="660066"/>
                </a:solidFill>
                <a:latin typeface="Arial Bold Italic" pitchFamily="-64" charset="0"/>
              </a:rPr>
              <a:t>chargées</a:t>
            </a:r>
            <a:r>
              <a:rPr lang="en-US" sz="2000" b="1" dirty="0" smtClean="0">
                <a:solidFill>
                  <a:srgbClr val="660066"/>
                </a:solidFill>
                <a:latin typeface="Arial Bold Italic" pitchFamily="-64" charset="0"/>
              </a:rPr>
              <a:t> plus </a:t>
            </a:r>
            <a:r>
              <a:rPr lang="en-US" sz="2000" b="1" dirty="0" err="1" smtClean="0">
                <a:solidFill>
                  <a:srgbClr val="660066"/>
                </a:solidFill>
                <a:latin typeface="Arial Bold Italic" pitchFamily="-64" charset="0"/>
              </a:rPr>
              <a:t>énergiques</a:t>
            </a:r>
            <a:r>
              <a:rPr lang="en-US" sz="2000" b="1" dirty="0" smtClean="0">
                <a:solidFill>
                  <a:srgbClr val="660066"/>
                </a:solidFill>
                <a:latin typeface="Arial Bold Italic" pitchFamily="-64" charset="0"/>
              </a:rPr>
              <a:t> </a:t>
            </a:r>
            <a:br>
              <a:rPr lang="en-US" sz="2000" b="1" dirty="0" smtClean="0">
                <a:solidFill>
                  <a:srgbClr val="660066"/>
                </a:solidFill>
                <a:latin typeface="Arial Bold Italic" pitchFamily="-64" charset="0"/>
              </a:rPr>
            </a:br>
            <a:r>
              <a:rPr lang="en-US" sz="2000" b="1" dirty="0" smtClean="0">
                <a:solidFill>
                  <a:srgbClr val="660066"/>
                </a:solidFill>
                <a:latin typeface="Arial Bold Italic" pitchFamily="-64" charset="0"/>
              </a:rPr>
              <a:t>(</a:t>
            </a:r>
            <a:r>
              <a:rPr lang="en-US" sz="2000" b="1" dirty="0" err="1" smtClean="0">
                <a:solidFill>
                  <a:srgbClr val="660066"/>
                </a:solidFill>
                <a:latin typeface="Arial Bold Italic" pitchFamily="-64" charset="0"/>
              </a:rPr>
              <a:t>p</a:t>
            </a:r>
            <a:r>
              <a:rPr lang="en-US" sz="2000" b="1" baseline="-25000" dirty="0" err="1" smtClean="0">
                <a:solidFill>
                  <a:srgbClr val="660066"/>
                </a:solidFill>
                <a:latin typeface="Arial Bold Italic" pitchFamily="-64" charset="0"/>
              </a:rPr>
              <a:t>T</a:t>
            </a:r>
            <a:r>
              <a:rPr lang="en-US" sz="2000" b="1" dirty="0" smtClean="0">
                <a:solidFill>
                  <a:srgbClr val="660066"/>
                </a:solidFill>
                <a:latin typeface="Arial Bold Italic" pitchFamily="-64" charset="0"/>
              </a:rPr>
              <a:t> &gt; 3 </a:t>
            </a:r>
            <a:r>
              <a:rPr lang="en-US" sz="2000" b="1" dirty="0" err="1" smtClean="0">
                <a:solidFill>
                  <a:srgbClr val="660066"/>
                </a:solidFill>
                <a:latin typeface="Arial Bold Italic" pitchFamily="-64" charset="0"/>
              </a:rPr>
              <a:t>GeV</a:t>
            </a:r>
            <a:r>
              <a:rPr lang="en-US" sz="2000" b="1" dirty="0" smtClean="0">
                <a:solidFill>
                  <a:srgbClr val="660066"/>
                </a:solidFill>
                <a:latin typeface="Arial Bold Italic" pitchFamily="-64" charset="0"/>
              </a:rPr>
              <a:t>)</a:t>
            </a:r>
            <a:endParaRPr lang="en-US" sz="2000" b="1" baseline="0" dirty="0">
              <a:solidFill>
                <a:srgbClr val="660066"/>
              </a:solidFill>
              <a:latin typeface="Arial Bold Italic" pitchFamily="-64" charset="0"/>
            </a:endParaRPr>
          </a:p>
        </p:txBody>
      </p:sp>
      <p:sp>
        <p:nvSpPr>
          <p:cNvPr id="6" name="TextBox 5"/>
          <p:cNvSpPr txBox="1"/>
          <p:nvPr/>
        </p:nvSpPr>
        <p:spPr>
          <a:xfrm>
            <a:off x="0" y="6167735"/>
            <a:ext cx="4229100" cy="707886"/>
          </a:xfrm>
          <a:prstGeom prst="rect">
            <a:avLst/>
          </a:prstGeom>
          <a:solidFill>
            <a:schemeClr val="bg1"/>
          </a:solidFill>
        </p:spPr>
        <p:txBody>
          <a:bodyPr wrap="square">
            <a:prstTxWarp prst="textNoShape">
              <a:avLst/>
            </a:prstTxWarp>
            <a:spAutoFit/>
          </a:bodyPr>
          <a:lstStyle/>
          <a:p>
            <a:pPr algn="l">
              <a:buNone/>
            </a:pPr>
            <a:r>
              <a:rPr lang="en-US" sz="2000" baseline="0" dirty="0" err="1" smtClean="0">
                <a:solidFill>
                  <a:srgbClr val="008000"/>
                </a:solidFill>
                <a:latin typeface="Arial Bold Italic" pitchFamily="-64" charset="0"/>
              </a:rPr>
              <a:t>Particules</a:t>
            </a:r>
            <a:r>
              <a:rPr lang="en-US" sz="2000" baseline="0" dirty="0" smtClean="0">
                <a:solidFill>
                  <a:srgbClr val="008000"/>
                </a:solidFill>
                <a:latin typeface="Arial Bold Italic" pitchFamily="-64" charset="0"/>
              </a:rPr>
              <a:t> de charge positive</a:t>
            </a:r>
          </a:p>
          <a:p>
            <a:pPr algn="l">
              <a:buNone/>
            </a:pPr>
            <a:r>
              <a:rPr lang="en-US" sz="2000" baseline="0" dirty="0" err="1" smtClean="0">
                <a:solidFill>
                  <a:srgbClr val="FF0000"/>
                </a:solidFill>
                <a:latin typeface="Arial Bold Italic" pitchFamily="-64" charset="0"/>
              </a:rPr>
              <a:t>Particules</a:t>
            </a:r>
            <a:r>
              <a:rPr lang="en-US" sz="2000" baseline="0" dirty="0" smtClean="0">
                <a:solidFill>
                  <a:srgbClr val="FF0000"/>
                </a:solidFill>
                <a:latin typeface="Arial Bold Italic" pitchFamily="-64" charset="0"/>
              </a:rPr>
              <a:t> de charge </a:t>
            </a:r>
            <a:r>
              <a:rPr lang="en-US" sz="2000" baseline="0" dirty="0" err="1" smtClean="0">
                <a:solidFill>
                  <a:srgbClr val="FF0000"/>
                </a:solidFill>
                <a:latin typeface="Arial Bold Italic" pitchFamily="-64" charset="0"/>
              </a:rPr>
              <a:t>négative</a:t>
            </a:r>
            <a:endParaRPr lang="en-US" sz="2000" baseline="0" dirty="0">
              <a:solidFill>
                <a:srgbClr val="FF0000"/>
              </a:solidFill>
              <a:latin typeface="Arial Bold Italic" pitchFamily="-64" charset="0"/>
            </a:endParaRPr>
          </a:p>
        </p:txBody>
      </p:sp>
      <p:sp>
        <p:nvSpPr>
          <p:cNvPr id="7" name="TextBox 6"/>
          <p:cNvSpPr txBox="1"/>
          <p:nvPr/>
        </p:nvSpPr>
        <p:spPr>
          <a:xfrm>
            <a:off x="2209800" y="1657290"/>
            <a:ext cx="5177770" cy="400110"/>
          </a:xfrm>
          <a:prstGeom prst="rect">
            <a:avLst/>
          </a:prstGeom>
          <a:noFill/>
        </p:spPr>
        <p:txBody>
          <a:bodyPr wrap="none" rtlCol="0">
            <a:spAutoFit/>
          </a:bodyPr>
          <a:lstStyle/>
          <a:p>
            <a:pPr>
              <a:buNone/>
            </a:pPr>
            <a:r>
              <a:rPr lang="en-US" sz="2000" dirty="0" smtClean="0">
                <a:solidFill>
                  <a:schemeClr val="bg1"/>
                </a:solidFill>
              </a:rPr>
              <a:t>Simulation avec </a:t>
            </a:r>
            <a:r>
              <a:rPr lang="en-US" sz="2000" dirty="0" err="1" smtClean="0">
                <a:solidFill>
                  <a:schemeClr val="bg1"/>
                </a:solidFill>
              </a:rPr>
              <a:t>seulement</a:t>
            </a:r>
            <a:r>
              <a:rPr lang="en-US" sz="2000" dirty="0" smtClean="0">
                <a:solidFill>
                  <a:schemeClr val="bg1"/>
                </a:solidFill>
              </a:rPr>
              <a:t> les traces </a:t>
            </a:r>
            <a:r>
              <a:rPr lang="en-US" sz="2000" dirty="0" err="1" smtClean="0">
                <a:solidFill>
                  <a:schemeClr val="bg1"/>
                </a:solidFill>
              </a:rPr>
              <a:t>chargées</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Content Placeholder 3" descr="higgs4mu_redfornegative_momcut10d0_bgdblack.png"/>
          <p:cNvPicPr>
            <a:picLocks noGrp="1" noChangeAspect="1"/>
          </p:cNvPicPr>
          <p:nvPr>
            <p:ph idx="1"/>
          </p:nvPr>
        </p:nvPicPr>
        <p:blipFill>
          <a:blip r:embed="rId2"/>
          <a:srcRect t="-1031" b="-1031"/>
          <a:stretch>
            <a:fillRect/>
          </a:stretch>
        </p:blipFill>
        <p:spPr>
          <a:xfrm>
            <a:off x="457200" y="1600200"/>
            <a:ext cx="8229600" cy="4525963"/>
          </a:xfrm>
        </p:spPr>
      </p:pic>
      <p:sp>
        <p:nvSpPr>
          <p:cNvPr id="2" name="Title 1"/>
          <p:cNvSpPr>
            <a:spLocks noGrp="1"/>
          </p:cNvSpPr>
          <p:nvPr>
            <p:ph type="title"/>
          </p:nvPr>
        </p:nvSpPr>
        <p:spPr>
          <a:xfrm>
            <a:off x="0" y="0"/>
            <a:ext cx="9144000" cy="1524000"/>
          </a:xfrm>
        </p:spPr>
        <p:txBody>
          <a:bodyPr/>
          <a:lstStyle/>
          <a:p>
            <a:r>
              <a:rPr lang="en-US" sz="2800" dirty="0" err="1" smtClean="0">
                <a:solidFill>
                  <a:srgbClr val="000090"/>
                </a:solidFill>
              </a:rPr>
              <a:t>Mais</a:t>
            </a:r>
            <a:r>
              <a:rPr lang="en-US" sz="2800" dirty="0" smtClean="0">
                <a:solidFill>
                  <a:srgbClr val="000090"/>
                </a:solidFill>
              </a:rPr>
              <a:t> </a:t>
            </a:r>
            <a:r>
              <a:rPr lang="en-US" sz="2800" dirty="0" err="1" smtClean="0">
                <a:solidFill>
                  <a:srgbClr val="000090"/>
                </a:solidFill>
              </a:rPr>
              <a:t>revenons</a:t>
            </a:r>
            <a:r>
              <a:rPr lang="en-US" sz="2800" dirty="0" smtClean="0">
                <a:solidFill>
                  <a:srgbClr val="000090"/>
                </a:solidFill>
              </a:rPr>
              <a:t> au boson de Higgs: comment le </a:t>
            </a:r>
            <a:r>
              <a:rPr lang="en-US" sz="2800" dirty="0" err="1" smtClean="0">
                <a:solidFill>
                  <a:srgbClr val="000090"/>
                </a:solidFill>
              </a:rPr>
              <a:t>trouver</a:t>
            </a:r>
            <a:r>
              <a:rPr lang="en-US" sz="2800" dirty="0" smtClean="0">
                <a:solidFill>
                  <a:srgbClr val="000090"/>
                </a:solidFill>
              </a:rPr>
              <a:t> </a:t>
            </a:r>
            <a:r>
              <a:rPr lang="en-US" sz="2800" dirty="0" err="1" smtClean="0">
                <a:solidFill>
                  <a:srgbClr val="000090"/>
                </a:solidFill>
              </a:rPr>
              <a:t>dans</a:t>
            </a:r>
            <a:r>
              <a:rPr lang="en-US" sz="2800" dirty="0" smtClean="0">
                <a:solidFill>
                  <a:srgbClr val="000090"/>
                </a:solidFill>
              </a:rPr>
              <a:t> </a:t>
            </a:r>
            <a:r>
              <a:rPr lang="en-US" sz="2800" dirty="0" err="1" smtClean="0">
                <a:solidFill>
                  <a:srgbClr val="000090"/>
                </a:solidFill>
              </a:rPr>
              <a:t>toute</a:t>
            </a:r>
            <a:r>
              <a:rPr lang="en-US" sz="2800" dirty="0" smtClean="0">
                <a:solidFill>
                  <a:srgbClr val="000090"/>
                </a:solidFill>
              </a:rPr>
              <a:t> </a:t>
            </a:r>
            <a:r>
              <a:rPr lang="en-US" sz="2800" dirty="0" err="1" smtClean="0">
                <a:solidFill>
                  <a:srgbClr val="000090"/>
                </a:solidFill>
              </a:rPr>
              <a:t>cette</a:t>
            </a:r>
            <a:r>
              <a:rPr lang="en-US" sz="2800" dirty="0" smtClean="0">
                <a:solidFill>
                  <a:srgbClr val="000090"/>
                </a:solidFill>
              </a:rPr>
              <a:t> </a:t>
            </a:r>
            <a:r>
              <a:rPr lang="en-US" sz="2800" dirty="0" err="1" smtClean="0">
                <a:solidFill>
                  <a:srgbClr val="000090"/>
                </a:solidFill>
              </a:rPr>
              <a:t>soupe</a:t>
            </a:r>
            <a:r>
              <a:rPr lang="en-US" sz="2800" dirty="0" smtClean="0">
                <a:solidFill>
                  <a:srgbClr val="000090"/>
                </a:solidFill>
              </a:rPr>
              <a:t> </a:t>
            </a:r>
            <a:r>
              <a:rPr lang="en-US" sz="2800" dirty="0" err="1" smtClean="0">
                <a:solidFill>
                  <a:srgbClr val="000090"/>
                </a:solidFill>
              </a:rPr>
              <a:t>hadronique</a:t>
            </a:r>
            <a:r>
              <a:rPr lang="en-US" sz="2800" dirty="0" smtClean="0">
                <a:solidFill>
                  <a:srgbClr val="000090"/>
                </a:solidFill>
              </a:rPr>
              <a:t>?</a:t>
            </a:r>
            <a:br>
              <a:rPr lang="en-US" sz="2800" dirty="0" smtClean="0">
                <a:solidFill>
                  <a:srgbClr val="000090"/>
                </a:solidFill>
              </a:rPr>
            </a:br>
            <a:r>
              <a:rPr lang="en-US" sz="2800" dirty="0" err="1" smtClean="0">
                <a:solidFill>
                  <a:srgbClr val="660066"/>
                </a:solidFill>
              </a:rPr>
              <a:t>Que</a:t>
            </a:r>
            <a:r>
              <a:rPr lang="en-US" sz="2800" dirty="0" smtClean="0">
                <a:solidFill>
                  <a:srgbClr val="660066"/>
                </a:solidFill>
              </a:rPr>
              <a:t> font les </a:t>
            </a:r>
            <a:r>
              <a:rPr lang="en-US" sz="2800" dirty="0" err="1" smtClean="0">
                <a:solidFill>
                  <a:srgbClr val="660066"/>
                </a:solidFill>
              </a:rPr>
              <a:t>physiciens</a:t>
            </a:r>
            <a:r>
              <a:rPr lang="en-US" sz="2800" dirty="0" smtClean="0">
                <a:solidFill>
                  <a:srgbClr val="660066"/>
                </a:solidFill>
              </a:rPr>
              <a:t> avec les photos </a:t>
            </a:r>
            <a:r>
              <a:rPr lang="en-US" sz="2800" dirty="0" err="1" smtClean="0">
                <a:solidFill>
                  <a:srgbClr val="660066"/>
                </a:solidFill>
              </a:rPr>
              <a:t>obtenues</a:t>
            </a:r>
            <a:r>
              <a:rPr lang="en-US" sz="2800" dirty="0" smtClean="0">
                <a:solidFill>
                  <a:srgbClr val="660066"/>
                </a:solidFill>
              </a:rPr>
              <a:t>?</a:t>
            </a:r>
          </a:p>
        </p:txBody>
      </p:sp>
      <p:sp>
        <p:nvSpPr>
          <p:cNvPr id="5" name="TextBox 4"/>
          <p:cNvSpPr txBox="1"/>
          <p:nvPr/>
        </p:nvSpPr>
        <p:spPr>
          <a:xfrm>
            <a:off x="4495801" y="6096000"/>
            <a:ext cx="4648200" cy="707886"/>
          </a:xfrm>
          <a:prstGeom prst="rect">
            <a:avLst/>
          </a:prstGeom>
          <a:solidFill>
            <a:schemeClr val="bg1"/>
          </a:solidFill>
        </p:spPr>
        <p:txBody>
          <a:bodyPr wrap="square">
            <a:prstTxWarp prst="textNoShape">
              <a:avLst/>
            </a:prstTxWarp>
            <a:spAutoFit/>
          </a:bodyPr>
          <a:lstStyle/>
          <a:p>
            <a:pPr>
              <a:buNone/>
            </a:pPr>
            <a:r>
              <a:rPr lang="en-US" sz="2000" b="1" baseline="0" dirty="0" smtClean="0">
                <a:solidFill>
                  <a:srgbClr val="660066"/>
                </a:solidFill>
                <a:latin typeface="Arial Bold Italic" pitchFamily="-64" charset="0"/>
              </a:rPr>
              <a:t>Traces </a:t>
            </a:r>
            <a:r>
              <a:rPr lang="en-US" sz="2000" b="1" baseline="0" dirty="0" err="1" smtClean="0">
                <a:solidFill>
                  <a:srgbClr val="660066"/>
                </a:solidFill>
                <a:latin typeface="Arial Bold Italic" pitchFamily="-64" charset="0"/>
              </a:rPr>
              <a:t>chargées</a:t>
            </a:r>
            <a:r>
              <a:rPr lang="en-US" sz="2000" b="1" dirty="0" smtClean="0">
                <a:solidFill>
                  <a:srgbClr val="660066"/>
                </a:solidFill>
                <a:latin typeface="Arial Bold Italic" pitchFamily="-64" charset="0"/>
              </a:rPr>
              <a:t> </a:t>
            </a:r>
            <a:r>
              <a:rPr lang="en-US" sz="2000" dirty="0" err="1" smtClean="0">
                <a:solidFill>
                  <a:srgbClr val="660066"/>
                </a:solidFill>
                <a:latin typeface="Arial Bold Italic" pitchFamily="-64" charset="0"/>
              </a:rPr>
              <a:t>très</a:t>
            </a:r>
            <a:r>
              <a:rPr lang="en-US" sz="2000" b="1" dirty="0" smtClean="0">
                <a:solidFill>
                  <a:srgbClr val="660066"/>
                </a:solidFill>
                <a:latin typeface="Arial Bold Italic" pitchFamily="-64" charset="0"/>
              </a:rPr>
              <a:t> </a:t>
            </a:r>
            <a:r>
              <a:rPr lang="en-US" sz="2000" b="1" dirty="0" err="1" smtClean="0">
                <a:solidFill>
                  <a:srgbClr val="660066"/>
                </a:solidFill>
                <a:latin typeface="Arial Bold Italic" pitchFamily="-64" charset="0"/>
              </a:rPr>
              <a:t>énergiques</a:t>
            </a:r>
            <a:r>
              <a:rPr lang="en-US" sz="2000" b="1" dirty="0" smtClean="0">
                <a:solidFill>
                  <a:srgbClr val="660066"/>
                </a:solidFill>
                <a:latin typeface="Arial Bold Italic" pitchFamily="-64" charset="0"/>
              </a:rPr>
              <a:t> </a:t>
            </a:r>
            <a:br>
              <a:rPr lang="en-US" sz="2000" b="1" dirty="0" smtClean="0">
                <a:solidFill>
                  <a:srgbClr val="660066"/>
                </a:solidFill>
                <a:latin typeface="Arial Bold Italic" pitchFamily="-64" charset="0"/>
              </a:rPr>
            </a:br>
            <a:r>
              <a:rPr lang="en-US" sz="2000" b="1" dirty="0" smtClean="0">
                <a:solidFill>
                  <a:srgbClr val="660066"/>
                </a:solidFill>
                <a:latin typeface="Arial Bold Italic" pitchFamily="-64" charset="0"/>
              </a:rPr>
              <a:t>(</a:t>
            </a:r>
            <a:r>
              <a:rPr lang="en-US" sz="2000" b="1" dirty="0" err="1" smtClean="0">
                <a:solidFill>
                  <a:srgbClr val="660066"/>
                </a:solidFill>
                <a:latin typeface="Arial Bold Italic" pitchFamily="-64" charset="0"/>
              </a:rPr>
              <a:t>p</a:t>
            </a:r>
            <a:r>
              <a:rPr lang="en-US" sz="2000" b="1" baseline="-25000" dirty="0" err="1" smtClean="0">
                <a:solidFill>
                  <a:srgbClr val="660066"/>
                </a:solidFill>
                <a:latin typeface="Arial Bold Italic" pitchFamily="-64" charset="0"/>
              </a:rPr>
              <a:t>T</a:t>
            </a:r>
            <a:r>
              <a:rPr lang="en-US" sz="2000" b="1" dirty="0" smtClean="0">
                <a:solidFill>
                  <a:srgbClr val="660066"/>
                </a:solidFill>
                <a:latin typeface="Arial Bold Italic" pitchFamily="-64" charset="0"/>
              </a:rPr>
              <a:t> &gt; 10 </a:t>
            </a:r>
            <a:r>
              <a:rPr lang="en-US" sz="2000" b="1" dirty="0" err="1" smtClean="0">
                <a:solidFill>
                  <a:srgbClr val="660066"/>
                </a:solidFill>
                <a:latin typeface="Arial Bold Italic" pitchFamily="-64" charset="0"/>
              </a:rPr>
              <a:t>GeV</a:t>
            </a:r>
            <a:r>
              <a:rPr lang="en-US" sz="2000" b="1" dirty="0" smtClean="0">
                <a:solidFill>
                  <a:srgbClr val="660066"/>
                </a:solidFill>
                <a:latin typeface="Arial Bold Italic" pitchFamily="-64" charset="0"/>
              </a:rPr>
              <a:t>)</a:t>
            </a:r>
            <a:endParaRPr lang="en-US" sz="2000" b="1" baseline="0" dirty="0">
              <a:solidFill>
                <a:srgbClr val="660066"/>
              </a:solidFill>
              <a:latin typeface="Arial Bold Italic" pitchFamily="-64" charset="0"/>
            </a:endParaRPr>
          </a:p>
        </p:txBody>
      </p:sp>
      <p:sp>
        <p:nvSpPr>
          <p:cNvPr id="6" name="TextBox 5"/>
          <p:cNvSpPr txBox="1"/>
          <p:nvPr/>
        </p:nvSpPr>
        <p:spPr>
          <a:xfrm>
            <a:off x="0" y="6167735"/>
            <a:ext cx="4229100" cy="707886"/>
          </a:xfrm>
          <a:prstGeom prst="rect">
            <a:avLst/>
          </a:prstGeom>
          <a:solidFill>
            <a:schemeClr val="bg1"/>
          </a:solidFill>
        </p:spPr>
        <p:txBody>
          <a:bodyPr wrap="square">
            <a:prstTxWarp prst="textNoShape">
              <a:avLst/>
            </a:prstTxWarp>
            <a:spAutoFit/>
          </a:bodyPr>
          <a:lstStyle/>
          <a:p>
            <a:pPr algn="l">
              <a:buNone/>
            </a:pPr>
            <a:r>
              <a:rPr lang="en-US" sz="2000" baseline="0" dirty="0" err="1" smtClean="0">
                <a:solidFill>
                  <a:srgbClr val="008000"/>
                </a:solidFill>
                <a:latin typeface="Arial Bold Italic" pitchFamily="-64" charset="0"/>
              </a:rPr>
              <a:t>Particules</a:t>
            </a:r>
            <a:r>
              <a:rPr lang="en-US" sz="2000" baseline="0" dirty="0" smtClean="0">
                <a:solidFill>
                  <a:srgbClr val="008000"/>
                </a:solidFill>
                <a:latin typeface="Arial Bold Italic" pitchFamily="-64" charset="0"/>
              </a:rPr>
              <a:t> de charge positive</a:t>
            </a:r>
          </a:p>
          <a:p>
            <a:pPr algn="l">
              <a:buNone/>
            </a:pPr>
            <a:r>
              <a:rPr lang="en-US" sz="2000" baseline="0" dirty="0" err="1" smtClean="0">
                <a:solidFill>
                  <a:srgbClr val="FF0000"/>
                </a:solidFill>
                <a:latin typeface="Arial Bold Italic" pitchFamily="-64" charset="0"/>
              </a:rPr>
              <a:t>Particules</a:t>
            </a:r>
            <a:r>
              <a:rPr lang="en-US" sz="2000" baseline="0" dirty="0" smtClean="0">
                <a:solidFill>
                  <a:srgbClr val="FF0000"/>
                </a:solidFill>
                <a:latin typeface="Arial Bold Italic" pitchFamily="-64" charset="0"/>
              </a:rPr>
              <a:t> de charge </a:t>
            </a:r>
            <a:r>
              <a:rPr lang="en-US" sz="2000" baseline="0" dirty="0" err="1" smtClean="0">
                <a:solidFill>
                  <a:srgbClr val="FF0000"/>
                </a:solidFill>
                <a:latin typeface="Arial Bold Italic" pitchFamily="-64" charset="0"/>
              </a:rPr>
              <a:t>négative</a:t>
            </a:r>
            <a:endParaRPr lang="en-US" sz="2000" baseline="0" dirty="0">
              <a:solidFill>
                <a:srgbClr val="FF0000"/>
              </a:solidFill>
              <a:latin typeface="Arial Bold Italic" pitchFamily="-64" charset="0"/>
            </a:endParaRPr>
          </a:p>
        </p:txBody>
      </p:sp>
      <p:sp>
        <p:nvSpPr>
          <p:cNvPr id="7" name="TextBox 6"/>
          <p:cNvSpPr txBox="1"/>
          <p:nvPr/>
        </p:nvSpPr>
        <p:spPr>
          <a:xfrm>
            <a:off x="2209800" y="1657290"/>
            <a:ext cx="5177770" cy="400110"/>
          </a:xfrm>
          <a:prstGeom prst="rect">
            <a:avLst/>
          </a:prstGeom>
          <a:noFill/>
        </p:spPr>
        <p:txBody>
          <a:bodyPr wrap="none" rtlCol="0">
            <a:spAutoFit/>
          </a:bodyPr>
          <a:lstStyle/>
          <a:p>
            <a:pPr>
              <a:buNone/>
            </a:pPr>
            <a:r>
              <a:rPr lang="en-US" sz="2000" dirty="0" smtClean="0">
                <a:solidFill>
                  <a:schemeClr val="bg1"/>
                </a:solidFill>
              </a:rPr>
              <a:t>Simulation avec </a:t>
            </a:r>
            <a:r>
              <a:rPr lang="en-US" sz="2000" dirty="0" err="1" smtClean="0">
                <a:solidFill>
                  <a:schemeClr val="bg1"/>
                </a:solidFill>
              </a:rPr>
              <a:t>seulement</a:t>
            </a:r>
            <a:r>
              <a:rPr lang="en-US" sz="2000" dirty="0" smtClean="0">
                <a:solidFill>
                  <a:schemeClr val="bg1"/>
                </a:solidFill>
              </a:rPr>
              <a:t> les traces </a:t>
            </a:r>
            <a:r>
              <a:rPr lang="en-US" sz="2000" dirty="0" err="1" smtClean="0">
                <a:solidFill>
                  <a:schemeClr val="bg1"/>
                </a:solidFill>
              </a:rPr>
              <a:t>chargées</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9144000" cy="533400"/>
          </a:xfrm>
        </p:spPr>
        <p:txBody>
          <a:bodyPr/>
          <a:lstStyle/>
          <a:p>
            <a:r>
              <a:rPr lang="en-US" sz="3100" dirty="0" err="1" smtClean="0"/>
              <a:t>Quelques</a:t>
            </a:r>
            <a:r>
              <a:rPr lang="en-US" sz="3100" dirty="0" smtClean="0"/>
              <a:t> photos </a:t>
            </a:r>
            <a:r>
              <a:rPr lang="en-US" sz="3100" dirty="0" err="1" smtClean="0"/>
              <a:t>parmi</a:t>
            </a:r>
            <a:r>
              <a:rPr lang="en-US" sz="3100" dirty="0" smtClean="0"/>
              <a:t> les plus </a:t>
            </a:r>
            <a:r>
              <a:rPr lang="en-US" sz="3100" dirty="0" err="1" smtClean="0"/>
              <a:t>spectaculaires</a:t>
            </a:r>
            <a:r>
              <a:rPr lang="en-US" sz="3100" dirty="0" smtClean="0"/>
              <a:t/>
            </a:r>
            <a:br>
              <a:rPr lang="en-US" sz="3100" dirty="0" smtClean="0"/>
            </a:br>
            <a:r>
              <a:rPr lang="en-US" sz="2800" dirty="0" smtClean="0">
                <a:solidFill>
                  <a:srgbClr val="1F451C"/>
                </a:solidFill>
              </a:rPr>
              <a:t>Première </a:t>
            </a:r>
            <a:r>
              <a:rPr lang="en-US" sz="2800" dirty="0" err="1" smtClean="0">
                <a:solidFill>
                  <a:srgbClr val="1F451C"/>
                </a:solidFill>
              </a:rPr>
              <a:t>paire</a:t>
            </a:r>
            <a:r>
              <a:rPr lang="en-US" sz="2800" dirty="0" smtClean="0">
                <a:solidFill>
                  <a:srgbClr val="1F451C"/>
                </a:solidFill>
              </a:rPr>
              <a:t> de bosons de Z en </a:t>
            </a:r>
            <a:r>
              <a:rPr lang="en-US" sz="2800" dirty="0" smtClean="0">
                <a:solidFill>
                  <a:srgbClr val="1F451C"/>
                </a:solidFill>
                <a:latin typeface="Symbol" charset="2"/>
                <a:cs typeface="Symbol" charset="2"/>
              </a:rPr>
              <a:t>mm</a:t>
            </a:r>
            <a:r>
              <a:rPr lang="en-US" sz="2800" dirty="0" smtClean="0">
                <a:solidFill>
                  <a:srgbClr val="1F451C"/>
                </a:solidFill>
              </a:rPr>
              <a:t> </a:t>
            </a:r>
            <a:r>
              <a:rPr lang="en-US" sz="2800" dirty="0" err="1" smtClean="0">
                <a:solidFill>
                  <a:srgbClr val="1F451C"/>
                </a:solidFill>
              </a:rPr>
              <a:t>vue</a:t>
            </a:r>
            <a:r>
              <a:rPr lang="en-US" sz="2800" dirty="0" smtClean="0">
                <a:solidFill>
                  <a:srgbClr val="1F451C"/>
                </a:solidFill>
              </a:rPr>
              <a:t> en collisions protons-protons au LHC par CMS</a:t>
            </a:r>
            <a:endParaRPr lang="en-US" sz="2800" dirty="0" smtClean="0">
              <a:solidFill>
                <a:srgbClr val="000090"/>
              </a:solidFill>
            </a:endParaRPr>
          </a:p>
        </p:txBody>
      </p:sp>
      <p:pic>
        <p:nvPicPr>
          <p:cNvPr id="4" name="Picture 3"/>
          <p:cNvPicPr>
            <a:picLocks noChangeAspect="1"/>
          </p:cNvPicPr>
          <p:nvPr/>
        </p:nvPicPr>
        <p:blipFill>
          <a:blip r:embed="rId2"/>
          <a:stretch>
            <a:fillRect/>
          </a:stretch>
        </p:blipFill>
        <p:spPr>
          <a:xfrm>
            <a:off x="-104931" y="1676400"/>
            <a:ext cx="9267250" cy="4076699"/>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lstStyle/>
          <a:p>
            <a:r>
              <a:rPr lang="en-US" sz="2600" dirty="0" smtClean="0"/>
              <a:t>Pas de photo du boson de Higgs </a:t>
            </a:r>
            <a:r>
              <a:rPr lang="en-US" sz="2600" dirty="0" err="1" smtClean="0"/>
              <a:t>lui-même</a:t>
            </a:r>
            <a:endParaRPr lang="en-US" sz="2600" dirty="0" smtClean="0"/>
          </a:p>
        </p:txBody>
      </p:sp>
      <p:sp>
        <p:nvSpPr>
          <p:cNvPr id="48131" name="Content Placeholder 2"/>
          <p:cNvSpPr>
            <a:spLocks noGrp="1"/>
          </p:cNvSpPr>
          <p:nvPr>
            <p:ph idx="1"/>
          </p:nvPr>
        </p:nvSpPr>
        <p:spPr>
          <a:xfrm>
            <a:off x="0" y="381000"/>
            <a:ext cx="9144000" cy="6019800"/>
          </a:xfrm>
        </p:spPr>
        <p:txBody>
          <a:bodyPr/>
          <a:lstStyle/>
          <a:p>
            <a:r>
              <a:rPr lang="en-US" sz="2400" dirty="0" err="1" smtClean="0">
                <a:latin typeface="Arial" charset="0"/>
              </a:rPr>
              <a:t>Parfois</a:t>
            </a:r>
            <a:r>
              <a:rPr lang="en-US" sz="2400" dirty="0" smtClean="0">
                <a:latin typeface="Arial" charset="0"/>
              </a:rPr>
              <a:t> le boson de Higgs se </a:t>
            </a:r>
            <a:r>
              <a:rPr lang="en-US" sz="2400" dirty="0" err="1" smtClean="0">
                <a:latin typeface="Arial" charset="0"/>
              </a:rPr>
              <a:t>désintègre</a:t>
            </a:r>
            <a:r>
              <a:rPr lang="en-US" sz="2400" dirty="0" smtClean="0">
                <a:latin typeface="Arial" charset="0"/>
              </a:rPr>
              <a:t> en </a:t>
            </a:r>
            <a:r>
              <a:rPr lang="en-US" sz="2400" dirty="0" err="1" smtClean="0">
                <a:latin typeface="Arial" charset="0"/>
              </a:rPr>
              <a:t>quatre</a:t>
            </a:r>
            <a:r>
              <a:rPr lang="en-US" sz="2400" dirty="0" smtClean="0">
                <a:latin typeface="Arial" charset="0"/>
              </a:rPr>
              <a:t> </a:t>
            </a:r>
            <a:r>
              <a:rPr lang="en-US" sz="2400" dirty="0" err="1" smtClean="0">
                <a:latin typeface="Arial" charset="0"/>
              </a:rPr>
              <a:t>muons</a:t>
            </a:r>
            <a:r>
              <a:rPr lang="en-US" sz="2400" dirty="0" smtClean="0">
                <a:latin typeface="Arial" charset="0"/>
              </a:rPr>
              <a:t>:</a:t>
            </a: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a:p>
            <a:r>
              <a:rPr lang="en-US" sz="2400" dirty="0" err="1" smtClean="0">
                <a:latin typeface="Arial" charset="0"/>
              </a:rPr>
              <a:t>Mais</a:t>
            </a:r>
            <a:r>
              <a:rPr lang="en-US" sz="2400" dirty="0" smtClean="0">
                <a:latin typeface="Arial" charset="0"/>
              </a:rPr>
              <a:t> </a:t>
            </a:r>
            <a:r>
              <a:rPr lang="en-US" sz="2400" dirty="0" err="1" smtClean="0">
                <a:latin typeface="Arial" charset="0"/>
              </a:rPr>
              <a:t>quatre</a:t>
            </a:r>
            <a:r>
              <a:rPr lang="en-US" sz="2400" dirty="0" smtClean="0">
                <a:latin typeface="Arial" charset="0"/>
              </a:rPr>
              <a:t> </a:t>
            </a:r>
            <a:r>
              <a:rPr lang="en-US" sz="2400" dirty="0" err="1" smtClean="0">
                <a:latin typeface="Arial" charset="0"/>
              </a:rPr>
              <a:t>muons</a:t>
            </a:r>
            <a:r>
              <a:rPr lang="en-US" sz="2400" dirty="0" smtClean="0">
                <a:latin typeface="Arial" charset="0"/>
              </a:rPr>
              <a:t> </a:t>
            </a:r>
            <a:r>
              <a:rPr lang="en-US" sz="2400" dirty="0" err="1" smtClean="0">
                <a:latin typeface="Arial" charset="0"/>
              </a:rPr>
              <a:t>peuvent</a:t>
            </a:r>
            <a:r>
              <a:rPr lang="en-US" sz="2400" dirty="0" smtClean="0">
                <a:latin typeface="Arial" charset="0"/>
              </a:rPr>
              <a:t> </a:t>
            </a:r>
            <a:r>
              <a:rPr lang="en-US" sz="2400" dirty="0" err="1" smtClean="0">
                <a:latin typeface="Arial" charset="0"/>
              </a:rPr>
              <a:t>être</a:t>
            </a:r>
            <a:r>
              <a:rPr lang="en-US" sz="2400" dirty="0" smtClean="0">
                <a:latin typeface="Arial" charset="0"/>
              </a:rPr>
              <a:t> </a:t>
            </a:r>
            <a:r>
              <a:rPr lang="en-US" sz="2400" dirty="0" err="1" smtClean="0">
                <a:latin typeface="Arial" charset="0"/>
              </a:rPr>
              <a:t>produits</a:t>
            </a:r>
            <a:r>
              <a:rPr lang="en-US" sz="2400" dirty="0" smtClean="0">
                <a:latin typeface="Arial" charset="0"/>
              </a:rPr>
              <a:t> </a:t>
            </a:r>
            <a:r>
              <a:rPr lang="en-US" sz="2400" dirty="0" err="1" smtClean="0">
                <a:latin typeface="Arial" charset="0"/>
              </a:rPr>
              <a:t>aussi</a:t>
            </a:r>
            <a:r>
              <a:rPr lang="en-US" sz="2400" dirty="0" smtClean="0">
                <a:latin typeface="Arial" charset="0"/>
              </a:rPr>
              <a:t> sans boson de Higgs (</a:t>
            </a:r>
            <a:r>
              <a:rPr lang="en-US" sz="2400" dirty="0" err="1" smtClean="0">
                <a:latin typeface="Arial" charset="0"/>
              </a:rPr>
              <a:t>processus</a:t>
            </a:r>
            <a:r>
              <a:rPr lang="en-US" sz="2400" dirty="0" smtClean="0">
                <a:latin typeface="Arial" charset="0"/>
              </a:rPr>
              <a:t> </a:t>
            </a:r>
            <a:r>
              <a:rPr lang="en-US" sz="2400" dirty="0" err="1" smtClean="0">
                <a:latin typeface="Arial" charset="0"/>
              </a:rPr>
              <a:t>prédit</a:t>
            </a:r>
            <a:r>
              <a:rPr lang="en-US" sz="2400" dirty="0" smtClean="0">
                <a:latin typeface="Arial" charset="0"/>
              </a:rPr>
              <a:t> par le </a:t>
            </a:r>
            <a:r>
              <a:rPr lang="en-US" sz="2400" dirty="0" err="1" smtClean="0">
                <a:latin typeface="Arial" charset="0"/>
              </a:rPr>
              <a:t>Modèle</a:t>
            </a:r>
            <a:r>
              <a:rPr lang="en-US" sz="2400" dirty="0" smtClean="0">
                <a:latin typeface="Arial" charset="0"/>
              </a:rPr>
              <a:t> Standard et </a:t>
            </a:r>
            <a:r>
              <a:rPr lang="en-US" sz="2400" dirty="0" err="1" smtClean="0">
                <a:latin typeface="Arial" charset="0"/>
              </a:rPr>
              <a:t>constituant</a:t>
            </a:r>
            <a:r>
              <a:rPr lang="en-US" sz="2400" dirty="0" smtClean="0">
                <a:latin typeface="Arial" charset="0"/>
              </a:rPr>
              <a:t> </a:t>
            </a:r>
            <a:r>
              <a:rPr lang="en-US" sz="2400" dirty="0" err="1" smtClean="0">
                <a:latin typeface="Arial" charset="0"/>
              </a:rPr>
              <a:t>donc</a:t>
            </a:r>
            <a:r>
              <a:rPr lang="en-US" sz="2400" dirty="0" smtClean="0">
                <a:latin typeface="Arial" charset="0"/>
              </a:rPr>
              <a:t> un bruit de fond </a:t>
            </a:r>
            <a:r>
              <a:rPr lang="en-US" sz="2400" dirty="0" err="1" smtClean="0">
                <a:latin typeface="Arial" charset="0"/>
              </a:rPr>
              <a:t>irréductible</a:t>
            </a:r>
            <a:r>
              <a:rPr lang="en-US" sz="2400" dirty="0" smtClean="0">
                <a:latin typeface="Arial" charset="0"/>
              </a:rPr>
              <a:t>)</a:t>
            </a:r>
          </a:p>
        </p:txBody>
      </p:sp>
      <p:grpSp>
        <p:nvGrpSpPr>
          <p:cNvPr id="3" name="Group 17"/>
          <p:cNvGrpSpPr>
            <a:grpSpLocks/>
          </p:cNvGrpSpPr>
          <p:nvPr/>
        </p:nvGrpSpPr>
        <p:grpSpPr bwMode="auto">
          <a:xfrm>
            <a:off x="2405063" y="838200"/>
            <a:ext cx="4679950" cy="2270125"/>
            <a:chOff x="4297363" y="177800"/>
            <a:chExt cx="4679950" cy="2270125"/>
          </a:xfrm>
        </p:grpSpPr>
        <p:pic>
          <p:nvPicPr>
            <p:cNvPr id="48140" name="Picture 11"/>
            <p:cNvPicPr>
              <a:picLocks noChangeAspect="1" noChangeArrowheads="1"/>
            </p:cNvPicPr>
            <p:nvPr/>
          </p:nvPicPr>
          <p:blipFill>
            <a:blip r:embed="rId2"/>
            <a:srcRect/>
            <a:stretch>
              <a:fillRect/>
            </a:stretch>
          </p:blipFill>
          <p:spPr bwMode="auto">
            <a:xfrm>
              <a:off x="4297363" y="444500"/>
              <a:ext cx="4679950" cy="2003425"/>
            </a:xfrm>
            <a:prstGeom prst="rect">
              <a:avLst/>
            </a:prstGeom>
            <a:noFill/>
            <a:ln w="9525">
              <a:noFill/>
              <a:round/>
              <a:headEnd/>
              <a:tailEnd/>
            </a:ln>
          </p:spPr>
        </p:pic>
        <p:sp>
          <p:nvSpPr>
            <p:cNvPr id="14" name="Text Box 13"/>
            <p:cNvSpPr txBox="1">
              <a:spLocks noChangeArrowheads="1"/>
            </p:cNvSpPr>
            <p:nvPr/>
          </p:nvSpPr>
          <p:spPr bwMode="auto">
            <a:xfrm>
              <a:off x="5397500" y="177800"/>
              <a:ext cx="2447925" cy="710067"/>
            </a:xfrm>
            <a:prstGeom prst="rect">
              <a:avLst/>
            </a:prstGeom>
            <a:solidFill>
              <a:schemeClr val="bg1"/>
            </a:solidFill>
            <a:ln w="9525">
              <a:noFill/>
              <a:miter lim="800000"/>
              <a:headEnd/>
              <a:tailEnd/>
            </a:ln>
            <a:effectLst/>
          </p:spPr>
          <p:txBody>
            <a:bodyPr lIns="90000" tIns="46800" rIns="90000" bIns="46800">
              <a:prstTxWarp prst="textNoShape">
                <a:avLst/>
              </a:prstTxWarp>
              <a:spAutoFit/>
            </a:bodyPr>
            <a:lstStyle/>
            <a:p>
              <a:pPr algn="ctr">
                <a:spcBef>
                  <a:spcPct val="50000"/>
                </a:spcBef>
                <a:buNone/>
              </a:pPr>
              <a:r>
                <a:rPr lang="de-DE" sz="2000" b="1" baseline="0" dirty="0" smtClean="0">
                  <a:solidFill>
                    <a:srgbClr val="008040"/>
                  </a:solidFill>
                  <a:latin typeface="Arial Bold Italic" pitchFamily="-64" charset="0"/>
                </a:rPr>
                <a:t>Signal: </a:t>
              </a:r>
              <a:r>
                <a:rPr lang="de-DE" sz="2000" b="1" baseline="0" dirty="0" err="1" smtClean="0">
                  <a:solidFill>
                    <a:srgbClr val="008040"/>
                  </a:solidFill>
                  <a:latin typeface="Arial Bold Italic" pitchFamily="-64" charset="0"/>
                </a:rPr>
                <a:t>vrai</a:t>
              </a:r>
              <a:r>
                <a:rPr lang="de-DE" sz="2000" dirty="0" smtClean="0">
                  <a:solidFill>
                    <a:srgbClr val="008040"/>
                  </a:solidFill>
                  <a:latin typeface="Arial Bold Italic" pitchFamily="-64" charset="0"/>
                </a:rPr>
                <a:t> </a:t>
              </a:r>
              <a:r>
                <a:rPr lang="de-DE" sz="2000" dirty="0" err="1" smtClean="0">
                  <a:solidFill>
                    <a:srgbClr val="008040"/>
                  </a:solidFill>
                  <a:latin typeface="Arial Bold Italic" pitchFamily="-64" charset="0"/>
                </a:rPr>
                <a:t>boson</a:t>
              </a:r>
              <a:r>
                <a:rPr lang="de-DE" sz="2000" dirty="0" smtClean="0">
                  <a:solidFill>
                    <a:srgbClr val="008040"/>
                  </a:solidFill>
                  <a:latin typeface="Arial Bold Italic" pitchFamily="-64" charset="0"/>
                </a:rPr>
                <a:t> de </a:t>
              </a:r>
              <a:r>
                <a:rPr lang="de-DE" sz="2000" dirty="0" err="1" smtClean="0">
                  <a:solidFill>
                    <a:srgbClr val="008040"/>
                  </a:solidFill>
                  <a:latin typeface="Arial Bold Italic" pitchFamily="-64" charset="0"/>
                </a:rPr>
                <a:t>Higgs</a:t>
              </a:r>
              <a:endParaRPr lang="de-DE" sz="2000" b="1" baseline="0" dirty="0">
                <a:solidFill>
                  <a:srgbClr val="FF0000"/>
                </a:solidFill>
                <a:latin typeface="Arial Bold Italic" pitchFamily="-64" charset="0"/>
              </a:endParaRPr>
            </a:p>
          </p:txBody>
        </p:sp>
      </p:grpSp>
      <p:grpSp>
        <p:nvGrpSpPr>
          <p:cNvPr id="4" name="Group 18"/>
          <p:cNvGrpSpPr>
            <a:grpSpLocks/>
          </p:cNvGrpSpPr>
          <p:nvPr/>
        </p:nvGrpSpPr>
        <p:grpSpPr bwMode="auto">
          <a:xfrm>
            <a:off x="2238375" y="4376737"/>
            <a:ext cx="4619625" cy="2405063"/>
            <a:chOff x="-606425" y="706437"/>
            <a:chExt cx="4619625" cy="2405063"/>
          </a:xfrm>
        </p:grpSpPr>
        <p:pic>
          <p:nvPicPr>
            <p:cNvPr id="48134" name="Picture 10"/>
            <p:cNvPicPr>
              <a:picLocks noChangeAspect="1" noChangeArrowheads="1"/>
            </p:cNvPicPr>
            <p:nvPr/>
          </p:nvPicPr>
          <p:blipFill>
            <a:blip r:embed="rId3"/>
            <a:srcRect/>
            <a:stretch>
              <a:fillRect/>
            </a:stretch>
          </p:blipFill>
          <p:spPr bwMode="auto">
            <a:xfrm>
              <a:off x="123825" y="1023937"/>
              <a:ext cx="3889375" cy="2087563"/>
            </a:xfrm>
            <a:prstGeom prst="rect">
              <a:avLst/>
            </a:prstGeom>
            <a:noFill/>
            <a:ln w="9525">
              <a:noFill/>
              <a:miter lim="800000"/>
              <a:headEnd/>
              <a:tailEnd/>
            </a:ln>
          </p:spPr>
        </p:pic>
        <p:sp>
          <p:nvSpPr>
            <p:cNvPr id="48135" name="Text Box 14"/>
            <p:cNvSpPr txBox="1">
              <a:spLocks noChangeArrowheads="1"/>
            </p:cNvSpPr>
            <p:nvPr/>
          </p:nvSpPr>
          <p:spPr bwMode="auto">
            <a:xfrm>
              <a:off x="3132138" y="1008062"/>
              <a:ext cx="358775" cy="402291"/>
            </a:xfrm>
            <a:prstGeom prst="rect">
              <a:avLst/>
            </a:prstGeom>
            <a:solidFill>
              <a:schemeClr val="bg1"/>
            </a:solidFill>
            <a:ln w="9525">
              <a:noFill/>
              <a:miter lim="800000"/>
              <a:headEnd/>
              <a:tailEnd/>
            </a:ln>
          </p:spPr>
          <p:txBody>
            <a:bodyPr lIns="90000" tIns="46800" rIns="90000" bIns="46800">
              <a:prstTxWarp prst="textNoShape">
                <a:avLst/>
              </a:prstTxWarp>
              <a:spAutoFit/>
            </a:bodyPr>
            <a:lstStyle/>
            <a:p>
              <a:pPr algn="ctr">
                <a:spcBef>
                  <a:spcPct val="50000"/>
                </a:spcBef>
                <a:buNone/>
              </a:pPr>
              <a:r>
                <a:rPr lang="de-DE" sz="2000" baseline="0" dirty="0">
                  <a:solidFill>
                    <a:srgbClr val="000099"/>
                  </a:solidFill>
                  <a:latin typeface="Symbol" charset="2"/>
                </a:rPr>
                <a:t>m</a:t>
              </a:r>
            </a:p>
          </p:txBody>
        </p:sp>
        <p:sp>
          <p:nvSpPr>
            <p:cNvPr id="7" name="Text Box 12"/>
            <p:cNvSpPr txBox="1">
              <a:spLocks noChangeArrowheads="1"/>
            </p:cNvSpPr>
            <p:nvPr/>
          </p:nvSpPr>
          <p:spPr bwMode="auto">
            <a:xfrm>
              <a:off x="-606425" y="706437"/>
              <a:ext cx="3224213" cy="710067"/>
            </a:xfrm>
            <a:prstGeom prst="rect">
              <a:avLst/>
            </a:prstGeom>
            <a:solidFill>
              <a:schemeClr val="bg1"/>
            </a:solidFill>
            <a:ln w="9525">
              <a:noFill/>
              <a:miter lim="800000"/>
              <a:headEnd/>
              <a:tailEnd/>
            </a:ln>
            <a:effectLst/>
          </p:spPr>
          <p:txBody>
            <a:bodyPr wrap="square" lIns="90000" tIns="46800" rIns="90000" bIns="46800">
              <a:prstTxWarp prst="textNoShape">
                <a:avLst/>
              </a:prstTxWarp>
              <a:spAutoFit/>
            </a:bodyPr>
            <a:lstStyle/>
            <a:p>
              <a:pPr algn="ctr">
                <a:spcBef>
                  <a:spcPct val="50000"/>
                </a:spcBef>
                <a:buNone/>
              </a:pPr>
              <a:r>
                <a:rPr lang="de-DE" sz="2000" b="1" baseline="0" dirty="0" err="1" smtClean="0">
                  <a:solidFill>
                    <a:srgbClr val="660066"/>
                  </a:solidFill>
                  <a:latin typeface="Arial Bold Italic" pitchFamily="-64" charset="0"/>
                </a:rPr>
                <a:t>Bruit</a:t>
              </a:r>
              <a:r>
                <a:rPr lang="de-DE" sz="2000" b="1" dirty="0" smtClean="0">
                  <a:solidFill>
                    <a:srgbClr val="660066"/>
                  </a:solidFill>
                  <a:latin typeface="Arial Bold Italic" pitchFamily="-64" charset="0"/>
                </a:rPr>
                <a:t> de fond: </a:t>
              </a:r>
              <a:r>
                <a:rPr lang="de-DE" sz="2000" b="1" dirty="0" err="1" smtClean="0">
                  <a:solidFill>
                    <a:srgbClr val="660066"/>
                  </a:solidFill>
                  <a:latin typeface="Arial Bold Italic" pitchFamily="-64" charset="0"/>
                </a:rPr>
                <a:t>pseudo</a:t>
              </a:r>
              <a:r>
                <a:rPr lang="de-DE" sz="2000" b="1" dirty="0" smtClean="0">
                  <a:solidFill>
                    <a:srgbClr val="660066"/>
                  </a:solidFill>
                  <a:latin typeface="Arial Bold Italic" pitchFamily="-64" charset="0"/>
                </a:rPr>
                <a:t> </a:t>
              </a:r>
              <a:r>
                <a:rPr lang="de-DE" sz="2000" b="1" dirty="0" err="1" smtClean="0">
                  <a:solidFill>
                    <a:srgbClr val="660066"/>
                  </a:solidFill>
                  <a:latin typeface="Arial Bold Italic" pitchFamily="-64" charset="0"/>
                </a:rPr>
                <a:t>boson</a:t>
              </a:r>
              <a:r>
                <a:rPr lang="de-DE" sz="2000" b="1" dirty="0" smtClean="0">
                  <a:solidFill>
                    <a:srgbClr val="660066"/>
                  </a:solidFill>
                  <a:latin typeface="Arial Bold Italic" pitchFamily="-64" charset="0"/>
                </a:rPr>
                <a:t> de </a:t>
              </a:r>
              <a:r>
                <a:rPr lang="de-DE" sz="2000" b="1" dirty="0" err="1" smtClean="0">
                  <a:solidFill>
                    <a:srgbClr val="660066"/>
                  </a:solidFill>
                  <a:latin typeface="Arial Bold Italic" pitchFamily="-64" charset="0"/>
                </a:rPr>
                <a:t>Higgs</a:t>
              </a:r>
              <a:r>
                <a:rPr lang="de-DE" sz="2000" b="1" dirty="0" smtClean="0">
                  <a:solidFill>
                    <a:srgbClr val="660066"/>
                  </a:solidFill>
                  <a:latin typeface="Arial Bold Italic" pitchFamily="-64" charset="0"/>
                </a:rPr>
                <a:t> </a:t>
              </a:r>
              <a:endParaRPr lang="de-DE" sz="2000" b="1" baseline="0" dirty="0">
                <a:solidFill>
                  <a:srgbClr val="660066"/>
                </a:solidFill>
                <a:latin typeface="Arial Bold Italic" pitchFamily="-64" charset="0"/>
              </a:endParaRPr>
            </a:p>
          </p:txBody>
        </p:sp>
        <p:sp>
          <p:nvSpPr>
            <p:cNvPr id="48137" name="Text Box 15"/>
            <p:cNvSpPr txBox="1">
              <a:spLocks noChangeArrowheads="1"/>
            </p:cNvSpPr>
            <p:nvPr/>
          </p:nvSpPr>
          <p:spPr bwMode="auto">
            <a:xfrm>
              <a:off x="3208338" y="1630362"/>
              <a:ext cx="358775" cy="402291"/>
            </a:xfrm>
            <a:prstGeom prst="rect">
              <a:avLst/>
            </a:prstGeom>
            <a:solidFill>
              <a:schemeClr val="bg1"/>
            </a:solidFill>
            <a:ln w="9525">
              <a:noFill/>
              <a:miter lim="800000"/>
              <a:headEnd/>
              <a:tailEnd/>
            </a:ln>
          </p:spPr>
          <p:txBody>
            <a:bodyPr lIns="90000" tIns="46800" rIns="90000" bIns="46800">
              <a:prstTxWarp prst="textNoShape">
                <a:avLst/>
              </a:prstTxWarp>
              <a:spAutoFit/>
            </a:bodyPr>
            <a:lstStyle/>
            <a:p>
              <a:pPr algn="ctr">
                <a:spcBef>
                  <a:spcPct val="50000"/>
                </a:spcBef>
                <a:buNone/>
              </a:pPr>
              <a:r>
                <a:rPr lang="de-DE" sz="2000" baseline="0" dirty="0">
                  <a:solidFill>
                    <a:srgbClr val="000099"/>
                  </a:solidFill>
                  <a:latin typeface="Symbol" charset="2"/>
                </a:rPr>
                <a:t>m</a:t>
              </a:r>
            </a:p>
          </p:txBody>
        </p:sp>
        <p:sp>
          <p:nvSpPr>
            <p:cNvPr id="48138" name="Text Box 16"/>
            <p:cNvSpPr txBox="1">
              <a:spLocks noChangeArrowheads="1"/>
            </p:cNvSpPr>
            <p:nvPr/>
          </p:nvSpPr>
          <p:spPr bwMode="auto">
            <a:xfrm>
              <a:off x="3195638" y="2165350"/>
              <a:ext cx="358775" cy="402291"/>
            </a:xfrm>
            <a:prstGeom prst="rect">
              <a:avLst/>
            </a:prstGeom>
            <a:solidFill>
              <a:schemeClr val="bg1"/>
            </a:solidFill>
            <a:ln w="9525">
              <a:noFill/>
              <a:miter lim="800000"/>
              <a:headEnd/>
              <a:tailEnd/>
            </a:ln>
          </p:spPr>
          <p:txBody>
            <a:bodyPr lIns="90000" tIns="46800" rIns="90000" bIns="46800">
              <a:prstTxWarp prst="textNoShape">
                <a:avLst/>
              </a:prstTxWarp>
              <a:spAutoFit/>
            </a:bodyPr>
            <a:lstStyle/>
            <a:p>
              <a:pPr algn="ctr">
                <a:spcBef>
                  <a:spcPct val="50000"/>
                </a:spcBef>
                <a:buNone/>
              </a:pPr>
              <a:r>
                <a:rPr lang="de-DE" sz="2000" baseline="0" dirty="0">
                  <a:solidFill>
                    <a:srgbClr val="000099"/>
                  </a:solidFill>
                  <a:latin typeface="Symbol" charset="2"/>
                </a:rPr>
                <a:t>m</a:t>
              </a:r>
            </a:p>
          </p:txBody>
        </p:sp>
        <p:sp>
          <p:nvSpPr>
            <p:cNvPr id="48139" name="Text Box 17"/>
            <p:cNvSpPr txBox="1">
              <a:spLocks noChangeArrowheads="1"/>
            </p:cNvSpPr>
            <p:nvPr/>
          </p:nvSpPr>
          <p:spPr bwMode="auto">
            <a:xfrm>
              <a:off x="3198813" y="2705100"/>
              <a:ext cx="358775" cy="402291"/>
            </a:xfrm>
            <a:prstGeom prst="rect">
              <a:avLst/>
            </a:prstGeom>
            <a:solidFill>
              <a:schemeClr val="bg1"/>
            </a:solidFill>
            <a:ln w="9525">
              <a:noFill/>
              <a:miter lim="800000"/>
              <a:headEnd/>
              <a:tailEnd/>
            </a:ln>
          </p:spPr>
          <p:txBody>
            <a:bodyPr lIns="90000" tIns="46800" rIns="90000" bIns="46800">
              <a:prstTxWarp prst="textNoShape">
                <a:avLst/>
              </a:prstTxWarp>
              <a:spAutoFit/>
            </a:bodyPr>
            <a:lstStyle/>
            <a:p>
              <a:pPr algn="ctr">
                <a:spcBef>
                  <a:spcPct val="50000"/>
                </a:spcBef>
                <a:buNone/>
              </a:pPr>
              <a:r>
                <a:rPr lang="de-DE" sz="2000" baseline="0" dirty="0">
                  <a:solidFill>
                    <a:srgbClr val="000099"/>
                  </a:solidFill>
                  <a:latin typeface="Symbol" charset="2"/>
                </a:rPr>
                <a:t>m</a:t>
              </a:r>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uppieren 7"/>
          <p:cNvGrpSpPr>
            <a:grpSpLocks/>
          </p:cNvGrpSpPr>
          <p:nvPr/>
        </p:nvGrpSpPr>
        <p:grpSpPr bwMode="auto">
          <a:xfrm>
            <a:off x="3810000" y="3124200"/>
            <a:ext cx="4441825" cy="3429000"/>
            <a:chOff x="5138738" y="2386013"/>
            <a:chExt cx="3748087" cy="2695575"/>
          </a:xfrm>
        </p:grpSpPr>
        <p:pic>
          <p:nvPicPr>
            <p:cNvPr id="49170" name="Picture 10"/>
            <p:cNvPicPr>
              <a:picLocks noChangeAspect="1" noChangeArrowheads="1"/>
            </p:cNvPicPr>
            <p:nvPr/>
          </p:nvPicPr>
          <p:blipFill>
            <a:blip r:embed="rId2"/>
            <a:srcRect/>
            <a:stretch>
              <a:fillRect/>
            </a:stretch>
          </p:blipFill>
          <p:spPr bwMode="auto">
            <a:xfrm>
              <a:off x="5138738" y="2386013"/>
              <a:ext cx="3748087" cy="2695575"/>
            </a:xfrm>
            <a:prstGeom prst="rect">
              <a:avLst/>
            </a:prstGeom>
            <a:noFill/>
            <a:ln w="9525">
              <a:noFill/>
              <a:miter lim="800000"/>
              <a:headEnd/>
              <a:tailEnd/>
            </a:ln>
          </p:spPr>
        </p:pic>
        <p:sp>
          <p:nvSpPr>
            <p:cNvPr id="12" name="Rechteck 6"/>
            <p:cNvSpPr/>
            <p:nvPr/>
          </p:nvSpPr>
          <p:spPr>
            <a:xfrm>
              <a:off x="7324725" y="2581276"/>
              <a:ext cx="1371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endParaRPr lang="en-US" sz="1800">
                <a:solidFill>
                  <a:srgbClr val="FFFFFF"/>
                </a:solidFill>
              </a:endParaRPr>
            </a:p>
          </p:txBody>
        </p:sp>
      </p:grpSp>
      <p:sp>
        <p:nvSpPr>
          <p:cNvPr id="49155" name="Content Placeholder 2"/>
          <p:cNvSpPr>
            <a:spLocks noGrp="1"/>
          </p:cNvSpPr>
          <p:nvPr>
            <p:ph idx="1"/>
          </p:nvPr>
        </p:nvSpPr>
        <p:spPr>
          <a:xfrm>
            <a:off x="0" y="808037"/>
            <a:ext cx="9144000" cy="5668963"/>
          </a:xfrm>
        </p:spPr>
        <p:txBody>
          <a:bodyPr/>
          <a:lstStyle/>
          <a:p>
            <a:pPr>
              <a:buFont typeface="Arial"/>
              <a:buChar char="•"/>
            </a:pPr>
            <a:r>
              <a:rPr lang="en-US" sz="2000" dirty="0" smtClean="0">
                <a:latin typeface="Arial" charset="0"/>
              </a:rPr>
              <a:t>Il </a:t>
            </a:r>
            <a:r>
              <a:rPr lang="en-US" sz="2000" dirty="0" err="1" smtClean="0">
                <a:latin typeface="Arial" charset="0"/>
              </a:rPr>
              <a:t>faut</a:t>
            </a:r>
            <a:r>
              <a:rPr lang="en-US" sz="2000" dirty="0" smtClean="0">
                <a:latin typeface="Arial" charset="0"/>
              </a:rPr>
              <a:t> </a:t>
            </a:r>
            <a:r>
              <a:rPr lang="en-US" sz="2000" dirty="0" err="1" smtClean="0">
                <a:latin typeface="Arial" charset="0"/>
              </a:rPr>
              <a:t>utiliser</a:t>
            </a:r>
            <a:r>
              <a:rPr lang="en-US" sz="2000" dirty="0" smtClean="0">
                <a:latin typeface="Arial" charset="0"/>
              </a:rPr>
              <a:t> les </a:t>
            </a:r>
            <a:r>
              <a:rPr lang="en-US" sz="2000" dirty="0" err="1" smtClean="0">
                <a:latin typeface="Arial" charset="0"/>
              </a:rPr>
              <a:t>mesures</a:t>
            </a:r>
            <a:r>
              <a:rPr lang="en-US" sz="2000" dirty="0" smtClean="0">
                <a:latin typeface="Arial" charset="0"/>
              </a:rPr>
              <a:t> </a:t>
            </a:r>
            <a:r>
              <a:rPr lang="en-US" sz="2000" dirty="0" err="1" smtClean="0">
                <a:latin typeface="Arial" charset="0"/>
              </a:rPr>
              <a:t>précises</a:t>
            </a:r>
            <a:r>
              <a:rPr lang="en-US" sz="2000" dirty="0" smtClean="0">
                <a:latin typeface="Arial" charset="0"/>
              </a:rPr>
              <a:t> </a:t>
            </a:r>
            <a:r>
              <a:rPr lang="en-US" sz="2000" dirty="0" err="1" smtClean="0">
                <a:latin typeface="Arial" charset="0"/>
              </a:rPr>
              <a:t>obtenues</a:t>
            </a:r>
            <a:r>
              <a:rPr lang="en-US" sz="2000" dirty="0" smtClean="0">
                <a:latin typeface="Arial" charset="0"/>
              </a:rPr>
              <a:t> </a:t>
            </a:r>
            <a:r>
              <a:rPr lang="en-US" sz="2000" dirty="0" err="1" smtClean="0">
                <a:latin typeface="Arial" charset="0"/>
              </a:rPr>
              <a:t>sur</a:t>
            </a:r>
            <a:r>
              <a:rPr lang="en-US" sz="2000" dirty="0" smtClean="0">
                <a:latin typeface="Arial" charset="0"/>
              </a:rPr>
              <a:t> les </a:t>
            </a:r>
            <a:r>
              <a:rPr lang="en-US" sz="2000" dirty="0" err="1" smtClean="0">
                <a:latin typeface="Arial" charset="0"/>
              </a:rPr>
              <a:t>quatre</a:t>
            </a:r>
            <a:r>
              <a:rPr lang="en-US" sz="2000" dirty="0" smtClean="0">
                <a:latin typeface="Arial" charset="0"/>
              </a:rPr>
              <a:t> </a:t>
            </a:r>
            <a:r>
              <a:rPr lang="en-US" sz="2000" dirty="0" err="1" smtClean="0">
                <a:latin typeface="Arial" charset="0"/>
              </a:rPr>
              <a:t>muons</a:t>
            </a:r>
            <a:r>
              <a:rPr lang="en-US" sz="2000" dirty="0" smtClean="0">
                <a:latin typeface="Arial" charset="0"/>
              </a:rPr>
              <a:t> pour </a:t>
            </a:r>
            <a:r>
              <a:rPr lang="en-US" sz="2000" dirty="0" err="1" smtClean="0">
                <a:latin typeface="Arial" charset="0"/>
              </a:rPr>
              <a:t>remonter</a:t>
            </a:r>
            <a:r>
              <a:rPr lang="en-US" sz="2000" dirty="0" smtClean="0">
                <a:latin typeface="Arial" charset="0"/>
              </a:rPr>
              <a:t> </a:t>
            </a:r>
            <a:r>
              <a:rPr lang="en-US" sz="2000" dirty="0" err="1" smtClean="0">
                <a:latin typeface="Arial" charset="0"/>
              </a:rPr>
              <a:t>à</a:t>
            </a:r>
            <a:r>
              <a:rPr lang="en-US" sz="2000" dirty="0" smtClean="0">
                <a:latin typeface="Arial" charset="0"/>
              </a:rPr>
              <a:t> </a:t>
            </a:r>
            <a:r>
              <a:rPr lang="en-US" sz="2000" dirty="0" err="1" smtClean="0">
                <a:latin typeface="Arial" charset="0"/>
              </a:rPr>
              <a:t>leurs</a:t>
            </a:r>
            <a:r>
              <a:rPr lang="en-US" sz="2000" dirty="0" smtClean="0">
                <a:latin typeface="Arial" charset="0"/>
              </a:rPr>
              <a:t> parents </a:t>
            </a:r>
            <a:r>
              <a:rPr lang="en-US" sz="2000" dirty="0" err="1" smtClean="0">
                <a:latin typeface="Arial" charset="0"/>
              </a:rPr>
              <a:t>successifs</a:t>
            </a:r>
            <a:r>
              <a:rPr lang="en-US" sz="2000" dirty="0" smtClean="0">
                <a:latin typeface="Arial" charset="0"/>
              </a:rPr>
              <a:t> en </a:t>
            </a:r>
            <a:r>
              <a:rPr lang="en-US" sz="2000" dirty="0" err="1" smtClean="0">
                <a:latin typeface="Arial" charset="0"/>
              </a:rPr>
              <a:t>utilisant</a:t>
            </a:r>
            <a:r>
              <a:rPr lang="en-US" sz="2000" dirty="0" smtClean="0">
                <a:latin typeface="Arial" charset="0"/>
              </a:rPr>
              <a:t> les </a:t>
            </a:r>
            <a:r>
              <a:rPr lang="en-US" sz="2000" dirty="0" err="1" smtClean="0">
                <a:latin typeface="Arial" charset="0"/>
              </a:rPr>
              <a:t>lois</a:t>
            </a:r>
            <a:r>
              <a:rPr lang="en-US" sz="2000" dirty="0" smtClean="0">
                <a:latin typeface="Arial" charset="0"/>
              </a:rPr>
              <a:t> simples de conservation de </a:t>
            </a:r>
            <a:r>
              <a:rPr lang="en-US" sz="2000" dirty="0" err="1" smtClean="0">
                <a:latin typeface="Arial" charset="0"/>
              </a:rPr>
              <a:t>l’énergie</a:t>
            </a:r>
            <a:r>
              <a:rPr lang="en-US" sz="2000" dirty="0" smtClean="0">
                <a:latin typeface="Arial" charset="0"/>
              </a:rPr>
              <a:t> et de </a:t>
            </a:r>
            <a:r>
              <a:rPr lang="en-US" sz="2000" dirty="0" err="1" smtClean="0">
                <a:latin typeface="Arial" charset="0"/>
              </a:rPr>
              <a:t>l’impulsion</a:t>
            </a:r>
            <a:endParaRPr lang="en-US" sz="2000" dirty="0" smtClean="0">
              <a:latin typeface="Arial" charset="0"/>
            </a:endParaRPr>
          </a:p>
          <a:p>
            <a:pPr>
              <a:buFont typeface="Arial"/>
              <a:buChar char="•"/>
            </a:pPr>
            <a:r>
              <a:rPr lang="en-US" sz="2000" dirty="0" smtClean="0">
                <a:latin typeface="Arial" charset="0"/>
              </a:rPr>
              <a:t>On </a:t>
            </a:r>
            <a:r>
              <a:rPr lang="en-US" sz="2000" dirty="0" err="1" smtClean="0">
                <a:latin typeface="Arial" charset="0"/>
              </a:rPr>
              <a:t>calcule</a:t>
            </a:r>
            <a:r>
              <a:rPr lang="en-US" sz="2000" dirty="0" smtClean="0">
                <a:latin typeface="Arial" charset="0"/>
              </a:rPr>
              <a:t> </a:t>
            </a:r>
            <a:r>
              <a:rPr lang="en-US" sz="2000" dirty="0" err="1" smtClean="0">
                <a:latin typeface="Arial" charset="0"/>
              </a:rPr>
              <a:t>donc</a:t>
            </a:r>
            <a:r>
              <a:rPr lang="en-US" sz="2000" dirty="0" smtClean="0">
                <a:latin typeface="Arial" charset="0"/>
              </a:rPr>
              <a:t> la masse de la “</a:t>
            </a:r>
            <a:r>
              <a:rPr lang="en-US" sz="2000" dirty="0" err="1" smtClean="0">
                <a:latin typeface="Arial" charset="0"/>
              </a:rPr>
              <a:t>particule</a:t>
            </a:r>
            <a:r>
              <a:rPr lang="en-US" sz="2000" dirty="0" smtClean="0">
                <a:latin typeface="Arial" charset="0"/>
              </a:rPr>
              <a:t>” qui </a:t>
            </a:r>
            <a:r>
              <a:rPr lang="en-US" sz="2000" dirty="0" err="1" smtClean="0">
                <a:latin typeface="Arial" charset="0"/>
              </a:rPr>
              <a:t>aurait</a:t>
            </a:r>
            <a:r>
              <a:rPr lang="en-US" sz="2000" dirty="0" smtClean="0">
                <a:latin typeface="Arial" charset="0"/>
              </a:rPr>
              <a:t> </a:t>
            </a:r>
            <a:r>
              <a:rPr lang="en-US" sz="2000" dirty="0" err="1" smtClean="0">
                <a:latin typeface="Arial" charset="0"/>
              </a:rPr>
              <a:t>pu</a:t>
            </a:r>
            <a:r>
              <a:rPr lang="en-US" sz="2000" dirty="0" smtClean="0">
                <a:latin typeface="Arial" charset="0"/>
              </a:rPr>
              <a:t> </a:t>
            </a:r>
            <a:r>
              <a:rPr lang="en-US" sz="2000" dirty="0" err="1" smtClean="0">
                <a:latin typeface="Arial" charset="0"/>
              </a:rPr>
              <a:t>donner</a:t>
            </a:r>
            <a:r>
              <a:rPr lang="en-US" sz="2000" dirty="0" smtClean="0">
                <a:latin typeface="Arial" charset="0"/>
              </a:rPr>
              <a:t> naissance aux </a:t>
            </a:r>
            <a:r>
              <a:rPr lang="en-US" sz="2000" dirty="0" err="1" smtClean="0">
                <a:latin typeface="Arial" charset="0"/>
              </a:rPr>
              <a:t>quatre</a:t>
            </a:r>
            <a:r>
              <a:rPr lang="en-US" sz="2000" dirty="0" smtClean="0">
                <a:latin typeface="Arial" charset="0"/>
              </a:rPr>
              <a:t> </a:t>
            </a:r>
            <a:r>
              <a:rPr lang="en-US" sz="2000" dirty="0" err="1" smtClean="0">
                <a:latin typeface="Arial" charset="0"/>
              </a:rPr>
              <a:t>muons</a:t>
            </a:r>
            <a:r>
              <a:rPr lang="en-US" sz="2000" dirty="0" smtClean="0">
                <a:latin typeface="Arial" charset="0"/>
              </a:rPr>
              <a:t>. Le boson de Higgs </a:t>
            </a:r>
            <a:r>
              <a:rPr lang="en-US" sz="2000" dirty="0" err="1" smtClean="0">
                <a:latin typeface="Arial" charset="0"/>
              </a:rPr>
              <a:t>devrait</a:t>
            </a:r>
            <a:r>
              <a:rPr lang="en-US" sz="2000" dirty="0" smtClean="0">
                <a:latin typeface="Arial" charset="0"/>
              </a:rPr>
              <a:t> </a:t>
            </a:r>
            <a:r>
              <a:rPr lang="en-US" sz="2000" dirty="0" err="1" smtClean="0">
                <a:latin typeface="Arial" charset="0"/>
              </a:rPr>
              <a:t>apparaître</a:t>
            </a:r>
            <a:r>
              <a:rPr lang="en-US" sz="2000" dirty="0" smtClean="0">
                <a:latin typeface="Arial" charset="0"/>
              </a:rPr>
              <a:t> </a:t>
            </a:r>
            <a:r>
              <a:rPr lang="en-US" sz="2000" dirty="0" err="1" smtClean="0">
                <a:latin typeface="Arial" charset="0"/>
              </a:rPr>
              <a:t>s’il</a:t>
            </a:r>
            <a:r>
              <a:rPr lang="en-US" sz="2000" dirty="0" smtClean="0">
                <a:latin typeface="Arial" charset="0"/>
              </a:rPr>
              <a:t> </a:t>
            </a:r>
            <a:r>
              <a:rPr lang="en-US" sz="2000" dirty="0" err="1" smtClean="0">
                <a:latin typeface="Arial" charset="0"/>
              </a:rPr>
              <a:t>existe</a:t>
            </a:r>
            <a:r>
              <a:rPr lang="en-US" sz="2000" dirty="0" smtClean="0">
                <a:latin typeface="Arial" charset="0"/>
              </a:rPr>
              <a:t> </a:t>
            </a:r>
            <a:r>
              <a:rPr lang="en-US" sz="2000" dirty="0" err="1" smtClean="0">
                <a:latin typeface="Arial" charset="0"/>
              </a:rPr>
              <a:t>comme</a:t>
            </a:r>
            <a:r>
              <a:rPr lang="en-US" sz="2000" dirty="0" smtClean="0">
                <a:latin typeface="Arial" charset="0"/>
              </a:rPr>
              <a:t> un </a:t>
            </a:r>
            <a:r>
              <a:rPr lang="en-US" sz="2000" dirty="0" err="1" smtClean="0">
                <a:latin typeface="Arial" charset="0"/>
              </a:rPr>
              <a:t>pic</a:t>
            </a:r>
            <a:r>
              <a:rPr lang="en-US" sz="2000" dirty="0" smtClean="0">
                <a:latin typeface="Arial" charset="0"/>
              </a:rPr>
              <a:t> </a:t>
            </a:r>
            <a:r>
              <a:rPr lang="en-US" sz="2000" dirty="0" err="1" smtClean="0">
                <a:latin typeface="Arial" charset="0"/>
              </a:rPr>
              <a:t>étroit</a:t>
            </a:r>
            <a:r>
              <a:rPr lang="en-US" sz="2000" dirty="0" smtClean="0">
                <a:latin typeface="Arial" charset="0"/>
              </a:rPr>
              <a:t> au-</a:t>
            </a:r>
            <a:r>
              <a:rPr lang="en-US" sz="2000" dirty="0" err="1" smtClean="0">
                <a:latin typeface="Arial" charset="0"/>
              </a:rPr>
              <a:t>dessus</a:t>
            </a:r>
            <a:r>
              <a:rPr lang="en-US" sz="2000" dirty="0" smtClean="0">
                <a:latin typeface="Arial" charset="0"/>
              </a:rPr>
              <a:t> du bruit de fond qui </a:t>
            </a:r>
            <a:r>
              <a:rPr lang="en-US" sz="2000" dirty="0" err="1" smtClean="0">
                <a:latin typeface="Arial" charset="0"/>
              </a:rPr>
              <a:t>lui</a:t>
            </a:r>
            <a:r>
              <a:rPr lang="en-US" sz="2000" dirty="0" smtClean="0">
                <a:latin typeface="Arial" charset="0"/>
              </a:rPr>
              <a:t> </a:t>
            </a:r>
            <a:r>
              <a:rPr lang="en-US" sz="2000" dirty="0" err="1" smtClean="0">
                <a:latin typeface="Arial" charset="0"/>
              </a:rPr>
              <a:t>apparaît</a:t>
            </a:r>
            <a:r>
              <a:rPr lang="en-US" sz="2000" dirty="0" smtClean="0">
                <a:latin typeface="Arial" charset="0"/>
              </a:rPr>
              <a:t> </a:t>
            </a:r>
            <a:r>
              <a:rPr lang="en-US" sz="2000" dirty="0" err="1" smtClean="0">
                <a:latin typeface="Arial" charset="0"/>
              </a:rPr>
              <a:t>à</a:t>
            </a:r>
            <a:r>
              <a:rPr lang="en-US" sz="2000" dirty="0" smtClean="0">
                <a:latin typeface="Arial" charset="0"/>
              </a:rPr>
              <a:t> </a:t>
            </a:r>
            <a:r>
              <a:rPr lang="en-US" sz="2000" dirty="0" err="1" smtClean="0">
                <a:latin typeface="Arial" charset="0"/>
              </a:rPr>
              <a:t>toutes</a:t>
            </a:r>
            <a:r>
              <a:rPr lang="en-US" sz="2000" dirty="0" smtClean="0">
                <a:latin typeface="Arial" charset="0"/>
              </a:rPr>
              <a:t> les masses </a:t>
            </a:r>
            <a:r>
              <a:rPr lang="en-US" sz="2000" dirty="0" err="1" smtClean="0">
                <a:latin typeface="Arial" charset="0"/>
              </a:rPr>
              <a:t>possibles</a:t>
            </a:r>
            <a:endParaRPr lang="en-US" sz="2000" dirty="0" smtClean="0">
              <a:latin typeface="Arial" charset="0"/>
            </a:endParaRPr>
          </a:p>
          <a:p>
            <a:pPr>
              <a:buFont typeface="Arial"/>
              <a:buChar char="•"/>
            </a:pPr>
            <a:endParaRPr lang="en-US" sz="2000" dirty="0" smtClean="0">
              <a:latin typeface="Arial" charset="0"/>
            </a:endParaRPr>
          </a:p>
          <a:p>
            <a:pPr>
              <a:buFont typeface="Arial"/>
              <a:buChar char="•"/>
            </a:pPr>
            <a:r>
              <a:rPr lang="en-US" sz="2000" dirty="0" err="1" smtClean="0">
                <a:solidFill>
                  <a:srgbClr val="660066"/>
                </a:solidFill>
                <a:latin typeface="Arial" charset="0"/>
              </a:rPr>
              <a:t>Exemple</a:t>
            </a:r>
            <a:r>
              <a:rPr lang="en-US" sz="2000" dirty="0" smtClean="0">
                <a:solidFill>
                  <a:srgbClr val="660066"/>
                </a:solidFill>
                <a:latin typeface="Arial" charset="0"/>
              </a:rPr>
              <a:t>: </a:t>
            </a:r>
            <a:r>
              <a:rPr lang="en-US" sz="2000" dirty="0" err="1" smtClean="0">
                <a:solidFill>
                  <a:srgbClr val="660066"/>
                </a:solidFill>
                <a:latin typeface="Arial" charset="0"/>
              </a:rPr>
              <a:t>m</a:t>
            </a:r>
            <a:r>
              <a:rPr lang="en-US" sz="2000" baseline="-25000" dirty="0" err="1" smtClean="0">
                <a:solidFill>
                  <a:srgbClr val="660066"/>
                </a:solidFill>
                <a:latin typeface="Arial" charset="0"/>
              </a:rPr>
              <a:t>H</a:t>
            </a:r>
            <a:r>
              <a:rPr lang="en-US" sz="2000" dirty="0" smtClean="0">
                <a:solidFill>
                  <a:srgbClr val="660066"/>
                </a:solidFill>
                <a:latin typeface="Arial" charset="0"/>
              </a:rPr>
              <a:t> = 300 </a:t>
            </a:r>
            <a:r>
              <a:rPr lang="en-US" sz="2000" dirty="0" err="1" smtClean="0">
                <a:solidFill>
                  <a:srgbClr val="660066"/>
                </a:solidFill>
                <a:latin typeface="Arial" charset="0"/>
              </a:rPr>
              <a:t>GeV</a:t>
            </a:r>
            <a:r>
              <a:rPr lang="en-US" sz="2000" dirty="0" smtClean="0">
                <a:latin typeface="Arial" charset="0"/>
              </a:rPr>
              <a:t/>
            </a:r>
            <a:br>
              <a:rPr lang="en-US" sz="2000" dirty="0" smtClean="0">
                <a:latin typeface="Arial" charset="0"/>
              </a:rPr>
            </a:br>
            <a:r>
              <a:rPr lang="en-US" sz="2000" dirty="0" smtClean="0">
                <a:solidFill>
                  <a:srgbClr val="1F451C"/>
                </a:solidFill>
                <a:latin typeface="Arial" charset="0"/>
              </a:rPr>
              <a:t/>
            </a:r>
            <a:br>
              <a:rPr lang="en-US" sz="2000" dirty="0" smtClean="0">
                <a:solidFill>
                  <a:srgbClr val="1F451C"/>
                </a:solidFill>
                <a:latin typeface="Arial" charset="0"/>
              </a:rPr>
            </a:br>
            <a:r>
              <a:rPr lang="en-US" sz="2000" dirty="0" smtClean="0">
                <a:solidFill>
                  <a:srgbClr val="1F451C"/>
                </a:solidFill>
                <a:latin typeface="Arial" charset="0"/>
              </a:rPr>
              <a:t>Il </a:t>
            </a:r>
            <a:r>
              <a:rPr lang="en-US" sz="2000" dirty="0" err="1" smtClean="0">
                <a:solidFill>
                  <a:srgbClr val="1F451C"/>
                </a:solidFill>
                <a:latin typeface="Arial" charset="0"/>
              </a:rPr>
              <a:t>faudra</a:t>
            </a:r>
            <a:r>
              <a:rPr lang="en-US" sz="2000" dirty="0" smtClean="0">
                <a:solidFill>
                  <a:srgbClr val="1F451C"/>
                </a:solidFill>
                <a:latin typeface="Arial" charset="0"/>
              </a:rPr>
              <a:t> </a:t>
            </a:r>
            <a:r>
              <a:rPr lang="en-US" sz="2000" dirty="0" err="1" smtClean="0">
                <a:solidFill>
                  <a:srgbClr val="1F451C"/>
                </a:solidFill>
                <a:latin typeface="Arial" charset="0"/>
              </a:rPr>
              <a:t>attendre</a:t>
            </a:r>
            <a:r>
              <a:rPr lang="en-US" sz="2000" dirty="0" smtClean="0">
                <a:solidFill>
                  <a:srgbClr val="1F451C"/>
                </a:solidFill>
                <a:latin typeface="Arial" charset="0"/>
              </a:rPr>
              <a:t> la fin 2011 </a:t>
            </a:r>
          </a:p>
          <a:p>
            <a:r>
              <a:rPr lang="en-US" sz="2000" dirty="0" smtClean="0">
                <a:solidFill>
                  <a:srgbClr val="1F451C"/>
                </a:solidFill>
                <a:latin typeface="Arial" charset="0"/>
              </a:rPr>
              <a:t>	</a:t>
            </a:r>
            <a:r>
              <a:rPr lang="en-US" sz="2000" dirty="0" err="1" smtClean="0">
                <a:solidFill>
                  <a:srgbClr val="1F451C"/>
                </a:solidFill>
                <a:latin typeface="Arial" charset="0"/>
              </a:rPr>
              <a:t>ou</a:t>
            </a:r>
            <a:r>
              <a:rPr lang="en-US" sz="2000" dirty="0" smtClean="0">
                <a:solidFill>
                  <a:srgbClr val="1F451C"/>
                </a:solidFill>
                <a:latin typeface="Arial" charset="0"/>
              </a:rPr>
              <a:t> 2012 pour en savoir </a:t>
            </a:r>
            <a:br>
              <a:rPr lang="en-US" sz="2000" dirty="0" smtClean="0">
                <a:solidFill>
                  <a:srgbClr val="1F451C"/>
                </a:solidFill>
                <a:latin typeface="Arial" charset="0"/>
              </a:rPr>
            </a:br>
            <a:r>
              <a:rPr lang="en-US" sz="2000" dirty="0" err="1" smtClean="0">
                <a:solidFill>
                  <a:srgbClr val="1F451C"/>
                </a:solidFill>
                <a:latin typeface="Arial" charset="0"/>
              </a:rPr>
              <a:t>vraiment</a:t>
            </a:r>
            <a:r>
              <a:rPr lang="en-US" sz="2000" dirty="0" smtClean="0">
                <a:solidFill>
                  <a:srgbClr val="1F451C"/>
                </a:solidFill>
                <a:latin typeface="Arial" charset="0"/>
              </a:rPr>
              <a:t> plus </a:t>
            </a:r>
            <a:r>
              <a:rPr lang="en-US" sz="2000" dirty="0" err="1" smtClean="0">
                <a:solidFill>
                  <a:srgbClr val="1F451C"/>
                </a:solidFill>
                <a:latin typeface="Arial" charset="0"/>
              </a:rPr>
              <a:t>sur</a:t>
            </a:r>
            <a:r>
              <a:rPr lang="en-US" sz="2000" dirty="0" smtClean="0">
                <a:solidFill>
                  <a:srgbClr val="1F451C"/>
                </a:solidFill>
                <a:latin typeface="Arial" charset="0"/>
              </a:rPr>
              <a:t> le boson </a:t>
            </a:r>
          </a:p>
          <a:p>
            <a:r>
              <a:rPr lang="en-US" sz="2000" dirty="0" smtClean="0">
                <a:solidFill>
                  <a:srgbClr val="1F451C"/>
                </a:solidFill>
                <a:latin typeface="Arial" charset="0"/>
              </a:rPr>
              <a:t>     de </a:t>
            </a:r>
            <a:r>
              <a:rPr lang="en-US" sz="2000" dirty="0" err="1" smtClean="0">
                <a:solidFill>
                  <a:srgbClr val="1F451C"/>
                </a:solidFill>
                <a:latin typeface="Arial" charset="0"/>
              </a:rPr>
              <a:t>Higg</a:t>
            </a:r>
            <a:r>
              <a:rPr lang="en-US" sz="2000" dirty="0" smtClean="0">
                <a:solidFill>
                  <a:srgbClr val="1F451C"/>
                </a:solidFill>
                <a:latin typeface="Arial" charset="0"/>
              </a:rPr>
              <a:t> </a:t>
            </a:r>
            <a:br>
              <a:rPr lang="en-US" sz="2000" dirty="0" smtClean="0">
                <a:solidFill>
                  <a:srgbClr val="1F451C"/>
                </a:solidFill>
                <a:latin typeface="Arial" charset="0"/>
              </a:rPr>
            </a:br>
            <a:r>
              <a:rPr lang="en-US" sz="2000" dirty="0" smtClean="0">
                <a:solidFill>
                  <a:srgbClr val="1F451C"/>
                </a:solidFill>
                <a:latin typeface="Arial" charset="0"/>
              </a:rPr>
              <a:t>… car </a:t>
            </a:r>
            <a:r>
              <a:rPr lang="en-US" sz="2000" dirty="0" err="1" smtClean="0">
                <a:solidFill>
                  <a:srgbClr val="1F451C"/>
                </a:solidFill>
                <a:latin typeface="Arial" charset="0"/>
              </a:rPr>
              <a:t>il</a:t>
            </a:r>
            <a:r>
              <a:rPr lang="en-US" sz="2000" dirty="0" smtClean="0">
                <a:solidFill>
                  <a:srgbClr val="1F451C"/>
                </a:solidFill>
                <a:latin typeface="Arial" charset="0"/>
              </a:rPr>
              <a:t> </a:t>
            </a:r>
            <a:r>
              <a:rPr lang="en-US" sz="2000" dirty="0" err="1" smtClean="0">
                <a:solidFill>
                  <a:srgbClr val="1F451C"/>
                </a:solidFill>
                <a:latin typeface="Arial" charset="0"/>
              </a:rPr>
              <a:t>n’est</a:t>
            </a:r>
            <a:r>
              <a:rPr lang="en-US" sz="2000" dirty="0" smtClean="0">
                <a:solidFill>
                  <a:srgbClr val="1F451C"/>
                </a:solidFill>
                <a:latin typeface="Arial" charset="0"/>
              </a:rPr>
              <a:t> </a:t>
            </a:r>
            <a:r>
              <a:rPr lang="en-US" sz="2000" dirty="0" err="1" smtClean="0">
                <a:solidFill>
                  <a:srgbClr val="1F451C"/>
                </a:solidFill>
                <a:latin typeface="Arial" charset="0"/>
              </a:rPr>
              <a:t>produit</a:t>
            </a:r>
            <a:r>
              <a:rPr lang="en-US" sz="2000" dirty="0" smtClean="0">
                <a:solidFill>
                  <a:srgbClr val="1F451C"/>
                </a:solidFill>
                <a:latin typeface="Arial" charset="0"/>
              </a:rPr>
              <a:t> </a:t>
            </a:r>
            <a:r>
              <a:rPr lang="en-US" sz="2000" dirty="0" err="1" smtClean="0">
                <a:solidFill>
                  <a:srgbClr val="1F451C"/>
                </a:solidFill>
                <a:latin typeface="Arial" charset="0"/>
              </a:rPr>
              <a:t>que</a:t>
            </a:r>
            <a:r>
              <a:rPr lang="en-US" sz="2000" dirty="0" smtClean="0">
                <a:solidFill>
                  <a:srgbClr val="1F451C"/>
                </a:solidFill>
                <a:latin typeface="Arial" charset="0"/>
              </a:rPr>
              <a:t/>
            </a:r>
            <a:br>
              <a:rPr lang="en-US" sz="2000" dirty="0" smtClean="0">
                <a:solidFill>
                  <a:srgbClr val="1F451C"/>
                </a:solidFill>
                <a:latin typeface="Arial" charset="0"/>
              </a:rPr>
            </a:br>
            <a:r>
              <a:rPr lang="en-US" sz="2000" dirty="0" err="1" smtClean="0">
                <a:solidFill>
                  <a:srgbClr val="1F451C"/>
                </a:solidFill>
                <a:latin typeface="Arial" charset="0"/>
              </a:rPr>
              <a:t>très</a:t>
            </a:r>
            <a:r>
              <a:rPr lang="en-US" sz="2000" dirty="0" smtClean="0">
                <a:solidFill>
                  <a:srgbClr val="1F451C"/>
                </a:solidFill>
                <a:latin typeface="Arial" charset="0"/>
              </a:rPr>
              <a:t> </a:t>
            </a:r>
            <a:r>
              <a:rPr lang="en-US" sz="2000" dirty="0" err="1" smtClean="0">
                <a:solidFill>
                  <a:srgbClr val="1F451C"/>
                </a:solidFill>
                <a:latin typeface="Arial" charset="0"/>
              </a:rPr>
              <a:t>rarement</a:t>
            </a:r>
            <a:r>
              <a:rPr lang="en-US" sz="2000" dirty="0" smtClean="0">
                <a:solidFill>
                  <a:srgbClr val="1F451C"/>
                </a:solidFill>
                <a:latin typeface="Arial" charset="0"/>
              </a:rPr>
              <a:t> et se cache</a:t>
            </a:r>
            <a:br>
              <a:rPr lang="en-US" sz="2000" dirty="0" smtClean="0">
                <a:solidFill>
                  <a:srgbClr val="1F451C"/>
                </a:solidFill>
                <a:latin typeface="Arial" charset="0"/>
              </a:rPr>
            </a:br>
            <a:r>
              <a:rPr lang="en-US" sz="2000" dirty="0" err="1" smtClean="0">
                <a:solidFill>
                  <a:srgbClr val="1F451C"/>
                </a:solidFill>
                <a:latin typeface="Arial" charset="0"/>
              </a:rPr>
              <a:t>bien</a:t>
            </a:r>
            <a:r>
              <a:rPr lang="en-US" sz="2000" dirty="0" smtClean="0">
                <a:solidFill>
                  <a:srgbClr val="1F451C"/>
                </a:solidFill>
                <a:latin typeface="Arial" charset="0"/>
              </a:rPr>
              <a:t>!</a:t>
            </a:r>
          </a:p>
        </p:txBody>
      </p:sp>
      <p:sp>
        <p:nvSpPr>
          <p:cNvPr id="21" name="Title 1"/>
          <p:cNvSpPr>
            <a:spLocks noGrp="1"/>
          </p:cNvSpPr>
          <p:nvPr>
            <p:ph type="title"/>
          </p:nvPr>
        </p:nvSpPr>
        <p:spPr>
          <a:xfrm>
            <a:off x="0" y="0"/>
            <a:ext cx="9144000" cy="990600"/>
          </a:xfrm>
        </p:spPr>
        <p:txBody>
          <a:bodyPr/>
          <a:lstStyle/>
          <a:p>
            <a:r>
              <a:rPr lang="en-US" sz="2600" dirty="0" smtClean="0"/>
              <a:t>Pas de photos du boson de Higgs </a:t>
            </a:r>
            <a:r>
              <a:rPr lang="en-US" sz="2600" dirty="0" err="1" smtClean="0"/>
              <a:t>lui-même</a:t>
            </a:r>
            <a:r>
              <a:rPr lang="en-US" sz="2600" dirty="0" smtClean="0"/>
              <a:t>: </a:t>
            </a:r>
            <a:br>
              <a:rPr lang="en-US" sz="2600" dirty="0" smtClean="0"/>
            </a:br>
            <a:r>
              <a:rPr lang="en-US" sz="2300" dirty="0" err="1" smtClean="0"/>
              <a:t>mais</a:t>
            </a:r>
            <a:r>
              <a:rPr lang="en-US" sz="2300" dirty="0" smtClean="0"/>
              <a:t> comment </a:t>
            </a:r>
            <a:r>
              <a:rPr lang="en-US" sz="2300" dirty="0" err="1" smtClean="0"/>
              <a:t>s’en</a:t>
            </a:r>
            <a:r>
              <a:rPr lang="en-US" sz="2300" dirty="0" smtClean="0"/>
              <a:t> </a:t>
            </a:r>
            <a:r>
              <a:rPr lang="en-US" sz="2300" dirty="0" err="1" smtClean="0"/>
              <a:t>sortir</a:t>
            </a:r>
            <a:r>
              <a:rPr lang="en-US" sz="2300" dirty="0" smtClean="0"/>
              <a:t>? comment </a:t>
            </a:r>
            <a:r>
              <a:rPr lang="en-US" sz="2300" dirty="0" err="1" smtClean="0"/>
              <a:t>éliminer</a:t>
            </a:r>
            <a:r>
              <a:rPr lang="en-US" sz="2300" dirty="0" smtClean="0"/>
              <a:t> le bruit de fond?</a:t>
            </a:r>
          </a:p>
        </p:txBody>
      </p:sp>
      <p:pic>
        <p:nvPicPr>
          <p:cNvPr id="22" name="Picture 9" descr="princessandthepea"/>
          <p:cNvPicPr>
            <a:picLocks noChangeAspect="1" noChangeArrowheads="1"/>
          </p:cNvPicPr>
          <p:nvPr/>
        </p:nvPicPr>
        <p:blipFill>
          <a:blip r:embed="rId3"/>
          <a:srcRect/>
          <a:stretch>
            <a:fillRect/>
          </a:stretch>
        </p:blipFill>
        <p:spPr bwMode="auto">
          <a:xfrm>
            <a:off x="6400800" y="2743200"/>
            <a:ext cx="2797900" cy="3367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1"/>
          <p:cNvSpPr>
            <a:spLocks noGrp="1"/>
          </p:cNvSpPr>
          <p:nvPr>
            <p:ph type="title"/>
          </p:nvPr>
        </p:nvSpPr>
        <p:spPr>
          <a:xfrm>
            <a:off x="0" y="0"/>
            <a:ext cx="9144000" cy="990600"/>
          </a:xfrm>
        </p:spPr>
        <p:txBody>
          <a:bodyPr/>
          <a:lstStyle/>
          <a:p>
            <a:r>
              <a:rPr lang="en-US" sz="2600" dirty="0" smtClean="0"/>
              <a:t>Un boson de Higgs a </a:t>
            </a:r>
            <a:r>
              <a:rPr lang="en-US" sz="2600" dirty="0" err="1" smtClean="0"/>
              <a:t>été</a:t>
            </a:r>
            <a:r>
              <a:rPr lang="en-US" sz="2600" dirty="0" smtClean="0"/>
              <a:t> </a:t>
            </a:r>
            <a:r>
              <a:rPr lang="en-US" sz="2600" dirty="0" err="1" smtClean="0"/>
              <a:t>découvert</a:t>
            </a:r>
            <a:r>
              <a:rPr lang="en-US" sz="2600" dirty="0" smtClean="0"/>
              <a:t> </a:t>
            </a:r>
            <a:br>
              <a:rPr lang="en-US" sz="2600" dirty="0" smtClean="0"/>
            </a:br>
            <a:r>
              <a:rPr lang="en-US" sz="2600" dirty="0" smtClean="0"/>
              <a:t>par les </a:t>
            </a:r>
            <a:r>
              <a:rPr lang="en-US" sz="2600" dirty="0" err="1" smtClean="0"/>
              <a:t>expériences</a:t>
            </a:r>
            <a:r>
              <a:rPr lang="en-US" sz="2600" dirty="0" smtClean="0"/>
              <a:t> ATLAS et CMS!!</a:t>
            </a:r>
            <a:endParaRPr lang="en-US" sz="2300" dirty="0" smtClean="0"/>
          </a:p>
        </p:txBody>
      </p:sp>
      <p:sp>
        <p:nvSpPr>
          <p:cNvPr id="9" name="Content Placeholder 2"/>
          <p:cNvSpPr>
            <a:spLocks noGrp="1"/>
          </p:cNvSpPr>
          <p:nvPr>
            <p:ph idx="1"/>
          </p:nvPr>
        </p:nvSpPr>
        <p:spPr>
          <a:xfrm>
            <a:off x="0" y="884237"/>
            <a:ext cx="9144000" cy="5668963"/>
          </a:xfrm>
        </p:spPr>
        <p:txBody>
          <a:bodyPr/>
          <a:lstStyle/>
          <a:p>
            <a:pPr>
              <a:buFont typeface="Arial"/>
              <a:buChar char="•"/>
            </a:pPr>
            <a:r>
              <a:rPr lang="en-US" sz="2000" dirty="0" smtClean="0">
                <a:latin typeface="Arial" charset="0"/>
              </a:rPr>
              <a:t>Sa masse </a:t>
            </a:r>
            <a:r>
              <a:rPr lang="en-US" sz="2000" dirty="0" err="1" smtClean="0">
                <a:latin typeface="Arial" charset="0"/>
              </a:rPr>
              <a:t>est</a:t>
            </a:r>
            <a:r>
              <a:rPr lang="en-US" sz="2000" dirty="0" smtClean="0">
                <a:latin typeface="Arial" charset="0"/>
              </a:rPr>
              <a:t> </a:t>
            </a:r>
            <a:r>
              <a:rPr lang="en-US" sz="2000" dirty="0" err="1" smtClean="0">
                <a:latin typeface="Arial" charset="0"/>
              </a:rPr>
              <a:t>d’environ</a:t>
            </a:r>
            <a:r>
              <a:rPr lang="en-US" sz="2000" dirty="0" smtClean="0">
                <a:latin typeface="Arial" charset="0"/>
              </a:rPr>
              <a:t> 125 </a:t>
            </a:r>
            <a:r>
              <a:rPr lang="en-US" sz="2000" dirty="0" err="1" smtClean="0">
                <a:latin typeface="Arial" charset="0"/>
              </a:rPr>
              <a:t>GeV</a:t>
            </a:r>
            <a:r>
              <a:rPr lang="en-US" sz="2000" dirty="0" smtClean="0">
                <a:latin typeface="Arial" charset="0"/>
              </a:rPr>
              <a:t>: un </a:t>
            </a:r>
            <a:r>
              <a:rPr lang="en-US" sz="2000" dirty="0" err="1" smtClean="0">
                <a:latin typeface="Arial" charset="0"/>
              </a:rPr>
              <a:t>bol</a:t>
            </a:r>
            <a:r>
              <a:rPr lang="en-US" sz="2000" dirty="0" smtClean="0">
                <a:latin typeface="Arial" charset="0"/>
              </a:rPr>
              <a:t> </a:t>
            </a:r>
            <a:r>
              <a:rPr lang="en-US" sz="2000" dirty="0" err="1" smtClean="0">
                <a:latin typeface="Arial" charset="0"/>
              </a:rPr>
              <a:t>énorme</a:t>
            </a:r>
            <a:r>
              <a:rPr lang="en-US" sz="2000" dirty="0" smtClean="0">
                <a:latin typeface="Arial" charset="0"/>
              </a:rPr>
              <a:t>! Car beaucoup de </a:t>
            </a:r>
            <a:r>
              <a:rPr lang="en-US" sz="2000" dirty="0" err="1" smtClean="0">
                <a:latin typeface="Arial" charset="0"/>
              </a:rPr>
              <a:t>canaux</a:t>
            </a:r>
            <a:r>
              <a:rPr lang="en-US" sz="2000" dirty="0" smtClean="0">
                <a:latin typeface="Arial" charset="0"/>
              </a:rPr>
              <a:t> de </a:t>
            </a:r>
            <a:r>
              <a:rPr lang="en-US" sz="2000" dirty="0" err="1" smtClean="0">
                <a:latin typeface="Arial" charset="0"/>
              </a:rPr>
              <a:t>désintégration</a:t>
            </a:r>
            <a:r>
              <a:rPr lang="en-US" sz="2000" dirty="0" smtClean="0">
                <a:latin typeface="Arial" charset="0"/>
              </a:rPr>
              <a:t> </a:t>
            </a:r>
            <a:r>
              <a:rPr lang="en-US" sz="2000" dirty="0" err="1" smtClean="0">
                <a:latin typeface="Arial" charset="0"/>
              </a:rPr>
              <a:t>sont</a:t>
            </a:r>
            <a:r>
              <a:rPr lang="en-US" sz="2000" dirty="0" smtClean="0">
                <a:latin typeface="Arial" charset="0"/>
              </a:rPr>
              <a:t> </a:t>
            </a:r>
            <a:r>
              <a:rPr lang="en-US" sz="2000" dirty="0" err="1" smtClean="0">
                <a:latin typeface="Arial" charset="0"/>
              </a:rPr>
              <a:t>accessibles</a:t>
            </a:r>
            <a:r>
              <a:rPr lang="en-US" sz="2000" dirty="0" smtClean="0">
                <a:latin typeface="Arial" charset="0"/>
              </a:rPr>
              <a:t>. </a:t>
            </a:r>
          </a:p>
          <a:p>
            <a:pPr>
              <a:buFont typeface="Arial"/>
              <a:buChar char="•"/>
            </a:pPr>
            <a:r>
              <a:rPr lang="en-US" sz="2000" dirty="0" err="1" smtClean="0">
                <a:latin typeface="Arial" charset="0"/>
              </a:rPr>
              <a:t>Dont</a:t>
            </a:r>
            <a:r>
              <a:rPr lang="en-US" sz="2000" dirty="0" smtClean="0">
                <a:latin typeface="Arial" charset="0"/>
              </a:rPr>
              <a:t> le </a:t>
            </a:r>
            <a:r>
              <a:rPr lang="en-US" sz="2000" dirty="0" err="1" smtClean="0">
                <a:latin typeface="Arial" charset="0"/>
              </a:rPr>
              <a:t>fameux</a:t>
            </a:r>
            <a:r>
              <a:rPr lang="en-US" sz="2000" dirty="0" smtClean="0">
                <a:latin typeface="Arial" charset="0"/>
              </a:rPr>
              <a:t> canal en 4 </a:t>
            </a:r>
            <a:r>
              <a:rPr lang="en-US" sz="2000" dirty="0" err="1" smtClean="0">
                <a:latin typeface="Arial" charset="0"/>
              </a:rPr>
              <a:t>électrons</a:t>
            </a:r>
            <a:r>
              <a:rPr lang="en-US" sz="2000" dirty="0" smtClean="0">
                <a:latin typeface="Arial" charset="0"/>
              </a:rPr>
              <a:t> </a:t>
            </a:r>
            <a:r>
              <a:rPr lang="en-US" sz="2000" dirty="0" err="1" smtClean="0">
                <a:latin typeface="Arial" charset="0"/>
              </a:rPr>
              <a:t>ou</a:t>
            </a:r>
            <a:r>
              <a:rPr lang="en-US" sz="2000" dirty="0" smtClean="0">
                <a:latin typeface="Arial" charset="0"/>
              </a:rPr>
              <a:t> </a:t>
            </a:r>
            <a:r>
              <a:rPr lang="en-US" sz="2000" dirty="0" err="1" smtClean="0">
                <a:latin typeface="Arial" charset="0"/>
              </a:rPr>
              <a:t>muons</a:t>
            </a:r>
            <a:r>
              <a:rPr lang="en-US" sz="2000" dirty="0" smtClean="0">
                <a:latin typeface="Arial" charset="0"/>
              </a:rPr>
              <a:t> (</a:t>
            </a:r>
            <a:r>
              <a:rPr lang="en-US" sz="2000" dirty="0" err="1" smtClean="0">
                <a:latin typeface="Arial" charset="0"/>
              </a:rPr>
              <a:t>peu</a:t>
            </a:r>
            <a:r>
              <a:rPr lang="en-US" sz="2000" dirty="0" smtClean="0">
                <a:latin typeface="Arial" charset="0"/>
              </a:rPr>
              <a:t> </a:t>
            </a:r>
            <a:r>
              <a:rPr lang="en-US" sz="2000" dirty="0" err="1" smtClean="0">
                <a:latin typeface="Arial" charset="0"/>
              </a:rPr>
              <a:t>d’événements</a:t>
            </a:r>
            <a:r>
              <a:rPr lang="en-US" sz="2000" dirty="0" smtClean="0">
                <a:latin typeface="Arial" charset="0"/>
              </a:rPr>
              <a:t>!)</a:t>
            </a:r>
            <a:endParaRPr lang="en-US" sz="2000" dirty="0" smtClean="0">
              <a:latin typeface="Arial" charset="0"/>
            </a:endParaRPr>
          </a:p>
          <a:p>
            <a:pPr>
              <a:buFont typeface="Arial"/>
              <a:buChar char="•"/>
            </a:pPr>
            <a:endParaRPr lang="en-US" sz="2000" dirty="0" smtClean="0">
              <a:latin typeface="Arial" charset="0"/>
            </a:endParaRPr>
          </a:p>
          <a:p>
            <a:pPr>
              <a:buFont typeface="Arial"/>
              <a:buChar char="•"/>
            </a:pPr>
            <a:r>
              <a:rPr lang="en-US" sz="2000" dirty="0" err="1" smtClean="0">
                <a:solidFill>
                  <a:srgbClr val="660066"/>
                </a:solidFill>
                <a:latin typeface="Arial" charset="0"/>
              </a:rPr>
              <a:t>Exemple</a:t>
            </a:r>
            <a:r>
              <a:rPr lang="en-US" sz="2000" dirty="0" smtClean="0">
                <a:solidFill>
                  <a:srgbClr val="660066"/>
                </a:solidFill>
                <a:latin typeface="Arial" charset="0"/>
              </a:rPr>
              <a:t>: </a:t>
            </a:r>
            <a:r>
              <a:rPr lang="en-US" sz="2000" dirty="0" err="1" smtClean="0">
                <a:solidFill>
                  <a:srgbClr val="660066"/>
                </a:solidFill>
                <a:latin typeface="Arial" charset="0"/>
              </a:rPr>
              <a:t>m</a:t>
            </a:r>
            <a:r>
              <a:rPr lang="en-US" sz="2000" baseline="-25000" dirty="0" err="1" smtClean="0">
                <a:solidFill>
                  <a:srgbClr val="660066"/>
                </a:solidFill>
                <a:latin typeface="Arial" charset="0"/>
              </a:rPr>
              <a:t>H</a:t>
            </a:r>
            <a:r>
              <a:rPr lang="en-US" sz="2000" dirty="0" smtClean="0">
                <a:solidFill>
                  <a:srgbClr val="660066"/>
                </a:solidFill>
                <a:latin typeface="Arial" charset="0"/>
              </a:rPr>
              <a:t> = 300 </a:t>
            </a:r>
            <a:r>
              <a:rPr lang="en-US" sz="2000" dirty="0" err="1" smtClean="0">
                <a:solidFill>
                  <a:srgbClr val="660066"/>
                </a:solidFill>
                <a:latin typeface="Arial" charset="0"/>
              </a:rPr>
              <a:t>GeV</a:t>
            </a:r>
            <a:r>
              <a:rPr lang="en-US" sz="2000" dirty="0" smtClean="0">
                <a:latin typeface="Arial" charset="0"/>
              </a:rPr>
              <a:t/>
            </a:r>
            <a:br>
              <a:rPr lang="en-US" sz="2000" dirty="0" smtClean="0">
                <a:latin typeface="Arial" charset="0"/>
              </a:rPr>
            </a:br>
            <a:r>
              <a:rPr lang="en-US" sz="2000" dirty="0" smtClean="0">
                <a:solidFill>
                  <a:srgbClr val="1F451C"/>
                </a:solidFill>
                <a:latin typeface="Arial" charset="0"/>
              </a:rPr>
              <a:t/>
            </a:r>
            <a:br>
              <a:rPr lang="en-US" sz="2000" dirty="0" smtClean="0">
                <a:solidFill>
                  <a:srgbClr val="1F451C"/>
                </a:solidFill>
                <a:latin typeface="Arial" charset="0"/>
              </a:rPr>
            </a:br>
            <a:r>
              <a:rPr lang="en-US" sz="2000" dirty="0" smtClean="0">
                <a:solidFill>
                  <a:srgbClr val="1F451C"/>
                </a:solidFill>
                <a:latin typeface="Arial" charset="0"/>
              </a:rPr>
              <a:t>Il </a:t>
            </a:r>
            <a:r>
              <a:rPr lang="en-US" sz="2000" dirty="0" err="1" smtClean="0">
                <a:solidFill>
                  <a:srgbClr val="1F451C"/>
                </a:solidFill>
                <a:latin typeface="Arial" charset="0"/>
              </a:rPr>
              <a:t>faudra</a:t>
            </a:r>
            <a:r>
              <a:rPr lang="en-US" sz="2000" dirty="0" smtClean="0">
                <a:solidFill>
                  <a:srgbClr val="1F451C"/>
                </a:solidFill>
                <a:latin typeface="Arial" charset="0"/>
              </a:rPr>
              <a:t> </a:t>
            </a:r>
            <a:r>
              <a:rPr lang="en-US" sz="2000" dirty="0" err="1" smtClean="0">
                <a:solidFill>
                  <a:srgbClr val="1F451C"/>
                </a:solidFill>
                <a:latin typeface="Arial" charset="0"/>
              </a:rPr>
              <a:t>attendre</a:t>
            </a:r>
            <a:r>
              <a:rPr lang="en-US" sz="2000" dirty="0" smtClean="0">
                <a:solidFill>
                  <a:srgbClr val="1F451C"/>
                </a:solidFill>
                <a:latin typeface="Arial" charset="0"/>
              </a:rPr>
              <a:t> la fin 2011 </a:t>
            </a:r>
          </a:p>
          <a:p>
            <a:r>
              <a:rPr lang="en-US" sz="2000" dirty="0" smtClean="0">
                <a:solidFill>
                  <a:srgbClr val="1F451C"/>
                </a:solidFill>
                <a:latin typeface="Arial" charset="0"/>
              </a:rPr>
              <a:t>	</a:t>
            </a:r>
            <a:r>
              <a:rPr lang="en-US" sz="2000" dirty="0" err="1" smtClean="0">
                <a:solidFill>
                  <a:srgbClr val="1F451C"/>
                </a:solidFill>
                <a:latin typeface="Arial" charset="0"/>
              </a:rPr>
              <a:t>ou</a:t>
            </a:r>
            <a:r>
              <a:rPr lang="en-US" sz="2000" dirty="0" smtClean="0">
                <a:solidFill>
                  <a:srgbClr val="1F451C"/>
                </a:solidFill>
                <a:latin typeface="Arial" charset="0"/>
              </a:rPr>
              <a:t> 2012 pour en savoir </a:t>
            </a:r>
            <a:br>
              <a:rPr lang="en-US" sz="2000" dirty="0" smtClean="0">
                <a:solidFill>
                  <a:srgbClr val="1F451C"/>
                </a:solidFill>
                <a:latin typeface="Arial" charset="0"/>
              </a:rPr>
            </a:br>
            <a:r>
              <a:rPr lang="en-US" sz="2000" dirty="0" err="1" smtClean="0">
                <a:solidFill>
                  <a:srgbClr val="1F451C"/>
                </a:solidFill>
                <a:latin typeface="Arial" charset="0"/>
              </a:rPr>
              <a:t>vraiment</a:t>
            </a:r>
            <a:r>
              <a:rPr lang="en-US" sz="2000" dirty="0" smtClean="0">
                <a:solidFill>
                  <a:srgbClr val="1F451C"/>
                </a:solidFill>
                <a:latin typeface="Arial" charset="0"/>
              </a:rPr>
              <a:t> plus </a:t>
            </a:r>
            <a:r>
              <a:rPr lang="en-US" sz="2000" dirty="0" err="1" smtClean="0">
                <a:solidFill>
                  <a:srgbClr val="1F451C"/>
                </a:solidFill>
                <a:latin typeface="Arial" charset="0"/>
              </a:rPr>
              <a:t>sur</a:t>
            </a:r>
            <a:r>
              <a:rPr lang="en-US" sz="2000" dirty="0" smtClean="0">
                <a:solidFill>
                  <a:srgbClr val="1F451C"/>
                </a:solidFill>
                <a:latin typeface="Arial" charset="0"/>
              </a:rPr>
              <a:t> le boson </a:t>
            </a:r>
          </a:p>
          <a:p>
            <a:r>
              <a:rPr lang="en-US" sz="2000" dirty="0" smtClean="0">
                <a:solidFill>
                  <a:srgbClr val="1F451C"/>
                </a:solidFill>
                <a:latin typeface="Arial" charset="0"/>
              </a:rPr>
              <a:t>     de </a:t>
            </a:r>
            <a:r>
              <a:rPr lang="en-US" sz="2000" dirty="0" err="1" smtClean="0">
                <a:solidFill>
                  <a:srgbClr val="1F451C"/>
                </a:solidFill>
                <a:latin typeface="Arial" charset="0"/>
              </a:rPr>
              <a:t>Higg</a:t>
            </a:r>
            <a:r>
              <a:rPr lang="en-US" sz="2000" dirty="0" smtClean="0">
                <a:solidFill>
                  <a:srgbClr val="1F451C"/>
                </a:solidFill>
                <a:latin typeface="Arial" charset="0"/>
              </a:rPr>
              <a:t> </a:t>
            </a:r>
            <a:br>
              <a:rPr lang="en-US" sz="2000" dirty="0" smtClean="0">
                <a:solidFill>
                  <a:srgbClr val="1F451C"/>
                </a:solidFill>
                <a:latin typeface="Arial" charset="0"/>
              </a:rPr>
            </a:br>
            <a:r>
              <a:rPr lang="en-US" sz="2000" dirty="0" smtClean="0">
                <a:solidFill>
                  <a:srgbClr val="1F451C"/>
                </a:solidFill>
                <a:latin typeface="Arial" charset="0"/>
              </a:rPr>
              <a:t>… car </a:t>
            </a:r>
            <a:r>
              <a:rPr lang="en-US" sz="2000" dirty="0" err="1" smtClean="0">
                <a:solidFill>
                  <a:srgbClr val="1F451C"/>
                </a:solidFill>
                <a:latin typeface="Arial" charset="0"/>
              </a:rPr>
              <a:t>il</a:t>
            </a:r>
            <a:r>
              <a:rPr lang="en-US" sz="2000" dirty="0" smtClean="0">
                <a:solidFill>
                  <a:srgbClr val="1F451C"/>
                </a:solidFill>
                <a:latin typeface="Arial" charset="0"/>
              </a:rPr>
              <a:t> </a:t>
            </a:r>
            <a:r>
              <a:rPr lang="en-US" sz="2000" dirty="0" err="1" smtClean="0">
                <a:solidFill>
                  <a:srgbClr val="1F451C"/>
                </a:solidFill>
                <a:latin typeface="Arial" charset="0"/>
              </a:rPr>
              <a:t>n’est</a:t>
            </a:r>
            <a:r>
              <a:rPr lang="en-US" sz="2000" dirty="0" smtClean="0">
                <a:solidFill>
                  <a:srgbClr val="1F451C"/>
                </a:solidFill>
                <a:latin typeface="Arial" charset="0"/>
              </a:rPr>
              <a:t> </a:t>
            </a:r>
            <a:r>
              <a:rPr lang="en-US" sz="2000" dirty="0" err="1" smtClean="0">
                <a:solidFill>
                  <a:srgbClr val="1F451C"/>
                </a:solidFill>
                <a:latin typeface="Arial" charset="0"/>
              </a:rPr>
              <a:t>produit</a:t>
            </a:r>
            <a:r>
              <a:rPr lang="en-US" sz="2000" dirty="0" smtClean="0">
                <a:solidFill>
                  <a:srgbClr val="1F451C"/>
                </a:solidFill>
                <a:latin typeface="Arial" charset="0"/>
              </a:rPr>
              <a:t> </a:t>
            </a:r>
            <a:r>
              <a:rPr lang="en-US" sz="2000" dirty="0" err="1" smtClean="0">
                <a:solidFill>
                  <a:srgbClr val="1F451C"/>
                </a:solidFill>
                <a:latin typeface="Arial" charset="0"/>
              </a:rPr>
              <a:t>que</a:t>
            </a:r>
            <a:r>
              <a:rPr lang="en-US" sz="2000" dirty="0" smtClean="0">
                <a:solidFill>
                  <a:srgbClr val="1F451C"/>
                </a:solidFill>
                <a:latin typeface="Arial" charset="0"/>
              </a:rPr>
              <a:t/>
            </a:r>
            <a:br>
              <a:rPr lang="en-US" sz="2000" dirty="0" smtClean="0">
                <a:solidFill>
                  <a:srgbClr val="1F451C"/>
                </a:solidFill>
                <a:latin typeface="Arial" charset="0"/>
              </a:rPr>
            </a:br>
            <a:r>
              <a:rPr lang="en-US" sz="2000" dirty="0" err="1" smtClean="0">
                <a:solidFill>
                  <a:srgbClr val="1F451C"/>
                </a:solidFill>
                <a:latin typeface="Arial" charset="0"/>
              </a:rPr>
              <a:t>très</a:t>
            </a:r>
            <a:r>
              <a:rPr lang="en-US" sz="2000" dirty="0" smtClean="0">
                <a:solidFill>
                  <a:srgbClr val="1F451C"/>
                </a:solidFill>
                <a:latin typeface="Arial" charset="0"/>
              </a:rPr>
              <a:t> </a:t>
            </a:r>
            <a:r>
              <a:rPr lang="en-US" sz="2000" dirty="0" err="1" smtClean="0">
                <a:solidFill>
                  <a:srgbClr val="1F451C"/>
                </a:solidFill>
                <a:latin typeface="Arial" charset="0"/>
              </a:rPr>
              <a:t>rarement</a:t>
            </a:r>
            <a:r>
              <a:rPr lang="en-US" sz="2000" dirty="0" smtClean="0">
                <a:solidFill>
                  <a:srgbClr val="1F451C"/>
                </a:solidFill>
                <a:latin typeface="Arial" charset="0"/>
              </a:rPr>
              <a:t> et se cache</a:t>
            </a:r>
            <a:br>
              <a:rPr lang="en-US" sz="2000" dirty="0" smtClean="0">
                <a:solidFill>
                  <a:srgbClr val="1F451C"/>
                </a:solidFill>
                <a:latin typeface="Arial" charset="0"/>
              </a:rPr>
            </a:br>
            <a:r>
              <a:rPr lang="en-US" sz="2000" dirty="0" err="1" smtClean="0">
                <a:solidFill>
                  <a:srgbClr val="1F451C"/>
                </a:solidFill>
                <a:latin typeface="Arial" charset="0"/>
              </a:rPr>
              <a:t>bien</a:t>
            </a:r>
            <a:r>
              <a:rPr lang="en-US" sz="2000" dirty="0" smtClean="0">
                <a:solidFill>
                  <a:srgbClr val="1F451C"/>
                </a:solidFill>
                <a:latin typeface="Arial" charset="0"/>
              </a:rPr>
              <a:t>!</a:t>
            </a:r>
          </a:p>
        </p:txBody>
      </p:sp>
      <p:pic>
        <p:nvPicPr>
          <p:cNvPr id="10" name="Picture 9"/>
          <p:cNvPicPr>
            <a:picLocks noChangeAspect="1"/>
          </p:cNvPicPr>
          <p:nvPr/>
        </p:nvPicPr>
        <p:blipFill>
          <a:blip r:embed="rId2"/>
          <a:stretch>
            <a:fillRect/>
          </a:stretch>
        </p:blipFill>
        <p:spPr>
          <a:xfrm>
            <a:off x="76200" y="1905000"/>
            <a:ext cx="8991600" cy="4616655"/>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0" y="808037"/>
            <a:ext cx="9144000" cy="5668963"/>
          </a:xfrm>
        </p:spPr>
        <p:txBody>
          <a:bodyPr/>
          <a:lstStyle/>
          <a:p>
            <a:pPr>
              <a:buFont typeface="Arial"/>
              <a:buChar char="•"/>
            </a:pPr>
            <a:r>
              <a:rPr lang="en-US" sz="2000" dirty="0" smtClean="0">
                <a:latin typeface="Arial" charset="0"/>
              </a:rPr>
              <a:t>Un </a:t>
            </a:r>
            <a:r>
              <a:rPr lang="en-US" sz="2000" dirty="0" err="1" smtClean="0">
                <a:latin typeface="Arial" charset="0"/>
              </a:rPr>
              <a:t>autre</a:t>
            </a:r>
            <a:r>
              <a:rPr lang="en-US" sz="2000" dirty="0" smtClean="0">
                <a:latin typeface="Arial" charset="0"/>
              </a:rPr>
              <a:t> canal </a:t>
            </a:r>
            <a:r>
              <a:rPr lang="en-US" sz="2000" dirty="0" err="1" smtClean="0">
                <a:latin typeface="Arial" charset="0"/>
              </a:rPr>
              <a:t>ouvrant</a:t>
            </a:r>
            <a:r>
              <a:rPr lang="en-US" sz="2000" dirty="0" smtClean="0">
                <a:latin typeface="Arial" charset="0"/>
              </a:rPr>
              <a:t> la </a:t>
            </a:r>
            <a:r>
              <a:rPr lang="en-US" sz="2000" dirty="0" err="1" smtClean="0">
                <a:latin typeface="Arial" charset="0"/>
              </a:rPr>
              <a:t>voie</a:t>
            </a:r>
            <a:r>
              <a:rPr lang="en-US" sz="2000" dirty="0" smtClean="0">
                <a:latin typeface="Arial" charset="0"/>
              </a:rPr>
              <a:t> </a:t>
            </a:r>
            <a:r>
              <a:rPr lang="en-US" sz="2000" dirty="0" err="1" smtClean="0">
                <a:latin typeface="Arial" charset="0"/>
              </a:rPr>
              <a:t>à</a:t>
            </a:r>
            <a:r>
              <a:rPr lang="en-US" sz="2000" dirty="0" smtClean="0">
                <a:latin typeface="Arial" charset="0"/>
              </a:rPr>
              <a:t> des </a:t>
            </a:r>
            <a:r>
              <a:rPr lang="en-US" sz="2000" dirty="0" err="1" smtClean="0">
                <a:latin typeface="Arial" charset="0"/>
              </a:rPr>
              <a:t>mesures</a:t>
            </a:r>
            <a:r>
              <a:rPr lang="en-US" sz="2000" dirty="0" smtClean="0">
                <a:latin typeface="Arial" charset="0"/>
              </a:rPr>
              <a:t> de </a:t>
            </a:r>
            <a:r>
              <a:rPr lang="en-US" sz="2000" dirty="0" err="1" smtClean="0">
                <a:latin typeface="Arial" charset="0"/>
              </a:rPr>
              <a:t>précision</a:t>
            </a:r>
            <a:r>
              <a:rPr lang="en-US" sz="2000" dirty="0" smtClean="0">
                <a:latin typeface="Arial" charset="0"/>
              </a:rPr>
              <a:t> </a:t>
            </a:r>
            <a:r>
              <a:rPr lang="en-US" sz="2000" dirty="0" err="1" smtClean="0">
                <a:latin typeface="Arial" charset="0"/>
              </a:rPr>
              <a:t>est</a:t>
            </a:r>
            <a:r>
              <a:rPr lang="en-US" sz="2000" dirty="0" smtClean="0">
                <a:latin typeface="Arial" charset="0"/>
              </a:rPr>
              <a:t> le canal en </a:t>
            </a:r>
            <a:r>
              <a:rPr lang="en-US" sz="2000" dirty="0" err="1" smtClean="0">
                <a:latin typeface="Arial" charset="0"/>
              </a:rPr>
              <a:t>deux</a:t>
            </a:r>
            <a:r>
              <a:rPr lang="en-US" sz="2000" dirty="0" smtClean="0">
                <a:latin typeface="Arial" charset="0"/>
              </a:rPr>
              <a:t> photons</a:t>
            </a:r>
            <a:endParaRPr lang="en-US" sz="2000" dirty="0" smtClean="0">
              <a:latin typeface="Arial" charset="0"/>
            </a:endParaRPr>
          </a:p>
          <a:p>
            <a:pPr>
              <a:buFont typeface="Arial"/>
              <a:buChar char="•"/>
            </a:pPr>
            <a:r>
              <a:rPr lang="en-US" sz="2000" dirty="0" err="1" smtClean="0">
                <a:latin typeface="Arial" charset="0"/>
              </a:rPr>
              <a:t>Mesures</a:t>
            </a:r>
            <a:r>
              <a:rPr lang="en-US" sz="2000" dirty="0" smtClean="0">
                <a:latin typeface="Arial" charset="0"/>
              </a:rPr>
              <a:t> de </a:t>
            </a:r>
            <a:r>
              <a:rPr lang="en-US" sz="2000" dirty="0" err="1" smtClean="0">
                <a:latin typeface="Arial" charset="0"/>
              </a:rPr>
              <a:t>précision</a:t>
            </a:r>
            <a:r>
              <a:rPr lang="en-US" sz="2000" dirty="0" smtClean="0">
                <a:latin typeface="Arial" charset="0"/>
              </a:rPr>
              <a:t> = </a:t>
            </a:r>
            <a:r>
              <a:rPr lang="en-US" sz="2000" dirty="0" err="1" smtClean="0">
                <a:latin typeface="Arial" charset="0"/>
              </a:rPr>
              <a:t>mesures</a:t>
            </a:r>
            <a:r>
              <a:rPr lang="en-US" sz="2000" dirty="0" smtClean="0">
                <a:latin typeface="Arial" charset="0"/>
              </a:rPr>
              <a:t> de </a:t>
            </a:r>
            <a:r>
              <a:rPr lang="en-US" sz="2000" dirty="0" err="1" smtClean="0">
                <a:latin typeface="Arial" charset="0"/>
              </a:rPr>
              <a:t>couplages</a:t>
            </a:r>
            <a:r>
              <a:rPr lang="en-US" sz="2000" dirty="0" smtClean="0">
                <a:latin typeface="Arial" charset="0"/>
              </a:rPr>
              <a:t>, de spin-</a:t>
            </a:r>
            <a:r>
              <a:rPr lang="en-US" sz="2000" dirty="0" err="1" smtClean="0">
                <a:latin typeface="Arial" charset="0"/>
              </a:rPr>
              <a:t>parité</a:t>
            </a:r>
            <a:r>
              <a:rPr lang="en-US" sz="2000" dirty="0" smtClean="0">
                <a:latin typeface="Arial" charset="0"/>
              </a:rPr>
              <a:t> etc …</a:t>
            </a:r>
          </a:p>
          <a:p>
            <a:pPr>
              <a:buFont typeface="Arial"/>
              <a:buChar char="•"/>
            </a:pPr>
            <a:endParaRPr lang="en-US" sz="2000" dirty="0" smtClean="0">
              <a:latin typeface="Arial" charset="0"/>
            </a:endParaRPr>
          </a:p>
          <a:p>
            <a:pPr>
              <a:buFont typeface="Arial"/>
              <a:buChar char="•"/>
            </a:pPr>
            <a:r>
              <a:rPr lang="en-US" sz="2400" dirty="0" smtClean="0">
                <a:solidFill>
                  <a:srgbClr val="660066"/>
                </a:solidFill>
                <a:latin typeface="Arial" charset="0"/>
              </a:rPr>
              <a:t>Tout un </a:t>
            </a:r>
            <a:r>
              <a:rPr lang="en-US" sz="2400" dirty="0" err="1" smtClean="0">
                <a:solidFill>
                  <a:srgbClr val="660066"/>
                </a:solidFill>
                <a:latin typeface="Arial" charset="0"/>
              </a:rPr>
              <a:t>programme</a:t>
            </a:r>
            <a:r>
              <a:rPr lang="en-US" sz="2400" dirty="0" smtClean="0">
                <a:solidFill>
                  <a:srgbClr val="660066"/>
                </a:solidFill>
                <a:latin typeface="Arial" charset="0"/>
              </a:rPr>
              <a:t> … pour </a:t>
            </a:r>
            <a:r>
              <a:rPr lang="en-US" sz="2400" dirty="0" err="1" smtClean="0">
                <a:solidFill>
                  <a:srgbClr val="660066"/>
                </a:solidFill>
                <a:latin typeface="Arial" charset="0"/>
              </a:rPr>
              <a:t>vous</a:t>
            </a:r>
            <a:r>
              <a:rPr lang="en-US" sz="2400" dirty="0" smtClean="0">
                <a:solidFill>
                  <a:srgbClr val="660066"/>
                </a:solidFill>
                <a:latin typeface="Arial" charset="0"/>
              </a:rPr>
              <a:t> les </a:t>
            </a:r>
            <a:r>
              <a:rPr lang="en-US" sz="2400" dirty="0" err="1" smtClean="0">
                <a:solidFill>
                  <a:srgbClr val="660066"/>
                </a:solidFill>
                <a:latin typeface="Arial" charset="0"/>
              </a:rPr>
              <a:t>thésards</a:t>
            </a:r>
            <a:r>
              <a:rPr lang="en-US" sz="2400" dirty="0" smtClean="0">
                <a:solidFill>
                  <a:srgbClr val="660066"/>
                </a:solidFill>
                <a:latin typeface="Arial" charset="0"/>
              </a:rPr>
              <a:t> de </a:t>
            </a:r>
            <a:r>
              <a:rPr lang="en-US" sz="2400" dirty="0" err="1" smtClean="0">
                <a:solidFill>
                  <a:srgbClr val="660066"/>
                </a:solidFill>
                <a:latin typeface="Arial" charset="0"/>
              </a:rPr>
              <a:t>demain</a:t>
            </a:r>
            <a:r>
              <a:rPr lang="en-US" sz="2400" dirty="0" smtClean="0">
                <a:solidFill>
                  <a:srgbClr val="660066"/>
                </a:solidFill>
                <a:latin typeface="Arial" charset="0"/>
              </a:rPr>
              <a:t>!</a:t>
            </a:r>
          </a:p>
          <a:p>
            <a:endParaRPr lang="en-US" sz="2000" dirty="0" smtClean="0">
              <a:latin typeface="Arial" charset="0"/>
            </a:endParaRPr>
          </a:p>
        </p:txBody>
      </p:sp>
      <p:pic>
        <p:nvPicPr>
          <p:cNvPr id="5" name="Picture 4"/>
          <p:cNvPicPr>
            <a:picLocks noChangeAspect="1"/>
          </p:cNvPicPr>
          <p:nvPr/>
        </p:nvPicPr>
        <p:blipFill>
          <a:blip r:embed="rId2"/>
          <a:stretch>
            <a:fillRect/>
          </a:stretch>
        </p:blipFill>
        <p:spPr>
          <a:xfrm>
            <a:off x="25400" y="2819400"/>
            <a:ext cx="9118600" cy="3864990"/>
          </a:xfrm>
          <a:prstGeom prst="rect">
            <a:avLst/>
          </a:prstGeom>
        </p:spPr>
      </p:pic>
      <p:sp>
        <p:nvSpPr>
          <p:cNvPr id="7" name="Title 1"/>
          <p:cNvSpPr txBox="1">
            <a:spLocks/>
          </p:cNvSpPr>
          <p:nvPr/>
        </p:nvSpPr>
        <p:spPr>
          <a:xfrm>
            <a:off x="0" y="0"/>
            <a:ext cx="9144000" cy="990600"/>
          </a:xfrm>
          <a:prstGeom prst="rect">
            <a:avLst/>
          </a:prstGeom>
        </p:spPr>
        <p:txBody>
          <a:bodyPr vert="horz"/>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0" cap="none" spc="0" normalizeH="0" baseline="0" noProof="0" smtClean="0">
                <a:ln>
                  <a:noFill/>
                </a:ln>
                <a:solidFill>
                  <a:srgbClr val="FF0000"/>
                </a:solidFill>
                <a:effectLst/>
                <a:uLnTx/>
                <a:uFillTx/>
                <a:latin typeface="+mj-lt"/>
                <a:ea typeface="ＭＳ Ｐゴシック" charset="-128"/>
                <a:cs typeface="ＭＳ Ｐゴシック" charset="-128"/>
              </a:rPr>
              <a:t>Un boson de Higgs a été découvert </a:t>
            </a:r>
            <a:br>
              <a:rPr kumimoji="0" lang="en-US" sz="2600" b="1" i="0" u="none" strike="noStrike" kern="0" cap="none" spc="0" normalizeH="0" baseline="0" noProof="0" smtClean="0">
                <a:ln>
                  <a:noFill/>
                </a:ln>
                <a:solidFill>
                  <a:srgbClr val="FF0000"/>
                </a:solidFill>
                <a:effectLst/>
                <a:uLnTx/>
                <a:uFillTx/>
                <a:latin typeface="+mj-lt"/>
                <a:ea typeface="ＭＳ Ｐゴシック" charset="-128"/>
                <a:cs typeface="ＭＳ Ｐゴシック" charset="-128"/>
              </a:rPr>
            </a:br>
            <a:r>
              <a:rPr kumimoji="0" lang="en-US" sz="2600" b="1" i="0" u="none" strike="noStrike" kern="0" cap="none" spc="0" normalizeH="0" baseline="0" noProof="0" smtClean="0">
                <a:ln>
                  <a:noFill/>
                </a:ln>
                <a:solidFill>
                  <a:srgbClr val="FF0000"/>
                </a:solidFill>
                <a:effectLst/>
                <a:uLnTx/>
                <a:uFillTx/>
                <a:latin typeface="+mj-lt"/>
                <a:ea typeface="ＭＳ Ｐゴシック" charset="-128"/>
                <a:cs typeface="ＭＳ Ｐゴシック" charset="-128"/>
              </a:rPr>
              <a:t>par les expériences ATLAS et CMS!!</a:t>
            </a:r>
            <a:endParaRPr kumimoji="0" lang="en-US" sz="2300" b="1" i="0" u="none"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1"/>
          <p:cNvSpPr>
            <a:spLocks noGrp="1"/>
          </p:cNvSpPr>
          <p:nvPr>
            <p:ph type="title"/>
          </p:nvPr>
        </p:nvSpPr>
        <p:spPr>
          <a:xfrm>
            <a:off x="0" y="0"/>
            <a:ext cx="9144000" cy="990600"/>
          </a:xfrm>
        </p:spPr>
        <p:txBody>
          <a:bodyPr/>
          <a:lstStyle/>
          <a:p>
            <a:r>
              <a:rPr lang="en-US" sz="2600" dirty="0" smtClean="0"/>
              <a:t>Pas de photos du boson de Higgs </a:t>
            </a:r>
            <a:r>
              <a:rPr lang="en-US" sz="2600" dirty="0" err="1" smtClean="0"/>
              <a:t>lui-même</a:t>
            </a:r>
            <a:r>
              <a:rPr lang="en-US" sz="2600" dirty="0" smtClean="0"/>
              <a:t>: </a:t>
            </a:r>
            <a:br>
              <a:rPr lang="en-US" sz="2600" dirty="0" smtClean="0"/>
            </a:br>
            <a:r>
              <a:rPr lang="en-US" sz="2300" dirty="0" err="1" smtClean="0"/>
              <a:t>mais</a:t>
            </a:r>
            <a:r>
              <a:rPr lang="en-US" sz="2300" dirty="0" smtClean="0"/>
              <a:t> comment </a:t>
            </a:r>
            <a:r>
              <a:rPr lang="en-US" sz="2300" dirty="0" err="1" smtClean="0"/>
              <a:t>s’en</a:t>
            </a:r>
            <a:r>
              <a:rPr lang="en-US" sz="2300" dirty="0" smtClean="0"/>
              <a:t> </a:t>
            </a:r>
            <a:r>
              <a:rPr lang="en-US" sz="2300" dirty="0" err="1" smtClean="0"/>
              <a:t>sortir</a:t>
            </a:r>
            <a:r>
              <a:rPr lang="en-US" sz="2300" dirty="0" smtClean="0"/>
              <a:t>? comment </a:t>
            </a:r>
            <a:r>
              <a:rPr lang="en-US" sz="2300" dirty="0" err="1" smtClean="0"/>
              <a:t>éliminer</a:t>
            </a:r>
            <a:r>
              <a:rPr lang="en-US" sz="2300" dirty="0" smtClean="0"/>
              <a:t> le bruit de fond?</a:t>
            </a:r>
          </a:p>
        </p:txBody>
      </p:sp>
      <p:sp>
        <p:nvSpPr>
          <p:cNvPr id="9" name="Content Placeholder 2"/>
          <p:cNvSpPr>
            <a:spLocks noGrp="1"/>
          </p:cNvSpPr>
          <p:nvPr>
            <p:ph idx="1"/>
          </p:nvPr>
        </p:nvSpPr>
        <p:spPr>
          <a:xfrm>
            <a:off x="0" y="808037"/>
            <a:ext cx="9144000" cy="5668963"/>
          </a:xfrm>
        </p:spPr>
        <p:txBody>
          <a:bodyPr/>
          <a:lstStyle/>
          <a:p>
            <a:pPr>
              <a:buFont typeface="Arial"/>
              <a:buChar char="•"/>
            </a:pPr>
            <a:r>
              <a:rPr lang="en-US" sz="2000" dirty="0" smtClean="0">
                <a:latin typeface="Arial" charset="0"/>
              </a:rPr>
              <a:t>Il </a:t>
            </a:r>
            <a:r>
              <a:rPr lang="en-US" sz="2000" dirty="0" err="1" smtClean="0">
                <a:latin typeface="Arial" charset="0"/>
              </a:rPr>
              <a:t>faut</a:t>
            </a:r>
            <a:r>
              <a:rPr lang="en-US" sz="2000" dirty="0" smtClean="0">
                <a:latin typeface="Arial" charset="0"/>
              </a:rPr>
              <a:t> </a:t>
            </a:r>
            <a:r>
              <a:rPr lang="en-US" sz="2000" dirty="0" err="1" smtClean="0">
                <a:latin typeface="Arial" charset="0"/>
              </a:rPr>
              <a:t>utiliser</a:t>
            </a:r>
            <a:r>
              <a:rPr lang="en-US" sz="2000" dirty="0" smtClean="0">
                <a:latin typeface="Arial" charset="0"/>
              </a:rPr>
              <a:t> les </a:t>
            </a:r>
            <a:r>
              <a:rPr lang="en-US" sz="2000" dirty="0" err="1" smtClean="0">
                <a:latin typeface="Arial" charset="0"/>
              </a:rPr>
              <a:t>mesures</a:t>
            </a:r>
            <a:r>
              <a:rPr lang="en-US" sz="2000" dirty="0" smtClean="0">
                <a:latin typeface="Arial" charset="0"/>
              </a:rPr>
              <a:t> </a:t>
            </a:r>
            <a:r>
              <a:rPr lang="en-US" sz="2000" dirty="0" err="1" smtClean="0">
                <a:latin typeface="Arial" charset="0"/>
              </a:rPr>
              <a:t>précises</a:t>
            </a:r>
            <a:r>
              <a:rPr lang="en-US" sz="2000" dirty="0" smtClean="0">
                <a:latin typeface="Arial" charset="0"/>
              </a:rPr>
              <a:t> </a:t>
            </a:r>
            <a:r>
              <a:rPr lang="en-US" sz="2000" dirty="0" err="1" smtClean="0">
                <a:latin typeface="Arial" charset="0"/>
              </a:rPr>
              <a:t>obtenues</a:t>
            </a:r>
            <a:r>
              <a:rPr lang="en-US" sz="2000" dirty="0" smtClean="0">
                <a:latin typeface="Arial" charset="0"/>
              </a:rPr>
              <a:t> </a:t>
            </a:r>
            <a:r>
              <a:rPr lang="en-US" sz="2000" dirty="0" err="1" smtClean="0">
                <a:latin typeface="Arial" charset="0"/>
              </a:rPr>
              <a:t>sur</a:t>
            </a:r>
            <a:r>
              <a:rPr lang="en-US" sz="2000" dirty="0" smtClean="0">
                <a:latin typeface="Arial" charset="0"/>
              </a:rPr>
              <a:t> les </a:t>
            </a:r>
            <a:r>
              <a:rPr lang="en-US" sz="2000" dirty="0" err="1" smtClean="0">
                <a:latin typeface="Arial" charset="0"/>
              </a:rPr>
              <a:t>quatre</a:t>
            </a:r>
            <a:r>
              <a:rPr lang="en-US" sz="2000" dirty="0" smtClean="0">
                <a:latin typeface="Arial" charset="0"/>
              </a:rPr>
              <a:t> </a:t>
            </a:r>
            <a:r>
              <a:rPr lang="en-US" sz="2000" dirty="0" err="1" smtClean="0">
                <a:latin typeface="Arial" charset="0"/>
              </a:rPr>
              <a:t>muons</a:t>
            </a:r>
            <a:r>
              <a:rPr lang="en-US" sz="2000" dirty="0" smtClean="0">
                <a:latin typeface="Arial" charset="0"/>
              </a:rPr>
              <a:t> pour </a:t>
            </a:r>
            <a:r>
              <a:rPr lang="en-US" sz="2000" dirty="0" err="1" smtClean="0">
                <a:latin typeface="Arial" charset="0"/>
              </a:rPr>
              <a:t>remonter</a:t>
            </a:r>
            <a:r>
              <a:rPr lang="en-US" sz="2000" dirty="0" smtClean="0">
                <a:latin typeface="Arial" charset="0"/>
              </a:rPr>
              <a:t> </a:t>
            </a:r>
            <a:r>
              <a:rPr lang="en-US" sz="2000" dirty="0" err="1" smtClean="0">
                <a:latin typeface="Arial" charset="0"/>
              </a:rPr>
              <a:t>à</a:t>
            </a:r>
            <a:r>
              <a:rPr lang="en-US" sz="2000" dirty="0" smtClean="0">
                <a:latin typeface="Arial" charset="0"/>
              </a:rPr>
              <a:t> </a:t>
            </a:r>
            <a:r>
              <a:rPr lang="en-US" sz="2000" dirty="0" err="1" smtClean="0">
                <a:latin typeface="Arial" charset="0"/>
              </a:rPr>
              <a:t>leurs</a:t>
            </a:r>
            <a:r>
              <a:rPr lang="en-US" sz="2000" dirty="0" smtClean="0">
                <a:latin typeface="Arial" charset="0"/>
              </a:rPr>
              <a:t> parents </a:t>
            </a:r>
            <a:r>
              <a:rPr lang="en-US" sz="2000" dirty="0" err="1" smtClean="0">
                <a:latin typeface="Arial" charset="0"/>
              </a:rPr>
              <a:t>successifs</a:t>
            </a:r>
            <a:r>
              <a:rPr lang="en-US" sz="2000" dirty="0" smtClean="0">
                <a:latin typeface="Arial" charset="0"/>
              </a:rPr>
              <a:t> en </a:t>
            </a:r>
            <a:r>
              <a:rPr lang="en-US" sz="2000" dirty="0" err="1" smtClean="0">
                <a:latin typeface="Arial" charset="0"/>
              </a:rPr>
              <a:t>utilisant</a:t>
            </a:r>
            <a:r>
              <a:rPr lang="en-US" sz="2000" dirty="0" smtClean="0">
                <a:latin typeface="Arial" charset="0"/>
              </a:rPr>
              <a:t> les </a:t>
            </a:r>
            <a:r>
              <a:rPr lang="en-US" sz="2000" dirty="0" err="1" smtClean="0">
                <a:latin typeface="Arial" charset="0"/>
              </a:rPr>
              <a:t>lois</a:t>
            </a:r>
            <a:r>
              <a:rPr lang="en-US" sz="2000" dirty="0" smtClean="0">
                <a:latin typeface="Arial" charset="0"/>
              </a:rPr>
              <a:t> simples de conservation de </a:t>
            </a:r>
            <a:r>
              <a:rPr lang="en-US" sz="2000" dirty="0" err="1" smtClean="0">
                <a:latin typeface="Arial" charset="0"/>
              </a:rPr>
              <a:t>l’énergie</a:t>
            </a:r>
            <a:r>
              <a:rPr lang="en-US" sz="2000" dirty="0" smtClean="0">
                <a:latin typeface="Arial" charset="0"/>
              </a:rPr>
              <a:t> et de </a:t>
            </a:r>
            <a:r>
              <a:rPr lang="en-US" sz="2000" dirty="0" err="1" smtClean="0">
                <a:latin typeface="Arial" charset="0"/>
              </a:rPr>
              <a:t>l’impulsion</a:t>
            </a:r>
            <a:endParaRPr lang="en-US" sz="2000" dirty="0" smtClean="0">
              <a:latin typeface="Arial" charset="0"/>
            </a:endParaRPr>
          </a:p>
          <a:p>
            <a:pPr>
              <a:buFont typeface="Arial"/>
              <a:buChar char="•"/>
            </a:pPr>
            <a:r>
              <a:rPr lang="en-US" sz="2000" dirty="0" smtClean="0">
                <a:latin typeface="Arial" charset="0"/>
              </a:rPr>
              <a:t>On</a:t>
            </a:r>
          </a:p>
          <a:p>
            <a:endParaRPr lang="en-US" sz="2000" dirty="0" smtClean="0">
              <a:latin typeface="Arial" charset="0"/>
            </a:endParaRPr>
          </a:p>
        </p:txBody>
      </p:sp>
      <p:pic>
        <p:nvPicPr>
          <p:cNvPr id="6" name="Picture 5" descr="GammaGamma-Animation-FixedScale.gif"/>
          <p:cNvPicPr>
            <a:picLocks noChangeAspect="1"/>
          </p:cNvPicPr>
          <p:nvPr/>
        </p:nvPicPr>
        <p:blipFill>
          <a:blip r:embed="rId2"/>
          <a:stretch>
            <a:fillRect/>
          </a:stretch>
        </p:blipFill>
        <p:spPr>
          <a:xfrm>
            <a:off x="76200" y="0"/>
            <a:ext cx="8839200" cy="7239000"/>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0"/>
            <a:ext cx="9144000" cy="606425"/>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3400">
                <a:solidFill>
                  <a:srgbClr val="FF0000"/>
                </a:solidFill>
              </a:rPr>
              <a:t>Quid des 25 prochaines années?</a:t>
            </a:r>
          </a:p>
        </p:txBody>
      </p:sp>
      <p:sp>
        <p:nvSpPr>
          <p:cNvPr id="1453059" name="Text Box 3"/>
          <p:cNvSpPr txBox="1">
            <a:spLocks noChangeArrowheads="1"/>
          </p:cNvSpPr>
          <p:nvPr/>
        </p:nvSpPr>
        <p:spPr bwMode="auto">
          <a:xfrm>
            <a:off x="0" y="1295400"/>
            <a:ext cx="9144000" cy="2333625"/>
          </a:xfrm>
          <a:prstGeom prst="rect">
            <a:avLst/>
          </a:prstGeom>
          <a:noFill/>
          <a:ln w="28575">
            <a:noFill/>
            <a:miter lim="800000"/>
            <a:headEnd/>
            <a:tailEnd/>
          </a:ln>
        </p:spPr>
        <p:txBody>
          <a:bodyPr lIns="90488" tIns="44450" rIns="90488" bIns="44450">
            <a:prstTxWarp prst="textNoShape">
              <a:avLst/>
            </a:prstTxWarp>
            <a:spAutoFit/>
          </a:bodyPr>
          <a:lstStyle/>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p:txBody>
      </p:sp>
      <p:pic>
        <p:nvPicPr>
          <p:cNvPr id="41988" name="Picture 7" descr="ptero150120wht.gif                                             0007AA19 Main Disk                      C1BD40F8:"/>
          <p:cNvPicPr>
            <a:picLocks noChangeAspect="1" noChangeArrowheads="1"/>
          </p:cNvPicPr>
          <p:nvPr/>
        </p:nvPicPr>
        <p:blipFill>
          <a:blip r:embed="rId2"/>
          <a:srcRect/>
          <a:stretch>
            <a:fillRect/>
          </a:stretch>
        </p:blipFill>
        <p:spPr bwMode="auto">
          <a:xfrm>
            <a:off x="7239000" y="5410200"/>
            <a:ext cx="1905000" cy="1763713"/>
          </a:xfrm>
          <a:prstGeom prst="rect">
            <a:avLst/>
          </a:prstGeom>
          <a:noFill/>
          <a:ln w="9525">
            <a:noFill/>
            <a:miter lim="800000"/>
            <a:headEnd/>
            <a:tailEnd/>
          </a:ln>
        </p:spPr>
      </p:pic>
      <p:pic>
        <p:nvPicPr>
          <p:cNvPr id="41989" name="Picture 8" descr="&#10;trexbgwht.gif                                                  0007AA19 Main Disk                      C1BD40F8:"/>
          <p:cNvPicPr>
            <a:picLocks noChangeAspect="1" noChangeArrowheads="1"/>
          </p:cNvPicPr>
          <p:nvPr/>
        </p:nvPicPr>
        <p:blipFill>
          <a:blip r:embed="rId3"/>
          <a:srcRect/>
          <a:stretch>
            <a:fillRect/>
          </a:stretch>
        </p:blipFill>
        <p:spPr bwMode="auto">
          <a:xfrm>
            <a:off x="0" y="5486400"/>
            <a:ext cx="1828800" cy="1462088"/>
          </a:xfrm>
          <a:prstGeom prst="rect">
            <a:avLst/>
          </a:prstGeom>
          <a:noFill/>
          <a:ln w="9525">
            <a:noFill/>
            <a:miter lim="800000"/>
            <a:headEnd/>
            <a:tailEnd/>
          </a:ln>
        </p:spPr>
      </p:pic>
      <p:sp>
        <p:nvSpPr>
          <p:cNvPr id="41990" name="Text Box 4"/>
          <p:cNvSpPr txBox="1">
            <a:spLocks noChangeArrowheads="1"/>
          </p:cNvSpPr>
          <p:nvPr/>
        </p:nvSpPr>
        <p:spPr bwMode="auto">
          <a:xfrm>
            <a:off x="0" y="552450"/>
            <a:ext cx="9144000" cy="6118225"/>
          </a:xfrm>
          <a:prstGeom prst="rect">
            <a:avLst/>
          </a:prstGeom>
          <a:noFill/>
          <a:ln w="28575">
            <a:noFill/>
            <a:miter lim="800000"/>
            <a:headEnd/>
            <a:tailEnd/>
          </a:ln>
        </p:spPr>
        <p:txBody>
          <a:bodyPr lIns="90488" tIns="44450" rIns="90488" bIns="44450" anchor="ctr">
            <a:prstTxWarp prst="textNoShape">
              <a:avLst/>
            </a:prstTxWarp>
            <a:spAutoFit/>
          </a:bodyPr>
          <a:lstStyle/>
          <a:p>
            <a:pPr algn="just">
              <a:buFont typeface="Symbol" charset="2"/>
              <a:buNone/>
            </a:pPr>
            <a:r>
              <a:rPr lang="en-US" sz="2200">
                <a:solidFill>
                  <a:srgbClr val="996600"/>
                </a:solidFill>
              </a:rPr>
              <a:t>Faut-il craindre que la physique des hautes énergies soit une espèce en voie de disparition à cause de son gigantisme et de ses échelles de temps?</a:t>
            </a:r>
            <a:endParaRPr lang="en-US" sz="2200">
              <a:solidFill>
                <a:schemeClr val="accent2"/>
              </a:solidFill>
            </a:endParaRPr>
          </a:p>
          <a:p>
            <a:pPr algn="just">
              <a:buFont typeface="Webdings" charset="2"/>
              <a:buChar char="+"/>
            </a:pPr>
            <a:r>
              <a:rPr lang="en-US" sz="2200">
                <a:solidFill>
                  <a:schemeClr val="accent2"/>
                </a:solidFill>
              </a:rPr>
              <a:t> Certains aspects de notre science deviennent difficiles à contrôler à l’échelle humaine. Cela fait 20-25 ans que certains travaillent sur le projet LHC. La plupart de l’analyse des données sera faite par des jeunes qui n’ont aucune idée de ce qui compose les 7000 tonnes de l’expérience ATLAS. Peu se souviennent qu’en 1988 encore, la plupart des physiciens considéraient que ce serait impossible de construire un détecteur de traces chargées qui survive près du point d’interaction. </a:t>
            </a:r>
          </a:p>
          <a:p>
            <a:pPr algn="just">
              <a:buFont typeface="Webdings" charset="2"/>
              <a:buChar char="+"/>
            </a:pPr>
            <a:r>
              <a:rPr lang="en-US" sz="2200">
                <a:solidFill>
                  <a:schemeClr val="accent2"/>
                </a:solidFill>
              </a:rPr>
              <a:t> Les enjeux sont majeurs: on ne peut se permettre de réaliser des expériences qui ne remplissent pas leurs objectifs à cette échelle, on ne peut plus se permettre d’approuver la construction de l’accélérateur suivant avant d’avoir digéré les résultats obtenus auprès de celui qui est actuellement en opération. Ces résultats nous indiqueront le chemin à suivre, du moins peut-on l’espérer…</a:t>
            </a:r>
          </a:p>
          <a:p>
            <a:pPr algn="just">
              <a:buFont typeface="Webdings" charset="2"/>
              <a:buChar char="+"/>
            </a:pPr>
            <a:r>
              <a:rPr lang="en-US" sz="2200">
                <a:solidFill>
                  <a:schemeClr val="accent2"/>
                </a:solidFill>
              </a:rPr>
              <a:t>  La théorie n’a pas été nourrie par des résultats expérimentaux lui ouvrant de nouvelles perspectives depuis trop longtemps.</a:t>
            </a:r>
          </a:p>
          <a:p>
            <a:pPr algn="just">
              <a:buFont typeface="Webdings" charset="2"/>
              <a:buNone/>
            </a:pPr>
            <a:endParaRPr lang="en-US" sz="2200">
              <a:solidFill>
                <a:srgbClr val="27A21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4530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59" grpId="0" build="p" autoUpdateAnimBg="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0" y="0"/>
            <a:ext cx="9144000" cy="606425"/>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3400">
                <a:solidFill>
                  <a:srgbClr val="FF0000"/>
                </a:solidFill>
              </a:rPr>
              <a:t>Quid des 25 prochaines années?</a:t>
            </a:r>
          </a:p>
        </p:txBody>
      </p:sp>
      <p:sp>
        <p:nvSpPr>
          <p:cNvPr id="1496067" name="Text Box 3"/>
          <p:cNvSpPr txBox="1">
            <a:spLocks noChangeArrowheads="1"/>
          </p:cNvSpPr>
          <p:nvPr/>
        </p:nvSpPr>
        <p:spPr bwMode="auto">
          <a:xfrm>
            <a:off x="0" y="1295400"/>
            <a:ext cx="9144000" cy="2333625"/>
          </a:xfrm>
          <a:prstGeom prst="rect">
            <a:avLst/>
          </a:prstGeom>
          <a:noFill/>
          <a:ln w="28575">
            <a:noFill/>
            <a:miter lim="800000"/>
            <a:headEnd/>
            <a:tailEnd/>
          </a:ln>
        </p:spPr>
        <p:txBody>
          <a:bodyPr lIns="90488" tIns="44450" rIns="90488" bIns="44450">
            <a:prstTxWarp prst="textNoShape">
              <a:avLst/>
            </a:prstTxWarp>
            <a:spAutoFit/>
          </a:bodyPr>
          <a:lstStyle/>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p:txBody>
      </p:sp>
      <p:sp>
        <p:nvSpPr>
          <p:cNvPr id="43012" name="Text Box 6"/>
          <p:cNvSpPr txBox="1">
            <a:spLocks noChangeArrowheads="1"/>
          </p:cNvSpPr>
          <p:nvPr/>
        </p:nvSpPr>
        <p:spPr bwMode="auto">
          <a:xfrm>
            <a:off x="0" y="469149"/>
            <a:ext cx="9144000" cy="5999077"/>
          </a:xfrm>
          <a:prstGeom prst="rect">
            <a:avLst/>
          </a:prstGeom>
          <a:noFill/>
          <a:ln w="28575">
            <a:noFill/>
            <a:miter lim="800000"/>
            <a:headEnd/>
            <a:tailEnd/>
          </a:ln>
        </p:spPr>
        <p:txBody>
          <a:bodyPr lIns="90488" tIns="44450" rIns="90488" bIns="44450" anchor="ctr">
            <a:prstTxWarp prst="textNoShape">
              <a:avLst/>
            </a:prstTxWarp>
            <a:spAutoFit/>
          </a:bodyPr>
          <a:lstStyle/>
          <a:p>
            <a:pPr algn="just">
              <a:buFont typeface="Webdings" charset="2"/>
              <a:buNone/>
            </a:pPr>
            <a:r>
              <a:rPr lang="en-US" sz="2400" dirty="0" err="1">
                <a:solidFill>
                  <a:srgbClr val="CC3399"/>
                </a:solidFill>
              </a:rPr>
              <a:t>C’est</a:t>
            </a:r>
            <a:r>
              <a:rPr lang="en-US" sz="2400" dirty="0">
                <a:solidFill>
                  <a:srgbClr val="CC3399"/>
                </a:solidFill>
              </a:rPr>
              <a:t> </a:t>
            </a:r>
            <a:r>
              <a:rPr lang="en-US" sz="2400" dirty="0" err="1">
                <a:solidFill>
                  <a:srgbClr val="CC3399"/>
                </a:solidFill>
              </a:rPr>
              <a:t>pourquoi</a:t>
            </a:r>
            <a:r>
              <a:rPr lang="en-US" sz="2400" dirty="0">
                <a:solidFill>
                  <a:srgbClr val="CC3399"/>
                </a:solidFill>
              </a:rPr>
              <a:t> le </a:t>
            </a:r>
            <a:r>
              <a:rPr lang="en-US" sz="2400" dirty="0" err="1">
                <a:solidFill>
                  <a:srgbClr val="CC3399"/>
                </a:solidFill>
              </a:rPr>
              <a:t>défi</a:t>
            </a:r>
            <a:r>
              <a:rPr lang="en-US" sz="2400" dirty="0">
                <a:solidFill>
                  <a:srgbClr val="CC3399"/>
                </a:solidFill>
              </a:rPr>
              <a:t> du LHC </a:t>
            </a:r>
            <a:r>
              <a:rPr lang="en-US" sz="2400" dirty="0" err="1">
                <a:solidFill>
                  <a:srgbClr val="CC3399"/>
                </a:solidFill>
              </a:rPr>
              <a:t>est</a:t>
            </a:r>
            <a:r>
              <a:rPr lang="en-US" sz="2400" dirty="0">
                <a:solidFill>
                  <a:srgbClr val="CC3399"/>
                </a:solidFill>
              </a:rPr>
              <a:t> </a:t>
            </a:r>
            <a:r>
              <a:rPr lang="en-US" sz="2400" dirty="0" err="1">
                <a:solidFill>
                  <a:srgbClr val="CC3399"/>
                </a:solidFill>
              </a:rPr>
              <a:t>si</a:t>
            </a:r>
            <a:r>
              <a:rPr lang="en-US" sz="2400" dirty="0">
                <a:solidFill>
                  <a:srgbClr val="CC3399"/>
                </a:solidFill>
              </a:rPr>
              <a:t> </a:t>
            </a:r>
            <a:r>
              <a:rPr lang="en-US" sz="2400" dirty="0" err="1">
                <a:solidFill>
                  <a:srgbClr val="CC3399"/>
                </a:solidFill>
              </a:rPr>
              <a:t>passionnant</a:t>
            </a:r>
            <a:r>
              <a:rPr lang="en-US" sz="2400" dirty="0">
                <a:solidFill>
                  <a:srgbClr val="CC3399"/>
                </a:solidFill>
              </a:rPr>
              <a:t>! </a:t>
            </a:r>
            <a:r>
              <a:rPr lang="en-US" sz="2400" dirty="0" err="1">
                <a:solidFill>
                  <a:srgbClr val="CC3399"/>
                </a:solidFill>
              </a:rPr>
              <a:t>Une</a:t>
            </a:r>
            <a:r>
              <a:rPr lang="en-US" sz="2400" dirty="0">
                <a:solidFill>
                  <a:srgbClr val="CC3399"/>
                </a:solidFill>
              </a:rPr>
              <a:t> </a:t>
            </a:r>
            <a:r>
              <a:rPr lang="en-US" sz="2400" dirty="0" err="1">
                <a:solidFill>
                  <a:srgbClr val="CC3399"/>
                </a:solidFill>
              </a:rPr>
              <a:t>bonne</a:t>
            </a:r>
            <a:r>
              <a:rPr lang="en-US" sz="2400" dirty="0">
                <a:solidFill>
                  <a:srgbClr val="CC3399"/>
                </a:solidFill>
              </a:rPr>
              <a:t> part de </a:t>
            </a:r>
            <a:r>
              <a:rPr lang="en-US" sz="2400" dirty="0" err="1">
                <a:solidFill>
                  <a:srgbClr val="CC3399"/>
                </a:solidFill>
              </a:rPr>
              <a:t>l’avenir</a:t>
            </a:r>
            <a:r>
              <a:rPr lang="en-US" sz="2400" dirty="0">
                <a:solidFill>
                  <a:srgbClr val="CC3399"/>
                </a:solidFill>
              </a:rPr>
              <a:t> de </a:t>
            </a:r>
            <a:r>
              <a:rPr lang="en-US" sz="2400" dirty="0" err="1">
                <a:solidFill>
                  <a:srgbClr val="CC3399"/>
                </a:solidFill>
              </a:rPr>
              <a:t>notre</a:t>
            </a:r>
            <a:r>
              <a:rPr lang="en-US" sz="2400" dirty="0">
                <a:solidFill>
                  <a:srgbClr val="CC3399"/>
                </a:solidFill>
              </a:rPr>
              <a:t> discipline </a:t>
            </a:r>
            <a:r>
              <a:rPr lang="en-US" sz="2400" dirty="0" err="1">
                <a:solidFill>
                  <a:srgbClr val="CC3399"/>
                </a:solidFill>
              </a:rPr>
              <a:t>dépendra</a:t>
            </a:r>
            <a:r>
              <a:rPr lang="en-US" sz="2400" dirty="0">
                <a:solidFill>
                  <a:srgbClr val="CC3399"/>
                </a:solidFill>
              </a:rPr>
              <a:t> de la </a:t>
            </a:r>
            <a:r>
              <a:rPr lang="en-US" sz="2400" dirty="0" err="1">
                <a:solidFill>
                  <a:srgbClr val="CC3399"/>
                </a:solidFill>
              </a:rPr>
              <a:t>moisson</a:t>
            </a:r>
            <a:r>
              <a:rPr lang="en-US" sz="2400" dirty="0">
                <a:solidFill>
                  <a:srgbClr val="CC3399"/>
                </a:solidFill>
              </a:rPr>
              <a:t> de physique </a:t>
            </a:r>
            <a:r>
              <a:rPr lang="en-US" sz="2400" dirty="0" err="1">
                <a:solidFill>
                  <a:srgbClr val="CC3399"/>
                </a:solidFill>
              </a:rPr>
              <a:t>obtenue</a:t>
            </a:r>
            <a:r>
              <a:rPr lang="en-US" sz="2400" dirty="0">
                <a:solidFill>
                  <a:srgbClr val="CC3399"/>
                </a:solidFill>
              </a:rPr>
              <a:t> </a:t>
            </a:r>
            <a:r>
              <a:rPr lang="en-US" sz="2400" dirty="0" err="1">
                <a:solidFill>
                  <a:srgbClr val="CC3399"/>
                </a:solidFill>
              </a:rPr>
              <a:t>à</a:t>
            </a:r>
            <a:r>
              <a:rPr lang="en-US" sz="2400" dirty="0">
                <a:solidFill>
                  <a:srgbClr val="CC3399"/>
                </a:solidFill>
              </a:rPr>
              <a:t> </a:t>
            </a:r>
            <a:r>
              <a:rPr lang="en-US" sz="2400" dirty="0" err="1">
                <a:solidFill>
                  <a:srgbClr val="CC3399"/>
                </a:solidFill>
              </a:rPr>
              <a:t>cette</a:t>
            </a:r>
            <a:r>
              <a:rPr lang="en-US" sz="2400" dirty="0">
                <a:solidFill>
                  <a:srgbClr val="CC3399"/>
                </a:solidFill>
              </a:rPr>
              <a:t> </a:t>
            </a:r>
            <a:r>
              <a:rPr lang="en-US" sz="2400" dirty="0" err="1">
                <a:solidFill>
                  <a:srgbClr val="CC3399"/>
                </a:solidFill>
              </a:rPr>
              <a:t>échelle</a:t>
            </a:r>
            <a:r>
              <a:rPr lang="en-US" sz="2400" dirty="0">
                <a:solidFill>
                  <a:srgbClr val="CC3399"/>
                </a:solidFill>
              </a:rPr>
              <a:t> </a:t>
            </a:r>
            <a:r>
              <a:rPr lang="en-US" sz="2400" dirty="0" err="1">
                <a:solidFill>
                  <a:srgbClr val="CC3399"/>
                </a:solidFill>
              </a:rPr>
              <a:t>d’énergie</a:t>
            </a:r>
            <a:r>
              <a:rPr lang="en-US" sz="2400" dirty="0">
                <a:solidFill>
                  <a:srgbClr val="CC3399"/>
                </a:solidFill>
              </a:rPr>
              <a:t> nouvelle. </a:t>
            </a:r>
            <a:r>
              <a:rPr lang="en-US" sz="2400" dirty="0" err="1">
                <a:solidFill>
                  <a:srgbClr val="CC3399"/>
                </a:solidFill>
              </a:rPr>
              <a:t>Que</a:t>
            </a:r>
            <a:r>
              <a:rPr lang="en-US" sz="2400" dirty="0">
                <a:solidFill>
                  <a:srgbClr val="CC3399"/>
                </a:solidFill>
              </a:rPr>
              <a:t> sera </a:t>
            </a:r>
            <a:r>
              <a:rPr lang="en-US" sz="2400" dirty="0" err="1">
                <a:solidFill>
                  <a:srgbClr val="CC3399"/>
                </a:solidFill>
              </a:rPr>
              <a:t>cette</a:t>
            </a:r>
            <a:r>
              <a:rPr lang="en-US" sz="2400" dirty="0">
                <a:solidFill>
                  <a:srgbClr val="CC3399"/>
                </a:solidFill>
              </a:rPr>
              <a:t> </a:t>
            </a:r>
            <a:r>
              <a:rPr lang="en-US" sz="2400" dirty="0" err="1">
                <a:solidFill>
                  <a:srgbClr val="CC3399"/>
                </a:solidFill>
              </a:rPr>
              <a:t>moisson</a:t>
            </a:r>
            <a:r>
              <a:rPr lang="en-US" sz="2400" dirty="0">
                <a:solidFill>
                  <a:srgbClr val="CC3399"/>
                </a:solidFill>
              </a:rPr>
              <a:t>: </a:t>
            </a:r>
            <a:r>
              <a:rPr lang="en-US" sz="2400" dirty="0" err="1">
                <a:solidFill>
                  <a:srgbClr val="CC3399"/>
                </a:solidFill>
              </a:rPr>
              <a:t>ordinaire</a:t>
            </a:r>
            <a:r>
              <a:rPr lang="en-US" sz="2400" dirty="0">
                <a:solidFill>
                  <a:srgbClr val="CC3399"/>
                </a:solidFill>
              </a:rPr>
              <a:t> </a:t>
            </a:r>
            <a:r>
              <a:rPr lang="en-US" sz="2400" dirty="0" err="1">
                <a:solidFill>
                  <a:srgbClr val="CC3399"/>
                </a:solidFill>
              </a:rPr>
              <a:t>ou</a:t>
            </a:r>
            <a:r>
              <a:rPr lang="en-US" sz="2400" dirty="0">
                <a:solidFill>
                  <a:srgbClr val="CC3399"/>
                </a:solidFill>
              </a:rPr>
              <a:t> extraordinaire? </a:t>
            </a:r>
            <a:r>
              <a:rPr lang="en-US" sz="2400" dirty="0" err="1">
                <a:solidFill>
                  <a:srgbClr val="CC3399"/>
                </a:solidFill>
              </a:rPr>
              <a:t>Seule</a:t>
            </a:r>
            <a:r>
              <a:rPr lang="en-US" sz="2400" dirty="0">
                <a:solidFill>
                  <a:srgbClr val="CC3399"/>
                </a:solidFill>
              </a:rPr>
              <a:t> la nature le </a:t>
            </a:r>
            <a:r>
              <a:rPr lang="en-US" sz="2400" dirty="0" err="1">
                <a:solidFill>
                  <a:srgbClr val="CC3399"/>
                </a:solidFill>
              </a:rPr>
              <a:t>sait</a:t>
            </a:r>
            <a:r>
              <a:rPr lang="en-US" sz="2400" dirty="0">
                <a:solidFill>
                  <a:srgbClr val="CC3399"/>
                </a:solidFill>
              </a:rPr>
              <a:t>.</a:t>
            </a:r>
          </a:p>
          <a:p>
            <a:pPr algn="just">
              <a:buFont typeface="Webdings" charset="2"/>
              <a:buNone/>
            </a:pPr>
            <a:endParaRPr lang="en-US" sz="2400" dirty="0" smtClean="0">
              <a:solidFill>
                <a:srgbClr val="27A217"/>
              </a:solidFill>
            </a:endParaRPr>
          </a:p>
          <a:p>
            <a:pPr algn="just">
              <a:buFont typeface="Webdings" charset="2"/>
              <a:buNone/>
            </a:pPr>
            <a:r>
              <a:rPr lang="en-US" sz="2400" dirty="0" smtClean="0">
                <a:solidFill>
                  <a:srgbClr val="27A217"/>
                </a:solidFill>
              </a:rPr>
              <a:t>Les </a:t>
            </a:r>
            <a:r>
              <a:rPr lang="en-US" sz="2400" dirty="0" err="1" smtClean="0">
                <a:solidFill>
                  <a:srgbClr val="27A217"/>
                </a:solidFill>
              </a:rPr>
              <a:t>grands</a:t>
            </a:r>
            <a:r>
              <a:rPr lang="en-US" sz="2400" dirty="0" smtClean="0">
                <a:solidFill>
                  <a:srgbClr val="27A217"/>
                </a:solidFill>
              </a:rPr>
              <a:t> instruments </a:t>
            </a:r>
            <a:r>
              <a:rPr lang="en-US" sz="2400" dirty="0" err="1" smtClean="0">
                <a:solidFill>
                  <a:srgbClr val="27A217"/>
                </a:solidFill>
              </a:rPr>
              <a:t>construits</a:t>
            </a:r>
            <a:r>
              <a:rPr lang="en-US" sz="2400" dirty="0" smtClean="0">
                <a:solidFill>
                  <a:srgbClr val="27A217"/>
                </a:solidFill>
              </a:rPr>
              <a:t> par les collaborations </a:t>
            </a:r>
            <a:r>
              <a:rPr lang="en-US" sz="2400" dirty="0" err="1" smtClean="0">
                <a:solidFill>
                  <a:srgbClr val="27A217"/>
                </a:solidFill>
              </a:rPr>
              <a:t>internationales</a:t>
            </a:r>
            <a:r>
              <a:rPr lang="en-US" sz="2400" dirty="0" smtClean="0">
                <a:solidFill>
                  <a:srgbClr val="27A217"/>
                </a:solidFill>
              </a:rPr>
              <a:t> </a:t>
            </a:r>
            <a:r>
              <a:rPr lang="en-US" sz="2400" dirty="0" err="1" smtClean="0">
                <a:solidFill>
                  <a:srgbClr val="27A217"/>
                </a:solidFill>
              </a:rPr>
              <a:t>sont</a:t>
            </a:r>
            <a:r>
              <a:rPr lang="en-US" sz="2400" dirty="0" smtClean="0">
                <a:solidFill>
                  <a:srgbClr val="27A217"/>
                </a:solidFill>
              </a:rPr>
              <a:t> </a:t>
            </a:r>
            <a:r>
              <a:rPr lang="en-US" sz="2400" dirty="0" err="1" smtClean="0">
                <a:solidFill>
                  <a:srgbClr val="27A217"/>
                </a:solidFill>
              </a:rPr>
              <a:t>maintenant</a:t>
            </a:r>
            <a:r>
              <a:rPr lang="en-US" sz="2400" dirty="0" smtClean="0">
                <a:solidFill>
                  <a:srgbClr val="27A217"/>
                </a:solidFill>
              </a:rPr>
              <a:t> </a:t>
            </a:r>
            <a:r>
              <a:rPr lang="en-US" sz="2400" dirty="0" err="1" smtClean="0">
                <a:solidFill>
                  <a:srgbClr val="27A217"/>
                </a:solidFill>
              </a:rPr>
              <a:t>opérationnels</a:t>
            </a:r>
            <a:r>
              <a:rPr lang="en-US" sz="2400" dirty="0" smtClean="0">
                <a:solidFill>
                  <a:srgbClr val="27A217"/>
                </a:solidFill>
              </a:rPr>
              <a:t>. </a:t>
            </a:r>
            <a:r>
              <a:rPr lang="en-US" sz="2400" dirty="0" err="1" smtClean="0">
                <a:solidFill>
                  <a:srgbClr val="27A217"/>
                </a:solidFill>
              </a:rPr>
              <a:t>Ils</a:t>
            </a:r>
            <a:r>
              <a:rPr lang="en-US" sz="2400" dirty="0" smtClean="0">
                <a:solidFill>
                  <a:srgbClr val="27A217"/>
                </a:solidFill>
              </a:rPr>
              <a:t> </a:t>
            </a:r>
            <a:r>
              <a:rPr lang="en-US" sz="2400" dirty="0" err="1" smtClean="0">
                <a:solidFill>
                  <a:srgbClr val="27A217"/>
                </a:solidFill>
              </a:rPr>
              <a:t>sont</a:t>
            </a:r>
            <a:r>
              <a:rPr lang="en-US" sz="2400" dirty="0" smtClean="0">
                <a:solidFill>
                  <a:srgbClr val="27A217"/>
                </a:solidFill>
              </a:rPr>
              <a:t> le </a:t>
            </a:r>
            <a:r>
              <a:rPr lang="en-US" sz="2400" dirty="0" err="1" smtClean="0">
                <a:solidFill>
                  <a:srgbClr val="27A217"/>
                </a:solidFill>
              </a:rPr>
              <a:t>résultat</a:t>
            </a:r>
            <a:r>
              <a:rPr lang="en-US" sz="2400" dirty="0" smtClean="0">
                <a:solidFill>
                  <a:srgbClr val="27A217"/>
                </a:solidFill>
              </a:rPr>
              <a:t> de </a:t>
            </a:r>
            <a:r>
              <a:rPr lang="en-US" sz="2400" dirty="0" err="1" smtClean="0">
                <a:solidFill>
                  <a:srgbClr val="27A217"/>
                </a:solidFill>
              </a:rPr>
              <a:t>défis</a:t>
            </a:r>
            <a:r>
              <a:rPr lang="en-US" sz="2400" dirty="0" smtClean="0">
                <a:solidFill>
                  <a:srgbClr val="27A217"/>
                </a:solidFill>
              </a:rPr>
              <a:t> </a:t>
            </a:r>
            <a:r>
              <a:rPr lang="en-US" sz="2400" dirty="0" err="1" smtClean="0">
                <a:solidFill>
                  <a:srgbClr val="27A217"/>
                </a:solidFill>
              </a:rPr>
              <a:t>technologiques</a:t>
            </a:r>
            <a:r>
              <a:rPr lang="en-US" sz="2400" dirty="0" smtClean="0">
                <a:solidFill>
                  <a:srgbClr val="27A217"/>
                </a:solidFill>
              </a:rPr>
              <a:t> </a:t>
            </a:r>
            <a:r>
              <a:rPr lang="en-US" sz="2400" dirty="0" err="1" smtClean="0">
                <a:solidFill>
                  <a:srgbClr val="27A217"/>
                </a:solidFill>
              </a:rPr>
              <a:t>extraordinaires</a:t>
            </a:r>
            <a:r>
              <a:rPr lang="en-US" sz="2400" dirty="0" smtClean="0">
                <a:solidFill>
                  <a:srgbClr val="27A217"/>
                </a:solidFill>
              </a:rPr>
              <a:t> </a:t>
            </a:r>
            <a:r>
              <a:rPr lang="en-US" sz="2400" dirty="0" err="1" smtClean="0">
                <a:solidFill>
                  <a:srgbClr val="27A217"/>
                </a:solidFill>
              </a:rPr>
              <a:t>que</a:t>
            </a:r>
            <a:r>
              <a:rPr lang="en-US" sz="2400" dirty="0" smtClean="0">
                <a:solidFill>
                  <a:srgbClr val="27A217"/>
                </a:solidFill>
              </a:rPr>
              <a:t> </a:t>
            </a:r>
            <a:r>
              <a:rPr lang="en-US" sz="2400" dirty="0" err="1" smtClean="0">
                <a:solidFill>
                  <a:srgbClr val="27A217"/>
                </a:solidFill>
              </a:rPr>
              <a:t>seuls</a:t>
            </a:r>
            <a:r>
              <a:rPr lang="en-US" sz="2400" dirty="0" smtClean="0">
                <a:solidFill>
                  <a:srgbClr val="27A217"/>
                </a:solidFill>
              </a:rPr>
              <a:t> les </a:t>
            </a:r>
            <a:r>
              <a:rPr lang="en-US" sz="2400" dirty="0" err="1" smtClean="0">
                <a:solidFill>
                  <a:srgbClr val="27A217"/>
                </a:solidFill>
              </a:rPr>
              <a:t>progrès</a:t>
            </a:r>
            <a:r>
              <a:rPr lang="en-US" sz="2400" dirty="0" smtClean="0">
                <a:solidFill>
                  <a:srgbClr val="27A217"/>
                </a:solidFill>
              </a:rPr>
              <a:t> </a:t>
            </a:r>
            <a:r>
              <a:rPr lang="en-US" sz="2400" dirty="0" err="1" smtClean="0">
                <a:solidFill>
                  <a:srgbClr val="27A217"/>
                </a:solidFill>
              </a:rPr>
              <a:t>réalisés</a:t>
            </a:r>
            <a:r>
              <a:rPr lang="en-US" sz="2400" dirty="0" smtClean="0">
                <a:solidFill>
                  <a:srgbClr val="27A217"/>
                </a:solidFill>
              </a:rPr>
              <a:t> </a:t>
            </a:r>
            <a:r>
              <a:rPr lang="en-US" sz="2400" dirty="0" err="1" smtClean="0">
                <a:solidFill>
                  <a:srgbClr val="27A217"/>
                </a:solidFill>
              </a:rPr>
              <a:t>dans</a:t>
            </a:r>
            <a:r>
              <a:rPr lang="en-US" sz="2400" dirty="0" smtClean="0">
                <a:solidFill>
                  <a:srgbClr val="27A217"/>
                </a:solidFill>
              </a:rPr>
              <a:t> le monde </a:t>
            </a:r>
            <a:r>
              <a:rPr lang="en-US" sz="2400" dirty="0" err="1" smtClean="0">
                <a:solidFill>
                  <a:srgbClr val="27A217"/>
                </a:solidFill>
              </a:rPr>
              <a:t>entier</a:t>
            </a:r>
            <a:r>
              <a:rPr lang="en-US" sz="2400" dirty="0" smtClean="0">
                <a:solidFill>
                  <a:srgbClr val="27A217"/>
                </a:solidFill>
              </a:rPr>
              <a:t> </a:t>
            </a:r>
            <a:r>
              <a:rPr lang="en-US" sz="2400" dirty="0" err="1" smtClean="0">
                <a:solidFill>
                  <a:srgbClr val="27A217"/>
                </a:solidFill>
              </a:rPr>
              <a:t>dans</a:t>
            </a:r>
            <a:r>
              <a:rPr lang="en-US" sz="2400" dirty="0" smtClean="0">
                <a:solidFill>
                  <a:srgbClr val="27A217"/>
                </a:solidFill>
              </a:rPr>
              <a:t> un champ </a:t>
            </a:r>
            <a:r>
              <a:rPr lang="en-US" sz="2400" dirty="0" err="1" smtClean="0">
                <a:solidFill>
                  <a:srgbClr val="27A217"/>
                </a:solidFill>
              </a:rPr>
              <a:t>d’applications</a:t>
            </a:r>
            <a:r>
              <a:rPr lang="en-US" sz="2400" dirty="0" smtClean="0">
                <a:solidFill>
                  <a:srgbClr val="27A217"/>
                </a:solidFill>
              </a:rPr>
              <a:t> </a:t>
            </a:r>
            <a:r>
              <a:rPr lang="en-US" sz="2400" dirty="0" err="1" smtClean="0">
                <a:solidFill>
                  <a:srgbClr val="27A217"/>
                </a:solidFill>
              </a:rPr>
              <a:t>extrêmement</a:t>
            </a:r>
            <a:r>
              <a:rPr lang="en-US" sz="2400" dirty="0" smtClean="0">
                <a:solidFill>
                  <a:srgbClr val="27A217"/>
                </a:solidFill>
              </a:rPr>
              <a:t> </a:t>
            </a:r>
            <a:r>
              <a:rPr lang="en-US" sz="2400" dirty="0" err="1" smtClean="0">
                <a:solidFill>
                  <a:srgbClr val="27A217"/>
                </a:solidFill>
              </a:rPr>
              <a:t>diversifiées</a:t>
            </a:r>
            <a:r>
              <a:rPr lang="en-US" sz="2400" dirty="0" smtClean="0">
                <a:solidFill>
                  <a:srgbClr val="27A217"/>
                </a:solidFill>
              </a:rPr>
              <a:t> </a:t>
            </a:r>
            <a:r>
              <a:rPr lang="en-US" sz="2400" dirty="0" err="1" smtClean="0">
                <a:solidFill>
                  <a:srgbClr val="27A217"/>
                </a:solidFill>
              </a:rPr>
              <a:t>ont</a:t>
            </a:r>
            <a:r>
              <a:rPr lang="en-US" sz="2400" dirty="0" smtClean="0">
                <a:solidFill>
                  <a:srgbClr val="27A217"/>
                </a:solidFill>
              </a:rPr>
              <a:t> </a:t>
            </a:r>
            <a:r>
              <a:rPr lang="en-US" sz="2400" dirty="0" err="1" smtClean="0">
                <a:solidFill>
                  <a:srgbClr val="27A217"/>
                </a:solidFill>
              </a:rPr>
              <a:t>permis</a:t>
            </a:r>
            <a:r>
              <a:rPr lang="en-US" sz="2400" dirty="0" smtClean="0">
                <a:solidFill>
                  <a:srgbClr val="27A217"/>
                </a:solidFill>
              </a:rPr>
              <a:t> de </a:t>
            </a:r>
            <a:r>
              <a:rPr lang="en-US" sz="2400" dirty="0" err="1" smtClean="0">
                <a:solidFill>
                  <a:srgbClr val="27A217"/>
                </a:solidFill>
              </a:rPr>
              <a:t>réaliser</a:t>
            </a:r>
            <a:r>
              <a:rPr lang="en-US" sz="2400" dirty="0" smtClean="0">
                <a:solidFill>
                  <a:srgbClr val="27A217"/>
                </a:solidFill>
              </a:rPr>
              <a:t>. </a:t>
            </a:r>
            <a:r>
              <a:rPr lang="en-US" sz="2400" dirty="0" err="1" smtClean="0">
                <a:solidFill>
                  <a:srgbClr val="27A217"/>
                </a:solidFill>
              </a:rPr>
              <a:t>Mais</a:t>
            </a:r>
            <a:r>
              <a:rPr lang="en-US" sz="2400" dirty="0" smtClean="0">
                <a:solidFill>
                  <a:srgbClr val="27A217"/>
                </a:solidFill>
              </a:rPr>
              <a:t> la motivation première de tout </a:t>
            </a:r>
            <a:r>
              <a:rPr lang="en-US" sz="2400" dirty="0" err="1" smtClean="0">
                <a:solidFill>
                  <a:srgbClr val="27A217"/>
                </a:solidFill>
              </a:rPr>
              <a:t>cela</a:t>
            </a:r>
            <a:r>
              <a:rPr lang="en-US" sz="2400" dirty="0" smtClean="0">
                <a:solidFill>
                  <a:srgbClr val="27A217"/>
                </a:solidFill>
              </a:rPr>
              <a:t> </a:t>
            </a:r>
            <a:r>
              <a:rPr lang="en-US" sz="2400" dirty="0" err="1" smtClean="0">
                <a:solidFill>
                  <a:srgbClr val="27A217"/>
                </a:solidFill>
              </a:rPr>
              <a:t>est</a:t>
            </a:r>
            <a:r>
              <a:rPr lang="en-US" sz="2400" dirty="0" smtClean="0">
                <a:solidFill>
                  <a:srgbClr val="27A217"/>
                </a:solidFill>
              </a:rPr>
              <a:t> </a:t>
            </a:r>
            <a:r>
              <a:rPr lang="en-US" sz="2400" dirty="0" err="1" smtClean="0">
                <a:solidFill>
                  <a:srgbClr val="27A217"/>
                </a:solidFill>
              </a:rPr>
              <a:t>notre</a:t>
            </a:r>
            <a:r>
              <a:rPr lang="en-US" sz="2400" dirty="0" smtClean="0">
                <a:solidFill>
                  <a:srgbClr val="27A217"/>
                </a:solidFill>
              </a:rPr>
              <a:t> </a:t>
            </a:r>
            <a:r>
              <a:rPr lang="en-US" sz="2400" dirty="0" err="1" smtClean="0">
                <a:solidFill>
                  <a:srgbClr val="27A217"/>
                </a:solidFill>
              </a:rPr>
              <a:t>désir</a:t>
            </a:r>
            <a:r>
              <a:rPr lang="en-US" sz="2400" dirty="0" smtClean="0">
                <a:solidFill>
                  <a:srgbClr val="27A217"/>
                </a:solidFill>
              </a:rPr>
              <a:t> de </a:t>
            </a:r>
            <a:r>
              <a:rPr lang="en-US" sz="2400" dirty="0" err="1" smtClean="0">
                <a:solidFill>
                  <a:srgbClr val="27A217"/>
                </a:solidFill>
              </a:rPr>
              <a:t>mieux</a:t>
            </a:r>
            <a:r>
              <a:rPr lang="en-US" sz="2400" dirty="0" smtClean="0">
                <a:solidFill>
                  <a:srgbClr val="27A217"/>
                </a:solidFill>
              </a:rPr>
              <a:t> </a:t>
            </a:r>
            <a:r>
              <a:rPr lang="en-US" sz="2400" dirty="0" err="1" smtClean="0">
                <a:solidFill>
                  <a:srgbClr val="27A217"/>
                </a:solidFill>
              </a:rPr>
              <a:t>comprendre</a:t>
            </a:r>
            <a:r>
              <a:rPr lang="en-US" sz="2400" dirty="0" smtClean="0">
                <a:solidFill>
                  <a:srgbClr val="27A217"/>
                </a:solidFill>
              </a:rPr>
              <a:t> le monde qui nous </a:t>
            </a:r>
            <a:r>
              <a:rPr lang="en-US" sz="2400" dirty="0" err="1" smtClean="0">
                <a:solidFill>
                  <a:srgbClr val="27A217"/>
                </a:solidFill>
              </a:rPr>
              <a:t>entoure</a:t>
            </a:r>
            <a:r>
              <a:rPr lang="en-US" sz="2400" dirty="0" smtClean="0">
                <a:solidFill>
                  <a:srgbClr val="27A217"/>
                </a:solidFill>
              </a:rPr>
              <a:t>.</a:t>
            </a:r>
          </a:p>
          <a:p>
            <a:pPr algn="just">
              <a:buFont typeface="Webdings" charset="2"/>
              <a:buNone/>
            </a:pPr>
            <a:endParaRPr lang="en-US" sz="2400" dirty="0" smtClean="0">
              <a:solidFill>
                <a:schemeClr val="accent2"/>
              </a:solidFill>
            </a:endParaRPr>
          </a:p>
          <a:p>
            <a:pPr>
              <a:buFont typeface="Webdings" charset="2"/>
              <a:buNone/>
            </a:pPr>
            <a:r>
              <a:rPr lang="en-US" sz="2400" dirty="0">
                <a:solidFill>
                  <a:srgbClr val="996600"/>
                </a:solidFill>
              </a:rPr>
              <a:t>Un grand merci </a:t>
            </a:r>
            <a:r>
              <a:rPr lang="en-US" sz="2400" dirty="0" err="1">
                <a:solidFill>
                  <a:srgbClr val="996600"/>
                </a:solidFill>
              </a:rPr>
              <a:t>à</a:t>
            </a:r>
            <a:r>
              <a:rPr lang="en-US" sz="2400" dirty="0">
                <a:solidFill>
                  <a:srgbClr val="996600"/>
                </a:solidFill>
              </a:rPr>
              <a:t> </a:t>
            </a:r>
            <a:br>
              <a:rPr lang="en-US" sz="2400" dirty="0">
                <a:solidFill>
                  <a:srgbClr val="996600"/>
                </a:solidFill>
              </a:rPr>
            </a:br>
            <a:r>
              <a:rPr lang="en-US" sz="2400" dirty="0">
                <a:solidFill>
                  <a:srgbClr val="996600"/>
                </a:solidFill>
              </a:rPr>
              <a:t>F. </a:t>
            </a:r>
            <a:r>
              <a:rPr lang="en-US" sz="2400" dirty="0" err="1">
                <a:solidFill>
                  <a:srgbClr val="996600"/>
                </a:solidFill>
              </a:rPr>
              <a:t>Bordry</a:t>
            </a:r>
            <a:r>
              <a:rPr lang="en-US" sz="2400" dirty="0">
                <a:solidFill>
                  <a:srgbClr val="996600"/>
                </a:solidFill>
              </a:rPr>
              <a:t>, S. </a:t>
            </a:r>
            <a:r>
              <a:rPr lang="en-US" sz="2400" dirty="0" err="1">
                <a:solidFill>
                  <a:srgbClr val="996600"/>
                </a:solidFill>
              </a:rPr>
              <a:t>Cittolin</a:t>
            </a:r>
            <a:r>
              <a:rPr lang="en-US" sz="2400" dirty="0">
                <a:solidFill>
                  <a:srgbClr val="996600"/>
                </a:solidFill>
              </a:rPr>
              <a:t>, P. </a:t>
            </a:r>
            <a:r>
              <a:rPr lang="en-US" sz="2400" dirty="0" err="1">
                <a:solidFill>
                  <a:srgbClr val="996600"/>
                </a:solidFill>
              </a:rPr>
              <a:t>Farthouat</a:t>
            </a:r>
            <a:r>
              <a:rPr lang="en-US" sz="2400" dirty="0">
                <a:solidFill>
                  <a:srgbClr val="996600"/>
                </a:solidFill>
              </a:rPr>
              <a:t>, C. </a:t>
            </a:r>
            <a:r>
              <a:rPr lang="en-US" sz="2400" dirty="0" err="1">
                <a:solidFill>
                  <a:srgbClr val="996600"/>
                </a:solidFill>
              </a:rPr>
              <a:t>Rembser</a:t>
            </a:r>
            <a:r>
              <a:rPr lang="en-US" sz="2400" dirty="0">
                <a:solidFill>
                  <a:srgbClr val="996600"/>
                </a:solidFill>
              </a:rPr>
              <a:t> et P. </a:t>
            </a:r>
            <a:r>
              <a:rPr lang="en-US" sz="2400" dirty="0" err="1">
                <a:solidFill>
                  <a:srgbClr val="996600"/>
                </a:solidFill>
              </a:rPr>
              <a:t>Sphicas</a:t>
            </a:r>
            <a:r>
              <a:rPr lang="en-US" sz="2400" dirty="0">
                <a:solidFill>
                  <a:srgbClr val="996600"/>
                </a:solidFill>
              </a:rPr>
              <a:t> </a:t>
            </a:r>
            <a:br>
              <a:rPr lang="en-US" sz="2400" dirty="0">
                <a:solidFill>
                  <a:srgbClr val="996600"/>
                </a:solidFill>
              </a:rPr>
            </a:br>
            <a:r>
              <a:rPr lang="en-US" sz="2400" dirty="0">
                <a:solidFill>
                  <a:srgbClr val="996600"/>
                </a:solidFill>
              </a:rPr>
              <a:t>pour </a:t>
            </a:r>
            <a:r>
              <a:rPr lang="en-US" sz="2400" dirty="0" err="1">
                <a:solidFill>
                  <a:srgbClr val="996600"/>
                </a:solidFill>
              </a:rPr>
              <a:t>leur</a:t>
            </a:r>
            <a:r>
              <a:rPr lang="en-US" sz="2400" dirty="0">
                <a:solidFill>
                  <a:srgbClr val="996600"/>
                </a:solidFill>
              </a:rPr>
              <a:t> aide!</a:t>
            </a:r>
            <a:endParaRPr lang="en-US" sz="2400" dirty="0">
              <a:solidFill>
                <a:srgbClr val="27A21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4960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067" grpId="0" build="p" autoUpdateAnimBg="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2995" name="Text Box 3"/>
          <p:cNvSpPr txBox="1">
            <a:spLocks noChangeArrowheads="1"/>
          </p:cNvSpPr>
          <p:nvPr/>
        </p:nvSpPr>
        <p:spPr bwMode="auto">
          <a:xfrm>
            <a:off x="0" y="1295400"/>
            <a:ext cx="9144000" cy="2333625"/>
          </a:xfrm>
          <a:prstGeom prst="rect">
            <a:avLst/>
          </a:prstGeom>
          <a:noFill/>
          <a:ln w="28575">
            <a:noFill/>
            <a:miter lim="800000"/>
            <a:headEnd/>
            <a:tailEnd/>
          </a:ln>
        </p:spPr>
        <p:txBody>
          <a:bodyPr lIns="90488" tIns="44450" rIns="90488" bIns="44450">
            <a:prstTxWarp prst="textNoShape">
              <a:avLst/>
            </a:prstTxWarp>
            <a:spAutoFit/>
          </a:bodyPr>
          <a:lstStyle/>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p:txBody>
      </p:sp>
      <p:sp>
        <p:nvSpPr>
          <p:cNvPr id="24579" name="Text Box 4"/>
          <p:cNvSpPr txBox="1">
            <a:spLocks noChangeArrowheads="1"/>
          </p:cNvSpPr>
          <p:nvPr/>
        </p:nvSpPr>
        <p:spPr bwMode="auto">
          <a:xfrm>
            <a:off x="0" y="304800"/>
            <a:ext cx="9144000" cy="6453188"/>
          </a:xfrm>
          <a:prstGeom prst="rect">
            <a:avLst/>
          </a:prstGeom>
          <a:noFill/>
          <a:ln w="28575">
            <a:noFill/>
            <a:miter lim="800000"/>
            <a:headEnd/>
            <a:tailEnd/>
          </a:ln>
        </p:spPr>
        <p:txBody>
          <a:bodyPr lIns="90488" tIns="44450" rIns="90488" bIns="44450" anchor="ctr">
            <a:prstTxWarp prst="textNoShape">
              <a:avLst/>
            </a:prstTxWarp>
            <a:spAutoFit/>
          </a:bodyPr>
          <a:lstStyle/>
          <a:p>
            <a:pPr algn="just">
              <a:buFont typeface="Zapf Dingbats" charset="2"/>
              <a:buChar char="ª"/>
            </a:pPr>
            <a:r>
              <a:rPr lang="en-US" sz="2200">
                <a:solidFill>
                  <a:srgbClr val="CC3399"/>
                </a:solidFill>
              </a:rPr>
              <a:t> Aujourd’hui nous sommes capables de poser des questions que nous n’aurions pas su formuler il y a 25-30 ans quand j’étais étudiant: </a:t>
            </a:r>
          </a:p>
          <a:p>
            <a:pPr lvl="1" algn="just">
              <a:buFont typeface="Wingdings" charset="2"/>
              <a:buChar char="ü"/>
            </a:pPr>
            <a:r>
              <a:rPr lang="en-US" sz="2200">
                <a:solidFill>
                  <a:srgbClr val="CC3399"/>
                </a:solidFill>
              </a:rPr>
              <a:t> Pourquoi seulement trois neutrinos, trois familles de quarks?</a:t>
            </a:r>
          </a:p>
          <a:p>
            <a:pPr lvl="1" algn="just">
              <a:buFont typeface="Wingdings" charset="2"/>
              <a:buChar char="ü"/>
            </a:pPr>
            <a:r>
              <a:rPr lang="en-US" sz="2200">
                <a:solidFill>
                  <a:srgbClr val="CC3399"/>
                </a:solidFill>
              </a:rPr>
              <a:t> Qu’est-ce que la matière noire? Comment est-elle distribuée? </a:t>
            </a:r>
          </a:p>
          <a:p>
            <a:pPr lvl="1" algn="just">
              <a:buFont typeface="Wingdings" charset="2"/>
              <a:buChar char="ü"/>
            </a:pPr>
            <a:r>
              <a:rPr lang="en-US" sz="2200">
                <a:solidFill>
                  <a:srgbClr val="CC3399"/>
                </a:solidFill>
              </a:rPr>
              <a:t> Quelle est la nature de l’énergie noire? La relativité générale est-elle correcte à très grande échelle?</a:t>
            </a:r>
          </a:p>
          <a:p>
            <a:pPr lvl="1" algn="just">
              <a:buFont typeface="Wingdings" charset="2"/>
              <a:buChar char="ü"/>
            </a:pPr>
            <a:r>
              <a:rPr lang="en-US" sz="2200">
                <a:solidFill>
                  <a:srgbClr val="CC3399"/>
                </a:solidFill>
              </a:rPr>
              <a:t> La mécanique quantique peut-elle être mise en défaut pour les distances très petites, pour des systèmes conscients, ailleurs?</a:t>
            </a:r>
          </a:p>
          <a:p>
            <a:pPr lvl="1" algn="just">
              <a:buFont typeface="Wingdings" charset="2"/>
              <a:buChar char="ü"/>
            </a:pPr>
            <a:r>
              <a:rPr lang="en-US" sz="2200">
                <a:solidFill>
                  <a:srgbClr val="CC3399"/>
                </a:solidFill>
              </a:rPr>
              <a:t> Quelle est l’origine de la violation de CP, des baryons, qu’en est-il de la durée de vie du proton?</a:t>
            </a:r>
          </a:p>
          <a:p>
            <a:pPr lvl="1" algn="just">
              <a:buFont typeface="Wingdings" charset="2"/>
              <a:buChar char="ü"/>
            </a:pPr>
            <a:r>
              <a:rPr lang="en-US" sz="2200">
                <a:solidFill>
                  <a:srgbClr val="CC3399"/>
                </a:solidFill>
              </a:rPr>
              <a:t> Quel est le rôle de la théorie des cordes, de la dualité?</a:t>
            </a:r>
          </a:p>
          <a:p>
            <a:pPr algn="just">
              <a:buFont typeface="Zapf Dingbats" charset="2"/>
              <a:buChar char="ª"/>
            </a:pPr>
            <a:r>
              <a:rPr lang="en-US" sz="2200">
                <a:solidFill>
                  <a:srgbClr val="27A217"/>
                </a:solidFill>
              </a:rPr>
              <a:t> Certaines de ces questions pourraient bien me faire pencher vers l’astrophysique ou les astro-particules aujourd’hui!</a:t>
            </a:r>
            <a:r>
              <a:rPr lang="en-US" sz="2200">
                <a:solidFill>
                  <a:srgbClr val="CC3399"/>
                </a:solidFill>
              </a:rPr>
              <a:t> </a:t>
            </a:r>
          </a:p>
          <a:p>
            <a:pPr algn="just">
              <a:buFont typeface="Zapf Dingbats" charset="2"/>
              <a:buChar char="ª"/>
            </a:pPr>
            <a:r>
              <a:rPr lang="en-US" sz="2200">
                <a:solidFill>
                  <a:schemeClr val="accent2"/>
                </a:solidFill>
              </a:rPr>
              <a:t> Plus nous progressons, plus l’intervalle de temps augmente entre les reformulations successives des questions fondamentales que nous nous posons quant à notre univers, sa complexité et les lois qui le régissent. Cet intervalle est déjà aussi long que la durée de vie professionnelle utile d’un être humain. Cela pose de réels problèmes structurels et de continuité de l’effort.</a:t>
            </a:r>
            <a:endParaRPr lang="en-US" sz="2200">
              <a:solidFill>
                <a:srgbClr val="CC3399"/>
              </a:solidFill>
            </a:endParaRPr>
          </a:p>
        </p:txBody>
      </p:sp>
      <p:sp>
        <p:nvSpPr>
          <p:cNvPr id="24580" name="Text Box 5"/>
          <p:cNvSpPr txBox="1">
            <a:spLocks noChangeArrowheads="1"/>
          </p:cNvSpPr>
          <p:nvPr/>
        </p:nvSpPr>
        <p:spPr bwMode="auto">
          <a:xfrm>
            <a:off x="0" y="0"/>
            <a:ext cx="9144000" cy="469900"/>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2500" dirty="0">
                <a:solidFill>
                  <a:srgbClr val="FF0000"/>
                </a:solidFill>
              </a:rPr>
              <a:t>La physique des </a:t>
            </a:r>
            <a:r>
              <a:rPr lang="en-US" sz="2500" dirty="0" err="1">
                <a:solidFill>
                  <a:srgbClr val="FF0000"/>
                </a:solidFill>
              </a:rPr>
              <a:t>particules</a:t>
            </a:r>
            <a:r>
              <a:rPr lang="en-US" sz="2500" dirty="0">
                <a:solidFill>
                  <a:srgbClr val="FF0000"/>
                </a:solidFill>
              </a:rPr>
              <a:t> </a:t>
            </a:r>
            <a:r>
              <a:rPr lang="en-US" sz="2500" dirty="0" err="1">
                <a:solidFill>
                  <a:srgbClr val="FF0000"/>
                </a:solidFill>
              </a:rPr>
              <a:t>expérimentales</a:t>
            </a:r>
            <a:r>
              <a:rPr lang="en-US" sz="2500" dirty="0">
                <a:solidFill>
                  <a:srgbClr val="FF0000"/>
                </a:solidFill>
              </a:rPr>
              <a:t>:</a:t>
            </a:r>
            <a:r>
              <a:rPr lang="en-US" sz="2500" dirty="0" smtClean="0">
                <a:solidFill>
                  <a:srgbClr val="FF0000"/>
                </a:solidFill>
              </a:rPr>
              <a:t> 30 </a:t>
            </a:r>
            <a:r>
              <a:rPr lang="en-US" sz="2500" dirty="0" err="1">
                <a:solidFill>
                  <a:srgbClr val="FF0000"/>
                </a:solidFill>
              </a:rPr>
              <a:t>ans</a:t>
            </a:r>
            <a:r>
              <a:rPr lang="en-US" sz="2500" dirty="0">
                <a:solidFill>
                  <a:srgbClr val="FF0000"/>
                </a:solidFill>
              </a:rPr>
              <a:t> de </a:t>
            </a:r>
            <a:r>
              <a:rPr lang="en-US" sz="2500" dirty="0" smtClean="0">
                <a:solidFill>
                  <a:srgbClr val="FF0000"/>
                </a:solidFill>
              </a:rPr>
              <a:t>1980 </a:t>
            </a:r>
            <a:r>
              <a:rPr lang="en-US" sz="2500" dirty="0" err="1">
                <a:solidFill>
                  <a:srgbClr val="FF0000"/>
                </a:solidFill>
              </a:rPr>
              <a:t>à</a:t>
            </a:r>
            <a:r>
              <a:rPr lang="en-US" sz="2500" dirty="0">
                <a:solidFill>
                  <a:srgbClr val="FF0000"/>
                </a:solidFill>
              </a:rPr>
              <a:t> </a:t>
            </a:r>
            <a:r>
              <a:rPr lang="en-US" sz="2500" dirty="0" smtClean="0">
                <a:solidFill>
                  <a:srgbClr val="FF0000"/>
                </a:solidFill>
              </a:rPr>
              <a:t>2010</a:t>
            </a:r>
            <a:endParaRPr lang="en-US" sz="25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4929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2995" grpId="0" build="p" autoUpdateAnimBg="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7090" name="Text Box 2"/>
          <p:cNvSpPr txBox="1">
            <a:spLocks noChangeArrowheads="1"/>
          </p:cNvSpPr>
          <p:nvPr/>
        </p:nvSpPr>
        <p:spPr bwMode="auto">
          <a:xfrm>
            <a:off x="0" y="1295400"/>
            <a:ext cx="9144000" cy="2333625"/>
          </a:xfrm>
          <a:prstGeom prst="rect">
            <a:avLst/>
          </a:prstGeom>
          <a:noFill/>
          <a:ln w="28575">
            <a:noFill/>
            <a:miter lim="800000"/>
            <a:headEnd/>
            <a:tailEnd/>
          </a:ln>
        </p:spPr>
        <p:txBody>
          <a:bodyPr lIns="90488" tIns="44450" rIns="90488" bIns="44450">
            <a:prstTxWarp prst="textNoShape">
              <a:avLst/>
            </a:prstTxWarp>
            <a:spAutoFit/>
          </a:bodyPr>
          <a:lstStyle/>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a:p>
            <a:pPr algn="l">
              <a:buFont typeface="Symbol" charset="2"/>
              <a:buNone/>
            </a:pPr>
            <a:endParaRPr lang="en-US" sz="2100">
              <a:solidFill>
                <a:srgbClr val="009900"/>
              </a:solidFill>
            </a:endParaRPr>
          </a:p>
        </p:txBody>
      </p:sp>
      <p:sp>
        <p:nvSpPr>
          <p:cNvPr id="25603" name="Text Box 3"/>
          <p:cNvSpPr txBox="1">
            <a:spLocks noChangeArrowheads="1"/>
          </p:cNvSpPr>
          <p:nvPr/>
        </p:nvSpPr>
        <p:spPr bwMode="auto">
          <a:xfrm>
            <a:off x="0" y="284163"/>
            <a:ext cx="4495800" cy="6477000"/>
          </a:xfrm>
          <a:prstGeom prst="rect">
            <a:avLst/>
          </a:prstGeom>
          <a:noFill/>
          <a:ln w="28575">
            <a:solidFill>
              <a:schemeClr val="accent2"/>
            </a:solidFill>
            <a:miter lim="800000"/>
            <a:headEnd/>
            <a:tailEnd/>
          </a:ln>
        </p:spPr>
        <p:txBody>
          <a:bodyPr lIns="90488" tIns="44450" rIns="90488" bIns="44450" anchor="ctr">
            <a:prstTxWarp prst="textNoShape">
              <a:avLst/>
            </a:prstTxWarp>
            <a:spAutoFit/>
          </a:bodyPr>
          <a:lstStyle/>
          <a:p>
            <a:pPr>
              <a:buFont typeface="Zapf Dingbats" charset="2"/>
              <a:buNone/>
            </a:pPr>
            <a:r>
              <a:rPr lang="en-US" sz="2200">
                <a:solidFill>
                  <a:srgbClr val="CC3399"/>
                </a:solidFill>
              </a:rPr>
              <a:t>  </a:t>
            </a:r>
            <a:r>
              <a:rPr lang="en-US" sz="2600">
                <a:solidFill>
                  <a:srgbClr val="996600"/>
                </a:solidFill>
              </a:rPr>
              <a:t>Où en étions-nous en 1983? </a:t>
            </a:r>
          </a:p>
          <a:p>
            <a:pPr algn="just">
              <a:buFont typeface="Zapf Dingbats" charset="2"/>
              <a:buChar char="ª"/>
            </a:pPr>
            <a:r>
              <a:rPr lang="en-US" sz="2000">
                <a:solidFill>
                  <a:srgbClr val="CC3399"/>
                </a:solidFill>
              </a:rPr>
              <a:t>Aspects technologiques : </a:t>
            </a:r>
          </a:p>
          <a:p>
            <a:pPr lvl="1" algn="just">
              <a:buFont typeface="Wingdings" charset="2"/>
              <a:buChar char="ü"/>
            </a:pPr>
            <a:r>
              <a:rPr lang="en-US" sz="2000">
                <a:solidFill>
                  <a:srgbClr val="CC3399"/>
                </a:solidFill>
              </a:rPr>
              <a:t>Chambres à bulles versus expériences avec électronique</a:t>
            </a:r>
          </a:p>
          <a:p>
            <a:pPr lvl="1" algn="just">
              <a:buFont typeface="Wingdings" charset="2"/>
              <a:buChar char="ü"/>
            </a:pPr>
            <a:r>
              <a:rPr lang="en-US" sz="2000">
                <a:solidFill>
                  <a:srgbClr val="CC3399"/>
                </a:solidFill>
              </a:rPr>
              <a:t>Pas encore de Silicium à l’horizon</a:t>
            </a:r>
          </a:p>
          <a:p>
            <a:pPr lvl="1" algn="just">
              <a:buFont typeface="Wingdings" charset="2"/>
              <a:buChar char="ü"/>
            </a:pPr>
            <a:r>
              <a:rPr lang="en-US" sz="2000">
                <a:solidFill>
                  <a:srgbClr val="CC3399"/>
                </a:solidFill>
              </a:rPr>
              <a:t>Aimants supra très rares</a:t>
            </a:r>
          </a:p>
          <a:p>
            <a:pPr lvl="1" algn="just">
              <a:buFont typeface="Wingdings" charset="2"/>
              <a:buChar char="ü"/>
            </a:pPr>
            <a:r>
              <a:rPr lang="en-US" sz="2000">
                <a:solidFill>
                  <a:srgbClr val="27A217"/>
                </a:solidFill>
              </a:rPr>
              <a:t>Outils informatiques vus comme l’âge de pierre aujourd’hui:</a:t>
            </a:r>
          </a:p>
          <a:p>
            <a:pPr lvl="2" algn="just">
              <a:buFont typeface="Webdings" charset="2"/>
              <a:buChar char="+"/>
            </a:pPr>
            <a:r>
              <a:rPr lang="en-US" sz="2000">
                <a:solidFill>
                  <a:srgbClr val="27A217"/>
                </a:solidFill>
              </a:rPr>
              <a:t> Peu d’intelligence en ligne</a:t>
            </a:r>
          </a:p>
          <a:p>
            <a:pPr lvl="2" algn="just">
              <a:buFont typeface="Webdings" charset="2"/>
              <a:buChar char="+"/>
            </a:pPr>
            <a:r>
              <a:rPr lang="en-US" sz="1900">
                <a:solidFill>
                  <a:srgbClr val="27A217"/>
                </a:solidFill>
              </a:rPr>
              <a:t> Cartes perforées, pas de bureautique (ou alors avec 1kB de “disque dur” avec ZX81 Sinclair), grosses bécanes pédalant à 75 kHz</a:t>
            </a:r>
          </a:p>
          <a:p>
            <a:pPr lvl="2" algn="just">
              <a:buFont typeface="Webdings" charset="2"/>
              <a:buChar char="+"/>
            </a:pPr>
            <a:r>
              <a:rPr lang="en-US" sz="1900">
                <a:solidFill>
                  <a:srgbClr val="27A217"/>
                </a:solidFill>
              </a:rPr>
              <a:t> Peu d’outils graphiques</a:t>
            </a:r>
          </a:p>
          <a:p>
            <a:pPr lvl="2" algn="just">
              <a:buFont typeface="Webdings" charset="2"/>
              <a:buChar char="+"/>
            </a:pPr>
            <a:r>
              <a:rPr lang="en-US" sz="1900">
                <a:solidFill>
                  <a:srgbClr val="27A217"/>
                </a:solidFill>
              </a:rPr>
              <a:t> Pas de C</a:t>
            </a:r>
            <a:r>
              <a:rPr lang="en-US" sz="1900" baseline="30000">
                <a:solidFill>
                  <a:srgbClr val="27A217"/>
                </a:solidFill>
              </a:rPr>
              <a:t>++</a:t>
            </a:r>
            <a:r>
              <a:rPr lang="en-US" sz="1900">
                <a:solidFill>
                  <a:srgbClr val="27A217"/>
                </a:solidFill>
              </a:rPr>
              <a:t>, peu de conception des logiciels hors ligne</a:t>
            </a:r>
          </a:p>
          <a:p>
            <a:pPr lvl="2" algn="just">
              <a:buFont typeface="Webdings" charset="2"/>
              <a:buChar char="+"/>
            </a:pPr>
            <a:r>
              <a:rPr lang="en-US" sz="1900">
                <a:solidFill>
                  <a:srgbClr val="27A217"/>
                </a:solidFill>
              </a:rPr>
              <a:t> Pas de courriels!</a:t>
            </a:r>
          </a:p>
          <a:p>
            <a:pPr lvl="2" algn="just">
              <a:buFont typeface="Webdings" charset="2"/>
              <a:buChar char="+"/>
            </a:pPr>
            <a:r>
              <a:rPr lang="en-US" sz="1900">
                <a:solidFill>
                  <a:srgbClr val="27A217"/>
                </a:solidFill>
              </a:rPr>
              <a:t> Peu de sécurité en informatique</a:t>
            </a:r>
            <a:r>
              <a:rPr lang="en-US" sz="1900">
                <a:solidFill>
                  <a:srgbClr val="CC3399"/>
                </a:solidFill>
              </a:rPr>
              <a:t>  </a:t>
            </a:r>
            <a:endParaRPr lang="en-US" sz="2200">
              <a:solidFill>
                <a:srgbClr val="CC3399"/>
              </a:solidFill>
            </a:endParaRPr>
          </a:p>
        </p:txBody>
      </p:sp>
      <p:sp>
        <p:nvSpPr>
          <p:cNvPr id="25604" name="Text Box 4"/>
          <p:cNvSpPr txBox="1">
            <a:spLocks noChangeArrowheads="1"/>
          </p:cNvSpPr>
          <p:nvPr/>
        </p:nvSpPr>
        <p:spPr bwMode="auto">
          <a:xfrm>
            <a:off x="0" y="-76200"/>
            <a:ext cx="9144000" cy="469900"/>
          </a:xfrm>
          <a:prstGeom prst="rect">
            <a:avLst/>
          </a:prstGeom>
          <a:noFill/>
          <a:ln w="28575">
            <a:noFill/>
            <a:miter lim="800000"/>
            <a:headEnd/>
            <a:tailEnd/>
          </a:ln>
        </p:spPr>
        <p:txBody>
          <a:bodyPr lIns="90488" tIns="44450" rIns="90488" bIns="44450">
            <a:prstTxWarp prst="textNoShape">
              <a:avLst/>
            </a:prstTxWarp>
            <a:spAutoFit/>
          </a:bodyPr>
          <a:lstStyle/>
          <a:p>
            <a:pPr>
              <a:buFont typeface="Symbol" charset="2"/>
              <a:buNone/>
            </a:pPr>
            <a:r>
              <a:rPr lang="en-US" sz="2500">
                <a:solidFill>
                  <a:srgbClr val="FF0000"/>
                </a:solidFill>
              </a:rPr>
              <a:t>La physique des particules expérimentales: 25 ans de 1983 à 2008</a:t>
            </a:r>
          </a:p>
        </p:txBody>
      </p:sp>
      <p:sp>
        <p:nvSpPr>
          <p:cNvPr id="25605" name="Text Box 6"/>
          <p:cNvSpPr txBox="1">
            <a:spLocks noChangeArrowheads="1"/>
          </p:cNvSpPr>
          <p:nvPr/>
        </p:nvSpPr>
        <p:spPr bwMode="auto">
          <a:xfrm>
            <a:off x="4495800" y="304800"/>
            <a:ext cx="4648200" cy="6337300"/>
          </a:xfrm>
          <a:prstGeom prst="rect">
            <a:avLst/>
          </a:prstGeom>
          <a:noFill/>
          <a:ln w="28575">
            <a:solidFill>
              <a:schemeClr val="accent2"/>
            </a:solidFill>
            <a:miter lim="800000"/>
            <a:headEnd/>
            <a:tailEnd/>
          </a:ln>
        </p:spPr>
        <p:txBody>
          <a:bodyPr lIns="90488" tIns="44450" rIns="90488" bIns="44450" anchor="ctr">
            <a:prstTxWarp prst="textNoShape">
              <a:avLst/>
            </a:prstTxWarp>
            <a:spAutoFit/>
          </a:bodyPr>
          <a:lstStyle/>
          <a:p>
            <a:pPr>
              <a:buFontTx/>
              <a:buNone/>
            </a:pPr>
            <a:r>
              <a:rPr lang="en-US" sz="2200">
                <a:solidFill>
                  <a:srgbClr val="CC3399"/>
                </a:solidFill>
              </a:rPr>
              <a:t>  </a:t>
            </a:r>
            <a:r>
              <a:rPr lang="en-US" sz="2400">
                <a:solidFill>
                  <a:srgbClr val="996600"/>
                </a:solidFill>
              </a:rPr>
              <a:t>O</a:t>
            </a:r>
            <a:r>
              <a:rPr lang="en-US" sz="2600">
                <a:solidFill>
                  <a:srgbClr val="996600"/>
                </a:solidFill>
              </a:rPr>
              <a:t>ù</a:t>
            </a:r>
            <a:r>
              <a:rPr lang="en-US" sz="2400">
                <a:solidFill>
                  <a:srgbClr val="996600"/>
                </a:solidFill>
              </a:rPr>
              <a:t> en étions-nous en 1983?</a:t>
            </a:r>
            <a:r>
              <a:rPr lang="en-US" sz="2600">
                <a:solidFill>
                  <a:srgbClr val="996600"/>
                </a:solidFill>
              </a:rPr>
              <a:t> </a:t>
            </a:r>
          </a:p>
          <a:p>
            <a:pPr algn="l">
              <a:buFont typeface="Zapf Dingbats" charset="2"/>
              <a:buChar char="ª"/>
            </a:pPr>
            <a:r>
              <a:rPr lang="en-US" sz="2000">
                <a:solidFill>
                  <a:srgbClr val="27A217"/>
                </a:solidFill>
              </a:rPr>
              <a:t>Aspects simulation:</a:t>
            </a:r>
          </a:p>
          <a:p>
            <a:pPr lvl="1" algn="l">
              <a:buFont typeface="Wingdings" charset="2"/>
              <a:buChar char="ü"/>
            </a:pPr>
            <a:r>
              <a:rPr lang="en-US" sz="2000">
                <a:solidFill>
                  <a:srgbClr val="27A217"/>
                </a:solidFill>
              </a:rPr>
              <a:t> Logiciels souvent écrits par les étudiants (très formateur!)</a:t>
            </a:r>
          </a:p>
          <a:p>
            <a:pPr lvl="1" algn="l">
              <a:buFont typeface="Wingdings" charset="2"/>
              <a:buChar char="ü"/>
            </a:pPr>
            <a:r>
              <a:rPr lang="en-US" sz="2000">
                <a:solidFill>
                  <a:srgbClr val="27A217"/>
                </a:solidFill>
              </a:rPr>
              <a:t> Pas de boîtes noires (Pythia)!</a:t>
            </a:r>
            <a:endParaRPr lang="en-US" sz="2000">
              <a:solidFill>
                <a:srgbClr val="CC3399"/>
              </a:solidFill>
            </a:endParaRPr>
          </a:p>
          <a:p>
            <a:pPr algn="l">
              <a:buFont typeface="Zapf Dingbats" charset="2"/>
              <a:buChar char="ª"/>
            </a:pPr>
            <a:r>
              <a:rPr lang="en-US" sz="2000">
                <a:solidFill>
                  <a:schemeClr val="accent2"/>
                </a:solidFill>
              </a:rPr>
              <a:t> Aspects sociologiques:</a:t>
            </a:r>
          </a:p>
          <a:p>
            <a:pPr lvl="1" algn="l">
              <a:buFont typeface="Wingdings" charset="2"/>
              <a:buChar char="ü"/>
            </a:pPr>
            <a:r>
              <a:rPr lang="en-US" sz="2000">
                <a:solidFill>
                  <a:schemeClr val="accent2"/>
                </a:solidFill>
              </a:rPr>
              <a:t> Expériences à taille humaine (de ~ 5 à 100 personnes, de 2 à 10 ans)</a:t>
            </a:r>
          </a:p>
          <a:p>
            <a:pPr lvl="1" algn="l">
              <a:buFont typeface="Wingdings" charset="2"/>
              <a:buChar char="ü"/>
            </a:pPr>
            <a:r>
              <a:rPr lang="en-US" sz="2000">
                <a:solidFill>
                  <a:schemeClr val="accent2"/>
                </a:solidFill>
              </a:rPr>
              <a:t> Thèses de doctorat </a:t>
            </a:r>
            <a:r>
              <a:rPr lang="en-US" sz="2000">
                <a:solidFill>
                  <a:schemeClr val="accent2"/>
                </a:solidFill>
                <a:sym typeface="Symbol" charset="2"/>
              </a:rPr>
              <a:t></a:t>
            </a:r>
            <a:r>
              <a:rPr lang="en-US" sz="2000">
                <a:solidFill>
                  <a:schemeClr val="accent2"/>
                </a:solidFill>
              </a:rPr>
              <a:t> résultats d’analyse de l’expérience </a:t>
            </a:r>
          </a:p>
          <a:p>
            <a:pPr lvl="1" algn="l">
              <a:buFont typeface="Wingdings" charset="2"/>
              <a:buChar char="ü"/>
            </a:pPr>
            <a:r>
              <a:rPr lang="en-US" sz="2000">
                <a:solidFill>
                  <a:schemeClr val="accent2"/>
                </a:solidFill>
              </a:rPr>
              <a:t> Documentation, graphes, et présentations sur papier</a:t>
            </a:r>
          </a:p>
          <a:p>
            <a:pPr algn="l">
              <a:buFont typeface="Zapf Dingbats" charset="2"/>
              <a:buChar char="ª"/>
            </a:pPr>
            <a:r>
              <a:rPr lang="en-US" sz="2000">
                <a:solidFill>
                  <a:srgbClr val="CC3399"/>
                </a:solidFill>
              </a:rPr>
              <a:t> Et la physique à l’époque?</a:t>
            </a:r>
          </a:p>
          <a:p>
            <a:pPr lvl="1" algn="l">
              <a:buFont typeface="Wingdings" charset="2"/>
              <a:buChar char="ü"/>
            </a:pPr>
            <a:r>
              <a:rPr lang="en-US" sz="2000">
                <a:solidFill>
                  <a:srgbClr val="CC3399"/>
                </a:solidFill>
              </a:rPr>
              <a:t> Pas de quark top, à peine W/Z</a:t>
            </a:r>
          </a:p>
          <a:p>
            <a:pPr lvl="1" algn="l">
              <a:buFont typeface="Wingdings" charset="2"/>
              <a:buChar char="ü"/>
            </a:pPr>
            <a:r>
              <a:rPr lang="en-US" sz="2000">
                <a:solidFill>
                  <a:srgbClr val="CC3399"/>
                </a:solidFill>
              </a:rPr>
              <a:t> N</a:t>
            </a:r>
            <a:r>
              <a:rPr lang="en-US" sz="2000" baseline="-25000">
                <a:solidFill>
                  <a:srgbClr val="CC3399"/>
                </a:solidFill>
                <a:latin typeface="Symbol" charset="2"/>
              </a:rPr>
              <a:t>n</a:t>
            </a:r>
            <a:r>
              <a:rPr lang="en-US" sz="2000">
                <a:solidFill>
                  <a:srgbClr val="CC3399"/>
                </a:solidFill>
              </a:rPr>
              <a:t> encore inconnu (N</a:t>
            </a:r>
            <a:r>
              <a:rPr lang="en-US" sz="2000" baseline="-25000">
                <a:solidFill>
                  <a:srgbClr val="CC3399"/>
                </a:solidFill>
                <a:latin typeface="Symbol" charset="2"/>
              </a:rPr>
              <a:t>n</a:t>
            </a:r>
            <a:r>
              <a:rPr lang="en-US" sz="2000">
                <a:solidFill>
                  <a:srgbClr val="CC3399"/>
                </a:solidFill>
              </a:rPr>
              <a:t> </a:t>
            </a:r>
            <a:r>
              <a:rPr lang="en-US" sz="2000">
                <a:solidFill>
                  <a:srgbClr val="CC3399"/>
                </a:solidFill>
                <a:sym typeface="Symbol" charset="2"/>
              </a:rPr>
              <a:t></a:t>
            </a:r>
            <a:r>
              <a:rPr lang="en-US" sz="2000">
                <a:solidFill>
                  <a:srgbClr val="CC3399"/>
                </a:solidFill>
              </a:rPr>
              <a:t> 4 de l’astrophysique), m</a:t>
            </a:r>
            <a:r>
              <a:rPr lang="en-US" sz="2000" baseline="-25000">
                <a:solidFill>
                  <a:srgbClr val="CC3399"/>
                </a:solidFill>
                <a:latin typeface="Symbol" charset="2"/>
              </a:rPr>
              <a:t>n</a:t>
            </a:r>
            <a:r>
              <a:rPr lang="en-US" sz="2000">
                <a:solidFill>
                  <a:srgbClr val="CC3399"/>
                </a:solidFill>
              </a:rPr>
              <a:t> = 0</a:t>
            </a:r>
          </a:p>
          <a:p>
            <a:pPr lvl="1" algn="l">
              <a:buFont typeface="Wingdings" charset="2"/>
              <a:buChar char="ü"/>
            </a:pPr>
            <a:r>
              <a:rPr lang="en-US" sz="2000">
                <a:solidFill>
                  <a:srgbClr val="CC3399"/>
                </a:solidFill>
              </a:rPr>
              <a:t> Début du puzzle des </a:t>
            </a:r>
            <a:r>
              <a:rPr lang="en-US" sz="2000">
                <a:solidFill>
                  <a:srgbClr val="CC3399"/>
                </a:solidFill>
                <a:latin typeface="Symbol" charset="2"/>
              </a:rPr>
              <a:t>n</a:t>
            </a:r>
            <a:r>
              <a:rPr lang="en-US" sz="2000">
                <a:solidFill>
                  <a:srgbClr val="CC3399"/>
                </a:solidFill>
              </a:rPr>
              <a:t> solaires</a:t>
            </a:r>
          </a:p>
          <a:p>
            <a:pPr lvl="1" algn="l">
              <a:buFont typeface="Wingdings" charset="2"/>
              <a:buChar char="ü"/>
            </a:pPr>
            <a:r>
              <a:rPr lang="en-US" sz="2000">
                <a:solidFill>
                  <a:srgbClr val="CC3399"/>
                </a:solidFill>
              </a:rPr>
              <a:t> Pas de limites expérimentales sur la désintégration du proton, modèles grand-unifiés très populaires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4970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090" grpId="0" build="p" autoUpdateAnimBg="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1487874" name="Picture 1026"/>
          <p:cNvPicPr>
            <a:picLocks noChangeAspect="1" noChangeArrowheads="1"/>
          </p:cNvPicPr>
          <p:nvPr/>
        </p:nvPicPr>
        <p:blipFill>
          <a:blip r:embed="rId3"/>
          <a:srcRect/>
          <a:stretch>
            <a:fillRect/>
          </a:stretch>
        </p:blipFill>
        <p:spPr bwMode="auto">
          <a:xfrm>
            <a:off x="7705725" y="44450"/>
            <a:ext cx="1208088" cy="4968875"/>
          </a:xfrm>
          <a:prstGeom prst="rect">
            <a:avLst/>
          </a:prstGeom>
          <a:noFill/>
          <a:ln w="12700">
            <a:noFill/>
            <a:miter lim="800000"/>
            <a:headEnd/>
            <a:tailEnd/>
          </a:ln>
        </p:spPr>
      </p:pic>
      <p:sp>
        <p:nvSpPr>
          <p:cNvPr id="26627" name="Rectangle 1027"/>
          <p:cNvSpPr>
            <a:spLocks noGrp="1" noChangeArrowheads="1"/>
          </p:cNvSpPr>
          <p:nvPr>
            <p:ph type="title"/>
          </p:nvPr>
        </p:nvSpPr>
        <p:spPr bwMode="auto">
          <a:xfrm>
            <a:off x="1447800" y="0"/>
            <a:ext cx="5600700" cy="641350"/>
          </a:xfrm>
          <a:noFill/>
          <a:ln>
            <a:round/>
            <a:headEnd/>
            <a:tailEnd/>
          </a:ln>
        </p:spPr>
        <p:txBody>
          <a:bodyPr wrap="square" lIns="90000" tIns="46800" rIns="90000" bIns="46800" numCol="1" anchor="ctr" anchorCtr="0" compatLnSpc="1">
            <a:prstTxWarp prst="textNoShape">
              <a:avLst/>
            </a:prstTxWarp>
            <a:sp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3600"/>
              <a:t>Théories et modèles</a:t>
            </a:r>
            <a:endParaRPr lang="en-GB" sz="3600"/>
          </a:p>
        </p:txBody>
      </p:sp>
      <p:sp>
        <p:nvSpPr>
          <p:cNvPr id="1487876" name="Rectangle 1028"/>
          <p:cNvSpPr>
            <a:spLocks noGrp="1" noChangeArrowheads="1"/>
          </p:cNvSpPr>
          <p:nvPr>
            <p:ph type="body" idx="1"/>
          </p:nvPr>
        </p:nvSpPr>
        <p:spPr bwMode="auto">
          <a:xfrm>
            <a:off x="250825" y="765175"/>
            <a:ext cx="8439150" cy="4960938"/>
          </a:xfrm>
          <a:noFill/>
          <a:ln>
            <a:round/>
            <a:headEnd/>
            <a:tailEnd/>
          </a:ln>
        </p:spPr>
        <p:txBody>
          <a:bodyPr wrap="square" lIns="90000" tIns="46800" rIns="90000" bIns="46800" numCol="1" anchor="t" anchorCtr="0" compatLnSpc="1">
            <a:prstTxWarp prst="textNoShape">
              <a:avLst/>
            </a:prstTxWarp>
            <a:spAutoFit/>
          </a:bodyPr>
          <a:lstStyle/>
          <a:p>
            <a:pPr marL="341313" indent="-341313" defTabSz="449263">
              <a:lnSpc>
                <a:spcPct val="105000"/>
              </a:lnSpc>
              <a:spcBef>
                <a:spcPts val="600"/>
              </a:spcBef>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1500"/>
              <a:t>Unification de la gravitation terrestre et céleste</a:t>
            </a:r>
          </a:p>
          <a:p>
            <a:pPr marL="741363" lvl="1" indent="-284163" defTabSz="449263">
              <a:lnSpc>
                <a:spcPct val="105000"/>
              </a:lnSpc>
              <a:spcBef>
                <a:spcPts val="600"/>
              </a:spcBef>
              <a:buFont typeface="Comic Sans M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t> </a:t>
            </a:r>
            <a:r>
              <a:rPr lang="fr-FR" sz="2500">
                <a:solidFill>
                  <a:srgbClr val="FF3300"/>
                </a:solidFill>
              </a:rPr>
              <a:t>Newton 1680</a:t>
            </a:r>
          </a:p>
          <a:p>
            <a:pPr marL="341313" indent="-341313" defTabSz="449263">
              <a:lnSpc>
                <a:spcPct val="105000"/>
              </a:lnSpc>
              <a:spcBef>
                <a:spcPts val="600"/>
              </a:spcBef>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1500"/>
              <a:t>Unification de l’électricité et du magnétisme</a:t>
            </a:r>
          </a:p>
          <a:p>
            <a:pPr marL="741363" lvl="1" indent="-284163" defTabSz="449263">
              <a:lnSpc>
                <a:spcPct val="105000"/>
              </a:lnSpc>
              <a:spcBef>
                <a:spcPts val="600"/>
              </a:spcBef>
              <a:buClr>
                <a:srgbClr val="FF3300"/>
              </a:buClr>
              <a:buFont typeface="Comic Sans M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solidFill>
                  <a:srgbClr val="FF3300"/>
                </a:solidFill>
              </a:rPr>
              <a:t>Faraday &amp; Ampère 1830</a:t>
            </a:r>
          </a:p>
          <a:p>
            <a:pPr marL="341313" indent="-341313" defTabSz="449263">
              <a:lnSpc>
                <a:spcPct val="105000"/>
              </a:lnSpc>
              <a:spcBef>
                <a:spcPts val="600"/>
              </a:spcBef>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1500"/>
              <a:t>Unification de l’optique et de l’électromagnétisme</a:t>
            </a:r>
          </a:p>
          <a:p>
            <a:pPr marL="741363" lvl="1" indent="-284163" defTabSz="449263">
              <a:lnSpc>
                <a:spcPct val="105000"/>
              </a:lnSpc>
              <a:spcBef>
                <a:spcPts val="600"/>
              </a:spcBef>
              <a:buClr>
                <a:srgbClr val="FF3300"/>
              </a:buClr>
              <a:buFont typeface="Comic Sans M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solidFill>
                  <a:srgbClr val="FF3300"/>
                </a:solidFill>
              </a:rPr>
              <a:t>Maxwell 1890</a:t>
            </a:r>
          </a:p>
          <a:p>
            <a:pPr marL="341313" indent="-341313" defTabSz="449263">
              <a:lnSpc>
                <a:spcPct val="105000"/>
              </a:lnSpc>
              <a:spcBef>
                <a:spcPts val="600"/>
              </a:spcBef>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1500"/>
              <a:t>Unification de l’espace-temps</a:t>
            </a:r>
          </a:p>
          <a:p>
            <a:pPr marL="741363" lvl="1" indent="-284163" defTabSz="449263">
              <a:lnSpc>
                <a:spcPct val="105000"/>
              </a:lnSpc>
              <a:spcBef>
                <a:spcPts val="600"/>
              </a:spcBef>
              <a:buClr>
                <a:srgbClr val="FF3300"/>
              </a:buClr>
              <a:buFont typeface="Comic Sans M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solidFill>
                  <a:srgbClr val="FF3300"/>
                </a:solidFill>
              </a:rPr>
              <a:t>Einstein 1905</a:t>
            </a:r>
          </a:p>
          <a:p>
            <a:pPr marL="341313" indent="-341313" defTabSz="449263">
              <a:lnSpc>
                <a:spcPct val="105000"/>
              </a:lnSpc>
              <a:spcBef>
                <a:spcPts val="600"/>
              </a:spcBef>
              <a:buClr>
                <a:srgbClr val="3399FF"/>
              </a:buClr>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1500"/>
              <a:t>Unification de la gravitation et de l’électromagnétisme</a:t>
            </a:r>
            <a:endParaRPr lang="fr-FR" sz="1500">
              <a:solidFill>
                <a:srgbClr val="3399FF"/>
              </a:solidFill>
            </a:endParaRPr>
          </a:p>
          <a:p>
            <a:pPr marL="741363" lvl="1" indent="-284163" defTabSz="449263">
              <a:lnSpc>
                <a:spcPct val="105000"/>
              </a:lnSpc>
              <a:spcBef>
                <a:spcPts val="350"/>
              </a:spcBef>
              <a:buClr>
                <a:srgbClr val="FF3300"/>
              </a:buClr>
              <a:buFont typeface="Comic Sans M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solidFill>
                  <a:srgbClr val="FF3300"/>
                </a:solidFill>
              </a:rPr>
              <a:t>Kaluza 1919</a:t>
            </a:r>
            <a:r>
              <a:rPr lang="fr-FR" sz="2500"/>
              <a:t> </a:t>
            </a:r>
            <a:r>
              <a:rPr lang="fr-FR" sz="1400">
                <a:solidFill>
                  <a:srgbClr val="27A217"/>
                </a:solidFill>
              </a:rPr>
              <a:t>(5 dimensions, 4 pour l’espace et une pour le temps, la courbure de la dimension supplémentaire engendre les forces électromagnétiques)</a:t>
            </a:r>
          </a:p>
          <a:p>
            <a:pPr marL="341313" indent="-341313" defTabSz="449263">
              <a:lnSpc>
                <a:spcPct val="105000"/>
              </a:lnSpc>
              <a:spcBef>
                <a:spcPts val="600"/>
              </a:spcBef>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1500"/>
              <a:t>Unification des interactions électromagnétiques et faibles</a:t>
            </a:r>
          </a:p>
          <a:p>
            <a:pPr marL="741363" lvl="1" indent="-284163" defTabSz="449263">
              <a:lnSpc>
                <a:spcPct val="105000"/>
              </a:lnSpc>
              <a:spcBef>
                <a:spcPts val="600"/>
              </a:spcBef>
              <a:buClr>
                <a:srgbClr val="FF3300"/>
              </a:buClr>
              <a:buFont typeface="Comic Sans M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solidFill>
                  <a:srgbClr val="FF3300"/>
                </a:solidFill>
              </a:rPr>
              <a:t>Glashow, Weinberg, Salam 1967</a:t>
            </a:r>
          </a:p>
        </p:txBody>
      </p:sp>
      <p:pic>
        <p:nvPicPr>
          <p:cNvPr id="1487877" name="Picture 1029"/>
          <p:cNvPicPr>
            <a:picLocks noChangeAspect="1" noChangeArrowheads="1"/>
          </p:cNvPicPr>
          <p:nvPr/>
        </p:nvPicPr>
        <p:blipFill>
          <a:blip r:embed="rId4"/>
          <a:srcRect/>
          <a:stretch>
            <a:fillRect/>
          </a:stretch>
        </p:blipFill>
        <p:spPr bwMode="auto">
          <a:xfrm>
            <a:off x="6172200" y="1371600"/>
            <a:ext cx="914400" cy="1108075"/>
          </a:xfrm>
          <a:prstGeom prst="rect">
            <a:avLst/>
          </a:prstGeom>
          <a:noFill/>
          <a:ln w="9525">
            <a:noFill/>
            <a:round/>
            <a:headEnd/>
            <a:tailEnd/>
          </a:ln>
        </p:spPr>
      </p:pic>
      <p:pic>
        <p:nvPicPr>
          <p:cNvPr id="1487878" name="Picture 1030"/>
          <p:cNvPicPr>
            <a:picLocks noChangeAspect="1" noChangeArrowheads="1"/>
          </p:cNvPicPr>
          <p:nvPr/>
        </p:nvPicPr>
        <p:blipFill>
          <a:blip r:embed="rId5"/>
          <a:srcRect/>
          <a:stretch>
            <a:fillRect/>
          </a:stretch>
        </p:blipFill>
        <p:spPr bwMode="auto">
          <a:xfrm>
            <a:off x="5334000" y="2514600"/>
            <a:ext cx="877888" cy="1063625"/>
          </a:xfrm>
          <a:prstGeom prst="rect">
            <a:avLst/>
          </a:prstGeom>
          <a:noFill/>
          <a:ln w="9525">
            <a:noFill/>
            <a:round/>
            <a:headEnd/>
            <a:tailEnd/>
          </a:ln>
        </p:spPr>
      </p:pic>
      <p:pic>
        <p:nvPicPr>
          <p:cNvPr id="1487879" name="Picture 1031">
            <a:hlinkClick r:id="rId6"/>
          </p:cNvPr>
          <p:cNvPicPr>
            <a:picLocks noChangeAspect="1" noChangeArrowheads="1"/>
          </p:cNvPicPr>
          <p:nvPr/>
        </p:nvPicPr>
        <p:blipFill>
          <a:blip r:embed="rId7"/>
          <a:srcRect/>
          <a:stretch>
            <a:fillRect/>
          </a:stretch>
        </p:blipFill>
        <p:spPr bwMode="auto">
          <a:xfrm>
            <a:off x="3581400" y="2971800"/>
            <a:ext cx="835025" cy="101123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87876">
                                            <p:txEl>
                                              <p:pRg st="0" end="0"/>
                                            </p:txEl>
                                          </p:spTgt>
                                        </p:tgtEl>
                                        <p:attrNameLst>
                                          <p:attrName>style.visibility</p:attrName>
                                        </p:attrNameLst>
                                      </p:cBhvr>
                                      <p:to>
                                        <p:strVal val="visible"/>
                                      </p:to>
                                    </p:set>
                                    <p:anim calcmode="lin" valueType="num">
                                      <p:cBhvr additive="base">
                                        <p:cTn id="7" dur="500" fill="hold"/>
                                        <p:tgtEl>
                                          <p:spTgt spid="14878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8787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87876">
                                            <p:txEl>
                                              <p:pRg st="1" end="1"/>
                                            </p:txEl>
                                          </p:spTgt>
                                        </p:tgtEl>
                                        <p:attrNameLst>
                                          <p:attrName>style.visibility</p:attrName>
                                        </p:attrNameLst>
                                      </p:cBhvr>
                                      <p:to>
                                        <p:strVal val="visible"/>
                                      </p:to>
                                    </p:set>
                                    <p:anim calcmode="lin" valueType="num">
                                      <p:cBhvr additive="base">
                                        <p:cTn id="11" dur="500" fill="hold"/>
                                        <p:tgtEl>
                                          <p:spTgt spid="148787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8787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487876">
                                            <p:txEl>
                                              <p:pRg st="2" end="2"/>
                                            </p:txEl>
                                          </p:spTgt>
                                        </p:tgtEl>
                                        <p:attrNameLst>
                                          <p:attrName>style.visibility</p:attrName>
                                        </p:attrNameLst>
                                      </p:cBhvr>
                                      <p:to>
                                        <p:strVal val="visible"/>
                                      </p:to>
                                    </p:set>
                                    <p:anim calcmode="lin" valueType="num">
                                      <p:cBhvr additive="base">
                                        <p:cTn id="17" dur="500" fill="hold"/>
                                        <p:tgtEl>
                                          <p:spTgt spid="148787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87876">
                                            <p:txEl>
                                              <p:pRg st="2" end="2"/>
                                            </p:tx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487876">
                                            <p:txEl>
                                              <p:pRg st="3" end="3"/>
                                            </p:txEl>
                                          </p:spTgt>
                                        </p:tgtEl>
                                        <p:attrNameLst>
                                          <p:attrName>style.visibility</p:attrName>
                                        </p:attrNameLst>
                                      </p:cBhvr>
                                      <p:to>
                                        <p:strVal val="visible"/>
                                      </p:to>
                                    </p:set>
                                    <p:anim calcmode="lin" valueType="num">
                                      <p:cBhvr additive="base">
                                        <p:cTn id="21" dur="500" fill="hold"/>
                                        <p:tgtEl>
                                          <p:spTgt spid="148787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8787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487876">
                                            <p:txEl>
                                              <p:pRg st="4" end="4"/>
                                            </p:txEl>
                                          </p:spTgt>
                                        </p:tgtEl>
                                        <p:attrNameLst>
                                          <p:attrName>style.visibility</p:attrName>
                                        </p:attrNameLst>
                                      </p:cBhvr>
                                      <p:to>
                                        <p:strVal val="visible"/>
                                      </p:to>
                                    </p:set>
                                    <p:anim calcmode="lin" valueType="num">
                                      <p:cBhvr additive="base">
                                        <p:cTn id="27" dur="500" fill="hold"/>
                                        <p:tgtEl>
                                          <p:spTgt spid="148787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87876">
                                            <p:txEl>
                                              <p:pRg st="4" end="4"/>
                                            </p:tx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487876">
                                            <p:txEl>
                                              <p:pRg st="5" end="5"/>
                                            </p:txEl>
                                          </p:spTgt>
                                        </p:tgtEl>
                                        <p:attrNameLst>
                                          <p:attrName>style.visibility</p:attrName>
                                        </p:attrNameLst>
                                      </p:cBhvr>
                                      <p:to>
                                        <p:strVal val="visible"/>
                                      </p:to>
                                    </p:set>
                                    <p:anim calcmode="lin" valueType="num">
                                      <p:cBhvr additive="base">
                                        <p:cTn id="31" dur="500" fill="hold"/>
                                        <p:tgtEl>
                                          <p:spTgt spid="148787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87876">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487876">
                                            <p:txEl>
                                              <p:pRg st="6" end="6"/>
                                            </p:txEl>
                                          </p:spTgt>
                                        </p:tgtEl>
                                        <p:attrNameLst>
                                          <p:attrName>style.visibility</p:attrName>
                                        </p:attrNameLst>
                                      </p:cBhvr>
                                      <p:to>
                                        <p:strVal val="visible"/>
                                      </p:to>
                                    </p:set>
                                    <p:anim calcmode="lin" valueType="num">
                                      <p:cBhvr additive="base">
                                        <p:cTn id="37" dur="500" fill="hold"/>
                                        <p:tgtEl>
                                          <p:spTgt spid="148787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87876">
                                            <p:txEl>
                                              <p:pRg st="6" end="6"/>
                                            </p:txEl>
                                          </p:spTgt>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487876">
                                            <p:txEl>
                                              <p:pRg st="7" end="7"/>
                                            </p:txEl>
                                          </p:spTgt>
                                        </p:tgtEl>
                                        <p:attrNameLst>
                                          <p:attrName>style.visibility</p:attrName>
                                        </p:attrNameLst>
                                      </p:cBhvr>
                                      <p:to>
                                        <p:strVal val="visible"/>
                                      </p:to>
                                    </p:set>
                                    <p:anim calcmode="lin" valueType="num">
                                      <p:cBhvr additive="base">
                                        <p:cTn id="41" dur="500" fill="hold"/>
                                        <p:tgtEl>
                                          <p:spTgt spid="1487876">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87876">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1487876">
                                            <p:txEl>
                                              <p:pRg st="8" end="8"/>
                                            </p:txEl>
                                          </p:spTgt>
                                        </p:tgtEl>
                                        <p:attrNameLst>
                                          <p:attrName>style.visibility</p:attrName>
                                        </p:attrNameLst>
                                      </p:cBhvr>
                                      <p:to>
                                        <p:strVal val="visible"/>
                                      </p:to>
                                    </p:set>
                                    <p:anim calcmode="lin" valueType="num">
                                      <p:cBhvr additive="base">
                                        <p:cTn id="47" dur="500" fill="hold"/>
                                        <p:tgtEl>
                                          <p:spTgt spid="1487876">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87876">
                                            <p:txEl>
                                              <p:pRg st="8" end="8"/>
                                            </p:txEl>
                                          </p:spTgt>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487876">
                                            <p:txEl>
                                              <p:pRg st="9" end="9"/>
                                            </p:txEl>
                                          </p:spTgt>
                                        </p:tgtEl>
                                        <p:attrNameLst>
                                          <p:attrName>style.visibility</p:attrName>
                                        </p:attrNameLst>
                                      </p:cBhvr>
                                      <p:to>
                                        <p:strVal val="visible"/>
                                      </p:to>
                                    </p:set>
                                    <p:anim calcmode="lin" valueType="num">
                                      <p:cBhvr additive="base">
                                        <p:cTn id="51" dur="500" fill="hold"/>
                                        <p:tgtEl>
                                          <p:spTgt spid="1487876">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87876">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1487876">
                                            <p:txEl>
                                              <p:pRg st="10" end="10"/>
                                            </p:txEl>
                                          </p:spTgt>
                                        </p:tgtEl>
                                        <p:attrNameLst>
                                          <p:attrName>style.visibility</p:attrName>
                                        </p:attrNameLst>
                                      </p:cBhvr>
                                      <p:to>
                                        <p:strVal val="visible"/>
                                      </p:to>
                                    </p:set>
                                    <p:anim calcmode="lin" valueType="num">
                                      <p:cBhvr additive="base">
                                        <p:cTn id="57" dur="500" fill="hold"/>
                                        <p:tgtEl>
                                          <p:spTgt spid="1487876">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87876">
                                            <p:txEl>
                                              <p:pRg st="10" end="10"/>
                                            </p:txEl>
                                          </p:spTgt>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1487876">
                                            <p:txEl>
                                              <p:pRg st="11" end="11"/>
                                            </p:txEl>
                                          </p:spTgt>
                                        </p:tgtEl>
                                        <p:attrNameLst>
                                          <p:attrName>style.visibility</p:attrName>
                                        </p:attrNameLst>
                                      </p:cBhvr>
                                      <p:to>
                                        <p:strVal val="visible"/>
                                      </p:to>
                                    </p:set>
                                    <p:anim calcmode="lin" valueType="num">
                                      <p:cBhvr additive="base">
                                        <p:cTn id="61" dur="500" fill="hold"/>
                                        <p:tgtEl>
                                          <p:spTgt spid="1487876">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87876">
                                            <p:txEl>
                                              <p:pRg st="11" end="11"/>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1487877"/>
                                        </p:tgtEl>
                                        <p:attrNameLst>
                                          <p:attrName>style.visibility</p:attrName>
                                        </p:attrNameLst>
                                      </p:cBhvr>
                                      <p:to>
                                        <p:strVal val="visible"/>
                                      </p:to>
                                    </p:set>
                                    <p:anim calcmode="lin" valueType="num">
                                      <p:cBhvr additive="base">
                                        <p:cTn id="67" dur="500" fill="hold"/>
                                        <p:tgtEl>
                                          <p:spTgt spid="1487877"/>
                                        </p:tgtEl>
                                        <p:attrNameLst>
                                          <p:attrName>ppt_x</p:attrName>
                                        </p:attrNameLst>
                                      </p:cBhvr>
                                      <p:tavLst>
                                        <p:tav tm="0">
                                          <p:val>
                                            <p:strVal val="#ppt_x"/>
                                          </p:val>
                                        </p:tav>
                                        <p:tav tm="100000">
                                          <p:val>
                                            <p:strVal val="#ppt_x"/>
                                          </p:val>
                                        </p:tav>
                                      </p:tavLst>
                                    </p:anim>
                                    <p:anim calcmode="lin" valueType="num">
                                      <p:cBhvr additive="base">
                                        <p:cTn id="68" dur="500" fill="hold"/>
                                        <p:tgtEl>
                                          <p:spTgt spid="1487877"/>
                                        </p:tgtEl>
                                        <p:attrNameLst>
                                          <p:attrName>ppt_y</p:attrName>
                                        </p:attrNameLst>
                                      </p:cBhvr>
                                      <p:tavLst>
                                        <p:tav tm="0">
                                          <p:val>
                                            <p:strVal val="0-#ppt_h/2"/>
                                          </p:val>
                                        </p:tav>
                                        <p:tav tm="100000">
                                          <p:val>
                                            <p:strVal val="#ppt_y"/>
                                          </p:val>
                                        </p:tav>
                                      </p:tavLst>
                                    </p:anim>
                                  </p:childTnLst>
                                </p:cTn>
                              </p:par>
                            </p:childTnLst>
                          </p:cTn>
                        </p:par>
                        <p:par>
                          <p:cTn id="69" fill="hold">
                            <p:stCondLst>
                              <p:cond delay="500"/>
                            </p:stCondLst>
                            <p:childTnLst>
                              <p:par>
                                <p:cTn id="70" presetID="2" presetClass="entr" presetSubtype="1" fill="hold" nodeType="afterEffect">
                                  <p:stCondLst>
                                    <p:cond delay="0"/>
                                  </p:stCondLst>
                                  <p:childTnLst>
                                    <p:set>
                                      <p:cBhvr>
                                        <p:cTn id="71" dur="1" fill="hold">
                                          <p:stCondLst>
                                            <p:cond delay="0"/>
                                          </p:stCondLst>
                                        </p:cTn>
                                        <p:tgtEl>
                                          <p:spTgt spid="1487878"/>
                                        </p:tgtEl>
                                        <p:attrNameLst>
                                          <p:attrName>style.visibility</p:attrName>
                                        </p:attrNameLst>
                                      </p:cBhvr>
                                      <p:to>
                                        <p:strVal val="visible"/>
                                      </p:to>
                                    </p:set>
                                    <p:anim calcmode="lin" valueType="num">
                                      <p:cBhvr additive="base">
                                        <p:cTn id="72" dur="500" fill="hold"/>
                                        <p:tgtEl>
                                          <p:spTgt spid="1487878"/>
                                        </p:tgtEl>
                                        <p:attrNameLst>
                                          <p:attrName>ppt_x</p:attrName>
                                        </p:attrNameLst>
                                      </p:cBhvr>
                                      <p:tavLst>
                                        <p:tav tm="0">
                                          <p:val>
                                            <p:strVal val="#ppt_x"/>
                                          </p:val>
                                        </p:tav>
                                        <p:tav tm="100000">
                                          <p:val>
                                            <p:strVal val="#ppt_x"/>
                                          </p:val>
                                        </p:tav>
                                      </p:tavLst>
                                    </p:anim>
                                    <p:anim calcmode="lin" valueType="num">
                                      <p:cBhvr additive="base">
                                        <p:cTn id="73" dur="500" fill="hold"/>
                                        <p:tgtEl>
                                          <p:spTgt spid="1487878"/>
                                        </p:tgtEl>
                                        <p:attrNameLst>
                                          <p:attrName>ppt_y</p:attrName>
                                        </p:attrNameLst>
                                      </p:cBhvr>
                                      <p:tavLst>
                                        <p:tav tm="0">
                                          <p:val>
                                            <p:strVal val="0-#ppt_h/2"/>
                                          </p:val>
                                        </p:tav>
                                        <p:tav tm="100000">
                                          <p:val>
                                            <p:strVal val="#ppt_y"/>
                                          </p:val>
                                        </p:tav>
                                      </p:tavLst>
                                    </p:anim>
                                  </p:childTnLst>
                                </p:cTn>
                              </p:par>
                            </p:childTnLst>
                          </p:cTn>
                        </p:par>
                        <p:par>
                          <p:cTn id="74" fill="hold">
                            <p:stCondLst>
                              <p:cond delay="1000"/>
                            </p:stCondLst>
                            <p:childTnLst>
                              <p:par>
                                <p:cTn id="75" presetID="2" presetClass="entr" presetSubtype="1" fill="hold" nodeType="afterEffect">
                                  <p:stCondLst>
                                    <p:cond delay="0"/>
                                  </p:stCondLst>
                                  <p:childTnLst>
                                    <p:set>
                                      <p:cBhvr>
                                        <p:cTn id="76" dur="1" fill="hold">
                                          <p:stCondLst>
                                            <p:cond delay="0"/>
                                          </p:stCondLst>
                                        </p:cTn>
                                        <p:tgtEl>
                                          <p:spTgt spid="1487879"/>
                                        </p:tgtEl>
                                        <p:attrNameLst>
                                          <p:attrName>style.visibility</p:attrName>
                                        </p:attrNameLst>
                                      </p:cBhvr>
                                      <p:to>
                                        <p:strVal val="visible"/>
                                      </p:to>
                                    </p:set>
                                    <p:anim calcmode="lin" valueType="num">
                                      <p:cBhvr additive="base">
                                        <p:cTn id="77" dur="500" fill="hold"/>
                                        <p:tgtEl>
                                          <p:spTgt spid="1487879"/>
                                        </p:tgtEl>
                                        <p:attrNameLst>
                                          <p:attrName>ppt_x</p:attrName>
                                        </p:attrNameLst>
                                      </p:cBhvr>
                                      <p:tavLst>
                                        <p:tav tm="0">
                                          <p:val>
                                            <p:strVal val="#ppt_x"/>
                                          </p:val>
                                        </p:tav>
                                        <p:tav tm="100000">
                                          <p:val>
                                            <p:strVal val="#ppt_x"/>
                                          </p:val>
                                        </p:tav>
                                      </p:tavLst>
                                    </p:anim>
                                    <p:anim calcmode="lin" valueType="num">
                                      <p:cBhvr additive="base">
                                        <p:cTn id="78" dur="500" fill="hold"/>
                                        <p:tgtEl>
                                          <p:spTgt spid="1487879"/>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1487874"/>
                                        </p:tgtEl>
                                        <p:attrNameLst>
                                          <p:attrName>style.visibility</p:attrName>
                                        </p:attrNameLst>
                                      </p:cBhvr>
                                      <p:to>
                                        <p:strVal val="visible"/>
                                      </p:to>
                                    </p:set>
                                    <p:anim calcmode="lin" valueType="num">
                                      <p:cBhvr additive="base">
                                        <p:cTn id="83" dur="500" fill="hold"/>
                                        <p:tgtEl>
                                          <p:spTgt spid="1487874"/>
                                        </p:tgtEl>
                                        <p:attrNameLst>
                                          <p:attrName>ppt_x</p:attrName>
                                        </p:attrNameLst>
                                      </p:cBhvr>
                                      <p:tavLst>
                                        <p:tav tm="0">
                                          <p:val>
                                            <p:strVal val="#ppt_x"/>
                                          </p:val>
                                        </p:tav>
                                        <p:tav tm="100000">
                                          <p:val>
                                            <p:strVal val="#ppt_x"/>
                                          </p:val>
                                        </p:tav>
                                      </p:tavLst>
                                    </p:anim>
                                    <p:anim calcmode="lin" valueType="num">
                                      <p:cBhvr additive="base">
                                        <p:cTn id="84" dur="500" fill="hold"/>
                                        <p:tgtEl>
                                          <p:spTgt spid="14878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7876" grpId="0" build="p" autoUpdateAnimBg="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0" y="-31750"/>
            <a:ext cx="9144000" cy="885825"/>
          </a:xfrm>
          <a:noFill/>
          <a:ln>
            <a:round/>
            <a:headEnd/>
            <a:tailEnd/>
          </a:ln>
        </p:spPr>
        <p:txBody>
          <a:bodyPr wrap="square" lIns="90000" tIns="46800" rIns="90000" bIns="46800" numCol="1" anchor="ctr" anchorCtr="0" compatLnSpc="1">
            <a:prstTxWarp prst="textNoShape">
              <a:avLst/>
            </a:prstTxWarp>
            <a:sp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600">
                <a:solidFill>
                  <a:srgbClr val="CC3399"/>
                </a:solidFill>
              </a:rPr>
              <a:t>Le cycle sans fin de la vie du physicien expérimentateur: </a:t>
            </a:r>
            <a:br>
              <a:rPr lang="fr-FR" sz="2600">
                <a:solidFill>
                  <a:srgbClr val="CC3399"/>
                </a:solidFill>
              </a:rPr>
            </a:br>
            <a:r>
              <a:rPr lang="fr-FR" sz="2600">
                <a:solidFill>
                  <a:srgbClr val="CC3399"/>
                </a:solidFill>
              </a:rPr>
              <a:t>mesurer, modéliser, parler aux théoriciens …</a:t>
            </a:r>
          </a:p>
        </p:txBody>
      </p:sp>
      <p:pic>
        <p:nvPicPr>
          <p:cNvPr id="29699" name="Picture 4"/>
          <p:cNvPicPr>
            <a:picLocks noChangeAspect="1" noChangeArrowheads="1"/>
          </p:cNvPicPr>
          <p:nvPr/>
        </p:nvPicPr>
        <p:blipFill>
          <a:blip r:embed="rId3"/>
          <a:srcRect/>
          <a:stretch>
            <a:fillRect/>
          </a:stretch>
        </p:blipFill>
        <p:spPr bwMode="auto">
          <a:xfrm>
            <a:off x="7620000" y="2667000"/>
            <a:ext cx="1081088" cy="1425575"/>
          </a:xfrm>
          <a:prstGeom prst="rect">
            <a:avLst/>
          </a:prstGeom>
          <a:noFill/>
          <a:ln w="9525">
            <a:noFill/>
            <a:miter lim="800000"/>
            <a:headEnd/>
            <a:tailEnd/>
          </a:ln>
        </p:spPr>
      </p:pic>
      <p:pic>
        <p:nvPicPr>
          <p:cNvPr id="29700" name="Picture 5" descr="350px-Solar_sys2"/>
          <p:cNvPicPr>
            <a:picLocks noChangeAspect="1" noChangeArrowheads="1"/>
          </p:cNvPicPr>
          <p:nvPr/>
        </p:nvPicPr>
        <p:blipFill>
          <a:blip r:embed="rId4"/>
          <a:srcRect/>
          <a:stretch>
            <a:fillRect/>
          </a:stretch>
        </p:blipFill>
        <p:spPr bwMode="auto">
          <a:xfrm>
            <a:off x="6519863" y="5208588"/>
            <a:ext cx="2624137" cy="1649412"/>
          </a:xfrm>
          <a:prstGeom prst="rect">
            <a:avLst/>
          </a:prstGeom>
          <a:noFill/>
          <a:ln w="9525">
            <a:noFill/>
            <a:miter lim="800000"/>
            <a:headEnd/>
            <a:tailEnd/>
          </a:ln>
        </p:spPr>
      </p:pic>
      <p:grpSp>
        <p:nvGrpSpPr>
          <p:cNvPr id="29701" name="Group 11"/>
          <p:cNvGrpSpPr>
            <a:grpSpLocks/>
          </p:cNvGrpSpPr>
          <p:nvPr/>
        </p:nvGrpSpPr>
        <p:grpSpPr bwMode="auto">
          <a:xfrm>
            <a:off x="54310" y="990600"/>
            <a:ext cx="8556290" cy="4518025"/>
            <a:chOff x="33" y="720"/>
            <a:chExt cx="5199" cy="2860"/>
          </a:xfrm>
        </p:grpSpPr>
        <p:sp>
          <p:nvSpPr>
            <p:cNvPr id="29703" name="Rectangle 3"/>
            <p:cNvSpPr>
              <a:spLocks noChangeArrowheads="1"/>
            </p:cNvSpPr>
            <p:nvPr/>
          </p:nvSpPr>
          <p:spPr bwMode="auto">
            <a:xfrm>
              <a:off x="336" y="720"/>
              <a:ext cx="4896" cy="2860"/>
            </a:xfrm>
            <a:prstGeom prst="rect">
              <a:avLst/>
            </a:prstGeom>
            <a:noFill/>
            <a:ln w="9525">
              <a:noFill/>
              <a:round/>
              <a:headEnd/>
              <a:tailEnd/>
            </a:ln>
          </p:spPr>
          <p:txBody>
            <a:bodyPr lIns="90000" tIns="46800" rIns="90000" bIns="46800">
              <a:prstTxWarp prst="textNoShape">
                <a:avLst/>
              </a:prstTxWarp>
              <a:spAutoFit/>
            </a:bodyPr>
            <a:lstStyle/>
            <a:p>
              <a:pPr marL="608013" indent="-608013" algn="l" defTabSz="449263">
                <a:lnSpc>
                  <a:spcPct val="105000"/>
                </a:lnSpc>
                <a:spcBef>
                  <a:spcPct val="20000"/>
                </a:spcBef>
                <a:buClr>
                  <a:srgbClr val="FF3300"/>
                </a:buClr>
                <a:buSzPct val="100000"/>
                <a:buFont typeface="Times New Roman" charset="0"/>
                <a:buNone/>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a:solidFill>
                    <a:srgbClr val="FF3300"/>
                  </a:solidFill>
                  <a:latin typeface="Helvetica" charset="0"/>
                </a:rPr>
                <a:t>Observations </a:t>
              </a:r>
              <a:r>
                <a:rPr lang="fr-FR" sz="2400" dirty="0">
                  <a:latin typeface="Helvetica" charset="0"/>
                </a:rPr>
                <a:t>(mesures: construction de détecteurs)</a:t>
              </a:r>
              <a:endParaRPr lang="fr-FR" sz="1100" dirty="0">
                <a:latin typeface="Helvetica" charset="0"/>
              </a:endParaRPr>
            </a:p>
            <a:p>
              <a:pPr marL="989013" lvl="1" indent="-531813" algn="l" defTabSz="449263">
                <a:lnSpc>
                  <a:spcPct val="105000"/>
                </a:lnSpc>
                <a:spcBef>
                  <a:spcPct val="20000"/>
                </a:spcBef>
                <a:buSzPct val="60000"/>
                <a:buFont typeface="Comic Sans MS" charset="0"/>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a:solidFill>
                    <a:srgbClr val="27A217"/>
                  </a:solidFill>
                  <a:latin typeface="Helvetica" charset="0"/>
                  <a:ea typeface="ＭＳ Ｐゴシック" charset="-128"/>
                  <a:cs typeface="ＭＳ Ｐゴシック" charset="-128"/>
                </a:rPr>
                <a:t>Une pomme tombe d’un arbre</a:t>
              </a:r>
              <a:endParaRPr lang="fr-FR" sz="2400" dirty="0">
                <a:solidFill>
                  <a:srgbClr val="3399FF"/>
                </a:solidFill>
                <a:latin typeface="Helvetica" charset="0"/>
                <a:ea typeface="ＭＳ Ｐゴシック" charset="-128"/>
                <a:cs typeface="ＭＳ Ｐゴシック" charset="-128"/>
              </a:endParaRPr>
            </a:p>
            <a:p>
              <a:pPr marL="989013" lvl="1" indent="-531813" algn="l" defTabSz="449263">
                <a:lnSpc>
                  <a:spcPct val="105000"/>
                </a:lnSpc>
                <a:spcBef>
                  <a:spcPct val="20000"/>
                </a:spcBef>
                <a:buSzPct val="60000"/>
                <a:buFont typeface="Comic Sans MS" charset="0"/>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a:solidFill>
                    <a:schemeClr val="accent2"/>
                  </a:solidFill>
                  <a:latin typeface="Helvetica" charset="0"/>
                  <a:ea typeface="ＭＳ Ｐゴシック" charset="-128"/>
                  <a:cs typeface="ＭＳ Ｐゴシック" charset="-128"/>
                </a:rPr>
                <a:t>Il y a quatre forces + les particules de matière</a:t>
              </a:r>
            </a:p>
            <a:p>
              <a:pPr marL="608013" indent="-608013" algn="l" defTabSz="449263">
                <a:lnSpc>
                  <a:spcPct val="105000"/>
                </a:lnSpc>
                <a:spcBef>
                  <a:spcPct val="20000"/>
                </a:spcBef>
                <a:buClr>
                  <a:srgbClr val="FF3300"/>
                </a:buClr>
                <a:buSzPct val="100000"/>
                <a:buFont typeface="StarSymbol" charset="0"/>
                <a:buNone/>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a:solidFill>
                    <a:srgbClr val="FF3300"/>
                  </a:solidFill>
                  <a:latin typeface="Helvetica" charset="0"/>
                </a:rPr>
                <a:t>Modèles           </a:t>
              </a:r>
              <a:r>
                <a:rPr lang="fr-FR" sz="2400" dirty="0">
                  <a:latin typeface="Helvetica" charset="0"/>
                </a:rPr>
                <a:t>(simulations)</a:t>
              </a:r>
            </a:p>
            <a:p>
              <a:pPr marL="989013" lvl="1" indent="-531813" algn="l" defTabSz="449263">
                <a:lnSpc>
                  <a:spcPct val="105000"/>
                </a:lnSpc>
                <a:spcBef>
                  <a:spcPct val="20000"/>
                </a:spcBef>
                <a:buSzPct val="60000"/>
                <a:buFont typeface="Comic Sans MS" charset="0"/>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a:solidFill>
                    <a:srgbClr val="27A217"/>
                  </a:solidFill>
                  <a:latin typeface="Helvetica" charset="0"/>
                  <a:ea typeface="ＭＳ Ｐゴシック" charset="-128"/>
                  <a:cs typeface="ＭＳ Ｐゴシック" charset="-128"/>
                </a:rPr>
                <a:t>P = GmM/R</a:t>
              </a:r>
              <a:r>
                <a:rPr lang="fr-FR" sz="2400" baseline="30000" dirty="0">
                  <a:solidFill>
                    <a:srgbClr val="27A217"/>
                  </a:solidFill>
                  <a:latin typeface="Helvetica" charset="0"/>
                  <a:ea typeface="ＭＳ Ｐゴシック" charset="-128"/>
                  <a:cs typeface="ＭＳ Ｐゴシック" charset="-128"/>
                </a:rPr>
                <a:t>2</a:t>
              </a:r>
              <a:endParaRPr lang="fr-FR" sz="2400" baseline="30000" dirty="0">
                <a:solidFill>
                  <a:srgbClr val="3399FF"/>
                </a:solidFill>
                <a:latin typeface="Helvetica" charset="0"/>
                <a:ea typeface="ＭＳ Ｐゴシック" charset="-128"/>
                <a:cs typeface="ＭＳ Ｐゴシック" charset="-128"/>
              </a:endParaRPr>
            </a:p>
            <a:p>
              <a:pPr marL="989013" lvl="1" indent="-531813" algn="l" defTabSz="449263">
                <a:lnSpc>
                  <a:spcPct val="105000"/>
                </a:lnSpc>
                <a:spcBef>
                  <a:spcPct val="20000"/>
                </a:spcBef>
                <a:buSzPct val="60000"/>
                <a:buFont typeface="Comic Sans MS" charset="0"/>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a:solidFill>
                    <a:schemeClr val="accent2"/>
                  </a:solidFill>
                  <a:latin typeface="Helvetica" charset="0"/>
                  <a:ea typeface="ＭＳ Ｐゴシック" charset="-128"/>
                  <a:cs typeface="ＭＳ Ｐゴシック" charset="-128"/>
                </a:rPr>
                <a:t>Modèle Standard</a:t>
              </a:r>
            </a:p>
            <a:p>
              <a:pPr marL="608013" indent="-608013" algn="l" defTabSz="449263">
                <a:lnSpc>
                  <a:spcPct val="105000"/>
                </a:lnSpc>
                <a:spcBef>
                  <a:spcPct val="20000"/>
                </a:spcBef>
                <a:buClr>
                  <a:srgbClr val="FF3300"/>
                </a:buClr>
                <a:buSzPct val="100000"/>
                <a:buFont typeface="StarSymbol" charset="0"/>
                <a:buNone/>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smtClean="0">
                  <a:solidFill>
                    <a:srgbClr val="FF3300"/>
                  </a:solidFill>
                  <a:latin typeface="Helvetica" charset="0"/>
                </a:rPr>
                <a:t>Prédictions </a:t>
              </a:r>
              <a:r>
                <a:rPr lang="fr-FR" sz="2400" dirty="0" smtClean="0">
                  <a:solidFill>
                    <a:schemeClr val="tx2"/>
                  </a:solidFill>
                  <a:latin typeface="Helvetica" charset="0"/>
                </a:rPr>
                <a:t>(théories, idées)</a:t>
              </a:r>
            </a:p>
            <a:p>
              <a:pPr marL="989013" lvl="1" indent="-531813" algn="l" defTabSz="449263">
                <a:lnSpc>
                  <a:spcPct val="105000"/>
                </a:lnSpc>
                <a:spcBef>
                  <a:spcPct val="20000"/>
                </a:spcBef>
                <a:buSzPct val="60000"/>
                <a:buFont typeface="Comic Sans MS" charset="0"/>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a:solidFill>
                    <a:srgbClr val="27A217"/>
                  </a:solidFill>
                  <a:latin typeface="Helvetica" charset="0"/>
                  <a:ea typeface="ＭＳ Ｐゴシック" charset="-128"/>
                  <a:cs typeface="ＭＳ Ｐゴシック" charset="-128"/>
                </a:rPr>
                <a:t>Position des planètes dans le ciel</a:t>
              </a:r>
              <a:endParaRPr lang="fr-FR" sz="2400" dirty="0">
                <a:solidFill>
                  <a:srgbClr val="3399FF"/>
                </a:solidFill>
                <a:latin typeface="Helvetica" charset="0"/>
                <a:ea typeface="ＭＳ Ｐゴシック" charset="-128"/>
                <a:cs typeface="ＭＳ Ｐゴシック" charset="-128"/>
              </a:endParaRPr>
            </a:p>
            <a:p>
              <a:pPr marL="989013" lvl="1" indent="-531813" algn="l" defTabSz="449263">
                <a:lnSpc>
                  <a:spcPct val="105000"/>
                </a:lnSpc>
                <a:spcBef>
                  <a:spcPct val="20000"/>
                </a:spcBef>
                <a:buSzPct val="60000"/>
                <a:buFont typeface="Comic Sans MS" charset="0"/>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fr-FR" sz="2400" dirty="0">
                  <a:solidFill>
                    <a:schemeClr val="accent2"/>
                  </a:solidFill>
                  <a:latin typeface="Helvetica" charset="0"/>
                  <a:ea typeface="ＭＳ Ｐゴシック" charset="-128"/>
                  <a:cs typeface="ＭＳ Ｐゴシック" charset="-128"/>
                </a:rPr>
                <a:t>Boson de </a:t>
              </a:r>
              <a:r>
                <a:rPr lang="fr-FR" sz="2400" dirty="0" err="1">
                  <a:solidFill>
                    <a:schemeClr val="accent2"/>
                  </a:solidFill>
                  <a:latin typeface="Helvetica" charset="0"/>
                  <a:ea typeface="ＭＳ Ｐゴシック" charset="-128"/>
                  <a:cs typeface="ＭＳ Ｐゴシック" charset="-128"/>
                </a:rPr>
                <a:t>Higgs</a:t>
              </a:r>
              <a:r>
                <a:rPr lang="fr-FR" sz="2400" dirty="0">
                  <a:solidFill>
                    <a:schemeClr val="accent2"/>
                  </a:solidFill>
                  <a:latin typeface="Helvetica" charset="0"/>
                  <a:ea typeface="ＭＳ Ｐゴシック" charset="-128"/>
                  <a:cs typeface="ＭＳ Ｐゴシック" charset="-128"/>
                </a:rPr>
                <a:t>, particules </a:t>
              </a:r>
              <a:r>
                <a:rPr lang="fr-FR" sz="2400" dirty="0" err="1">
                  <a:solidFill>
                    <a:schemeClr val="accent2"/>
                  </a:solidFill>
                  <a:latin typeface="Helvetica" charset="0"/>
                  <a:ea typeface="ＭＳ Ｐゴシック" charset="-128"/>
                  <a:cs typeface="ＭＳ Ｐゴシック" charset="-128"/>
                </a:rPr>
                <a:t>supersymétriques</a:t>
              </a:r>
              <a:r>
                <a:rPr lang="fr-FR" sz="2400" dirty="0">
                  <a:solidFill>
                    <a:schemeClr val="accent2"/>
                  </a:solidFill>
                  <a:latin typeface="Helvetica" charset="0"/>
                  <a:ea typeface="ＭＳ Ｐゴシック" charset="-128"/>
                  <a:cs typeface="ＭＳ Ｐゴシック" charset="-128"/>
                </a:rPr>
                <a:t>, matière noire?</a:t>
              </a:r>
            </a:p>
          </p:txBody>
        </p:sp>
        <p:grpSp>
          <p:nvGrpSpPr>
            <p:cNvPr id="29704" name="Group 6"/>
            <p:cNvGrpSpPr>
              <a:grpSpLocks/>
            </p:cNvGrpSpPr>
            <p:nvPr/>
          </p:nvGrpSpPr>
          <p:grpSpPr bwMode="auto">
            <a:xfrm>
              <a:off x="33" y="864"/>
              <a:ext cx="384" cy="1728"/>
              <a:chOff x="318" y="1162"/>
              <a:chExt cx="272" cy="1724"/>
            </a:xfrm>
          </p:grpSpPr>
          <p:sp>
            <p:nvSpPr>
              <p:cNvPr id="29705" name="Line 7"/>
              <p:cNvSpPr>
                <a:spLocks noChangeShapeType="1"/>
              </p:cNvSpPr>
              <p:nvPr/>
            </p:nvSpPr>
            <p:spPr bwMode="auto">
              <a:xfrm>
                <a:off x="318" y="1162"/>
                <a:ext cx="272" cy="0"/>
              </a:xfrm>
              <a:prstGeom prst="line">
                <a:avLst/>
              </a:prstGeom>
              <a:noFill/>
              <a:ln w="28575">
                <a:solidFill>
                  <a:srgbClr val="FF0000"/>
                </a:solidFill>
                <a:round/>
                <a:headEnd/>
                <a:tailEnd type="triangle" w="med" len="med"/>
              </a:ln>
            </p:spPr>
            <p:txBody>
              <a:bodyPr>
                <a:prstTxWarp prst="textNoShape">
                  <a:avLst/>
                </a:prstTxWarp>
              </a:bodyPr>
              <a:lstStyle/>
              <a:p>
                <a:endParaRPr lang="en-US"/>
              </a:p>
            </p:txBody>
          </p:sp>
          <p:sp>
            <p:nvSpPr>
              <p:cNvPr id="29706" name="Line 8"/>
              <p:cNvSpPr>
                <a:spLocks noChangeShapeType="1"/>
              </p:cNvSpPr>
              <p:nvPr/>
            </p:nvSpPr>
            <p:spPr bwMode="auto">
              <a:xfrm>
                <a:off x="328" y="1162"/>
                <a:ext cx="0" cy="1724"/>
              </a:xfrm>
              <a:prstGeom prst="line">
                <a:avLst/>
              </a:prstGeom>
              <a:noFill/>
              <a:ln w="28575">
                <a:solidFill>
                  <a:srgbClr val="FF0000"/>
                </a:solidFill>
                <a:round/>
                <a:headEnd/>
                <a:tailEnd/>
              </a:ln>
            </p:spPr>
            <p:txBody>
              <a:bodyPr>
                <a:prstTxWarp prst="textNoShape">
                  <a:avLst/>
                </a:prstTxWarp>
              </a:bodyPr>
              <a:lstStyle/>
              <a:p>
                <a:endParaRPr lang="en-US"/>
              </a:p>
            </p:txBody>
          </p:sp>
          <p:sp>
            <p:nvSpPr>
              <p:cNvPr id="29707" name="Line 9"/>
              <p:cNvSpPr>
                <a:spLocks noChangeShapeType="1"/>
              </p:cNvSpPr>
              <p:nvPr/>
            </p:nvSpPr>
            <p:spPr bwMode="auto">
              <a:xfrm>
                <a:off x="331" y="2886"/>
                <a:ext cx="226" cy="0"/>
              </a:xfrm>
              <a:prstGeom prst="line">
                <a:avLst/>
              </a:prstGeom>
              <a:noFill/>
              <a:ln w="28575">
                <a:solidFill>
                  <a:srgbClr val="FF0000"/>
                </a:solidFill>
                <a:round/>
                <a:headEnd/>
                <a:tailEnd/>
              </a:ln>
            </p:spPr>
            <p:txBody>
              <a:bodyPr>
                <a:prstTxWarp prst="textNoShape">
                  <a:avLst/>
                </a:prstTxWarp>
              </a:bodyPr>
              <a:lstStyle/>
              <a:p>
                <a:endParaRPr lang="en-US"/>
              </a:p>
            </p:txBody>
          </p:sp>
        </p:grpSp>
      </p:grpSp>
      <p:pic>
        <p:nvPicPr>
          <p:cNvPr id="29702" name="Picture 12" descr="sisyrock"/>
          <p:cNvPicPr>
            <a:picLocks noChangeAspect="1" noChangeArrowheads="1" noCrop="1"/>
          </p:cNvPicPr>
          <p:nvPr/>
        </p:nvPicPr>
        <p:blipFill>
          <a:blip r:embed="rId5"/>
          <a:srcRect/>
          <a:stretch>
            <a:fillRect/>
          </a:stretch>
        </p:blipFill>
        <p:spPr bwMode="auto">
          <a:xfrm>
            <a:off x="4876800" y="2344738"/>
            <a:ext cx="2209800" cy="18669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9442" name="Rectangle 2"/>
          <p:cNvSpPr>
            <a:spLocks noChangeArrowheads="1"/>
          </p:cNvSpPr>
          <p:nvPr/>
        </p:nvSpPr>
        <p:spPr bwMode="auto">
          <a:xfrm>
            <a:off x="0" y="0"/>
            <a:ext cx="9144000" cy="3778250"/>
          </a:xfrm>
          <a:prstGeom prst="rect">
            <a:avLst/>
          </a:prstGeom>
          <a:noFill/>
          <a:ln w="9525">
            <a:noFill/>
            <a:round/>
            <a:headEnd/>
            <a:tailEnd/>
          </a:ln>
        </p:spPr>
        <p:txBody>
          <a:bodyPr lIns="90000" tIns="46800" rIns="90000" bIns="46800">
            <a:prstTxWarp prst="textNoShape">
              <a:avLst/>
            </a:prstTxWarp>
            <a:spAutoFit/>
          </a:bodyPr>
          <a:lstStyle/>
          <a:p>
            <a:pPr marL="341313" indent="-341313" defTabSz="449263">
              <a:spcBef>
                <a:spcPts val="700"/>
              </a:spcBef>
              <a:buSzPct val="100000"/>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800">
                <a:solidFill>
                  <a:srgbClr val="996600"/>
                </a:solidFill>
                <a:latin typeface="Helvetica" charset="0"/>
              </a:rPr>
              <a:t>Enorme succès du Modèle Standard </a:t>
            </a:r>
          </a:p>
          <a:p>
            <a:pPr marL="341313" indent="-341313" defTabSz="449263">
              <a:spcBef>
                <a:spcPts val="700"/>
              </a:spcBef>
              <a:buSzPct val="100000"/>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800">
                <a:solidFill>
                  <a:srgbClr val="996600"/>
                </a:solidFill>
                <a:latin typeface="Helvetica" charset="0"/>
              </a:rPr>
              <a:t>en physique des particules: </a:t>
            </a:r>
            <a:endParaRPr lang="fr-FR" sz="2600">
              <a:solidFill>
                <a:schemeClr val="accent2"/>
              </a:solidFill>
              <a:latin typeface="Helvetica" charset="0"/>
            </a:endParaRPr>
          </a:p>
          <a:p>
            <a:pPr marL="341313" indent="-341313" algn="l" defTabSz="449263">
              <a:spcBef>
                <a:spcPct val="20000"/>
              </a:spcBef>
              <a:buSzPct val="100000"/>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solidFill>
                  <a:schemeClr val="accent2"/>
                </a:solidFill>
                <a:latin typeface="Helvetica" charset="0"/>
              </a:rPr>
              <a:t>Prédictions en accord avec les mesures, précision de </a:t>
            </a:r>
            <a:r>
              <a:rPr lang="fr-FR" sz="2500">
                <a:solidFill>
                  <a:srgbClr val="FF3300"/>
                </a:solidFill>
                <a:latin typeface="Helvetica" charset="0"/>
              </a:rPr>
              <a:t>0.1%</a:t>
            </a:r>
          </a:p>
          <a:p>
            <a:pPr marL="741363" lvl="1" indent="-284163" defTabSz="449263">
              <a:spcBef>
                <a:spcPct val="20000"/>
              </a:spcBef>
              <a:buSzPct val="60000"/>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600">
                <a:solidFill>
                  <a:schemeClr val="accent2"/>
                </a:solidFill>
                <a:latin typeface="Helvetica" charset="0"/>
                <a:ea typeface="ＭＳ Ｐゴシック" charset="-128"/>
                <a:cs typeface="ＭＳ Ｐゴシック" charset="-128"/>
              </a:rPr>
              <a:t>Moment magnétique de l’électron:</a:t>
            </a:r>
          </a:p>
          <a:p>
            <a:pPr marL="1143000" lvl="2" indent="-228600" defTabSz="449263">
              <a:spcBef>
                <a:spcPct val="20000"/>
              </a:spcBef>
              <a:buSzPct val="60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600">
                <a:solidFill>
                  <a:srgbClr val="CC3399"/>
                </a:solidFill>
                <a:latin typeface="Helvetica" charset="0"/>
                <a:ea typeface="ＭＳ Ｐゴシック" charset="-128"/>
                <a:cs typeface="ＭＳ Ｐゴシック" charset="-128"/>
              </a:rPr>
              <a:t> accord jusqu’au 11ème chiffre significatif </a:t>
            </a:r>
            <a:br>
              <a:rPr lang="fr-FR" sz="2600">
                <a:solidFill>
                  <a:srgbClr val="CC3399"/>
                </a:solidFill>
                <a:latin typeface="Helvetica" charset="0"/>
                <a:ea typeface="ＭＳ Ｐゴシック" charset="-128"/>
                <a:cs typeface="ＭＳ Ｐゴシック" charset="-128"/>
              </a:rPr>
            </a:br>
            <a:r>
              <a:rPr lang="fr-FR" sz="2600">
                <a:solidFill>
                  <a:srgbClr val="CC3399"/>
                </a:solidFill>
                <a:latin typeface="Helvetica" charset="0"/>
                <a:ea typeface="ＭＳ Ｐゴシック" charset="-128"/>
                <a:cs typeface="ＭＳ Ｐゴシック" charset="-128"/>
              </a:rPr>
              <a:t>entre théorie et expérience!</a:t>
            </a:r>
            <a:endParaRPr lang="fr-FR" sz="2600">
              <a:solidFill>
                <a:srgbClr val="3399FF"/>
              </a:solidFill>
              <a:latin typeface="Helvetica" charset="0"/>
              <a:ea typeface="ＭＳ Ｐゴシック" charset="-128"/>
              <a:cs typeface="ＭＳ Ｐゴシック" charset="-128"/>
            </a:endParaRPr>
          </a:p>
          <a:p>
            <a:pPr marL="741363" lvl="1" indent="-284163" defTabSz="449263">
              <a:spcBef>
                <a:spcPct val="20000"/>
              </a:spcBef>
              <a:buSzPct val="60000"/>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600">
                <a:solidFill>
                  <a:schemeClr val="accent2"/>
                </a:solidFill>
                <a:latin typeface="Helvetica" charset="0"/>
                <a:ea typeface="ＭＳ Ｐゴシック" charset="-128"/>
                <a:cs typeface="ＭＳ Ｐゴシック" charset="-128"/>
              </a:rPr>
              <a:t>Découverte de</a:t>
            </a:r>
            <a:r>
              <a:rPr lang="fr-FR" sz="2600">
                <a:solidFill>
                  <a:srgbClr val="FF3300"/>
                </a:solidFill>
                <a:latin typeface="Helvetica" charset="0"/>
                <a:ea typeface="ＭＳ Ｐゴシック" charset="-128"/>
                <a:cs typeface="ＭＳ Ｐゴシック" charset="-128"/>
              </a:rPr>
              <a:t> bosons W, Z, quark top, neutrino </a:t>
            </a:r>
            <a:r>
              <a:rPr lang="fr-FR" sz="2600" b="0">
                <a:solidFill>
                  <a:srgbClr val="FF3300"/>
                </a:solidFill>
                <a:latin typeface="Symbol" charset="2"/>
                <a:ea typeface="ＭＳ Ｐゴシック" charset="-128"/>
                <a:cs typeface="ＭＳ Ｐゴシック" charset="-128"/>
              </a:rPr>
              <a:t></a:t>
            </a:r>
            <a:r>
              <a:rPr lang="fr-FR" sz="2600" b="0" baseline="-25000">
                <a:solidFill>
                  <a:srgbClr val="FF3300"/>
                </a:solidFill>
                <a:latin typeface="Symbol" charset="2"/>
                <a:ea typeface="ＭＳ Ｐゴシック" charset="-128"/>
                <a:cs typeface="ＭＳ Ｐゴシック" charset="-128"/>
              </a:rPr>
              <a:t></a:t>
            </a:r>
            <a:r>
              <a:rPr lang="fr-FR" sz="2600">
                <a:solidFill>
                  <a:srgbClr val="FF3300"/>
                </a:solidFill>
                <a:latin typeface="Symbol" charset="2"/>
                <a:ea typeface="ＭＳ Ｐゴシック" charset="-128"/>
                <a:cs typeface="ＭＳ Ｐゴシック" charset="-128"/>
              </a:rPr>
              <a:t> </a:t>
            </a:r>
            <a:br>
              <a:rPr lang="fr-FR" sz="2600">
                <a:solidFill>
                  <a:srgbClr val="FF3300"/>
                </a:solidFill>
                <a:latin typeface="Symbol" charset="2"/>
                <a:ea typeface="ＭＳ Ｐゴシック" charset="-128"/>
                <a:cs typeface="ＭＳ Ｐゴシック" charset="-128"/>
              </a:rPr>
            </a:br>
            <a:r>
              <a:rPr lang="fr-FR" sz="2600">
                <a:solidFill>
                  <a:srgbClr val="27A217"/>
                </a:solidFill>
                <a:latin typeface="Helvetica" charset="0"/>
                <a:ea typeface="ＭＳ Ｐゴシック" charset="-128"/>
                <a:cs typeface="ＭＳ Ｐゴシック" charset="-128"/>
              </a:rPr>
              <a:t>Après prédiction par la théorie!</a:t>
            </a:r>
          </a:p>
        </p:txBody>
      </p:sp>
      <p:sp>
        <p:nvSpPr>
          <p:cNvPr id="1469443" name="Rectangle 3"/>
          <p:cNvSpPr>
            <a:spLocks noChangeArrowheads="1"/>
          </p:cNvSpPr>
          <p:nvPr/>
        </p:nvSpPr>
        <p:spPr bwMode="auto">
          <a:xfrm>
            <a:off x="0" y="5562600"/>
            <a:ext cx="9144000" cy="930275"/>
          </a:xfrm>
          <a:prstGeom prst="rect">
            <a:avLst/>
          </a:prstGeom>
          <a:noFill/>
          <a:ln w="9525">
            <a:noFill/>
            <a:round/>
            <a:headEnd/>
            <a:tailEnd/>
          </a:ln>
        </p:spPr>
        <p:txBody>
          <a:bodyPr lIns="90000" tIns="46800" rIns="90000" bIns="46800">
            <a:prstTxWarp prst="textNoShape">
              <a:avLst/>
            </a:prstTxWarp>
            <a:spAutoFit/>
          </a:bodyPr>
          <a:lstStyle/>
          <a:p>
            <a:pPr marL="341313" indent="-341313" defTabSz="449263">
              <a:spcBef>
                <a:spcPts val="700"/>
              </a:spcBef>
              <a:buSzPct val="100000"/>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solidFill>
                  <a:srgbClr val="996600"/>
                </a:solidFill>
                <a:latin typeface="Helvetica" charset="0"/>
              </a:rPr>
              <a:t>Principal succès de la relativité générale:</a:t>
            </a:r>
            <a:endParaRPr lang="fr-FR" sz="2500">
              <a:solidFill>
                <a:schemeClr val="accent2"/>
              </a:solidFill>
              <a:latin typeface="Helvetica" charset="0"/>
            </a:endParaRPr>
          </a:p>
          <a:p>
            <a:pPr marL="341313" indent="-341313" defTabSz="449263">
              <a:spcBef>
                <a:spcPct val="20000"/>
              </a:spcBef>
              <a:buSzPct val="100000"/>
              <a:buFont typeface="Comic Sans MS"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sz="2500">
                <a:solidFill>
                  <a:schemeClr val="accent2"/>
                </a:solidFill>
                <a:latin typeface="Helvetica" charset="0"/>
              </a:rPr>
              <a:t>Prédictions en accord avec les mesures, précision de </a:t>
            </a:r>
            <a:r>
              <a:rPr lang="fr-FR" sz="2500">
                <a:solidFill>
                  <a:srgbClr val="FF3300"/>
                </a:solidFill>
                <a:latin typeface="Helvetica" charset="0"/>
              </a:rPr>
              <a:t>0.1%</a:t>
            </a:r>
          </a:p>
        </p:txBody>
      </p:sp>
      <p:sp>
        <p:nvSpPr>
          <p:cNvPr id="1469444" name="Text Box 4"/>
          <p:cNvSpPr txBox="1">
            <a:spLocks noChangeArrowheads="1"/>
          </p:cNvSpPr>
          <p:nvPr/>
        </p:nvSpPr>
        <p:spPr bwMode="auto">
          <a:xfrm>
            <a:off x="0" y="4419600"/>
            <a:ext cx="9144000" cy="469900"/>
          </a:xfrm>
          <a:prstGeom prst="rect">
            <a:avLst/>
          </a:prstGeom>
          <a:noFill/>
          <a:ln w="9525">
            <a:noFill/>
            <a:miter lim="800000"/>
            <a:headEnd/>
            <a:tailEnd/>
          </a:ln>
        </p:spPr>
        <p:txBody>
          <a:bodyPr>
            <a:prstTxWarp prst="textNoShape">
              <a:avLst/>
            </a:prstTxWarp>
            <a:spAutoFit/>
          </a:bodyPr>
          <a:lstStyle/>
          <a:p>
            <a:pPr algn="l">
              <a:lnSpc>
                <a:spcPct val="95000"/>
              </a:lnSpc>
              <a:buClr>
                <a:srgbClr val="000000"/>
              </a:buClr>
              <a:buSzPct val="100000"/>
              <a:buFont typeface="Times New Roman" charset="0"/>
              <a:buNone/>
            </a:pPr>
            <a:r>
              <a:rPr lang="fr-FR" sz="2600">
                <a:solidFill>
                  <a:srgbClr val="FF0000"/>
                </a:solidFill>
                <a:latin typeface="Times New Roman" charset="0"/>
                <a:ea typeface="Arial Unicode MS" charset="0"/>
                <a:cs typeface="Arial Unicode MS" charset="0"/>
              </a:rPr>
              <a:t>Encore incompatibles aujourd’hui d’un point de vue théorique!</a:t>
            </a:r>
          </a:p>
        </p:txBody>
      </p:sp>
      <p:sp>
        <p:nvSpPr>
          <p:cNvPr id="31749" name="AutoShape 5"/>
          <p:cNvSpPr>
            <a:spLocks noChangeArrowheads="1"/>
          </p:cNvSpPr>
          <p:nvPr/>
        </p:nvSpPr>
        <p:spPr bwMode="auto">
          <a:xfrm>
            <a:off x="4114800" y="4876800"/>
            <a:ext cx="457200" cy="685800"/>
          </a:xfrm>
          <a:prstGeom prst="upArrow">
            <a:avLst>
              <a:gd name="adj1" fmla="val 50000"/>
              <a:gd name="adj2" fmla="val 37500"/>
            </a:avLst>
          </a:prstGeom>
          <a:solidFill>
            <a:srgbClr val="996600"/>
          </a:solidFill>
          <a:ln w="28575">
            <a:solidFill>
              <a:srgbClr val="996600"/>
            </a:solidFill>
            <a:miter lim="800000"/>
            <a:headEnd/>
            <a:tailEnd/>
          </a:ln>
        </p:spPr>
        <p:txBody>
          <a:bodyPr wrap="none" lIns="90488" tIns="44450" rIns="90488" bIns="44450" anchor="ctr">
            <a:prstTxWarp prst="textNoShape">
              <a:avLst/>
            </a:prstTxWarp>
          </a:bodyPr>
          <a:lstStyle/>
          <a:p>
            <a:endParaRPr lang="en-US"/>
          </a:p>
        </p:txBody>
      </p:sp>
      <p:sp>
        <p:nvSpPr>
          <p:cNvPr id="31750" name="AutoShape 6"/>
          <p:cNvSpPr>
            <a:spLocks noChangeArrowheads="1"/>
          </p:cNvSpPr>
          <p:nvPr/>
        </p:nvSpPr>
        <p:spPr bwMode="auto">
          <a:xfrm>
            <a:off x="4114800" y="3733800"/>
            <a:ext cx="457200" cy="685800"/>
          </a:xfrm>
          <a:prstGeom prst="downArrow">
            <a:avLst>
              <a:gd name="adj1" fmla="val 50000"/>
              <a:gd name="adj2" fmla="val 37500"/>
            </a:avLst>
          </a:prstGeom>
          <a:solidFill>
            <a:srgbClr val="996600"/>
          </a:solidFill>
          <a:ln w="28575">
            <a:solidFill>
              <a:srgbClr val="996600"/>
            </a:solidFill>
            <a:miter lim="800000"/>
            <a:headEnd/>
            <a:tailEnd/>
          </a:ln>
        </p:spPr>
        <p:txBody>
          <a:bodyPr wrap="none" lIns="90488" tIns="44450" rIns="90488" bIns="44450" anchor="ct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69442"/>
                                        </p:tgtEl>
                                        <p:attrNameLst>
                                          <p:attrName>style.visibility</p:attrName>
                                        </p:attrNameLst>
                                      </p:cBhvr>
                                      <p:to>
                                        <p:strVal val="visible"/>
                                      </p:to>
                                    </p:set>
                                    <p:anim calcmode="lin" valueType="num">
                                      <p:cBhvr additive="base">
                                        <p:cTn id="7" dur="500" fill="hold"/>
                                        <p:tgtEl>
                                          <p:spTgt spid="1469442"/>
                                        </p:tgtEl>
                                        <p:attrNameLst>
                                          <p:attrName>ppt_x</p:attrName>
                                        </p:attrNameLst>
                                      </p:cBhvr>
                                      <p:tavLst>
                                        <p:tav tm="0">
                                          <p:val>
                                            <p:strVal val="0-#ppt_w/2"/>
                                          </p:val>
                                        </p:tav>
                                        <p:tav tm="100000">
                                          <p:val>
                                            <p:strVal val="#ppt_x"/>
                                          </p:val>
                                        </p:tav>
                                      </p:tavLst>
                                    </p:anim>
                                    <p:anim calcmode="lin" valueType="num">
                                      <p:cBhvr additive="base">
                                        <p:cTn id="8" dur="500" fill="hold"/>
                                        <p:tgtEl>
                                          <p:spTgt spid="14694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69443"/>
                                        </p:tgtEl>
                                        <p:attrNameLst>
                                          <p:attrName>style.visibility</p:attrName>
                                        </p:attrNameLst>
                                      </p:cBhvr>
                                      <p:to>
                                        <p:strVal val="visible"/>
                                      </p:to>
                                    </p:set>
                                    <p:anim calcmode="lin" valueType="num">
                                      <p:cBhvr additive="base">
                                        <p:cTn id="13" dur="500" fill="hold"/>
                                        <p:tgtEl>
                                          <p:spTgt spid="1469443"/>
                                        </p:tgtEl>
                                        <p:attrNameLst>
                                          <p:attrName>ppt_x</p:attrName>
                                        </p:attrNameLst>
                                      </p:cBhvr>
                                      <p:tavLst>
                                        <p:tav tm="0">
                                          <p:val>
                                            <p:strVal val="#ppt_x"/>
                                          </p:val>
                                        </p:tav>
                                        <p:tav tm="100000">
                                          <p:val>
                                            <p:strVal val="#ppt_x"/>
                                          </p:val>
                                        </p:tav>
                                      </p:tavLst>
                                    </p:anim>
                                    <p:anim calcmode="lin" valueType="num">
                                      <p:cBhvr additive="base">
                                        <p:cTn id="14" dur="500" fill="hold"/>
                                        <p:tgtEl>
                                          <p:spTgt spid="14694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69444"/>
                                        </p:tgtEl>
                                        <p:attrNameLst>
                                          <p:attrName>style.visibility</p:attrName>
                                        </p:attrNameLst>
                                      </p:cBhvr>
                                      <p:to>
                                        <p:strVal val="visible"/>
                                      </p:to>
                                    </p:set>
                                    <p:anim calcmode="lin" valueType="num">
                                      <p:cBhvr additive="base">
                                        <p:cTn id="19" dur="500" fill="hold"/>
                                        <p:tgtEl>
                                          <p:spTgt spid="1469444"/>
                                        </p:tgtEl>
                                        <p:attrNameLst>
                                          <p:attrName>ppt_x</p:attrName>
                                        </p:attrNameLst>
                                      </p:cBhvr>
                                      <p:tavLst>
                                        <p:tav tm="0">
                                          <p:val>
                                            <p:strVal val="1+#ppt_w/2"/>
                                          </p:val>
                                        </p:tav>
                                        <p:tav tm="100000">
                                          <p:val>
                                            <p:strVal val="#ppt_x"/>
                                          </p:val>
                                        </p:tav>
                                      </p:tavLst>
                                    </p:anim>
                                    <p:anim calcmode="lin" valueType="num">
                                      <p:cBhvr additive="base">
                                        <p:cTn id="20" dur="500" fill="hold"/>
                                        <p:tgtEl>
                                          <p:spTgt spid="14694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9442" grpId="0" autoUpdateAnimBg="0"/>
      <p:bldP spid="1469443" grpId="0" autoUpdateAnimBg="0"/>
      <p:bldP spid="1469444" grpId="0" autoUpdateAnimBg="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990600"/>
          </a:xfrm>
        </p:spPr>
        <p:txBody>
          <a:bodyPr/>
          <a:lstStyle/>
          <a:p>
            <a:r>
              <a:rPr lang="en-US" sz="2400" dirty="0" err="1" smtClean="0"/>
              <a:t>Depuis</a:t>
            </a:r>
            <a:r>
              <a:rPr lang="en-US" sz="2400" dirty="0" smtClean="0"/>
              <a:t> </a:t>
            </a:r>
            <a:r>
              <a:rPr lang="en-US" sz="2400" dirty="0" err="1" smtClean="0"/>
              <a:t>tous</a:t>
            </a:r>
            <a:r>
              <a:rPr lang="en-US" sz="2400" dirty="0" smtClean="0"/>
              <a:t> temps, </a:t>
            </a:r>
            <a:r>
              <a:rPr lang="en-US" sz="2400" dirty="0" err="1" smtClean="0"/>
              <a:t>l’homme</a:t>
            </a:r>
            <a:r>
              <a:rPr lang="en-US" sz="2400" dirty="0" smtClean="0"/>
              <a:t> se </a:t>
            </a:r>
            <a:r>
              <a:rPr lang="en-US" sz="2400" dirty="0" err="1" smtClean="0"/>
              <a:t>demande</a:t>
            </a:r>
            <a:r>
              <a:rPr lang="en-US" sz="2400" dirty="0" smtClean="0"/>
              <a:t> </a:t>
            </a:r>
            <a:r>
              <a:rPr lang="en-US" sz="2400" dirty="0" err="1" smtClean="0"/>
              <a:t>quels</a:t>
            </a:r>
            <a:r>
              <a:rPr lang="en-US" sz="2400" dirty="0" smtClean="0"/>
              <a:t> </a:t>
            </a:r>
            <a:r>
              <a:rPr lang="en-US" sz="2400" dirty="0" err="1" smtClean="0"/>
              <a:t>sont</a:t>
            </a:r>
            <a:r>
              <a:rPr lang="en-US" sz="2400" dirty="0" smtClean="0"/>
              <a:t> les constituents </a:t>
            </a:r>
            <a:r>
              <a:rPr lang="en-US" sz="2400" dirty="0" err="1" smtClean="0"/>
              <a:t>élémentaires</a:t>
            </a:r>
            <a:r>
              <a:rPr lang="en-US" sz="2400" dirty="0" smtClean="0"/>
              <a:t> de la </a:t>
            </a:r>
            <a:r>
              <a:rPr lang="en-US" sz="2400" dirty="0" err="1" smtClean="0"/>
              <a:t>matière</a:t>
            </a:r>
            <a:endParaRPr lang="en-US" sz="2400" dirty="0" smtClean="0"/>
          </a:p>
        </p:txBody>
      </p:sp>
      <p:pic>
        <p:nvPicPr>
          <p:cNvPr id="23555" name="Picture 4"/>
          <p:cNvPicPr>
            <a:picLocks noChangeAspect="1"/>
          </p:cNvPicPr>
          <p:nvPr/>
        </p:nvPicPr>
        <p:blipFill>
          <a:blip r:embed="rId2"/>
          <a:srcRect/>
          <a:stretch>
            <a:fillRect/>
          </a:stretch>
        </p:blipFill>
        <p:spPr bwMode="auto">
          <a:xfrm>
            <a:off x="234950" y="1776413"/>
            <a:ext cx="2508250" cy="2566987"/>
          </a:xfrm>
          <a:prstGeom prst="rect">
            <a:avLst/>
          </a:prstGeom>
          <a:noFill/>
          <a:ln w="9525">
            <a:noFill/>
            <a:miter lim="800000"/>
            <a:headEnd/>
            <a:tailEnd/>
          </a:ln>
        </p:spPr>
      </p:pic>
      <p:sp>
        <p:nvSpPr>
          <p:cNvPr id="23556" name="Rectangle 5"/>
          <p:cNvSpPr>
            <a:spLocks noChangeArrowheads="1"/>
          </p:cNvSpPr>
          <p:nvPr/>
        </p:nvSpPr>
        <p:spPr bwMode="auto">
          <a:xfrm>
            <a:off x="304800" y="4616450"/>
            <a:ext cx="2743200" cy="1015663"/>
          </a:xfrm>
          <a:prstGeom prst="rect">
            <a:avLst/>
          </a:prstGeom>
          <a:noFill/>
          <a:ln w="9525">
            <a:noFill/>
            <a:miter lim="800000"/>
            <a:headEnd/>
            <a:tailEnd/>
          </a:ln>
        </p:spPr>
        <p:txBody>
          <a:bodyPr>
            <a:prstTxWarp prst="textNoShape">
              <a:avLst/>
            </a:prstTxWarp>
            <a:spAutoFit/>
          </a:bodyPr>
          <a:lstStyle/>
          <a:p>
            <a:pPr>
              <a:buNone/>
            </a:pPr>
            <a:r>
              <a:rPr lang="en-US" sz="2000" b="1" dirty="0" smtClean="0">
                <a:solidFill>
                  <a:srgbClr val="000090"/>
                </a:solidFill>
              </a:rPr>
              <a:t>EMPEDOCLE </a:t>
            </a:r>
            <a:br>
              <a:rPr lang="en-US" sz="2000" b="1" dirty="0" smtClean="0">
                <a:solidFill>
                  <a:srgbClr val="000090"/>
                </a:solidFill>
              </a:rPr>
            </a:br>
            <a:r>
              <a:rPr lang="el-GR" sz="2000" b="1" dirty="0" smtClean="0">
                <a:solidFill>
                  <a:srgbClr val="000090"/>
                </a:solidFill>
              </a:rPr>
              <a:t>(</a:t>
            </a:r>
            <a:r>
              <a:rPr lang="fr-CH" sz="2000" b="1" dirty="0" smtClean="0">
                <a:solidFill>
                  <a:srgbClr val="000090"/>
                </a:solidFill>
              </a:rPr>
              <a:t>~ </a:t>
            </a:r>
            <a:r>
              <a:rPr lang="el-GR" sz="2000" b="1" dirty="0" smtClean="0">
                <a:solidFill>
                  <a:srgbClr val="000090"/>
                </a:solidFill>
              </a:rPr>
              <a:t>492</a:t>
            </a:r>
            <a:r>
              <a:rPr lang="el-GR" sz="2000" b="1" dirty="0">
                <a:solidFill>
                  <a:srgbClr val="000090"/>
                </a:solidFill>
              </a:rPr>
              <a:t>-432</a:t>
            </a:r>
            <a:r>
              <a:rPr lang="el-GR" sz="2000" b="1" dirty="0" smtClean="0">
                <a:solidFill>
                  <a:srgbClr val="000090"/>
                </a:solidFill>
              </a:rPr>
              <a:t> </a:t>
            </a:r>
            <a:r>
              <a:rPr lang="en-US" sz="2000" b="1" dirty="0" err="1" smtClean="0">
                <a:solidFill>
                  <a:srgbClr val="000090"/>
                </a:solidFill>
              </a:rPr>
              <a:t>avant</a:t>
            </a:r>
            <a:r>
              <a:rPr lang="en-US" sz="2000" b="1" dirty="0" smtClean="0">
                <a:solidFill>
                  <a:srgbClr val="000090"/>
                </a:solidFill>
              </a:rPr>
              <a:t> JC</a:t>
            </a:r>
            <a:r>
              <a:rPr lang="el-GR" sz="2000" b="1" dirty="0" smtClean="0">
                <a:solidFill>
                  <a:srgbClr val="000090"/>
                </a:solidFill>
              </a:rPr>
              <a:t>) </a:t>
            </a:r>
            <a:endParaRPr lang="el-GR" sz="2000" b="1" dirty="0">
              <a:solidFill>
                <a:srgbClr val="000090"/>
              </a:solidFill>
            </a:endParaRPr>
          </a:p>
          <a:p>
            <a:pPr>
              <a:buNone/>
            </a:pPr>
            <a:r>
              <a:rPr lang="en-US" sz="2000" b="1" dirty="0">
                <a:solidFill>
                  <a:srgbClr val="000090"/>
                </a:solidFill>
              </a:rPr>
              <a:t>4</a:t>
            </a:r>
            <a:r>
              <a:rPr lang="en-US" sz="2000" b="1" dirty="0" smtClean="0">
                <a:solidFill>
                  <a:srgbClr val="000090"/>
                </a:solidFill>
              </a:rPr>
              <a:t> </a:t>
            </a:r>
            <a:r>
              <a:rPr lang="en-US" sz="2000" b="1" dirty="0" err="1" smtClean="0">
                <a:solidFill>
                  <a:srgbClr val="000090"/>
                </a:solidFill>
              </a:rPr>
              <a:t>éléments</a:t>
            </a:r>
            <a:r>
              <a:rPr lang="en-US" sz="2000" b="1" dirty="0" smtClean="0">
                <a:solidFill>
                  <a:srgbClr val="000090"/>
                </a:solidFill>
              </a:rPr>
              <a:t> de base</a:t>
            </a:r>
            <a:endParaRPr lang="en-US" sz="2000" b="1" dirty="0">
              <a:solidFill>
                <a:srgbClr val="000090"/>
              </a:solidFill>
            </a:endParaRPr>
          </a:p>
        </p:txBody>
      </p:sp>
      <p:pic>
        <p:nvPicPr>
          <p:cNvPr id="23557" name="Picture 4" descr="periodic_table"/>
          <p:cNvPicPr>
            <a:picLocks noGrp="1" noChangeAspect="1" noChangeArrowheads="1"/>
          </p:cNvPicPr>
          <p:nvPr>
            <p:ph idx="1"/>
          </p:nvPr>
        </p:nvPicPr>
        <p:blipFill>
          <a:blip r:embed="rId3"/>
          <a:srcRect/>
          <a:stretch>
            <a:fillRect/>
          </a:stretch>
        </p:blipFill>
        <p:spPr>
          <a:xfrm>
            <a:off x="2819400" y="1900238"/>
            <a:ext cx="3694113" cy="2595562"/>
          </a:xfrm>
        </p:spPr>
      </p:pic>
      <p:sp>
        <p:nvSpPr>
          <p:cNvPr id="23558" name="Rectangle 7"/>
          <p:cNvSpPr>
            <a:spLocks noChangeArrowheads="1"/>
          </p:cNvSpPr>
          <p:nvPr/>
        </p:nvSpPr>
        <p:spPr bwMode="auto">
          <a:xfrm>
            <a:off x="3581400" y="4587875"/>
            <a:ext cx="2667000" cy="1323975"/>
          </a:xfrm>
          <a:prstGeom prst="rect">
            <a:avLst/>
          </a:prstGeom>
          <a:noFill/>
          <a:ln w="9525">
            <a:noFill/>
            <a:miter lim="800000"/>
            <a:headEnd/>
            <a:tailEnd/>
          </a:ln>
        </p:spPr>
        <p:txBody>
          <a:bodyPr>
            <a:prstTxWarp prst="textNoShape">
              <a:avLst/>
            </a:prstTxWarp>
            <a:spAutoFit/>
          </a:bodyPr>
          <a:lstStyle/>
          <a:p>
            <a:pPr>
              <a:buNone/>
            </a:pPr>
            <a:r>
              <a:rPr lang="en-US" sz="2000" b="1" dirty="0">
                <a:solidFill>
                  <a:srgbClr val="000090"/>
                </a:solidFill>
              </a:rPr>
              <a:t>MENDELEEV </a:t>
            </a:r>
            <a:endParaRPr lang="el-GR" sz="2000" b="1" dirty="0">
              <a:solidFill>
                <a:srgbClr val="000090"/>
              </a:solidFill>
            </a:endParaRPr>
          </a:p>
          <a:p>
            <a:pPr>
              <a:buNone/>
            </a:pPr>
            <a:r>
              <a:rPr lang="en-US" sz="2000" b="1" dirty="0">
                <a:solidFill>
                  <a:srgbClr val="000090"/>
                </a:solidFill>
              </a:rPr>
              <a:t>(</a:t>
            </a:r>
            <a:r>
              <a:rPr lang="en-US" sz="2000" b="1" dirty="0" smtClean="0">
                <a:solidFill>
                  <a:srgbClr val="000090"/>
                </a:solidFill>
              </a:rPr>
              <a:t>19</a:t>
            </a:r>
            <a:r>
              <a:rPr lang="en-US" sz="2000" baseline="30000" dirty="0" smtClean="0">
                <a:solidFill>
                  <a:srgbClr val="000090"/>
                </a:solidFill>
              </a:rPr>
              <a:t>ème</a:t>
            </a:r>
            <a:r>
              <a:rPr lang="en-US" sz="2000" b="1" baseline="30000" dirty="0" smtClean="0">
                <a:solidFill>
                  <a:srgbClr val="000090"/>
                </a:solidFill>
              </a:rPr>
              <a:t> </a:t>
            </a:r>
            <a:r>
              <a:rPr lang="el-GR" sz="2000" b="1" dirty="0" smtClean="0">
                <a:solidFill>
                  <a:srgbClr val="000090"/>
                </a:solidFill>
              </a:rPr>
              <a:t> </a:t>
            </a:r>
            <a:r>
              <a:rPr lang="en-US" sz="2000" dirty="0" smtClean="0">
                <a:solidFill>
                  <a:srgbClr val="000090"/>
                </a:solidFill>
              </a:rPr>
              <a:t>siècle</a:t>
            </a:r>
            <a:r>
              <a:rPr lang="el-GR" sz="2000" b="1" dirty="0" smtClean="0">
                <a:solidFill>
                  <a:srgbClr val="000090"/>
                </a:solidFill>
              </a:rPr>
              <a:t>) </a:t>
            </a:r>
          </a:p>
          <a:p>
            <a:pPr>
              <a:buNone/>
            </a:pPr>
            <a:r>
              <a:rPr lang="en-US" sz="2000" b="1" dirty="0" smtClean="0">
                <a:solidFill>
                  <a:srgbClr val="000090"/>
                </a:solidFill>
              </a:rPr>
              <a:t>Table </a:t>
            </a:r>
            <a:r>
              <a:rPr lang="en-US" sz="2000" b="1" dirty="0" err="1" smtClean="0">
                <a:solidFill>
                  <a:srgbClr val="000090"/>
                </a:solidFill>
              </a:rPr>
              <a:t>Périodique</a:t>
            </a:r>
            <a:r>
              <a:rPr lang="el-GR" sz="2000" b="1" dirty="0" smtClean="0">
                <a:solidFill>
                  <a:srgbClr val="000090"/>
                </a:solidFill>
              </a:rPr>
              <a:t>:</a:t>
            </a:r>
            <a:endParaRPr lang="el-GR" sz="2000" b="1" dirty="0">
              <a:solidFill>
                <a:srgbClr val="000090"/>
              </a:solidFill>
            </a:endParaRPr>
          </a:p>
          <a:p>
            <a:pPr>
              <a:buNone/>
            </a:pPr>
            <a:r>
              <a:rPr lang="el-GR" sz="2000" b="1" dirty="0" smtClean="0">
                <a:solidFill>
                  <a:srgbClr val="000090"/>
                </a:solidFill>
              </a:rPr>
              <a:t>&gt;</a:t>
            </a:r>
            <a:r>
              <a:rPr lang="fr-CH" sz="2000" b="1" dirty="0" smtClean="0">
                <a:solidFill>
                  <a:srgbClr val="000090"/>
                </a:solidFill>
              </a:rPr>
              <a:t> </a:t>
            </a:r>
            <a:r>
              <a:rPr lang="el-GR" sz="2000" b="1" dirty="0" smtClean="0">
                <a:solidFill>
                  <a:srgbClr val="000090"/>
                </a:solidFill>
              </a:rPr>
              <a:t>100 </a:t>
            </a:r>
            <a:r>
              <a:rPr lang="en-US" sz="2000" dirty="0" err="1" smtClean="0">
                <a:solidFill>
                  <a:srgbClr val="000090"/>
                </a:solidFill>
              </a:rPr>
              <a:t>é</a:t>
            </a:r>
            <a:r>
              <a:rPr lang="en-US" sz="2000" b="1" dirty="0" err="1" smtClean="0">
                <a:solidFill>
                  <a:srgbClr val="000090"/>
                </a:solidFill>
              </a:rPr>
              <a:t>léments</a:t>
            </a:r>
            <a:r>
              <a:rPr lang="en-US" sz="2000" b="1" dirty="0" smtClean="0">
                <a:solidFill>
                  <a:srgbClr val="000090"/>
                </a:solidFill>
              </a:rPr>
              <a:t> de base</a:t>
            </a:r>
            <a:endParaRPr lang="en-US" sz="2000" b="1" dirty="0">
              <a:solidFill>
                <a:srgbClr val="000090"/>
              </a:solidFill>
            </a:endParaRPr>
          </a:p>
        </p:txBody>
      </p:sp>
      <p:sp>
        <p:nvSpPr>
          <p:cNvPr id="9" name="Rectangle 8"/>
          <p:cNvSpPr/>
          <p:nvPr/>
        </p:nvSpPr>
        <p:spPr>
          <a:xfrm>
            <a:off x="6248400" y="4540250"/>
            <a:ext cx="2895600" cy="1323439"/>
          </a:xfrm>
          <a:prstGeom prst="rect">
            <a:avLst/>
          </a:prstGeom>
        </p:spPr>
        <p:txBody>
          <a:bodyPr wrap="square">
            <a:spAutoFit/>
          </a:bodyPr>
          <a:lstStyle/>
          <a:p>
            <a:pPr>
              <a:buNone/>
              <a:defRPr/>
            </a:pPr>
            <a:r>
              <a:rPr lang="en-US" sz="2000" b="1" dirty="0">
                <a:solidFill>
                  <a:srgbClr val="000090"/>
                </a:solidFill>
                <a:latin typeface="+mj-lt"/>
              </a:rPr>
              <a:t>BOHR, RUTHERFORD</a:t>
            </a:r>
            <a:endParaRPr lang="el-GR" sz="2000" b="1" dirty="0">
              <a:solidFill>
                <a:srgbClr val="000090"/>
              </a:solidFill>
              <a:latin typeface="+mj-lt"/>
            </a:endParaRPr>
          </a:p>
          <a:p>
            <a:pPr>
              <a:buNone/>
              <a:defRPr/>
            </a:pPr>
            <a:r>
              <a:rPr lang="en-US" sz="2000" b="1" dirty="0" smtClean="0">
                <a:solidFill>
                  <a:srgbClr val="000090"/>
                </a:solidFill>
                <a:latin typeface="+mj-lt"/>
              </a:rPr>
              <a:t>(</a:t>
            </a:r>
            <a:r>
              <a:rPr lang="en-US" sz="2000" dirty="0" smtClean="0">
                <a:solidFill>
                  <a:srgbClr val="000090"/>
                </a:solidFill>
                <a:latin typeface="+mj-lt"/>
              </a:rPr>
              <a:t>début</a:t>
            </a:r>
            <a:r>
              <a:rPr lang="en-US" sz="2000" b="1" dirty="0" smtClean="0">
                <a:solidFill>
                  <a:srgbClr val="000090"/>
                </a:solidFill>
                <a:latin typeface="+mj-lt"/>
              </a:rPr>
              <a:t> du 20</a:t>
            </a:r>
            <a:r>
              <a:rPr lang="en-US" sz="2000" b="1" baseline="30000" dirty="0" smtClean="0">
                <a:solidFill>
                  <a:srgbClr val="000090"/>
                </a:solidFill>
                <a:latin typeface="+mj-lt"/>
              </a:rPr>
              <a:t>ème</a:t>
            </a:r>
            <a:r>
              <a:rPr lang="el-GR" sz="2000" b="1" dirty="0" smtClean="0">
                <a:solidFill>
                  <a:srgbClr val="000090"/>
                </a:solidFill>
                <a:latin typeface="+mj-lt"/>
              </a:rPr>
              <a:t> </a:t>
            </a:r>
            <a:r>
              <a:rPr lang="en-US" sz="2000" dirty="0" smtClean="0">
                <a:solidFill>
                  <a:srgbClr val="000090"/>
                </a:solidFill>
                <a:latin typeface="+mj-lt"/>
              </a:rPr>
              <a:t>siècle</a:t>
            </a:r>
            <a:r>
              <a:rPr lang="el-GR" sz="2000" b="1" dirty="0" smtClean="0">
                <a:solidFill>
                  <a:srgbClr val="000090"/>
                </a:solidFill>
                <a:latin typeface="+mj-lt"/>
              </a:rPr>
              <a:t>) </a:t>
            </a:r>
            <a:endParaRPr lang="el-GR" sz="2000" b="1" dirty="0">
              <a:solidFill>
                <a:srgbClr val="000090"/>
              </a:solidFill>
              <a:latin typeface="+mj-lt"/>
            </a:endParaRPr>
          </a:p>
          <a:p>
            <a:pPr>
              <a:buNone/>
              <a:defRPr/>
            </a:pPr>
            <a:r>
              <a:rPr lang="en-US" sz="2000" b="1" dirty="0">
                <a:solidFill>
                  <a:srgbClr val="000090"/>
                </a:solidFill>
                <a:latin typeface="+mj-lt"/>
              </a:rPr>
              <a:t>2</a:t>
            </a:r>
            <a:r>
              <a:rPr lang="en-US" sz="2000" b="1" dirty="0" smtClean="0">
                <a:solidFill>
                  <a:srgbClr val="000090"/>
                </a:solidFill>
                <a:latin typeface="+mj-lt"/>
              </a:rPr>
              <a:t> </a:t>
            </a:r>
            <a:r>
              <a:rPr lang="en-US" sz="2000" b="1" dirty="0" err="1" smtClean="0">
                <a:solidFill>
                  <a:srgbClr val="000090"/>
                </a:solidFill>
                <a:latin typeface="+mj-lt"/>
              </a:rPr>
              <a:t>éléments</a:t>
            </a:r>
            <a:r>
              <a:rPr lang="en-US" sz="2000" b="1" dirty="0" smtClean="0">
                <a:solidFill>
                  <a:srgbClr val="000090"/>
                </a:solidFill>
                <a:latin typeface="+mj-lt"/>
              </a:rPr>
              <a:t> de base</a:t>
            </a:r>
            <a:r>
              <a:rPr lang="el-GR" sz="2000" b="1" dirty="0" smtClean="0">
                <a:solidFill>
                  <a:srgbClr val="000090"/>
                </a:solidFill>
                <a:latin typeface="+mj-lt"/>
              </a:rPr>
              <a:t>: </a:t>
            </a:r>
            <a:r>
              <a:rPr lang="en-US" sz="2000" dirty="0" err="1" smtClean="0">
                <a:solidFill>
                  <a:srgbClr val="000090"/>
                </a:solidFill>
                <a:latin typeface="+mj-lt"/>
              </a:rPr>
              <a:t>é</a:t>
            </a:r>
            <a:r>
              <a:rPr lang="en-US" sz="2000" b="1" dirty="0" err="1" smtClean="0">
                <a:solidFill>
                  <a:srgbClr val="000090"/>
                </a:solidFill>
                <a:latin typeface="+mj-lt"/>
              </a:rPr>
              <a:t>lectron</a:t>
            </a:r>
            <a:r>
              <a:rPr lang="en-US" sz="2000" dirty="0" smtClean="0">
                <a:solidFill>
                  <a:srgbClr val="000090"/>
                </a:solidFill>
                <a:latin typeface="+mj-lt"/>
              </a:rPr>
              <a:t> et</a:t>
            </a:r>
            <a:r>
              <a:rPr lang="en-US" sz="2000" b="1" dirty="0" smtClean="0">
                <a:solidFill>
                  <a:srgbClr val="000090"/>
                </a:solidFill>
                <a:latin typeface="+mj-lt"/>
              </a:rPr>
              <a:t> </a:t>
            </a:r>
            <a:r>
              <a:rPr lang="en-US" sz="2000" dirty="0" err="1" smtClean="0">
                <a:solidFill>
                  <a:srgbClr val="000090"/>
                </a:solidFill>
                <a:latin typeface="+mj-lt"/>
              </a:rPr>
              <a:t>noyau</a:t>
            </a:r>
            <a:endParaRPr lang="en-US" sz="2000" b="1" dirty="0">
              <a:solidFill>
                <a:srgbClr val="000090"/>
              </a:solidFill>
              <a:latin typeface="+mj-lt"/>
            </a:endParaRPr>
          </a:p>
        </p:txBody>
      </p:sp>
      <p:pic>
        <p:nvPicPr>
          <p:cNvPr id="23560" name="Picture 10"/>
          <p:cNvPicPr>
            <a:picLocks noChangeAspect="1"/>
          </p:cNvPicPr>
          <p:nvPr/>
        </p:nvPicPr>
        <p:blipFill>
          <a:blip r:embed="rId4"/>
          <a:srcRect/>
          <a:stretch>
            <a:fillRect/>
          </a:stretch>
        </p:blipFill>
        <p:spPr bwMode="auto">
          <a:xfrm>
            <a:off x="6767716" y="2209800"/>
            <a:ext cx="2376284" cy="1492250"/>
          </a:xfrm>
          <a:prstGeom prst="rect">
            <a:avLst/>
          </a:prstGeom>
          <a:noFill/>
          <a:ln w="9525">
            <a:noFill/>
            <a:miter lim="800000"/>
            <a:headEnd/>
            <a:tailEnd/>
          </a:ln>
        </p:spPr>
      </p:pic>
      <p:sp>
        <p:nvSpPr>
          <p:cNvPr id="15" name="Rectangle 14"/>
          <p:cNvSpPr/>
          <p:nvPr/>
        </p:nvSpPr>
        <p:spPr>
          <a:xfrm>
            <a:off x="457200" y="1177925"/>
            <a:ext cx="1905000" cy="400110"/>
          </a:xfrm>
          <a:prstGeom prst="rect">
            <a:avLst/>
          </a:prstGeom>
        </p:spPr>
        <p:txBody>
          <a:bodyPr>
            <a:spAutoFit/>
          </a:bodyPr>
          <a:lstStyle/>
          <a:p>
            <a:pPr algn="ctr">
              <a:buNone/>
              <a:defRPr/>
            </a:pPr>
            <a:r>
              <a:rPr lang="en-US" sz="2000" b="1" dirty="0" err="1" smtClean="0">
                <a:solidFill>
                  <a:srgbClr val="FF0000"/>
                </a:solidFill>
                <a:latin typeface="+mj-lt"/>
              </a:rPr>
              <a:t>Philosophie</a:t>
            </a:r>
            <a:endParaRPr lang="en-US" sz="2000" b="1" dirty="0">
              <a:solidFill>
                <a:srgbClr val="FF0000"/>
              </a:solidFill>
              <a:latin typeface="+mj-lt"/>
            </a:endParaRPr>
          </a:p>
        </p:txBody>
      </p:sp>
      <p:sp>
        <p:nvSpPr>
          <p:cNvPr id="16" name="Rectangle 15"/>
          <p:cNvSpPr/>
          <p:nvPr/>
        </p:nvSpPr>
        <p:spPr>
          <a:xfrm>
            <a:off x="3505200" y="1066800"/>
            <a:ext cx="2362200" cy="707886"/>
          </a:xfrm>
          <a:prstGeom prst="rect">
            <a:avLst/>
          </a:prstGeom>
        </p:spPr>
        <p:txBody>
          <a:bodyPr wrap="square">
            <a:spAutoFit/>
          </a:bodyPr>
          <a:lstStyle/>
          <a:p>
            <a:pPr algn="ctr">
              <a:buNone/>
              <a:defRPr/>
            </a:pPr>
            <a:r>
              <a:rPr lang="en-US" sz="2000" b="1" dirty="0" smtClean="0">
                <a:solidFill>
                  <a:srgbClr val="FF0000"/>
                </a:solidFill>
                <a:latin typeface="+mj-lt"/>
              </a:rPr>
              <a:t>Physique </a:t>
            </a:r>
            <a:r>
              <a:rPr lang="en-US" sz="2000" b="1" dirty="0" err="1" smtClean="0">
                <a:solidFill>
                  <a:srgbClr val="FF0000"/>
                </a:solidFill>
                <a:latin typeface="+mj-lt"/>
              </a:rPr>
              <a:t>classique</a:t>
            </a:r>
            <a:endParaRPr lang="en-US" sz="2000" b="1" dirty="0">
              <a:solidFill>
                <a:srgbClr val="FF0000"/>
              </a:solidFill>
              <a:latin typeface="+mj-lt"/>
            </a:endParaRPr>
          </a:p>
        </p:txBody>
      </p:sp>
      <p:sp>
        <p:nvSpPr>
          <p:cNvPr id="17" name="Rectangle 16"/>
          <p:cNvSpPr/>
          <p:nvPr/>
        </p:nvSpPr>
        <p:spPr>
          <a:xfrm>
            <a:off x="6553200" y="1120775"/>
            <a:ext cx="2438400" cy="707886"/>
          </a:xfrm>
          <a:prstGeom prst="rect">
            <a:avLst/>
          </a:prstGeom>
        </p:spPr>
        <p:txBody>
          <a:bodyPr wrap="square">
            <a:spAutoFit/>
          </a:bodyPr>
          <a:lstStyle/>
          <a:p>
            <a:pPr algn="ctr">
              <a:buNone/>
              <a:defRPr/>
            </a:pPr>
            <a:r>
              <a:rPr lang="fr-CH" sz="2000" b="1" dirty="0" smtClean="0">
                <a:solidFill>
                  <a:srgbClr val="FF0000"/>
                </a:solidFill>
                <a:latin typeface="+mj-lt"/>
              </a:rPr>
              <a:t>Physique </a:t>
            </a:r>
            <a:br>
              <a:rPr lang="fr-CH" sz="2000" b="1" dirty="0" smtClean="0">
                <a:solidFill>
                  <a:srgbClr val="FF0000"/>
                </a:solidFill>
                <a:latin typeface="+mj-lt"/>
              </a:rPr>
            </a:br>
            <a:r>
              <a:rPr lang="fr-CH" sz="2000" b="1" dirty="0" smtClean="0">
                <a:solidFill>
                  <a:srgbClr val="FF0000"/>
                </a:solidFill>
                <a:latin typeface="+mj-lt"/>
              </a:rPr>
              <a:t>semi-classique</a:t>
            </a:r>
            <a:endParaRPr lang="el-GR" sz="2000" b="1" dirty="0">
              <a:solidFill>
                <a:srgbClr val="FF0000"/>
              </a:solidFill>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red_lay_temp">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red_lay_temp">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28575" cap="flat" cmpd="sng" algn="ctr">
          <a:solidFill>
            <a:schemeClr val="accent2"/>
          </a:solidFill>
          <a:prstDash val="solid"/>
          <a:round/>
          <a:headEnd type="none" w="med" len="med"/>
          <a:tailEnd type="none" w="med" len="med"/>
        </a:ln>
        <a:effectLst/>
      </a:spPr>
      <a:bodyPr vert="horz" wrap="none" lIns="90488" tIns="44450" rIns="90488"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 typeface="Symbol" charset="2"/>
          <a:buChar char="·"/>
          <a:tabLst/>
          <a:defRPr kumimoji="0" lang="en-US" sz="16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bg1"/>
        </a:solidFill>
        <a:ln w="28575" cap="flat" cmpd="sng" algn="ctr">
          <a:solidFill>
            <a:schemeClr val="accent2"/>
          </a:solidFill>
          <a:prstDash val="solid"/>
          <a:round/>
          <a:headEnd type="none" w="med" len="med"/>
          <a:tailEnd type="none" w="med" len="med"/>
        </a:ln>
        <a:effectLst/>
      </a:spPr>
      <a:bodyPr vert="horz" wrap="none" lIns="90488" tIns="44450" rIns="90488"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 typeface="Symbol" charset="2"/>
          <a:buChar char="·"/>
          <a:tabLst/>
          <a:defRPr kumimoji="0" lang="en-US" sz="1600" b="1" i="0" u="none" strike="noStrike" cap="none" normalizeH="0" baseline="0">
            <a:ln>
              <a:noFill/>
            </a:ln>
            <a:solidFill>
              <a:schemeClr val="tx1"/>
            </a:solidFill>
            <a:effectLst/>
            <a:latin typeface="Times" charset="0"/>
          </a:defRPr>
        </a:defPPr>
      </a:lstStyle>
    </a:lnDef>
  </a:objectDefaults>
  <a:extraClrSchemeLst>
    <a:extraClrScheme>
      <a:clrScheme name="fred_lay_tem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red_lay_tem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red_lay_tem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red_lay_tem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red_lay_te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red_lay_te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red_lay_te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Indi PowerPC HD:USERS:Harold:fred_lay_temp</Template>
  <TotalTime>4638</TotalTime>
  <Pages>17</Pages>
  <Words>3289</Words>
  <Application>Microsoft Macintosh PowerPoint</Application>
  <PresentationFormat>On-screen Show (4:3)</PresentationFormat>
  <Paragraphs>342</Paragraphs>
  <Slides>39</Slides>
  <Notes>8</Notes>
  <HiddenSlides>0</HiddenSlides>
  <MMClips>0</MMClips>
  <ScaleCrop>false</ScaleCrop>
  <HeadingPairs>
    <vt:vector size="4" baseType="variant">
      <vt:variant>
        <vt:lpstr>Design Template</vt:lpstr>
      </vt:variant>
      <vt:variant>
        <vt:i4>1</vt:i4>
      </vt:variant>
      <vt:variant>
        <vt:lpstr>Slide Titles</vt:lpstr>
      </vt:variant>
      <vt:variant>
        <vt:i4>39</vt:i4>
      </vt:variant>
    </vt:vector>
  </HeadingPairs>
  <TitlesOfParts>
    <vt:vector size="40" baseType="lpstr">
      <vt:lpstr>fred_lay_temp</vt:lpstr>
      <vt:lpstr>Slide 1</vt:lpstr>
      <vt:lpstr>Slide 2</vt:lpstr>
      <vt:lpstr>Slide 3</vt:lpstr>
      <vt:lpstr>Slide 4</vt:lpstr>
      <vt:lpstr>Slide 5</vt:lpstr>
      <vt:lpstr>Théories et modèles</vt:lpstr>
      <vt:lpstr>Le cycle sans fin de la vie du physicien expérimentateur:  mesurer, modéliser, parler aux théoriciens …</vt:lpstr>
      <vt:lpstr>Slide 8</vt:lpstr>
      <vt:lpstr>Depuis tous temps, l’homme se demande quels sont les constituents élémentaires de la matière</vt:lpstr>
      <vt:lpstr>Le zoo de particules élémentaires du Modèle Standard</vt:lpstr>
      <vt:lpstr>Slide 11</vt:lpstr>
      <vt:lpstr>Slide 12</vt:lpstr>
      <vt:lpstr>Un regard en arrière: le premier long prototype d’aimant du LHC.  Avec 10m de longueur, il a atteint un champ magnétique de 8,73 T en 1994</vt:lpstr>
      <vt:lpstr>Slide 14</vt:lpstr>
      <vt:lpstr>Slide 15</vt:lpstr>
      <vt:lpstr>Slide 16</vt:lpstr>
      <vt:lpstr>Temps de vol</vt:lpstr>
      <vt:lpstr>Slide 18</vt:lpstr>
      <vt:lpstr>Construire un détecteur de particules est fascinant! Exemple: le détecteur à rayonnement de transition d’ATLAS (ici aussi on pourrait rendre hommage à Georges Charpak)</vt:lpstr>
      <vt:lpstr>Faire fonctionner un détecteur de particules est fascinant! Exemple: l’arrivée des premiers faisceaux dans ATLAS  en septembre 2008</vt:lpstr>
      <vt:lpstr>A quoi correspond l’opération d’une expérience au LHC?</vt:lpstr>
      <vt:lpstr>Que font les physiciens avec leurs photos?</vt:lpstr>
      <vt:lpstr>Analyser les données et rechercher le boson de Higgs est fascinant: c’est ce pour quoi nous avons été formés! Exemple (simulation): un boson de Higgs donnant deux électrons et deux muons de grande énergie dans ATLAS</vt:lpstr>
      <vt:lpstr>Interlude: différence entre simulation et réalité</vt:lpstr>
      <vt:lpstr>Quelques photos parmi les plus spectaculaires Premier Z en ee vu en collisions Pb-Pb par CMS</vt:lpstr>
      <vt:lpstr>Quelques photos parmi les plus spectaculaires Premiers jets hadroniques asymétriques, donc peut-être “étouffés” par le plasma quarks-gluons vus par ATLAS</vt:lpstr>
      <vt:lpstr>Mais revenons au boson de Higgs: comment le trouver dans toute cette soupe hadronique? Que font les physiciens avec les photos obtenues?</vt:lpstr>
      <vt:lpstr>Pas de photos du boson de Higgs lui-même:  seulement de ses produits de désintégration</vt:lpstr>
      <vt:lpstr>Mais revenons au boson de Higgs: comment le trouver dans toute cette soupe hadronique? Que font les physiciens avec les photos obtenues?</vt:lpstr>
      <vt:lpstr>Mais revenons au boson de Higgs: comment le trouver dans toute cette soupe hadronique? Que font les physiciens avec les photos obtenues?</vt:lpstr>
      <vt:lpstr>Mais revenons au boson de Higgs: comment le trouver dans toute cette soupe hadronique? Que font les physiciens avec les photos obtenues?</vt:lpstr>
      <vt:lpstr>Quelques photos parmi les plus spectaculaires Première paire de bosons de Z en mm vue en collisions protons-protons au LHC par CMS</vt:lpstr>
      <vt:lpstr>Pas de photo du boson de Higgs lui-même</vt:lpstr>
      <vt:lpstr>Pas de photos du boson de Higgs lui-même:  mais comment s’en sortir? comment éliminer le bruit de fond?</vt:lpstr>
      <vt:lpstr>Un boson de Higgs a été découvert  par les expériences ATLAS et CMS!!</vt:lpstr>
      <vt:lpstr>Slide 36</vt:lpstr>
      <vt:lpstr>Pas de photos du boson de Higgs lui-même:  mais comment s’en sortir? comment éliminer le bruit de fond?</vt:lpstr>
      <vt:lpstr>Slide 38</vt:lpstr>
      <vt:lpstr>Slide 39</vt:lpstr>
    </vt:vector>
  </TitlesOfParts>
  <Company>ſ耀蓵_xdFd8_b뿿옠࿨蓵_xdFd8_ſ훼뿿옐</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 Froidevaux</dc:creator>
  <cp:keywords/>
  <dc:description/>
  <cp:lastModifiedBy>Daniel Froidevaux</cp:lastModifiedBy>
  <cp:revision>140</cp:revision>
  <cp:lastPrinted>2008-11-19T03:47:59Z</cp:lastPrinted>
  <dcterms:created xsi:type="dcterms:W3CDTF">2013-03-26T10:38:26Z</dcterms:created>
  <dcterms:modified xsi:type="dcterms:W3CDTF">2013-03-26T13:55:29Z</dcterms:modified>
</cp:coreProperties>
</file>