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561" r:id="rId3"/>
    <p:sldId id="594" r:id="rId4"/>
    <p:sldId id="592" r:id="rId5"/>
    <p:sldId id="571" r:id="rId6"/>
    <p:sldId id="573" r:id="rId7"/>
    <p:sldId id="572" r:id="rId8"/>
    <p:sldId id="574" r:id="rId9"/>
    <p:sldId id="575" r:id="rId10"/>
    <p:sldId id="577" r:id="rId11"/>
    <p:sldId id="576" r:id="rId12"/>
    <p:sldId id="581" r:id="rId13"/>
    <p:sldId id="578" r:id="rId14"/>
    <p:sldId id="595" r:id="rId15"/>
    <p:sldId id="593" r:id="rId16"/>
    <p:sldId id="580" r:id="rId17"/>
    <p:sldId id="588" r:id="rId18"/>
    <p:sldId id="582" r:id="rId19"/>
    <p:sldId id="591" r:id="rId20"/>
    <p:sldId id="586" r:id="rId21"/>
    <p:sldId id="587" r:id="rId22"/>
    <p:sldId id="570" r:id="rId23"/>
  </p:sldIdLst>
  <p:sldSz cx="9906000" cy="6858000" type="A4"/>
  <p:notesSz cx="6731000" cy="9867900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abi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clrMru>
    <a:srgbClr val="EE8735"/>
    <a:srgbClr val="8F5C43"/>
    <a:srgbClr val="FFFFCC"/>
    <a:srgbClr val="800000"/>
    <a:srgbClr val="6666FF"/>
    <a:srgbClr val="FF9900"/>
    <a:srgbClr val="FF6600"/>
    <a:srgbClr val="00FF00"/>
    <a:srgbClr val="AD7051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7" autoAdjust="0"/>
    <p:restoredTop sz="87239" autoAdjust="0"/>
  </p:normalViewPr>
  <p:slideViewPr>
    <p:cSldViewPr snapToGrid="0">
      <p:cViewPr varScale="1">
        <p:scale>
          <a:sx n="94" d="100"/>
          <a:sy n="94" d="100"/>
        </p:scale>
        <p:origin x="-120" y="-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7332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1476" y="-84"/>
      </p:cViewPr>
      <p:guideLst>
        <p:guide orient="horz" pos="3108"/>
        <p:guide pos="2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rPr lang="fr-FR"/>
              <a:t>Equipe Projets Grille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3175" y="0"/>
            <a:ext cx="29162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fr-FR"/>
              <a:t>2004-05-28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62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rPr lang="fr-FR"/>
              <a:t>F. Hernandez – CC-IN2P3 – COS 2004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3175" y="9372600"/>
            <a:ext cx="29162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2D568A-893C-4040-B161-203C3D7991C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571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175" y="0"/>
            <a:ext cx="29162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3738" y="739775"/>
            <a:ext cx="5343525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4800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62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175" y="9372600"/>
            <a:ext cx="29162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ED835B-AA9F-4198-AFA6-16537464CDE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165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793122-D467-443C-91A2-6AB6B875CAA5}" type="slidenum">
              <a:rPr lang="fr-FR"/>
              <a:pPr/>
              <a:t>1</a:t>
            </a:fld>
            <a:endParaRPr lang="fr-FR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3738" y="739775"/>
            <a:ext cx="5343525" cy="3700463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835B-AA9F-4198-AFA6-16537464CDE0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18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835B-AA9F-4198-AFA6-16537464CDE0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18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835B-AA9F-4198-AFA6-16537464CDE0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18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835B-AA9F-4198-AFA6-16537464CDE0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18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835B-AA9F-4198-AFA6-16537464CDE0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18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835B-AA9F-4198-AFA6-16537464CDE0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18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835B-AA9F-4198-AFA6-16537464CDE0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18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835B-AA9F-4198-AFA6-16537464CDE0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18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835B-AA9F-4198-AFA6-16537464CDE0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18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9185" y="3573463"/>
            <a:ext cx="3867811" cy="3033712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fr-FR"/>
              <a:t>sdfqsdf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538295" y="2193926"/>
            <a:ext cx="8420100" cy="942975"/>
          </a:xfrm>
        </p:spPr>
        <p:txBody>
          <a:bodyPr/>
          <a:lstStyle>
            <a:lvl1pPr algn="l">
              <a:defRPr>
                <a:solidFill>
                  <a:srgbClr val="003366"/>
                </a:solidFill>
              </a:defRPr>
            </a:lvl1pPr>
          </a:lstStyle>
          <a:p>
            <a:r>
              <a:rPr lang="fr-FR"/>
              <a:t>qsdfqsdf</a:t>
            </a:r>
          </a:p>
        </p:txBody>
      </p:sp>
      <p:sp>
        <p:nvSpPr>
          <p:cNvPr id="5131" name="AutoShape 11"/>
          <p:cNvSpPr>
            <a:spLocks noChangeArrowheads="1"/>
          </p:cNvSpPr>
          <p:nvPr userDrawn="1"/>
        </p:nvSpPr>
        <p:spPr bwMode="auto">
          <a:xfrm>
            <a:off x="392113" y="3319464"/>
            <a:ext cx="9121775" cy="109537"/>
          </a:xfrm>
          <a:custGeom>
            <a:avLst/>
            <a:gdLst>
              <a:gd name="G0" fmla="+- 584 0 0"/>
            </a:gdLst>
            <a:ahLst/>
            <a:cxnLst>
              <a:cxn ang="0">
                <a:pos x="0" y="0"/>
              </a:cxn>
              <a:cxn ang="0">
                <a:pos x="584" y="0"/>
              </a:cxn>
              <a:cxn ang="0">
                <a:pos x="584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4" y="0"/>
                </a:lnTo>
                <a:lnTo>
                  <a:pt x="584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pic>
        <p:nvPicPr>
          <p:cNvPr id="5137" name="Picture 17" descr="CE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5349" y="514339"/>
            <a:ext cx="797443" cy="736102"/>
          </a:xfrm>
          <a:prstGeom prst="rect">
            <a:avLst/>
          </a:prstGeom>
          <a:noFill/>
        </p:spPr>
      </p:pic>
      <p:pic>
        <p:nvPicPr>
          <p:cNvPr id="5138" name="Picture 18" descr="DSM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58500" y="667039"/>
            <a:ext cx="648104" cy="251613"/>
          </a:xfrm>
          <a:prstGeom prst="rect">
            <a:avLst/>
          </a:prstGeom>
          <a:noFill/>
        </p:spPr>
      </p:pic>
      <p:pic>
        <p:nvPicPr>
          <p:cNvPr id="10" name="Image 9" descr="CNRSfrIN2P3-Q.eps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47336" y="280157"/>
            <a:ext cx="977900" cy="13462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97" y="3657601"/>
            <a:ext cx="3131502" cy="2886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1562E23-50ED-4050-8916-421DAF8CD91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0"/>
            <a:ext cx="9906000" cy="1231458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4338" y="1484313"/>
            <a:ext cx="9517327" cy="478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0"/>
            <a:r>
              <a:rPr lang="fr-FR" dirty="0" err="1" smtClean="0"/>
              <a:t>Another</a:t>
            </a:r>
            <a:r>
              <a:rPr lang="fr-FR" dirty="0" smtClean="0"/>
              <a:t> </a:t>
            </a:r>
            <a:r>
              <a:rPr lang="fr-FR" dirty="0" err="1" smtClean="0"/>
              <a:t>paragraph</a:t>
            </a:r>
            <a:endParaRPr lang="fr-FR" dirty="0" smtClean="0"/>
          </a:p>
          <a:p>
            <a:pPr lvl="1"/>
            <a:r>
              <a:rPr lang="fr-FR" dirty="0" err="1" smtClean="0"/>
              <a:t>Dqdsf</a:t>
            </a:r>
            <a:endParaRPr lang="fr-FR" dirty="0" smtClean="0"/>
          </a:p>
          <a:p>
            <a:pPr lvl="2"/>
            <a:r>
              <a:rPr lang="fr-FR" dirty="0" err="1" smtClean="0"/>
              <a:t>Qsdf</a:t>
            </a:r>
            <a:endParaRPr lang="fr-FR" dirty="0" smtClean="0"/>
          </a:p>
          <a:p>
            <a:pPr lvl="3"/>
            <a:r>
              <a:rPr lang="fr-FR" dirty="0" err="1" smtClean="0"/>
              <a:t>qsd</a:t>
            </a:r>
            <a:endParaRPr lang="fr-FR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13950" y="6494463"/>
            <a:ext cx="502286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4F9C36A-B4CA-40C5-9A2C-B6EB178740E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317625"/>
            <a:ext cx="9906000" cy="114300"/>
          </a:xfrm>
          <a:prstGeom prst="rect">
            <a:avLst/>
          </a:prstGeom>
          <a:solidFill>
            <a:srgbClr val="FF883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1727" y="260351"/>
            <a:ext cx="943993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 flipV="1">
            <a:off x="0" y="6381750"/>
            <a:ext cx="9087379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5" r="3937" b="14864"/>
          <a:stretch/>
        </p:blipFill>
        <p:spPr bwMode="auto">
          <a:xfrm>
            <a:off x="9006000" y="6066000"/>
            <a:ext cx="900000" cy="792000"/>
          </a:xfrm>
          <a:prstGeom prst="rect">
            <a:avLst/>
          </a:prstGeom>
          <a:noFill/>
        </p:spPr>
      </p:pic>
      <p:sp>
        <p:nvSpPr>
          <p:cNvPr id="11" name="Espace réservé du pied de page 3"/>
          <p:cNvSpPr txBox="1">
            <a:spLocks/>
          </p:cNvSpPr>
          <p:nvPr/>
        </p:nvSpPr>
        <p:spPr bwMode="auto">
          <a:xfrm>
            <a:off x="-1" y="6516688"/>
            <a:ext cx="2935706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F.Malek</a:t>
            </a:r>
            <a:r>
              <a:rPr kumimoji="0" lang="fr-FR" sz="10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F. Chollet, </a:t>
            </a:r>
            <a:r>
              <a:rPr kumimoji="0" lang="fr-FR" sz="105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Y.Patois</a:t>
            </a:r>
            <a:r>
              <a:rPr kumimoji="0" lang="fr-FR" sz="10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fr-FR" sz="105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R.Vernet</a:t>
            </a:r>
            <a:endParaRPr kumimoji="0" lang="fr-FR" sz="105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ts val="1400"/>
        </a:spcBef>
        <a:spcAft>
          <a:spcPct val="0"/>
        </a:spcAft>
        <a:buClr>
          <a:srgbClr val="FF8837"/>
        </a:buClr>
        <a:buChar char="•"/>
        <a:defRPr sz="3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2800">
          <a:solidFill>
            <a:srgbClr val="777777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ndico.cern.ch/conferenceDisplay.py?confId=22044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ndico.cern.ch/contributionDisplay.py?contribId=30&amp;sessionId=3&amp;confId=22044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dico.cern.ch/getFile.py/access?contribId=38&amp;sessionId=3&amp;resId=0&amp;materialId=slides&amp;confId=220443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rt.pl/PDF/Report_Citadel_plitfi_EN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ki.cern.ch/twiki/bin/view/LCG/PerfsonarDeploymen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erfsonar.racf.bnl.gov:8080/exda/?page=25&amp;cloudName=LHC-FR" TargetMode="External"/><Relationship Id="rId5" Type="http://schemas.openxmlformats.org/officeDocument/2006/relationships/hyperlink" Target="https://grid-deployment.web.cern.ch/grid-deployment/wlcg-ops/perfsonar/conf/" TargetMode="External"/><Relationship Id="rId4" Type="http://schemas.openxmlformats.org/officeDocument/2006/relationships/hyperlink" Target="http://www.usatlas.bnl.gov/twiki/bin/view/Projects/PerfSONAR_PS_Mesh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indico.cern.ch/conferenceDisplay.py?confId=24786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3605" y="1833100"/>
            <a:ext cx="9353719" cy="1160463"/>
          </a:xfrm>
        </p:spPr>
        <p:txBody>
          <a:bodyPr/>
          <a:lstStyle/>
          <a:p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err="1" smtClean="0"/>
              <a:t>Highlights</a:t>
            </a:r>
            <a:r>
              <a:rPr lang="fr-FR" sz="3600" dirty="0" smtClean="0"/>
              <a:t> </a:t>
            </a:r>
            <a:r>
              <a:rPr lang="fr-FR" sz="3600" dirty="0" err="1" smtClean="0"/>
              <a:t>Spring</a:t>
            </a:r>
            <a:r>
              <a:rPr lang="fr-FR" sz="3600" dirty="0" smtClean="0"/>
              <a:t> </a:t>
            </a:r>
            <a:r>
              <a:rPr lang="fr-FR" sz="3600" dirty="0" smtClean="0"/>
              <a:t>2013</a:t>
            </a:r>
            <a:endParaRPr lang="fr-FR" sz="2000" i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155" y="3753036"/>
            <a:ext cx="5813401" cy="2369198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fr-FR" sz="18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</a:p>
          <a:p>
            <a:pPr>
              <a:spcBef>
                <a:spcPts val="200"/>
              </a:spcBef>
            </a:pPr>
            <a:endParaRPr lang="fr-FR" sz="1800" i="1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spcBef>
                <a:spcPts val="200"/>
              </a:spcBef>
            </a:pPr>
            <a:endParaRPr lang="fr-FR" sz="1800" i="1" dirty="0" smtClean="0">
              <a:solidFill>
                <a:schemeClr val="tx1"/>
              </a:solidFill>
              <a:latin typeface="Verdana" pitchFamily="34" charset="0"/>
            </a:endParaRPr>
          </a:p>
          <a:p>
            <a:pPr>
              <a:spcBef>
                <a:spcPts val="200"/>
              </a:spcBef>
            </a:pPr>
            <a:endParaRPr lang="fr-FR" sz="1800" i="1" dirty="0" smtClean="0">
              <a:solidFill>
                <a:schemeClr val="tx1"/>
              </a:solidFill>
              <a:latin typeface="Verdana" pitchFamily="34" charset="0"/>
            </a:endParaRPr>
          </a:p>
          <a:p>
            <a:pPr>
              <a:spcBef>
                <a:spcPts val="200"/>
              </a:spcBef>
            </a:pPr>
            <a:endParaRPr lang="fr-FR" sz="1600" i="1" dirty="0">
              <a:latin typeface="Verdana" pitchFamily="34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lang="fr-FR" sz="1600" i="1" dirty="0" smtClean="0">
              <a:latin typeface="Verdana" pitchFamily="34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lang="fr-FR" sz="1600" i="1" dirty="0">
              <a:latin typeface="Verdana" pitchFamily="34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fr-FR" sz="1600" i="1" dirty="0" smtClean="0">
                <a:latin typeface="Verdana" pitchFamily="34" charset="0"/>
              </a:rPr>
              <a:t>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05847" y="5534561"/>
            <a:ext cx="67539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fr-FR" sz="2000" dirty="0" smtClean="0"/>
              <a:t>April </a:t>
            </a:r>
            <a:r>
              <a:rPr lang="fr-FR" sz="2000" dirty="0"/>
              <a:t>15-19, </a:t>
            </a:r>
            <a:r>
              <a:rPr lang="fr-FR" sz="2000" dirty="0" err="1"/>
              <a:t>Bologna</a:t>
            </a:r>
            <a:r>
              <a:rPr lang="fr-FR" sz="2000" dirty="0"/>
              <a:t>, </a:t>
            </a:r>
            <a:r>
              <a:rPr lang="fr-FR" sz="2000" dirty="0" err="1"/>
              <a:t>Italy</a:t>
            </a:r>
            <a:endParaRPr lang="fr-FR" sz="2000" dirty="0"/>
          </a:p>
          <a:p>
            <a:pPr marL="0" indent="0" algn="l">
              <a:spcBef>
                <a:spcPts val="0"/>
              </a:spcBef>
              <a:buNone/>
            </a:pPr>
            <a:r>
              <a:rPr lang="fr-FR" sz="2000" dirty="0" smtClean="0">
                <a:hlinkClick r:id="rId3"/>
              </a:rPr>
              <a:t>http</a:t>
            </a:r>
            <a:r>
              <a:rPr lang="fr-FR" sz="2000" dirty="0">
                <a:hlinkClick r:id="rId3"/>
              </a:rPr>
              <a:t>://indico.cern.ch/conferenceDisplay.py?confId=220443</a:t>
            </a:r>
            <a:endParaRPr lang="fr-FR" sz="2000" dirty="0"/>
          </a:p>
          <a:p>
            <a:pPr marL="0" indent="0">
              <a:spcBef>
                <a:spcPts val="0"/>
              </a:spcBef>
              <a:buNone/>
            </a:pPr>
            <a:endParaRPr lang="fr-FR" sz="2000" dirty="0"/>
          </a:p>
          <a:p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0069" y="3129674"/>
            <a:ext cx="7914290" cy="792163"/>
          </a:xfrm>
        </p:spPr>
        <p:txBody>
          <a:bodyPr/>
          <a:lstStyle/>
          <a:p>
            <a:pPr algn="ctr"/>
            <a:r>
              <a:rPr lang="fr-FR" sz="4800" dirty="0">
                <a:solidFill>
                  <a:schemeClr val="tx2">
                    <a:lumMod val="75000"/>
                  </a:schemeClr>
                </a:solidFill>
              </a:rPr>
              <a:t>IT infrastructures, Services, Business </a:t>
            </a:r>
            <a:r>
              <a:rPr lang="fr-FR" sz="4800" dirty="0" err="1">
                <a:solidFill>
                  <a:schemeClr val="tx2">
                    <a:lumMod val="75000"/>
                  </a:schemeClr>
                </a:solidFill>
              </a:rPr>
              <a:t>Continuity</a:t>
            </a:r>
            <a:r>
              <a:rPr lang="fr-FR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4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fr-FR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562E23-50ED-4050-8916-421DAF8CD919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8491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1727" y="449537"/>
            <a:ext cx="9439937" cy="792163"/>
          </a:xfrm>
        </p:spPr>
        <p:txBody>
          <a:bodyPr/>
          <a:lstStyle/>
          <a:p>
            <a:r>
              <a:rPr lang="fr-FR" dirty="0" smtClean="0"/>
              <a:t>CERN Agile </a:t>
            </a:r>
            <a:r>
              <a:rPr lang="fr-FR" dirty="0" smtClean="0"/>
              <a:t>Infrastructure</a:t>
            </a:r>
            <a:r>
              <a:rPr lang="fr-FR" dirty="0"/>
              <a:t/>
            </a:r>
            <a:br>
              <a:rPr lang="fr-FR" dirty="0"/>
            </a:br>
            <a:r>
              <a:rPr lang="fr-FR" sz="2800" i="1" dirty="0"/>
              <a:t>Luis FERNANDEZ </a:t>
            </a:r>
            <a:r>
              <a:rPr lang="fr-FR" sz="2800" i="1" dirty="0" smtClean="0"/>
              <a:t>ALVAREZ</a:t>
            </a:r>
            <a:r>
              <a:rPr lang="fr-FR" sz="2800" i="1" dirty="0"/>
              <a:t/>
            </a:r>
            <a:br>
              <a:rPr lang="fr-FR" sz="2800" i="1" dirty="0"/>
            </a:br>
            <a:endParaRPr lang="fr-FR" sz="28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673" y="1452781"/>
            <a:ext cx="9517327" cy="478313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2400" dirty="0"/>
              <a:t>New </a:t>
            </a:r>
            <a:r>
              <a:rPr lang="fr-FR" sz="2400" dirty="0" err="1"/>
              <a:t>resource</a:t>
            </a:r>
            <a:r>
              <a:rPr lang="fr-FR" sz="2400" dirty="0"/>
              <a:t> &amp; </a:t>
            </a:r>
            <a:r>
              <a:rPr lang="fr-FR" sz="2400" dirty="0" smtClean="0"/>
              <a:t>configuration </a:t>
            </a:r>
            <a:r>
              <a:rPr lang="fr-FR" sz="2400" dirty="0"/>
              <a:t>management </a:t>
            </a:r>
            <a:r>
              <a:rPr lang="fr-FR" sz="2400" dirty="0" smtClean="0"/>
              <a:t>of IT infrastructure</a:t>
            </a:r>
            <a:endParaRPr lang="fr-FR" sz="2400" dirty="0"/>
          </a:p>
          <a:p>
            <a:pPr lvl="1">
              <a:spcBef>
                <a:spcPts val="0"/>
              </a:spcBef>
            </a:pPr>
            <a:r>
              <a:rPr lang="fr-FR" sz="2000" dirty="0" smtClean="0"/>
              <a:t>No </a:t>
            </a:r>
            <a:r>
              <a:rPr lang="fr-FR" sz="2000" dirty="0" err="1" smtClean="0"/>
              <a:t>increase</a:t>
            </a:r>
            <a:r>
              <a:rPr lang="fr-FR" sz="2000" dirty="0" smtClean="0"/>
              <a:t> in staff </a:t>
            </a:r>
            <a:r>
              <a:rPr lang="fr-FR" sz="2000" dirty="0" err="1" smtClean="0"/>
              <a:t>members</a:t>
            </a:r>
            <a:r>
              <a:rPr lang="fr-FR" sz="2000" dirty="0" smtClean="0"/>
              <a:t> =&gt; manage the infrastructure more </a:t>
            </a:r>
            <a:r>
              <a:rPr lang="fr-FR" sz="2000" dirty="0" err="1" smtClean="0"/>
              <a:t>efficiently</a:t>
            </a:r>
            <a:r>
              <a:rPr lang="fr-FR" sz="20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fr-FR" sz="2400" dirty="0" err="1" smtClean="0"/>
              <a:t>IaaS</a:t>
            </a:r>
            <a:r>
              <a:rPr lang="fr-FR" sz="2400" dirty="0" smtClean="0"/>
              <a:t> </a:t>
            </a:r>
            <a:r>
              <a:rPr lang="fr-FR" sz="2400" dirty="0" err="1" smtClean="0"/>
              <a:t>approach</a:t>
            </a:r>
            <a:r>
              <a:rPr lang="fr-FR" sz="2400" dirty="0" smtClean="0"/>
              <a:t> : </a:t>
            </a:r>
          </a:p>
          <a:p>
            <a:pPr lvl="1">
              <a:spcBef>
                <a:spcPts val="0"/>
              </a:spcBef>
            </a:pPr>
            <a:r>
              <a:rPr lang="fr-FR" sz="2000" dirty="0" err="1" smtClean="0"/>
              <a:t>private</a:t>
            </a:r>
            <a:r>
              <a:rPr lang="fr-FR" sz="2000" dirty="0" smtClean="0"/>
              <a:t> </a:t>
            </a:r>
            <a:r>
              <a:rPr lang="fr-FR" sz="2000" dirty="0" err="1" smtClean="0"/>
              <a:t>cloud</a:t>
            </a:r>
            <a:r>
              <a:rPr lang="fr-FR" sz="2000" dirty="0" smtClean="0"/>
              <a:t> </a:t>
            </a:r>
            <a:r>
              <a:rPr lang="fr-FR" sz="2000" dirty="0" err="1" smtClean="0"/>
              <a:t>based</a:t>
            </a:r>
            <a:r>
              <a:rPr lang="fr-FR" sz="2000" dirty="0" smtClean="0"/>
              <a:t> on </a:t>
            </a:r>
            <a:r>
              <a:rPr lang="fr-FR" sz="2000" dirty="0" err="1" smtClean="0"/>
              <a:t>Openstack</a:t>
            </a:r>
            <a:r>
              <a:rPr lang="fr-FR" sz="2000" dirty="0" smtClean="0"/>
              <a:t> (nova) / configuration 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/>
              <a:t>puppet</a:t>
            </a:r>
            <a:r>
              <a:rPr lang="fr-FR" sz="2000" dirty="0"/>
              <a:t> </a:t>
            </a:r>
            <a:endParaRPr lang="fr-FR" sz="2000" dirty="0" smtClean="0"/>
          </a:p>
          <a:p>
            <a:pPr lvl="1">
              <a:spcBef>
                <a:spcPts val="0"/>
              </a:spcBef>
            </a:pPr>
            <a:r>
              <a:rPr lang="fr-FR" sz="2000" dirty="0" err="1" smtClean="0"/>
              <a:t>Coll</a:t>
            </a:r>
            <a:r>
              <a:rPr lang="fr-FR" sz="2000" dirty="0" smtClean="0"/>
              <a:t> </a:t>
            </a:r>
            <a:r>
              <a:rPr lang="fr-FR" sz="2000" dirty="0" err="1" smtClean="0"/>
              <a:t>starting</a:t>
            </a:r>
            <a:r>
              <a:rPr lang="fr-FR" sz="2000" dirty="0" smtClean="0"/>
              <a:t> </a:t>
            </a:r>
            <a:r>
              <a:rPr lang="fr-FR" sz="2000" dirty="0" err="1" smtClean="0"/>
              <a:t>around</a:t>
            </a:r>
            <a:r>
              <a:rPr lang="fr-FR" sz="2000" dirty="0" smtClean="0"/>
              <a:t> </a:t>
            </a:r>
            <a:r>
              <a:rPr lang="fr-FR" sz="2000" dirty="0" err="1" smtClean="0"/>
              <a:t>Openstack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BNL, IN2P3, ATLAS/CMS, IHEP…</a:t>
            </a:r>
          </a:p>
          <a:p>
            <a:pPr>
              <a:spcBef>
                <a:spcPts val="0"/>
              </a:spcBef>
            </a:pPr>
            <a:r>
              <a:rPr lang="fr-FR" sz="2400" dirty="0" smtClean="0"/>
              <a:t>LCG </a:t>
            </a:r>
            <a:r>
              <a:rPr lang="fr-FR" sz="2400" dirty="0" err="1" smtClean="0"/>
              <a:t>context</a:t>
            </a:r>
            <a:r>
              <a:rPr lang="fr-FR" sz="2400" dirty="0" smtClean="0"/>
              <a:t> : </a:t>
            </a:r>
            <a:r>
              <a:rPr lang="en-US" sz="2400" dirty="0" smtClean="0"/>
              <a:t>enable </a:t>
            </a:r>
            <a:r>
              <a:rPr lang="en-US" sz="2400" dirty="0"/>
              <a:t>remote management of 2nd Tier-0 data </a:t>
            </a:r>
            <a:r>
              <a:rPr lang="en-US" sz="2400" dirty="0" smtClean="0"/>
              <a:t>center </a:t>
            </a:r>
          </a:p>
          <a:p>
            <a:pPr lvl="1">
              <a:spcBef>
                <a:spcPts val="0"/>
              </a:spcBef>
            </a:pPr>
            <a:r>
              <a:rPr lang="fr-FR" sz="2000" dirty="0" err="1" smtClean="0"/>
              <a:t>unify</a:t>
            </a:r>
            <a:r>
              <a:rPr lang="fr-FR" sz="2000" dirty="0" smtClean="0"/>
              <a:t> the </a:t>
            </a:r>
            <a:r>
              <a:rPr lang="fr-FR" sz="2000" dirty="0" err="1" smtClean="0"/>
              <a:t>two</a:t>
            </a:r>
            <a:r>
              <a:rPr lang="fr-FR" sz="2000" dirty="0" smtClean="0"/>
              <a:t> </a:t>
            </a:r>
            <a:r>
              <a:rPr lang="fr-FR" sz="2000" dirty="0" err="1" smtClean="0"/>
              <a:t>CERN’s</a:t>
            </a:r>
            <a:r>
              <a:rPr lang="fr-FR" sz="2000" dirty="0" smtClean="0"/>
              <a:t> data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fr-FR" sz="2000" dirty="0" err="1" smtClean="0"/>
              <a:t>centers</a:t>
            </a:r>
            <a:r>
              <a:rPr lang="fr-FR" sz="2000" dirty="0" smtClean="0"/>
              <a:t> </a:t>
            </a:r>
            <a:r>
              <a:rPr lang="fr-FR" sz="2000" dirty="0" err="1" smtClean="0"/>
              <a:t>located</a:t>
            </a:r>
            <a:r>
              <a:rPr lang="fr-FR" sz="2000" dirty="0" smtClean="0"/>
              <a:t> in Meyrin and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fr-FR" sz="2000" dirty="0" smtClean="0"/>
              <a:t>in Wigner (</a:t>
            </a:r>
            <a:r>
              <a:rPr lang="fr-FR" sz="2000" dirty="0"/>
              <a:t>B</a:t>
            </a:r>
            <a:r>
              <a:rPr lang="fr-FR" sz="2000" dirty="0" smtClean="0"/>
              <a:t>udapest)</a:t>
            </a:r>
            <a:endParaRPr lang="fr-FR" sz="2000" dirty="0"/>
          </a:p>
          <a:p>
            <a:pPr>
              <a:spcBef>
                <a:spcPts val="0"/>
              </a:spcBef>
            </a:pPr>
            <a:r>
              <a:rPr lang="fr-FR" sz="2400" dirty="0" smtClean="0"/>
              <a:t>90 % of hardware </a:t>
            </a:r>
            <a:r>
              <a:rPr lang="fr-FR" sz="2400" dirty="0" err="1" smtClean="0"/>
              <a:t>virtuali</a:t>
            </a:r>
            <a:r>
              <a:rPr lang="fr-FR" sz="2400" dirty="0" smtClean="0"/>
              <a:t>-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 smtClean="0"/>
              <a:t>zed </a:t>
            </a:r>
            <a:endParaRPr lang="fr-FR" sz="2400" dirty="0"/>
          </a:p>
          <a:p>
            <a:pPr>
              <a:spcBef>
                <a:spcPts val="0"/>
              </a:spcBef>
            </a:pPr>
            <a:r>
              <a:rPr lang="fr-FR" sz="2400" dirty="0" smtClean="0"/>
              <a:t>In </a:t>
            </a:r>
            <a:r>
              <a:rPr lang="fr-FR" sz="2400" dirty="0" err="1" smtClean="0"/>
              <a:t>progress</a:t>
            </a:r>
            <a:r>
              <a:rPr lang="fr-FR" sz="2400" dirty="0" smtClean="0"/>
              <a:t> : </a:t>
            </a:r>
            <a:r>
              <a:rPr lang="fr-FR" sz="2000" dirty="0">
                <a:solidFill>
                  <a:srgbClr val="777777"/>
                </a:solidFill>
              </a:rPr>
              <a:t>Single source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fr-FR" sz="2000" dirty="0"/>
              <a:t>for </a:t>
            </a:r>
            <a:r>
              <a:rPr lang="fr-FR" sz="2000" dirty="0" err="1"/>
              <a:t>accounting</a:t>
            </a:r>
            <a:r>
              <a:rPr lang="fr-FR" sz="2000" dirty="0"/>
              <a:t> data </a:t>
            </a:r>
            <a:r>
              <a:rPr lang="fr-FR" sz="2000" dirty="0" smtClean="0"/>
              <a:t> </a:t>
            </a:r>
            <a:endParaRPr lang="en-US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562E23-50ED-4050-8916-421DAF8CD919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944" y="3397139"/>
            <a:ext cx="6097641" cy="3318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372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5863" y="568959"/>
            <a:ext cx="9439937" cy="784501"/>
          </a:xfrm>
        </p:spPr>
        <p:txBody>
          <a:bodyPr/>
          <a:lstStyle/>
          <a:p>
            <a:r>
              <a:rPr lang="fr-FR" sz="3600" dirty="0" smtClean="0"/>
              <a:t>CERN </a:t>
            </a:r>
            <a:r>
              <a:rPr lang="fr-FR" sz="3600" dirty="0" err="1" smtClean="0"/>
              <a:t>Remote</a:t>
            </a:r>
            <a:r>
              <a:rPr lang="fr-FR" sz="3600" dirty="0" smtClean="0"/>
              <a:t> data center</a:t>
            </a:r>
            <a:br>
              <a:rPr lang="fr-FR" sz="3600" dirty="0" smtClean="0"/>
            </a:br>
            <a:r>
              <a:rPr lang="fr-FR" sz="2800" i="1" dirty="0" smtClean="0"/>
              <a:t>Wayne </a:t>
            </a:r>
            <a:r>
              <a:rPr lang="fr-FR" sz="2800" i="1" dirty="0"/>
              <a:t>Salter </a:t>
            </a:r>
            <a:br>
              <a:rPr lang="fr-FR" sz="2800" i="1" dirty="0"/>
            </a:br>
            <a:r>
              <a:rPr lang="fr-FR" sz="2800" i="1" dirty="0"/>
              <a:t/>
            </a:r>
            <a:br>
              <a:rPr lang="fr-FR" sz="2800" i="1" dirty="0"/>
            </a:br>
            <a:endParaRPr lang="fr-FR" sz="28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673" y="1452781"/>
            <a:ext cx="4610047" cy="478313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/>
              <a:t>Construction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Started 21st May 2012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First room operational January 2013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Two 100Gbps links are operational since late January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One commercial provider (T-Systems) and DANTE</a:t>
            </a:r>
          </a:p>
          <a:p>
            <a:pPr lvl="2">
              <a:spcBef>
                <a:spcPts val="0"/>
              </a:spcBef>
            </a:pPr>
            <a:r>
              <a:rPr lang="en-US" sz="1200" dirty="0"/>
              <a:t>T-System RTT (Round Trip Time): 24ms</a:t>
            </a:r>
          </a:p>
          <a:p>
            <a:pPr lvl="2">
              <a:spcBef>
                <a:spcPts val="0"/>
              </a:spcBef>
            </a:pPr>
            <a:r>
              <a:rPr lang="en-US" sz="1200" dirty="0"/>
              <a:t>DANTE RTT: 21ms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First </a:t>
            </a:r>
            <a:r>
              <a:rPr lang="en-US" sz="2000" dirty="0"/>
              <a:t>servers delivered and installed March 2013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Operations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1600" dirty="0"/>
              <a:t>Work still required to </a:t>
            </a:r>
            <a:r>
              <a:rPr lang="en-US" sz="1600" dirty="0" smtClean="0"/>
              <a:t>finalize </a:t>
            </a:r>
            <a:r>
              <a:rPr lang="en-US" sz="1600" dirty="0"/>
              <a:t>operational </a:t>
            </a:r>
            <a:r>
              <a:rPr lang="en-US" sz="1600" dirty="0" smtClean="0"/>
              <a:t>procedures</a:t>
            </a:r>
            <a:endParaRPr lang="en-US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562E23-50ED-4050-8916-421DAF8CD919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240" y="281178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653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0069" y="3129674"/>
            <a:ext cx="6826574" cy="792163"/>
          </a:xfrm>
        </p:spPr>
        <p:txBody>
          <a:bodyPr/>
          <a:lstStyle/>
          <a:p>
            <a:pPr algn="ctr"/>
            <a:r>
              <a:rPr lang="fr-FR" sz="4800" dirty="0">
                <a:solidFill>
                  <a:schemeClr val="tx2">
                    <a:lumMod val="75000"/>
                  </a:schemeClr>
                </a:solidFill>
              </a:rPr>
              <a:t>Storage &amp; File </a:t>
            </a:r>
            <a:r>
              <a:rPr lang="fr-FR" sz="4800" dirty="0" err="1" smtClean="0">
                <a:solidFill>
                  <a:schemeClr val="tx2">
                    <a:lumMod val="75000"/>
                  </a:schemeClr>
                </a:solidFill>
              </a:rPr>
              <a:t>Systems</a:t>
            </a:r>
            <a:endParaRPr lang="fr-FR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562E23-50ED-4050-8916-421DAF8CD919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3179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7943" y="375919"/>
            <a:ext cx="9439937" cy="784501"/>
          </a:xfrm>
        </p:spPr>
        <p:txBody>
          <a:bodyPr/>
          <a:lstStyle/>
          <a:p>
            <a:r>
              <a:rPr lang="fr-FR" sz="3600" i="1" dirty="0" smtClean="0"/>
              <a:t>« </a:t>
            </a:r>
            <a:r>
              <a:rPr lang="fr-FR" sz="3600" i="1" dirty="0" err="1" smtClean="0"/>
              <a:t>My</a:t>
            </a:r>
            <a:r>
              <a:rPr lang="fr-FR" sz="3600" i="1" dirty="0" smtClean="0"/>
              <a:t> favorites » </a:t>
            </a:r>
            <a:endParaRPr lang="fr-FR" sz="36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673" y="1452781"/>
            <a:ext cx="9283647" cy="478313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/>
              <a:t>Backup system migration at LAPP : from a local infrastructure to IN2P3 centralized </a:t>
            </a:r>
            <a:r>
              <a:rPr lang="en-US" sz="2000" dirty="0" smtClean="0"/>
              <a:t>system (Muriel </a:t>
            </a:r>
            <a:r>
              <a:rPr lang="en-US" sz="2000" dirty="0" err="1" smtClean="0"/>
              <a:t>Gougerot</a:t>
            </a:r>
            <a:r>
              <a:rPr lang="en-US" sz="2000" dirty="0" smtClean="0"/>
              <a:t>) </a:t>
            </a:r>
            <a:r>
              <a:rPr lang="en-US" sz="2000" i="1" dirty="0" smtClean="0"/>
              <a:t>Thanks to </a:t>
            </a:r>
            <a:r>
              <a:rPr lang="en-US" sz="2000" i="1" dirty="0" err="1" smtClean="0"/>
              <a:t>Remi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Ferrand</a:t>
            </a:r>
            <a:r>
              <a:rPr lang="en-US" sz="2000" i="1" dirty="0" smtClean="0"/>
              <a:t> </a:t>
            </a: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indico.cern.ch/contributionDisplay.py?contribId=30&amp;sessionId=3&amp;confId=220443</a:t>
            </a: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SAS </a:t>
            </a:r>
            <a:r>
              <a:rPr lang="en-US" sz="2000" dirty="0"/>
              <a:t>expanders and software </a:t>
            </a:r>
            <a:r>
              <a:rPr lang="en-US" sz="2000" dirty="0" smtClean="0"/>
              <a:t>RAID optimizations </a:t>
            </a:r>
            <a:r>
              <a:rPr lang="en-US" sz="2000" dirty="0"/>
              <a:t>applied to CERN </a:t>
            </a:r>
            <a:r>
              <a:rPr lang="en-US" sz="2000" dirty="0" smtClean="0"/>
              <a:t>CC backup service </a:t>
            </a:r>
            <a:r>
              <a:rPr lang="en-US" sz="2000" dirty="0"/>
              <a:t>(</a:t>
            </a:r>
            <a:r>
              <a:rPr lang="en-US" sz="2000" dirty="0" err="1" smtClean="0"/>
              <a:t>Julien</a:t>
            </a:r>
            <a:r>
              <a:rPr lang="en-US" sz="2000" dirty="0" smtClean="0"/>
              <a:t> Leduc)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800" dirty="0" smtClean="0">
                <a:hlinkClick r:id="rId4"/>
              </a:rPr>
              <a:t>http</a:t>
            </a:r>
            <a:r>
              <a:rPr lang="en-US" sz="1800" dirty="0">
                <a:hlinkClick r:id="rId4"/>
              </a:rPr>
              <a:t>://</a:t>
            </a:r>
            <a:r>
              <a:rPr lang="en-US" sz="1800" dirty="0" smtClean="0">
                <a:hlinkClick r:id="rId4"/>
              </a:rPr>
              <a:t>indico.cern.ch/getFile.py/access?contribId=38&amp;sessionId=3&amp;resId=0&amp;materialId=slides&amp;confId=220443</a:t>
            </a:r>
            <a:endParaRPr lang="en-US" sz="1800" dirty="0"/>
          </a:p>
          <a:p>
            <a:pPr lvl="1" indent="-342900">
              <a:spcBef>
                <a:spcPts val="0"/>
              </a:spcBef>
            </a:pPr>
            <a:r>
              <a:rPr lang="en-US" sz="1600" dirty="0" smtClean="0"/>
              <a:t>Comparison of RAID configurations : </a:t>
            </a:r>
            <a:r>
              <a:rPr lang="en-US" sz="1600" dirty="0" smtClean="0"/>
              <a:t>5 </a:t>
            </a:r>
            <a:r>
              <a:rPr lang="en-US" sz="1600" dirty="0"/>
              <a:t>RAID </a:t>
            </a:r>
            <a:r>
              <a:rPr lang="en-US" sz="1600" dirty="0" smtClean="0"/>
              <a:t>10f2 </a:t>
            </a:r>
            <a:r>
              <a:rPr lang="en-US" sz="1600" dirty="0" err="1" smtClean="0"/>
              <a:t>vs</a:t>
            </a:r>
            <a:r>
              <a:rPr lang="en-US" sz="1600" dirty="0" smtClean="0"/>
              <a:t> </a:t>
            </a:r>
            <a:r>
              <a:rPr lang="fr-FR" sz="1600" dirty="0"/>
              <a:t>10 RAID </a:t>
            </a:r>
            <a:r>
              <a:rPr lang="fr-FR" sz="1600" dirty="0" smtClean="0"/>
              <a:t>1E</a:t>
            </a:r>
            <a:endParaRPr lang="en-US" sz="1600" dirty="0" smtClean="0"/>
          </a:p>
          <a:p>
            <a:pPr lvl="1" indent="-342900">
              <a:spcBef>
                <a:spcPts val="0"/>
              </a:spcBef>
            </a:pPr>
            <a:r>
              <a:rPr lang="en-US" sz="1600" dirty="0"/>
              <a:t>Switching to software RAID </a:t>
            </a:r>
            <a:r>
              <a:rPr lang="en-US" sz="1600" dirty="0" smtClean="0"/>
              <a:t>allowed more optimizations and more </a:t>
            </a:r>
            <a:r>
              <a:rPr lang="en-US" sz="1600" dirty="0"/>
              <a:t>in depth knowledge and </a:t>
            </a:r>
            <a:r>
              <a:rPr lang="en-US" sz="1600" dirty="0" smtClean="0"/>
              <a:t>control than </a:t>
            </a:r>
            <a:r>
              <a:rPr lang="en-US" sz="1600" dirty="0"/>
              <a:t>proprietary hardware </a:t>
            </a:r>
            <a:r>
              <a:rPr lang="en-US" sz="1600" dirty="0" smtClean="0"/>
              <a:t>RAID</a:t>
            </a:r>
          </a:p>
          <a:p>
            <a:pPr lvl="1" indent="-342900">
              <a:spcBef>
                <a:spcPts val="0"/>
              </a:spcBef>
            </a:pPr>
            <a:r>
              <a:rPr lang="en-US" sz="1600" dirty="0"/>
              <a:t>ext4 alignment optimizations</a:t>
            </a:r>
            <a:endParaRPr lang="en-US" sz="1600" dirty="0" smtClean="0"/>
          </a:p>
          <a:p>
            <a:pPr marL="914400" lvl="2" indent="0">
              <a:spcBef>
                <a:spcPts val="0"/>
              </a:spcBef>
              <a:buNone/>
            </a:pPr>
            <a:endParaRPr lang="en-US" sz="1400" dirty="0" smtClean="0"/>
          </a:p>
          <a:p>
            <a:pPr lvl="1"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endParaRPr lang="en-US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562E23-50ED-4050-8916-421DAF8CD919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1041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2863" y="378419"/>
            <a:ext cx="9439937" cy="792163"/>
          </a:xfrm>
        </p:spPr>
        <p:txBody>
          <a:bodyPr/>
          <a:lstStyle/>
          <a:p>
            <a:r>
              <a:rPr lang="fr-FR" sz="3600" dirty="0" err="1" smtClean="0"/>
              <a:t>Ceph</a:t>
            </a:r>
            <a:r>
              <a:rPr lang="fr-FR" sz="3600" dirty="0" smtClean="0"/>
              <a:t> as an </a:t>
            </a:r>
            <a:r>
              <a:rPr lang="fr-FR" sz="3600" dirty="0"/>
              <a:t>option </a:t>
            </a:r>
            <a:r>
              <a:rPr lang="fr-FR" sz="3600" dirty="0" smtClean="0"/>
              <a:t>for </a:t>
            </a:r>
            <a:r>
              <a:rPr lang="fr-FR" sz="3600" dirty="0"/>
              <a:t>Storage-as-a-Service </a:t>
            </a:r>
            <a:r>
              <a:rPr lang="fr-FR" dirty="0"/>
              <a:t/>
            </a:r>
            <a:br>
              <a:rPr lang="fr-FR" dirty="0"/>
            </a:br>
            <a:r>
              <a:rPr lang="fr-FR" sz="2800" i="1" dirty="0" smtClean="0"/>
              <a:t>Arne </a:t>
            </a:r>
            <a:r>
              <a:rPr lang="fr-FR" sz="2800" i="1" dirty="0" err="1" smtClean="0"/>
              <a:t>Wiebalck</a:t>
            </a:r>
            <a:r>
              <a:rPr lang="fr-FR" sz="2800" i="1" dirty="0" smtClean="0"/>
              <a:t>, Dan van der </a:t>
            </a:r>
            <a:r>
              <a:rPr lang="fr-FR" sz="2800" i="1" dirty="0" err="1" smtClean="0"/>
              <a:t>Ster</a:t>
            </a:r>
            <a:r>
              <a:rPr lang="fr-FR" sz="1800" i="1" dirty="0"/>
              <a:t/>
            </a:r>
            <a:br>
              <a:rPr lang="fr-FR" sz="1800" i="1" dirty="0"/>
            </a:br>
            <a:endParaRPr lang="fr-FR" sz="18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675" y="1452783"/>
            <a:ext cx="9517327" cy="478313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2000" dirty="0" smtClean="0"/>
              <a:t>Storage </a:t>
            </a:r>
            <a:r>
              <a:rPr lang="fr-FR" sz="2000" dirty="0" err="1" smtClean="0"/>
              <a:t>at</a:t>
            </a:r>
            <a:r>
              <a:rPr lang="fr-FR" sz="2000" dirty="0" smtClean="0"/>
              <a:t> CERN : AFS, CASTOR, EOD, </a:t>
            </a:r>
            <a:r>
              <a:rPr lang="fr-FR" sz="2000" dirty="0" err="1" smtClean="0"/>
              <a:t>NetApp</a:t>
            </a:r>
            <a:r>
              <a:rPr lang="fr-FR" sz="2000" dirty="0" smtClean="0"/>
              <a:t> </a:t>
            </a:r>
            <a:r>
              <a:rPr lang="fr-FR" sz="2000" dirty="0" err="1" smtClean="0"/>
              <a:t>filers</a:t>
            </a:r>
            <a:r>
              <a:rPr lang="fr-FR" sz="2000" dirty="0" smtClean="0"/>
              <a:t>, block </a:t>
            </a:r>
            <a:r>
              <a:rPr lang="fr-FR" sz="2000" dirty="0" err="1" smtClean="0"/>
              <a:t>storage</a:t>
            </a:r>
            <a:r>
              <a:rPr lang="fr-FR" sz="2000" dirty="0" smtClean="0"/>
              <a:t> for Virtual Machins…</a:t>
            </a:r>
          </a:p>
          <a:p>
            <a:pPr>
              <a:spcBef>
                <a:spcPts val="0"/>
              </a:spcBef>
            </a:pPr>
            <a:r>
              <a:rPr lang="fr-FR" sz="2000" dirty="0" err="1" smtClean="0"/>
              <a:t>Looking</a:t>
            </a:r>
            <a:r>
              <a:rPr lang="fr-FR" sz="2000" dirty="0" smtClean="0"/>
              <a:t> for a </a:t>
            </a:r>
            <a:r>
              <a:rPr lang="fr-FR" sz="2000" dirty="0" err="1"/>
              <a:t>c</a:t>
            </a:r>
            <a:r>
              <a:rPr lang="fr-FR" sz="2000" dirty="0" err="1" smtClean="0"/>
              <a:t>onsolidated</a:t>
            </a:r>
            <a:r>
              <a:rPr lang="fr-FR" sz="2000" dirty="0" smtClean="0"/>
              <a:t> </a:t>
            </a:r>
            <a:r>
              <a:rPr lang="fr-FR" sz="2000" dirty="0" err="1"/>
              <a:t>g</a:t>
            </a:r>
            <a:r>
              <a:rPr lang="fr-FR" sz="2000" dirty="0" err="1" smtClean="0"/>
              <a:t>eneric</a:t>
            </a:r>
            <a:r>
              <a:rPr lang="fr-FR" sz="2000" dirty="0" smtClean="0"/>
              <a:t> </a:t>
            </a:r>
            <a:r>
              <a:rPr lang="fr-FR" sz="2000" dirty="0" err="1" smtClean="0"/>
              <a:t>storage</a:t>
            </a:r>
            <a:r>
              <a:rPr lang="fr-FR" sz="2000" dirty="0" smtClean="0"/>
              <a:t> system ?</a:t>
            </a:r>
          </a:p>
          <a:p>
            <a:pPr>
              <a:spcBef>
                <a:spcPts val="0"/>
              </a:spcBef>
            </a:pPr>
            <a:r>
              <a:rPr lang="en-US" sz="2000" dirty="0" err="1" smtClean="0"/>
              <a:t>Ceph</a:t>
            </a:r>
            <a:r>
              <a:rPr lang="en-US" sz="2000" dirty="0" smtClean="0"/>
              <a:t>, distributed, open-source storage system being evaluated at CERN (not ready for production)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Unification : object store, block store, file system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Traditional storage management : file systems  and blocks storage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Additional layer : Object store or Object storage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Decoupling the namespace from the underlying hardware </a:t>
            </a:r>
          </a:p>
          <a:p>
            <a:pPr lvl="2">
              <a:spcBef>
                <a:spcPts val="0"/>
              </a:spcBef>
            </a:pPr>
            <a:r>
              <a:rPr lang="en-US" sz="1600" dirty="0" smtClean="0"/>
              <a:t>No central table / single entry point / single point of failure</a:t>
            </a:r>
          </a:p>
          <a:p>
            <a:pPr lvl="2">
              <a:spcBef>
                <a:spcPts val="0"/>
              </a:spcBef>
            </a:pPr>
            <a:r>
              <a:rPr lang="en-US" sz="1600" dirty="0" err="1" smtClean="0"/>
              <a:t>Ceph</a:t>
            </a:r>
            <a:r>
              <a:rPr lang="en-US" sz="1600" dirty="0" smtClean="0"/>
              <a:t> uses instead an algorithm (Controlled Replication Under Scalable Hashing) to maps data to storage devices </a:t>
            </a:r>
          </a:p>
          <a:p>
            <a:pPr lvl="2">
              <a:spcBef>
                <a:spcPts val="0"/>
              </a:spcBef>
            </a:pPr>
            <a:r>
              <a:rPr lang="en-US" sz="1600" dirty="0" smtClean="0"/>
              <a:t>No central </a:t>
            </a:r>
            <a:r>
              <a:rPr lang="en-US" sz="1600" dirty="0" err="1" smtClean="0"/>
              <a:t>metata</a:t>
            </a:r>
            <a:r>
              <a:rPr lang="en-US" sz="1600" dirty="0" smtClean="0"/>
              <a:t> data server : Algorithmic data placement with data replication and redistribution capabilities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Enhanced scalability of the storage system</a:t>
            </a:r>
          </a:p>
          <a:p>
            <a:pPr>
              <a:spcBef>
                <a:spcPts val="0"/>
              </a:spcBef>
            </a:pPr>
            <a:r>
              <a:rPr lang="fr-FR" sz="2000" dirty="0" smtClean="0"/>
              <a:t>Looks </a:t>
            </a:r>
            <a:r>
              <a:rPr lang="fr-FR" sz="2000" dirty="0" err="1" smtClean="0"/>
              <a:t>promizing</a:t>
            </a:r>
            <a:r>
              <a:rPr lang="fr-FR" sz="2000" dirty="0" smtClean="0"/>
              <a:t> as a </a:t>
            </a:r>
            <a:r>
              <a:rPr lang="fr-FR" sz="2000" dirty="0" err="1" smtClean="0"/>
              <a:t>generic</a:t>
            </a:r>
            <a:r>
              <a:rPr lang="fr-FR" sz="2000" dirty="0" smtClean="0"/>
              <a:t> </a:t>
            </a:r>
            <a:r>
              <a:rPr lang="fr-FR" sz="2000" dirty="0" err="1" smtClean="0"/>
              <a:t>storage</a:t>
            </a:r>
            <a:r>
              <a:rPr lang="fr-FR" sz="2000" dirty="0" smtClean="0"/>
              <a:t> </a:t>
            </a:r>
            <a:r>
              <a:rPr lang="fr-FR" sz="2000" dirty="0" err="1" smtClean="0"/>
              <a:t>backend</a:t>
            </a:r>
            <a:r>
              <a:rPr lang="fr-FR" sz="2000" dirty="0" smtClean="0"/>
              <a:t> </a:t>
            </a:r>
          </a:p>
          <a:p>
            <a:pPr lvl="1">
              <a:spcBef>
                <a:spcPts val="0"/>
              </a:spcBef>
            </a:pPr>
            <a:r>
              <a:rPr lang="fr-FR" sz="1600" dirty="0" smtClean="0"/>
              <a:t>For </a:t>
            </a:r>
            <a:r>
              <a:rPr lang="fr-FR" sz="1600" dirty="0" err="1" smtClean="0"/>
              <a:t>both</a:t>
            </a:r>
            <a:r>
              <a:rPr lang="fr-FR" sz="1600" dirty="0" smtClean="0"/>
              <a:t> image </a:t>
            </a:r>
            <a:r>
              <a:rPr lang="fr-FR" sz="1600" dirty="0"/>
              <a:t>store/sharing and S3 </a:t>
            </a:r>
            <a:r>
              <a:rPr lang="fr-FR" sz="1600" dirty="0" err="1"/>
              <a:t>storage</a:t>
            </a:r>
            <a:r>
              <a:rPr lang="fr-FR" sz="1600" dirty="0"/>
              <a:t> service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562E23-50ED-4050-8916-421DAF8CD919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0860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0068" y="3129674"/>
            <a:ext cx="8071945" cy="792163"/>
          </a:xfrm>
        </p:spPr>
        <p:txBody>
          <a:bodyPr/>
          <a:lstStyle/>
          <a:p>
            <a:pPr algn="ctr"/>
            <a:r>
              <a:rPr lang="fr-FR" sz="4800" dirty="0" err="1">
                <a:solidFill>
                  <a:schemeClr val="tx2">
                    <a:lumMod val="75000"/>
                  </a:schemeClr>
                </a:solidFill>
              </a:rPr>
              <a:t>Grid</a:t>
            </a:r>
            <a:r>
              <a:rPr lang="fr-FR" sz="4800" dirty="0">
                <a:solidFill>
                  <a:schemeClr val="tx2">
                    <a:lumMod val="75000"/>
                  </a:schemeClr>
                </a:solidFill>
              </a:rPr>
              <a:t>, Cloud &amp; </a:t>
            </a:r>
            <a:r>
              <a:rPr lang="fr-FR" sz="4800" dirty="0" err="1">
                <a:solidFill>
                  <a:schemeClr val="tx2">
                    <a:lumMod val="75000"/>
                  </a:schemeClr>
                </a:solidFill>
              </a:rPr>
              <a:t>Virtualization</a:t>
            </a:r>
            <a:endParaRPr lang="fr-FR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562E23-50ED-4050-8916-421DAF8CD919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8386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2899" y="307648"/>
            <a:ext cx="9439937" cy="792163"/>
          </a:xfrm>
        </p:spPr>
        <p:txBody>
          <a:bodyPr/>
          <a:lstStyle/>
          <a:p>
            <a:r>
              <a:rPr lang="fr-FR" dirty="0" err="1" smtClean="0"/>
              <a:t>CMSooooCloud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800" i="1" dirty="0" err="1"/>
              <a:t>Wojciech</a:t>
            </a:r>
            <a:r>
              <a:rPr lang="fr-FR" sz="2800" i="1" dirty="0"/>
              <a:t> OZGA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37015"/>
            <a:ext cx="9517327" cy="478313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2400" dirty="0" smtClean="0"/>
              <a:t>Use of HLT </a:t>
            </a:r>
            <a:r>
              <a:rPr lang="fr-FR" sz="2400" dirty="0" err="1" smtClean="0"/>
              <a:t>farm</a:t>
            </a:r>
            <a:r>
              <a:rPr lang="fr-FR" sz="2400" dirty="0" smtClean="0"/>
              <a:t> </a:t>
            </a:r>
            <a:r>
              <a:rPr lang="fr-FR" sz="2400" dirty="0" err="1" smtClean="0"/>
              <a:t>farm</a:t>
            </a:r>
            <a:r>
              <a:rPr lang="fr-FR" sz="2400" dirty="0" smtClean="0"/>
              <a:t> </a:t>
            </a:r>
            <a:r>
              <a:rPr lang="fr-FR" sz="2400" dirty="0" err="1" smtClean="0"/>
              <a:t>during</a:t>
            </a:r>
            <a:r>
              <a:rPr lang="fr-FR" sz="2400" dirty="0" smtClean="0"/>
              <a:t> LHC </a:t>
            </a:r>
            <a:r>
              <a:rPr lang="fr-FR" sz="2400" dirty="0"/>
              <a:t>LS1 : </a:t>
            </a:r>
            <a:r>
              <a:rPr lang="fr-FR" sz="2400" dirty="0" err="1" smtClean="0"/>
              <a:t>additional</a:t>
            </a:r>
            <a:r>
              <a:rPr lang="fr-FR" sz="2400" dirty="0" smtClean="0"/>
              <a:t> </a:t>
            </a:r>
            <a:r>
              <a:rPr lang="fr-FR" sz="2400" dirty="0" err="1"/>
              <a:t>computing</a:t>
            </a:r>
            <a:r>
              <a:rPr lang="fr-FR" sz="2400" dirty="0"/>
              <a:t> </a:t>
            </a:r>
            <a:r>
              <a:rPr lang="fr-FR" sz="2400" dirty="0" err="1" smtClean="0"/>
              <a:t>resources</a:t>
            </a:r>
            <a:r>
              <a:rPr lang="fr-FR" sz="2400" dirty="0" smtClean="0"/>
              <a:t> </a:t>
            </a:r>
          </a:p>
          <a:p>
            <a:pPr lvl="1">
              <a:spcBef>
                <a:spcPts val="0"/>
              </a:spcBef>
            </a:pPr>
            <a:r>
              <a:rPr lang="fr-FR" sz="1800" dirty="0"/>
              <a:t>HLT </a:t>
            </a:r>
            <a:r>
              <a:rPr lang="fr-FR" sz="1800" dirty="0" err="1"/>
              <a:t>farm</a:t>
            </a:r>
            <a:r>
              <a:rPr lang="fr-FR" sz="1800" dirty="0"/>
              <a:t> </a:t>
            </a:r>
            <a:r>
              <a:rPr lang="fr-FR" sz="1800" dirty="0" smtClean="0"/>
              <a:t>:13312 </a:t>
            </a:r>
            <a:r>
              <a:rPr lang="fr-FR" sz="1800" dirty="0" err="1"/>
              <a:t>cores</a:t>
            </a:r>
            <a:r>
              <a:rPr lang="fr-FR" sz="1800" dirty="0"/>
              <a:t> 26 </a:t>
            </a:r>
            <a:r>
              <a:rPr lang="fr-FR" sz="1800" dirty="0" err="1"/>
              <a:t>Tbytes</a:t>
            </a:r>
            <a:r>
              <a:rPr lang="fr-FR" sz="1800" dirty="0"/>
              <a:t> RAM 195 kHS06 </a:t>
            </a:r>
          </a:p>
          <a:p>
            <a:pPr lvl="1">
              <a:spcBef>
                <a:spcPts val="0"/>
              </a:spcBef>
            </a:pPr>
            <a:r>
              <a:rPr lang="fr-FR" sz="1800" dirty="0" smtClean="0"/>
              <a:t>CMS T0 </a:t>
            </a:r>
            <a:r>
              <a:rPr lang="fr-FR" sz="1800" dirty="0"/>
              <a:t>121 </a:t>
            </a:r>
            <a:r>
              <a:rPr lang="fr-FR" sz="1800" dirty="0" smtClean="0"/>
              <a:t>k</a:t>
            </a:r>
            <a:r>
              <a:rPr lang="fr-FR" sz="1800" dirty="0"/>
              <a:t>HS06</a:t>
            </a:r>
            <a:r>
              <a:rPr lang="fr-FR" sz="1800" dirty="0" smtClean="0"/>
              <a:t>  / CMS </a:t>
            </a:r>
            <a:r>
              <a:rPr lang="fr-FR" sz="1800" dirty="0" smtClean="0">
                <a:latin typeface="Trebuchet MS"/>
              </a:rPr>
              <a:t>∑</a:t>
            </a:r>
            <a:r>
              <a:rPr lang="fr-FR" sz="1800" dirty="0" smtClean="0"/>
              <a:t> </a:t>
            </a:r>
            <a:r>
              <a:rPr lang="fr-FR" sz="1800" dirty="0"/>
              <a:t>T1 150 </a:t>
            </a:r>
            <a:r>
              <a:rPr lang="fr-FR" sz="1800" dirty="0" smtClean="0"/>
              <a:t>kHS06 / </a:t>
            </a:r>
            <a:r>
              <a:rPr lang="fr-FR" sz="1800" dirty="0"/>
              <a:t>CMS </a:t>
            </a:r>
            <a:r>
              <a:rPr lang="fr-FR" sz="1800" dirty="0">
                <a:latin typeface="Trebuchet MS"/>
              </a:rPr>
              <a:t>∑</a:t>
            </a:r>
            <a:r>
              <a:rPr lang="fr-FR" sz="1800" dirty="0"/>
              <a:t> </a:t>
            </a:r>
            <a:r>
              <a:rPr lang="fr-FR" sz="1800" dirty="0" smtClean="0"/>
              <a:t>T2 399 kHS06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CMS specific computation on HLT farms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Minimal change, opportunistic usage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No reconfiguration no additional hardware </a:t>
            </a:r>
            <a:endParaRPr lang="fr-FR" sz="2200" dirty="0" smtClean="0"/>
          </a:p>
          <a:p>
            <a:pPr>
              <a:spcBef>
                <a:spcPts val="0"/>
              </a:spcBef>
            </a:pPr>
            <a:r>
              <a:rPr lang="en-US" sz="2200" dirty="0" err="1" smtClean="0"/>
              <a:t>Cloudify</a:t>
            </a:r>
            <a:r>
              <a:rPr lang="en-US" sz="2200" dirty="0" smtClean="0"/>
              <a:t> the CMS HLT cluster : </a:t>
            </a:r>
            <a:r>
              <a:rPr lang="fr-FR" sz="2200" dirty="0" smtClean="0"/>
              <a:t>Overlay Cloud layer </a:t>
            </a:r>
            <a:r>
              <a:rPr lang="fr-FR" sz="2200" dirty="0" err="1" smtClean="0"/>
              <a:t>deployed</a:t>
            </a:r>
            <a:r>
              <a:rPr lang="fr-FR" sz="2200" dirty="0" smtClean="0"/>
              <a:t> 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fr-FR" sz="2200" dirty="0" err="1" smtClean="0"/>
              <a:t>zero</a:t>
            </a:r>
            <a:r>
              <a:rPr lang="fr-FR" sz="2200" dirty="0" smtClean="0"/>
              <a:t> impact on data </a:t>
            </a:r>
            <a:r>
              <a:rPr lang="fr-FR" sz="2200" dirty="0" err="1" smtClean="0"/>
              <a:t>taking</a:t>
            </a:r>
            <a:endParaRPr lang="fr-FR" sz="2200" dirty="0" smtClean="0"/>
          </a:p>
          <a:p>
            <a:pPr>
              <a:spcBef>
                <a:spcPts val="0"/>
              </a:spcBef>
            </a:pPr>
            <a:r>
              <a:rPr lang="fr-FR" sz="2200" dirty="0" err="1" smtClean="0"/>
              <a:t>Using</a:t>
            </a:r>
            <a:r>
              <a:rPr lang="fr-FR" sz="2200" dirty="0" smtClean="0"/>
              <a:t> </a:t>
            </a:r>
            <a:r>
              <a:rPr lang="fr-FR" sz="2200" dirty="0" err="1" smtClean="0"/>
              <a:t>Openstack</a:t>
            </a:r>
            <a:endParaRPr lang="fr-FR" sz="2400" dirty="0"/>
          </a:p>
          <a:p>
            <a:pPr lvl="1">
              <a:spcBef>
                <a:spcPts val="0"/>
              </a:spcBef>
            </a:pPr>
            <a:r>
              <a:rPr lang="en-US" sz="1800" dirty="0"/>
              <a:t>Nova compute service manages the VM </a:t>
            </a:r>
            <a:r>
              <a:rPr lang="en-US" sz="1800" dirty="0" smtClean="0"/>
              <a:t>lifecycle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1800" dirty="0" smtClean="0"/>
              <a:t>Networking Virtualization </a:t>
            </a:r>
            <a:r>
              <a:rPr lang="en-US" sz="1800" dirty="0" smtClean="0"/>
              <a:t>(</a:t>
            </a:r>
            <a:r>
              <a:rPr lang="en-US" sz="1800" dirty="0" err="1" smtClean="0"/>
              <a:t>OpenVSwitch</a:t>
            </a:r>
            <a:r>
              <a:rPr lang="en-US" sz="1800" dirty="0" smtClean="0"/>
              <a:t>)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2200" dirty="0"/>
              <a:t>CMS </a:t>
            </a:r>
            <a:r>
              <a:rPr lang="en-US" sz="2200" dirty="0" smtClean="0"/>
              <a:t>online network </a:t>
            </a:r>
            <a:r>
              <a:rPr lang="en-US" sz="2200" dirty="0" err="1" smtClean="0"/>
              <a:t>seperated</a:t>
            </a:r>
            <a:r>
              <a:rPr lang="en-US" sz="2200" dirty="0" smtClean="0"/>
              <a:t> from CERN network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Needs  to increase the network connectivity to CERN Tier 0</a:t>
            </a:r>
            <a:endParaRPr lang="en-US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562E23-50ED-4050-8916-421DAF8CD919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4729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0068" y="3129674"/>
            <a:ext cx="8071945" cy="792163"/>
          </a:xfrm>
        </p:spPr>
        <p:txBody>
          <a:bodyPr/>
          <a:lstStyle/>
          <a:p>
            <a:pPr algn="ctr"/>
            <a:r>
              <a:rPr lang="fr-FR" sz="4800" dirty="0">
                <a:solidFill>
                  <a:schemeClr val="tx2">
                    <a:lumMod val="75000"/>
                  </a:schemeClr>
                </a:solidFill>
              </a:rPr>
              <a:t>Security &amp; Networking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562E23-50ED-4050-8916-421DAF8CD919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7037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1727" y="449537"/>
            <a:ext cx="9439937" cy="792163"/>
          </a:xfrm>
        </p:spPr>
        <p:txBody>
          <a:bodyPr/>
          <a:lstStyle/>
          <a:p>
            <a:r>
              <a:rPr lang="fr-FR" dirty="0" smtClean="0"/>
              <a:t>Security update (1/2)</a:t>
            </a:r>
            <a:r>
              <a:rPr lang="fr-FR" dirty="0"/>
              <a:t/>
            </a:r>
            <a:br>
              <a:rPr lang="fr-FR" dirty="0"/>
            </a:br>
            <a:r>
              <a:rPr lang="fr-FR" sz="2800" i="1" dirty="0" smtClean="0"/>
              <a:t>Romain </a:t>
            </a:r>
            <a:r>
              <a:rPr lang="fr-FR" sz="2800" i="1" dirty="0" err="1" smtClean="0"/>
              <a:t>Wartel</a:t>
            </a:r>
            <a:r>
              <a:rPr lang="fr-FR" sz="2800" i="1" dirty="0"/>
              <a:t/>
            </a:r>
            <a:br>
              <a:rPr lang="fr-FR" sz="2800" i="1" dirty="0"/>
            </a:br>
            <a:endParaRPr lang="fr-FR" sz="28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673" y="1452781"/>
            <a:ext cx="9517327" cy="478313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2400" dirty="0" err="1" smtClean="0"/>
              <a:t>Citadel</a:t>
            </a:r>
            <a:r>
              <a:rPr lang="fr-FR" sz="2400" dirty="0" smtClean="0"/>
              <a:t> </a:t>
            </a:r>
            <a:r>
              <a:rPr lang="fr-FR" sz="2400" dirty="0"/>
              <a:t>incident  </a:t>
            </a:r>
            <a:r>
              <a:rPr lang="fr-FR" sz="2400" dirty="0" smtClean="0"/>
              <a:t>: cf. CERT </a:t>
            </a:r>
            <a:r>
              <a:rPr lang="fr-FR" sz="2400" dirty="0"/>
              <a:t>Polska public report </a:t>
            </a:r>
            <a:r>
              <a:rPr lang="fr-FR" sz="2400" dirty="0">
                <a:hlinkClick r:id="rId3"/>
              </a:rPr>
              <a:t>http://</a:t>
            </a:r>
            <a:r>
              <a:rPr lang="fr-FR" sz="2400" dirty="0" smtClean="0">
                <a:hlinkClick r:id="rId3"/>
              </a:rPr>
              <a:t>www.cert.pl/PDF/Report_Citadel_plitfi_EN.pdf</a:t>
            </a:r>
            <a:endParaRPr lang="fr-FR" sz="2400" dirty="0" smtClean="0"/>
          </a:p>
          <a:p>
            <a:pPr>
              <a:spcBef>
                <a:spcPts val="0"/>
              </a:spcBef>
            </a:pPr>
            <a:r>
              <a:rPr lang="fr-FR" sz="2400" dirty="0"/>
              <a:t>Putting in place a malware </a:t>
            </a:r>
            <a:r>
              <a:rPr lang="fr-FR" sz="2400" dirty="0" smtClean="0"/>
              <a:t>infrastructure &amp; Business </a:t>
            </a:r>
            <a:r>
              <a:rPr lang="fr-FR" sz="2400" dirty="0"/>
              <a:t>model </a:t>
            </a:r>
            <a:r>
              <a:rPr lang="fr-FR" sz="2400" dirty="0" smtClean="0"/>
              <a:t>…</a:t>
            </a:r>
          </a:p>
          <a:p>
            <a:pPr>
              <a:spcBef>
                <a:spcPts val="0"/>
              </a:spcBef>
            </a:pPr>
            <a:r>
              <a:rPr lang="fr-FR" sz="2400" dirty="0" err="1" smtClean="0"/>
              <a:t>Still</a:t>
            </a:r>
            <a:r>
              <a:rPr lang="fr-FR" sz="2400" dirty="0" smtClean="0"/>
              <a:t> </a:t>
            </a:r>
            <a:r>
              <a:rPr lang="fr-FR" sz="2400" dirty="0" err="1"/>
              <a:t>typical</a:t>
            </a:r>
            <a:r>
              <a:rPr lang="fr-FR" sz="2400" dirty="0"/>
              <a:t> </a:t>
            </a:r>
            <a:r>
              <a:rPr lang="fr-FR" sz="2400" dirty="0" err="1"/>
              <a:t>ssh-attacks</a:t>
            </a:r>
            <a:r>
              <a:rPr lang="fr-FR" sz="2400" dirty="0"/>
              <a:t> in the </a:t>
            </a:r>
            <a:r>
              <a:rPr lang="fr-FR" sz="2400" dirty="0" err="1"/>
              <a:t>academic</a:t>
            </a:r>
            <a:r>
              <a:rPr lang="fr-FR" sz="2400" dirty="0"/>
              <a:t> </a:t>
            </a:r>
            <a:r>
              <a:rPr lang="fr-FR" sz="2400" dirty="0" err="1" smtClean="0"/>
              <a:t>community</a:t>
            </a:r>
            <a:endParaRPr lang="fr-FR" sz="2400" dirty="0"/>
          </a:p>
          <a:p>
            <a:pPr>
              <a:spcBef>
                <a:spcPts val="0"/>
              </a:spcBef>
            </a:pPr>
            <a:r>
              <a:rPr lang="fr-FR" sz="2400" dirty="0" smtClean="0"/>
              <a:t>Back to the 90s : </a:t>
            </a:r>
            <a:r>
              <a:rPr lang="fr-FR" sz="2400" dirty="0" err="1" smtClean="0"/>
              <a:t>Ebury</a:t>
            </a:r>
            <a:r>
              <a:rPr lang="fr-FR" sz="2400" dirty="0" smtClean="0"/>
              <a:t> </a:t>
            </a:r>
            <a:r>
              <a:rPr lang="fr-FR" sz="2400" dirty="0" err="1"/>
              <a:t>revisited</a:t>
            </a:r>
            <a:r>
              <a:rPr lang="fr-FR" sz="2400" dirty="0"/>
              <a:t> : </a:t>
            </a:r>
            <a:r>
              <a:rPr lang="fr-FR" sz="2400" dirty="0" err="1"/>
              <a:t>old</a:t>
            </a:r>
            <a:r>
              <a:rPr lang="fr-FR" sz="2400" dirty="0"/>
              <a:t> style (1990s) </a:t>
            </a:r>
            <a:r>
              <a:rPr lang="fr-FR" sz="2400" dirty="0" err="1"/>
              <a:t>sshd</a:t>
            </a:r>
            <a:r>
              <a:rPr lang="fr-FR" sz="2400" dirty="0"/>
              <a:t> </a:t>
            </a:r>
            <a:r>
              <a:rPr lang="fr-FR" sz="2400" dirty="0" err="1" smtClean="0"/>
              <a:t>trojan</a:t>
            </a:r>
            <a:endParaRPr lang="fr-FR" sz="2000" dirty="0" smtClean="0"/>
          </a:p>
          <a:p>
            <a:pPr lvl="1">
              <a:spcBef>
                <a:spcPts val="0"/>
              </a:spcBef>
            </a:pPr>
            <a:r>
              <a:rPr lang="en-US" sz="2000" dirty="0"/>
              <a:t>Actively used in 2011 ; found mostly on RHEL-base  systems 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Attacks </a:t>
            </a:r>
            <a:r>
              <a:rPr lang="en-US" sz="2000" dirty="0">
                <a:solidFill>
                  <a:srgbClr val="FF0000"/>
                </a:solidFill>
              </a:rPr>
              <a:t>can be discovered just by checking checksums </a:t>
            </a:r>
            <a:r>
              <a:rPr lang="en-US" sz="2000" dirty="0" smtClean="0">
                <a:solidFill>
                  <a:srgbClr val="FF0000"/>
                </a:solidFill>
              </a:rPr>
              <a:t>of </a:t>
            </a:r>
            <a:r>
              <a:rPr lang="en-US" sz="2000" dirty="0">
                <a:solidFill>
                  <a:srgbClr val="FF0000"/>
                </a:solidFill>
              </a:rPr>
              <a:t>installed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FF0000"/>
                </a:solidFill>
              </a:rPr>
              <a:t>RPMs/DEBs. 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Are </a:t>
            </a:r>
            <a:r>
              <a:rPr lang="en-US" sz="2000" dirty="0">
                <a:solidFill>
                  <a:srgbClr val="FF0000"/>
                </a:solidFill>
              </a:rPr>
              <a:t>we checking the integrity of binaries </a:t>
            </a:r>
            <a:r>
              <a:rPr lang="en-US" sz="2000" dirty="0" smtClean="0">
                <a:solidFill>
                  <a:srgbClr val="FF0000"/>
                </a:solidFill>
              </a:rPr>
              <a:t>? Which tools ?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 smtClean="0"/>
              <a:t>WLCG Operational security : 10-12 incidents </a:t>
            </a:r>
            <a:r>
              <a:rPr lang="en-US" sz="2400" dirty="0"/>
              <a:t>per </a:t>
            </a:r>
            <a:r>
              <a:rPr lang="en-US" sz="2400" dirty="0" smtClean="0"/>
              <a:t>year,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 </a:t>
            </a:r>
            <a:r>
              <a:rPr lang="en-US" sz="2000" dirty="0"/>
              <a:t>2012 has been a quieter than </a:t>
            </a:r>
            <a:r>
              <a:rPr lang="en-US" sz="2000" dirty="0" smtClean="0"/>
              <a:t>usual</a:t>
            </a:r>
          </a:p>
          <a:p>
            <a:pPr lvl="1">
              <a:spcBef>
                <a:spcPts val="0"/>
              </a:spcBef>
            </a:pPr>
            <a:r>
              <a:rPr lang="fr-FR" sz="2000" dirty="0" err="1"/>
              <a:t>Attacks</a:t>
            </a:r>
            <a:r>
              <a:rPr lang="fr-FR" sz="2000" dirty="0"/>
              <a:t> </a:t>
            </a:r>
            <a:r>
              <a:rPr lang="fr-FR" sz="2000" dirty="0" smtClean="0"/>
              <a:t>are more and more </a:t>
            </a:r>
            <a:r>
              <a:rPr lang="fr-FR" sz="2000" dirty="0" err="1" smtClean="0"/>
              <a:t>sophisticated</a:t>
            </a:r>
            <a:endParaRPr lang="fr-FR" sz="2000" dirty="0" smtClean="0"/>
          </a:p>
          <a:p>
            <a:pPr>
              <a:spcBef>
                <a:spcPts val="0"/>
              </a:spcBef>
            </a:pPr>
            <a:r>
              <a:rPr lang="fr-FR" sz="2400" dirty="0"/>
              <a:t>Security </a:t>
            </a:r>
            <a:r>
              <a:rPr lang="fr-FR" sz="2400" dirty="0" err="1"/>
              <a:t>paradigm</a:t>
            </a:r>
            <a:r>
              <a:rPr lang="fr-FR" sz="2400" dirty="0"/>
              <a:t> shift </a:t>
            </a:r>
            <a:endParaRPr lang="fr-FR" sz="2400" dirty="0" smtClean="0"/>
          </a:p>
          <a:p>
            <a:pPr marL="0" indent="0">
              <a:spcBef>
                <a:spcPts val="0"/>
              </a:spcBef>
              <a:buNone/>
            </a:pPr>
            <a:endParaRPr lang="fr-FR" sz="2400" dirty="0"/>
          </a:p>
          <a:p>
            <a:pPr>
              <a:spcBef>
                <a:spcPts val="0"/>
              </a:spcBef>
            </a:pPr>
            <a:endParaRPr lang="fr-FR" sz="2400" dirty="0" smtClean="0"/>
          </a:p>
          <a:p>
            <a:pPr>
              <a:spcBef>
                <a:spcPts val="0"/>
              </a:spcBef>
            </a:pPr>
            <a:endParaRPr lang="en-US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562E23-50ED-4050-8916-421DAF8CD919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512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Overview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fr-F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Site Reports : 17 contributions</a:t>
            </a:r>
          </a:p>
          <a:p>
            <a:pPr>
              <a:spcBef>
                <a:spcPts val="0"/>
              </a:spcBef>
            </a:pPr>
            <a:r>
              <a:rPr lang="fr-FR" sz="2000" dirty="0" smtClean="0"/>
              <a:t>Security &amp; Networking : 7 contributions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fr-FR" sz="1800" dirty="0" smtClean="0"/>
              <a:t>HA DNS architecture, </a:t>
            </a:r>
            <a:r>
              <a:rPr lang="fr-FR" sz="1800" dirty="0" err="1" smtClean="0"/>
              <a:t>Identity</a:t>
            </a:r>
            <a:r>
              <a:rPr lang="fr-FR" sz="1800" dirty="0" smtClean="0"/>
              <a:t> Management, Security, IPv6, Network monitoring   </a:t>
            </a:r>
          </a:p>
          <a:p>
            <a:pPr>
              <a:spcBef>
                <a:spcPts val="0"/>
              </a:spcBef>
            </a:pPr>
            <a:r>
              <a:rPr lang="fr-F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Storage &amp; File </a:t>
            </a:r>
            <a:r>
              <a:rPr lang="fr-FR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Systems</a:t>
            </a:r>
            <a:r>
              <a:rPr lang="fr-F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: 11 contribution</a:t>
            </a:r>
            <a:r>
              <a:rPr lang="fr-FR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fr-FR" sz="1800" dirty="0" smtClean="0"/>
              <a:t>AFS@CERN, Backup system migration </a:t>
            </a:r>
            <a:r>
              <a:rPr lang="fr-FR" sz="1800" dirty="0" err="1" smtClean="0"/>
              <a:t>at</a:t>
            </a:r>
            <a:r>
              <a:rPr lang="fr-FR" sz="1800" dirty="0" smtClean="0"/>
              <a:t> LAPP, </a:t>
            </a:r>
            <a:r>
              <a:rPr lang="fr-FR" sz="1800" dirty="0" err="1" smtClean="0"/>
              <a:t>Ceph</a:t>
            </a:r>
            <a:r>
              <a:rPr lang="fr-FR" sz="1800" dirty="0" smtClean="0"/>
              <a:t> Storage-as-a-Service, Long </a:t>
            </a:r>
            <a:r>
              <a:rPr lang="fr-FR" sz="1800" dirty="0" err="1" smtClean="0"/>
              <a:t>term</a:t>
            </a:r>
            <a:r>
              <a:rPr lang="fr-FR" sz="1800" dirty="0" smtClean="0"/>
              <a:t> data </a:t>
            </a:r>
            <a:r>
              <a:rPr lang="fr-FR" sz="1800" dirty="0" err="1" smtClean="0"/>
              <a:t>preservation</a:t>
            </a:r>
            <a:r>
              <a:rPr lang="fr-FR" sz="1800" dirty="0" smtClean="0"/>
              <a:t> in HEP, T1 Storage </a:t>
            </a:r>
            <a:r>
              <a:rPr lang="fr-FR" sz="1800" dirty="0" err="1" smtClean="0"/>
              <a:t>optization</a:t>
            </a:r>
            <a:r>
              <a:rPr lang="fr-FR" sz="1800" dirty="0" smtClean="0"/>
              <a:t>, Object Store, SAS </a:t>
            </a:r>
            <a:r>
              <a:rPr lang="fr-FR" sz="1800" dirty="0" err="1" smtClean="0"/>
              <a:t>expenders</a:t>
            </a:r>
            <a:r>
              <a:rPr lang="fr-FR" sz="1800" dirty="0" smtClean="0"/>
              <a:t> &amp; software RAID </a:t>
            </a:r>
            <a:r>
              <a:rPr lang="fr-FR" sz="1800" dirty="0" err="1" smtClean="0"/>
              <a:t>optimization</a:t>
            </a:r>
            <a:r>
              <a:rPr lang="fr-FR" sz="18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fr-FR" sz="2000" dirty="0" err="1" smtClean="0"/>
              <a:t>Grid</a:t>
            </a:r>
            <a:r>
              <a:rPr lang="fr-FR" sz="2000" dirty="0" smtClean="0"/>
              <a:t>, Cloud &amp; </a:t>
            </a:r>
            <a:r>
              <a:rPr lang="fr-FR" sz="2000" dirty="0" err="1" smtClean="0"/>
              <a:t>Virtualization</a:t>
            </a:r>
            <a:r>
              <a:rPr lang="fr-FR" sz="2000" dirty="0" smtClean="0"/>
              <a:t> : 5 contributions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000" dirty="0" smtClean="0"/>
              <a:t>      </a:t>
            </a:r>
            <a:r>
              <a:rPr lang="fr-FR" sz="1800" dirty="0">
                <a:solidFill>
                  <a:srgbClr val="777777"/>
                </a:solidFill>
              </a:rPr>
              <a:t>EGI </a:t>
            </a:r>
            <a:r>
              <a:rPr lang="fr-FR" sz="1800" dirty="0" err="1">
                <a:solidFill>
                  <a:srgbClr val="777777"/>
                </a:solidFill>
              </a:rPr>
              <a:t>FedCloud</a:t>
            </a:r>
            <a:r>
              <a:rPr lang="fr-FR" sz="1800" dirty="0">
                <a:solidFill>
                  <a:srgbClr val="777777"/>
                </a:solidFill>
              </a:rPr>
              <a:t> </a:t>
            </a:r>
            <a:r>
              <a:rPr lang="fr-FR" sz="1800" dirty="0" err="1">
                <a:solidFill>
                  <a:srgbClr val="777777"/>
                </a:solidFill>
              </a:rPr>
              <a:t>testbed</a:t>
            </a:r>
            <a:r>
              <a:rPr lang="fr-FR" sz="1800" dirty="0">
                <a:solidFill>
                  <a:srgbClr val="777777"/>
                </a:solidFill>
              </a:rPr>
              <a:t>, Cloud layer over CMS HLT </a:t>
            </a:r>
            <a:r>
              <a:rPr lang="fr-FR" sz="1800" dirty="0" err="1" smtClean="0">
                <a:solidFill>
                  <a:srgbClr val="777777"/>
                </a:solidFill>
              </a:rPr>
              <a:t>farm</a:t>
            </a:r>
            <a:r>
              <a:rPr lang="fr-FR" sz="1800" dirty="0" smtClean="0">
                <a:solidFill>
                  <a:srgbClr val="777777"/>
                </a:solidFill>
              </a:rPr>
              <a:t>, </a:t>
            </a:r>
            <a:r>
              <a:rPr lang="fr-FR" sz="1800" dirty="0" err="1" smtClean="0">
                <a:solidFill>
                  <a:srgbClr val="777777"/>
                </a:solidFill>
              </a:rPr>
              <a:t>Fermilab</a:t>
            </a:r>
            <a:r>
              <a:rPr lang="fr-FR" sz="1800" dirty="0" smtClean="0">
                <a:solidFill>
                  <a:srgbClr val="777777"/>
                </a:solidFill>
              </a:rPr>
              <a:t>/ RAL </a:t>
            </a:r>
            <a:r>
              <a:rPr lang="fr-FR" sz="1800" dirty="0" err="1" smtClean="0">
                <a:solidFill>
                  <a:srgbClr val="777777"/>
                </a:solidFill>
              </a:rPr>
              <a:t>experiences</a:t>
            </a:r>
            <a:r>
              <a:rPr lang="fr-FR" sz="1800" dirty="0" smtClean="0">
                <a:solidFill>
                  <a:srgbClr val="777777"/>
                </a:solidFill>
              </a:rPr>
              <a:t>,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800" dirty="0">
                <a:solidFill>
                  <a:srgbClr val="777777"/>
                </a:solidFill>
              </a:rPr>
              <a:t> </a:t>
            </a:r>
            <a:r>
              <a:rPr lang="fr-FR" sz="1800" dirty="0" smtClean="0">
                <a:solidFill>
                  <a:srgbClr val="777777"/>
                </a:solidFill>
              </a:rPr>
              <a:t>      VM image sharing (</a:t>
            </a:r>
            <a:r>
              <a:rPr lang="fr-FR" sz="1800" dirty="0" err="1" smtClean="0">
                <a:solidFill>
                  <a:srgbClr val="777777"/>
                </a:solidFill>
              </a:rPr>
              <a:t>vmcaster</a:t>
            </a:r>
            <a:r>
              <a:rPr lang="fr-FR" sz="1800" dirty="0" smtClean="0">
                <a:solidFill>
                  <a:srgbClr val="777777"/>
                </a:solidFill>
              </a:rPr>
              <a:t> / </a:t>
            </a:r>
            <a:r>
              <a:rPr lang="fr-FR" sz="1800" dirty="0" err="1" smtClean="0">
                <a:solidFill>
                  <a:srgbClr val="777777"/>
                </a:solidFill>
              </a:rPr>
              <a:t>vmcatcher</a:t>
            </a:r>
            <a:r>
              <a:rPr lang="fr-FR" sz="1800" dirty="0" smtClean="0">
                <a:solidFill>
                  <a:srgbClr val="777777"/>
                </a:solidFill>
              </a:rPr>
              <a:t>)</a:t>
            </a:r>
            <a:endParaRPr lang="fr-FR" sz="1800" dirty="0">
              <a:solidFill>
                <a:srgbClr val="777777"/>
              </a:solidFill>
            </a:endParaRPr>
          </a:p>
          <a:p>
            <a:pPr>
              <a:spcBef>
                <a:spcPts val="0"/>
              </a:spcBef>
            </a:pPr>
            <a:r>
              <a:rPr lang="fr-F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IT infrastructures, Services, Business </a:t>
            </a:r>
            <a:r>
              <a:rPr lang="fr-FR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Continuity</a:t>
            </a:r>
            <a:r>
              <a:rPr lang="fr-F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: 22 contributions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fr-FR" sz="1800" u="sng" dirty="0" smtClean="0"/>
              <a:t>CERN Agile Infrastructure</a:t>
            </a:r>
            <a:r>
              <a:rPr lang="fr-FR" sz="1800" dirty="0" smtClean="0"/>
              <a:t>, P2IO </a:t>
            </a:r>
            <a:r>
              <a:rPr lang="fr-FR" sz="1800" dirty="0" err="1" smtClean="0"/>
              <a:t>common</a:t>
            </a:r>
            <a:r>
              <a:rPr lang="fr-FR" sz="1800" dirty="0" smtClean="0"/>
              <a:t> </a:t>
            </a:r>
            <a:r>
              <a:rPr lang="fr-FR" sz="1800" dirty="0" err="1" smtClean="0"/>
              <a:t>facility</a:t>
            </a:r>
            <a:r>
              <a:rPr lang="fr-FR" sz="1800" dirty="0" smtClean="0"/>
              <a:t> in Orsay, CMDB, </a:t>
            </a:r>
            <a:r>
              <a:rPr lang="fr-FR" sz="1800" dirty="0" err="1" smtClean="0"/>
              <a:t>Puppet</a:t>
            </a:r>
            <a:r>
              <a:rPr lang="fr-FR" sz="1800" dirty="0" smtClean="0"/>
              <a:t>, </a:t>
            </a:r>
            <a:r>
              <a:rPr lang="fr-FR" sz="1800" dirty="0" err="1" smtClean="0"/>
              <a:t>Quattor</a:t>
            </a:r>
            <a:r>
              <a:rPr lang="fr-FR" sz="1800" dirty="0" smtClean="0"/>
              <a:t>, Messaging services, </a:t>
            </a:r>
            <a:r>
              <a:rPr lang="fr-FR" sz="1800" u="sng" dirty="0" smtClean="0"/>
              <a:t>CERN </a:t>
            </a:r>
            <a:r>
              <a:rPr lang="fr-FR" sz="1800" u="sng" dirty="0" err="1" smtClean="0"/>
              <a:t>Remote</a:t>
            </a:r>
            <a:r>
              <a:rPr lang="fr-FR" sz="1800" u="sng" dirty="0" smtClean="0"/>
              <a:t> Data centre in Budapest</a:t>
            </a:r>
            <a:r>
              <a:rPr lang="fr-FR" sz="1800" dirty="0" smtClean="0"/>
              <a:t>…</a:t>
            </a:r>
          </a:p>
          <a:p>
            <a:pPr>
              <a:spcBef>
                <a:spcPts val="0"/>
              </a:spcBef>
            </a:pPr>
            <a:r>
              <a:rPr lang="fr-FR" sz="2000" dirty="0" err="1" smtClean="0"/>
              <a:t>Computing</a:t>
            </a:r>
            <a:r>
              <a:rPr lang="fr-FR" sz="2000" dirty="0"/>
              <a:t> </a:t>
            </a:r>
            <a:r>
              <a:rPr lang="fr-FR" sz="2000" dirty="0" smtClean="0"/>
              <a:t>&amp; Batch Services : 5 contributions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fr-FR" sz="1800" dirty="0" smtClean="0"/>
              <a:t>GE monitoring, HS06 </a:t>
            </a:r>
            <a:r>
              <a:rPr lang="fr-FR" sz="1800" dirty="0" err="1" smtClean="0"/>
              <a:t>bench</a:t>
            </a:r>
            <a:r>
              <a:rPr lang="fr-FR" sz="1800" dirty="0" smtClean="0"/>
              <a:t> on </a:t>
            </a:r>
            <a:r>
              <a:rPr lang="fr-FR" sz="1800" dirty="0" err="1" smtClean="0"/>
              <a:t>recent</a:t>
            </a:r>
            <a:r>
              <a:rPr lang="fr-FR" sz="1800" dirty="0" smtClean="0"/>
              <a:t> AMD/Intel processors, Job </a:t>
            </a:r>
            <a:r>
              <a:rPr lang="fr-FR" sz="1800" dirty="0" err="1" smtClean="0"/>
              <a:t>packing</a:t>
            </a:r>
            <a:r>
              <a:rPr lang="fr-FR" sz="1800" dirty="0" smtClean="0"/>
              <a:t> @INFN, </a:t>
            </a:r>
            <a:r>
              <a:rPr lang="fr-FR" sz="1800" dirty="0" err="1" smtClean="0"/>
              <a:t>who</a:t>
            </a:r>
            <a:r>
              <a:rPr lang="fr-FR" sz="1800" dirty="0" smtClean="0"/>
              <a:t> </a:t>
            </a:r>
            <a:r>
              <a:rPr lang="fr-FR" sz="1800" dirty="0" err="1" smtClean="0"/>
              <a:t>can</a:t>
            </a:r>
            <a:r>
              <a:rPr lang="fr-FR" sz="1800" dirty="0" smtClean="0"/>
              <a:t> beat x86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562E23-50ED-4050-8916-421DAF8CD919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lèche droite 4"/>
          <p:cNvSpPr/>
          <p:nvPr/>
        </p:nvSpPr>
        <p:spPr bwMode="auto">
          <a:xfrm>
            <a:off x="-7883" y="1497722"/>
            <a:ext cx="583324" cy="283779"/>
          </a:xfrm>
          <a:prstGeom prst="rightArrow">
            <a:avLst/>
          </a:prstGeom>
          <a:solidFill>
            <a:schemeClr val="accent1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Flèche droite 5"/>
          <p:cNvSpPr/>
          <p:nvPr/>
        </p:nvSpPr>
        <p:spPr bwMode="auto">
          <a:xfrm>
            <a:off x="-7883" y="2391101"/>
            <a:ext cx="583324" cy="283779"/>
          </a:xfrm>
          <a:prstGeom prst="rightArrow">
            <a:avLst/>
          </a:prstGeom>
          <a:solidFill>
            <a:schemeClr val="accent1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Flèche droite 6"/>
          <p:cNvSpPr/>
          <p:nvPr/>
        </p:nvSpPr>
        <p:spPr bwMode="auto">
          <a:xfrm>
            <a:off x="-7883" y="4396821"/>
            <a:ext cx="583324" cy="283779"/>
          </a:xfrm>
          <a:prstGeom prst="rightArrow">
            <a:avLst/>
          </a:prstGeom>
          <a:solidFill>
            <a:schemeClr val="accent1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707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1727" y="449537"/>
            <a:ext cx="9439937" cy="792163"/>
          </a:xfrm>
        </p:spPr>
        <p:txBody>
          <a:bodyPr/>
          <a:lstStyle/>
          <a:p>
            <a:r>
              <a:rPr lang="fr-FR" dirty="0" smtClean="0"/>
              <a:t>Security update (2/2)</a:t>
            </a:r>
            <a:r>
              <a:rPr lang="fr-FR" dirty="0"/>
              <a:t/>
            </a:r>
            <a:br>
              <a:rPr lang="fr-FR" dirty="0"/>
            </a:br>
            <a:r>
              <a:rPr lang="fr-FR" sz="2800" i="1" dirty="0" smtClean="0"/>
              <a:t>Romain </a:t>
            </a:r>
            <a:r>
              <a:rPr lang="fr-FR" sz="2800" i="1" dirty="0" err="1" smtClean="0"/>
              <a:t>Wartel</a:t>
            </a:r>
            <a:r>
              <a:rPr lang="fr-FR" sz="2800" i="1" dirty="0"/>
              <a:t/>
            </a:r>
            <a:br>
              <a:rPr lang="fr-FR" sz="2800" i="1" dirty="0"/>
            </a:br>
            <a:endParaRPr lang="fr-FR" sz="28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66843"/>
            <a:ext cx="9517327" cy="478313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2400" dirty="0" smtClean="0"/>
              <a:t>The </a:t>
            </a:r>
            <a:r>
              <a:rPr lang="fr-FR" sz="2400" dirty="0" err="1"/>
              <a:t>classic</a:t>
            </a:r>
            <a:r>
              <a:rPr lang="fr-FR" sz="2400" dirty="0"/>
              <a:t> </a:t>
            </a:r>
            <a:r>
              <a:rPr lang="fr-FR" sz="2400" dirty="0" err="1"/>
              <a:t>approach</a:t>
            </a:r>
            <a:r>
              <a:rPr lang="fr-FR" sz="2400" dirty="0"/>
              <a:t> (</a:t>
            </a:r>
            <a:r>
              <a:rPr lang="fr-FR" sz="2400" dirty="0" err="1"/>
              <a:t>strong</a:t>
            </a:r>
            <a:r>
              <a:rPr lang="fr-FR" sz="2400" dirty="0"/>
              <a:t> </a:t>
            </a:r>
            <a:r>
              <a:rPr lang="fr-FR" sz="2400" dirty="0" err="1"/>
              <a:t>controls</a:t>
            </a:r>
            <a:r>
              <a:rPr lang="fr-FR" sz="2400" dirty="0"/>
              <a:t> </a:t>
            </a:r>
            <a:r>
              <a:rPr lang="fr-FR" sz="2400" dirty="0" err="1"/>
              <a:t>mechanisms</a:t>
            </a:r>
            <a:r>
              <a:rPr lang="fr-FR" sz="2400" dirty="0"/>
              <a:t>, </a:t>
            </a:r>
            <a:r>
              <a:rPr lang="fr-FR" sz="2400" dirty="0" err="1"/>
              <a:t>well</a:t>
            </a:r>
            <a:r>
              <a:rPr lang="fr-FR" sz="2400" dirty="0"/>
              <a:t> </a:t>
            </a:r>
            <a:r>
              <a:rPr lang="fr-FR" sz="2400" dirty="0" err="1"/>
              <a:t>defined</a:t>
            </a:r>
            <a:r>
              <a:rPr lang="fr-FR" sz="2400" dirty="0"/>
              <a:t> </a:t>
            </a:r>
            <a:r>
              <a:rPr lang="fr-FR" sz="2400" dirty="0" err="1"/>
              <a:t>security</a:t>
            </a:r>
            <a:r>
              <a:rPr lang="fr-FR" sz="2400" dirty="0"/>
              <a:t> </a:t>
            </a:r>
            <a:r>
              <a:rPr lang="fr-FR" sz="2400" dirty="0" err="1"/>
              <a:t>parameters</a:t>
            </a:r>
            <a:r>
              <a:rPr lang="fr-FR" sz="2400" dirty="0"/>
              <a:t>) … </a:t>
            </a:r>
            <a:r>
              <a:rPr lang="fr-FR" sz="2400" dirty="0" err="1"/>
              <a:t>is</a:t>
            </a:r>
            <a:r>
              <a:rPr lang="fr-FR" sz="2400" dirty="0"/>
              <a:t> to </a:t>
            </a:r>
            <a:r>
              <a:rPr lang="fr-FR" sz="2400" dirty="0" err="1"/>
              <a:t>keep</a:t>
            </a:r>
            <a:r>
              <a:rPr lang="fr-FR" sz="2400" dirty="0"/>
              <a:t> </a:t>
            </a:r>
            <a:r>
              <a:rPr lang="fr-FR" sz="2400" dirty="0" err="1"/>
              <a:t>attackers</a:t>
            </a:r>
            <a:r>
              <a:rPr lang="fr-FR" sz="2400" dirty="0"/>
              <a:t> </a:t>
            </a:r>
            <a:r>
              <a:rPr lang="fr-FR" sz="2400" dirty="0" err="1"/>
              <a:t>outside</a:t>
            </a:r>
            <a:r>
              <a:rPr lang="fr-FR" sz="2400" dirty="0"/>
              <a:t>   </a:t>
            </a:r>
            <a:endParaRPr lang="fr-FR" sz="2400" dirty="0" smtClean="0"/>
          </a:p>
          <a:p>
            <a:pPr marL="1085850" lvl="2" indent="-285750">
              <a:spcBef>
                <a:spcPts val="0"/>
              </a:spcBef>
            </a:pPr>
            <a:r>
              <a:rPr lang="fr-FR" sz="2000" dirty="0" smtClean="0">
                <a:solidFill>
                  <a:srgbClr val="777777"/>
                </a:solidFill>
              </a:rPr>
              <a:t>the </a:t>
            </a:r>
            <a:r>
              <a:rPr lang="fr-FR" sz="2000" dirty="0" err="1">
                <a:solidFill>
                  <a:srgbClr val="777777"/>
                </a:solidFill>
              </a:rPr>
              <a:t>medieval</a:t>
            </a:r>
            <a:r>
              <a:rPr lang="fr-FR" sz="2000" dirty="0">
                <a:solidFill>
                  <a:srgbClr val="777777"/>
                </a:solidFill>
              </a:rPr>
              <a:t> </a:t>
            </a:r>
            <a:r>
              <a:rPr lang="fr-FR" sz="2000" dirty="0" err="1">
                <a:solidFill>
                  <a:srgbClr val="777777"/>
                </a:solidFill>
              </a:rPr>
              <a:t>approach</a:t>
            </a:r>
            <a:endParaRPr lang="fr-FR" sz="2000" dirty="0">
              <a:solidFill>
                <a:srgbClr val="777777"/>
              </a:solidFill>
            </a:endParaRPr>
          </a:p>
          <a:p>
            <a:pPr>
              <a:spcBef>
                <a:spcPts val="0"/>
              </a:spcBef>
            </a:pPr>
            <a:r>
              <a:rPr lang="fr-FR" sz="2400" b="1" dirty="0">
                <a:solidFill>
                  <a:srgbClr val="EE8735"/>
                </a:solidFill>
              </a:rPr>
              <a:t>New </a:t>
            </a:r>
            <a:r>
              <a:rPr lang="fr-FR" sz="2400" b="1" dirty="0" err="1" smtClean="0">
                <a:solidFill>
                  <a:srgbClr val="EE8735"/>
                </a:solidFill>
              </a:rPr>
              <a:t>approach</a:t>
            </a:r>
            <a:r>
              <a:rPr lang="fr-FR" sz="2400" b="1" dirty="0" smtClean="0">
                <a:solidFill>
                  <a:srgbClr val="EE8735"/>
                </a:solidFill>
              </a:rPr>
              <a:t> </a:t>
            </a:r>
            <a:r>
              <a:rPr lang="fr-FR" sz="2400" b="1" dirty="0" err="1">
                <a:solidFill>
                  <a:srgbClr val="EE8735"/>
                </a:solidFill>
              </a:rPr>
              <a:t>is</a:t>
            </a:r>
            <a:r>
              <a:rPr lang="fr-FR" sz="2400" b="1" dirty="0">
                <a:solidFill>
                  <a:srgbClr val="EE8735"/>
                </a:solidFill>
              </a:rPr>
              <a:t> to </a:t>
            </a:r>
            <a:r>
              <a:rPr lang="fr-FR" sz="2400" b="1" dirty="0" err="1">
                <a:solidFill>
                  <a:srgbClr val="EE8735"/>
                </a:solidFill>
              </a:rPr>
              <a:t>grant</a:t>
            </a:r>
            <a:r>
              <a:rPr lang="fr-FR" sz="2400" b="1" dirty="0">
                <a:solidFill>
                  <a:srgbClr val="EE8735"/>
                </a:solidFill>
              </a:rPr>
              <a:t> </a:t>
            </a:r>
            <a:r>
              <a:rPr lang="fr-FR" sz="2400" b="1" dirty="0" err="1">
                <a:solidFill>
                  <a:srgbClr val="EE8735"/>
                </a:solidFill>
              </a:rPr>
              <a:t>access</a:t>
            </a:r>
            <a:r>
              <a:rPr lang="fr-FR" sz="2400" b="1" dirty="0">
                <a:solidFill>
                  <a:srgbClr val="EE8735"/>
                </a:solidFill>
              </a:rPr>
              <a:t> to trust </a:t>
            </a:r>
            <a:r>
              <a:rPr lang="fr-FR" sz="2400" b="1" dirty="0" err="1" smtClean="0">
                <a:solidFill>
                  <a:srgbClr val="EE8735"/>
                </a:solidFill>
              </a:rPr>
              <a:t>users</a:t>
            </a:r>
            <a:endParaRPr lang="fr-FR" sz="2400" b="1" dirty="0" smtClean="0">
              <a:solidFill>
                <a:srgbClr val="EE8735"/>
              </a:solidFill>
            </a:endParaRPr>
          </a:p>
          <a:p>
            <a:pPr lvl="1">
              <a:spcBef>
                <a:spcPts val="0"/>
              </a:spcBef>
            </a:pPr>
            <a:r>
              <a:rPr lang="fr-FR" sz="2000" dirty="0" smtClean="0"/>
              <a:t>Security relies more on </a:t>
            </a:r>
            <a:r>
              <a:rPr lang="fr-FR" sz="2000" dirty="0" err="1" smtClean="0"/>
              <a:t>traceability</a:t>
            </a:r>
            <a:r>
              <a:rPr lang="fr-FR" sz="2000" dirty="0" smtClean="0"/>
              <a:t> &amp; </a:t>
            </a:r>
            <a:r>
              <a:rPr lang="en-US" sz="2000" dirty="0" smtClean="0"/>
              <a:t>Ability </a:t>
            </a:r>
            <a:r>
              <a:rPr lang="en-US" sz="2000" dirty="0"/>
              <a:t>to terminate access to users not following local </a:t>
            </a:r>
            <a:r>
              <a:rPr lang="en-US" sz="2000" dirty="0" smtClean="0"/>
              <a:t>policies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Manageable security :  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Attackers would never </a:t>
            </a:r>
            <a:r>
              <a:rPr lang="en-US" sz="2000" dirty="0" smtClean="0"/>
              <a:t>be </a:t>
            </a:r>
            <a:r>
              <a:rPr lang="en-US" sz="2000" dirty="0"/>
              <a:t>allowed to</a:t>
            </a:r>
            <a:r>
              <a:rPr lang="en-US" sz="2000" dirty="0" smtClean="0"/>
              <a:t>…..</a:t>
            </a:r>
          </a:p>
          <a:p>
            <a:pPr lvl="1">
              <a:spcBef>
                <a:spcPts val="0"/>
              </a:spcBef>
            </a:pPr>
            <a:r>
              <a:rPr lang="fr-FR" sz="2000" dirty="0" err="1"/>
              <a:t>M</a:t>
            </a:r>
            <a:r>
              <a:rPr lang="fr-FR" sz="2000" dirty="0" err="1" smtClean="0"/>
              <a:t>alicious</a:t>
            </a:r>
            <a:r>
              <a:rPr lang="fr-FR" sz="2000" dirty="0" smtClean="0"/>
              <a:t> </a:t>
            </a:r>
            <a:r>
              <a:rPr lang="fr-FR" sz="2000" dirty="0" err="1" smtClean="0"/>
              <a:t>users</a:t>
            </a:r>
            <a:r>
              <a:rPr lang="fr-FR" sz="2000" dirty="0" smtClean="0"/>
              <a:t> </a:t>
            </a:r>
            <a:r>
              <a:rPr lang="fr-FR" sz="2000" dirty="0" err="1" smtClean="0"/>
              <a:t>will</a:t>
            </a:r>
            <a:r>
              <a:rPr lang="fr-FR" sz="2000" dirty="0" smtClean="0"/>
              <a:t> </a:t>
            </a:r>
            <a:r>
              <a:rPr lang="fr-FR" sz="2000" dirty="0" err="1" smtClean="0"/>
              <a:t>be</a:t>
            </a:r>
            <a:r>
              <a:rPr lang="fr-FR" sz="2000" dirty="0" smtClean="0"/>
              <a:t> </a:t>
            </a:r>
            <a:r>
              <a:rPr lang="fr-FR" sz="2000" dirty="0" err="1" smtClean="0"/>
              <a:t>isolated</a:t>
            </a:r>
            <a:endParaRPr lang="fr-FR" sz="2000" dirty="0" smtClean="0"/>
          </a:p>
          <a:p>
            <a:pPr>
              <a:spcBef>
                <a:spcPts val="0"/>
              </a:spcBef>
            </a:pPr>
            <a:r>
              <a:rPr lang="en-US" sz="2400" dirty="0"/>
              <a:t>We will control </a:t>
            </a:r>
            <a:r>
              <a:rPr lang="en-US" sz="2400" dirty="0" smtClean="0"/>
              <a:t>the VMs .. BUT </a:t>
            </a:r>
            <a:r>
              <a:rPr lang="en-US" sz="2400" dirty="0"/>
              <a:t>VMS 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    need </a:t>
            </a:r>
            <a:r>
              <a:rPr lang="en-US" sz="2400" dirty="0"/>
              <a:t>access to local </a:t>
            </a:r>
            <a:r>
              <a:rPr lang="en-US" sz="2400" dirty="0" err="1" smtClean="0"/>
              <a:t>ressources</a:t>
            </a:r>
            <a:r>
              <a:rPr lang="en-US" sz="2400" dirty="0" smtClean="0"/>
              <a:t> </a:t>
            </a:r>
            <a:r>
              <a:rPr lang="en-US" sz="2400" dirty="0"/>
              <a:t>and will 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    evolve </a:t>
            </a:r>
            <a:r>
              <a:rPr lang="en-US" sz="2400" dirty="0"/>
              <a:t>dynamically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Isolation </a:t>
            </a:r>
            <a:r>
              <a:rPr lang="en-US" sz="2400" dirty="0" smtClean="0"/>
              <a:t>almost </a:t>
            </a:r>
            <a:r>
              <a:rPr lang="en-US" sz="2400" dirty="0"/>
              <a:t>impossible</a:t>
            </a:r>
          </a:p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EE8735"/>
                </a:solidFill>
              </a:rPr>
              <a:t>….traceability </a:t>
            </a:r>
            <a:r>
              <a:rPr lang="en-US" sz="2400" b="1" dirty="0" smtClean="0">
                <a:solidFill>
                  <a:srgbClr val="EE8735"/>
                </a:solidFill>
              </a:rPr>
              <a:t>remains </a:t>
            </a:r>
            <a:r>
              <a:rPr lang="en-US" sz="2400" b="1" dirty="0">
                <a:solidFill>
                  <a:srgbClr val="EE8735"/>
                </a:solidFill>
              </a:rPr>
              <a:t>the key point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endParaRPr lang="fr-FR" sz="2400" dirty="0"/>
          </a:p>
          <a:p>
            <a:pPr marL="457200" lvl="1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fr-FR" sz="2400" dirty="0"/>
          </a:p>
          <a:p>
            <a:pPr marL="0" indent="0">
              <a:spcBef>
                <a:spcPts val="0"/>
              </a:spcBef>
              <a:buNone/>
            </a:pPr>
            <a:endParaRPr lang="fr-FR" sz="2400" dirty="0"/>
          </a:p>
          <a:p>
            <a:pPr>
              <a:spcBef>
                <a:spcPts val="0"/>
              </a:spcBef>
            </a:pPr>
            <a:endParaRPr lang="fr-FR" sz="2400" dirty="0"/>
          </a:p>
          <a:p>
            <a:pPr>
              <a:spcBef>
                <a:spcPts val="0"/>
              </a:spcBef>
            </a:pPr>
            <a:endParaRPr lang="fr-FR" sz="2400" dirty="0" smtClean="0"/>
          </a:p>
          <a:p>
            <a:pPr>
              <a:spcBef>
                <a:spcPts val="0"/>
              </a:spcBef>
            </a:pPr>
            <a:endParaRPr lang="en-US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562E23-50ED-4050-8916-421DAF8CD919}" type="slidenum">
              <a:rPr lang="fr-FR" smtClean="0"/>
              <a:pPr/>
              <a:t>20</a:t>
            </a:fld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584" y="3427303"/>
            <a:ext cx="3828416" cy="282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753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1727" y="449537"/>
            <a:ext cx="9439937" cy="792163"/>
          </a:xfrm>
        </p:spPr>
        <p:txBody>
          <a:bodyPr/>
          <a:lstStyle/>
          <a:p>
            <a:r>
              <a:rPr lang="en-US" dirty="0" smtClean="0"/>
              <a:t>Common </a:t>
            </a:r>
            <a:r>
              <a:rPr lang="en-US" dirty="0"/>
              <a:t>LHC Network </a:t>
            </a:r>
            <a:r>
              <a:rPr lang="en-US" dirty="0" smtClean="0"/>
              <a:t>monitoring</a:t>
            </a:r>
            <a:r>
              <a:rPr lang="fr-FR" dirty="0"/>
              <a:t/>
            </a:r>
            <a:br>
              <a:rPr lang="fr-FR" dirty="0"/>
            </a:br>
            <a:r>
              <a:rPr lang="fr-FR" sz="2800" i="1" dirty="0" smtClean="0"/>
              <a:t>Shawn MC KEE</a:t>
            </a:r>
            <a:r>
              <a:rPr lang="fr-FR" sz="2800" i="1" dirty="0"/>
              <a:t/>
            </a:r>
            <a:br>
              <a:rPr lang="fr-FR" sz="2800" i="1" dirty="0"/>
            </a:br>
            <a:endParaRPr lang="fr-FR" sz="28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673" y="1452781"/>
            <a:ext cx="9517327" cy="478313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smtClean="0"/>
              <a:t>Common </a:t>
            </a:r>
            <a:r>
              <a:rPr lang="en-US" sz="2400" dirty="0"/>
              <a:t>to the four </a:t>
            </a:r>
            <a:r>
              <a:rPr lang="en-US" sz="2400" dirty="0" smtClean="0"/>
              <a:t>experiments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Standardized network monitoring,</a:t>
            </a:r>
            <a:r>
              <a:rPr lang="en-US" sz="2000" dirty="0"/>
              <a:t> </a:t>
            </a:r>
            <a:endParaRPr lang="en-US" sz="2000" dirty="0" smtClean="0"/>
          </a:p>
          <a:p>
            <a:pPr lvl="1">
              <a:spcBef>
                <a:spcPts val="0"/>
              </a:spcBef>
            </a:pPr>
            <a:r>
              <a:rPr lang="en-US" sz="1800" dirty="0" err="1" smtClean="0"/>
              <a:t>Std</a:t>
            </a:r>
            <a:r>
              <a:rPr lang="en-US" sz="1800" dirty="0" smtClean="0"/>
              <a:t> </a:t>
            </a:r>
            <a:r>
              <a:rPr lang="en-US" sz="1800" dirty="0"/>
              <a:t>tool/framework :</a:t>
            </a:r>
            <a:r>
              <a:rPr lang="en-US" sz="1800" dirty="0" err="1" smtClean="0"/>
              <a:t>perfSONAR</a:t>
            </a:r>
            <a:endParaRPr lang="en-US" sz="1800" dirty="0" smtClean="0"/>
          </a:p>
          <a:p>
            <a:pPr lvl="1">
              <a:spcBef>
                <a:spcPts val="0"/>
              </a:spcBef>
            </a:pPr>
            <a:r>
              <a:rPr lang="en-US" sz="1800" dirty="0" err="1"/>
              <a:t>Std</a:t>
            </a:r>
            <a:r>
              <a:rPr lang="en-US" sz="1800" dirty="0"/>
              <a:t> measurement of network </a:t>
            </a:r>
            <a:r>
              <a:rPr lang="en-US" sz="1800" dirty="0" err="1"/>
              <a:t>perf</a:t>
            </a:r>
            <a:r>
              <a:rPr lang="en-US" sz="1800" dirty="0"/>
              <a:t>. Related metrics over time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WLCG Ops </a:t>
            </a:r>
            <a:r>
              <a:rPr lang="en-US" sz="2400" dirty="0" err="1"/>
              <a:t>pS</a:t>
            </a:r>
            <a:r>
              <a:rPr lang="en-US" sz="2400" dirty="0"/>
              <a:t> task force wiki : </a:t>
            </a: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twiki.cern.ch/twiki/bin/view/LCG/PerfsonarDeployment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400" dirty="0"/>
              <a:t>US ATLAS wiki : </a:t>
            </a:r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www.usatlas.bnl.gov/twiki/bin/view/Projects/PerfSONAR_PS_Mesh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PS-PS V3.3 </a:t>
            </a:r>
            <a:r>
              <a:rPr lang="en-US" sz="2400" dirty="0"/>
              <a:t>(out very soon) will have all functionality for the mesh </a:t>
            </a:r>
            <a:r>
              <a:rPr lang="en-US" sz="2400" dirty="0" smtClean="0"/>
              <a:t>built-in</a:t>
            </a:r>
          </a:p>
          <a:p>
            <a:pPr>
              <a:spcBef>
                <a:spcPts val="0"/>
              </a:spcBef>
            </a:pPr>
            <a:r>
              <a:rPr lang="fr-FR" sz="2400" dirty="0"/>
              <a:t>WLCG </a:t>
            </a:r>
            <a:r>
              <a:rPr lang="fr-FR" sz="2400" dirty="0" err="1"/>
              <a:t>mesh</a:t>
            </a:r>
            <a:r>
              <a:rPr lang="fr-FR" sz="2400" dirty="0"/>
              <a:t> configurations are </a:t>
            </a:r>
            <a:r>
              <a:rPr lang="fr-FR" sz="2400" dirty="0" err="1"/>
              <a:t>hosted</a:t>
            </a:r>
            <a:r>
              <a:rPr lang="fr-FR" sz="2400" dirty="0"/>
              <a:t> </a:t>
            </a:r>
            <a:r>
              <a:rPr lang="fr-FR" sz="2400" dirty="0" smtClean="0"/>
              <a:t>in AFS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000" dirty="0">
                <a:hlinkClick r:id="rId5"/>
              </a:rPr>
              <a:t>https://</a:t>
            </a:r>
            <a:r>
              <a:rPr lang="en-US" sz="2000" dirty="0" smtClean="0">
                <a:hlinkClick r:id="rId5"/>
              </a:rPr>
              <a:t>grid-deployment.web.cern.ch/grid-deployment/wlcg-ops/perfsonar/conf/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LHC-FR Dashboard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000" dirty="0">
                <a:hlinkClick r:id="rId6"/>
              </a:rPr>
              <a:t>http://perfsonar.racf.bnl.gov:8080/exda/?page=25&amp;cloudName=LHC-FR</a:t>
            </a:r>
            <a:endParaRPr lang="en-US" sz="2000" dirty="0"/>
          </a:p>
          <a:p>
            <a:pPr>
              <a:spcBef>
                <a:spcPts val="0"/>
              </a:spcBef>
            </a:pPr>
            <a:endParaRPr lang="en-US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562E23-50ED-4050-8916-421DAF8CD919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7620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Next</a:t>
            </a:r>
            <a:r>
              <a:rPr lang="fr-FR" dirty="0" smtClean="0"/>
              <a:t> Meetings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HEPiX</a:t>
            </a:r>
            <a:r>
              <a:rPr lang="en-US" sz="2400" dirty="0"/>
              <a:t> 2013 Fall Meeting, 28 Oct - 1 Nov, Univ. of Michigan, Ann Arbor, </a:t>
            </a:r>
            <a:r>
              <a:rPr lang="en-US" sz="2400" dirty="0" smtClean="0"/>
              <a:t>US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indico.cern.ch/conferenceDisplay.py?confId=247864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Spring 2014, May 19 – 23, LAPP 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562E23-50ED-4050-8916-421DAF8CD919}" type="slidenum">
              <a:rPr lang="fr-FR" smtClean="0"/>
              <a:pPr/>
              <a:t>22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348" y="1967230"/>
            <a:ext cx="22320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250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Topics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spcBef>
                <a:spcPts val="0"/>
              </a:spcBef>
              <a:buNone/>
            </a:pPr>
            <a:r>
              <a:rPr lang="fr-FR" sz="2400" i="1" dirty="0" err="1" smtClean="0"/>
              <a:t>Many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Talks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from</a:t>
            </a:r>
            <a:r>
              <a:rPr lang="fr-FR" sz="2400" i="1" dirty="0" smtClean="0"/>
              <a:t> CERN</a:t>
            </a:r>
          </a:p>
          <a:p>
            <a:pPr>
              <a:spcBef>
                <a:spcPts val="0"/>
              </a:spcBef>
            </a:pPr>
            <a:r>
              <a:rPr lang="fr-FR" sz="2000" dirty="0" smtClean="0"/>
              <a:t>« Agile Infrastructure »</a:t>
            </a:r>
            <a:endParaRPr lang="fr-FR" sz="2000" dirty="0"/>
          </a:p>
          <a:p>
            <a:pPr>
              <a:spcBef>
                <a:spcPts val="0"/>
              </a:spcBef>
            </a:pPr>
            <a:r>
              <a:rPr lang="fr-FR" sz="2000" dirty="0" err="1"/>
              <a:t>BigData</a:t>
            </a:r>
            <a:r>
              <a:rPr lang="fr-FR" sz="2000" dirty="0"/>
              <a:t> (CEPH</a:t>
            </a:r>
            <a:r>
              <a:rPr lang="fr-FR" sz="20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fr-FR" sz="2000" dirty="0" smtClean="0"/>
              <a:t>Tools : </a:t>
            </a:r>
            <a:r>
              <a:rPr lang="fr-FR" sz="1800" dirty="0" err="1" smtClean="0"/>
              <a:t>Puppet</a:t>
            </a:r>
            <a:r>
              <a:rPr lang="fr-FR" sz="1800" dirty="0" smtClean="0"/>
              <a:t>, Git, </a:t>
            </a:r>
            <a:r>
              <a:rPr lang="fr-FR" sz="1800" dirty="0" err="1" smtClean="0"/>
              <a:t>Owncloud</a:t>
            </a:r>
            <a:r>
              <a:rPr lang="fr-FR" sz="1800" dirty="0" smtClean="0"/>
              <a:t>, </a:t>
            </a:r>
            <a:r>
              <a:rPr lang="fr-FR" sz="1800" dirty="0" err="1" smtClean="0"/>
              <a:t>Drupal</a:t>
            </a:r>
            <a:endParaRPr lang="fr-FR" sz="1800" dirty="0" smtClean="0"/>
          </a:p>
          <a:p>
            <a:pPr>
              <a:spcBef>
                <a:spcPts val="0"/>
              </a:spcBef>
            </a:pPr>
            <a:r>
              <a:rPr lang="fr-FR" sz="2000" dirty="0" err="1" smtClean="0"/>
              <a:t>Remote</a:t>
            </a:r>
            <a:r>
              <a:rPr lang="fr-FR" sz="2000" dirty="0" smtClean="0"/>
              <a:t> Tier-0 centre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fr-FR" sz="1800" dirty="0" smtClean="0"/>
              <a:t>« Wigner Data Center » à Budapest</a:t>
            </a:r>
          </a:p>
          <a:p>
            <a:pPr>
              <a:spcBef>
                <a:spcPts val="0"/>
              </a:spcBef>
            </a:pPr>
            <a:r>
              <a:rPr lang="fr-FR" sz="2000" dirty="0" err="1" smtClean="0"/>
              <a:t>Identity</a:t>
            </a:r>
            <a:r>
              <a:rPr lang="fr-FR" sz="2000" dirty="0" smtClean="0"/>
              <a:t> </a:t>
            </a:r>
            <a:r>
              <a:rPr lang="fr-FR" sz="2000" dirty="0" err="1" smtClean="0"/>
              <a:t>Federation</a:t>
            </a:r>
            <a:r>
              <a:rPr lang="fr-FR" sz="20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fr-FR" sz="2000" dirty="0" smtClean="0"/>
              <a:t>Security</a:t>
            </a:r>
            <a:endParaRPr lang="fr-FR" sz="2000" dirty="0"/>
          </a:p>
          <a:p>
            <a:pPr>
              <a:spcBef>
                <a:spcPts val="0"/>
              </a:spcBef>
            </a:pPr>
            <a:r>
              <a:rPr lang="fr-FR" sz="2000" dirty="0" smtClean="0"/>
              <a:t>Business </a:t>
            </a:r>
            <a:r>
              <a:rPr lang="fr-FR" sz="2000" dirty="0" err="1" smtClean="0"/>
              <a:t>continuity</a:t>
            </a:r>
            <a:r>
              <a:rPr lang="fr-FR" sz="2000" dirty="0" smtClean="0"/>
              <a:t>, Service Management</a:t>
            </a:r>
          </a:p>
          <a:p>
            <a:pPr>
              <a:spcBef>
                <a:spcPts val="0"/>
              </a:spcBef>
            </a:pPr>
            <a:r>
              <a:rPr lang="fr-FR" sz="2000" dirty="0" smtClean="0"/>
              <a:t>High </a:t>
            </a:r>
            <a:r>
              <a:rPr lang="fr-FR" sz="2000" dirty="0" err="1" smtClean="0"/>
              <a:t>availability</a:t>
            </a:r>
            <a:endParaRPr lang="fr-FR" sz="2000" dirty="0" smtClean="0"/>
          </a:p>
          <a:p>
            <a:pPr marL="0" indent="0">
              <a:spcBef>
                <a:spcPts val="0"/>
              </a:spcBef>
              <a:buNone/>
            </a:pPr>
            <a:endParaRPr lang="fr-FR" sz="2400" dirty="0"/>
          </a:p>
          <a:p>
            <a:pPr marL="0" indent="0">
              <a:spcBef>
                <a:spcPts val="0"/>
              </a:spcBef>
              <a:buNone/>
            </a:pPr>
            <a:endParaRPr lang="fr-FR" sz="1800" dirty="0" smtClean="0"/>
          </a:p>
          <a:p>
            <a:pPr marL="0" indent="0">
              <a:spcBef>
                <a:spcPts val="0"/>
              </a:spcBef>
              <a:buNone/>
            </a:pPr>
            <a:endParaRPr lang="fr-FR" sz="1800" dirty="0"/>
          </a:p>
          <a:p>
            <a:pPr marL="0" indent="0">
              <a:spcBef>
                <a:spcPts val="0"/>
              </a:spcBef>
              <a:buNone/>
            </a:pPr>
            <a:endParaRPr lang="fr-FR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r-FR" sz="2400" i="1" dirty="0" err="1" smtClean="0"/>
              <a:t>Others</a:t>
            </a:r>
            <a:endParaRPr lang="fr-FR" sz="2400" i="1" dirty="0"/>
          </a:p>
          <a:p>
            <a:pPr>
              <a:spcBef>
                <a:spcPts val="0"/>
              </a:spcBef>
            </a:pPr>
            <a:r>
              <a:rPr lang="fr-FR" sz="2000" dirty="0" err="1" smtClean="0"/>
              <a:t>HEPix</a:t>
            </a:r>
            <a:r>
              <a:rPr lang="fr-FR" sz="2000" dirty="0" smtClean="0"/>
              <a:t> IPV6 </a:t>
            </a:r>
            <a:r>
              <a:rPr lang="fr-FR" sz="2000" dirty="0"/>
              <a:t>(</a:t>
            </a:r>
            <a:r>
              <a:rPr lang="fr-FR" sz="2000" dirty="0" err="1"/>
              <a:t>Testbed</a:t>
            </a:r>
            <a:r>
              <a:rPr lang="fr-FR" sz="2000" dirty="0"/>
              <a:t>)</a:t>
            </a:r>
          </a:p>
          <a:p>
            <a:pPr>
              <a:spcBef>
                <a:spcPts val="0"/>
              </a:spcBef>
            </a:pPr>
            <a:r>
              <a:rPr lang="fr-FR" sz="2000" dirty="0" smtClean="0"/>
              <a:t>AFS future</a:t>
            </a:r>
            <a:endParaRPr lang="fr-FR" sz="2000" dirty="0"/>
          </a:p>
          <a:p>
            <a:pPr>
              <a:spcBef>
                <a:spcPts val="0"/>
              </a:spcBef>
            </a:pPr>
            <a:r>
              <a:rPr lang="fr-FR" sz="2000" dirty="0" smtClean="0"/>
              <a:t>Data </a:t>
            </a:r>
            <a:r>
              <a:rPr lang="fr-FR" sz="2000" dirty="0" err="1" smtClean="0"/>
              <a:t>preservation</a:t>
            </a:r>
            <a:endParaRPr lang="fr-FR" sz="2000" dirty="0"/>
          </a:p>
          <a:p>
            <a:pPr>
              <a:spcBef>
                <a:spcPts val="0"/>
              </a:spcBef>
            </a:pPr>
            <a:r>
              <a:rPr lang="fr-FR" sz="2000" dirty="0" smtClean="0"/>
              <a:t>Service Management (</a:t>
            </a:r>
            <a:r>
              <a:rPr lang="fr-FR" sz="2000" dirty="0" err="1" smtClean="0"/>
              <a:t>CMBBuild</a:t>
            </a:r>
            <a:r>
              <a:rPr lang="fr-FR" sz="2000" dirty="0" smtClean="0"/>
              <a:t>, CMDB </a:t>
            </a:r>
            <a:r>
              <a:rPr lang="fr-FR" sz="2000" dirty="0" err="1" smtClean="0"/>
              <a:t>deployment</a:t>
            </a:r>
            <a:r>
              <a:rPr lang="fr-FR" sz="2000" dirty="0" smtClean="0"/>
              <a:t> @ CC-IN2P3)</a:t>
            </a:r>
            <a:endParaRPr lang="fr-FR" sz="2000" dirty="0"/>
          </a:p>
          <a:p>
            <a:pPr>
              <a:spcBef>
                <a:spcPts val="0"/>
              </a:spcBef>
            </a:pPr>
            <a:r>
              <a:rPr lang="fr-FR" sz="2000" dirty="0" smtClean="0"/>
              <a:t>Tools </a:t>
            </a:r>
            <a:r>
              <a:rPr lang="fr-FR" sz="2000" dirty="0"/>
              <a:t>: </a:t>
            </a:r>
            <a:r>
              <a:rPr lang="fr-FR" sz="2000" dirty="0" smtClean="0"/>
              <a:t>Monitoring, logs </a:t>
            </a:r>
            <a:r>
              <a:rPr lang="fr-FR" sz="2000" dirty="0" err="1" smtClean="0"/>
              <a:t>analysis</a:t>
            </a:r>
            <a:r>
              <a:rPr lang="fr-FR" sz="2000" dirty="0" smtClean="0"/>
              <a:t>(</a:t>
            </a:r>
            <a:r>
              <a:rPr lang="fr-FR" sz="2000" dirty="0" err="1" smtClean="0"/>
              <a:t>Splunk</a:t>
            </a:r>
            <a:r>
              <a:rPr lang="fr-FR" sz="2000" dirty="0" smtClean="0"/>
              <a:t>, </a:t>
            </a:r>
            <a:r>
              <a:rPr lang="fr-FR" sz="2000" dirty="0" err="1" smtClean="0"/>
              <a:t>noSQL</a:t>
            </a:r>
            <a:r>
              <a:rPr lang="fr-FR" sz="2000" dirty="0" smtClean="0"/>
              <a:t> use-case), Windows </a:t>
            </a:r>
            <a:r>
              <a:rPr lang="fr-FR" sz="2000" dirty="0" err="1" smtClean="0"/>
              <a:t>deployment</a:t>
            </a:r>
            <a:r>
              <a:rPr lang="fr-FR" sz="2000" dirty="0" smtClean="0"/>
              <a:t> (</a:t>
            </a:r>
            <a:r>
              <a:rPr lang="fr-FR" sz="2000" dirty="0" err="1" smtClean="0"/>
              <a:t>SCCM@Irfu</a:t>
            </a:r>
            <a:r>
              <a:rPr lang="fr-FR" sz="2000" dirty="0"/>
              <a:t>)</a:t>
            </a:r>
          </a:p>
          <a:p>
            <a:pPr>
              <a:spcBef>
                <a:spcPts val="0"/>
              </a:spcBef>
            </a:pPr>
            <a:r>
              <a:rPr lang="fr-FR" sz="2000" dirty="0"/>
              <a:t>N</a:t>
            </a:r>
            <a:r>
              <a:rPr lang="fr-FR" sz="2000" dirty="0"/>
              <a:t>ew </a:t>
            </a:r>
            <a:r>
              <a:rPr lang="fr-FR" sz="2000" dirty="0" err="1"/>
              <a:t>computing</a:t>
            </a:r>
            <a:r>
              <a:rPr lang="fr-FR" sz="2000" dirty="0"/>
              <a:t> room in Orsay </a:t>
            </a:r>
            <a:endParaRPr lang="fr-FR" sz="2000" dirty="0"/>
          </a:p>
          <a:p>
            <a:pPr>
              <a:spcBef>
                <a:spcPts val="0"/>
              </a:spcBef>
            </a:pPr>
            <a:endParaRPr lang="fr-FR" sz="2400" dirty="0"/>
          </a:p>
          <a:p>
            <a:pPr>
              <a:spcBef>
                <a:spcPts val="0"/>
              </a:spcBef>
            </a:pP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562E23-50ED-4050-8916-421DAF8CD919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6826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7943" y="375919"/>
            <a:ext cx="9439937" cy="784501"/>
          </a:xfrm>
        </p:spPr>
        <p:txBody>
          <a:bodyPr/>
          <a:lstStyle/>
          <a:p>
            <a:r>
              <a:rPr lang="fr-FR" sz="3600" i="1" dirty="0" err="1"/>
              <a:t>Miscellaneous</a:t>
            </a:r>
            <a:endParaRPr lang="fr-FR" sz="28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673" y="1452781"/>
            <a:ext cx="9283647" cy="478313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/>
              <a:t>Data center Energy </a:t>
            </a:r>
            <a:r>
              <a:rPr lang="en-US" sz="2000" dirty="0" smtClean="0"/>
              <a:t>Optimization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Contact : Wayne </a:t>
            </a:r>
            <a:r>
              <a:rPr lang="en-US" sz="1600" dirty="0"/>
              <a:t>Salter (CERN) IT Computing Facilities Group </a:t>
            </a:r>
            <a:r>
              <a:rPr lang="en-US" sz="1600" dirty="0" smtClean="0"/>
              <a:t>Leader </a:t>
            </a:r>
            <a:endParaRPr lang="en-US" sz="1600" dirty="0" smtClean="0"/>
          </a:p>
          <a:p>
            <a:pPr lvl="1">
              <a:spcBef>
                <a:spcPts val="0"/>
              </a:spcBef>
            </a:pPr>
            <a:r>
              <a:rPr lang="en-US" sz="1600" b="1" dirty="0" smtClean="0">
                <a:solidFill>
                  <a:srgbClr val="EE8735"/>
                </a:solidFill>
              </a:rPr>
              <a:t>HEPIX common </a:t>
            </a:r>
            <a:r>
              <a:rPr lang="en-US" sz="1600" b="1" dirty="0">
                <a:solidFill>
                  <a:srgbClr val="EE8735"/>
                </a:solidFill>
              </a:rPr>
              <a:t>effort on this </a:t>
            </a:r>
            <a:r>
              <a:rPr lang="en-US" sz="1600" b="1" dirty="0" smtClean="0">
                <a:solidFill>
                  <a:srgbClr val="EE8735"/>
                </a:solidFill>
              </a:rPr>
              <a:t>topic ?</a:t>
            </a:r>
            <a:endParaRPr lang="en-US" sz="1600" b="1" dirty="0">
              <a:solidFill>
                <a:srgbClr val="EE8735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1600" dirty="0"/>
              <a:t>Dedicated track on measures adopted at the different sites?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Working group to share experience and advice on what measures could be taken by specific sites</a:t>
            </a:r>
            <a:r>
              <a:rPr lang="en-US" sz="1600" dirty="0" smtClean="0"/>
              <a:t>?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2000" dirty="0" smtClean="0"/>
              <a:t>Open AFS future : BOF summary 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S</a:t>
            </a:r>
            <a:r>
              <a:rPr lang="en-US" sz="1600" dirty="0" smtClean="0"/>
              <a:t>till </a:t>
            </a:r>
            <a:r>
              <a:rPr lang="en-US" sz="1600" dirty="0"/>
              <a:t>there is a </a:t>
            </a:r>
            <a:r>
              <a:rPr lang="en-US" sz="1600" dirty="0" smtClean="0"/>
              <a:t>community : Fermi</a:t>
            </a:r>
            <a:r>
              <a:rPr lang="en-US" sz="1600" dirty="0"/>
              <a:t>, BNL, </a:t>
            </a:r>
            <a:r>
              <a:rPr lang="en-US" sz="1600" dirty="0" smtClean="0"/>
              <a:t>IN2P3, </a:t>
            </a:r>
            <a:r>
              <a:rPr lang="en-US" sz="1600" dirty="0"/>
              <a:t>Beijing, DESY, Manchester, </a:t>
            </a:r>
            <a:r>
              <a:rPr lang="en-US" sz="1600" dirty="0" smtClean="0"/>
              <a:t>PSI…</a:t>
            </a:r>
          </a:p>
          <a:p>
            <a:pPr lvl="1">
              <a:spcBef>
                <a:spcPts val="0"/>
              </a:spcBef>
            </a:pPr>
            <a:r>
              <a:rPr lang="en-US" sz="1600" b="1" dirty="0" smtClean="0">
                <a:solidFill>
                  <a:srgbClr val="EE8735"/>
                </a:solidFill>
              </a:rPr>
              <a:t>Create </a:t>
            </a:r>
            <a:r>
              <a:rPr lang="en-US" sz="1600" b="1" dirty="0" smtClean="0">
                <a:solidFill>
                  <a:srgbClr val="EE8735"/>
                </a:solidFill>
              </a:rPr>
              <a:t>HEP AFS inventory </a:t>
            </a:r>
            <a:r>
              <a:rPr lang="en-US" sz="1600" dirty="0" smtClean="0"/>
              <a:t>found useful =&gt; </a:t>
            </a:r>
            <a:r>
              <a:rPr lang="en-US" sz="1600" dirty="0" smtClean="0">
                <a:solidFill>
                  <a:srgbClr val="EE8735"/>
                </a:solidFill>
              </a:rPr>
              <a:t>to be done before the Fall 2013 </a:t>
            </a:r>
            <a:r>
              <a:rPr lang="en-US" sz="1600" dirty="0" err="1" smtClean="0">
                <a:solidFill>
                  <a:srgbClr val="EE8735"/>
                </a:solidFill>
              </a:rPr>
              <a:t>HEPix</a:t>
            </a:r>
            <a:r>
              <a:rPr lang="en-US" sz="1600" dirty="0" smtClean="0">
                <a:solidFill>
                  <a:srgbClr val="EE8735"/>
                </a:solidFill>
              </a:rPr>
              <a:t> Meetin</a:t>
            </a:r>
            <a:r>
              <a:rPr lang="en-US" sz="1600" dirty="0" smtClean="0"/>
              <a:t>g</a:t>
            </a:r>
          </a:p>
          <a:p>
            <a:pPr lvl="2">
              <a:spcBef>
                <a:spcPts val="0"/>
              </a:spcBef>
            </a:pPr>
            <a:r>
              <a:rPr lang="en-US" sz="1400" dirty="0" smtClean="0"/>
              <a:t>Site contact, mid-term plans, AFS use-cases, requirements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IPv6 &amp; AFS : Towards a work plan </a:t>
            </a:r>
          </a:p>
          <a:p>
            <a:pPr lvl="2">
              <a:spcBef>
                <a:spcPts val="0"/>
              </a:spcBef>
            </a:pPr>
            <a:r>
              <a:rPr lang="en-US" sz="1400" dirty="0" smtClean="0"/>
              <a:t>Implementing </a:t>
            </a:r>
            <a:r>
              <a:rPr lang="en-US" sz="1400" dirty="0"/>
              <a:t>it ourselves excluded</a:t>
            </a:r>
          </a:p>
          <a:p>
            <a:pPr lvl="2">
              <a:spcBef>
                <a:spcPts val="0"/>
              </a:spcBef>
            </a:pPr>
            <a:r>
              <a:rPr lang="en-US" sz="1400" dirty="0"/>
              <a:t>What are our requirements </a:t>
            </a:r>
            <a:r>
              <a:rPr lang="en-US" sz="1400" dirty="0" smtClean="0"/>
              <a:t> ?</a:t>
            </a:r>
            <a:endParaRPr lang="en-US" sz="1400" dirty="0"/>
          </a:p>
          <a:p>
            <a:pPr lvl="2">
              <a:spcBef>
                <a:spcPts val="0"/>
              </a:spcBef>
            </a:pPr>
            <a:r>
              <a:rPr lang="en-US" sz="1400" dirty="0"/>
              <a:t>Can we leave with private cells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Gather information – Get in touch with core developers </a:t>
            </a:r>
            <a:r>
              <a:rPr lang="en-US" sz="1600" dirty="0" smtClean="0"/>
              <a:t> </a:t>
            </a:r>
          </a:p>
          <a:p>
            <a:pPr lvl="1">
              <a:spcBef>
                <a:spcPts val="0"/>
              </a:spcBef>
            </a:pPr>
            <a:r>
              <a:rPr lang="en-US" sz="1600" b="1" dirty="0" smtClean="0">
                <a:solidFill>
                  <a:srgbClr val="EE8735"/>
                </a:solidFill>
              </a:rPr>
              <a:t>Set </a:t>
            </a:r>
            <a:r>
              <a:rPr lang="en-US" sz="1600" b="1" dirty="0">
                <a:solidFill>
                  <a:srgbClr val="EE8735"/>
                </a:solidFill>
              </a:rPr>
              <a:t>up a discussion and decide at the next </a:t>
            </a:r>
            <a:r>
              <a:rPr lang="en-US" sz="1600" b="1" dirty="0" err="1">
                <a:solidFill>
                  <a:srgbClr val="EE8735"/>
                </a:solidFill>
              </a:rPr>
              <a:t>HEPix</a:t>
            </a:r>
            <a:r>
              <a:rPr lang="en-US" sz="1600" b="1" dirty="0">
                <a:solidFill>
                  <a:srgbClr val="EE8735"/>
                </a:solidFill>
              </a:rPr>
              <a:t> </a:t>
            </a:r>
            <a:r>
              <a:rPr lang="en-US" sz="1600" b="1" dirty="0" smtClean="0">
                <a:solidFill>
                  <a:srgbClr val="EE8735"/>
                </a:solidFill>
              </a:rPr>
              <a:t>meeting</a:t>
            </a:r>
          </a:p>
          <a:p>
            <a:pPr lvl="1">
              <a:spcBef>
                <a:spcPts val="0"/>
              </a:spcBef>
            </a:pPr>
            <a:r>
              <a:rPr lang="en-US" sz="1600" b="1" dirty="0" smtClean="0">
                <a:solidFill>
                  <a:srgbClr val="EE8735"/>
                </a:solidFill>
              </a:rPr>
              <a:t>Follow-up by </a:t>
            </a:r>
            <a:r>
              <a:rPr lang="en-US" sz="1600" b="1" dirty="0">
                <a:solidFill>
                  <a:srgbClr val="EE8735"/>
                </a:solidFill>
              </a:rPr>
              <a:t>Peter van der </a:t>
            </a:r>
            <a:r>
              <a:rPr lang="en-US" sz="1600" b="1" dirty="0" err="1" smtClean="0">
                <a:solidFill>
                  <a:srgbClr val="EE8735"/>
                </a:solidFill>
              </a:rPr>
              <a:t>Reest</a:t>
            </a:r>
            <a:r>
              <a:rPr lang="en-US" sz="1600" b="1" dirty="0" smtClean="0">
                <a:solidFill>
                  <a:srgbClr val="EE8735"/>
                </a:solidFill>
              </a:rPr>
              <a:t> (DESY), </a:t>
            </a:r>
            <a:r>
              <a:rPr lang="en-US" sz="1600" b="1" dirty="0">
                <a:solidFill>
                  <a:srgbClr val="EE8735"/>
                </a:solidFill>
              </a:rPr>
              <a:t>Arne </a:t>
            </a:r>
            <a:r>
              <a:rPr lang="en-US" sz="1600" b="1" dirty="0" err="1" smtClean="0">
                <a:solidFill>
                  <a:srgbClr val="EE8735"/>
                </a:solidFill>
              </a:rPr>
              <a:t>Wiebalck</a:t>
            </a:r>
            <a:r>
              <a:rPr lang="en-US" sz="1600" b="1" dirty="0" smtClean="0">
                <a:solidFill>
                  <a:srgbClr val="EE8735"/>
                </a:solidFill>
              </a:rPr>
              <a:t> (CERN), </a:t>
            </a:r>
            <a:r>
              <a:rPr lang="fr-FR" sz="1600" b="1" dirty="0" smtClean="0">
                <a:solidFill>
                  <a:srgbClr val="EE8735"/>
                </a:solidFill>
              </a:rPr>
              <a:t>Andrei </a:t>
            </a:r>
            <a:r>
              <a:rPr lang="fr-FR" sz="1600" b="1" dirty="0" err="1" smtClean="0">
                <a:solidFill>
                  <a:srgbClr val="EE8735"/>
                </a:solidFill>
              </a:rPr>
              <a:t>Maslenniko</a:t>
            </a:r>
            <a:r>
              <a:rPr lang="fr-FR" sz="1600" b="1" dirty="0" smtClean="0">
                <a:solidFill>
                  <a:srgbClr val="EE8735"/>
                </a:solidFill>
              </a:rPr>
              <a:t> (CASPUR)</a:t>
            </a:r>
            <a:endParaRPr lang="en-US" sz="1600" b="1" dirty="0">
              <a:solidFill>
                <a:srgbClr val="EE8735"/>
              </a:solidFill>
            </a:endParaRPr>
          </a:p>
          <a:p>
            <a:pPr>
              <a:spcBef>
                <a:spcPts val="0"/>
              </a:spcBef>
            </a:pPr>
            <a:r>
              <a:rPr lang="en-US" sz="1800" dirty="0"/>
              <a:t>SAS expanders and software </a:t>
            </a:r>
            <a:r>
              <a:rPr lang="en-US" sz="1800" dirty="0" smtClean="0"/>
              <a:t>RAID </a:t>
            </a:r>
            <a:r>
              <a:rPr lang="en-US" sz="1400" dirty="0" smtClean="0"/>
              <a:t>optimizations </a:t>
            </a:r>
            <a:r>
              <a:rPr lang="en-US" sz="1400" dirty="0"/>
              <a:t>applied to CERN CC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backup service</a:t>
            </a:r>
            <a:endParaRPr lang="en-US" sz="1400" dirty="0"/>
          </a:p>
          <a:p>
            <a:pPr lvl="2">
              <a:spcBef>
                <a:spcPts val="0"/>
              </a:spcBef>
            </a:pPr>
            <a:endParaRPr lang="en-US" sz="1400" dirty="0" smtClean="0"/>
          </a:p>
          <a:p>
            <a:pPr lvl="1"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endParaRPr lang="en-US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562E23-50ED-4050-8916-421DAF8CD919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4579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0069" y="3129674"/>
            <a:ext cx="6826574" cy="792163"/>
          </a:xfrm>
        </p:spPr>
        <p:txBody>
          <a:bodyPr/>
          <a:lstStyle/>
          <a:p>
            <a:pPr algn="ctr"/>
            <a:r>
              <a:rPr lang="fr-FR" sz="4800" dirty="0" smtClean="0">
                <a:solidFill>
                  <a:schemeClr val="tx2">
                    <a:lumMod val="75000"/>
                  </a:schemeClr>
                </a:solidFill>
              </a:rPr>
              <a:t>Site Reports</a:t>
            </a:r>
            <a:endParaRPr lang="fr-FR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562E23-50ED-4050-8916-421DAF8CD919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811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1727" y="449537"/>
            <a:ext cx="9439937" cy="792163"/>
          </a:xfrm>
        </p:spPr>
        <p:txBody>
          <a:bodyPr/>
          <a:lstStyle/>
          <a:p>
            <a:r>
              <a:rPr lang="fr-FR" dirty="0" smtClean="0"/>
              <a:t>INFN Tier-1 site report</a:t>
            </a:r>
            <a:r>
              <a:rPr lang="fr-FR" dirty="0"/>
              <a:t/>
            </a:r>
            <a:br>
              <a:rPr lang="fr-FR" dirty="0"/>
            </a:br>
            <a:r>
              <a:rPr lang="fr-FR" sz="2800" i="1" dirty="0"/>
              <a:t>Luca </a:t>
            </a:r>
            <a:r>
              <a:rPr lang="fr-FR" sz="2800" i="1" dirty="0" err="1"/>
              <a:t>dell’Agnello</a:t>
            </a:r>
            <a:r>
              <a:rPr lang="fr-FR" sz="2800" i="1" dirty="0"/>
              <a:t/>
            </a:r>
            <a:br>
              <a:rPr lang="fr-FR" sz="2800" i="1" dirty="0"/>
            </a:br>
            <a:endParaRPr lang="fr-FR" sz="28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673" y="1452781"/>
            <a:ext cx="9517327" cy="4783137"/>
          </a:xfrm>
        </p:spPr>
        <p:txBody>
          <a:bodyPr/>
          <a:lstStyle/>
          <a:p>
            <a:r>
              <a:rPr lang="fr-FR" sz="2400" dirty="0" err="1" smtClean="0"/>
              <a:t>CNAF’s</a:t>
            </a:r>
            <a:r>
              <a:rPr lang="fr-FR" sz="2400" dirty="0" smtClean="0"/>
              <a:t> 50 th </a:t>
            </a:r>
            <a:r>
              <a:rPr lang="fr-FR" sz="2400" dirty="0" err="1" smtClean="0"/>
              <a:t>anniversary</a:t>
            </a:r>
            <a:endParaRPr lang="fr-FR" sz="2400" dirty="0" smtClean="0"/>
          </a:p>
          <a:p>
            <a:pPr>
              <a:spcBef>
                <a:spcPts val="0"/>
              </a:spcBef>
            </a:pPr>
            <a:r>
              <a:rPr lang="fr-FR" sz="2400" dirty="0"/>
              <a:t>INFN </a:t>
            </a:r>
            <a:r>
              <a:rPr lang="fr-FR" sz="2400" dirty="0" smtClean="0"/>
              <a:t>Tier-1figures</a:t>
            </a:r>
            <a:endParaRPr lang="fr-FR" sz="2400" dirty="0"/>
          </a:p>
          <a:p>
            <a:pPr lvl="1">
              <a:spcBef>
                <a:spcPts val="0"/>
              </a:spcBef>
            </a:pPr>
            <a:r>
              <a:rPr lang="fr-FR" sz="2000" dirty="0" smtClean="0"/>
              <a:t>5 MVA - 1000 m2</a:t>
            </a:r>
          </a:p>
          <a:p>
            <a:pPr lvl="1">
              <a:spcBef>
                <a:spcPts val="0"/>
              </a:spcBef>
            </a:pPr>
            <a:r>
              <a:rPr lang="fr-FR" sz="2000" dirty="0" smtClean="0"/>
              <a:t>~ </a:t>
            </a:r>
            <a:r>
              <a:rPr lang="en-US" sz="2000" dirty="0" smtClean="0"/>
              <a:t>135 kHS06 =&gt; 13800 job slots (HT activated only on 10 % of the farm) </a:t>
            </a:r>
            <a:endParaRPr lang="fr-FR" sz="2000" dirty="0" smtClean="0"/>
          </a:p>
          <a:p>
            <a:pPr lvl="1">
              <a:spcBef>
                <a:spcPts val="0"/>
              </a:spcBef>
            </a:pPr>
            <a:r>
              <a:rPr lang="fr-FR" sz="2000" dirty="0"/>
              <a:t>11.4 PB </a:t>
            </a:r>
            <a:r>
              <a:rPr lang="fr-FR" sz="2000" dirty="0" smtClean="0"/>
              <a:t>disk,16 </a:t>
            </a:r>
            <a:r>
              <a:rPr lang="fr-FR" sz="2000" dirty="0"/>
              <a:t>Po </a:t>
            </a:r>
            <a:r>
              <a:rPr lang="fr-FR" sz="2000" dirty="0" smtClean="0"/>
              <a:t>TAPE, 20 </a:t>
            </a:r>
            <a:r>
              <a:rPr lang="fr-FR" sz="2000" dirty="0" err="1"/>
              <a:t>FTEs</a:t>
            </a:r>
            <a:r>
              <a:rPr lang="fr-FR" sz="2000" dirty="0"/>
              <a:t> </a:t>
            </a:r>
          </a:p>
          <a:p>
            <a:pPr lvl="1">
              <a:spcBef>
                <a:spcPts val="0"/>
              </a:spcBef>
            </a:pPr>
            <a:r>
              <a:rPr lang="fr-FR" sz="2000" dirty="0"/>
              <a:t>Upgrade to 40 Gb/S for LHCOPN/LHCONE + </a:t>
            </a:r>
            <a:r>
              <a:rPr lang="fr-FR" sz="2000" dirty="0" err="1"/>
              <a:t>general</a:t>
            </a:r>
            <a:r>
              <a:rPr lang="fr-FR" sz="2000" dirty="0"/>
              <a:t> IP upgrade to 20 Gb/s in April May 2013</a:t>
            </a:r>
          </a:p>
          <a:p>
            <a:pPr>
              <a:spcBef>
                <a:spcPts val="0"/>
              </a:spcBef>
            </a:pPr>
            <a:r>
              <a:rPr lang="fr-FR" sz="2400" dirty="0" err="1" smtClean="0"/>
              <a:t>Activities</a:t>
            </a:r>
            <a:r>
              <a:rPr lang="fr-FR" sz="2400" dirty="0" smtClean="0"/>
              <a:t> </a:t>
            </a:r>
          </a:p>
          <a:p>
            <a:pPr lvl="1">
              <a:spcBef>
                <a:spcPts val="0"/>
              </a:spcBef>
            </a:pPr>
            <a:r>
              <a:rPr lang="fr-FR" sz="2000" b="1" dirty="0" smtClean="0">
                <a:solidFill>
                  <a:srgbClr val="EE8735"/>
                </a:solidFill>
              </a:rPr>
              <a:t>Complete </a:t>
            </a:r>
            <a:r>
              <a:rPr lang="fr-FR" sz="2000" b="1" dirty="0">
                <a:solidFill>
                  <a:srgbClr val="EE8735"/>
                </a:solidFill>
              </a:rPr>
              <a:t>transition to Jumbo Frame on </a:t>
            </a:r>
            <a:r>
              <a:rPr lang="fr-FR" sz="2000" b="1" dirty="0" smtClean="0">
                <a:solidFill>
                  <a:srgbClr val="EE8735"/>
                </a:solidFill>
              </a:rPr>
              <a:t>LAN, </a:t>
            </a:r>
            <a:r>
              <a:rPr lang="en-US" sz="2000" b="1" dirty="0" smtClean="0">
                <a:solidFill>
                  <a:srgbClr val="EE8735"/>
                </a:solidFill>
              </a:rPr>
              <a:t>10Gbit </a:t>
            </a:r>
            <a:r>
              <a:rPr lang="en-US" sz="2000" b="1" dirty="0" err="1">
                <a:solidFill>
                  <a:srgbClr val="EE8735"/>
                </a:solidFill>
              </a:rPr>
              <a:t>gridftp</a:t>
            </a:r>
            <a:r>
              <a:rPr lang="en-US" sz="2000" b="1" dirty="0">
                <a:solidFill>
                  <a:srgbClr val="EE8735"/>
                </a:solidFill>
              </a:rPr>
              <a:t> and disk servers using </a:t>
            </a:r>
            <a:r>
              <a:rPr lang="en-US" sz="2000" b="1" dirty="0" smtClean="0">
                <a:solidFill>
                  <a:srgbClr val="EE8735"/>
                </a:solidFill>
              </a:rPr>
              <a:t>JF, </a:t>
            </a:r>
            <a:r>
              <a:rPr lang="en-US" sz="2000" dirty="0" smtClean="0"/>
              <a:t>already </a:t>
            </a:r>
            <a:r>
              <a:rPr lang="fr-FR" sz="2000" dirty="0" err="1" smtClean="0"/>
              <a:t>enabled</a:t>
            </a:r>
            <a:r>
              <a:rPr lang="fr-FR" sz="2000" dirty="0" smtClean="0"/>
              <a:t> on </a:t>
            </a:r>
            <a:r>
              <a:rPr lang="fr-FR" sz="2000" dirty="0"/>
              <a:t>WAN </a:t>
            </a:r>
            <a:r>
              <a:rPr lang="fr-FR" sz="2000" dirty="0" smtClean="0"/>
              <a:t>in </a:t>
            </a:r>
            <a:r>
              <a:rPr lang="fr-FR" sz="2000" dirty="0"/>
              <a:t>2010 - 2011 </a:t>
            </a:r>
          </a:p>
          <a:p>
            <a:pPr lvl="1">
              <a:spcBef>
                <a:spcPts val="0"/>
              </a:spcBef>
            </a:pPr>
            <a:r>
              <a:rPr lang="fr-FR" sz="2000" dirty="0" smtClean="0"/>
              <a:t>IPV6 </a:t>
            </a:r>
            <a:r>
              <a:rPr lang="fr-FR" sz="2000" dirty="0"/>
              <a:t>activation on </a:t>
            </a:r>
            <a:r>
              <a:rPr lang="fr-FR" sz="2000" dirty="0" err="1"/>
              <a:t>general</a:t>
            </a:r>
            <a:r>
              <a:rPr lang="fr-FR" sz="2000" dirty="0"/>
              <a:t> IP Q2 2013 : </a:t>
            </a:r>
            <a:r>
              <a:rPr lang="fr-FR" sz="2000" dirty="0" err="1"/>
              <a:t>testing</a:t>
            </a:r>
            <a:r>
              <a:rPr lang="fr-FR" sz="2000" dirty="0"/>
              <a:t> dual </a:t>
            </a:r>
            <a:r>
              <a:rPr lang="fr-FR" sz="2000" dirty="0" err="1"/>
              <a:t>stack</a:t>
            </a:r>
            <a:r>
              <a:rPr lang="fr-FR" sz="2000" dirty="0"/>
              <a:t> on </a:t>
            </a:r>
            <a:r>
              <a:rPr lang="fr-FR" sz="2000" dirty="0" err="1"/>
              <a:t>dedicated</a:t>
            </a:r>
            <a:r>
              <a:rPr lang="fr-FR" sz="2000" dirty="0"/>
              <a:t> </a:t>
            </a:r>
            <a:r>
              <a:rPr lang="fr-FR" sz="2000" dirty="0" smtClean="0"/>
              <a:t>services…Activation </a:t>
            </a:r>
            <a:r>
              <a:rPr lang="fr-FR" sz="2000" dirty="0"/>
              <a:t>on LHCOPN Q4 2013</a:t>
            </a:r>
          </a:p>
          <a:p>
            <a:pPr lvl="1">
              <a:spcBef>
                <a:spcPts val="0"/>
              </a:spcBef>
            </a:pPr>
            <a:r>
              <a:rPr lang="fr-FR" sz="2000" dirty="0"/>
              <a:t>SDN Software </a:t>
            </a:r>
            <a:r>
              <a:rPr lang="fr-FR" sz="2000" dirty="0" err="1"/>
              <a:t>Defined</a:t>
            </a:r>
            <a:r>
              <a:rPr lang="fr-FR" sz="2000" dirty="0"/>
              <a:t> Network </a:t>
            </a:r>
            <a:r>
              <a:rPr lang="fr-FR" sz="2000" dirty="0" err="1"/>
              <a:t>openflow</a:t>
            </a:r>
            <a:r>
              <a:rPr lang="fr-FR" sz="2000" dirty="0"/>
              <a:t> </a:t>
            </a:r>
            <a:r>
              <a:rPr lang="fr-FR" sz="2000" dirty="0" err="1"/>
              <a:t>layout</a:t>
            </a:r>
            <a:r>
              <a:rPr lang="fr-FR" sz="2000" dirty="0"/>
              <a:t> </a:t>
            </a:r>
            <a:r>
              <a:rPr lang="fr-FR" sz="2000" dirty="0" smtClean="0"/>
              <a:t>test</a:t>
            </a:r>
          </a:p>
          <a:p>
            <a:pPr lvl="1">
              <a:spcBef>
                <a:spcPts val="0"/>
              </a:spcBef>
            </a:pPr>
            <a:r>
              <a:rPr lang="fr-FR" sz="2000" dirty="0" err="1" smtClean="0">
                <a:solidFill>
                  <a:srgbClr val="EE8735"/>
                </a:solidFill>
              </a:rPr>
              <a:t>Investigating</a:t>
            </a:r>
            <a:r>
              <a:rPr lang="fr-FR" sz="2000" dirty="0" smtClean="0">
                <a:solidFill>
                  <a:srgbClr val="EE8735"/>
                </a:solidFill>
              </a:rPr>
              <a:t> GE as an alternative to LSF (</a:t>
            </a:r>
            <a:r>
              <a:rPr lang="fr-FR" sz="2000" dirty="0" err="1" smtClean="0">
                <a:solidFill>
                  <a:srgbClr val="EE8735"/>
                </a:solidFill>
              </a:rPr>
              <a:t>comparison</a:t>
            </a:r>
            <a:r>
              <a:rPr lang="fr-FR" sz="2000" dirty="0" smtClean="0">
                <a:solidFill>
                  <a:srgbClr val="EE8735"/>
                </a:solidFill>
              </a:rPr>
              <a:t> to SLURM)</a:t>
            </a:r>
          </a:p>
          <a:p>
            <a:pPr lvl="1">
              <a:spcBef>
                <a:spcPts val="0"/>
              </a:spcBef>
            </a:pPr>
            <a:r>
              <a:rPr lang="fr-FR" sz="2000" dirty="0" smtClean="0"/>
              <a:t>Virtual </a:t>
            </a:r>
            <a:r>
              <a:rPr lang="fr-FR" sz="2000" dirty="0" err="1" smtClean="0"/>
              <a:t>WNs</a:t>
            </a:r>
            <a:r>
              <a:rPr lang="fr-FR" sz="2000" dirty="0" smtClean="0"/>
              <a:t> on </a:t>
            </a:r>
            <a:r>
              <a:rPr lang="fr-FR" sz="2000" dirty="0" err="1" smtClean="0"/>
              <a:t>demand</a:t>
            </a:r>
            <a:r>
              <a:rPr lang="fr-FR" sz="2000" dirty="0" smtClean="0"/>
              <a:t> – </a:t>
            </a:r>
            <a:r>
              <a:rPr lang="fr-FR" sz="2000" dirty="0" err="1" smtClean="0"/>
              <a:t>VNoDeS</a:t>
            </a:r>
            <a:r>
              <a:rPr lang="fr-FR" sz="2000" dirty="0" smtClean="0"/>
              <a:t> solution </a:t>
            </a:r>
            <a:r>
              <a:rPr lang="fr-FR" sz="2000" dirty="0" err="1" smtClean="0"/>
              <a:t>distributed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EMI</a:t>
            </a:r>
          </a:p>
          <a:p>
            <a:pPr lvl="1">
              <a:spcBef>
                <a:spcPts val="0"/>
              </a:spcBef>
            </a:pP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562E23-50ED-4050-8916-421DAF8CD919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2621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1727" y="449537"/>
            <a:ext cx="9439937" cy="792163"/>
          </a:xfrm>
        </p:spPr>
        <p:txBody>
          <a:bodyPr/>
          <a:lstStyle/>
          <a:p>
            <a:r>
              <a:rPr lang="fr-FR" dirty="0" err="1" smtClean="0"/>
              <a:t>GridKA</a:t>
            </a:r>
            <a:r>
              <a:rPr lang="fr-FR" dirty="0" smtClean="0"/>
              <a:t> Tier-1 site report</a:t>
            </a:r>
            <a:r>
              <a:rPr lang="fr-FR" dirty="0"/>
              <a:t/>
            </a:r>
            <a:br>
              <a:rPr lang="fr-FR" dirty="0"/>
            </a:br>
            <a:r>
              <a:rPr lang="fr-FR" sz="2800" i="1" dirty="0" smtClean="0"/>
              <a:t>Manfred </a:t>
            </a:r>
            <a:r>
              <a:rPr lang="fr-FR" sz="2800" i="1" dirty="0" err="1" smtClean="0"/>
              <a:t>Alef</a:t>
            </a:r>
            <a:r>
              <a:rPr lang="fr-FR" sz="2800" i="1" dirty="0"/>
              <a:t/>
            </a:r>
            <a:br>
              <a:rPr lang="fr-FR" sz="2800" i="1" dirty="0"/>
            </a:br>
            <a:endParaRPr lang="fr-FR" sz="28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673" y="1452781"/>
            <a:ext cx="9517327" cy="478313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2400" dirty="0" err="1" smtClean="0"/>
              <a:t>GridKa</a:t>
            </a:r>
            <a:r>
              <a:rPr lang="fr-FR" sz="2400" dirty="0" smtClean="0"/>
              <a:t> cluster</a:t>
            </a:r>
            <a:endParaRPr lang="fr-FR" sz="2400" dirty="0"/>
          </a:p>
          <a:p>
            <a:pPr lvl="1">
              <a:spcBef>
                <a:spcPts val="0"/>
              </a:spcBef>
            </a:pPr>
            <a:r>
              <a:rPr lang="en-US" sz="2000" dirty="0" smtClean="0"/>
              <a:t>146 kHS06 =&gt; 11800 phys. cores,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17400 logical cores with HT, 14600 job slots, ~ 1 500 000 jobs/ month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Was using </a:t>
            </a:r>
            <a:r>
              <a:rPr lang="en-US" sz="2000" dirty="0" err="1" smtClean="0"/>
              <a:t>PBSpro</a:t>
            </a:r>
            <a:r>
              <a:rPr lang="en-US" sz="2000" dirty="0"/>
              <a:t>: many stability problems, problematic </a:t>
            </a:r>
            <a:r>
              <a:rPr lang="en-US" sz="2000" dirty="0" err="1"/>
              <a:t>fairshares</a:t>
            </a:r>
            <a:r>
              <a:rPr lang="en-US" sz="2000" dirty="0"/>
              <a:t> </a:t>
            </a:r>
            <a:endParaRPr lang="fr-FR" sz="2000" dirty="0" smtClean="0"/>
          </a:p>
          <a:p>
            <a:pPr>
              <a:spcBef>
                <a:spcPts val="0"/>
              </a:spcBef>
            </a:pPr>
            <a:r>
              <a:rPr lang="fr-FR" sz="2400" dirty="0" smtClean="0">
                <a:solidFill>
                  <a:srgbClr val="EE8735"/>
                </a:solidFill>
              </a:rPr>
              <a:t>Focus on </a:t>
            </a:r>
            <a:r>
              <a:rPr lang="en-US" sz="2400" dirty="0">
                <a:solidFill>
                  <a:srgbClr val="EE8735"/>
                </a:solidFill>
              </a:rPr>
              <a:t>LRMS </a:t>
            </a:r>
            <a:r>
              <a:rPr lang="en-US" sz="2400" dirty="0" smtClean="0">
                <a:solidFill>
                  <a:srgbClr val="EE8735"/>
                </a:solidFill>
              </a:rPr>
              <a:t>migration from </a:t>
            </a:r>
            <a:r>
              <a:rPr lang="en-US" sz="2400" dirty="0" err="1" smtClean="0">
                <a:solidFill>
                  <a:srgbClr val="EE8735"/>
                </a:solidFill>
              </a:rPr>
              <a:t>PBSpro</a:t>
            </a:r>
            <a:r>
              <a:rPr lang="en-US" sz="2400" dirty="0" smtClean="0">
                <a:solidFill>
                  <a:srgbClr val="EE8735"/>
                </a:solidFill>
              </a:rPr>
              <a:t> </a:t>
            </a:r>
            <a:r>
              <a:rPr lang="en-US" sz="2400" dirty="0">
                <a:solidFill>
                  <a:srgbClr val="EE8735"/>
                </a:solidFill>
              </a:rPr>
              <a:t>to UNIVA </a:t>
            </a:r>
            <a:r>
              <a:rPr lang="en-US" sz="2400" dirty="0" smtClean="0">
                <a:solidFill>
                  <a:srgbClr val="EE8735"/>
                </a:solidFill>
              </a:rPr>
              <a:t>GE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Fair-share configuration based </a:t>
            </a:r>
            <a:r>
              <a:rPr lang="en-US" sz="2400" dirty="0"/>
              <a:t>on reserved usage (</a:t>
            </a:r>
            <a:r>
              <a:rPr lang="en-US" sz="2400" dirty="0" smtClean="0"/>
              <a:t>aka wall-clock time)</a:t>
            </a:r>
            <a:endParaRPr lang="en-US" sz="2400" dirty="0"/>
          </a:p>
          <a:p>
            <a:pPr lvl="1">
              <a:spcBef>
                <a:spcPts val="0"/>
              </a:spcBef>
            </a:pPr>
            <a:r>
              <a:rPr lang="en-US" sz="2000" dirty="0" smtClean="0"/>
              <a:t>CPU </a:t>
            </a:r>
            <a:r>
              <a:rPr lang="en-US" sz="2000" dirty="0"/>
              <a:t>usage reported by </a:t>
            </a:r>
            <a:r>
              <a:rPr lang="en-US" sz="2000" dirty="0" err="1"/>
              <a:t>qstat</a:t>
            </a:r>
            <a:r>
              <a:rPr lang="en-US" sz="2000" dirty="0"/>
              <a:t> is reserved CPU aka </a:t>
            </a:r>
            <a:r>
              <a:rPr lang="en-US" sz="2000" dirty="0" err="1"/>
              <a:t>walltime</a:t>
            </a:r>
            <a:r>
              <a:rPr lang="en-US" sz="2000" dirty="0"/>
              <a:t> according to the </a:t>
            </a:r>
            <a:r>
              <a:rPr lang="en-US" sz="2000" dirty="0" smtClean="0"/>
              <a:t>fair-share </a:t>
            </a:r>
            <a:r>
              <a:rPr lang="en-US" sz="2000" dirty="0"/>
              <a:t>settings </a:t>
            </a:r>
            <a:endParaRPr lang="en-US" sz="2000" dirty="0" smtClean="0"/>
          </a:p>
          <a:p>
            <a:pPr lvl="1">
              <a:spcBef>
                <a:spcPts val="0"/>
              </a:spcBef>
            </a:pPr>
            <a:r>
              <a:rPr lang="en-US" sz="2000" dirty="0"/>
              <a:t>Good feedback from </a:t>
            </a:r>
            <a:r>
              <a:rPr lang="en-US" sz="2000" dirty="0" err="1"/>
              <a:t>Univa</a:t>
            </a:r>
            <a:r>
              <a:rPr lang="en-US" sz="2000" dirty="0"/>
              <a:t> support desk located in </a:t>
            </a:r>
            <a:r>
              <a:rPr lang="en-US" sz="2000" dirty="0" smtClean="0"/>
              <a:t>Germany : patch provided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562E23-50ED-4050-8916-421DAF8CD919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9661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1727" y="449537"/>
            <a:ext cx="9439937" cy="792163"/>
          </a:xfrm>
        </p:spPr>
        <p:txBody>
          <a:bodyPr/>
          <a:lstStyle/>
          <a:p>
            <a:r>
              <a:rPr lang="fr-FR" dirty="0" smtClean="0"/>
              <a:t>RAL Tier-1 site report</a:t>
            </a:r>
            <a:r>
              <a:rPr lang="fr-FR" dirty="0"/>
              <a:t/>
            </a:r>
            <a:br>
              <a:rPr lang="fr-FR" dirty="0"/>
            </a:br>
            <a:r>
              <a:rPr lang="fr-FR" sz="2800" i="1" dirty="0" smtClean="0"/>
              <a:t>Martin </a:t>
            </a:r>
            <a:r>
              <a:rPr lang="fr-FR" sz="2800" i="1" dirty="0" err="1" smtClean="0"/>
              <a:t>Bly</a:t>
            </a:r>
            <a:r>
              <a:rPr lang="fr-FR" sz="2800" i="1" dirty="0"/>
              <a:t/>
            </a:r>
            <a:br>
              <a:rPr lang="fr-FR" sz="2800" i="1" dirty="0"/>
            </a:br>
            <a:endParaRPr lang="fr-FR" sz="28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673" y="1452781"/>
            <a:ext cx="9517327" cy="478313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2400" dirty="0" smtClean="0"/>
              <a:t>RAL news : </a:t>
            </a:r>
            <a:r>
              <a:rPr lang="fr-FR" sz="2400" dirty="0" err="1" smtClean="0"/>
              <a:t>related</a:t>
            </a:r>
            <a:r>
              <a:rPr lang="fr-FR" sz="2400" dirty="0" smtClean="0"/>
              <a:t> to infrastructure &amp; hardware changes </a:t>
            </a:r>
            <a:endParaRPr lang="fr-FR" sz="2400" dirty="0"/>
          </a:p>
          <a:p>
            <a:pPr lvl="1">
              <a:spcBef>
                <a:spcPts val="0"/>
              </a:spcBef>
            </a:pPr>
            <a:r>
              <a:rPr lang="fr-FR" sz="2000" dirty="0" smtClean="0"/>
              <a:t>power &amp; </a:t>
            </a:r>
            <a:r>
              <a:rPr lang="fr-FR" sz="2000" dirty="0" err="1" smtClean="0"/>
              <a:t>cooling</a:t>
            </a:r>
            <a:r>
              <a:rPr lang="fr-FR" sz="2000" dirty="0" smtClean="0"/>
              <a:t> replacement and </a:t>
            </a:r>
            <a:r>
              <a:rPr lang="fr-FR" sz="2000" dirty="0" err="1" smtClean="0"/>
              <a:t>improvments</a:t>
            </a:r>
            <a:r>
              <a:rPr lang="fr-FR" sz="2000" dirty="0" smtClean="0"/>
              <a:t> </a:t>
            </a:r>
            <a:r>
              <a:rPr lang="fr-FR" sz="2000" dirty="0" err="1" smtClean="0"/>
              <a:t>still</a:t>
            </a:r>
            <a:r>
              <a:rPr lang="fr-FR" sz="2000" dirty="0" smtClean="0"/>
              <a:t> </a:t>
            </a:r>
            <a:r>
              <a:rPr lang="fr-FR" sz="2000" dirty="0" err="1" smtClean="0"/>
              <a:t>needed</a:t>
            </a:r>
            <a:endParaRPr lang="fr-FR" sz="2000" dirty="0" smtClean="0"/>
          </a:p>
          <a:p>
            <a:pPr>
              <a:spcBef>
                <a:spcPts val="0"/>
              </a:spcBef>
            </a:pPr>
            <a:r>
              <a:rPr lang="fr-FR" sz="2400" dirty="0">
                <a:solidFill>
                  <a:srgbClr val="EE8735"/>
                </a:solidFill>
              </a:rPr>
              <a:t>HT : </a:t>
            </a:r>
            <a:r>
              <a:rPr lang="en-US" sz="2400" dirty="0">
                <a:solidFill>
                  <a:srgbClr val="EE8735"/>
                </a:solidFill>
              </a:rPr>
              <a:t>Enabled progressively at the end of </a:t>
            </a:r>
            <a:r>
              <a:rPr lang="en-US" sz="2400" dirty="0" smtClean="0">
                <a:solidFill>
                  <a:srgbClr val="EE8735"/>
                </a:solidFill>
              </a:rPr>
              <a:t>2012</a:t>
            </a:r>
            <a:endParaRPr lang="fr-FR" sz="2400" dirty="0" smtClean="0">
              <a:solidFill>
                <a:srgbClr val="EE8735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000" dirty="0" smtClean="0"/>
              <a:t>Previously </a:t>
            </a:r>
            <a:r>
              <a:rPr lang="en-US" sz="2000" dirty="0"/>
              <a:t>no HT on WNs =&gt; </a:t>
            </a:r>
            <a:r>
              <a:rPr lang="en-US" sz="2000" b="1" dirty="0">
                <a:solidFill>
                  <a:srgbClr val="EE8735"/>
                </a:solidFill>
              </a:rPr>
              <a:t>accounting a nightmare with HT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Overcommit depends on node configuration </a:t>
            </a:r>
            <a:endParaRPr lang="en-US" sz="2400" dirty="0"/>
          </a:p>
          <a:p>
            <a:pPr lvl="1">
              <a:spcBef>
                <a:spcPts val="0"/>
              </a:spcBef>
            </a:pPr>
            <a:r>
              <a:rPr lang="fr-FR" sz="2000" dirty="0" smtClean="0"/>
              <a:t>2010/ 2011 </a:t>
            </a:r>
            <a:r>
              <a:rPr lang="fr-FR" sz="2000" dirty="0" err="1" smtClean="0"/>
              <a:t>generations</a:t>
            </a:r>
            <a:r>
              <a:rPr lang="fr-FR" sz="2000" dirty="0" smtClean="0"/>
              <a:t> of </a:t>
            </a:r>
            <a:r>
              <a:rPr lang="fr-FR" sz="2000" dirty="0" err="1" smtClean="0"/>
              <a:t>WNs</a:t>
            </a:r>
            <a:r>
              <a:rPr lang="fr-FR" sz="2000" dirty="0" smtClean="0"/>
              <a:t> : </a:t>
            </a:r>
            <a:r>
              <a:rPr lang="fr-FR" sz="2000" dirty="0"/>
              <a:t>12 </a:t>
            </a:r>
            <a:r>
              <a:rPr lang="fr-FR" sz="2000" dirty="0" err="1"/>
              <a:t>cores</a:t>
            </a:r>
            <a:r>
              <a:rPr lang="fr-FR" sz="2000" dirty="0"/>
              <a:t> 24 threads 20 job </a:t>
            </a:r>
            <a:r>
              <a:rPr lang="fr-FR" sz="2000" dirty="0" smtClean="0"/>
              <a:t>slots</a:t>
            </a:r>
          </a:p>
          <a:p>
            <a:pPr lvl="1">
              <a:spcBef>
                <a:spcPts val="0"/>
              </a:spcBef>
            </a:pPr>
            <a:r>
              <a:rPr lang="fr-FR" sz="2000" dirty="0" smtClean="0"/>
              <a:t>2012/2013  4GB / HT to </a:t>
            </a:r>
            <a:r>
              <a:rPr lang="fr-FR" sz="2000" dirty="0" err="1" smtClean="0"/>
              <a:t>enable</a:t>
            </a:r>
            <a:r>
              <a:rPr lang="fr-FR" sz="2000" dirty="0" smtClean="0"/>
              <a:t> 1 job per HT </a:t>
            </a:r>
            <a:r>
              <a:rPr lang="fr-FR" sz="2000" dirty="0" err="1" smtClean="0"/>
              <a:t>core</a:t>
            </a:r>
            <a:endParaRPr lang="fr-FR" sz="2000" dirty="0" smtClean="0"/>
          </a:p>
          <a:p>
            <a:pPr>
              <a:spcBef>
                <a:spcPts val="0"/>
              </a:spcBef>
            </a:pPr>
            <a:r>
              <a:rPr lang="fr-FR" sz="2400" dirty="0" smtClean="0"/>
              <a:t> </a:t>
            </a:r>
            <a:r>
              <a:rPr lang="en-US" sz="2400" dirty="0" smtClean="0"/>
              <a:t>Asymmetric </a:t>
            </a:r>
            <a:r>
              <a:rPr lang="en-US" sz="2400" dirty="0"/>
              <a:t>Data transfer rates in/out </a:t>
            </a:r>
            <a:r>
              <a:rPr lang="en-US" sz="2400" dirty="0" smtClean="0"/>
              <a:t>Tier-1 should be solved </a:t>
            </a:r>
            <a:r>
              <a:rPr lang="en-US" sz="2400" dirty="0"/>
              <a:t>!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Core C300 replaced by </a:t>
            </a:r>
            <a:r>
              <a:rPr lang="en-US" sz="2000" dirty="0" smtClean="0"/>
              <a:t>S4810P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RAL site network stability </a:t>
            </a:r>
            <a:r>
              <a:rPr lang="en-US" sz="2400" dirty="0" smtClean="0"/>
              <a:t>:  </a:t>
            </a:r>
            <a:r>
              <a:rPr lang="en-US" sz="2400" dirty="0"/>
              <a:t>LAN moving to mesh </a:t>
            </a:r>
            <a:r>
              <a:rPr lang="en-US" sz="2400" dirty="0" smtClean="0"/>
              <a:t>network</a:t>
            </a:r>
          </a:p>
          <a:p>
            <a:pPr>
              <a:spcBef>
                <a:spcPts val="0"/>
              </a:spcBef>
            </a:pPr>
            <a:r>
              <a:rPr lang="fr-FR" sz="2400" dirty="0"/>
              <a:t>RAL </a:t>
            </a:r>
            <a:r>
              <a:rPr lang="fr-FR" sz="2400" dirty="0" smtClean="0"/>
              <a:t>(</a:t>
            </a:r>
            <a:r>
              <a:rPr lang="fr-FR" sz="2400" dirty="0" err="1" smtClean="0"/>
              <a:t>using</a:t>
            </a:r>
            <a:r>
              <a:rPr lang="fr-FR" sz="2400" dirty="0" smtClean="0"/>
              <a:t> CASTOR for TAPE </a:t>
            </a:r>
            <a:r>
              <a:rPr lang="fr-FR" sz="2400" dirty="0" err="1" smtClean="0"/>
              <a:t>access</a:t>
            </a:r>
            <a:r>
              <a:rPr lang="fr-FR" sz="2400" dirty="0" smtClean="0"/>
              <a:t>)</a:t>
            </a:r>
            <a:r>
              <a:rPr lang="fr-FR" sz="2400" dirty="0"/>
              <a:t> </a:t>
            </a:r>
            <a:r>
              <a:rPr lang="fr-FR" sz="2400" dirty="0" smtClean="0"/>
              <a:t>- </a:t>
            </a:r>
            <a:r>
              <a:rPr lang="en-US" sz="2400" dirty="0" smtClean="0"/>
              <a:t>Next </a:t>
            </a:r>
            <a:r>
              <a:rPr lang="en-US" sz="2400" dirty="0"/>
              <a:t>generation disk </a:t>
            </a:r>
            <a:r>
              <a:rPr lang="en-US" sz="2400" dirty="0" smtClean="0"/>
              <a:t>storage </a:t>
            </a:r>
            <a:r>
              <a:rPr lang="en-US" sz="2400" dirty="0" smtClean="0"/>
              <a:t>?</a:t>
            </a:r>
            <a:endParaRPr lang="en-US" sz="2400" dirty="0" smtClean="0"/>
          </a:p>
          <a:p>
            <a:pPr lvl="1">
              <a:spcBef>
                <a:spcPts val="0"/>
              </a:spcBef>
            </a:pPr>
            <a:r>
              <a:rPr lang="en-US" sz="2000" dirty="0" smtClean="0"/>
              <a:t>to </a:t>
            </a:r>
            <a:r>
              <a:rPr lang="en-US" sz="2000" dirty="0"/>
              <a:t>run in conjunction with </a:t>
            </a:r>
            <a:r>
              <a:rPr lang="en-US" sz="2000" dirty="0" smtClean="0"/>
              <a:t>CASTOR : No </a:t>
            </a:r>
            <a:r>
              <a:rPr lang="en-US" sz="2000" dirty="0"/>
              <a:t>clear obvious choice for now…Candidates : HDFS, </a:t>
            </a:r>
            <a:r>
              <a:rPr lang="en-US" sz="2000" dirty="0" err="1"/>
              <a:t>Ceph</a:t>
            </a:r>
            <a:r>
              <a:rPr lang="en-US" sz="2000" dirty="0"/>
              <a:t> …</a:t>
            </a:r>
          </a:p>
          <a:p>
            <a:pPr>
              <a:spcBef>
                <a:spcPts val="0"/>
              </a:spcBef>
            </a:pPr>
            <a:endParaRPr lang="fr-FR" sz="2400" dirty="0"/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562E23-50ED-4050-8916-421DAF8CD919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9290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1727" y="449537"/>
            <a:ext cx="9439937" cy="792163"/>
          </a:xfrm>
        </p:spPr>
        <p:txBody>
          <a:bodyPr/>
          <a:lstStyle/>
          <a:p>
            <a:r>
              <a:rPr lang="fr-FR" dirty="0" smtClean="0"/>
              <a:t>CERN Tier-0 site report</a:t>
            </a:r>
            <a:r>
              <a:rPr lang="fr-FR" dirty="0"/>
              <a:t/>
            </a:r>
            <a:br>
              <a:rPr lang="fr-FR" dirty="0"/>
            </a:br>
            <a:r>
              <a:rPr lang="fr-FR" sz="2800" i="1" dirty="0" smtClean="0"/>
              <a:t>Arne </a:t>
            </a:r>
            <a:r>
              <a:rPr lang="fr-FR" sz="2800" i="1" dirty="0" err="1" smtClean="0"/>
              <a:t>Wieback</a:t>
            </a:r>
            <a:r>
              <a:rPr lang="fr-FR" sz="2800" i="1" dirty="0"/>
              <a:t/>
            </a:r>
            <a:br>
              <a:rPr lang="fr-FR" sz="2800" i="1" dirty="0"/>
            </a:br>
            <a:endParaRPr lang="fr-FR" sz="28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673" y="1452781"/>
            <a:ext cx="9517327" cy="478313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2400" dirty="0" smtClean="0"/>
              <a:t>LS1 </a:t>
            </a:r>
            <a:r>
              <a:rPr lang="fr-FR" sz="2400" dirty="0" err="1" smtClean="0"/>
              <a:t>until</a:t>
            </a:r>
            <a:r>
              <a:rPr lang="fr-FR" sz="2400" dirty="0" smtClean="0"/>
              <a:t> end of 2014 =&gt;CERN Open </a:t>
            </a:r>
            <a:r>
              <a:rPr lang="fr-FR" sz="2400" dirty="0" err="1" smtClean="0"/>
              <a:t>days</a:t>
            </a:r>
            <a:r>
              <a:rPr lang="fr-FR" sz="2400" dirty="0" smtClean="0"/>
              <a:t> 27-30 </a:t>
            </a:r>
            <a:r>
              <a:rPr lang="fr-FR" sz="2400" dirty="0" err="1" smtClean="0"/>
              <a:t>september</a:t>
            </a:r>
            <a:r>
              <a:rPr lang="fr-FR" sz="2400" dirty="0" smtClean="0"/>
              <a:t> 2013</a:t>
            </a:r>
            <a:endParaRPr lang="fr-FR" sz="2400" dirty="0"/>
          </a:p>
          <a:p>
            <a:pPr>
              <a:spcBef>
                <a:spcPts val="0"/>
              </a:spcBef>
            </a:pPr>
            <a:r>
              <a:rPr lang="en-US" sz="2400" dirty="0"/>
              <a:t>Remote Tier-0 : Wigner Data Center in Budapest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Data recorded : ~75 PB for LHC in 3 </a:t>
            </a:r>
            <a:r>
              <a:rPr lang="en-US" sz="2400" dirty="0" smtClean="0"/>
              <a:t>years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CERN </a:t>
            </a:r>
            <a:r>
              <a:rPr lang="en-US" sz="2400" dirty="0"/>
              <a:t>will run </a:t>
            </a:r>
            <a:r>
              <a:rPr lang="en-US" sz="2400" dirty="0" smtClean="0"/>
              <a:t>out </a:t>
            </a:r>
            <a:r>
              <a:rPr lang="en-US" sz="2400" dirty="0"/>
              <a:t>of public IPv4 addresses during 2014 (because of VMs </a:t>
            </a:r>
            <a:r>
              <a:rPr lang="en-US" sz="2400" dirty="0" smtClean="0"/>
              <a:t>!)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fr-FR" sz="2400" dirty="0"/>
              <a:t>Oracle campus licence </a:t>
            </a:r>
            <a:r>
              <a:rPr lang="fr-FR" sz="2400" dirty="0" err="1"/>
              <a:t>offer</a:t>
            </a:r>
            <a:r>
              <a:rPr lang="fr-FR" sz="2400" dirty="0"/>
              <a:t> 2013-2018 </a:t>
            </a:r>
            <a:r>
              <a:rPr lang="fr-FR" sz="2400" dirty="0" smtClean="0"/>
              <a:t>: All WLC</a:t>
            </a:r>
            <a:r>
              <a:rPr lang="fr-FR" sz="2400" dirty="0"/>
              <a:t> </a:t>
            </a:r>
            <a:r>
              <a:rPr lang="fr-FR" sz="2400" dirty="0" smtClean="0"/>
              <a:t>G </a:t>
            </a:r>
            <a:r>
              <a:rPr lang="fr-FR" sz="2400" dirty="0"/>
              <a:t>sites </a:t>
            </a:r>
            <a:r>
              <a:rPr lang="fr-FR" sz="2400" dirty="0" err="1"/>
              <a:t>can</a:t>
            </a:r>
            <a:r>
              <a:rPr lang="fr-FR" sz="2400" dirty="0"/>
              <a:t> use a bundle of Oracle </a:t>
            </a:r>
            <a:r>
              <a:rPr lang="fr-FR" sz="2400" dirty="0" smtClean="0"/>
              <a:t>packages</a:t>
            </a:r>
          </a:p>
          <a:p>
            <a:pPr>
              <a:spcBef>
                <a:spcPts val="0"/>
              </a:spcBef>
            </a:pPr>
            <a:r>
              <a:rPr lang="fr-FR" sz="2400" dirty="0" err="1"/>
              <a:t>Indico</a:t>
            </a:r>
            <a:r>
              <a:rPr lang="fr-FR" sz="2400" dirty="0"/>
              <a:t> v 1.0 </a:t>
            </a:r>
            <a:r>
              <a:rPr lang="fr-FR" sz="2400" dirty="0" err="1"/>
              <a:t>released</a:t>
            </a:r>
            <a:r>
              <a:rPr lang="fr-FR" sz="2400" dirty="0"/>
              <a:t> in </a:t>
            </a:r>
            <a:r>
              <a:rPr lang="fr-FR" sz="2400" dirty="0" err="1"/>
              <a:t>march</a:t>
            </a:r>
            <a:r>
              <a:rPr lang="fr-FR" sz="2400" dirty="0"/>
              <a:t> </a:t>
            </a:r>
            <a:endParaRPr lang="fr-FR" sz="2400" dirty="0" smtClean="0"/>
          </a:p>
          <a:p>
            <a:pPr>
              <a:spcBef>
                <a:spcPts val="0"/>
              </a:spcBef>
            </a:pPr>
            <a:r>
              <a:rPr lang="fr-FR" sz="2400" dirty="0"/>
              <a:t>Version control : central git service as an alternative to SVN</a:t>
            </a:r>
          </a:p>
          <a:p>
            <a:pPr lvl="1">
              <a:spcBef>
                <a:spcPts val="0"/>
              </a:spcBef>
            </a:pPr>
            <a:r>
              <a:rPr lang="fr-FR" sz="2000" dirty="0"/>
              <a:t>CVS </a:t>
            </a:r>
            <a:r>
              <a:rPr lang="fr-FR" sz="2000" dirty="0" err="1"/>
              <a:t>planned</a:t>
            </a:r>
            <a:r>
              <a:rPr lang="fr-FR" sz="2000" dirty="0"/>
              <a:t> to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stopped</a:t>
            </a:r>
            <a:r>
              <a:rPr lang="fr-FR" sz="2000" dirty="0"/>
              <a:t> on </a:t>
            </a:r>
            <a:r>
              <a:rPr lang="fr-FR" sz="2000" dirty="0" err="1"/>
              <a:t>June</a:t>
            </a:r>
            <a:r>
              <a:rPr lang="fr-FR" sz="2000" dirty="0"/>
              <a:t> 2013</a:t>
            </a:r>
          </a:p>
          <a:p>
            <a:pPr>
              <a:spcBef>
                <a:spcPts val="0"/>
              </a:spcBef>
            </a:pPr>
            <a:r>
              <a:rPr lang="fr-FR" sz="2400" dirty="0" smtClean="0"/>
              <a:t>Savannah </a:t>
            </a:r>
            <a:r>
              <a:rPr lang="fr-FR" sz="2400" dirty="0" err="1"/>
              <a:t>replaced</a:t>
            </a:r>
            <a:r>
              <a:rPr lang="fr-FR" sz="2400" dirty="0"/>
              <a:t> by </a:t>
            </a:r>
            <a:r>
              <a:rPr lang="fr-FR" sz="2400" dirty="0" smtClean="0"/>
              <a:t>JIRA</a:t>
            </a:r>
          </a:p>
          <a:p>
            <a:pPr>
              <a:spcBef>
                <a:spcPts val="0"/>
              </a:spcBef>
            </a:pPr>
            <a:r>
              <a:rPr lang="fr-FR" sz="2400" dirty="0" smtClean="0"/>
              <a:t>Batch : SLURM investigation </a:t>
            </a:r>
            <a:r>
              <a:rPr lang="fr-FR" sz="2400" dirty="0" err="1" smtClean="0"/>
              <a:t>started</a:t>
            </a:r>
            <a:endParaRPr lang="fr-FR" sz="24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562E23-50ED-4050-8916-421DAF8CD919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7656246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25028</TotalTime>
  <Words>1636</Words>
  <Application>Microsoft Office PowerPoint</Application>
  <PresentationFormat>Format A4 (210 x 297 mm)</PresentationFormat>
  <Paragraphs>264</Paragraphs>
  <Slides>22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Modèle par défaut</vt:lpstr>
      <vt:lpstr> Highlights Spring 2013</vt:lpstr>
      <vt:lpstr>Overview</vt:lpstr>
      <vt:lpstr>Topics</vt:lpstr>
      <vt:lpstr>Miscellaneous</vt:lpstr>
      <vt:lpstr>Site Reports</vt:lpstr>
      <vt:lpstr>INFN Tier-1 site report Luca dell’Agnello </vt:lpstr>
      <vt:lpstr>GridKA Tier-1 site report Manfred Alef </vt:lpstr>
      <vt:lpstr>RAL Tier-1 site report Martin Bly </vt:lpstr>
      <vt:lpstr>CERN Tier-0 site report Arne Wieback </vt:lpstr>
      <vt:lpstr>IT infrastructures, Services, Business Continuity  </vt:lpstr>
      <vt:lpstr>CERN Agile Infrastructure Luis FERNANDEZ ALVAREZ </vt:lpstr>
      <vt:lpstr>CERN Remote data center Wayne Salter   </vt:lpstr>
      <vt:lpstr>Storage &amp; File Systems</vt:lpstr>
      <vt:lpstr>« My favorites » </vt:lpstr>
      <vt:lpstr>Ceph as an option for Storage-as-a-Service  Arne Wiebalck, Dan van der Ster </vt:lpstr>
      <vt:lpstr>Grid, Cloud &amp; Virtualization</vt:lpstr>
      <vt:lpstr>CMSooooCloud Wojciech OZGA</vt:lpstr>
      <vt:lpstr>Security &amp; Networking</vt:lpstr>
      <vt:lpstr>Security update (1/2) Romain Wartel </vt:lpstr>
      <vt:lpstr>Security update (2/2) Romain Wartel </vt:lpstr>
      <vt:lpstr>Common LHC Network monitoring Shawn MC KEE </vt:lpstr>
      <vt:lpstr>Next Meetings</vt:lpstr>
    </vt:vector>
  </TitlesOfParts>
  <Company>Centre de Calcul de l'IN2P3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Equipe Projets Grille</dc:title>
  <dc:creator>LCG-France</dc:creator>
  <cp:lastModifiedBy>Frederique CHOLLET</cp:lastModifiedBy>
  <cp:revision>1663</cp:revision>
  <cp:lastPrinted>2010-03-31T14:35:39Z</cp:lastPrinted>
  <dcterms:created xsi:type="dcterms:W3CDTF">2010-04-01T19:33:07Z</dcterms:created>
  <dcterms:modified xsi:type="dcterms:W3CDTF">2013-05-16T09:05:13Z</dcterms:modified>
</cp:coreProperties>
</file>