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9"/>
  </p:notesMasterIdLst>
  <p:sldIdLst>
    <p:sldId id="256" r:id="rId2"/>
    <p:sldId id="412" r:id="rId3"/>
    <p:sldId id="392" r:id="rId4"/>
    <p:sldId id="394" r:id="rId5"/>
    <p:sldId id="393" r:id="rId6"/>
    <p:sldId id="395" r:id="rId7"/>
    <p:sldId id="396" r:id="rId8"/>
    <p:sldId id="377" r:id="rId9"/>
    <p:sldId id="380" r:id="rId10"/>
    <p:sldId id="340" r:id="rId11"/>
    <p:sldId id="311" r:id="rId12"/>
    <p:sldId id="312" r:id="rId13"/>
    <p:sldId id="297" r:id="rId14"/>
    <p:sldId id="298" r:id="rId15"/>
    <p:sldId id="350" r:id="rId16"/>
    <p:sldId id="349" r:id="rId17"/>
    <p:sldId id="299" r:id="rId18"/>
    <p:sldId id="300" r:id="rId19"/>
    <p:sldId id="301" r:id="rId20"/>
    <p:sldId id="302" r:id="rId21"/>
    <p:sldId id="335" r:id="rId22"/>
    <p:sldId id="329" r:id="rId23"/>
    <p:sldId id="330" r:id="rId24"/>
    <p:sldId id="331" r:id="rId25"/>
    <p:sldId id="332" r:id="rId26"/>
    <p:sldId id="333" r:id="rId27"/>
    <p:sldId id="334" r:id="rId28"/>
    <p:sldId id="357" r:id="rId29"/>
    <p:sldId id="358" r:id="rId30"/>
    <p:sldId id="360" r:id="rId31"/>
    <p:sldId id="361" r:id="rId32"/>
    <p:sldId id="362" r:id="rId33"/>
    <p:sldId id="363" r:id="rId34"/>
    <p:sldId id="402" r:id="rId35"/>
    <p:sldId id="403" r:id="rId36"/>
    <p:sldId id="404" r:id="rId37"/>
    <p:sldId id="405" r:id="rId38"/>
    <p:sldId id="406" r:id="rId39"/>
    <p:sldId id="407" r:id="rId40"/>
    <p:sldId id="408" r:id="rId41"/>
    <p:sldId id="409" r:id="rId42"/>
    <p:sldId id="410" r:id="rId43"/>
    <p:sldId id="411" r:id="rId44"/>
    <p:sldId id="344" r:id="rId45"/>
    <p:sldId id="341" r:id="rId46"/>
    <p:sldId id="342" r:id="rId47"/>
    <p:sldId id="374" r:id="rId48"/>
    <p:sldId id="375" r:id="rId49"/>
    <p:sldId id="385" r:id="rId50"/>
    <p:sldId id="386" r:id="rId51"/>
    <p:sldId id="387" r:id="rId52"/>
    <p:sldId id="388" r:id="rId53"/>
    <p:sldId id="389" r:id="rId54"/>
    <p:sldId id="390" r:id="rId55"/>
    <p:sldId id="398" r:id="rId56"/>
    <p:sldId id="399" r:id="rId57"/>
    <p:sldId id="400" r:id="rId58"/>
  </p:sldIdLst>
  <p:sldSz cx="10158413" cy="7616825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8B9F"/>
    <a:srgbClr val="B2B2B2"/>
    <a:srgbClr val="074359"/>
    <a:srgbClr val="004359"/>
    <a:srgbClr val="B4D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9550" autoAdjust="0"/>
  </p:normalViewPr>
  <p:slideViewPr>
    <p:cSldViewPr>
      <p:cViewPr varScale="1">
        <p:scale>
          <a:sx n="59" d="100"/>
          <a:sy n="59" d="100"/>
        </p:scale>
        <p:origin x="-1488" y="-90"/>
      </p:cViewPr>
      <p:guideLst>
        <p:guide orient="horz" pos="2399"/>
        <p:guide pos="3199"/>
      </p:guideLst>
    </p:cSldViewPr>
  </p:slideViewPr>
  <p:outlineViewPr>
    <p:cViewPr>
      <p:scale>
        <a:sx n="33" d="100"/>
        <a:sy n="33" d="100"/>
      </p:scale>
      <p:origin x="0" y="8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5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9188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9525" y="3475038"/>
            <a:ext cx="7042150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6E263E48-6EE6-4A88-8E1D-179535BA69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858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63E48-6EE6-4A88-8E1D-179535BA699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24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Clicking on any link a graph is displayed showing the data from the perfSONAR archives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63E48-6EE6-4A88-8E1D-179535BA699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04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58413" cy="7618413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00200" y="2209800"/>
            <a:ext cx="76200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810000"/>
            <a:ext cx="7620000" cy="19050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34200"/>
            <a:ext cx="21336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101572" tIns="50786" rIns="101572" bIns="50786" numCol="1" anchor="t" anchorCtr="0" compatLnSpc="1">
            <a:prstTxWarp prst="textNoShape">
              <a:avLst/>
            </a:prstTxWarp>
          </a:bodyPr>
          <a:lstStyle>
            <a:lvl1pPr defTabSz="1016000">
              <a:defRPr sz="16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934200"/>
            <a:ext cx="31242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101572" tIns="50786" rIns="101572" bIns="50786" numCol="1" anchor="t" anchorCtr="0" compatLnSpc="1">
            <a:prstTxWarp prst="textNoShape">
              <a:avLst/>
            </a:prstTxWarp>
          </a:bodyPr>
          <a:lstStyle>
            <a:lvl1pPr algn="ctr" defTabSz="1016000">
              <a:defRPr sz="16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934200"/>
            <a:ext cx="2228850" cy="533400"/>
          </a:xfrm>
        </p:spPr>
        <p:txBody>
          <a:bodyPr/>
          <a:lstStyle>
            <a:lvl1pPr>
              <a:defRPr/>
            </a:lvl1pPr>
          </a:lstStyle>
          <a:p>
            <a:fld id="{6215896E-7E52-4D28-AA3D-C47C943DF80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7115175" y="6858000"/>
            <a:ext cx="2520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  <a:latin typeface="Arial" charset="0"/>
              </a:rPr>
              <a:t>connect • communicate • collaborate</a:t>
            </a:r>
          </a:p>
        </p:txBody>
      </p:sp>
      <p:pic>
        <p:nvPicPr>
          <p:cNvPr id="7179" name="Picture 11" descr="perfsona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263" y="6977063"/>
            <a:ext cx="2016125" cy="446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257E91-7ACC-4318-BBEF-3BDA8CCB46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54000"/>
            <a:ext cx="2157413" cy="614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54000"/>
            <a:ext cx="6324600" cy="614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A11FE4-3CC2-4CAD-AF8E-8FEA8E63FB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54000"/>
            <a:ext cx="6261100" cy="965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685925"/>
            <a:ext cx="8634413" cy="471487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80275" y="6940550"/>
            <a:ext cx="2116138" cy="506413"/>
          </a:xfrm>
        </p:spPr>
        <p:txBody>
          <a:bodyPr/>
          <a:lstStyle>
            <a:lvl1pPr>
              <a:defRPr/>
            </a:lvl1pPr>
          </a:lstStyle>
          <a:p>
            <a:fld id="{D864ABBC-ADCE-4A51-BE7F-B01A627428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D23990-FA82-4E38-944F-0BE2AD0CBE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4894263"/>
            <a:ext cx="8636000" cy="1512887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688" y="3228975"/>
            <a:ext cx="8636000" cy="16652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4E45BF-BDAB-4924-9972-DDD8D2A1FE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85925"/>
            <a:ext cx="4240213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4613" y="1685925"/>
            <a:ext cx="42418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643C2A-76F4-4F37-9973-F9E7297840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2413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7863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7863" cy="438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89450" cy="438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B60EFB-02FB-4BDE-8BB3-73FCFE5B26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06CCFB-57DC-4822-B56B-26FF09A2C7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EFA15F-B458-4F18-BEE3-8B797A8724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1688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78488" cy="65008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1688" cy="52101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3A1829-21E3-4461-9FAC-B51094193C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2413"/>
            <a:ext cx="6096000" cy="628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04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1063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765756-1694-4B91-B082-7BC7467E85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-1588"/>
            <a:ext cx="10158413" cy="761841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54000"/>
            <a:ext cx="62611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572" tIns="50786" rIns="101572" bIns="50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85925"/>
            <a:ext cx="863441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572" tIns="50786" rIns="101572" bIns="50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0275" y="6940550"/>
            <a:ext cx="2116138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572" tIns="50786" rIns="101572" bIns="50786" numCol="1" anchor="t" anchorCtr="0" compatLnSpc="1">
            <a:prstTxWarp prst="textNoShape">
              <a:avLst/>
            </a:prstTxWarp>
          </a:bodyPr>
          <a:lstStyle>
            <a:lvl1pPr algn="r" defTabSz="1016000">
              <a:defRPr sz="1600"/>
            </a:lvl1pPr>
          </a:lstStyle>
          <a:p>
            <a:fld id="{75F40B8B-7199-44E5-9FE9-344CC3A925F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7115175" y="6858000"/>
            <a:ext cx="2520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  <a:latin typeface="Arial" charset="0"/>
              </a:rPr>
              <a:t>connect • communicate • collaborate</a:t>
            </a:r>
          </a:p>
        </p:txBody>
      </p:sp>
      <p:pic>
        <p:nvPicPr>
          <p:cNvPr id="1041" name="Picture 17" descr="perfsonar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8726" y="6616724"/>
            <a:ext cx="2016224" cy="44611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10160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10160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10160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10160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10160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10160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10160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10160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10160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290513" indent="-290513" algn="l" defTabSz="1016000" rtl="0" fontAlgn="base">
        <a:spcBef>
          <a:spcPct val="20000"/>
        </a:spcBef>
        <a:spcAft>
          <a:spcPct val="0"/>
        </a:spcAft>
        <a:buClr>
          <a:srgbClr val="B4D100"/>
        </a:buClr>
        <a:buSzPct val="80000"/>
        <a:buBlip>
          <a:blip r:embed="rId16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0988" algn="l" defTabSz="1016000" rtl="0" fontAlgn="base">
        <a:spcBef>
          <a:spcPct val="20000"/>
        </a:spcBef>
        <a:spcAft>
          <a:spcPct val="0"/>
        </a:spcAft>
        <a:buSzPct val="60000"/>
        <a:buBlip>
          <a:blip r:embed="rId16"/>
        </a:buBlip>
        <a:defRPr sz="2000">
          <a:solidFill>
            <a:schemeClr val="tx1"/>
          </a:solidFill>
          <a:latin typeface="+mn-lt"/>
        </a:defRPr>
      </a:lvl2pPr>
      <a:lvl3pPr marL="1243013" indent="-290513" algn="l" defTabSz="1016000" rtl="0" fontAlgn="base">
        <a:spcBef>
          <a:spcPct val="20000"/>
        </a:spcBef>
        <a:spcAft>
          <a:spcPct val="0"/>
        </a:spcAft>
        <a:buClr>
          <a:srgbClr val="B4D100"/>
        </a:buClr>
        <a:buSzPct val="125000"/>
        <a:buChar char="–"/>
        <a:defRPr sz="2000" i="1">
          <a:solidFill>
            <a:schemeClr val="tx1"/>
          </a:solidFill>
          <a:latin typeface="+mn-lt"/>
        </a:defRPr>
      </a:lvl3pPr>
      <a:lvl4pPr marL="1711325" indent="-277813" algn="l" defTabSz="1016000" rtl="0" fontAlgn="base">
        <a:spcBef>
          <a:spcPct val="20000"/>
        </a:spcBef>
        <a:spcAft>
          <a:spcPct val="0"/>
        </a:spcAft>
        <a:buClr>
          <a:schemeClr val="accent2"/>
        </a:buClr>
        <a:buSzPct val="125000"/>
        <a:buFont typeface="Helvetica CE" charset="-18"/>
        <a:buChar char="–"/>
        <a:defRPr sz="2000" i="1">
          <a:solidFill>
            <a:schemeClr val="tx1"/>
          </a:solidFill>
          <a:latin typeface="+mn-lt"/>
        </a:defRPr>
      </a:lvl4pPr>
      <a:lvl5pPr marL="2192338" indent="-290513" algn="l" defTabSz="1016000" rtl="0" fontAlgn="base">
        <a:spcBef>
          <a:spcPct val="20000"/>
        </a:spcBef>
        <a:spcAft>
          <a:spcPct val="0"/>
        </a:spcAft>
        <a:buClr>
          <a:schemeClr val="accent2"/>
        </a:buClr>
        <a:buSzPct val="125000"/>
        <a:buFont typeface="Times" pitchFamily="18" charset="0"/>
        <a:buChar char="–"/>
        <a:defRPr sz="2000" i="1">
          <a:solidFill>
            <a:schemeClr val="tx1"/>
          </a:solidFill>
          <a:latin typeface="+mn-lt"/>
        </a:defRPr>
      </a:lvl5pPr>
      <a:lvl6pPr marL="2649538" indent="-290513" algn="l" defTabSz="1016000" rtl="0" fontAlgn="base">
        <a:spcBef>
          <a:spcPct val="20000"/>
        </a:spcBef>
        <a:spcAft>
          <a:spcPct val="0"/>
        </a:spcAft>
        <a:buClr>
          <a:schemeClr val="accent2"/>
        </a:buClr>
        <a:buSzPct val="125000"/>
        <a:buFont typeface="Times" pitchFamily="18" charset="0"/>
        <a:buChar char="–"/>
        <a:defRPr sz="2000" i="1">
          <a:solidFill>
            <a:schemeClr val="tx1"/>
          </a:solidFill>
          <a:latin typeface="+mn-lt"/>
        </a:defRPr>
      </a:lvl6pPr>
      <a:lvl7pPr marL="3106738" indent="-290513" algn="l" defTabSz="1016000" rtl="0" fontAlgn="base">
        <a:spcBef>
          <a:spcPct val="20000"/>
        </a:spcBef>
        <a:spcAft>
          <a:spcPct val="0"/>
        </a:spcAft>
        <a:buClr>
          <a:schemeClr val="accent2"/>
        </a:buClr>
        <a:buSzPct val="125000"/>
        <a:buFont typeface="Times" pitchFamily="18" charset="0"/>
        <a:buChar char="–"/>
        <a:defRPr sz="2000" i="1">
          <a:solidFill>
            <a:schemeClr val="tx1"/>
          </a:solidFill>
          <a:latin typeface="+mn-lt"/>
        </a:defRPr>
      </a:lvl7pPr>
      <a:lvl8pPr marL="3563938" indent="-290513" algn="l" defTabSz="1016000" rtl="0" fontAlgn="base">
        <a:spcBef>
          <a:spcPct val="20000"/>
        </a:spcBef>
        <a:spcAft>
          <a:spcPct val="0"/>
        </a:spcAft>
        <a:buClr>
          <a:schemeClr val="accent2"/>
        </a:buClr>
        <a:buSzPct val="125000"/>
        <a:buFont typeface="Times" pitchFamily="18" charset="0"/>
        <a:buChar char="–"/>
        <a:defRPr sz="2000" i="1">
          <a:solidFill>
            <a:schemeClr val="tx1"/>
          </a:solidFill>
          <a:latin typeface="+mn-lt"/>
        </a:defRPr>
      </a:lvl8pPr>
      <a:lvl9pPr marL="4021138" indent="-290513" algn="l" defTabSz="1016000" rtl="0" fontAlgn="base">
        <a:spcBef>
          <a:spcPct val="20000"/>
        </a:spcBef>
        <a:spcAft>
          <a:spcPct val="0"/>
        </a:spcAft>
        <a:buClr>
          <a:schemeClr val="accent2"/>
        </a:buClr>
        <a:buSzPct val="125000"/>
        <a:buFont typeface="Times" pitchFamily="18" charset="0"/>
        <a:buChar char="–"/>
        <a:defRPr sz="20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sps.perfsonar.net/" TargetMode="External"/><Relationship Id="rId2" Type="http://schemas.openxmlformats.org/officeDocument/2006/relationships/hyperlink" Target="http://perfsonar.geant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ftp://ftp.uni-ruse.bg/perfsonar-vm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twitter.com/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omenico.vicinanza@dante.net" TargetMode="External"/><Relationship Id="rId5" Type="http://schemas.openxmlformats.org/officeDocument/2006/relationships/hyperlink" Target="http://perfsonar.geant.net/" TargetMode="External"/><Relationship Id="rId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ftp://ftp.uni-ruse.bg/perfsonar-v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Network Monitoring and Troubleshooting with </a:t>
            </a:r>
            <a:r>
              <a:rPr lang="en-GB" dirty="0" err="1" smtClean="0"/>
              <a:t>perfSONAR</a:t>
            </a:r>
            <a:r>
              <a:rPr lang="en-GB" dirty="0" smtClean="0"/>
              <a:t> MDM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10000"/>
            <a:ext cx="7620000" cy="2590700"/>
          </a:xfrm>
        </p:spPr>
        <p:txBody>
          <a:bodyPr/>
          <a:lstStyle/>
          <a:p>
            <a:pPr algn="ctr"/>
            <a:r>
              <a:rPr lang="en-GB" dirty="0" smtClean="0"/>
              <a:t>Domenico Vicinanza</a:t>
            </a:r>
          </a:p>
          <a:p>
            <a:pPr algn="ctr"/>
            <a:r>
              <a:rPr lang="en-GB" sz="2000" dirty="0" smtClean="0"/>
              <a:t>DANTE, Cambridge UK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 smtClean="0"/>
              <a:t>perfSONAR Training event for French Tier2 Sites</a:t>
            </a:r>
          </a:p>
          <a:p>
            <a:pPr algn="ctr"/>
            <a:r>
              <a:rPr lang="en-GB" sz="2000" dirty="0" smtClean="0"/>
              <a:t>Paris, 4 April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does perfSONAR measure and how?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26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 utilisation, input errors, output drops (RRD-MA)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85925"/>
            <a:ext cx="8634413" cy="4859338"/>
          </a:xfrm>
        </p:spPr>
        <p:txBody>
          <a:bodyPr/>
          <a:lstStyle/>
          <a:p>
            <a:pPr>
              <a:defRPr/>
            </a:pPr>
            <a:r>
              <a:rPr lang="en-GB" sz="2400" b="1" dirty="0" smtClean="0"/>
              <a:t>Purpose</a:t>
            </a:r>
            <a:r>
              <a:rPr lang="en-GB" sz="2400" dirty="0" smtClean="0"/>
              <a:t>: </a:t>
            </a:r>
          </a:p>
          <a:p>
            <a:pPr lvl="1">
              <a:defRPr/>
            </a:pPr>
            <a:r>
              <a:rPr lang="en-GB" sz="2400" dirty="0" smtClean="0"/>
              <a:t>Monitor link utilisation, input errors, packet drops</a:t>
            </a:r>
          </a:p>
          <a:p>
            <a:pPr lvl="1">
              <a:defRPr/>
            </a:pPr>
            <a:r>
              <a:rPr lang="en-GB" sz="2400" dirty="0" smtClean="0"/>
              <a:t>Provide access to historical measurements </a:t>
            </a:r>
          </a:p>
          <a:p>
            <a:pPr>
              <a:defRPr/>
            </a:pPr>
            <a:r>
              <a:rPr lang="en-GB" sz="2400" b="1" dirty="0" smtClean="0"/>
              <a:t>Strategy</a:t>
            </a:r>
            <a:r>
              <a:rPr lang="en-GB" sz="2400" dirty="0" smtClean="0"/>
              <a:t>: </a:t>
            </a:r>
          </a:p>
          <a:p>
            <a:pPr lvl="1">
              <a:defRPr/>
            </a:pPr>
            <a:r>
              <a:rPr lang="en-GB" sz="2400" dirty="0" smtClean="0"/>
              <a:t>Query router interfaces statistics using SNMP</a:t>
            </a:r>
          </a:p>
          <a:p>
            <a:pPr lvl="1">
              <a:defRPr/>
            </a:pPr>
            <a:r>
              <a:rPr lang="en-GB" sz="2400" dirty="0" smtClean="0"/>
              <a:t>Store data into RRD files</a:t>
            </a:r>
          </a:p>
          <a:p>
            <a:pPr lvl="2">
              <a:defRPr/>
            </a:pPr>
            <a:r>
              <a:rPr lang="en-GB" sz="2400" dirty="0" smtClean="0"/>
              <a:t>made accessible through web-service</a:t>
            </a:r>
          </a:p>
          <a:p>
            <a:pPr marL="0" indent="0">
              <a:buFontTx/>
              <a:buNone/>
              <a:defRPr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2694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 Utilisation User Interface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78" y="1360140"/>
            <a:ext cx="9637408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4" t="35857" r="49587" b="58202"/>
          <a:stretch/>
        </p:blipFill>
        <p:spPr bwMode="auto">
          <a:xfrm>
            <a:off x="1103776" y="1360140"/>
            <a:ext cx="5051636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 bwMode="auto">
          <a:xfrm rot="2557545">
            <a:off x="5097586" y="2791603"/>
            <a:ext cx="1008112" cy="54012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4" t="61105" r="2933" b="5032"/>
          <a:stretch/>
        </p:blipFill>
        <p:spPr bwMode="auto">
          <a:xfrm>
            <a:off x="110655" y="4060440"/>
            <a:ext cx="9853432" cy="2988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15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762000" y="254000"/>
            <a:ext cx="6477000" cy="965200"/>
          </a:xfrm>
        </p:spPr>
        <p:txBody>
          <a:bodyPr/>
          <a:lstStyle/>
          <a:p>
            <a:r>
              <a:rPr lang="en-GB" dirty="0" smtClean="0"/>
              <a:t>OWD, jitter, packet loss, </a:t>
            </a:r>
            <a:r>
              <a:rPr lang="en-GB" dirty="0" err="1" smtClean="0"/>
              <a:t>traceroute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(HADES/OWAMP)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762000" y="1685925"/>
            <a:ext cx="8634413" cy="5218113"/>
          </a:xfrm>
        </p:spPr>
        <p:txBody>
          <a:bodyPr/>
          <a:lstStyle/>
          <a:p>
            <a:r>
              <a:rPr lang="en-GB" b="1" dirty="0" smtClean="0"/>
              <a:t>Purpose</a:t>
            </a:r>
            <a:r>
              <a:rPr lang="en-GB" dirty="0" smtClean="0"/>
              <a:t>: </a:t>
            </a:r>
          </a:p>
          <a:p>
            <a:pPr lvl="1"/>
            <a:r>
              <a:rPr lang="en-GB" dirty="0" smtClean="0"/>
              <a:t>Monitor OWD, jitter, packet loss, </a:t>
            </a:r>
            <a:r>
              <a:rPr lang="en-GB" dirty="0" err="1" smtClean="0"/>
              <a:t>traceroute</a:t>
            </a:r>
            <a:r>
              <a:rPr lang="en-GB" dirty="0" smtClean="0"/>
              <a:t> variations</a:t>
            </a:r>
          </a:p>
          <a:p>
            <a:pPr lvl="2"/>
            <a:r>
              <a:rPr lang="en-GB" dirty="0" smtClean="0"/>
              <a:t>Regularly scheduled </a:t>
            </a:r>
          </a:p>
          <a:p>
            <a:pPr lvl="2"/>
            <a:r>
              <a:rPr lang="en-GB" dirty="0" smtClean="0"/>
              <a:t>On demand (to be implemented)</a:t>
            </a:r>
          </a:p>
          <a:p>
            <a:pPr lvl="1"/>
            <a:r>
              <a:rPr lang="en-GB" dirty="0" smtClean="0"/>
              <a:t>Provide access to historical measurements </a:t>
            </a:r>
          </a:p>
          <a:p>
            <a:r>
              <a:rPr lang="en-GB" b="1" dirty="0" smtClean="0"/>
              <a:t>Strategy:</a:t>
            </a:r>
            <a:endParaRPr lang="en-GB" dirty="0" smtClean="0"/>
          </a:p>
          <a:p>
            <a:pPr lvl="1"/>
            <a:r>
              <a:rPr lang="en-GB" dirty="0" smtClean="0"/>
              <a:t>Sending 9 packets/minute between MPs (HADES)</a:t>
            </a:r>
          </a:p>
          <a:p>
            <a:pPr lvl="1"/>
            <a:r>
              <a:rPr lang="en-GB" dirty="0"/>
              <a:t>Sending </a:t>
            </a:r>
            <a:r>
              <a:rPr lang="en-GB" dirty="0" smtClean="0"/>
              <a:t>10 packets/second </a:t>
            </a:r>
            <a:r>
              <a:rPr lang="en-GB" dirty="0"/>
              <a:t>between MPs </a:t>
            </a:r>
            <a:r>
              <a:rPr lang="en-GB" dirty="0" smtClean="0"/>
              <a:t>(OWAMP)</a:t>
            </a:r>
          </a:p>
          <a:p>
            <a:pPr lvl="2"/>
            <a:r>
              <a:rPr lang="en-GB" dirty="0" smtClean="0"/>
              <a:t>Measure OWD, jitter, packet loss and tracking IP route  </a:t>
            </a:r>
          </a:p>
          <a:p>
            <a:pPr lvl="1"/>
            <a:r>
              <a:rPr lang="en-GB" dirty="0" smtClean="0"/>
              <a:t>Store data into archives </a:t>
            </a:r>
          </a:p>
          <a:p>
            <a:pPr lvl="2"/>
            <a:r>
              <a:rPr lang="en-GB" dirty="0" smtClean="0"/>
              <a:t>made accessible through web-service</a:t>
            </a:r>
          </a:p>
        </p:txBody>
      </p:sp>
    </p:spTree>
    <p:extLst>
      <p:ext uri="{BB962C8B-B14F-4D97-AF65-F5344CB8AC3E}">
        <p14:creationId xmlns:p14="http://schemas.microsoft.com/office/powerpoint/2010/main" val="15348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 User Interface – OWD, jitter packet loss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78" y="1360141"/>
            <a:ext cx="8856984" cy="586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0" t="16066" b="59033"/>
          <a:stretch/>
        </p:blipFill>
        <p:spPr bwMode="auto">
          <a:xfrm>
            <a:off x="347903" y="1360549"/>
            <a:ext cx="9512254" cy="259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7" t="41617" r="3799" b="6222"/>
          <a:stretch/>
        </p:blipFill>
        <p:spPr bwMode="auto">
          <a:xfrm>
            <a:off x="326678" y="2826570"/>
            <a:ext cx="9615838" cy="443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86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packet loss: from regularly scheduled measurements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7" name="Picture 3" descr="\\CHFILE02\Folders\domenico\My Pictures\perfSONAR\Example of Packet L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78" y="1360140"/>
            <a:ext cx="9001000" cy="519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3279006" y="5320580"/>
            <a:ext cx="720080" cy="792088"/>
          </a:xfrm>
          <a:prstGeom prst="ellipse">
            <a:avLst/>
          </a:prstGeom>
          <a:solidFill>
            <a:schemeClr val="accent1">
              <a:alpha val="1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311454" y="5076936"/>
            <a:ext cx="1080120" cy="1035732"/>
          </a:xfrm>
          <a:prstGeom prst="ellipse">
            <a:avLst/>
          </a:prstGeom>
          <a:solidFill>
            <a:schemeClr val="accent1">
              <a:alpha val="1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5030" y="6731123"/>
            <a:ext cx="3018775" cy="369332"/>
          </a:xfrm>
          <a:prstGeom prst="rect">
            <a:avLst/>
          </a:prstGeom>
          <a:solidFill>
            <a:schemeClr val="accent2">
              <a:alpha val="13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+mj-lt"/>
              </a:rPr>
              <a:t>Look at here for packet loss</a:t>
            </a:r>
          </a:p>
        </p:txBody>
      </p:sp>
      <p:sp>
        <p:nvSpPr>
          <p:cNvPr id="6" name="Right Arrow 5"/>
          <p:cNvSpPr/>
          <p:nvPr/>
        </p:nvSpPr>
        <p:spPr bwMode="auto">
          <a:xfrm rot="19782876">
            <a:off x="5871398" y="6088553"/>
            <a:ext cx="1548884" cy="273017"/>
          </a:xfrm>
          <a:prstGeom prst="righ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13452028">
            <a:off x="3893684" y="6217279"/>
            <a:ext cx="859061" cy="252501"/>
          </a:xfrm>
          <a:prstGeom prst="righ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26678" y="4456484"/>
            <a:ext cx="1800200" cy="360040"/>
          </a:xfrm>
          <a:prstGeom prst="roundRect">
            <a:avLst/>
          </a:prstGeom>
          <a:solidFill>
            <a:schemeClr val="accent6">
              <a:lumMod val="75000"/>
              <a:alpha val="1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11" name="Picture 3" descr="\\CHFILE02\Folders\domenico\My Pictures\perfSONAR\Example of Packet Los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07" t="70973" r="10684" b="6958"/>
          <a:stretch/>
        </p:blipFill>
        <p:spPr bwMode="auto">
          <a:xfrm>
            <a:off x="2126878" y="2184289"/>
            <a:ext cx="4087224" cy="3880588"/>
          </a:xfrm>
          <a:prstGeom prst="round2DiagRect">
            <a:avLst>
              <a:gd name="adj1" fmla="val 16667"/>
              <a:gd name="adj2" fmla="val 0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2" name="Right Arrow 11"/>
          <p:cNvSpPr/>
          <p:nvPr/>
        </p:nvSpPr>
        <p:spPr bwMode="auto">
          <a:xfrm rot="13500263">
            <a:off x="6234621" y="4592378"/>
            <a:ext cx="1245973" cy="57418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82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1-way </a:t>
            </a:r>
            <a:r>
              <a:rPr lang="en-GB" dirty="0" smtClean="0"/>
              <a:t>delay on-demand (OWAMP)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3" name="Picture 5" descr="\\CHFILE02\Folders\domenico\My Pictures\perfSONAR\OWD_ondem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78" y="1360139"/>
            <a:ext cx="9073008" cy="52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2626546" y="3063684"/>
            <a:ext cx="2740691" cy="672720"/>
          </a:xfrm>
          <a:prstGeom prst="ellipse">
            <a:avLst/>
          </a:prstGeom>
          <a:solidFill>
            <a:schemeClr val="dk1">
              <a:alpha val="8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1014" y="6731123"/>
            <a:ext cx="3095719" cy="369332"/>
          </a:xfrm>
          <a:prstGeom prst="rect">
            <a:avLst/>
          </a:prstGeom>
          <a:solidFill>
            <a:schemeClr val="accent2">
              <a:alpha val="13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+mj-lt"/>
              </a:rPr>
              <a:t>Look at here for 1-way delay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398686" y="5464596"/>
            <a:ext cx="1800200" cy="360040"/>
          </a:xfrm>
          <a:prstGeom prst="roundRect">
            <a:avLst/>
          </a:prstGeom>
          <a:solidFill>
            <a:schemeClr val="accent6">
              <a:lumMod val="75000"/>
              <a:alpha val="1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12" name="Picture 5" descr="\\CHFILE02\Folders\domenico\My Pictures\perfSONAR\OWD_ondema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8" t="32402" r="46124" b="57510"/>
          <a:stretch/>
        </p:blipFill>
        <p:spPr bwMode="auto">
          <a:xfrm>
            <a:off x="1700591" y="4384476"/>
            <a:ext cx="7333291" cy="1584176"/>
          </a:xfrm>
          <a:prstGeom prst="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Right Arrow 3"/>
          <p:cNvSpPr/>
          <p:nvPr/>
        </p:nvSpPr>
        <p:spPr bwMode="auto">
          <a:xfrm rot="13500263">
            <a:off x="4275886" y="3948837"/>
            <a:ext cx="1245973" cy="57418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92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 User Interface – route comparison</a:t>
            </a:r>
          </a:p>
        </p:txBody>
      </p:sp>
      <p:pic>
        <p:nvPicPr>
          <p:cNvPr id="17411" name="Picture 2" descr="C:\MyFiles\DANTE\ProductManagement\Web-UI Screenshots\webPS_hades_2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431925"/>
            <a:ext cx="9144000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3783062" y="3736404"/>
            <a:ext cx="2880320" cy="2664296"/>
          </a:xfrm>
          <a:prstGeom prst="roundRect">
            <a:avLst/>
          </a:prstGeom>
          <a:solidFill>
            <a:schemeClr val="accent5">
              <a:alpha val="18000"/>
            </a:schemeClr>
          </a:solidFill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815782" y="3736404"/>
            <a:ext cx="2880320" cy="2664296"/>
          </a:xfrm>
          <a:prstGeom prst="roundRect">
            <a:avLst/>
          </a:prstGeom>
          <a:solidFill>
            <a:schemeClr val="accent5">
              <a:alpha val="18000"/>
            </a:schemeClr>
          </a:solidFill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9246" y="5752628"/>
            <a:ext cx="3456384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Simple route comparison</a:t>
            </a:r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5412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62000" y="254000"/>
            <a:ext cx="6477000" cy="965200"/>
          </a:xfrm>
        </p:spPr>
        <p:txBody>
          <a:bodyPr/>
          <a:lstStyle/>
          <a:p>
            <a:r>
              <a:rPr lang="en-GB" dirty="0"/>
              <a:t>Achievable </a:t>
            </a:r>
            <a:r>
              <a:rPr lang="en-GB" dirty="0" smtClean="0"/>
              <a:t>bandwidth</a:t>
            </a:r>
            <a:br>
              <a:rPr lang="en-GB" dirty="0" smtClean="0"/>
            </a:br>
            <a:r>
              <a:rPr lang="en-GB" dirty="0"/>
              <a:t>(</a:t>
            </a:r>
            <a:r>
              <a:rPr lang="en-GB" dirty="0" smtClean="0"/>
              <a:t>BWCTL)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762000" y="1685925"/>
            <a:ext cx="8634413" cy="5218113"/>
          </a:xfrm>
        </p:spPr>
        <p:txBody>
          <a:bodyPr/>
          <a:lstStyle/>
          <a:p>
            <a:r>
              <a:rPr lang="en-GB" sz="2400" b="1" dirty="0" smtClean="0"/>
              <a:t>Purpose</a:t>
            </a:r>
            <a:r>
              <a:rPr lang="en-GB" sz="2400" dirty="0" smtClean="0"/>
              <a:t>: </a:t>
            </a:r>
          </a:p>
          <a:p>
            <a:pPr lvl="1"/>
            <a:r>
              <a:rPr lang="en-GB" sz="2400" dirty="0" smtClean="0"/>
              <a:t>Measure the achievable bandwidth between two MPs</a:t>
            </a:r>
          </a:p>
          <a:p>
            <a:pPr lvl="2"/>
            <a:r>
              <a:rPr lang="en-GB" sz="2400" dirty="0" smtClean="0"/>
              <a:t>Regularly </a:t>
            </a:r>
            <a:r>
              <a:rPr lang="en-GB" sz="2400" dirty="0"/>
              <a:t>scheduled and </a:t>
            </a:r>
            <a:endParaRPr lang="en-GB" sz="2400" dirty="0" smtClean="0"/>
          </a:p>
          <a:p>
            <a:pPr lvl="2"/>
            <a:r>
              <a:rPr lang="en-GB" sz="2400" dirty="0" smtClean="0"/>
              <a:t>on </a:t>
            </a:r>
            <a:r>
              <a:rPr lang="en-GB" sz="2400" dirty="0"/>
              <a:t>demand </a:t>
            </a:r>
            <a:r>
              <a:rPr lang="en-GB" sz="2400" dirty="0" smtClean="0"/>
              <a:t>(only </a:t>
            </a:r>
            <a:r>
              <a:rPr lang="en-GB" sz="2400" dirty="0"/>
              <a:t>for NREN NOC/PERT </a:t>
            </a:r>
            <a:r>
              <a:rPr lang="en-GB" sz="2400" dirty="0" smtClean="0"/>
              <a:t>engineers)</a:t>
            </a:r>
          </a:p>
          <a:p>
            <a:pPr lvl="1"/>
            <a:r>
              <a:rPr lang="en-GB" sz="2400" dirty="0" smtClean="0"/>
              <a:t>Provide access to historical measurements </a:t>
            </a:r>
          </a:p>
          <a:p>
            <a:r>
              <a:rPr lang="en-GB" sz="2400" b="1" dirty="0" smtClean="0"/>
              <a:t>Strategy</a:t>
            </a:r>
            <a:r>
              <a:rPr lang="en-GB" sz="2400" dirty="0" smtClean="0"/>
              <a:t>: </a:t>
            </a:r>
          </a:p>
          <a:p>
            <a:pPr lvl="1"/>
            <a:r>
              <a:rPr lang="en-GB" sz="2400" dirty="0" smtClean="0"/>
              <a:t>Run bandwidth test between MPs using a web-service interface to BWCTL</a:t>
            </a:r>
          </a:p>
          <a:p>
            <a:pPr lvl="1"/>
            <a:r>
              <a:rPr lang="en-GB" sz="2400" dirty="0" smtClean="0"/>
              <a:t>Display data with graph and store into perfSONAR SQL-MA archive </a:t>
            </a:r>
          </a:p>
          <a:p>
            <a:pPr lvl="2"/>
            <a:r>
              <a:rPr lang="en-GB" sz="2400" dirty="0" smtClean="0"/>
              <a:t>made accessible through web-service</a:t>
            </a:r>
          </a:p>
        </p:txBody>
      </p:sp>
    </p:spTree>
    <p:extLst>
      <p:ext uri="{BB962C8B-B14F-4D97-AF65-F5344CB8AC3E}">
        <p14:creationId xmlns:p14="http://schemas.microsoft.com/office/powerpoint/2010/main" val="66059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78" y="1360140"/>
            <a:ext cx="8391574" cy="555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Accessing Historical Bandwidth Measurements </a:t>
            </a:r>
            <a:endParaRPr lang="en-GB" dirty="0"/>
          </a:p>
        </p:txBody>
      </p:sp>
      <p:sp>
        <p:nvSpPr>
          <p:cNvPr id="5" name="Right Arrow 4"/>
          <p:cNvSpPr/>
          <p:nvPr/>
        </p:nvSpPr>
        <p:spPr bwMode="auto">
          <a:xfrm rot="4762711">
            <a:off x="6226820" y="3587561"/>
            <a:ext cx="1549220" cy="484632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87" y="2152228"/>
            <a:ext cx="5920540" cy="391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63182" y="2008212"/>
            <a:ext cx="4896544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>
                <a:latin typeface="+mj-lt"/>
              </a:rPr>
              <a:t>Each dot is a measurement. </a:t>
            </a:r>
          </a:p>
          <a:p>
            <a:r>
              <a:rPr lang="en-GB" sz="2000" dirty="0" smtClean="0">
                <a:latin typeface="+mj-lt"/>
              </a:rPr>
              <a:t>Clicking on the dot a window displays the details</a:t>
            </a:r>
          </a:p>
        </p:txBody>
      </p:sp>
    </p:spTree>
    <p:extLst>
      <p:ext uri="{BB962C8B-B14F-4D97-AF65-F5344CB8AC3E}">
        <p14:creationId xmlns:p14="http://schemas.microsoft.com/office/powerpoint/2010/main" val="122628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What is perfSONAR?</a:t>
            </a:r>
          </a:p>
          <a:p>
            <a:r>
              <a:rPr lang="en-GB" sz="2400" dirty="0" smtClean="0"/>
              <a:t>perfSONAR outside Europe</a:t>
            </a:r>
          </a:p>
          <a:p>
            <a:r>
              <a:rPr lang="en-GB" sz="2400" dirty="0" smtClean="0"/>
              <a:t>What does perfSONAR measure and how?</a:t>
            </a:r>
          </a:p>
          <a:p>
            <a:r>
              <a:rPr lang="en-GB" sz="2400" dirty="0" smtClean="0"/>
              <a:t>Interfaces:</a:t>
            </a:r>
          </a:p>
          <a:p>
            <a:pPr lvl="1"/>
            <a:r>
              <a:rPr lang="en-GB" sz="2400" dirty="0" smtClean="0"/>
              <a:t>Web UI</a:t>
            </a:r>
          </a:p>
          <a:p>
            <a:pPr lvl="1"/>
            <a:r>
              <a:rPr lang="en-GB" sz="2400" dirty="0" smtClean="0"/>
              <a:t>Mobile support (work in progress)</a:t>
            </a:r>
          </a:p>
          <a:p>
            <a:pPr lvl="1"/>
            <a:r>
              <a:rPr lang="en-GB" sz="2400" dirty="0" smtClean="0"/>
              <a:t>Weather maps</a:t>
            </a:r>
          </a:p>
          <a:p>
            <a:pPr marL="0" indent="0">
              <a:buNone/>
            </a:pPr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2595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…and getting the results in two clicks from the web interface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77" y="1432148"/>
            <a:ext cx="8702829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8" t="25632" r="3385" b="52646"/>
          <a:stretch/>
        </p:blipFill>
        <p:spPr bwMode="auto">
          <a:xfrm>
            <a:off x="326677" y="3016324"/>
            <a:ext cx="9625064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7" t="73859" r="11496"/>
          <a:stretch/>
        </p:blipFill>
        <p:spPr bwMode="auto">
          <a:xfrm>
            <a:off x="459237" y="5279467"/>
            <a:ext cx="9444505" cy="234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9841" y="4879357"/>
            <a:ext cx="2021295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Textual output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9842" y="2544206"/>
            <a:ext cx="2021295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Graph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4" t="13987" r="59053" b="79868"/>
          <a:stretch/>
        </p:blipFill>
        <p:spPr bwMode="auto">
          <a:xfrm>
            <a:off x="4287118" y="1473786"/>
            <a:ext cx="4502215" cy="89446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Right Arrow 8"/>
          <p:cNvSpPr/>
          <p:nvPr/>
        </p:nvSpPr>
        <p:spPr bwMode="auto">
          <a:xfrm rot="9128288">
            <a:off x="3028322" y="1910712"/>
            <a:ext cx="1216647" cy="482157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2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Support for mobile devices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4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iPhone App</a:t>
            </a:r>
            <a:br>
              <a:rPr lang="en-US" dirty="0" smtClean="0"/>
            </a:br>
            <a:r>
              <a:rPr lang="en-US" dirty="0" smtClean="0"/>
              <a:t>(currently being developed)</a:t>
            </a:r>
            <a:endParaRPr lang="en-US" dirty="0"/>
          </a:p>
        </p:txBody>
      </p:sp>
      <p:pic>
        <p:nvPicPr>
          <p:cNvPr id="5" name="Picture 4" descr="IMG_17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86" y="1388089"/>
            <a:ext cx="3869799" cy="5804699"/>
          </a:xfrm>
          <a:prstGeom prst="rect">
            <a:avLst/>
          </a:prstGeom>
        </p:spPr>
      </p:pic>
      <p:pic>
        <p:nvPicPr>
          <p:cNvPr id="6" name="Picture 5" descr="IMG_17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214" y="1360140"/>
            <a:ext cx="3888432" cy="583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0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smartphone integration</a:t>
            </a:r>
            <a:endParaRPr lang="en-US" dirty="0"/>
          </a:p>
        </p:txBody>
      </p:sp>
      <p:pic>
        <p:nvPicPr>
          <p:cNvPr id="4" name="Picture 3" descr="IMG_17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94" y="1432148"/>
            <a:ext cx="3816424" cy="5724637"/>
          </a:xfrm>
          <a:prstGeom prst="rect">
            <a:avLst/>
          </a:prstGeom>
        </p:spPr>
      </p:pic>
      <p:pic>
        <p:nvPicPr>
          <p:cNvPr id="5" name="Picture 7" descr="\\CHFILE02\Folders\domenico\My Pictures\perfSONAR_LHCONE\screenshot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174" y="1360140"/>
            <a:ext cx="3960441" cy="594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8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Query One-Way Delay</a:t>
            </a:r>
            <a:endParaRPr lang="en-US" dirty="0"/>
          </a:p>
        </p:txBody>
      </p:sp>
      <p:pic>
        <p:nvPicPr>
          <p:cNvPr id="6" name="Picture 5" descr="IMG_17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86" y="1360140"/>
            <a:ext cx="3855070" cy="5782605"/>
          </a:xfrm>
          <a:prstGeom prst="rect">
            <a:avLst/>
          </a:prstGeom>
        </p:spPr>
      </p:pic>
      <p:pic>
        <p:nvPicPr>
          <p:cNvPr id="5" name="Picture 4" descr="IMG_173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0" b="83725"/>
          <a:stretch/>
        </p:blipFill>
        <p:spPr>
          <a:xfrm>
            <a:off x="5295230" y="1432148"/>
            <a:ext cx="4579768" cy="2304255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 bwMode="auto">
          <a:xfrm rot="12564290">
            <a:off x="3794184" y="1949394"/>
            <a:ext cx="1728192" cy="79208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7238" y="3088332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Select end points and time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8" name="Picture 7" descr="IMG_173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26" b="19592"/>
          <a:stretch/>
        </p:blipFill>
        <p:spPr>
          <a:xfrm>
            <a:off x="4719166" y="3808412"/>
            <a:ext cx="5224147" cy="23415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63182" y="5680620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Timeframe selected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10800000">
            <a:off x="3134991" y="4384476"/>
            <a:ext cx="1728192" cy="79208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11" name="Picture 10" descr="IMG_173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47" r="45160" b="9873"/>
          <a:stretch/>
        </p:blipFill>
        <p:spPr>
          <a:xfrm>
            <a:off x="5223222" y="6328692"/>
            <a:ext cx="4769003" cy="108012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 bwMode="auto">
          <a:xfrm rot="11459891">
            <a:off x="2611041" y="6204871"/>
            <a:ext cx="2552625" cy="79208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31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9" grpId="0"/>
      <p:bldP spid="10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result</a:t>
            </a:r>
            <a:endParaRPr lang="en-US" dirty="0"/>
          </a:p>
        </p:txBody>
      </p:sp>
      <p:pic>
        <p:nvPicPr>
          <p:cNvPr id="3" name="Picture 2" descr="IMG_17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1432148"/>
            <a:ext cx="8679606" cy="578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9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Zoom in/out</a:t>
            </a:r>
            <a:endParaRPr lang="en-US" dirty="0"/>
          </a:p>
        </p:txBody>
      </p:sp>
      <p:pic>
        <p:nvPicPr>
          <p:cNvPr id="3" name="Picture 2" descr="IMG_17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8" y="1432147"/>
            <a:ext cx="8640963" cy="576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inspection</a:t>
            </a:r>
            <a:endParaRPr lang="en-US" dirty="0"/>
          </a:p>
        </p:txBody>
      </p:sp>
      <p:pic>
        <p:nvPicPr>
          <p:cNvPr id="3" name="Picture 2" descr="IMG_17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8" y="1406384"/>
            <a:ext cx="8895630" cy="593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1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New developments:</a:t>
            </a:r>
            <a:br>
              <a:rPr lang="en-GB" dirty="0" smtClean="0"/>
            </a:br>
            <a:r>
              <a:rPr lang="en-GB" dirty="0" smtClean="0"/>
              <a:t>Integration of the new weather map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53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new about the </a:t>
            </a:r>
            <a:r>
              <a:rPr lang="en-GB" dirty="0" err="1" smtClean="0"/>
              <a:t>weathermap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85925"/>
            <a:ext cx="8634413" cy="5218831"/>
          </a:xfrm>
        </p:spPr>
        <p:txBody>
          <a:bodyPr/>
          <a:lstStyle/>
          <a:p>
            <a:r>
              <a:rPr lang="en-GB" sz="2400" dirty="0" smtClean="0"/>
              <a:t>Weather map reading live perfSONAR MDM data</a:t>
            </a:r>
          </a:p>
          <a:p>
            <a:r>
              <a:rPr lang="en-GB" sz="2400" dirty="0" smtClean="0"/>
              <a:t>Customisable coloured map</a:t>
            </a:r>
          </a:p>
          <a:p>
            <a:pPr lvl="1"/>
            <a:r>
              <a:rPr lang="en-GB" sz="2400" dirty="0" smtClean="0"/>
              <a:t>19 metrics implemented</a:t>
            </a:r>
          </a:p>
          <a:p>
            <a:pPr marL="952500" lvl="2" indent="0">
              <a:buNone/>
            </a:pPr>
            <a:r>
              <a:rPr lang="en-GB" sz="1800" dirty="0" smtClean="0"/>
              <a:t>The actual availability depends on what it is deployed on each site</a:t>
            </a:r>
          </a:p>
          <a:p>
            <a:pPr lvl="1"/>
            <a:r>
              <a:rPr lang="en-GB" sz="2400" dirty="0" smtClean="0"/>
              <a:t>Colour-coded according to the metric chosen</a:t>
            </a:r>
          </a:p>
          <a:p>
            <a:r>
              <a:rPr lang="en-GB" sz="2400" dirty="0" smtClean="0"/>
              <a:t>Wide variety of metrics to choose, including</a:t>
            </a:r>
          </a:p>
          <a:p>
            <a:pPr lvl="1"/>
            <a:r>
              <a:rPr lang="en-GB" sz="2400" dirty="0" smtClean="0"/>
              <a:t>OWD</a:t>
            </a:r>
          </a:p>
          <a:p>
            <a:pPr lvl="1"/>
            <a:r>
              <a:rPr lang="en-GB" sz="2400" dirty="0" smtClean="0"/>
              <a:t>Jitter</a:t>
            </a:r>
          </a:p>
          <a:p>
            <a:pPr lvl="1"/>
            <a:r>
              <a:rPr lang="en-GB" sz="2400" dirty="0" smtClean="0"/>
              <a:t>Packet Loss</a:t>
            </a:r>
          </a:p>
          <a:p>
            <a:pPr lvl="1"/>
            <a:r>
              <a:rPr lang="en-GB" sz="2400" dirty="0" smtClean="0"/>
              <a:t>Bandwidth </a:t>
            </a:r>
          </a:p>
          <a:p>
            <a:pPr lvl="1"/>
            <a:r>
              <a:rPr lang="en-GB" sz="2400" dirty="0" smtClean="0"/>
              <a:t>Link Utilisation / Input errors / Discarded packets</a:t>
            </a:r>
          </a:p>
        </p:txBody>
      </p:sp>
    </p:spTree>
    <p:extLst>
      <p:ext uri="{BB962C8B-B14F-4D97-AF65-F5344CB8AC3E}">
        <p14:creationId xmlns:p14="http://schemas.microsoft.com/office/powerpoint/2010/main" val="257140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perfSONAR in a nutshell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1432148"/>
            <a:ext cx="6117405" cy="5256584"/>
          </a:xfrm>
        </p:spPr>
        <p:txBody>
          <a:bodyPr/>
          <a:lstStyle/>
          <a:p>
            <a:r>
              <a:rPr lang="en-GB" sz="2400" b="1" dirty="0" smtClean="0"/>
              <a:t>Multi-domain distributed monitoring</a:t>
            </a:r>
            <a:endParaRPr lang="en-GB" sz="2400" dirty="0" smtClean="0"/>
          </a:p>
          <a:p>
            <a:r>
              <a:rPr lang="en-GB" sz="2400" dirty="0" smtClean="0"/>
              <a:t>International </a:t>
            </a:r>
            <a:r>
              <a:rPr lang="en-GB" sz="2400" dirty="0"/>
              <a:t>collaboration </a:t>
            </a:r>
            <a:endParaRPr lang="en-GB" sz="2400" dirty="0" smtClean="0"/>
          </a:p>
          <a:p>
            <a:pPr lvl="1"/>
            <a:r>
              <a:rPr lang="en-GB" sz="2400" dirty="0" smtClean="0"/>
              <a:t>GÉANT, </a:t>
            </a:r>
            <a:r>
              <a:rPr lang="en-GB" sz="2400" dirty="0"/>
              <a:t>Internet2, </a:t>
            </a:r>
            <a:r>
              <a:rPr lang="en-GB" sz="2400" dirty="0" err="1"/>
              <a:t>ESnet</a:t>
            </a:r>
            <a:r>
              <a:rPr lang="en-GB" sz="2400" dirty="0"/>
              <a:t>, and </a:t>
            </a:r>
            <a:r>
              <a:rPr lang="en-GB" sz="2400" dirty="0" smtClean="0"/>
              <a:t>RNP</a:t>
            </a:r>
          </a:p>
          <a:p>
            <a:r>
              <a:rPr lang="en-GB" sz="2400" dirty="0"/>
              <a:t>Flexibility, extensibility, open, and decentralization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Currently</a:t>
            </a:r>
          </a:p>
          <a:p>
            <a:pPr lvl="1"/>
            <a:r>
              <a:rPr lang="en-GB" sz="2400" dirty="0" smtClean="0"/>
              <a:t>perfSONAR MDM within GÉANT: </a:t>
            </a:r>
            <a:r>
              <a:rPr lang="en-GB" sz="2400" dirty="0" smtClean="0">
                <a:hlinkClick r:id="rId2"/>
              </a:rPr>
              <a:t>http://perfsonar.geant.net</a:t>
            </a:r>
            <a:endParaRPr lang="en-GB" sz="2400" dirty="0" smtClean="0"/>
          </a:p>
          <a:p>
            <a:pPr lvl="1"/>
            <a:r>
              <a:rPr lang="en-GB" sz="2400" dirty="0" smtClean="0"/>
              <a:t>perfSONAR PS within I2/</a:t>
            </a:r>
            <a:r>
              <a:rPr lang="en-GB" sz="2400" dirty="0" err="1" smtClean="0"/>
              <a:t>ESnet</a:t>
            </a:r>
            <a:r>
              <a:rPr lang="en-GB" sz="2400" dirty="0"/>
              <a:t>: </a:t>
            </a:r>
            <a:r>
              <a:rPr lang="en-GB" sz="2400" dirty="0">
                <a:hlinkClick r:id="rId3"/>
              </a:rPr>
              <a:t>http://psps.perfsonar.net</a:t>
            </a:r>
            <a:r>
              <a:rPr lang="en-GB" sz="2400" dirty="0" smtClean="0">
                <a:hlinkClick r:id="rId3"/>
              </a:rPr>
              <a:t>/</a:t>
            </a:r>
            <a:endParaRPr lang="en-GB" sz="2400" dirty="0" smtClean="0"/>
          </a:p>
          <a:p>
            <a:r>
              <a:rPr lang="en-GB" sz="2400" dirty="0" smtClean="0"/>
              <a:t>Open OGF protocol </a:t>
            </a:r>
            <a:r>
              <a:rPr lang="en-GB" sz="2400" dirty="0"/>
              <a:t>to exchange </a:t>
            </a:r>
            <a:r>
              <a:rPr lang="en-GB" sz="2400" dirty="0" smtClean="0"/>
              <a:t>data</a:t>
            </a:r>
          </a:p>
          <a:p>
            <a:r>
              <a:rPr lang="en-GB" sz="2400" dirty="0" smtClean="0"/>
              <a:t>Web-service based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398" y="1364257"/>
            <a:ext cx="2933700" cy="525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35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new about the </a:t>
            </a:r>
            <a:r>
              <a:rPr lang="en-GB" dirty="0" err="1" smtClean="0"/>
              <a:t>weathermap</a:t>
            </a:r>
            <a:r>
              <a:rPr lang="en-GB" dirty="0" smtClean="0"/>
              <a:t> (cont.)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Interoperability:</a:t>
            </a:r>
          </a:p>
          <a:p>
            <a:pPr lvl="1"/>
            <a:r>
              <a:rPr lang="en-GB" sz="2400" dirty="0" smtClean="0"/>
              <a:t>Able to read OWAMP data</a:t>
            </a:r>
          </a:p>
          <a:p>
            <a:pPr lvl="1"/>
            <a:r>
              <a:rPr lang="en-GB" sz="2400" dirty="0" smtClean="0"/>
              <a:t>4 OWAMP metrics available at the moment (more to come)</a:t>
            </a:r>
          </a:p>
          <a:p>
            <a:pPr lvl="1"/>
            <a:r>
              <a:rPr lang="en-GB" sz="2400" dirty="0" smtClean="0"/>
              <a:t>Tested within the GÉANT/I2/</a:t>
            </a:r>
            <a:r>
              <a:rPr lang="en-GB" sz="2400" dirty="0" err="1" smtClean="0"/>
              <a:t>ESnet</a:t>
            </a:r>
            <a:r>
              <a:rPr lang="en-GB" sz="2400" dirty="0" smtClean="0"/>
              <a:t> collaboration framework DICE</a:t>
            </a:r>
          </a:p>
          <a:p>
            <a:pPr lvl="1"/>
            <a:endParaRPr lang="en-GB" sz="24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2460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54000"/>
            <a:ext cx="6765478" cy="965200"/>
          </a:xfrm>
        </p:spPr>
        <p:txBody>
          <a:bodyPr/>
          <a:lstStyle/>
          <a:p>
            <a:r>
              <a:rPr lang="en-GB" dirty="0" smtClean="0"/>
              <a:t>New weather </a:t>
            </a:r>
            <a:r>
              <a:rPr lang="en-GB" dirty="0"/>
              <a:t>map </a:t>
            </a:r>
            <a:r>
              <a:rPr lang="en-GB" dirty="0" smtClean="0"/>
              <a:t>integration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19 perfSONAR parameters available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77" y="1360140"/>
            <a:ext cx="9087227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27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Weather map examples</a:t>
            </a:r>
            <a:br>
              <a:rPr lang="en-GB" dirty="0" smtClean="0"/>
            </a:br>
            <a:r>
              <a:rPr lang="en-GB" dirty="0" smtClean="0"/>
              <a:t>(Packet loss)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77" y="1360140"/>
            <a:ext cx="8977741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73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Weather map examples</a:t>
            </a:r>
            <a:br>
              <a:rPr lang="en-GB" dirty="0" smtClean="0"/>
            </a:br>
            <a:r>
              <a:rPr lang="en-GB" dirty="0" smtClean="0"/>
              <a:t>(One-way delay)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78" y="1360139"/>
            <a:ext cx="9001000" cy="591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16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Another example: access to interface statistics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70" y="1360141"/>
            <a:ext cx="8712968" cy="569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62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Another example: Interface input errors</a:t>
            </a:r>
            <a:endParaRPr lang="en-GB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79" y="1360140"/>
            <a:ext cx="8784976" cy="574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28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Selecting one-way delay metric and </a:t>
            </a:r>
            <a:r>
              <a:rPr lang="en-GB" dirty="0" err="1" smtClean="0"/>
              <a:t>clilcking</a:t>
            </a:r>
            <a:r>
              <a:rPr lang="en-GB" dirty="0" smtClean="0"/>
              <a:t> on a link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78" y="1432148"/>
            <a:ext cx="904333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90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 is possible to select an area to magnify for further inspection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78" y="1432148"/>
            <a:ext cx="9073008" cy="549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41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OWD results after having magnified the area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78" y="1432148"/>
            <a:ext cx="904333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62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Site-specific star display shown when clicking on each site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78" y="1360140"/>
            <a:ext cx="8568952" cy="560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42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does perfSONAR work?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85925"/>
            <a:ext cx="8853710" cy="4714875"/>
          </a:xfrm>
        </p:spPr>
        <p:txBody>
          <a:bodyPr/>
          <a:lstStyle/>
          <a:p>
            <a:r>
              <a:rPr lang="en-GB" sz="2400" dirty="0" smtClean="0"/>
              <a:t>Measurement </a:t>
            </a:r>
            <a:r>
              <a:rPr lang="en-GB" sz="2400" dirty="0"/>
              <a:t>points (MPs) across the networks. </a:t>
            </a:r>
            <a:endParaRPr lang="en-GB" sz="2400" dirty="0" smtClean="0"/>
          </a:p>
          <a:p>
            <a:r>
              <a:rPr lang="en-GB" sz="2400" dirty="0" smtClean="0"/>
              <a:t>Small </a:t>
            </a:r>
            <a:r>
              <a:rPr lang="en-GB" sz="2400" dirty="0"/>
              <a:t>server (or virtual server) </a:t>
            </a:r>
            <a:r>
              <a:rPr lang="en-GB" sz="2400" dirty="0" smtClean="0"/>
              <a:t>connected to </a:t>
            </a:r>
            <a:r>
              <a:rPr lang="en-GB" sz="2400" dirty="0"/>
              <a:t>a </a:t>
            </a:r>
            <a:r>
              <a:rPr lang="en-GB" sz="2400" dirty="0" smtClean="0"/>
              <a:t>network interface</a:t>
            </a:r>
            <a:endParaRPr lang="en-GB" sz="2400" dirty="0"/>
          </a:p>
          <a:p>
            <a:r>
              <a:rPr lang="en-GB" sz="2400" dirty="0" smtClean="0"/>
              <a:t>MP </a:t>
            </a:r>
            <a:r>
              <a:rPr lang="en-GB" sz="2400" dirty="0" smtClean="0"/>
              <a:t>runs the perfSONAR </a:t>
            </a:r>
            <a:r>
              <a:rPr lang="en-GB" sz="2400" dirty="0"/>
              <a:t>software to measure the following </a:t>
            </a:r>
            <a:r>
              <a:rPr lang="en-GB" sz="2400" dirty="0" smtClean="0"/>
              <a:t>metrics:</a:t>
            </a:r>
            <a:endParaRPr lang="en-GB" sz="2400" dirty="0"/>
          </a:p>
          <a:p>
            <a:pPr lvl="1"/>
            <a:r>
              <a:rPr lang="en-GB" sz="2400" dirty="0" smtClean="0"/>
              <a:t>Available Bandwidth</a:t>
            </a:r>
            <a:endParaRPr lang="en-GB" sz="2400" dirty="0"/>
          </a:p>
          <a:p>
            <a:pPr lvl="1"/>
            <a:r>
              <a:rPr lang="en-GB" sz="2400" dirty="0" smtClean="0"/>
              <a:t>One Way </a:t>
            </a:r>
            <a:r>
              <a:rPr lang="en-GB" sz="2400" dirty="0" smtClean="0"/>
              <a:t>Delay </a:t>
            </a:r>
            <a:r>
              <a:rPr lang="en-GB" sz="2400" dirty="0" smtClean="0"/>
              <a:t>/ </a:t>
            </a:r>
            <a:r>
              <a:rPr lang="en-GB" sz="2400" dirty="0" smtClean="0"/>
              <a:t>Jitter  </a:t>
            </a:r>
            <a:r>
              <a:rPr lang="en-GB" sz="2400" dirty="0" smtClean="0"/>
              <a:t>(One Way Delay variation)</a:t>
            </a:r>
            <a:endParaRPr lang="en-GB" sz="2400" dirty="0"/>
          </a:p>
          <a:p>
            <a:pPr lvl="1"/>
            <a:r>
              <a:rPr lang="en-GB" sz="2400" dirty="0"/>
              <a:t>Route Tracing</a:t>
            </a:r>
          </a:p>
          <a:p>
            <a:r>
              <a:rPr lang="en-GB" sz="2400" dirty="0" smtClean="0"/>
              <a:t>PerfSONAR </a:t>
            </a:r>
            <a:r>
              <a:rPr lang="en-GB" sz="2400" dirty="0" smtClean="0"/>
              <a:t>MDM web </a:t>
            </a:r>
            <a:r>
              <a:rPr lang="en-GB" sz="2400" dirty="0" smtClean="0"/>
              <a:t>interface</a:t>
            </a:r>
            <a:endParaRPr lang="en-GB" sz="2400" dirty="0" smtClean="0"/>
          </a:p>
          <a:p>
            <a:pPr lvl="1"/>
            <a:r>
              <a:rPr lang="en-GB" sz="2400" dirty="0" smtClean="0"/>
              <a:t>Inspect measurements </a:t>
            </a:r>
            <a:r>
              <a:rPr lang="en-GB" sz="2400" dirty="0" smtClean="0"/>
              <a:t>between </a:t>
            </a:r>
            <a:r>
              <a:rPr lang="en-GB" sz="2400" dirty="0"/>
              <a:t>any two MPs </a:t>
            </a:r>
            <a:endParaRPr lang="en-GB" sz="2400" dirty="0" smtClean="0"/>
          </a:p>
          <a:p>
            <a:pPr lvl="1"/>
            <a:r>
              <a:rPr lang="en-GB" sz="2400" dirty="0" smtClean="0"/>
              <a:t>Request </a:t>
            </a:r>
            <a:r>
              <a:rPr lang="en-GB" sz="2400" dirty="0"/>
              <a:t>a variety of ad hoc </a:t>
            </a:r>
            <a:r>
              <a:rPr lang="en-GB" sz="2400" dirty="0" smtClean="0"/>
              <a:t>measurements.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6559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Interoperability with perfSONAR-PS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78" y="1432148"/>
            <a:ext cx="8712968" cy="569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322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Four OWAMP metrics implemented up to now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78" y="1360140"/>
            <a:ext cx="892358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42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example about OWAMP data retrieved by the interface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78" y="1432148"/>
            <a:ext cx="8640960" cy="564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84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54000"/>
            <a:ext cx="6837486" cy="965200"/>
          </a:xfrm>
        </p:spPr>
        <p:txBody>
          <a:bodyPr/>
          <a:lstStyle/>
          <a:p>
            <a:r>
              <a:rPr lang="en-GB" dirty="0" smtClean="0"/>
              <a:t>Details of the interoperability: perfSONAR MDM and PS connected</a:t>
            </a:r>
            <a:endParaRPr lang="en-GB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78" y="1360140"/>
            <a:ext cx="8959329" cy="5856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5655270" y="4600500"/>
            <a:ext cx="1224136" cy="1080120"/>
          </a:xfrm>
          <a:prstGeom prst="ellipse">
            <a:avLst/>
          </a:prstGeom>
          <a:solidFill>
            <a:schemeClr val="accent1"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9869" y="5680620"/>
            <a:ext cx="3514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j-lt"/>
              </a:rPr>
              <a:t>GÉANT Node with MDM</a:t>
            </a:r>
            <a:endParaRPr lang="en-GB" dirty="0">
              <a:latin typeface="+mj-lt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27078" y="3813549"/>
            <a:ext cx="1224136" cy="1080120"/>
          </a:xfrm>
          <a:prstGeom prst="ellipse">
            <a:avLst/>
          </a:prstGeom>
          <a:solidFill>
            <a:schemeClr val="accent1"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1261" y="4893669"/>
            <a:ext cx="2392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j-lt"/>
              </a:rPr>
              <a:t>I2 Node with PS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018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Work in progress:</a:t>
            </a:r>
            <a:br>
              <a:rPr lang="en-GB" dirty="0" smtClean="0"/>
            </a:br>
            <a:r>
              <a:rPr lang="en-GB" dirty="0" smtClean="0"/>
              <a:t>The new weather-map for LHC</a:t>
            </a:r>
            <a:br>
              <a:rPr lang="en-GB" dirty="0" smtClean="0"/>
            </a:br>
            <a:r>
              <a:rPr lang="en-GB" dirty="0" smtClean="0"/>
              <a:t>(based on Open Street Map)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67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Several metrics to choose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 descr="\\CHFILE02\Folders\domenico\My Pictures\perfSONAR_LHCONE\lhcopn_open_street_map_metr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78" y="1360140"/>
            <a:ext cx="7992888" cy="57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254" y="2152228"/>
            <a:ext cx="3109341" cy="52554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4" name="Down Arrow 3"/>
          <p:cNvSpPr/>
          <p:nvPr/>
        </p:nvSpPr>
        <p:spPr bwMode="auto">
          <a:xfrm rot="7256284">
            <a:off x="3668250" y="3738645"/>
            <a:ext cx="1152128" cy="1728192"/>
          </a:xfrm>
          <a:prstGeom prst="down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9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Graph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\\CHFILE02\Folders\domenico\My Pictures\perfSONAR_LHCONE\lhcopn visualiz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4" y="1296158"/>
            <a:ext cx="8568952" cy="618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/>
          <p:cNvSpPr/>
          <p:nvPr/>
        </p:nvSpPr>
        <p:spPr bwMode="auto">
          <a:xfrm rot="6584840">
            <a:off x="5104086" y="4242003"/>
            <a:ext cx="1152128" cy="1728192"/>
          </a:xfrm>
          <a:prstGeom prst="down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7" name="Picture 2" descr="\\CHFILE02\Folders\domenico\My Pictures\perfSONAR_LHCONE\lhcopn visualizat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95" r="50000" b="27412"/>
          <a:stretch/>
        </p:blipFill>
        <p:spPr bwMode="auto">
          <a:xfrm>
            <a:off x="329677" y="1440174"/>
            <a:ext cx="9649907" cy="496052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5929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New developments.</a:t>
            </a:r>
            <a:br>
              <a:rPr lang="en-GB" dirty="0" smtClean="0"/>
            </a:br>
            <a:r>
              <a:rPr lang="en-GB" dirty="0" smtClean="0"/>
              <a:t>A proof of concept: VRF Monitoring with perfSONAR MDM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66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VRF Monitoring with perfSONAR MDM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VRF monitoring activity:</a:t>
            </a:r>
          </a:p>
          <a:p>
            <a:pPr lvl="1"/>
            <a:r>
              <a:rPr lang="en-GB" sz="2400" dirty="0" smtClean="0"/>
              <a:t>Both passive:</a:t>
            </a:r>
          </a:p>
          <a:p>
            <a:pPr lvl="2"/>
            <a:r>
              <a:rPr lang="en-GB" sz="2400" dirty="0" smtClean="0"/>
              <a:t>Monitoring VRF interfaces, link utilisation and errors/drops within the L3 VPN</a:t>
            </a:r>
          </a:p>
          <a:p>
            <a:pPr lvl="1"/>
            <a:r>
              <a:rPr lang="en-GB" sz="2400" dirty="0" smtClean="0"/>
              <a:t>And active</a:t>
            </a:r>
          </a:p>
          <a:p>
            <a:pPr lvl="2"/>
            <a:r>
              <a:rPr lang="en-GB" sz="2400" dirty="0" smtClean="0"/>
              <a:t>Bandwidth measurements </a:t>
            </a:r>
          </a:p>
          <a:p>
            <a:pPr lvl="2"/>
            <a:r>
              <a:rPr lang="en-GB" sz="2400" dirty="0" smtClean="0"/>
              <a:t>One Way Delay</a:t>
            </a:r>
          </a:p>
          <a:p>
            <a:pPr lvl="2"/>
            <a:r>
              <a:rPr lang="en-GB" sz="2400" dirty="0" smtClean="0"/>
              <a:t>Jitter</a:t>
            </a:r>
          </a:p>
          <a:p>
            <a:pPr lvl="2"/>
            <a:r>
              <a:rPr lang="en-GB" sz="2400" dirty="0" smtClean="0"/>
              <a:t>Packet Loss</a:t>
            </a:r>
          </a:p>
        </p:txBody>
      </p:sp>
    </p:spTree>
    <p:extLst>
      <p:ext uri="{BB962C8B-B14F-4D97-AF65-F5344CB8AC3E}">
        <p14:creationId xmlns:p14="http://schemas.microsoft.com/office/powerpoint/2010/main" val="205504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perfSONAR VRF monitoring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87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does perfSONAR work?</a:t>
            </a:r>
            <a:endParaRPr lang="en-GB" dirty="0"/>
          </a:p>
        </p:txBody>
      </p:sp>
      <p:pic>
        <p:nvPicPr>
          <p:cNvPr id="1026" name="Picture 2" descr="http://hour4khmer.files.wordpress.com/2011/09/cisco-router-i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58" y="3160340"/>
            <a:ext cx="1872208" cy="156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hour4khmer.files.wordpress.com/2011/09/cisco-router-i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454" y="1858914"/>
            <a:ext cx="1872208" cy="156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2906" y="5536604"/>
            <a:ext cx="1584176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perfSONAR MP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5470" y="4252654"/>
            <a:ext cx="1584176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perfSONAR MP</a:t>
            </a:r>
          </a:p>
        </p:txBody>
      </p:sp>
      <p:cxnSp>
        <p:nvCxnSpPr>
          <p:cNvPr id="8" name="Straight Arrow Connector 7"/>
          <p:cNvCxnSpPr>
            <a:stCxn id="5" idx="0"/>
          </p:cNvCxnSpPr>
          <p:nvPr/>
        </p:nvCxnSpPr>
        <p:spPr bwMode="auto">
          <a:xfrm flipV="1">
            <a:off x="1974994" y="4528492"/>
            <a:ext cx="0" cy="100811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9" idx="0"/>
          </p:cNvCxnSpPr>
          <p:nvPr/>
        </p:nvCxnSpPr>
        <p:spPr bwMode="auto">
          <a:xfrm flipV="1">
            <a:off x="8247558" y="3078370"/>
            <a:ext cx="7868" cy="1174284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2342902" y="2800300"/>
            <a:ext cx="5256584" cy="1452354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2767082" y="2629754"/>
            <a:ext cx="4560624" cy="1301426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endCxn id="5" idx="0"/>
          </p:cNvCxnSpPr>
          <p:nvPr/>
        </p:nvCxnSpPr>
        <p:spPr bwMode="auto">
          <a:xfrm flipH="1">
            <a:off x="1974994" y="4252654"/>
            <a:ext cx="367908" cy="128395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endCxn id="9" idx="0"/>
          </p:cNvCxnSpPr>
          <p:nvPr/>
        </p:nvCxnSpPr>
        <p:spPr bwMode="auto">
          <a:xfrm>
            <a:off x="7707498" y="2926488"/>
            <a:ext cx="540060" cy="1326166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3567038" y="4744516"/>
            <a:ext cx="354191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1"/>
            <a:r>
              <a:rPr lang="en-GB" sz="2400" dirty="0">
                <a:latin typeface="+mn-lt"/>
              </a:rPr>
              <a:t>Available Bandwidth</a:t>
            </a:r>
          </a:p>
          <a:p>
            <a:pPr lvl="1"/>
            <a:r>
              <a:rPr lang="en-GB" sz="2400" dirty="0">
                <a:latin typeface="+mn-lt"/>
              </a:rPr>
              <a:t>One Way Delay</a:t>
            </a:r>
          </a:p>
          <a:p>
            <a:pPr lvl="1"/>
            <a:r>
              <a:rPr lang="en-GB" sz="2400" dirty="0" smtClean="0">
                <a:latin typeface="+mn-lt"/>
              </a:rPr>
              <a:t>Jitter</a:t>
            </a:r>
            <a:endParaRPr lang="en-GB" sz="2400" dirty="0">
              <a:latin typeface="+mn-lt"/>
            </a:endParaRPr>
          </a:p>
          <a:p>
            <a:pPr lvl="1"/>
            <a:r>
              <a:rPr lang="en-GB" sz="2400" dirty="0" smtClean="0">
                <a:latin typeface="+mn-lt"/>
              </a:rPr>
              <a:t>IP Route Tracing</a:t>
            </a:r>
            <a:endParaRPr lang="en-GB" sz="2400" dirty="0">
              <a:latin typeface="+mn-lt"/>
            </a:endParaRPr>
          </a:p>
        </p:txBody>
      </p:sp>
      <p:sp>
        <p:nvSpPr>
          <p:cNvPr id="45" name="Right Arrow 44"/>
          <p:cNvSpPr/>
          <p:nvPr/>
        </p:nvSpPr>
        <p:spPr bwMode="auto">
          <a:xfrm rot="14738261">
            <a:off x="4553668" y="3935831"/>
            <a:ext cx="1152128" cy="58714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1030" name="Picture 6" descr="http://2.bp.blogspot.com/-2dp9aY8J-4c/TrECF3yTV4I/AAAAAAAAAmc/rZ5CGHZqQm8/s320/cd-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70" y="4392657"/>
            <a:ext cx="927923" cy="92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http://2.bp.blogspot.com/-2dp9aY8J-4c/TrECF3yTV4I/AAAAAAAAAmc/rZ5CGHZqQm8/s320/cd-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606" y="5392588"/>
            <a:ext cx="927923" cy="92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Circular Arrow 45"/>
          <p:cNvSpPr/>
          <p:nvPr/>
        </p:nvSpPr>
        <p:spPr bwMode="auto">
          <a:xfrm rot="3864048" flipH="1">
            <a:off x="8752017" y="4622927"/>
            <a:ext cx="1251003" cy="1196462"/>
          </a:xfrm>
          <a:prstGeom prst="circular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1" name="Circular Arrow 50"/>
          <p:cNvSpPr/>
          <p:nvPr/>
        </p:nvSpPr>
        <p:spPr bwMode="auto">
          <a:xfrm rot="15357316" flipH="1">
            <a:off x="362226" y="4869408"/>
            <a:ext cx="1251003" cy="119646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884517"/>
              <a:gd name="adj5" fmla="val 1250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53" name="Picture 52" descr="IMG_174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187" y="1369234"/>
            <a:ext cx="2273930" cy="15159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8" name="Right Arrow 47"/>
          <p:cNvSpPr/>
          <p:nvPr/>
        </p:nvSpPr>
        <p:spPr bwMode="auto">
          <a:xfrm rot="11141422">
            <a:off x="5094184" y="1959810"/>
            <a:ext cx="657720" cy="33480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99286" y="1928027"/>
            <a:ext cx="1205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+mj-lt"/>
              </a:rPr>
              <a:t>Web UI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457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44" grpId="0" animBg="1"/>
      <p:bldP spid="45" grpId="0" animBg="1"/>
      <p:bldP spid="46" grpId="0" animBg="1"/>
      <p:bldP spid="51" grpId="0" animBg="1"/>
      <p:bldP spid="48" grpId="0" animBg="1"/>
      <p:bldP spid="5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LHCONE VRF monitoring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Three NRENs volunteered to start a first perfSONAR MDM deployment within the LHCONE L3VPN (VRF)</a:t>
            </a:r>
          </a:p>
          <a:p>
            <a:pPr lvl="1"/>
            <a:r>
              <a:rPr lang="en-GB" dirty="0" smtClean="0"/>
              <a:t>DFN</a:t>
            </a:r>
          </a:p>
          <a:p>
            <a:pPr lvl="1"/>
            <a:r>
              <a:rPr lang="en-GB" dirty="0"/>
              <a:t>GARR</a:t>
            </a:r>
          </a:p>
          <a:p>
            <a:pPr lvl="1"/>
            <a:r>
              <a:rPr lang="en-GB" dirty="0" smtClean="0"/>
              <a:t>RENATER</a:t>
            </a:r>
          </a:p>
          <a:p>
            <a:r>
              <a:rPr lang="en-GB" dirty="0" smtClean="0"/>
              <a:t>Each NREN deployed a perfSONAR MDM server within LHCONE VRF</a:t>
            </a:r>
          </a:p>
          <a:p>
            <a:r>
              <a:rPr lang="en-GB" dirty="0" smtClean="0"/>
              <a:t>DANTE/GÉANT was running:</a:t>
            </a:r>
          </a:p>
          <a:p>
            <a:pPr lvl="1"/>
            <a:r>
              <a:rPr lang="en-GB" dirty="0" smtClean="0"/>
              <a:t>Central monitoring based on NAGIOS</a:t>
            </a:r>
          </a:p>
          <a:p>
            <a:pPr lvl="1"/>
            <a:r>
              <a:rPr lang="en-GB" dirty="0" smtClean="0"/>
              <a:t>Service desk (run by the Multi-Domain Service Desk)</a:t>
            </a:r>
          </a:p>
          <a:p>
            <a:pPr lvl="1"/>
            <a:r>
              <a:rPr lang="en-GB" dirty="0" smtClean="0"/>
              <a:t>Central archives</a:t>
            </a:r>
          </a:p>
          <a:p>
            <a:pPr lvl="1"/>
            <a:r>
              <a:rPr lang="en-GB" dirty="0" smtClean="0"/>
              <a:t>Central scheduling</a:t>
            </a:r>
          </a:p>
          <a:p>
            <a:pPr lvl="1"/>
            <a:r>
              <a:rPr lang="en-GB" dirty="0" smtClean="0"/>
              <a:t>perfSONAR web UI server</a:t>
            </a:r>
          </a:p>
          <a:p>
            <a:pPr lvl="1"/>
            <a:r>
              <a:rPr lang="en-GB" dirty="0" smtClean="0"/>
              <a:t>perfSONAR </a:t>
            </a:r>
            <a:r>
              <a:rPr lang="en-GB" dirty="0" err="1" smtClean="0"/>
              <a:t>weathermap</a:t>
            </a:r>
            <a:r>
              <a:rPr lang="en-GB" dirty="0" smtClean="0"/>
              <a:t> server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148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Status of the VRF monitoring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GARR, DFN, RENATER deployed three servers within LHCONE VRF</a:t>
            </a:r>
          </a:p>
          <a:p>
            <a:r>
              <a:rPr lang="en-GB" dirty="0"/>
              <a:t>A</a:t>
            </a:r>
            <a:r>
              <a:rPr lang="en-GB" dirty="0" smtClean="0"/>
              <a:t> perfSONAR dedicated web UI has been deployed for LHCONE </a:t>
            </a:r>
            <a:endParaRPr lang="en-GB" dirty="0" smtClean="0"/>
          </a:p>
          <a:p>
            <a:r>
              <a:rPr lang="en-GB" dirty="0" err="1" smtClean="0"/>
              <a:t>Nagios</a:t>
            </a:r>
            <a:r>
              <a:rPr lang="en-GB" dirty="0" smtClean="0"/>
              <a:t> </a:t>
            </a:r>
            <a:r>
              <a:rPr lang="en-GB" dirty="0" smtClean="0"/>
              <a:t>monitoring is in place</a:t>
            </a:r>
          </a:p>
          <a:p>
            <a:r>
              <a:rPr lang="en-GB" dirty="0" smtClean="0"/>
              <a:t>Service desk function is in place</a:t>
            </a:r>
          </a:p>
          <a:p>
            <a:r>
              <a:rPr lang="en-GB" dirty="0" smtClean="0"/>
              <a:t>More NRENs to come.</a:t>
            </a:r>
          </a:p>
          <a:p>
            <a:r>
              <a:rPr lang="en-GB" dirty="0" smtClean="0"/>
              <a:t>Please feel free to contact us to be added to the infrastructure or for additional info</a:t>
            </a:r>
          </a:p>
          <a:p>
            <a:pPr lvl="1"/>
            <a:r>
              <a:rPr lang="en-GB" dirty="0" smtClean="0"/>
              <a:t>Open to MDM and PS sites</a:t>
            </a:r>
          </a:p>
          <a:p>
            <a:pPr lvl="1"/>
            <a:r>
              <a:rPr lang="en-GB" dirty="0" smtClean="0"/>
              <a:t>On-demand capabilities only available with perfSONAR MDM</a:t>
            </a:r>
          </a:p>
          <a:p>
            <a:pPr lvl="1"/>
            <a:r>
              <a:rPr lang="en-GB" dirty="0" smtClean="0"/>
              <a:t>You can use a pre-installed VM image to be immediately </a:t>
            </a:r>
            <a:r>
              <a:rPr lang="en-GB" dirty="0" err="1" smtClean="0"/>
              <a:t>onboard</a:t>
            </a:r>
            <a:r>
              <a:rPr lang="en-GB" dirty="0" smtClean="0"/>
              <a:t>:</a:t>
            </a:r>
            <a:endParaRPr lang="en-GB" dirty="0"/>
          </a:p>
          <a:p>
            <a:pPr lvl="2"/>
            <a:r>
              <a:rPr lang="en-GB" dirty="0" smtClean="0">
                <a:hlinkClick r:id="rId2"/>
              </a:rPr>
              <a:t>ftp</a:t>
            </a:r>
            <a:r>
              <a:rPr lang="en-GB" dirty="0">
                <a:hlinkClick r:id="rId2"/>
              </a:rPr>
              <a:t>://ftp.uni-ruse.bg/perfsonar-vm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6711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NAGIOS monitoring in place for LHCONE VRF MPs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8" y="1360140"/>
            <a:ext cx="9649072" cy="5461029"/>
          </a:xfrm>
        </p:spPr>
      </p:pic>
    </p:spTree>
    <p:extLst>
      <p:ext uri="{BB962C8B-B14F-4D97-AF65-F5344CB8AC3E}">
        <p14:creationId xmlns:p14="http://schemas.microsoft.com/office/powerpoint/2010/main" val="354150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screenshot of the LHCONE VRF monitoring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8" y="1432148"/>
            <a:ext cx="8856984" cy="5803677"/>
          </a:xfrm>
        </p:spPr>
      </p:pic>
      <p:sp>
        <p:nvSpPr>
          <p:cNvPr id="5" name="Rectangle 4"/>
          <p:cNvSpPr/>
          <p:nvPr/>
        </p:nvSpPr>
        <p:spPr bwMode="auto">
          <a:xfrm>
            <a:off x="6247376" y="3520380"/>
            <a:ext cx="1296144" cy="22721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0" t="41248" r="44370" b="37192"/>
          <a:stretch/>
        </p:blipFill>
        <p:spPr bwMode="auto">
          <a:xfrm>
            <a:off x="470694" y="2584276"/>
            <a:ext cx="9416431" cy="3600400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71311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results from LHCONE VRF monitoring web UI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8" y="1432148"/>
            <a:ext cx="9001000" cy="5898045"/>
          </a:xfrm>
        </p:spPr>
      </p:pic>
    </p:spTree>
    <p:extLst>
      <p:ext uri="{BB962C8B-B14F-4D97-AF65-F5344CB8AC3E}">
        <p14:creationId xmlns:p14="http://schemas.microsoft.com/office/powerpoint/2010/main" val="342972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perfSONAR MDM website:</a:t>
            </a:r>
            <a:br>
              <a:rPr lang="en-GB" dirty="0" smtClean="0"/>
            </a:br>
            <a:r>
              <a:rPr lang="en-GB" dirty="0" smtClean="0"/>
              <a:t>http://perfsonar.geant.net</a:t>
            </a:r>
          </a:p>
        </p:txBody>
      </p:sp>
      <p:pic>
        <p:nvPicPr>
          <p:cNvPr id="29699" name="Picture 4" descr="C:\Documents and Settings\domenico\My Documents\My Pictures\perfSONAR_H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1360488"/>
            <a:ext cx="7345362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7959526" y="1360488"/>
            <a:ext cx="1872208" cy="518422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sz="1800" dirty="0" smtClean="0">
                <a:solidFill>
                  <a:schemeClr val="bg1"/>
                </a:solidFill>
                <a:latin typeface="+mj-lt"/>
              </a:rPr>
              <a:t>Goals: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GB" sz="1800" dirty="0" smtClean="0">
                <a:solidFill>
                  <a:schemeClr val="bg1"/>
                </a:solidFill>
                <a:latin typeface="+mj-lt"/>
              </a:rPr>
              <a:t>Single point of access for perfSONAR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GB" sz="1800" dirty="0" smtClean="0">
                <a:solidFill>
                  <a:schemeClr val="bg1"/>
                </a:solidFill>
                <a:latin typeface="+mj-lt"/>
              </a:rPr>
              <a:t>Contact points, FAQs, resources &amp; downloads, and support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lt"/>
              </a:rPr>
              <a:t>Host news and success stories</a:t>
            </a:r>
            <a:r>
              <a:rPr kumimoji="0" lang="en-GB" sz="18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lt"/>
              </a:rPr>
              <a:t> from Users</a:t>
            </a:r>
            <a:endParaRPr kumimoji="0" lang="en-GB" sz="1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713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perfSONAR Twitter</a:t>
            </a:r>
          </a:p>
        </p:txBody>
      </p:sp>
      <p:pic>
        <p:nvPicPr>
          <p:cNvPr id="30723" name="Picture 2" descr="C:\Documents and Settings\domenico\My Documents\My Pictures\perfSONAR_Twit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360488"/>
            <a:ext cx="7243763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7959526" y="1360140"/>
            <a:ext cx="1872208" cy="51125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Weekly tweets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dirty="0">
              <a:solidFill>
                <a:schemeClr val="bg1"/>
              </a:solidFill>
              <a:latin typeface="+mj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Messages re-tweeted by other sister networks and organisations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dirty="0">
              <a:solidFill>
                <a:schemeClr val="bg1"/>
              </a:solidFill>
              <a:latin typeface="+mj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Growing community of followers around the world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dirty="0">
              <a:solidFill>
                <a:schemeClr val="bg1"/>
              </a:solidFill>
              <a:latin typeface="+mj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@</a:t>
            </a:r>
            <a:r>
              <a:rPr lang="en-GB" sz="2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perfSONARMDM</a:t>
            </a:r>
            <a:endParaRPr lang="en-GB" sz="20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004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perfSONAR MDM. Be part of it.</a:t>
            </a:r>
            <a:br>
              <a:rPr lang="en-GB" dirty="0"/>
            </a:b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4" y="1370011"/>
            <a:ext cx="2771427" cy="277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31134" y="1833718"/>
            <a:ext cx="5076825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1016000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GB" sz="2000" b="1" kern="0" dirty="0">
                <a:solidFill>
                  <a:srgbClr val="004359"/>
                </a:solidFill>
                <a:latin typeface="Arial"/>
              </a:rPr>
              <a:t>Follow perfSONAR at:</a:t>
            </a:r>
          </a:p>
          <a:p>
            <a:pPr lvl="0" algn="ctr" defTabSz="1016000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GB" sz="2000" b="1" kern="0" dirty="0">
                <a:solidFill>
                  <a:srgbClr val="004359"/>
                </a:solidFill>
                <a:latin typeface="Arial"/>
                <a:hlinkClick r:id="rId3"/>
              </a:rPr>
              <a:t>http://twitter.com/#!/perfSONARMDM</a:t>
            </a:r>
            <a:r>
              <a:rPr lang="en-GB" sz="2000" b="1" kern="0" dirty="0">
                <a:solidFill>
                  <a:srgbClr val="004359"/>
                </a:solidFill>
                <a:latin typeface="Arial"/>
              </a:rPr>
              <a:t>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046" y="1648172"/>
            <a:ext cx="1070249" cy="1070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2000" y="4422229"/>
            <a:ext cx="8421661" cy="2266503"/>
          </a:xfrm>
        </p:spPr>
        <p:txBody>
          <a:bodyPr/>
          <a:lstStyle/>
          <a:p>
            <a:r>
              <a:rPr lang="en-GB" sz="2400" dirty="0" smtClean="0"/>
              <a:t>Website: </a:t>
            </a:r>
            <a:r>
              <a:rPr lang="en-GB" sz="2400" dirty="0" smtClean="0">
                <a:hlinkClick r:id="rId5"/>
              </a:rPr>
              <a:t>http://perfsonar.geant.net</a:t>
            </a:r>
            <a:endParaRPr lang="en-GB" sz="2400" dirty="0" smtClean="0"/>
          </a:p>
          <a:p>
            <a:r>
              <a:rPr lang="en-GB" sz="2400" dirty="0" smtClean="0"/>
              <a:t>Twitter: @</a:t>
            </a:r>
            <a:r>
              <a:rPr lang="en-GB" sz="2400" dirty="0" err="1" smtClean="0"/>
              <a:t>perfSONARMDM</a:t>
            </a:r>
            <a:endParaRPr lang="en-GB" sz="2400" dirty="0" smtClean="0"/>
          </a:p>
          <a:p>
            <a:r>
              <a:rPr lang="en-GB" sz="2400" dirty="0" smtClean="0"/>
              <a:t>Info: </a:t>
            </a:r>
            <a:r>
              <a:rPr lang="en-GB" sz="2400" dirty="0" smtClean="0">
                <a:hlinkClick r:id="rId6"/>
              </a:rPr>
              <a:t>domenico.vicinanza@dante.net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0841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dirty="0" smtClean="0"/>
              <a:t>A new perfSONAR MDM:</a:t>
            </a:r>
            <a:br>
              <a:rPr lang="en-GB" dirty="0" smtClean="0"/>
            </a:br>
            <a:r>
              <a:rPr lang="en-GB" dirty="0"/>
              <a:t>Compatible, open, interoperable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85925"/>
            <a:ext cx="8634413" cy="5074815"/>
          </a:xfrm>
        </p:spPr>
        <p:txBody>
          <a:bodyPr/>
          <a:lstStyle/>
          <a:p>
            <a:r>
              <a:rPr lang="en-GB" sz="2400" dirty="0" smtClean="0"/>
              <a:t>Actively working with the user community</a:t>
            </a:r>
            <a:endParaRPr lang="en-GB" sz="2400" dirty="0"/>
          </a:p>
          <a:p>
            <a:pPr lvl="1"/>
            <a:r>
              <a:rPr lang="en-GB" sz="2400" b="1" dirty="0" smtClean="0"/>
              <a:t>direct </a:t>
            </a:r>
            <a:r>
              <a:rPr lang="en-GB" sz="2400" b="1" dirty="0"/>
              <a:t>user</a:t>
            </a:r>
            <a:r>
              <a:rPr lang="en-GB" sz="2400" dirty="0"/>
              <a:t> </a:t>
            </a:r>
            <a:r>
              <a:rPr lang="en-GB" sz="2400" b="1" dirty="0" smtClean="0"/>
              <a:t>feedback</a:t>
            </a:r>
            <a:endParaRPr lang="en-GB" sz="2400" dirty="0" smtClean="0"/>
          </a:p>
          <a:p>
            <a:pPr lvl="1"/>
            <a:r>
              <a:rPr lang="en-GB" sz="2400" dirty="0" smtClean="0"/>
              <a:t>perfSONAR </a:t>
            </a:r>
            <a:r>
              <a:rPr lang="en-GB" sz="2400" b="1" dirty="0" smtClean="0"/>
              <a:t>User Panel</a:t>
            </a:r>
            <a:r>
              <a:rPr lang="en-GB" sz="2400" dirty="0" smtClean="0"/>
              <a:t> </a:t>
            </a:r>
            <a:endParaRPr lang="en-GB" sz="2400" dirty="0" smtClean="0"/>
          </a:p>
          <a:p>
            <a:r>
              <a:rPr lang="en-GB" sz="2400" b="1" dirty="0" smtClean="0"/>
              <a:t>Simplifying</a:t>
            </a:r>
            <a:r>
              <a:rPr lang="en-GB" sz="2400" dirty="0" smtClean="0"/>
              <a:t> </a:t>
            </a:r>
            <a:r>
              <a:rPr lang="en-GB" sz="2400" dirty="0" smtClean="0"/>
              <a:t>installation procedure</a:t>
            </a:r>
          </a:p>
          <a:p>
            <a:pPr lvl="1"/>
            <a:r>
              <a:rPr lang="en-GB" sz="2400" dirty="0" smtClean="0"/>
              <a:t>RPMs and DEB packages available</a:t>
            </a:r>
          </a:p>
          <a:p>
            <a:pPr lvl="1"/>
            <a:r>
              <a:rPr lang="en-GB" sz="2400" dirty="0" smtClean="0"/>
              <a:t>Virtual Machines images </a:t>
            </a:r>
            <a:r>
              <a:rPr lang="en-GB" sz="2400" dirty="0" smtClean="0"/>
              <a:t>available	</a:t>
            </a:r>
          </a:p>
          <a:p>
            <a:pPr lvl="2"/>
            <a:r>
              <a:rPr lang="en-GB" sz="2400" dirty="0">
                <a:hlinkClick r:id="rId2"/>
              </a:rPr>
              <a:t>ftp://ftp.uni-ruse.bg/perfsonar-vm</a:t>
            </a:r>
            <a:r>
              <a:rPr lang="en-GB" sz="2400" dirty="0" smtClean="0">
                <a:hlinkClick r:id="rId2"/>
              </a:rPr>
              <a:t>/</a:t>
            </a:r>
            <a:endParaRPr lang="en-GB" sz="2400" dirty="0" smtClean="0"/>
          </a:p>
          <a:p>
            <a:pPr lvl="1"/>
            <a:r>
              <a:rPr lang="en-GB" sz="2400" dirty="0"/>
              <a:t>L</a:t>
            </a:r>
            <a:r>
              <a:rPr lang="en-GB" sz="2400" dirty="0" smtClean="0"/>
              <a:t>ive </a:t>
            </a:r>
            <a:r>
              <a:rPr lang="en-GB" sz="2400" dirty="0" smtClean="0"/>
              <a:t>distribution on a USB </a:t>
            </a:r>
            <a:r>
              <a:rPr lang="en-GB" sz="2400" dirty="0" smtClean="0"/>
              <a:t>stick</a:t>
            </a:r>
            <a:endParaRPr lang="en-GB" sz="2400" dirty="0" smtClean="0"/>
          </a:p>
          <a:p>
            <a:r>
              <a:rPr lang="en-GB" sz="2400" dirty="0" smtClean="0"/>
              <a:t>Revised documentation (lightweight and modular)</a:t>
            </a:r>
          </a:p>
          <a:p>
            <a:r>
              <a:rPr lang="en-GB" sz="2400" b="1" dirty="0" smtClean="0"/>
              <a:t>Interoperable with </a:t>
            </a:r>
            <a:r>
              <a:rPr lang="en-GB" sz="2400" b="1" dirty="0" smtClean="0"/>
              <a:t>perfSONAR-PS</a:t>
            </a:r>
            <a:endParaRPr lang="en-GB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41645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interoperability with perfSONAR PS (cont.)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Interoperable core components</a:t>
            </a:r>
          </a:p>
          <a:p>
            <a:r>
              <a:rPr lang="en-GB" sz="2400" dirty="0" smtClean="0"/>
              <a:t>perfSONAR user interface is able to interact with either perfSONAR MDM and PS archives</a:t>
            </a:r>
          </a:p>
          <a:p>
            <a:pPr lvl="1"/>
            <a:r>
              <a:rPr lang="en-GB" sz="2400" dirty="0" smtClean="0"/>
              <a:t>Retrieving and displaying measurements from any LHCONE MP</a:t>
            </a:r>
            <a:endParaRPr lang="en-GB" sz="2400" dirty="0"/>
          </a:p>
        </p:txBody>
      </p:sp>
      <p:pic>
        <p:nvPicPr>
          <p:cNvPr id="2050" name="Picture 2" descr="\\CHFILE02\Folders\domenico\My Pictures\New folder\1378487_gears_on_wh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98" y="3736403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CHFILE02\Folders\domenico\My Pictures\New folder\1381250_global_grun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50" y="3557536"/>
            <a:ext cx="4262824" cy="250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74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perfSONAR MDM deployment in Asia/Pacific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1685925"/>
            <a:ext cx="5541342" cy="4714875"/>
          </a:xfrm>
        </p:spPr>
        <p:txBody>
          <a:bodyPr/>
          <a:lstStyle/>
          <a:p>
            <a:r>
              <a:rPr lang="en-GB" sz="2400" dirty="0" smtClean="0"/>
              <a:t>Active collaboration with TEIN3 NOC</a:t>
            </a:r>
          </a:p>
          <a:p>
            <a:r>
              <a:rPr lang="en-GB" sz="2400" dirty="0" smtClean="0"/>
              <a:t>3 Measurement Points:</a:t>
            </a:r>
          </a:p>
          <a:p>
            <a:pPr lvl="1"/>
            <a:r>
              <a:rPr lang="en-GB" sz="2400" dirty="0" smtClean="0"/>
              <a:t>Singapore</a:t>
            </a:r>
          </a:p>
          <a:p>
            <a:pPr lvl="1"/>
            <a:r>
              <a:rPr lang="en-GB" sz="2400" dirty="0" smtClean="0"/>
              <a:t>Hong Kong </a:t>
            </a:r>
          </a:p>
          <a:p>
            <a:pPr lvl="1"/>
            <a:r>
              <a:rPr lang="en-GB" sz="2400" dirty="0" smtClean="0"/>
              <a:t>Beijing</a:t>
            </a:r>
          </a:p>
          <a:p>
            <a:r>
              <a:rPr lang="en-GB" sz="2400" dirty="0" smtClean="0"/>
              <a:t>Already available in the current perfSONAR MDM UI</a:t>
            </a:r>
          </a:p>
          <a:p>
            <a:pPr lvl="1"/>
            <a:endParaRPr lang="en-GB" sz="2400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342" y="1792188"/>
            <a:ext cx="3438584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68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Interoperability </a:t>
            </a:r>
            <a:r>
              <a:rPr lang="en-GB" dirty="0"/>
              <a:t>with </a:t>
            </a:r>
            <a:r>
              <a:rPr lang="en-GB" dirty="0" smtClean="0"/>
              <a:t>US deployments (</a:t>
            </a:r>
            <a:r>
              <a:rPr lang="en-GB" dirty="0" err="1" smtClean="0"/>
              <a:t>ESnet</a:t>
            </a:r>
            <a:r>
              <a:rPr lang="en-GB" dirty="0" smtClean="0"/>
              <a:t>/I2)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1685925"/>
            <a:ext cx="4965277" cy="4714875"/>
          </a:xfrm>
        </p:spPr>
        <p:txBody>
          <a:bodyPr/>
          <a:lstStyle/>
          <a:p>
            <a:r>
              <a:rPr lang="en-GB" dirty="0" smtClean="0"/>
              <a:t>37 measurement points in the </a:t>
            </a:r>
            <a:r>
              <a:rPr lang="en-GB" b="1" dirty="0" smtClean="0"/>
              <a:t>GÉANT</a:t>
            </a:r>
            <a:r>
              <a:rPr lang="en-GB" dirty="0" smtClean="0"/>
              <a:t> service area</a:t>
            </a:r>
          </a:p>
          <a:p>
            <a:r>
              <a:rPr lang="en-GB" dirty="0" smtClean="0"/>
              <a:t>8 measurement points in </a:t>
            </a:r>
            <a:r>
              <a:rPr lang="en-GB" b="1" dirty="0" err="1"/>
              <a:t>ESnet</a:t>
            </a:r>
            <a:endParaRPr lang="en-GB" b="1" dirty="0" smtClean="0"/>
          </a:p>
          <a:p>
            <a:r>
              <a:rPr lang="en-GB" dirty="0" smtClean="0"/>
              <a:t>9 measurement points in </a:t>
            </a:r>
            <a:r>
              <a:rPr lang="en-GB" b="1" dirty="0" smtClean="0"/>
              <a:t>Internet2</a:t>
            </a:r>
          </a:p>
          <a:p>
            <a:r>
              <a:rPr lang="en-GB" dirty="0" smtClean="0"/>
              <a:t>Measurements between perfSONAR MDM and PS from the same interface</a:t>
            </a:r>
          </a:p>
          <a:p>
            <a:r>
              <a:rPr lang="en-GB" b="1" dirty="0" smtClean="0"/>
              <a:t>Interoperability with perfSONAR-PS</a:t>
            </a:r>
          </a:p>
          <a:p>
            <a:r>
              <a:rPr lang="en-GB" dirty="0" smtClean="0"/>
              <a:t>Interest from perfSONAR-PS community in using our web UI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62" y="1576164"/>
            <a:ext cx="4273237" cy="499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5031963" y="2021396"/>
            <a:ext cx="4824536" cy="1210952"/>
          </a:xfrm>
          <a:prstGeom prst="roundRect">
            <a:avLst/>
          </a:prstGeom>
          <a:solidFill>
            <a:schemeClr val="accent5">
              <a:alpha val="18000"/>
            </a:schemeClr>
          </a:solidFill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GEANT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5031963" y="3232348"/>
            <a:ext cx="4824536" cy="1728192"/>
          </a:xfrm>
          <a:prstGeom prst="roundRect">
            <a:avLst/>
          </a:prstGeom>
          <a:solidFill>
            <a:schemeClr val="accent5">
              <a:alpha val="18000"/>
            </a:schemeClr>
          </a:solidFill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ESnet</a:t>
            </a:r>
            <a:endParaRPr kumimoji="0" lang="en-GB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031963" y="4960540"/>
            <a:ext cx="4824536" cy="720080"/>
          </a:xfrm>
          <a:prstGeom prst="roundRect">
            <a:avLst/>
          </a:prstGeom>
          <a:solidFill>
            <a:schemeClr val="accent5">
              <a:alpha val="18000"/>
            </a:schemeClr>
          </a:solidFill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Internet2</a:t>
            </a:r>
          </a:p>
        </p:txBody>
      </p:sp>
    </p:spTree>
    <p:extLst>
      <p:ext uri="{BB962C8B-B14F-4D97-AF65-F5344CB8AC3E}">
        <p14:creationId xmlns:p14="http://schemas.microsoft.com/office/powerpoint/2010/main" val="60550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GEANT_template_Apr09">
  <a:themeElements>
    <a:clrScheme name="GEANT_template_Apr09 14">
      <a:dk1>
        <a:srgbClr val="004359"/>
      </a:dk1>
      <a:lt1>
        <a:srgbClr val="FFFFFF"/>
      </a:lt1>
      <a:dk2>
        <a:srgbClr val="FFFFFF"/>
      </a:dk2>
      <a:lt2>
        <a:srgbClr val="0D8B9F"/>
      </a:lt2>
      <a:accent1>
        <a:srgbClr val="00899F"/>
      </a:accent1>
      <a:accent2>
        <a:srgbClr val="BFDC00"/>
      </a:accent2>
      <a:accent3>
        <a:srgbClr val="FFFFFF"/>
      </a:accent3>
      <a:accent4>
        <a:srgbClr val="00384B"/>
      </a:accent4>
      <a:accent5>
        <a:srgbClr val="AAC4CD"/>
      </a:accent5>
      <a:accent6>
        <a:srgbClr val="ADC700"/>
      </a:accent6>
      <a:hlink>
        <a:srgbClr val="EE5019"/>
      </a:hlink>
      <a:folHlink>
        <a:srgbClr val="E0C300"/>
      </a:folHlink>
    </a:clrScheme>
    <a:fontScheme name="GEANT_template_Apr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GEANT_template_Apr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NT_template_Apr0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NT_template_Apr0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NT_template_Apr0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NT_template_Apr0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NT_template_Apr0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NT_template_Apr0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NT_template_Apr0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NT_template_Apr0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NT_template_Apr0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NT_template_Apr0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NT_template_Apr0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NT_template_Apr09 13">
        <a:dk1>
          <a:srgbClr val="004359"/>
        </a:dk1>
        <a:lt1>
          <a:srgbClr val="FFFFFF"/>
        </a:lt1>
        <a:dk2>
          <a:srgbClr val="FFFFFF"/>
        </a:dk2>
        <a:lt2>
          <a:srgbClr val="0D8B9F"/>
        </a:lt2>
        <a:accent1>
          <a:srgbClr val="00899F"/>
        </a:accent1>
        <a:accent2>
          <a:srgbClr val="E0C300"/>
        </a:accent2>
        <a:accent3>
          <a:srgbClr val="FFFFFF"/>
        </a:accent3>
        <a:accent4>
          <a:srgbClr val="00384B"/>
        </a:accent4>
        <a:accent5>
          <a:srgbClr val="AAC4CD"/>
        </a:accent5>
        <a:accent6>
          <a:srgbClr val="CBB000"/>
        </a:accent6>
        <a:hlink>
          <a:srgbClr val="EE5019"/>
        </a:hlink>
        <a:folHlink>
          <a:srgbClr val="BFDD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NT_template_Apr09 14">
        <a:dk1>
          <a:srgbClr val="004359"/>
        </a:dk1>
        <a:lt1>
          <a:srgbClr val="FFFFFF"/>
        </a:lt1>
        <a:dk2>
          <a:srgbClr val="FFFFFF"/>
        </a:dk2>
        <a:lt2>
          <a:srgbClr val="0D8B9F"/>
        </a:lt2>
        <a:accent1>
          <a:srgbClr val="00899F"/>
        </a:accent1>
        <a:accent2>
          <a:srgbClr val="BFDC00"/>
        </a:accent2>
        <a:accent3>
          <a:srgbClr val="FFFFFF"/>
        </a:accent3>
        <a:accent4>
          <a:srgbClr val="00384B"/>
        </a:accent4>
        <a:accent5>
          <a:srgbClr val="AAC4CD"/>
        </a:accent5>
        <a:accent6>
          <a:srgbClr val="ADC700"/>
        </a:accent6>
        <a:hlink>
          <a:srgbClr val="EE5019"/>
        </a:hlink>
        <a:folHlink>
          <a:srgbClr val="E0C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GEANT_template_Apr09</Template>
  <TotalTime>7588</TotalTime>
  <Words>1129</Words>
  <Application>Microsoft Office PowerPoint</Application>
  <PresentationFormat>Custom</PresentationFormat>
  <Paragraphs>225</Paragraphs>
  <Slides>57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GEANT_template_Apr09</vt:lpstr>
      <vt:lpstr>Network Monitoring and Troubleshooting with perfSONAR MDM</vt:lpstr>
      <vt:lpstr>Outline</vt:lpstr>
      <vt:lpstr>perfSONAR in a nutshell</vt:lpstr>
      <vt:lpstr>How does perfSONAR work?</vt:lpstr>
      <vt:lpstr>How does perfSONAR work?</vt:lpstr>
      <vt:lpstr>A new perfSONAR MDM: Compatible, open, interoperable </vt:lpstr>
      <vt:lpstr>interoperability with perfSONAR PS (cont.)</vt:lpstr>
      <vt:lpstr>perfSONAR MDM deployment in Asia/Pacific</vt:lpstr>
      <vt:lpstr>Interoperability with US deployments (ESnet/I2)</vt:lpstr>
      <vt:lpstr>What does perfSONAR measure and how?</vt:lpstr>
      <vt:lpstr>Link utilisation, input errors, output drops (RRD-MA)</vt:lpstr>
      <vt:lpstr>Link Utilisation User Interface</vt:lpstr>
      <vt:lpstr>OWD, jitter, packet loss, traceroute (HADES/OWAMP)</vt:lpstr>
      <vt:lpstr>Web User Interface – OWD, jitter packet loss</vt:lpstr>
      <vt:lpstr>Example of packet loss: from regularly scheduled measurements</vt:lpstr>
      <vt:lpstr>1-way delay on-demand (OWAMP)</vt:lpstr>
      <vt:lpstr>Web User Interface – route comparison</vt:lpstr>
      <vt:lpstr>Achievable bandwidth (BWCTL)</vt:lpstr>
      <vt:lpstr>Accessing Historical Bandwidth Measurements </vt:lpstr>
      <vt:lpstr>…and getting the results in two clicks from the web interface</vt:lpstr>
      <vt:lpstr>Support for mobile devices</vt:lpstr>
      <vt:lpstr>iPhone App (currently being developed)</vt:lpstr>
      <vt:lpstr>Native smartphone integration</vt:lpstr>
      <vt:lpstr>Example: Query One-Way Delay</vt:lpstr>
      <vt:lpstr>The result</vt:lpstr>
      <vt:lpstr>Zoom in/out</vt:lpstr>
      <vt:lpstr>Detailed inspection</vt:lpstr>
      <vt:lpstr>New developments: Integration of the new weather map</vt:lpstr>
      <vt:lpstr>What’s new about the weathermap</vt:lpstr>
      <vt:lpstr>What’s new about the weathermap (cont.)</vt:lpstr>
      <vt:lpstr>New weather map integration 19 perfSONAR parameters available</vt:lpstr>
      <vt:lpstr>Weather map examples (Packet loss)</vt:lpstr>
      <vt:lpstr>Weather map examples (One-way delay)</vt:lpstr>
      <vt:lpstr>Another example: access to interface statistics</vt:lpstr>
      <vt:lpstr>Another example: Interface input errors</vt:lpstr>
      <vt:lpstr>Example: Selecting one-way delay metric and clilcking on a link</vt:lpstr>
      <vt:lpstr>It is possible to select an area to magnify for further inspection</vt:lpstr>
      <vt:lpstr>The OWD results after having magnified the area</vt:lpstr>
      <vt:lpstr>Site-specific star display shown when clicking on each site</vt:lpstr>
      <vt:lpstr>Interoperability with perfSONAR-PS </vt:lpstr>
      <vt:lpstr>Four OWAMP metrics implemented up to now</vt:lpstr>
      <vt:lpstr>An example about OWAMP data retrieved by the interface</vt:lpstr>
      <vt:lpstr>Details of the interoperability: perfSONAR MDM and PS connected</vt:lpstr>
      <vt:lpstr>Work in progress: The new weather-map for LHC (based on Open Street Map)</vt:lpstr>
      <vt:lpstr>Several metrics to choose</vt:lpstr>
      <vt:lpstr>Graph</vt:lpstr>
      <vt:lpstr>New developments. A proof of concept: VRF Monitoring with perfSONAR MDM</vt:lpstr>
      <vt:lpstr>VRF Monitoring with perfSONAR MDM</vt:lpstr>
      <vt:lpstr>perfSONAR VRF monitoring</vt:lpstr>
      <vt:lpstr>LHCONE VRF monitoring</vt:lpstr>
      <vt:lpstr>Status of the VRF monitoring</vt:lpstr>
      <vt:lpstr>NAGIOS monitoring in place for LHCONE VRF MPs</vt:lpstr>
      <vt:lpstr>First screenshot of the LHCONE VRF monitoring</vt:lpstr>
      <vt:lpstr>First results from LHCONE VRF monitoring web UI</vt:lpstr>
      <vt:lpstr>perfSONAR MDM website: http://perfsonar.geant.net</vt:lpstr>
      <vt:lpstr>perfSONAR Twitter</vt:lpstr>
      <vt:lpstr>perfSONAR MDM. Be part of it.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MAIN TITLE FOR THE WHOLE PRESENTATION</dc:title>
  <dc:creator>helen</dc:creator>
  <cp:lastModifiedBy>Domenico Vicinanza</cp:lastModifiedBy>
  <cp:revision>158</cp:revision>
  <dcterms:created xsi:type="dcterms:W3CDTF">2009-04-02T14:40:51Z</dcterms:created>
  <dcterms:modified xsi:type="dcterms:W3CDTF">2013-04-04T09:38:02Z</dcterms:modified>
</cp:coreProperties>
</file>