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3.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4.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5"/>
  </p:notesMasterIdLst>
  <p:handoutMasterIdLst>
    <p:handoutMasterId r:id="rId56"/>
  </p:handoutMasterIdLst>
  <p:sldIdLst>
    <p:sldId id="256" r:id="rId2"/>
    <p:sldId id="424" r:id="rId3"/>
    <p:sldId id="426" r:id="rId4"/>
    <p:sldId id="343" r:id="rId5"/>
    <p:sldId id="404" r:id="rId6"/>
    <p:sldId id="354" r:id="rId7"/>
    <p:sldId id="463" r:id="rId8"/>
    <p:sldId id="344" r:id="rId9"/>
    <p:sldId id="452" r:id="rId10"/>
    <p:sldId id="435" r:id="rId11"/>
    <p:sldId id="405" r:id="rId12"/>
    <p:sldId id="408" r:id="rId13"/>
    <p:sldId id="436" r:id="rId14"/>
    <p:sldId id="448" r:id="rId15"/>
    <p:sldId id="449" r:id="rId16"/>
    <p:sldId id="437" r:id="rId17"/>
    <p:sldId id="441" r:id="rId18"/>
    <p:sldId id="438" r:id="rId19"/>
    <p:sldId id="458" r:id="rId20"/>
    <p:sldId id="459" r:id="rId21"/>
    <p:sldId id="409" r:id="rId22"/>
    <p:sldId id="427" r:id="rId23"/>
    <p:sldId id="411" r:id="rId24"/>
    <p:sldId id="454" r:id="rId25"/>
    <p:sldId id="455" r:id="rId26"/>
    <p:sldId id="462" r:id="rId27"/>
    <p:sldId id="418" r:id="rId28"/>
    <p:sldId id="423" r:id="rId29"/>
    <p:sldId id="414" r:id="rId30"/>
    <p:sldId id="413" r:id="rId31"/>
    <p:sldId id="464" r:id="rId32"/>
    <p:sldId id="465" r:id="rId33"/>
    <p:sldId id="429" r:id="rId34"/>
    <p:sldId id="467" r:id="rId35"/>
    <p:sldId id="430" r:id="rId36"/>
    <p:sldId id="446" r:id="rId37"/>
    <p:sldId id="450" r:id="rId38"/>
    <p:sldId id="443" r:id="rId39"/>
    <p:sldId id="444" r:id="rId40"/>
    <p:sldId id="394" r:id="rId41"/>
    <p:sldId id="363" r:id="rId42"/>
    <p:sldId id="364" r:id="rId43"/>
    <p:sldId id="419" r:id="rId44"/>
    <p:sldId id="468" r:id="rId45"/>
    <p:sldId id="420" r:id="rId46"/>
    <p:sldId id="421" r:id="rId47"/>
    <p:sldId id="460" r:id="rId48"/>
    <p:sldId id="461" r:id="rId49"/>
    <p:sldId id="425" r:id="rId50"/>
    <p:sldId id="417" r:id="rId51"/>
    <p:sldId id="415" r:id="rId52"/>
    <p:sldId id="431" r:id="rId53"/>
    <p:sldId id="372" r:id="rId54"/>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p:restoredLeft sz="15809" autoAdjust="0"/>
    <p:restoredTop sz="80000" autoAdjust="0"/>
  </p:normalViewPr>
  <p:slideViewPr>
    <p:cSldViewPr>
      <p:cViewPr varScale="1">
        <p:scale>
          <a:sx n="59" d="100"/>
          <a:sy n="59" d="100"/>
        </p:scale>
        <p:origin x="1968"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cern.ch\dfs\Users\o\obarring\Documents\CF\Procurement\inventory\inventory-20100525.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ern.ch\dfs\Users\o\obarring\Documents\CF\Procurement\inventory\inventory-20100525.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timbell\AppData\Local\Microsoft\Windows\Temporary%20Internet%20Files\Content.Outlook\OO8F7CUF\VM%20Trend%20(2).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ern.ch\dfs\Users\t\timbell\Documents\iaas\chep2012\lep%20capacity.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dLbls>
            <c:spPr>
              <a:noFill/>
              <a:ln>
                <a:noFill/>
              </a:ln>
              <a:effectLst/>
            </c:spPr>
            <c:dLblPos val="bestFit"/>
            <c:showLegendKey val="0"/>
            <c:showVal val="0"/>
            <c:showCatName val="1"/>
            <c:showSerName val="0"/>
            <c:showPercent val="1"/>
            <c:showBubbleSize val="0"/>
            <c:showLeaderLines val="1"/>
            <c:extLst>
              <c:ext xmlns:c15="http://schemas.microsoft.com/office/drawing/2012/chart" uri="{CE6537A1-D6FC-4f65-9D91-7224C49458BB}"/>
            </c:extLst>
          </c:dLbls>
          <c:cat>
            <c:strRef>
              <c:f>'Processors and cores'!$A$5:$A$169</c:f>
              <c:strCache>
                <c:ptCount val="9"/>
                <c:pt idx="0">
                  <c:v>Xeon 5150</c:v>
                </c:pt>
                <c:pt idx="1">
                  <c:v>Xeon 5160</c:v>
                </c:pt>
                <c:pt idx="2">
                  <c:v>Xeon E5335</c:v>
                </c:pt>
                <c:pt idx="3">
                  <c:v>Xeon E5345</c:v>
                </c:pt>
                <c:pt idx="4">
                  <c:v>Xeon E5405</c:v>
                </c:pt>
                <c:pt idx="5">
                  <c:v>Xeon E5410</c:v>
                </c:pt>
                <c:pt idx="6">
                  <c:v>Xeon L5420</c:v>
                </c:pt>
                <c:pt idx="7">
                  <c:v>Xeon L5520</c:v>
                </c:pt>
                <c:pt idx="8">
                  <c:v>Xeon 3GHz</c:v>
                </c:pt>
              </c:strCache>
            </c:strRef>
          </c:cat>
          <c:val>
            <c:numRef>
              <c:f>'Processors and cores'!$B$5:$B$169</c:f>
              <c:numCache>
                <c:formatCode>General</c:formatCode>
                <c:ptCount val="9"/>
                <c:pt idx="0">
                  <c:v>220</c:v>
                </c:pt>
                <c:pt idx="1">
                  <c:v>1288</c:v>
                </c:pt>
                <c:pt idx="2">
                  <c:v>934</c:v>
                </c:pt>
                <c:pt idx="3">
                  <c:v>1910</c:v>
                </c:pt>
                <c:pt idx="4">
                  <c:v>866</c:v>
                </c:pt>
                <c:pt idx="5">
                  <c:v>2167</c:v>
                </c:pt>
                <c:pt idx="6">
                  <c:v>1138</c:v>
                </c:pt>
                <c:pt idx="7">
                  <c:v>4453</c:v>
                </c:pt>
                <c:pt idx="8">
                  <c:v>498</c:v>
                </c:pt>
              </c:numCache>
            </c:numRef>
          </c:val>
        </c:ser>
        <c:dLbls>
          <c:showLegendKey val="0"/>
          <c:showVal val="0"/>
          <c:showCatName val="1"/>
          <c:showSerName val="0"/>
          <c:showPercent val="1"/>
          <c:showBubbleSize val="0"/>
          <c:showLeaderLines val="1"/>
        </c:dLbls>
      </c:pie3DChart>
    </c:plotArea>
    <c:plotVisOnly val="1"/>
    <c:dispBlanksAs val="gap"/>
    <c:showDLblsOverMax val="0"/>
  </c:chart>
  <c:spPr>
    <a:noFill/>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explosion val="25"/>
          <c:dLbls>
            <c:dLbl>
              <c:idx val="5"/>
              <c:layout>
                <c:manualLayout>
                  <c:x val="5.8788411543569098E-2"/>
                  <c:y val="0.264976174094746"/>
                </c:manualLayout>
              </c:layout>
              <c:tx>
                <c:rich>
                  <a:bodyPr/>
                  <a:lstStyle/>
                  <a:p>
                    <a:r>
                      <a:rPr lang="en-US"/>
                      <a:t> </a:t>
                    </a:r>
                    <a:r>
                      <a:rPr lang="en-US" smtClean="0"/>
                      <a:t>Western Digital</a:t>
                    </a:r>
                    <a:r>
                      <a:rPr lang="en-US" dirty="0"/>
                      <a:t>
59%</a:t>
                    </a:r>
                  </a:p>
                </c:rich>
              </c:tx>
              <c:showLegendKey val="0"/>
              <c:showVal val="0"/>
              <c:showCatName val="1"/>
              <c:showSerName val="0"/>
              <c:showPercent val="1"/>
              <c:showBubbleSize val="0"/>
              <c:extLst>
                <c:ext xmlns:c15="http://schemas.microsoft.com/office/drawing/2012/chart" uri="{CE6537A1-D6FC-4f65-9D91-7224C49458BB}"/>
              </c:extLst>
            </c:dLbl>
            <c:spPr>
              <a:noFill/>
              <a:ln>
                <a:noFill/>
              </a:ln>
              <a:effectLst/>
            </c:spPr>
            <c:txPr>
              <a:bodyPr/>
              <a:lstStyle/>
              <a:p>
                <a:pPr>
                  <a:defRPr sz="800" b="1"/>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'Disks raw space'!$A$34:$A$626</c:f>
              <c:strCache>
                <c:ptCount val="7"/>
                <c:pt idx="0">
                  <c:v> Fujitsu</c:v>
                </c:pt>
                <c:pt idx="1">
                  <c:v> Hitachi</c:v>
                </c:pt>
                <c:pt idx="2">
                  <c:v> HP</c:v>
                </c:pt>
                <c:pt idx="3">
                  <c:v> Maxtor</c:v>
                </c:pt>
                <c:pt idx="4">
                  <c:v> Seagate</c:v>
                </c:pt>
                <c:pt idx="5">
                  <c:v> WDC</c:v>
                </c:pt>
                <c:pt idx="6">
                  <c:v>Other</c:v>
                </c:pt>
              </c:strCache>
            </c:strRef>
          </c:cat>
          <c:val>
            <c:numRef>
              <c:f>'Disks raw space'!$B$34:$B$626</c:f>
              <c:numCache>
                <c:formatCode>General</c:formatCode>
                <c:ptCount val="7"/>
                <c:pt idx="0">
                  <c:v>1562</c:v>
                </c:pt>
                <c:pt idx="1">
                  <c:v>12389</c:v>
                </c:pt>
                <c:pt idx="2">
                  <c:v>32</c:v>
                </c:pt>
                <c:pt idx="3">
                  <c:v>30</c:v>
                </c:pt>
                <c:pt idx="4">
                  <c:v>8072</c:v>
                </c:pt>
                <c:pt idx="5">
                  <c:v>31561</c:v>
                </c:pt>
                <c:pt idx="6">
                  <c:v>82</c:v>
                </c:pt>
              </c:numCache>
            </c:numRef>
          </c:val>
        </c:ser>
        <c:dLbls>
          <c:showLegendKey val="0"/>
          <c:showVal val="0"/>
          <c:showCatName val="1"/>
          <c:showSerName val="0"/>
          <c:showPercent val="1"/>
          <c:showBubbleSize val="0"/>
          <c:showLeaderLines val="1"/>
        </c:dLbls>
      </c:pie3DChart>
    </c:plotArea>
    <c:plotVisOnly val="1"/>
    <c:dispBlanksAs val="gap"/>
    <c:showDLblsOverMax val="0"/>
  </c:chart>
  <c:spPr>
    <a:noFill/>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0"/>
    <c:plotArea>
      <c:layout>
        <c:manualLayout>
          <c:layoutTarget val="inner"/>
          <c:xMode val="edge"/>
          <c:yMode val="edge"/>
          <c:x val="4.8657783945123566E-2"/>
          <c:y val="1.6144231971003623E-2"/>
          <c:w val="0.89356520927360139"/>
          <c:h val="0.89976398783485401"/>
        </c:manualLayout>
      </c:layout>
      <c:areaChart>
        <c:grouping val="stacked"/>
        <c:varyColors val="0"/>
        <c:ser>
          <c:idx val="0"/>
          <c:order val="0"/>
          <c:tx>
            <c:strRef>
              <c:f>'OS Summary  NICE'!$A$2</c:f>
              <c:strCache>
                <c:ptCount val="1"/>
                <c:pt idx="0">
                  <c:v>Linux</c:v>
                </c:pt>
              </c:strCache>
            </c:strRef>
          </c:tx>
          <c:spPr>
            <a:solidFill>
              <a:schemeClr val="accent2">
                <a:lumMod val="75000"/>
              </a:schemeClr>
            </a:solidFill>
            <a:ln cap="sq"/>
          </c:spPr>
          <c:cat>
            <c:numRef>
              <c:f>'OS Summary  NICE'!$B$1:$AG$1</c:f>
              <c:numCache>
                <c:formatCode>mmm\-yy</c:formatCode>
                <c:ptCount val="32"/>
                <c:pt idx="0">
                  <c:v>40238</c:v>
                </c:pt>
                <c:pt idx="1">
                  <c:v>40269</c:v>
                </c:pt>
                <c:pt idx="2">
                  <c:v>40299</c:v>
                </c:pt>
                <c:pt idx="3">
                  <c:v>40330</c:v>
                </c:pt>
                <c:pt idx="4">
                  <c:v>40360</c:v>
                </c:pt>
                <c:pt idx="5">
                  <c:v>40391</c:v>
                </c:pt>
                <c:pt idx="6">
                  <c:v>40422</c:v>
                </c:pt>
                <c:pt idx="7">
                  <c:v>40452</c:v>
                </c:pt>
                <c:pt idx="8">
                  <c:v>40483</c:v>
                </c:pt>
                <c:pt idx="9">
                  <c:v>40513</c:v>
                </c:pt>
                <c:pt idx="10">
                  <c:v>40544</c:v>
                </c:pt>
                <c:pt idx="11">
                  <c:v>40575</c:v>
                </c:pt>
                <c:pt idx="12">
                  <c:v>40603</c:v>
                </c:pt>
                <c:pt idx="13">
                  <c:v>40634</c:v>
                </c:pt>
                <c:pt idx="14">
                  <c:v>40664</c:v>
                </c:pt>
                <c:pt idx="15">
                  <c:v>40695</c:v>
                </c:pt>
                <c:pt idx="16">
                  <c:v>40725</c:v>
                </c:pt>
                <c:pt idx="17">
                  <c:v>40756</c:v>
                </c:pt>
                <c:pt idx="18">
                  <c:v>40787</c:v>
                </c:pt>
                <c:pt idx="19">
                  <c:v>40817</c:v>
                </c:pt>
                <c:pt idx="20">
                  <c:v>40848</c:v>
                </c:pt>
                <c:pt idx="21">
                  <c:v>40878</c:v>
                </c:pt>
                <c:pt idx="22">
                  <c:v>40909</c:v>
                </c:pt>
                <c:pt idx="23">
                  <c:v>40940</c:v>
                </c:pt>
                <c:pt idx="24">
                  <c:v>40969</c:v>
                </c:pt>
                <c:pt idx="25">
                  <c:v>41000</c:v>
                </c:pt>
                <c:pt idx="26">
                  <c:v>41030</c:v>
                </c:pt>
                <c:pt idx="27">
                  <c:v>41061</c:v>
                </c:pt>
                <c:pt idx="28">
                  <c:v>41091</c:v>
                </c:pt>
                <c:pt idx="29">
                  <c:v>41122</c:v>
                </c:pt>
                <c:pt idx="30">
                  <c:v>41153</c:v>
                </c:pt>
                <c:pt idx="31">
                  <c:v>41183</c:v>
                </c:pt>
              </c:numCache>
            </c:numRef>
          </c:cat>
          <c:val>
            <c:numRef>
              <c:f>'OS Summary  NICE'!$B$2:$AG$2</c:f>
              <c:numCache>
                <c:formatCode>General</c:formatCode>
                <c:ptCount val="32"/>
                <c:pt idx="0">
                  <c:v>70</c:v>
                </c:pt>
                <c:pt idx="1">
                  <c:v>81</c:v>
                </c:pt>
                <c:pt idx="2">
                  <c:v>95</c:v>
                </c:pt>
                <c:pt idx="3">
                  <c:v>103</c:v>
                </c:pt>
                <c:pt idx="4">
                  <c:v>122</c:v>
                </c:pt>
                <c:pt idx="5">
                  <c:v>153</c:v>
                </c:pt>
                <c:pt idx="6">
                  <c:v>192</c:v>
                </c:pt>
                <c:pt idx="7">
                  <c:v>220</c:v>
                </c:pt>
                <c:pt idx="8">
                  <c:v>252</c:v>
                </c:pt>
                <c:pt idx="9">
                  <c:v>296</c:v>
                </c:pt>
                <c:pt idx="10">
                  <c:v>314</c:v>
                </c:pt>
                <c:pt idx="11">
                  <c:v>416</c:v>
                </c:pt>
                <c:pt idx="12">
                  <c:v>508</c:v>
                </c:pt>
                <c:pt idx="13">
                  <c:v>559</c:v>
                </c:pt>
                <c:pt idx="14">
                  <c:v>612</c:v>
                </c:pt>
                <c:pt idx="15">
                  <c:v>683</c:v>
                </c:pt>
                <c:pt idx="16">
                  <c:v>748</c:v>
                </c:pt>
                <c:pt idx="17">
                  <c:v>853</c:v>
                </c:pt>
                <c:pt idx="18">
                  <c:v>890</c:v>
                </c:pt>
                <c:pt idx="19">
                  <c:v>1103</c:v>
                </c:pt>
                <c:pt idx="20">
                  <c:v>1196</c:v>
                </c:pt>
                <c:pt idx="21">
                  <c:v>1300</c:v>
                </c:pt>
                <c:pt idx="22">
                  <c:v>1288</c:v>
                </c:pt>
                <c:pt idx="23">
                  <c:v>1330</c:v>
                </c:pt>
                <c:pt idx="24">
                  <c:v>1426</c:v>
                </c:pt>
                <c:pt idx="25">
                  <c:v>1646</c:v>
                </c:pt>
                <c:pt idx="26">
                  <c:v>1655</c:v>
                </c:pt>
                <c:pt idx="27">
                  <c:v>1711</c:v>
                </c:pt>
                <c:pt idx="28">
                  <c:v>1784</c:v>
                </c:pt>
                <c:pt idx="29">
                  <c:v>1885</c:v>
                </c:pt>
                <c:pt idx="30">
                  <c:v>1916</c:v>
                </c:pt>
                <c:pt idx="31">
                  <c:v>1973</c:v>
                </c:pt>
              </c:numCache>
            </c:numRef>
          </c:val>
        </c:ser>
        <c:ser>
          <c:idx val="2"/>
          <c:order val="1"/>
          <c:tx>
            <c:strRef>
              <c:f>'OS Summary  NICE'!$A$3</c:f>
              <c:strCache>
                <c:ptCount val="1"/>
                <c:pt idx="0">
                  <c:v>Windows</c:v>
                </c:pt>
              </c:strCache>
            </c:strRef>
          </c:tx>
          <c:spPr>
            <a:solidFill>
              <a:schemeClr val="accent1">
                <a:lumMod val="75000"/>
              </a:schemeClr>
            </a:solidFill>
          </c:spPr>
          <c:cat>
            <c:numRef>
              <c:f>'OS Summary  NICE'!$B$1:$AG$1</c:f>
              <c:numCache>
                <c:formatCode>mmm\-yy</c:formatCode>
                <c:ptCount val="32"/>
                <c:pt idx="0">
                  <c:v>40238</c:v>
                </c:pt>
                <c:pt idx="1">
                  <c:v>40269</c:v>
                </c:pt>
                <c:pt idx="2">
                  <c:v>40299</c:v>
                </c:pt>
                <c:pt idx="3">
                  <c:v>40330</c:v>
                </c:pt>
                <c:pt idx="4">
                  <c:v>40360</c:v>
                </c:pt>
                <c:pt idx="5">
                  <c:v>40391</c:v>
                </c:pt>
                <c:pt idx="6">
                  <c:v>40422</c:v>
                </c:pt>
                <c:pt idx="7">
                  <c:v>40452</c:v>
                </c:pt>
                <c:pt idx="8">
                  <c:v>40483</c:v>
                </c:pt>
                <c:pt idx="9">
                  <c:v>40513</c:v>
                </c:pt>
                <c:pt idx="10">
                  <c:v>40544</c:v>
                </c:pt>
                <c:pt idx="11">
                  <c:v>40575</c:v>
                </c:pt>
                <c:pt idx="12">
                  <c:v>40603</c:v>
                </c:pt>
                <c:pt idx="13">
                  <c:v>40634</c:v>
                </c:pt>
                <c:pt idx="14">
                  <c:v>40664</c:v>
                </c:pt>
                <c:pt idx="15">
                  <c:v>40695</c:v>
                </c:pt>
                <c:pt idx="16">
                  <c:v>40725</c:v>
                </c:pt>
                <c:pt idx="17">
                  <c:v>40756</c:v>
                </c:pt>
                <c:pt idx="18">
                  <c:v>40787</c:v>
                </c:pt>
                <c:pt idx="19">
                  <c:v>40817</c:v>
                </c:pt>
                <c:pt idx="20">
                  <c:v>40848</c:v>
                </c:pt>
                <c:pt idx="21">
                  <c:v>40878</c:v>
                </c:pt>
                <c:pt idx="22">
                  <c:v>40909</c:v>
                </c:pt>
                <c:pt idx="23">
                  <c:v>40940</c:v>
                </c:pt>
                <c:pt idx="24">
                  <c:v>40969</c:v>
                </c:pt>
                <c:pt idx="25">
                  <c:v>41000</c:v>
                </c:pt>
                <c:pt idx="26">
                  <c:v>41030</c:v>
                </c:pt>
                <c:pt idx="27">
                  <c:v>41061</c:v>
                </c:pt>
                <c:pt idx="28">
                  <c:v>41091</c:v>
                </c:pt>
                <c:pt idx="29">
                  <c:v>41122</c:v>
                </c:pt>
                <c:pt idx="30">
                  <c:v>41153</c:v>
                </c:pt>
                <c:pt idx="31">
                  <c:v>41183</c:v>
                </c:pt>
              </c:numCache>
            </c:numRef>
          </c:cat>
          <c:val>
            <c:numRef>
              <c:f>'OS Summary  NICE'!$B$3:$AG$3</c:f>
              <c:numCache>
                <c:formatCode>General</c:formatCode>
                <c:ptCount val="32"/>
                <c:pt idx="0">
                  <c:v>249</c:v>
                </c:pt>
                <c:pt idx="1">
                  <c:v>259</c:v>
                </c:pt>
                <c:pt idx="2">
                  <c:v>265</c:v>
                </c:pt>
                <c:pt idx="3">
                  <c:v>283</c:v>
                </c:pt>
                <c:pt idx="4">
                  <c:v>285</c:v>
                </c:pt>
                <c:pt idx="5">
                  <c:v>318</c:v>
                </c:pt>
                <c:pt idx="6">
                  <c:v>368</c:v>
                </c:pt>
                <c:pt idx="7">
                  <c:v>372</c:v>
                </c:pt>
                <c:pt idx="8">
                  <c:v>429</c:v>
                </c:pt>
                <c:pt idx="9">
                  <c:v>421</c:v>
                </c:pt>
                <c:pt idx="10">
                  <c:v>426</c:v>
                </c:pt>
                <c:pt idx="11">
                  <c:v>519</c:v>
                </c:pt>
                <c:pt idx="12">
                  <c:v>561</c:v>
                </c:pt>
                <c:pt idx="13">
                  <c:v>648</c:v>
                </c:pt>
                <c:pt idx="14">
                  <c:v>699</c:v>
                </c:pt>
                <c:pt idx="15">
                  <c:v>731</c:v>
                </c:pt>
                <c:pt idx="16">
                  <c:v>727</c:v>
                </c:pt>
                <c:pt idx="17">
                  <c:v>767</c:v>
                </c:pt>
                <c:pt idx="18">
                  <c:v>789</c:v>
                </c:pt>
                <c:pt idx="19">
                  <c:v>825</c:v>
                </c:pt>
                <c:pt idx="20">
                  <c:v>872</c:v>
                </c:pt>
                <c:pt idx="21">
                  <c:v>926</c:v>
                </c:pt>
                <c:pt idx="22">
                  <c:v>906</c:v>
                </c:pt>
                <c:pt idx="23">
                  <c:v>985</c:v>
                </c:pt>
                <c:pt idx="24">
                  <c:v>1033</c:v>
                </c:pt>
                <c:pt idx="25">
                  <c:v>1061</c:v>
                </c:pt>
                <c:pt idx="26">
                  <c:v>1093</c:v>
                </c:pt>
                <c:pt idx="27">
                  <c:v>1117</c:v>
                </c:pt>
                <c:pt idx="28">
                  <c:v>1146</c:v>
                </c:pt>
                <c:pt idx="29">
                  <c:v>1191</c:v>
                </c:pt>
                <c:pt idx="30">
                  <c:v>1204</c:v>
                </c:pt>
                <c:pt idx="31">
                  <c:v>1235</c:v>
                </c:pt>
              </c:numCache>
            </c:numRef>
          </c:val>
        </c:ser>
        <c:dLbls>
          <c:showLegendKey val="0"/>
          <c:showVal val="0"/>
          <c:showCatName val="0"/>
          <c:showSerName val="0"/>
          <c:showPercent val="0"/>
          <c:showBubbleSize val="0"/>
        </c:dLbls>
        <c:axId val="173209328"/>
        <c:axId val="173212784"/>
      </c:areaChart>
      <c:dateAx>
        <c:axId val="173209328"/>
        <c:scaling>
          <c:orientation val="minMax"/>
        </c:scaling>
        <c:delete val="0"/>
        <c:axPos val="b"/>
        <c:numFmt formatCode="mmm\-yy" sourceLinked="1"/>
        <c:majorTickMark val="out"/>
        <c:minorTickMark val="none"/>
        <c:tickLblPos val="nextTo"/>
        <c:crossAx val="173212784"/>
        <c:crosses val="autoZero"/>
        <c:auto val="1"/>
        <c:lblOffset val="100"/>
        <c:baseTimeUnit val="months"/>
      </c:dateAx>
      <c:valAx>
        <c:axId val="173212784"/>
        <c:scaling>
          <c:orientation val="minMax"/>
        </c:scaling>
        <c:delete val="0"/>
        <c:axPos val="l"/>
        <c:majorGridlines/>
        <c:numFmt formatCode="General" sourceLinked="1"/>
        <c:majorTickMark val="out"/>
        <c:minorTickMark val="none"/>
        <c:tickLblPos val="nextTo"/>
        <c:crossAx val="173209328"/>
        <c:crosses val="autoZero"/>
        <c:crossBetween val="midCat"/>
      </c:valAx>
    </c:plotArea>
    <c:legend>
      <c:legendPos val="r"/>
      <c:overlay val="0"/>
    </c:legend>
    <c:plotVisOnly val="1"/>
    <c:dispBlanksAs val="zero"/>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b="1" i="0" u="none" strike="noStrike" baseline="0">
                <a:solidFill>
                  <a:srgbClr val="000000"/>
                </a:solidFill>
                <a:latin typeface="Arial"/>
                <a:ea typeface="Arial"/>
                <a:cs typeface="Arial"/>
              </a:defRPr>
            </a:pPr>
            <a:r>
              <a:rPr lang="en-GB"/>
              <a:t>CPU Growth at CERN to end of LEP</a:t>
            </a:r>
          </a:p>
        </c:rich>
      </c:tx>
      <c:layout>
        <c:manualLayout>
          <c:xMode val="edge"/>
          <c:yMode val="edge"/>
          <c:x val="0.36918304033092036"/>
          <c:y val="2.0338983050847456E-2"/>
        </c:manualLayout>
      </c:layout>
      <c:overlay val="0"/>
      <c:spPr>
        <a:noFill/>
        <a:ln w="25400">
          <a:noFill/>
        </a:ln>
      </c:spPr>
    </c:title>
    <c:autoTitleDeleted val="0"/>
    <c:plotArea>
      <c:layout>
        <c:manualLayout>
          <c:layoutTarget val="inner"/>
          <c:xMode val="edge"/>
          <c:yMode val="edge"/>
          <c:x val="9.1003102378490172E-2"/>
          <c:y val="2.0338983050847456E-2"/>
          <c:w val="0.89348500517063079"/>
          <c:h val="0.8254237288135593"/>
        </c:manualLayout>
      </c:layout>
      <c:areaChart>
        <c:grouping val="stacked"/>
        <c:varyColors val="0"/>
        <c:ser>
          <c:idx val="1"/>
          <c:order val="0"/>
          <c:tx>
            <c:strRef>
              <c:f>overall!$F$1</c:f>
              <c:strCache>
                <c:ptCount val="1"/>
                <c:pt idx="0">
                  <c:v>CPU time delivered</c:v>
                </c:pt>
              </c:strCache>
            </c:strRef>
          </c:tx>
          <c:spPr>
            <a:solidFill>
              <a:srgbClr val="FF0000"/>
            </a:solidFill>
            <a:ln w="12700">
              <a:solidFill>
                <a:srgbClr val="000000"/>
              </a:solidFill>
              <a:prstDash val="solid"/>
            </a:ln>
          </c:spPr>
          <c:cat>
            <c:numRef>
              <c:f>overall!$A$2:$A$698</c:f>
              <c:numCache>
                <c:formatCode>General</c:formatCode>
                <c:ptCount val="697"/>
                <c:pt idx="0">
                  <c:v>198701</c:v>
                </c:pt>
                <c:pt idx="1">
                  <c:v>198702</c:v>
                </c:pt>
                <c:pt idx="2">
                  <c:v>198703</c:v>
                </c:pt>
                <c:pt idx="3">
                  <c:v>198704</c:v>
                </c:pt>
                <c:pt idx="4">
                  <c:v>198705</c:v>
                </c:pt>
                <c:pt idx="5">
                  <c:v>198706</c:v>
                </c:pt>
                <c:pt idx="6">
                  <c:v>198707</c:v>
                </c:pt>
                <c:pt idx="7">
                  <c:v>198708</c:v>
                </c:pt>
                <c:pt idx="8">
                  <c:v>198709</c:v>
                </c:pt>
                <c:pt idx="9">
                  <c:v>198710</c:v>
                </c:pt>
                <c:pt idx="10">
                  <c:v>198711</c:v>
                </c:pt>
                <c:pt idx="11">
                  <c:v>198712</c:v>
                </c:pt>
                <c:pt idx="12">
                  <c:v>198713</c:v>
                </c:pt>
                <c:pt idx="13">
                  <c:v>198714</c:v>
                </c:pt>
                <c:pt idx="14">
                  <c:v>198715</c:v>
                </c:pt>
                <c:pt idx="15">
                  <c:v>198716</c:v>
                </c:pt>
                <c:pt idx="16">
                  <c:v>198717</c:v>
                </c:pt>
                <c:pt idx="17">
                  <c:v>198718</c:v>
                </c:pt>
                <c:pt idx="18">
                  <c:v>198719</c:v>
                </c:pt>
                <c:pt idx="19">
                  <c:v>198720</c:v>
                </c:pt>
                <c:pt idx="20">
                  <c:v>198721</c:v>
                </c:pt>
                <c:pt idx="21">
                  <c:v>198722</c:v>
                </c:pt>
                <c:pt idx="22">
                  <c:v>198723</c:v>
                </c:pt>
                <c:pt idx="23">
                  <c:v>198724</c:v>
                </c:pt>
                <c:pt idx="24">
                  <c:v>198725</c:v>
                </c:pt>
                <c:pt idx="25">
                  <c:v>198726</c:v>
                </c:pt>
                <c:pt idx="26">
                  <c:v>198727</c:v>
                </c:pt>
                <c:pt idx="27">
                  <c:v>198728</c:v>
                </c:pt>
                <c:pt idx="28">
                  <c:v>198729</c:v>
                </c:pt>
                <c:pt idx="29">
                  <c:v>198730</c:v>
                </c:pt>
                <c:pt idx="30">
                  <c:v>198731</c:v>
                </c:pt>
                <c:pt idx="31">
                  <c:v>198732</c:v>
                </c:pt>
                <c:pt idx="32">
                  <c:v>198733</c:v>
                </c:pt>
                <c:pt idx="33">
                  <c:v>198734</c:v>
                </c:pt>
                <c:pt idx="34">
                  <c:v>198735</c:v>
                </c:pt>
                <c:pt idx="35">
                  <c:v>198736</c:v>
                </c:pt>
                <c:pt idx="36">
                  <c:v>198737</c:v>
                </c:pt>
                <c:pt idx="37">
                  <c:v>198738</c:v>
                </c:pt>
                <c:pt idx="38">
                  <c:v>198739</c:v>
                </c:pt>
                <c:pt idx="39">
                  <c:v>198740</c:v>
                </c:pt>
                <c:pt idx="40">
                  <c:v>198741</c:v>
                </c:pt>
                <c:pt idx="41">
                  <c:v>198742</c:v>
                </c:pt>
                <c:pt idx="42">
                  <c:v>198743</c:v>
                </c:pt>
                <c:pt idx="43">
                  <c:v>198744</c:v>
                </c:pt>
                <c:pt idx="44">
                  <c:v>198745</c:v>
                </c:pt>
                <c:pt idx="45">
                  <c:v>198746</c:v>
                </c:pt>
                <c:pt idx="46">
                  <c:v>198747</c:v>
                </c:pt>
                <c:pt idx="47">
                  <c:v>198748</c:v>
                </c:pt>
                <c:pt idx="48">
                  <c:v>198749</c:v>
                </c:pt>
                <c:pt idx="49">
                  <c:v>198750</c:v>
                </c:pt>
                <c:pt idx="50">
                  <c:v>198751</c:v>
                </c:pt>
                <c:pt idx="51">
                  <c:v>198752</c:v>
                </c:pt>
                <c:pt idx="52">
                  <c:v>198801</c:v>
                </c:pt>
                <c:pt idx="53">
                  <c:v>198802</c:v>
                </c:pt>
                <c:pt idx="54">
                  <c:v>198803</c:v>
                </c:pt>
                <c:pt idx="55">
                  <c:v>198804</c:v>
                </c:pt>
                <c:pt idx="56">
                  <c:v>198805</c:v>
                </c:pt>
                <c:pt idx="57">
                  <c:v>198806</c:v>
                </c:pt>
                <c:pt idx="58">
                  <c:v>198807</c:v>
                </c:pt>
                <c:pt idx="59">
                  <c:v>198808</c:v>
                </c:pt>
                <c:pt idx="60">
                  <c:v>198809</c:v>
                </c:pt>
                <c:pt idx="61">
                  <c:v>198810</c:v>
                </c:pt>
                <c:pt idx="62">
                  <c:v>198811</c:v>
                </c:pt>
                <c:pt idx="63">
                  <c:v>198812</c:v>
                </c:pt>
                <c:pt idx="64">
                  <c:v>198813</c:v>
                </c:pt>
                <c:pt idx="65">
                  <c:v>198814</c:v>
                </c:pt>
                <c:pt idx="66">
                  <c:v>198815</c:v>
                </c:pt>
                <c:pt idx="67">
                  <c:v>198816</c:v>
                </c:pt>
                <c:pt idx="68">
                  <c:v>198817</c:v>
                </c:pt>
                <c:pt idx="69">
                  <c:v>198818</c:v>
                </c:pt>
                <c:pt idx="70">
                  <c:v>198819</c:v>
                </c:pt>
                <c:pt idx="71">
                  <c:v>198820</c:v>
                </c:pt>
                <c:pt idx="72">
                  <c:v>198821</c:v>
                </c:pt>
                <c:pt idx="73">
                  <c:v>198822</c:v>
                </c:pt>
                <c:pt idx="74">
                  <c:v>198823</c:v>
                </c:pt>
                <c:pt idx="75">
                  <c:v>198824</c:v>
                </c:pt>
                <c:pt idx="76">
                  <c:v>198825</c:v>
                </c:pt>
                <c:pt idx="77">
                  <c:v>198826</c:v>
                </c:pt>
                <c:pt idx="78">
                  <c:v>198827</c:v>
                </c:pt>
                <c:pt idx="79">
                  <c:v>198828</c:v>
                </c:pt>
                <c:pt idx="80">
                  <c:v>198829</c:v>
                </c:pt>
                <c:pt idx="81">
                  <c:v>198830</c:v>
                </c:pt>
                <c:pt idx="82">
                  <c:v>198831</c:v>
                </c:pt>
                <c:pt idx="83">
                  <c:v>198832</c:v>
                </c:pt>
                <c:pt idx="84">
                  <c:v>198833</c:v>
                </c:pt>
                <c:pt idx="85">
                  <c:v>198834</c:v>
                </c:pt>
                <c:pt idx="86">
                  <c:v>198835</c:v>
                </c:pt>
                <c:pt idx="87">
                  <c:v>198836</c:v>
                </c:pt>
                <c:pt idx="88">
                  <c:v>198837</c:v>
                </c:pt>
                <c:pt idx="89">
                  <c:v>198838</c:v>
                </c:pt>
                <c:pt idx="90">
                  <c:v>198839</c:v>
                </c:pt>
                <c:pt idx="91">
                  <c:v>198840</c:v>
                </c:pt>
                <c:pt idx="92">
                  <c:v>198841</c:v>
                </c:pt>
                <c:pt idx="93">
                  <c:v>198842</c:v>
                </c:pt>
                <c:pt idx="94">
                  <c:v>198843</c:v>
                </c:pt>
                <c:pt idx="95">
                  <c:v>198844</c:v>
                </c:pt>
                <c:pt idx="96">
                  <c:v>198845</c:v>
                </c:pt>
                <c:pt idx="97">
                  <c:v>198846</c:v>
                </c:pt>
                <c:pt idx="98">
                  <c:v>198847</c:v>
                </c:pt>
                <c:pt idx="99">
                  <c:v>198848</c:v>
                </c:pt>
                <c:pt idx="100">
                  <c:v>198849</c:v>
                </c:pt>
                <c:pt idx="101">
                  <c:v>198850</c:v>
                </c:pt>
                <c:pt idx="102">
                  <c:v>198851</c:v>
                </c:pt>
                <c:pt idx="103">
                  <c:v>198852</c:v>
                </c:pt>
                <c:pt idx="104">
                  <c:v>198901</c:v>
                </c:pt>
                <c:pt idx="105">
                  <c:v>198902</c:v>
                </c:pt>
                <c:pt idx="106">
                  <c:v>198903</c:v>
                </c:pt>
                <c:pt idx="107">
                  <c:v>198904</c:v>
                </c:pt>
                <c:pt idx="108">
                  <c:v>198905</c:v>
                </c:pt>
                <c:pt idx="109">
                  <c:v>198906</c:v>
                </c:pt>
                <c:pt idx="110">
                  <c:v>198907</c:v>
                </c:pt>
                <c:pt idx="111">
                  <c:v>198908</c:v>
                </c:pt>
                <c:pt idx="112">
                  <c:v>198909</c:v>
                </c:pt>
                <c:pt idx="113">
                  <c:v>198910</c:v>
                </c:pt>
                <c:pt idx="114">
                  <c:v>198911</c:v>
                </c:pt>
                <c:pt idx="115">
                  <c:v>198912</c:v>
                </c:pt>
                <c:pt idx="116">
                  <c:v>198913</c:v>
                </c:pt>
                <c:pt idx="117">
                  <c:v>198914</c:v>
                </c:pt>
                <c:pt idx="118">
                  <c:v>198915</c:v>
                </c:pt>
                <c:pt idx="119">
                  <c:v>198916</c:v>
                </c:pt>
                <c:pt idx="120">
                  <c:v>198917</c:v>
                </c:pt>
                <c:pt idx="121">
                  <c:v>198918</c:v>
                </c:pt>
                <c:pt idx="122">
                  <c:v>198919</c:v>
                </c:pt>
                <c:pt idx="123">
                  <c:v>198920</c:v>
                </c:pt>
                <c:pt idx="124">
                  <c:v>198921</c:v>
                </c:pt>
                <c:pt idx="125">
                  <c:v>198922</c:v>
                </c:pt>
                <c:pt idx="126">
                  <c:v>198923</c:v>
                </c:pt>
                <c:pt idx="127">
                  <c:v>198924</c:v>
                </c:pt>
                <c:pt idx="128">
                  <c:v>198925</c:v>
                </c:pt>
                <c:pt idx="129">
                  <c:v>198926</c:v>
                </c:pt>
                <c:pt idx="130">
                  <c:v>198927</c:v>
                </c:pt>
                <c:pt idx="131">
                  <c:v>198928</c:v>
                </c:pt>
                <c:pt idx="132">
                  <c:v>198929</c:v>
                </c:pt>
                <c:pt idx="133">
                  <c:v>198930</c:v>
                </c:pt>
                <c:pt idx="134">
                  <c:v>198931</c:v>
                </c:pt>
                <c:pt idx="135">
                  <c:v>198932</c:v>
                </c:pt>
                <c:pt idx="136">
                  <c:v>198933</c:v>
                </c:pt>
                <c:pt idx="137">
                  <c:v>198934</c:v>
                </c:pt>
                <c:pt idx="138">
                  <c:v>198935</c:v>
                </c:pt>
                <c:pt idx="139">
                  <c:v>198936</c:v>
                </c:pt>
                <c:pt idx="140">
                  <c:v>198937</c:v>
                </c:pt>
                <c:pt idx="141">
                  <c:v>198938</c:v>
                </c:pt>
                <c:pt idx="142">
                  <c:v>198939</c:v>
                </c:pt>
                <c:pt idx="143">
                  <c:v>198940</c:v>
                </c:pt>
                <c:pt idx="144">
                  <c:v>198941</c:v>
                </c:pt>
                <c:pt idx="145">
                  <c:v>198942</c:v>
                </c:pt>
                <c:pt idx="146">
                  <c:v>198943</c:v>
                </c:pt>
                <c:pt idx="147">
                  <c:v>198944</c:v>
                </c:pt>
                <c:pt idx="148">
                  <c:v>198945</c:v>
                </c:pt>
                <c:pt idx="149">
                  <c:v>198946</c:v>
                </c:pt>
                <c:pt idx="150">
                  <c:v>198947</c:v>
                </c:pt>
                <c:pt idx="151">
                  <c:v>198948</c:v>
                </c:pt>
                <c:pt idx="152">
                  <c:v>198949</c:v>
                </c:pt>
                <c:pt idx="153">
                  <c:v>198950</c:v>
                </c:pt>
                <c:pt idx="154">
                  <c:v>198951</c:v>
                </c:pt>
                <c:pt idx="155">
                  <c:v>198952</c:v>
                </c:pt>
                <c:pt idx="156">
                  <c:v>199001</c:v>
                </c:pt>
                <c:pt idx="157">
                  <c:v>199002</c:v>
                </c:pt>
                <c:pt idx="158">
                  <c:v>199003</c:v>
                </c:pt>
                <c:pt idx="159">
                  <c:v>199004</c:v>
                </c:pt>
                <c:pt idx="160">
                  <c:v>199005</c:v>
                </c:pt>
                <c:pt idx="161">
                  <c:v>199006</c:v>
                </c:pt>
                <c:pt idx="162">
                  <c:v>199007</c:v>
                </c:pt>
                <c:pt idx="163">
                  <c:v>199008</c:v>
                </c:pt>
                <c:pt idx="164">
                  <c:v>199009</c:v>
                </c:pt>
                <c:pt idx="165">
                  <c:v>199010</c:v>
                </c:pt>
                <c:pt idx="166">
                  <c:v>199011</c:v>
                </c:pt>
                <c:pt idx="167">
                  <c:v>199012</c:v>
                </c:pt>
                <c:pt idx="168">
                  <c:v>199013</c:v>
                </c:pt>
                <c:pt idx="169">
                  <c:v>199014</c:v>
                </c:pt>
                <c:pt idx="170">
                  <c:v>199015</c:v>
                </c:pt>
                <c:pt idx="171">
                  <c:v>199016</c:v>
                </c:pt>
                <c:pt idx="172">
                  <c:v>199017</c:v>
                </c:pt>
                <c:pt idx="173">
                  <c:v>199018</c:v>
                </c:pt>
                <c:pt idx="174">
                  <c:v>199019</c:v>
                </c:pt>
                <c:pt idx="175">
                  <c:v>199020</c:v>
                </c:pt>
                <c:pt idx="176">
                  <c:v>199021</c:v>
                </c:pt>
                <c:pt idx="177">
                  <c:v>199022</c:v>
                </c:pt>
                <c:pt idx="178">
                  <c:v>199023</c:v>
                </c:pt>
                <c:pt idx="179">
                  <c:v>199024</c:v>
                </c:pt>
                <c:pt idx="180">
                  <c:v>199025</c:v>
                </c:pt>
                <c:pt idx="181">
                  <c:v>199026</c:v>
                </c:pt>
                <c:pt idx="182">
                  <c:v>199027</c:v>
                </c:pt>
                <c:pt idx="183">
                  <c:v>199028</c:v>
                </c:pt>
                <c:pt idx="184">
                  <c:v>199029</c:v>
                </c:pt>
                <c:pt idx="185">
                  <c:v>199030</c:v>
                </c:pt>
                <c:pt idx="186">
                  <c:v>199031</c:v>
                </c:pt>
                <c:pt idx="187">
                  <c:v>199032</c:v>
                </c:pt>
                <c:pt idx="188">
                  <c:v>199033</c:v>
                </c:pt>
                <c:pt idx="189">
                  <c:v>199034</c:v>
                </c:pt>
                <c:pt idx="190">
                  <c:v>199035</c:v>
                </c:pt>
                <c:pt idx="191">
                  <c:v>199036</c:v>
                </c:pt>
                <c:pt idx="192">
                  <c:v>199037</c:v>
                </c:pt>
                <c:pt idx="193">
                  <c:v>199038</c:v>
                </c:pt>
                <c:pt idx="194">
                  <c:v>199039</c:v>
                </c:pt>
                <c:pt idx="195">
                  <c:v>199040</c:v>
                </c:pt>
                <c:pt idx="196">
                  <c:v>199041</c:v>
                </c:pt>
                <c:pt idx="197">
                  <c:v>199042</c:v>
                </c:pt>
                <c:pt idx="198">
                  <c:v>199043</c:v>
                </c:pt>
                <c:pt idx="199">
                  <c:v>199044</c:v>
                </c:pt>
                <c:pt idx="200">
                  <c:v>199045</c:v>
                </c:pt>
                <c:pt idx="201">
                  <c:v>199046</c:v>
                </c:pt>
                <c:pt idx="202">
                  <c:v>199047</c:v>
                </c:pt>
                <c:pt idx="203">
                  <c:v>199048</c:v>
                </c:pt>
                <c:pt idx="204">
                  <c:v>199049</c:v>
                </c:pt>
                <c:pt idx="205">
                  <c:v>199050</c:v>
                </c:pt>
                <c:pt idx="206">
                  <c:v>199051</c:v>
                </c:pt>
                <c:pt idx="207">
                  <c:v>199052</c:v>
                </c:pt>
                <c:pt idx="208">
                  <c:v>199101</c:v>
                </c:pt>
                <c:pt idx="209">
                  <c:v>199102</c:v>
                </c:pt>
                <c:pt idx="210">
                  <c:v>199103</c:v>
                </c:pt>
                <c:pt idx="211">
                  <c:v>199104</c:v>
                </c:pt>
                <c:pt idx="212">
                  <c:v>199105</c:v>
                </c:pt>
                <c:pt idx="213">
                  <c:v>199106</c:v>
                </c:pt>
                <c:pt idx="214">
                  <c:v>199107</c:v>
                </c:pt>
                <c:pt idx="215">
                  <c:v>199108</c:v>
                </c:pt>
                <c:pt idx="216">
                  <c:v>199109</c:v>
                </c:pt>
                <c:pt idx="217">
                  <c:v>199110</c:v>
                </c:pt>
                <c:pt idx="218">
                  <c:v>199111</c:v>
                </c:pt>
                <c:pt idx="219">
                  <c:v>199112</c:v>
                </c:pt>
                <c:pt idx="220">
                  <c:v>199113</c:v>
                </c:pt>
                <c:pt idx="221">
                  <c:v>199114</c:v>
                </c:pt>
                <c:pt idx="222">
                  <c:v>199115</c:v>
                </c:pt>
                <c:pt idx="223">
                  <c:v>199116</c:v>
                </c:pt>
                <c:pt idx="224">
                  <c:v>199117</c:v>
                </c:pt>
                <c:pt idx="225">
                  <c:v>199118</c:v>
                </c:pt>
                <c:pt idx="226">
                  <c:v>199119</c:v>
                </c:pt>
                <c:pt idx="227">
                  <c:v>199120</c:v>
                </c:pt>
                <c:pt idx="228">
                  <c:v>199121</c:v>
                </c:pt>
                <c:pt idx="229">
                  <c:v>199122</c:v>
                </c:pt>
                <c:pt idx="230">
                  <c:v>199123</c:v>
                </c:pt>
                <c:pt idx="231">
                  <c:v>199124</c:v>
                </c:pt>
                <c:pt idx="232">
                  <c:v>199125</c:v>
                </c:pt>
                <c:pt idx="233">
                  <c:v>199126</c:v>
                </c:pt>
                <c:pt idx="234">
                  <c:v>199127</c:v>
                </c:pt>
                <c:pt idx="235">
                  <c:v>199128</c:v>
                </c:pt>
                <c:pt idx="236">
                  <c:v>199129</c:v>
                </c:pt>
                <c:pt idx="237">
                  <c:v>199130</c:v>
                </c:pt>
                <c:pt idx="238">
                  <c:v>199131</c:v>
                </c:pt>
                <c:pt idx="239">
                  <c:v>199132</c:v>
                </c:pt>
                <c:pt idx="240">
                  <c:v>199133</c:v>
                </c:pt>
                <c:pt idx="241">
                  <c:v>199134</c:v>
                </c:pt>
                <c:pt idx="242">
                  <c:v>199135</c:v>
                </c:pt>
                <c:pt idx="243">
                  <c:v>199136</c:v>
                </c:pt>
                <c:pt idx="244">
                  <c:v>199137</c:v>
                </c:pt>
                <c:pt idx="245">
                  <c:v>199138</c:v>
                </c:pt>
                <c:pt idx="246">
                  <c:v>199139</c:v>
                </c:pt>
                <c:pt idx="247">
                  <c:v>199140</c:v>
                </c:pt>
                <c:pt idx="248">
                  <c:v>199141</c:v>
                </c:pt>
                <c:pt idx="249">
                  <c:v>199142</c:v>
                </c:pt>
                <c:pt idx="250">
                  <c:v>199143</c:v>
                </c:pt>
                <c:pt idx="251">
                  <c:v>199144</c:v>
                </c:pt>
                <c:pt idx="252">
                  <c:v>199145</c:v>
                </c:pt>
                <c:pt idx="253">
                  <c:v>199146</c:v>
                </c:pt>
                <c:pt idx="254">
                  <c:v>199147</c:v>
                </c:pt>
                <c:pt idx="255">
                  <c:v>199148</c:v>
                </c:pt>
                <c:pt idx="256">
                  <c:v>199149</c:v>
                </c:pt>
                <c:pt idx="257">
                  <c:v>199150</c:v>
                </c:pt>
                <c:pt idx="258">
                  <c:v>199151</c:v>
                </c:pt>
                <c:pt idx="259">
                  <c:v>199152</c:v>
                </c:pt>
                <c:pt idx="260">
                  <c:v>199201</c:v>
                </c:pt>
                <c:pt idx="261">
                  <c:v>199202</c:v>
                </c:pt>
                <c:pt idx="262">
                  <c:v>199203</c:v>
                </c:pt>
                <c:pt idx="263">
                  <c:v>199204</c:v>
                </c:pt>
                <c:pt idx="264">
                  <c:v>199205</c:v>
                </c:pt>
                <c:pt idx="265">
                  <c:v>199206</c:v>
                </c:pt>
                <c:pt idx="266">
                  <c:v>199207</c:v>
                </c:pt>
                <c:pt idx="267">
                  <c:v>199208</c:v>
                </c:pt>
                <c:pt idx="268">
                  <c:v>199209</c:v>
                </c:pt>
                <c:pt idx="269">
                  <c:v>199210</c:v>
                </c:pt>
                <c:pt idx="270">
                  <c:v>199211</c:v>
                </c:pt>
                <c:pt idx="271">
                  <c:v>199212</c:v>
                </c:pt>
                <c:pt idx="272">
                  <c:v>199213</c:v>
                </c:pt>
                <c:pt idx="273">
                  <c:v>199214</c:v>
                </c:pt>
                <c:pt idx="274">
                  <c:v>199215</c:v>
                </c:pt>
                <c:pt idx="275">
                  <c:v>199216</c:v>
                </c:pt>
                <c:pt idx="276">
                  <c:v>199217</c:v>
                </c:pt>
                <c:pt idx="277">
                  <c:v>199218</c:v>
                </c:pt>
                <c:pt idx="278">
                  <c:v>199219</c:v>
                </c:pt>
                <c:pt idx="279">
                  <c:v>199220</c:v>
                </c:pt>
                <c:pt idx="280">
                  <c:v>199221</c:v>
                </c:pt>
                <c:pt idx="281">
                  <c:v>199222</c:v>
                </c:pt>
                <c:pt idx="282">
                  <c:v>199223</c:v>
                </c:pt>
                <c:pt idx="283">
                  <c:v>199224</c:v>
                </c:pt>
                <c:pt idx="284">
                  <c:v>199225</c:v>
                </c:pt>
                <c:pt idx="285">
                  <c:v>199226</c:v>
                </c:pt>
                <c:pt idx="286">
                  <c:v>199227</c:v>
                </c:pt>
                <c:pt idx="287">
                  <c:v>199228</c:v>
                </c:pt>
                <c:pt idx="288">
                  <c:v>199229</c:v>
                </c:pt>
                <c:pt idx="289">
                  <c:v>199230</c:v>
                </c:pt>
                <c:pt idx="290">
                  <c:v>199231</c:v>
                </c:pt>
                <c:pt idx="291">
                  <c:v>199232</c:v>
                </c:pt>
                <c:pt idx="292">
                  <c:v>199233</c:v>
                </c:pt>
                <c:pt idx="293">
                  <c:v>199234</c:v>
                </c:pt>
                <c:pt idx="294">
                  <c:v>199235</c:v>
                </c:pt>
                <c:pt idx="295">
                  <c:v>199236</c:v>
                </c:pt>
                <c:pt idx="296">
                  <c:v>199237</c:v>
                </c:pt>
                <c:pt idx="297">
                  <c:v>199238</c:v>
                </c:pt>
                <c:pt idx="298">
                  <c:v>199239</c:v>
                </c:pt>
                <c:pt idx="299">
                  <c:v>199240</c:v>
                </c:pt>
                <c:pt idx="300">
                  <c:v>199241</c:v>
                </c:pt>
                <c:pt idx="301">
                  <c:v>199242</c:v>
                </c:pt>
                <c:pt idx="302">
                  <c:v>199243</c:v>
                </c:pt>
                <c:pt idx="303">
                  <c:v>199244</c:v>
                </c:pt>
                <c:pt idx="304">
                  <c:v>199245</c:v>
                </c:pt>
                <c:pt idx="305">
                  <c:v>199246</c:v>
                </c:pt>
                <c:pt idx="306">
                  <c:v>199247</c:v>
                </c:pt>
                <c:pt idx="307">
                  <c:v>199248</c:v>
                </c:pt>
                <c:pt idx="308">
                  <c:v>199249</c:v>
                </c:pt>
                <c:pt idx="309">
                  <c:v>199250</c:v>
                </c:pt>
                <c:pt idx="310">
                  <c:v>199251</c:v>
                </c:pt>
                <c:pt idx="311">
                  <c:v>199252</c:v>
                </c:pt>
                <c:pt idx="312">
                  <c:v>199301</c:v>
                </c:pt>
                <c:pt idx="313">
                  <c:v>199302</c:v>
                </c:pt>
                <c:pt idx="314">
                  <c:v>199303</c:v>
                </c:pt>
                <c:pt idx="315">
                  <c:v>199304</c:v>
                </c:pt>
                <c:pt idx="316">
                  <c:v>199305</c:v>
                </c:pt>
                <c:pt idx="317">
                  <c:v>199306</c:v>
                </c:pt>
                <c:pt idx="318">
                  <c:v>199307</c:v>
                </c:pt>
                <c:pt idx="319">
                  <c:v>199308</c:v>
                </c:pt>
                <c:pt idx="320">
                  <c:v>199309</c:v>
                </c:pt>
                <c:pt idx="321">
                  <c:v>199310</c:v>
                </c:pt>
                <c:pt idx="322">
                  <c:v>199311</c:v>
                </c:pt>
                <c:pt idx="323">
                  <c:v>199312</c:v>
                </c:pt>
                <c:pt idx="324">
                  <c:v>199313</c:v>
                </c:pt>
                <c:pt idx="325">
                  <c:v>199314</c:v>
                </c:pt>
                <c:pt idx="326">
                  <c:v>199315</c:v>
                </c:pt>
                <c:pt idx="327">
                  <c:v>199316</c:v>
                </c:pt>
                <c:pt idx="328">
                  <c:v>199317</c:v>
                </c:pt>
                <c:pt idx="329">
                  <c:v>199318</c:v>
                </c:pt>
                <c:pt idx="330">
                  <c:v>199319</c:v>
                </c:pt>
                <c:pt idx="331">
                  <c:v>199320</c:v>
                </c:pt>
                <c:pt idx="332">
                  <c:v>199321</c:v>
                </c:pt>
                <c:pt idx="333">
                  <c:v>199322</c:v>
                </c:pt>
                <c:pt idx="334">
                  <c:v>199323</c:v>
                </c:pt>
                <c:pt idx="335">
                  <c:v>199324</c:v>
                </c:pt>
                <c:pt idx="336">
                  <c:v>199325</c:v>
                </c:pt>
                <c:pt idx="337">
                  <c:v>199326</c:v>
                </c:pt>
                <c:pt idx="338">
                  <c:v>199327</c:v>
                </c:pt>
                <c:pt idx="339">
                  <c:v>199328</c:v>
                </c:pt>
                <c:pt idx="340">
                  <c:v>199329</c:v>
                </c:pt>
                <c:pt idx="341">
                  <c:v>199330</c:v>
                </c:pt>
                <c:pt idx="342">
                  <c:v>199331</c:v>
                </c:pt>
                <c:pt idx="343">
                  <c:v>199332</c:v>
                </c:pt>
                <c:pt idx="344">
                  <c:v>199333</c:v>
                </c:pt>
                <c:pt idx="345">
                  <c:v>199334</c:v>
                </c:pt>
                <c:pt idx="346">
                  <c:v>199335</c:v>
                </c:pt>
                <c:pt idx="347">
                  <c:v>199336</c:v>
                </c:pt>
                <c:pt idx="348">
                  <c:v>199337</c:v>
                </c:pt>
                <c:pt idx="349">
                  <c:v>199338</c:v>
                </c:pt>
                <c:pt idx="350">
                  <c:v>199339</c:v>
                </c:pt>
                <c:pt idx="351">
                  <c:v>199340</c:v>
                </c:pt>
                <c:pt idx="352">
                  <c:v>199341</c:v>
                </c:pt>
                <c:pt idx="353">
                  <c:v>199342</c:v>
                </c:pt>
                <c:pt idx="354">
                  <c:v>199343</c:v>
                </c:pt>
                <c:pt idx="355">
                  <c:v>199344</c:v>
                </c:pt>
                <c:pt idx="356">
                  <c:v>199345</c:v>
                </c:pt>
                <c:pt idx="357">
                  <c:v>199346</c:v>
                </c:pt>
                <c:pt idx="358">
                  <c:v>199347</c:v>
                </c:pt>
                <c:pt idx="359">
                  <c:v>199348</c:v>
                </c:pt>
                <c:pt idx="360">
                  <c:v>199349</c:v>
                </c:pt>
                <c:pt idx="361">
                  <c:v>199350</c:v>
                </c:pt>
                <c:pt idx="362">
                  <c:v>199352</c:v>
                </c:pt>
                <c:pt idx="363">
                  <c:v>199401</c:v>
                </c:pt>
                <c:pt idx="364">
                  <c:v>199402</c:v>
                </c:pt>
                <c:pt idx="365">
                  <c:v>199403</c:v>
                </c:pt>
                <c:pt idx="366">
                  <c:v>199404</c:v>
                </c:pt>
                <c:pt idx="367">
                  <c:v>199405</c:v>
                </c:pt>
                <c:pt idx="368">
                  <c:v>199406</c:v>
                </c:pt>
                <c:pt idx="369">
                  <c:v>199407</c:v>
                </c:pt>
                <c:pt idx="370">
                  <c:v>199408</c:v>
                </c:pt>
                <c:pt idx="371">
                  <c:v>199409</c:v>
                </c:pt>
                <c:pt idx="372">
                  <c:v>199410</c:v>
                </c:pt>
                <c:pt idx="373">
                  <c:v>199411</c:v>
                </c:pt>
                <c:pt idx="374">
                  <c:v>199412</c:v>
                </c:pt>
                <c:pt idx="375">
                  <c:v>199413</c:v>
                </c:pt>
                <c:pt idx="376">
                  <c:v>199414</c:v>
                </c:pt>
                <c:pt idx="377">
                  <c:v>199415</c:v>
                </c:pt>
                <c:pt idx="378">
                  <c:v>199416</c:v>
                </c:pt>
                <c:pt idx="379">
                  <c:v>199417</c:v>
                </c:pt>
                <c:pt idx="380">
                  <c:v>199418</c:v>
                </c:pt>
                <c:pt idx="381">
                  <c:v>199419</c:v>
                </c:pt>
                <c:pt idx="382">
                  <c:v>199420</c:v>
                </c:pt>
                <c:pt idx="383">
                  <c:v>199421</c:v>
                </c:pt>
                <c:pt idx="384">
                  <c:v>199422</c:v>
                </c:pt>
                <c:pt idx="385">
                  <c:v>199423</c:v>
                </c:pt>
                <c:pt idx="386">
                  <c:v>199424</c:v>
                </c:pt>
                <c:pt idx="387">
                  <c:v>199425</c:v>
                </c:pt>
                <c:pt idx="388">
                  <c:v>199426</c:v>
                </c:pt>
                <c:pt idx="389">
                  <c:v>199427</c:v>
                </c:pt>
                <c:pt idx="390">
                  <c:v>199428</c:v>
                </c:pt>
                <c:pt idx="391">
                  <c:v>199429</c:v>
                </c:pt>
                <c:pt idx="392">
                  <c:v>199430</c:v>
                </c:pt>
                <c:pt idx="393">
                  <c:v>199431</c:v>
                </c:pt>
                <c:pt idx="394">
                  <c:v>199432</c:v>
                </c:pt>
                <c:pt idx="395">
                  <c:v>199433</c:v>
                </c:pt>
                <c:pt idx="396">
                  <c:v>199434</c:v>
                </c:pt>
                <c:pt idx="397">
                  <c:v>199435</c:v>
                </c:pt>
                <c:pt idx="398">
                  <c:v>199436</c:v>
                </c:pt>
                <c:pt idx="399">
                  <c:v>199437</c:v>
                </c:pt>
                <c:pt idx="400">
                  <c:v>199438</c:v>
                </c:pt>
                <c:pt idx="401">
                  <c:v>199439</c:v>
                </c:pt>
                <c:pt idx="402">
                  <c:v>199440</c:v>
                </c:pt>
                <c:pt idx="403">
                  <c:v>199441</c:v>
                </c:pt>
                <c:pt idx="404">
                  <c:v>199442</c:v>
                </c:pt>
                <c:pt idx="405">
                  <c:v>199443</c:v>
                </c:pt>
                <c:pt idx="406">
                  <c:v>199444</c:v>
                </c:pt>
                <c:pt idx="407">
                  <c:v>199445</c:v>
                </c:pt>
                <c:pt idx="408">
                  <c:v>199446</c:v>
                </c:pt>
                <c:pt idx="409">
                  <c:v>199447</c:v>
                </c:pt>
                <c:pt idx="410">
                  <c:v>199448</c:v>
                </c:pt>
                <c:pt idx="411">
                  <c:v>199449</c:v>
                </c:pt>
                <c:pt idx="412">
                  <c:v>199450</c:v>
                </c:pt>
                <c:pt idx="413">
                  <c:v>199451</c:v>
                </c:pt>
                <c:pt idx="414">
                  <c:v>199452</c:v>
                </c:pt>
                <c:pt idx="415">
                  <c:v>199501</c:v>
                </c:pt>
                <c:pt idx="416">
                  <c:v>199502</c:v>
                </c:pt>
                <c:pt idx="417">
                  <c:v>199503</c:v>
                </c:pt>
                <c:pt idx="418">
                  <c:v>199504</c:v>
                </c:pt>
                <c:pt idx="419">
                  <c:v>199505</c:v>
                </c:pt>
                <c:pt idx="420">
                  <c:v>199506</c:v>
                </c:pt>
                <c:pt idx="421">
                  <c:v>199507</c:v>
                </c:pt>
                <c:pt idx="422">
                  <c:v>199508</c:v>
                </c:pt>
                <c:pt idx="423">
                  <c:v>199509</c:v>
                </c:pt>
                <c:pt idx="424">
                  <c:v>199510</c:v>
                </c:pt>
                <c:pt idx="425">
                  <c:v>199511</c:v>
                </c:pt>
                <c:pt idx="426">
                  <c:v>199512</c:v>
                </c:pt>
                <c:pt idx="427">
                  <c:v>199513</c:v>
                </c:pt>
                <c:pt idx="428">
                  <c:v>199514</c:v>
                </c:pt>
                <c:pt idx="429">
                  <c:v>199515</c:v>
                </c:pt>
                <c:pt idx="430">
                  <c:v>199516</c:v>
                </c:pt>
                <c:pt idx="431">
                  <c:v>199517</c:v>
                </c:pt>
                <c:pt idx="432">
                  <c:v>199518</c:v>
                </c:pt>
                <c:pt idx="433">
                  <c:v>199519</c:v>
                </c:pt>
                <c:pt idx="434">
                  <c:v>199520</c:v>
                </c:pt>
                <c:pt idx="435">
                  <c:v>199521</c:v>
                </c:pt>
                <c:pt idx="436">
                  <c:v>199522</c:v>
                </c:pt>
                <c:pt idx="437">
                  <c:v>199523</c:v>
                </c:pt>
                <c:pt idx="438">
                  <c:v>199524</c:v>
                </c:pt>
                <c:pt idx="439">
                  <c:v>199525</c:v>
                </c:pt>
                <c:pt idx="440">
                  <c:v>199526</c:v>
                </c:pt>
                <c:pt idx="441">
                  <c:v>199527</c:v>
                </c:pt>
                <c:pt idx="442">
                  <c:v>199528</c:v>
                </c:pt>
                <c:pt idx="443">
                  <c:v>199529</c:v>
                </c:pt>
                <c:pt idx="444">
                  <c:v>199530</c:v>
                </c:pt>
                <c:pt idx="445">
                  <c:v>199531</c:v>
                </c:pt>
                <c:pt idx="446">
                  <c:v>199532</c:v>
                </c:pt>
                <c:pt idx="447">
                  <c:v>199533</c:v>
                </c:pt>
                <c:pt idx="448">
                  <c:v>199534</c:v>
                </c:pt>
                <c:pt idx="449">
                  <c:v>199535</c:v>
                </c:pt>
                <c:pt idx="450">
                  <c:v>199536</c:v>
                </c:pt>
                <c:pt idx="451">
                  <c:v>199537</c:v>
                </c:pt>
                <c:pt idx="452">
                  <c:v>199538</c:v>
                </c:pt>
                <c:pt idx="453">
                  <c:v>199539</c:v>
                </c:pt>
                <c:pt idx="454">
                  <c:v>199540</c:v>
                </c:pt>
                <c:pt idx="455">
                  <c:v>199541</c:v>
                </c:pt>
                <c:pt idx="456">
                  <c:v>199542</c:v>
                </c:pt>
                <c:pt idx="457">
                  <c:v>199543</c:v>
                </c:pt>
                <c:pt idx="458">
                  <c:v>199544</c:v>
                </c:pt>
                <c:pt idx="459">
                  <c:v>199545</c:v>
                </c:pt>
                <c:pt idx="460">
                  <c:v>199546</c:v>
                </c:pt>
                <c:pt idx="461">
                  <c:v>199547</c:v>
                </c:pt>
                <c:pt idx="462">
                  <c:v>199548</c:v>
                </c:pt>
                <c:pt idx="463">
                  <c:v>199549</c:v>
                </c:pt>
                <c:pt idx="464">
                  <c:v>199550</c:v>
                </c:pt>
                <c:pt idx="465">
                  <c:v>199551</c:v>
                </c:pt>
                <c:pt idx="466">
                  <c:v>199552</c:v>
                </c:pt>
                <c:pt idx="467">
                  <c:v>199601</c:v>
                </c:pt>
                <c:pt idx="468">
                  <c:v>199602</c:v>
                </c:pt>
                <c:pt idx="469">
                  <c:v>199603</c:v>
                </c:pt>
                <c:pt idx="470">
                  <c:v>199604</c:v>
                </c:pt>
                <c:pt idx="471">
                  <c:v>199605</c:v>
                </c:pt>
                <c:pt idx="472">
                  <c:v>199606</c:v>
                </c:pt>
                <c:pt idx="473">
                  <c:v>199607</c:v>
                </c:pt>
                <c:pt idx="474">
                  <c:v>199608</c:v>
                </c:pt>
                <c:pt idx="475">
                  <c:v>199609</c:v>
                </c:pt>
                <c:pt idx="476">
                  <c:v>199610</c:v>
                </c:pt>
                <c:pt idx="477">
                  <c:v>199611</c:v>
                </c:pt>
                <c:pt idx="478">
                  <c:v>199612</c:v>
                </c:pt>
                <c:pt idx="479">
                  <c:v>199613</c:v>
                </c:pt>
                <c:pt idx="480">
                  <c:v>199614</c:v>
                </c:pt>
                <c:pt idx="481">
                  <c:v>199615</c:v>
                </c:pt>
                <c:pt idx="482">
                  <c:v>199616</c:v>
                </c:pt>
                <c:pt idx="483">
                  <c:v>199617</c:v>
                </c:pt>
                <c:pt idx="484">
                  <c:v>199618</c:v>
                </c:pt>
                <c:pt idx="485">
                  <c:v>199619</c:v>
                </c:pt>
                <c:pt idx="486">
                  <c:v>199620</c:v>
                </c:pt>
                <c:pt idx="487">
                  <c:v>199621</c:v>
                </c:pt>
                <c:pt idx="488">
                  <c:v>199622</c:v>
                </c:pt>
                <c:pt idx="489">
                  <c:v>199623</c:v>
                </c:pt>
                <c:pt idx="490">
                  <c:v>199624</c:v>
                </c:pt>
                <c:pt idx="491">
                  <c:v>199625</c:v>
                </c:pt>
                <c:pt idx="492">
                  <c:v>199626</c:v>
                </c:pt>
                <c:pt idx="493">
                  <c:v>199627</c:v>
                </c:pt>
                <c:pt idx="494">
                  <c:v>199628</c:v>
                </c:pt>
                <c:pt idx="495">
                  <c:v>199629</c:v>
                </c:pt>
                <c:pt idx="496">
                  <c:v>199630</c:v>
                </c:pt>
                <c:pt idx="497">
                  <c:v>199631</c:v>
                </c:pt>
                <c:pt idx="498">
                  <c:v>199632</c:v>
                </c:pt>
                <c:pt idx="499">
                  <c:v>199633</c:v>
                </c:pt>
                <c:pt idx="500">
                  <c:v>199634</c:v>
                </c:pt>
                <c:pt idx="501">
                  <c:v>199635</c:v>
                </c:pt>
                <c:pt idx="502">
                  <c:v>199636</c:v>
                </c:pt>
                <c:pt idx="503">
                  <c:v>199637</c:v>
                </c:pt>
                <c:pt idx="504">
                  <c:v>199638</c:v>
                </c:pt>
                <c:pt idx="505">
                  <c:v>199639</c:v>
                </c:pt>
                <c:pt idx="506">
                  <c:v>199640</c:v>
                </c:pt>
                <c:pt idx="507">
                  <c:v>199641</c:v>
                </c:pt>
                <c:pt idx="508">
                  <c:v>199642</c:v>
                </c:pt>
                <c:pt idx="509">
                  <c:v>199643</c:v>
                </c:pt>
                <c:pt idx="510">
                  <c:v>199644</c:v>
                </c:pt>
                <c:pt idx="511">
                  <c:v>199645</c:v>
                </c:pt>
                <c:pt idx="512">
                  <c:v>199646</c:v>
                </c:pt>
                <c:pt idx="513">
                  <c:v>199647</c:v>
                </c:pt>
                <c:pt idx="514">
                  <c:v>199648</c:v>
                </c:pt>
                <c:pt idx="515">
                  <c:v>199649</c:v>
                </c:pt>
                <c:pt idx="516">
                  <c:v>199650</c:v>
                </c:pt>
                <c:pt idx="517">
                  <c:v>199651</c:v>
                </c:pt>
                <c:pt idx="518">
                  <c:v>199701</c:v>
                </c:pt>
                <c:pt idx="519">
                  <c:v>199702</c:v>
                </c:pt>
                <c:pt idx="520">
                  <c:v>199703</c:v>
                </c:pt>
                <c:pt idx="521">
                  <c:v>199704</c:v>
                </c:pt>
                <c:pt idx="522">
                  <c:v>199705</c:v>
                </c:pt>
                <c:pt idx="523">
                  <c:v>199706</c:v>
                </c:pt>
                <c:pt idx="524">
                  <c:v>199707</c:v>
                </c:pt>
                <c:pt idx="525">
                  <c:v>199708</c:v>
                </c:pt>
                <c:pt idx="526">
                  <c:v>199709</c:v>
                </c:pt>
                <c:pt idx="527">
                  <c:v>199710</c:v>
                </c:pt>
                <c:pt idx="528">
                  <c:v>199711</c:v>
                </c:pt>
                <c:pt idx="529">
                  <c:v>199712</c:v>
                </c:pt>
                <c:pt idx="530">
                  <c:v>199713</c:v>
                </c:pt>
                <c:pt idx="531">
                  <c:v>199714</c:v>
                </c:pt>
                <c:pt idx="532">
                  <c:v>199715</c:v>
                </c:pt>
                <c:pt idx="533">
                  <c:v>199716</c:v>
                </c:pt>
                <c:pt idx="534">
                  <c:v>199717</c:v>
                </c:pt>
                <c:pt idx="535">
                  <c:v>199718</c:v>
                </c:pt>
                <c:pt idx="536">
                  <c:v>199719</c:v>
                </c:pt>
                <c:pt idx="537">
                  <c:v>199720</c:v>
                </c:pt>
                <c:pt idx="538">
                  <c:v>199721</c:v>
                </c:pt>
                <c:pt idx="539">
                  <c:v>199722</c:v>
                </c:pt>
                <c:pt idx="540">
                  <c:v>199723</c:v>
                </c:pt>
                <c:pt idx="541">
                  <c:v>199724</c:v>
                </c:pt>
                <c:pt idx="542">
                  <c:v>199725</c:v>
                </c:pt>
                <c:pt idx="543">
                  <c:v>199726</c:v>
                </c:pt>
                <c:pt idx="544">
                  <c:v>199727</c:v>
                </c:pt>
                <c:pt idx="545">
                  <c:v>199728</c:v>
                </c:pt>
                <c:pt idx="546">
                  <c:v>199729</c:v>
                </c:pt>
                <c:pt idx="547">
                  <c:v>199730</c:v>
                </c:pt>
                <c:pt idx="548">
                  <c:v>199731</c:v>
                </c:pt>
                <c:pt idx="549">
                  <c:v>199732</c:v>
                </c:pt>
                <c:pt idx="550">
                  <c:v>199733</c:v>
                </c:pt>
                <c:pt idx="551">
                  <c:v>199734</c:v>
                </c:pt>
                <c:pt idx="552">
                  <c:v>199735</c:v>
                </c:pt>
                <c:pt idx="553">
                  <c:v>199736</c:v>
                </c:pt>
                <c:pt idx="554">
                  <c:v>199737</c:v>
                </c:pt>
                <c:pt idx="555">
                  <c:v>199738</c:v>
                </c:pt>
                <c:pt idx="556">
                  <c:v>199739</c:v>
                </c:pt>
                <c:pt idx="557">
                  <c:v>199740</c:v>
                </c:pt>
                <c:pt idx="558">
                  <c:v>199741</c:v>
                </c:pt>
                <c:pt idx="559">
                  <c:v>199742</c:v>
                </c:pt>
                <c:pt idx="560">
                  <c:v>199743</c:v>
                </c:pt>
                <c:pt idx="561">
                  <c:v>199744</c:v>
                </c:pt>
                <c:pt idx="562">
                  <c:v>199745</c:v>
                </c:pt>
                <c:pt idx="563">
                  <c:v>199746</c:v>
                </c:pt>
                <c:pt idx="564">
                  <c:v>199747</c:v>
                </c:pt>
                <c:pt idx="565">
                  <c:v>199748</c:v>
                </c:pt>
                <c:pt idx="566">
                  <c:v>199749</c:v>
                </c:pt>
                <c:pt idx="567">
                  <c:v>199750</c:v>
                </c:pt>
                <c:pt idx="568">
                  <c:v>199751</c:v>
                </c:pt>
                <c:pt idx="569">
                  <c:v>199752</c:v>
                </c:pt>
                <c:pt idx="570">
                  <c:v>199801</c:v>
                </c:pt>
                <c:pt idx="571">
                  <c:v>199802</c:v>
                </c:pt>
                <c:pt idx="572">
                  <c:v>199803</c:v>
                </c:pt>
                <c:pt idx="573">
                  <c:v>199804</c:v>
                </c:pt>
                <c:pt idx="574">
                  <c:v>199805</c:v>
                </c:pt>
                <c:pt idx="575">
                  <c:v>199806</c:v>
                </c:pt>
                <c:pt idx="576">
                  <c:v>199807</c:v>
                </c:pt>
                <c:pt idx="577">
                  <c:v>199808</c:v>
                </c:pt>
                <c:pt idx="578">
                  <c:v>199809</c:v>
                </c:pt>
                <c:pt idx="579">
                  <c:v>199810</c:v>
                </c:pt>
                <c:pt idx="580">
                  <c:v>199811</c:v>
                </c:pt>
                <c:pt idx="581">
                  <c:v>199812</c:v>
                </c:pt>
                <c:pt idx="582">
                  <c:v>199813</c:v>
                </c:pt>
                <c:pt idx="583">
                  <c:v>199814</c:v>
                </c:pt>
                <c:pt idx="584">
                  <c:v>199815</c:v>
                </c:pt>
                <c:pt idx="585">
                  <c:v>199816</c:v>
                </c:pt>
                <c:pt idx="586">
                  <c:v>199817</c:v>
                </c:pt>
                <c:pt idx="587">
                  <c:v>199818</c:v>
                </c:pt>
                <c:pt idx="588">
                  <c:v>199819</c:v>
                </c:pt>
                <c:pt idx="589">
                  <c:v>199820</c:v>
                </c:pt>
                <c:pt idx="590">
                  <c:v>199821</c:v>
                </c:pt>
                <c:pt idx="591">
                  <c:v>199822</c:v>
                </c:pt>
                <c:pt idx="592">
                  <c:v>199823</c:v>
                </c:pt>
                <c:pt idx="593">
                  <c:v>199824</c:v>
                </c:pt>
                <c:pt idx="594">
                  <c:v>199825</c:v>
                </c:pt>
                <c:pt idx="595">
                  <c:v>199826</c:v>
                </c:pt>
                <c:pt idx="596">
                  <c:v>199827</c:v>
                </c:pt>
                <c:pt idx="597">
                  <c:v>199828</c:v>
                </c:pt>
                <c:pt idx="598">
                  <c:v>199829</c:v>
                </c:pt>
                <c:pt idx="599">
                  <c:v>199830</c:v>
                </c:pt>
                <c:pt idx="600">
                  <c:v>199831</c:v>
                </c:pt>
                <c:pt idx="601">
                  <c:v>199832</c:v>
                </c:pt>
                <c:pt idx="602">
                  <c:v>199833</c:v>
                </c:pt>
                <c:pt idx="603">
                  <c:v>199834</c:v>
                </c:pt>
                <c:pt idx="604">
                  <c:v>199835</c:v>
                </c:pt>
                <c:pt idx="605">
                  <c:v>199836</c:v>
                </c:pt>
                <c:pt idx="606">
                  <c:v>199837</c:v>
                </c:pt>
                <c:pt idx="607">
                  <c:v>199838</c:v>
                </c:pt>
                <c:pt idx="608">
                  <c:v>199839</c:v>
                </c:pt>
                <c:pt idx="609">
                  <c:v>199840</c:v>
                </c:pt>
                <c:pt idx="610">
                  <c:v>199841</c:v>
                </c:pt>
                <c:pt idx="611">
                  <c:v>199842</c:v>
                </c:pt>
                <c:pt idx="612">
                  <c:v>199843</c:v>
                </c:pt>
                <c:pt idx="613">
                  <c:v>199844</c:v>
                </c:pt>
                <c:pt idx="614">
                  <c:v>199845</c:v>
                </c:pt>
                <c:pt idx="615">
                  <c:v>199846</c:v>
                </c:pt>
                <c:pt idx="616">
                  <c:v>199847</c:v>
                </c:pt>
                <c:pt idx="617">
                  <c:v>199848</c:v>
                </c:pt>
                <c:pt idx="618">
                  <c:v>199849</c:v>
                </c:pt>
                <c:pt idx="619">
                  <c:v>199850</c:v>
                </c:pt>
                <c:pt idx="620">
                  <c:v>199851</c:v>
                </c:pt>
                <c:pt idx="621">
                  <c:v>199852</c:v>
                </c:pt>
                <c:pt idx="622">
                  <c:v>199853</c:v>
                </c:pt>
                <c:pt idx="623">
                  <c:v>199901</c:v>
                </c:pt>
                <c:pt idx="624">
                  <c:v>199902</c:v>
                </c:pt>
                <c:pt idx="625">
                  <c:v>199903</c:v>
                </c:pt>
                <c:pt idx="626">
                  <c:v>199904</c:v>
                </c:pt>
                <c:pt idx="627">
                  <c:v>199905</c:v>
                </c:pt>
                <c:pt idx="628">
                  <c:v>199906</c:v>
                </c:pt>
                <c:pt idx="629">
                  <c:v>199907</c:v>
                </c:pt>
                <c:pt idx="630">
                  <c:v>199908</c:v>
                </c:pt>
                <c:pt idx="631">
                  <c:v>199909</c:v>
                </c:pt>
                <c:pt idx="632">
                  <c:v>199910</c:v>
                </c:pt>
                <c:pt idx="633">
                  <c:v>199911</c:v>
                </c:pt>
                <c:pt idx="634">
                  <c:v>199912</c:v>
                </c:pt>
                <c:pt idx="635">
                  <c:v>199913</c:v>
                </c:pt>
                <c:pt idx="636">
                  <c:v>199914</c:v>
                </c:pt>
                <c:pt idx="637">
                  <c:v>199915</c:v>
                </c:pt>
                <c:pt idx="638">
                  <c:v>199916</c:v>
                </c:pt>
                <c:pt idx="639">
                  <c:v>199917</c:v>
                </c:pt>
                <c:pt idx="640">
                  <c:v>199918</c:v>
                </c:pt>
                <c:pt idx="641">
                  <c:v>199919</c:v>
                </c:pt>
                <c:pt idx="642">
                  <c:v>199920</c:v>
                </c:pt>
                <c:pt idx="643">
                  <c:v>199921</c:v>
                </c:pt>
                <c:pt idx="644">
                  <c:v>199922</c:v>
                </c:pt>
                <c:pt idx="645">
                  <c:v>199923</c:v>
                </c:pt>
                <c:pt idx="646">
                  <c:v>199924</c:v>
                </c:pt>
                <c:pt idx="647">
                  <c:v>199925</c:v>
                </c:pt>
                <c:pt idx="648">
                  <c:v>199926</c:v>
                </c:pt>
                <c:pt idx="649">
                  <c:v>199927</c:v>
                </c:pt>
                <c:pt idx="650">
                  <c:v>199928</c:v>
                </c:pt>
                <c:pt idx="651">
                  <c:v>199929</c:v>
                </c:pt>
                <c:pt idx="652">
                  <c:v>199930</c:v>
                </c:pt>
                <c:pt idx="653">
                  <c:v>199931</c:v>
                </c:pt>
                <c:pt idx="654">
                  <c:v>199932</c:v>
                </c:pt>
                <c:pt idx="655">
                  <c:v>199933</c:v>
                </c:pt>
                <c:pt idx="656">
                  <c:v>199934</c:v>
                </c:pt>
                <c:pt idx="657">
                  <c:v>199935</c:v>
                </c:pt>
                <c:pt idx="658">
                  <c:v>199936</c:v>
                </c:pt>
                <c:pt idx="659">
                  <c:v>199937</c:v>
                </c:pt>
                <c:pt idx="660">
                  <c:v>199938</c:v>
                </c:pt>
                <c:pt idx="661">
                  <c:v>199939</c:v>
                </c:pt>
                <c:pt idx="662">
                  <c:v>199940</c:v>
                </c:pt>
                <c:pt idx="663">
                  <c:v>199941</c:v>
                </c:pt>
                <c:pt idx="664">
                  <c:v>199942</c:v>
                </c:pt>
                <c:pt idx="665">
                  <c:v>199943</c:v>
                </c:pt>
                <c:pt idx="666">
                  <c:v>199944</c:v>
                </c:pt>
                <c:pt idx="667">
                  <c:v>199945</c:v>
                </c:pt>
                <c:pt idx="668">
                  <c:v>199946</c:v>
                </c:pt>
                <c:pt idx="669">
                  <c:v>199947</c:v>
                </c:pt>
                <c:pt idx="670">
                  <c:v>199948</c:v>
                </c:pt>
                <c:pt idx="671">
                  <c:v>199949</c:v>
                </c:pt>
                <c:pt idx="672">
                  <c:v>199950</c:v>
                </c:pt>
                <c:pt idx="673">
                  <c:v>199951</c:v>
                </c:pt>
                <c:pt idx="674">
                  <c:v>199952</c:v>
                </c:pt>
                <c:pt idx="675">
                  <c:v>200001</c:v>
                </c:pt>
                <c:pt idx="676">
                  <c:v>200002</c:v>
                </c:pt>
                <c:pt idx="677">
                  <c:v>200003</c:v>
                </c:pt>
                <c:pt idx="678">
                  <c:v>200006</c:v>
                </c:pt>
                <c:pt idx="679">
                  <c:v>200007</c:v>
                </c:pt>
                <c:pt idx="680">
                  <c:v>200008</c:v>
                </c:pt>
                <c:pt idx="681">
                  <c:v>200009</c:v>
                </c:pt>
                <c:pt idx="682">
                  <c:v>200010</c:v>
                </c:pt>
                <c:pt idx="683">
                  <c:v>200011</c:v>
                </c:pt>
                <c:pt idx="684">
                  <c:v>200012</c:v>
                </c:pt>
                <c:pt idx="685">
                  <c:v>200013</c:v>
                </c:pt>
                <c:pt idx="686">
                  <c:v>200014</c:v>
                </c:pt>
                <c:pt idx="687">
                  <c:v>200015</c:v>
                </c:pt>
                <c:pt idx="688">
                  <c:v>200016</c:v>
                </c:pt>
                <c:pt idx="689">
                  <c:v>200017</c:v>
                </c:pt>
                <c:pt idx="690">
                  <c:v>200018</c:v>
                </c:pt>
                <c:pt idx="691">
                  <c:v>200019</c:v>
                </c:pt>
                <c:pt idx="692">
                  <c:v>200020</c:v>
                </c:pt>
                <c:pt idx="693">
                  <c:v>200022</c:v>
                </c:pt>
                <c:pt idx="694">
                  <c:v>200023</c:v>
                </c:pt>
                <c:pt idx="695">
                  <c:v>200024</c:v>
                </c:pt>
                <c:pt idx="696">
                  <c:v>200025</c:v>
                </c:pt>
              </c:numCache>
            </c:numRef>
          </c:cat>
          <c:val>
            <c:numRef>
              <c:f>overall!$F$2:$F$698</c:f>
              <c:numCache>
                <c:formatCode>0</c:formatCode>
                <c:ptCount val="697"/>
                <c:pt idx="0">
                  <c:v>7.7858333333333336</c:v>
                </c:pt>
                <c:pt idx="1">
                  <c:v>9.9345833333333324</c:v>
                </c:pt>
                <c:pt idx="2">
                  <c:v>9.625119047619048</c:v>
                </c:pt>
                <c:pt idx="3">
                  <c:v>8.6608333333333327</c:v>
                </c:pt>
                <c:pt idx="4">
                  <c:v>8.5715476190476192</c:v>
                </c:pt>
                <c:pt idx="5">
                  <c:v>8.6489285714285717</c:v>
                </c:pt>
                <c:pt idx="6">
                  <c:v>8.6429761904761904</c:v>
                </c:pt>
                <c:pt idx="7">
                  <c:v>9.1429761904761904</c:v>
                </c:pt>
                <c:pt idx="8">
                  <c:v>9.1667857142857141</c:v>
                </c:pt>
                <c:pt idx="9">
                  <c:v>9.2739285714285717</c:v>
                </c:pt>
                <c:pt idx="10">
                  <c:v>8.0536904761904768</c:v>
                </c:pt>
                <c:pt idx="11">
                  <c:v>7.8632142857142853</c:v>
                </c:pt>
                <c:pt idx="12">
                  <c:v>8.0298214285714291</c:v>
                </c:pt>
                <c:pt idx="13">
                  <c:v>8.6608333333333327</c:v>
                </c:pt>
                <c:pt idx="14">
                  <c:v>8.887023809523809</c:v>
                </c:pt>
                <c:pt idx="15">
                  <c:v>8.2977380952380955</c:v>
                </c:pt>
                <c:pt idx="16">
                  <c:v>7.7322619047619048</c:v>
                </c:pt>
                <c:pt idx="17">
                  <c:v>8.0239285714285717</c:v>
                </c:pt>
                <c:pt idx="18">
                  <c:v>7.9108333333333336</c:v>
                </c:pt>
                <c:pt idx="19">
                  <c:v>8.7679761904761904</c:v>
                </c:pt>
                <c:pt idx="20">
                  <c:v>8.7858333333333327</c:v>
                </c:pt>
                <c:pt idx="21">
                  <c:v>9.1786904761904768</c:v>
                </c:pt>
                <c:pt idx="22">
                  <c:v>9.1072619047619039</c:v>
                </c:pt>
                <c:pt idx="23">
                  <c:v>8.6667857142857141</c:v>
                </c:pt>
                <c:pt idx="24">
                  <c:v>8.4286904761904768</c:v>
                </c:pt>
                <c:pt idx="25">
                  <c:v>8.3572619047619039</c:v>
                </c:pt>
                <c:pt idx="26">
                  <c:v>7.2382142857142853</c:v>
                </c:pt>
                <c:pt idx="27">
                  <c:v>7.4048809523809522</c:v>
                </c:pt>
                <c:pt idx="28">
                  <c:v>8.5239285714285717</c:v>
                </c:pt>
                <c:pt idx="29">
                  <c:v>8.6846428571428564</c:v>
                </c:pt>
                <c:pt idx="30">
                  <c:v>8.6310714285714276</c:v>
                </c:pt>
                <c:pt idx="31">
                  <c:v>9.1072619047619039</c:v>
                </c:pt>
                <c:pt idx="32">
                  <c:v>9.2025000000000006</c:v>
                </c:pt>
                <c:pt idx="33">
                  <c:v>9.0834523809523802</c:v>
                </c:pt>
                <c:pt idx="34">
                  <c:v>7.8334523809523811</c:v>
                </c:pt>
                <c:pt idx="35">
                  <c:v>8.2917857142857141</c:v>
                </c:pt>
                <c:pt idx="36">
                  <c:v>9.250119047619048</c:v>
                </c:pt>
                <c:pt idx="37">
                  <c:v>9.3513095238095243</c:v>
                </c:pt>
                <c:pt idx="38">
                  <c:v>6.8453571428571429</c:v>
                </c:pt>
                <c:pt idx="39">
                  <c:v>8.3989285714285717</c:v>
                </c:pt>
                <c:pt idx="40">
                  <c:v>8.8155952380952378</c:v>
                </c:pt>
                <c:pt idx="41">
                  <c:v>8.5894047619047615</c:v>
                </c:pt>
                <c:pt idx="42">
                  <c:v>9.1310714285714276</c:v>
                </c:pt>
                <c:pt idx="43">
                  <c:v>8.6905952380952378</c:v>
                </c:pt>
                <c:pt idx="44">
                  <c:v>8.6310714285714276</c:v>
                </c:pt>
                <c:pt idx="45">
                  <c:v>10.08345238095238</c:v>
                </c:pt>
                <c:pt idx="46">
                  <c:v>12.375119047619048</c:v>
                </c:pt>
                <c:pt idx="47">
                  <c:v>12.422738095238095</c:v>
                </c:pt>
                <c:pt idx="48">
                  <c:v>10.773928571428572</c:v>
                </c:pt>
                <c:pt idx="49">
                  <c:v>12.351309523809524</c:v>
                </c:pt>
                <c:pt idx="50">
                  <c:v>3.5120238095238094</c:v>
                </c:pt>
                <c:pt idx="51">
                  <c:v>0</c:v>
                </c:pt>
                <c:pt idx="52">
                  <c:v>8.1309523809523814</c:v>
                </c:pt>
                <c:pt idx="53">
                  <c:v>11.600476190476192</c:v>
                </c:pt>
                <c:pt idx="54">
                  <c:v>12.747857142857143</c:v>
                </c:pt>
                <c:pt idx="55">
                  <c:v>12.919285714285715</c:v>
                </c:pt>
                <c:pt idx="56">
                  <c:v>12.553630952380953</c:v>
                </c:pt>
                <c:pt idx="57">
                  <c:v>12.911428571428571</c:v>
                </c:pt>
                <c:pt idx="58">
                  <c:v>12.585654761904761</c:v>
                </c:pt>
                <c:pt idx="59">
                  <c:v>12.717797619047619</c:v>
                </c:pt>
                <c:pt idx="60">
                  <c:v>11.217559523809523</c:v>
                </c:pt>
                <c:pt idx="61">
                  <c:v>12.569702380952382</c:v>
                </c:pt>
                <c:pt idx="62">
                  <c:v>12.631964285714286</c:v>
                </c:pt>
                <c:pt idx="63">
                  <c:v>12.402857142857142</c:v>
                </c:pt>
                <c:pt idx="64">
                  <c:v>12.868928571428572</c:v>
                </c:pt>
                <c:pt idx="65">
                  <c:v>15.304761904761904</c:v>
                </c:pt>
                <c:pt idx="66">
                  <c:v>16.849761904761905</c:v>
                </c:pt>
                <c:pt idx="67">
                  <c:v>16.694166666666668</c:v>
                </c:pt>
                <c:pt idx="68">
                  <c:v>15.749880952380952</c:v>
                </c:pt>
                <c:pt idx="69">
                  <c:v>14.859702380952379</c:v>
                </c:pt>
                <c:pt idx="70">
                  <c:v>10.829702380952382</c:v>
                </c:pt>
                <c:pt idx="71">
                  <c:v>20.744166666666665</c:v>
                </c:pt>
                <c:pt idx="72">
                  <c:v>17.306845238095239</c:v>
                </c:pt>
                <c:pt idx="73">
                  <c:v>17.077440476190478</c:v>
                </c:pt>
                <c:pt idx="74">
                  <c:v>19.706845238095237</c:v>
                </c:pt>
                <c:pt idx="75">
                  <c:v>17.092321428571431</c:v>
                </c:pt>
                <c:pt idx="76">
                  <c:v>13.921130952380953</c:v>
                </c:pt>
                <c:pt idx="77">
                  <c:v>18.214583333333334</c:v>
                </c:pt>
                <c:pt idx="78">
                  <c:v>18.317083333333333</c:v>
                </c:pt>
                <c:pt idx="79">
                  <c:v>21.031904761904762</c:v>
                </c:pt>
                <c:pt idx="80">
                  <c:v>18.617321428571429</c:v>
                </c:pt>
                <c:pt idx="81">
                  <c:v>18.34654761904762</c:v>
                </c:pt>
                <c:pt idx="82">
                  <c:v>17.834107142857142</c:v>
                </c:pt>
                <c:pt idx="83">
                  <c:v>25.229761904761908</c:v>
                </c:pt>
                <c:pt idx="84">
                  <c:v>24.208809523809524</c:v>
                </c:pt>
                <c:pt idx="85">
                  <c:v>20.750833333333333</c:v>
                </c:pt>
                <c:pt idx="86">
                  <c:v>16.121666666666666</c:v>
                </c:pt>
                <c:pt idx="87">
                  <c:v>22.112500000000001</c:v>
                </c:pt>
                <c:pt idx="88">
                  <c:v>22.57279761904762</c:v>
                </c:pt>
                <c:pt idx="89">
                  <c:v>22.355833333333333</c:v>
                </c:pt>
                <c:pt idx="90">
                  <c:v>22.673392857142858</c:v>
                </c:pt>
                <c:pt idx="91">
                  <c:v>20.670059523809524</c:v>
                </c:pt>
                <c:pt idx="92">
                  <c:v>19.804285714285715</c:v>
                </c:pt>
                <c:pt idx="93">
                  <c:v>20.983095238095238</c:v>
                </c:pt>
                <c:pt idx="94">
                  <c:v>20.486547619047617</c:v>
                </c:pt>
                <c:pt idx="95">
                  <c:v>19.350416666666668</c:v>
                </c:pt>
                <c:pt idx="96">
                  <c:v>23.093154761904763</c:v>
                </c:pt>
                <c:pt idx="97">
                  <c:v>24.047678571428573</c:v>
                </c:pt>
                <c:pt idx="98">
                  <c:v>23.390059523809526</c:v>
                </c:pt>
                <c:pt idx="99">
                  <c:v>23.856309523809525</c:v>
                </c:pt>
                <c:pt idx="100">
                  <c:v>22.982678571428572</c:v>
                </c:pt>
                <c:pt idx="101">
                  <c:v>16.777083333333334</c:v>
                </c:pt>
                <c:pt idx="102">
                  <c:v>4.2730952380952383</c:v>
                </c:pt>
                <c:pt idx="103">
                  <c:v>0</c:v>
                </c:pt>
                <c:pt idx="104">
                  <c:v>2.3626785714285714</c:v>
                </c:pt>
                <c:pt idx="105">
                  <c:v>45.660952380952381</c:v>
                </c:pt>
                <c:pt idx="106">
                  <c:v>48.319226190476193</c:v>
                </c:pt>
                <c:pt idx="107">
                  <c:v>47.039880952380955</c:v>
                </c:pt>
                <c:pt idx="108">
                  <c:v>45.486666666666665</c:v>
                </c:pt>
                <c:pt idx="109">
                  <c:v>50.814047619047621</c:v>
                </c:pt>
                <c:pt idx="110">
                  <c:v>50.320059523809526</c:v>
                </c:pt>
                <c:pt idx="111">
                  <c:v>49.006369047619046</c:v>
                </c:pt>
                <c:pt idx="112">
                  <c:v>43.557261904761901</c:v>
                </c:pt>
                <c:pt idx="113">
                  <c:v>46.498988095238097</c:v>
                </c:pt>
                <c:pt idx="114">
                  <c:v>40.071369047619044</c:v>
                </c:pt>
                <c:pt idx="115">
                  <c:v>42.911250000000003</c:v>
                </c:pt>
                <c:pt idx="116">
                  <c:v>51.402619047619041</c:v>
                </c:pt>
                <c:pt idx="117">
                  <c:v>35.060178571428573</c:v>
                </c:pt>
                <c:pt idx="118">
                  <c:v>42.195476190476192</c:v>
                </c:pt>
                <c:pt idx="119">
                  <c:v>46.509523809523813</c:v>
                </c:pt>
                <c:pt idx="120">
                  <c:v>38.653333333333336</c:v>
                </c:pt>
                <c:pt idx="121">
                  <c:v>42.714285714285715</c:v>
                </c:pt>
                <c:pt idx="122">
                  <c:v>46.047619047619051</c:v>
                </c:pt>
                <c:pt idx="123">
                  <c:v>41.539940476190473</c:v>
                </c:pt>
                <c:pt idx="124">
                  <c:v>44.918809523809522</c:v>
                </c:pt>
                <c:pt idx="125">
                  <c:v>43.182142857142857</c:v>
                </c:pt>
                <c:pt idx="126">
                  <c:v>51.276785714285715</c:v>
                </c:pt>
                <c:pt idx="127">
                  <c:v>52.370714285714293</c:v>
                </c:pt>
                <c:pt idx="128">
                  <c:v>48.477678571428569</c:v>
                </c:pt>
                <c:pt idx="129">
                  <c:v>51.553154761904764</c:v>
                </c:pt>
                <c:pt idx="130">
                  <c:v>54.879642857142862</c:v>
                </c:pt>
                <c:pt idx="131">
                  <c:v>51.51797619047619</c:v>
                </c:pt>
                <c:pt idx="132">
                  <c:v>51.15172619047619</c:v>
                </c:pt>
                <c:pt idx="133">
                  <c:v>46.259821428571428</c:v>
                </c:pt>
                <c:pt idx="134">
                  <c:v>46.387559523809522</c:v>
                </c:pt>
                <c:pt idx="135">
                  <c:v>55.995892857142856</c:v>
                </c:pt>
                <c:pt idx="136">
                  <c:v>53.608928571428564</c:v>
                </c:pt>
                <c:pt idx="137">
                  <c:v>47.503214285714286</c:v>
                </c:pt>
                <c:pt idx="138">
                  <c:v>45.367321428571429</c:v>
                </c:pt>
                <c:pt idx="139">
                  <c:v>26.730476190476192</c:v>
                </c:pt>
                <c:pt idx="140">
                  <c:v>35.65309523809524</c:v>
                </c:pt>
                <c:pt idx="141">
                  <c:v>45.245238095238093</c:v>
                </c:pt>
                <c:pt idx="142">
                  <c:v>40.330238095238094</c:v>
                </c:pt>
                <c:pt idx="143">
                  <c:v>48.165773809523813</c:v>
                </c:pt>
                <c:pt idx="144">
                  <c:v>43.438511904761903</c:v>
                </c:pt>
                <c:pt idx="145">
                  <c:v>49.202619047619052</c:v>
                </c:pt>
                <c:pt idx="146">
                  <c:v>54.078511904761911</c:v>
                </c:pt>
                <c:pt idx="147">
                  <c:v>44.120416666666664</c:v>
                </c:pt>
                <c:pt idx="148">
                  <c:v>46.56267857142857</c:v>
                </c:pt>
                <c:pt idx="149">
                  <c:v>53.394464285714285</c:v>
                </c:pt>
                <c:pt idx="150">
                  <c:v>53.304107142857141</c:v>
                </c:pt>
                <c:pt idx="151">
                  <c:v>50.336428571428577</c:v>
                </c:pt>
                <c:pt idx="152">
                  <c:v>50.779702380952379</c:v>
                </c:pt>
                <c:pt idx="153">
                  <c:v>52.572857142857139</c:v>
                </c:pt>
                <c:pt idx="154">
                  <c:v>33.995952380952382</c:v>
                </c:pt>
                <c:pt idx="155">
                  <c:v>0</c:v>
                </c:pt>
                <c:pt idx="156">
                  <c:v>35.987083333333331</c:v>
                </c:pt>
                <c:pt idx="157">
                  <c:v>46.896369047619046</c:v>
                </c:pt>
                <c:pt idx="158">
                  <c:v>48.378928571428574</c:v>
                </c:pt>
                <c:pt idx="159">
                  <c:v>50.380714285714284</c:v>
                </c:pt>
                <c:pt idx="160">
                  <c:v>57.887738095238092</c:v>
                </c:pt>
                <c:pt idx="161">
                  <c:v>56.015476190476193</c:v>
                </c:pt>
                <c:pt idx="162">
                  <c:v>45.608452380952386</c:v>
                </c:pt>
                <c:pt idx="163">
                  <c:v>44.151964285714286</c:v>
                </c:pt>
                <c:pt idx="164">
                  <c:v>54.72988095238096</c:v>
                </c:pt>
                <c:pt idx="165">
                  <c:v>47.808571428571426</c:v>
                </c:pt>
                <c:pt idx="166">
                  <c:v>41.720238095238095</c:v>
                </c:pt>
                <c:pt idx="167">
                  <c:v>43.21875</c:v>
                </c:pt>
                <c:pt idx="168">
                  <c:v>48.848333333333336</c:v>
                </c:pt>
                <c:pt idx="169">
                  <c:v>44.046785714285711</c:v>
                </c:pt>
                <c:pt idx="170">
                  <c:v>43.165892857142858</c:v>
                </c:pt>
                <c:pt idx="171">
                  <c:v>44.90625</c:v>
                </c:pt>
                <c:pt idx="172">
                  <c:v>46.544404761904765</c:v>
                </c:pt>
                <c:pt idx="173">
                  <c:v>51.247380952380951</c:v>
                </c:pt>
                <c:pt idx="174">
                  <c:v>55.557857142857138</c:v>
                </c:pt>
                <c:pt idx="175">
                  <c:v>54.981071428571425</c:v>
                </c:pt>
                <c:pt idx="176">
                  <c:v>57.755059523809528</c:v>
                </c:pt>
                <c:pt idx="177">
                  <c:v>54.790892857142865</c:v>
                </c:pt>
                <c:pt idx="178">
                  <c:v>59.787440476190483</c:v>
                </c:pt>
                <c:pt idx="179">
                  <c:v>56.745714285714293</c:v>
                </c:pt>
                <c:pt idx="180">
                  <c:v>55.685833333333328</c:v>
                </c:pt>
                <c:pt idx="181">
                  <c:v>47.977678571428569</c:v>
                </c:pt>
                <c:pt idx="182">
                  <c:v>57.069702380952378</c:v>
                </c:pt>
                <c:pt idx="183">
                  <c:v>59.266190476190474</c:v>
                </c:pt>
                <c:pt idx="184">
                  <c:v>61.35005952380952</c:v>
                </c:pt>
                <c:pt idx="185">
                  <c:v>59.925357142857138</c:v>
                </c:pt>
                <c:pt idx="186">
                  <c:v>58.428988095238097</c:v>
                </c:pt>
                <c:pt idx="187">
                  <c:v>58.360059523809525</c:v>
                </c:pt>
                <c:pt idx="188">
                  <c:v>61.141190476190474</c:v>
                </c:pt>
                <c:pt idx="189">
                  <c:v>60.420773809523816</c:v>
                </c:pt>
                <c:pt idx="190">
                  <c:v>58.693035714285713</c:v>
                </c:pt>
                <c:pt idx="191">
                  <c:v>56.383273809523807</c:v>
                </c:pt>
                <c:pt idx="192">
                  <c:v>55.834285714285713</c:v>
                </c:pt>
                <c:pt idx="193">
                  <c:v>57.869107142857146</c:v>
                </c:pt>
                <c:pt idx="194">
                  <c:v>55.940119047619049</c:v>
                </c:pt>
                <c:pt idx="195">
                  <c:v>58.067261904761899</c:v>
                </c:pt>
                <c:pt idx="196">
                  <c:v>56.130714285714284</c:v>
                </c:pt>
                <c:pt idx="197">
                  <c:v>58.950357142857143</c:v>
                </c:pt>
                <c:pt idx="198">
                  <c:v>63.548630952380954</c:v>
                </c:pt>
                <c:pt idx="199">
                  <c:v>70.410535714285714</c:v>
                </c:pt>
                <c:pt idx="200">
                  <c:v>73.757738095238096</c:v>
                </c:pt>
                <c:pt idx="201">
                  <c:v>72.150476190476198</c:v>
                </c:pt>
                <c:pt idx="202">
                  <c:v>78.826369047619053</c:v>
                </c:pt>
                <c:pt idx="203">
                  <c:v>79.338273809523812</c:v>
                </c:pt>
                <c:pt idx="204">
                  <c:v>75.255833333333328</c:v>
                </c:pt>
                <c:pt idx="205">
                  <c:v>71.290297619047621</c:v>
                </c:pt>
                <c:pt idx="206">
                  <c:v>43.61154761904762</c:v>
                </c:pt>
                <c:pt idx="207">
                  <c:v>0</c:v>
                </c:pt>
                <c:pt idx="208">
                  <c:v>36.466904761904757</c:v>
                </c:pt>
                <c:pt idx="209">
                  <c:v>75.008392857142852</c:v>
                </c:pt>
                <c:pt idx="210">
                  <c:v>74.952202380952372</c:v>
                </c:pt>
                <c:pt idx="211">
                  <c:v>71.933214285714286</c:v>
                </c:pt>
                <c:pt idx="212">
                  <c:v>74.566071428571433</c:v>
                </c:pt>
                <c:pt idx="213">
                  <c:v>82.356369047619054</c:v>
                </c:pt>
                <c:pt idx="214">
                  <c:v>82.940535714285716</c:v>
                </c:pt>
                <c:pt idx="215">
                  <c:v>76.364999999999995</c:v>
                </c:pt>
                <c:pt idx="216">
                  <c:v>92.452142857142846</c:v>
                </c:pt>
                <c:pt idx="217">
                  <c:v>75.625476190476192</c:v>
                </c:pt>
                <c:pt idx="218">
                  <c:v>64.174642857142857</c:v>
                </c:pt>
                <c:pt idx="219">
                  <c:v>77.980119047619041</c:v>
                </c:pt>
                <c:pt idx="220">
                  <c:v>72.22607142857143</c:v>
                </c:pt>
                <c:pt idx="221">
                  <c:v>90.147202380952379</c:v>
                </c:pt>
                <c:pt idx="222">
                  <c:v>76.805773809523814</c:v>
                </c:pt>
                <c:pt idx="223">
                  <c:v>80.622261904761913</c:v>
                </c:pt>
                <c:pt idx="224">
                  <c:v>83.887440476190477</c:v>
                </c:pt>
                <c:pt idx="225">
                  <c:v>87.34238095238095</c:v>
                </c:pt>
                <c:pt idx="226">
                  <c:v>93.019285714285715</c:v>
                </c:pt>
                <c:pt idx="227">
                  <c:v>122.50160714285714</c:v>
                </c:pt>
                <c:pt idx="228">
                  <c:v>111.97761904761906</c:v>
                </c:pt>
                <c:pt idx="229">
                  <c:v>115.30404761904762</c:v>
                </c:pt>
                <c:pt idx="230">
                  <c:v>114.95952380952382</c:v>
                </c:pt>
                <c:pt idx="231">
                  <c:v>128.70583333333335</c:v>
                </c:pt>
                <c:pt idx="232">
                  <c:v>131.70738095238096</c:v>
                </c:pt>
                <c:pt idx="233">
                  <c:v>150.73333333333335</c:v>
                </c:pt>
                <c:pt idx="234">
                  <c:v>164.11023809523809</c:v>
                </c:pt>
                <c:pt idx="235">
                  <c:v>152.65494047619046</c:v>
                </c:pt>
                <c:pt idx="236">
                  <c:v>122.06785714285715</c:v>
                </c:pt>
                <c:pt idx="237">
                  <c:v>114.10470238095238</c:v>
                </c:pt>
                <c:pt idx="238">
                  <c:v>116.62053571428571</c:v>
                </c:pt>
                <c:pt idx="239">
                  <c:v>133.23761904761903</c:v>
                </c:pt>
                <c:pt idx="240">
                  <c:v>143.45809523809524</c:v>
                </c:pt>
                <c:pt idx="241">
                  <c:v>142.45577380952381</c:v>
                </c:pt>
                <c:pt idx="242">
                  <c:v>150.37440476190477</c:v>
                </c:pt>
                <c:pt idx="243">
                  <c:v>164.53309523809526</c:v>
                </c:pt>
                <c:pt idx="244">
                  <c:v>174.17797619047619</c:v>
                </c:pt>
                <c:pt idx="245">
                  <c:v>135.12511904761905</c:v>
                </c:pt>
                <c:pt idx="246">
                  <c:v>140.23934523809524</c:v>
                </c:pt>
                <c:pt idx="247">
                  <c:v>152.40970238095238</c:v>
                </c:pt>
                <c:pt idx="248">
                  <c:v>168.21303571428572</c:v>
                </c:pt>
                <c:pt idx="249">
                  <c:v>174.72375</c:v>
                </c:pt>
                <c:pt idx="250">
                  <c:v>168.76398809523809</c:v>
                </c:pt>
                <c:pt idx="251">
                  <c:v>158.52755952380954</c:v>
                </c:pt>
                <c:pt idx="252">
                  <c:v>164.39422619047619</c:v>
                </c:pt>
                <c:pt idx="253">
                  <c:v>158.93541666666667</c:v>
                </c:pt>
                <c:pt idx="254">
                  <c:v>165.56738095238094</c:v>
                </c:pt>
                <c:pt idx="255">
                  <c:v>161.46654761904762</c:v>
                </c:pt>
                <c:pt idx="256">
                  <c:v>148.15654761904761</c:v>
                </c:pt>
                <c:pt idx="257">
                  <c:v>141.48869047619047</c:v>
                </c:pt>
                <c:pt idx="258">
                  <c:v>96.518214285714279</c:v>
                </c:pt>
                <c:pt idx="259">
                  <c:v>0</c:v>
                </c:pt>
                <c:pt idx="260">
                  <c:v>0</c:v>
                </c:pt>
                <c:pt idx="261">
                  <c:v>131.65011904761906</c:v>
                </c:pt>
                <c:pt idx="262">
                  <c:v>148.95833333333334</c:v>
                </c:pt>
                <c:pt idx="263">
                  <c:v>145.82232142857143</c:v>
                </c:pt>
                <c:pt idx="264">
                  <c:v>133.20416666666665</c:v>
                </c:pt>
                <c:pt idx="265">
                  <c:v>162.84755952380951</c:v>
                </c:pt>
                <c:pt idx="266">
                  <c:v>207.35690476190476</c:v>
                </c:pt>
                <c:pt idx="267">
                  <c:v>299.31184523809526</c:v>
                </c:pt>
                <c:pt idx="268">
                  <c:v>315.37535714285713</c:v>
                </c:pt>
                <c:pt idx="269">
                  <c:v>320.45833333333331</c:v>
                </c:pt>
                <c:pt idx="270">
                  <c:v>267.15148809523805</c:v>
                </c:pt>
                <c:pt idx="271">
                  <c:v>337.63291666666669</c:v>
                </c:pt>
                <c:pt idx="272">
                  <c:v>315.93113095238095</c:v>
                </c:pt>
                <c:pt idx="273">
                  <c:v>296.43505952380951</c:v>
                </c:pt>
                <c:pt idx="274">
                  <c:v>349.78452380952382</c:v>
                </c:pt>
                <c:pt idx="275">
                  <c:v>277.17803571428573</c:v>
                </c:pt>
                <c:pt idx="276">
                  <c:v>274.70166666666665</c:v>
                </c:pt>
                <c:pt idx="277">
                  <c:v>314.13404761904758</c:v>
                </c:pt>
                <c:pt idx="278">
                  <c:v>322.96946428571431</c:v>
                </c:pt>
                <c:pt idx="279">
                  <c:v>200.87660714285713</c:v>
                </c:pt>
                <c:pt idx="280">
                  <c:v>322.24720238095239</c:v>
                </c:pt>
                <c:pt idx="281">
                  <c:v>324.87095238095236</c:v>
                </c:pt>
                <c:pt idx="282">
                  <c:v>320.08511904761906</c:v>
                </c:pt>
                <c:pt idx="283">
                  <c:v>377.12446428571428</c:v>
                </c:pt>
                <c:pt idx="284">
                  <c:v>305.44976190476189</c:v>
                </c:pt>
                <c:pt idx="285">
                  <c:v>328.26535714285717</c:v>
                </c:pt>
                <c:pt idx="286">
                  <c:v>355.19339285714284</c:v>
                </c:pt>
                <c:pt idx="287">
                  <c:v>351.63458333333335</c:v>
                </c:pt>
                <c:pt idx="288">
                  <c:v>328.4947619047619</c:v>
                </c:pt>
                <c:pt idx="289">
                  <c:v>328.62172619047618</c:v>
                </c:pt>
                <c:pt idx="290">
                  <c:v>349.11142857142858</c:v>
                </c:pt>
                <c:pt idx="291">
                  <c:v>389.93095238095236</c:v>
                </c:pt>
                <c:pt idx="292">
                  <c:v>354.80553571428572</c:v>
                </c:pt>
                <c:pt idx="293">
                  <c:v>406.63696428571427</c:v>
                </c:pt>
                <c:pt idx="294">
                  <c:v>363.00083333333333</c:v>
                </c:pt>
                <c:pt idx="295">
                  <c:v>402.43440476190472</c:v>
                </c:pt>
                <c:pt idx="296">
                  <c:v>384.22160714285718</c:v>
                </c:pt>
                <c:pt idx="297">
                  <c:v>370.62285714285713</c:v>
                </c:pt>
                <c:pt idx="298">
                  <c:v>394.45672619047616</c:v>
                </c:pt>
                <c:pt idx="299">
                  <c:v>413.83434523809524</c:v>
                </c:pt>
                <c:pt idx="300">
                  <c:v>363.38285714285712</c:v>
                </c:pt>
                <c:pt idx="301">
                  <c:v>343.25089285714284</c:v>
                </c:pt>
                <c:pt idx="302">
                  <c:v>420.08136904761903</c:v>
                </c:pt>
                <c:pt idx="303">
                  <c:v>406.51404761904763</c:v>
                </c:pt>
                <c:pt idx="304">
                  <c:v>439.34958333333333</c:v>
                </c:pt>
                <c:pt idx="305">
                  <c:v>428.76398809523812</c:v>
                </c:pt>
                <c:pt idx="306">
                  <c:v>433.08130952380952</c:v>
                </c:pt>
                <c:pt idx="307">
                  <c:v>425.17160714285717</c:v>
                </c:pt>
                <c:pt idx="308">
                  <c:v>408.21928571428572</c:v>
                </c:pt>
                <c:pt idx="309">
                  <c:v>437.45279761904766</c:v>
                </c:pt>
                <c:pt idx="310">
                  <c:v>425.20440476190475</c:v>
                </c:pt>
                <c:pt idx="311">
                  <c:v>0</c:v>
                </c:pt>
                <c:pt idx="312">
                  <c:v>323.29071428571427</c:v>
                </c:pt>
                <c:pt idx="313">
                  <c:v>408.62333333333333</c:v>
                </c:pt>
                <c:pt idx="314">
                  <c:v>444.56214285714287</c:v>
                </c:pt>
                <c:pt idx="315">
                  <c:v>431.99285714285713</c:v>
                </c:pt>
                <c:pt idx="316">
                  <c:v>461.59380952380951</c:v>
                </c:pt>
                <c:pt idx="317">
                  <c:v>449.98148809523809</c:v>
                </c:pt>
                <c:pt idx="318">
                  <c:v>469.55595238095236</c:v>
                </c:pt>
                <c:pt idx="319">
                  <c:v>434.71892857142859</c:v>
                </c:pt>
                <c:pt idx="320">
                  <c:v>441.1400595238095</c:v>
                </c:pt>
                <c:pt idx="321">
                  <c:v>462.98755952380952</c:v>
                </c:pt>
                <c:pt idx="322">
                  <c:v>465.38357142857143</c:v>
                </c:pt>
                <c:pt idx="323">
                  <c:v>391.31815476190474</c:v>
                </c:pt>
                <c:pt idx="324">
                  <c:v>436.88994047619042</c:v>
                </c:pt>
                <c:pt idx="325">
                  <c:v>635.98101190476189</c:v>
                </c:pt>
                <c:pt idx="326">
                  <c:v>561.76702380952383</c:v>
                </c:pt>
                <c:pt idx="327">
                  <c:v>560.99827380952388</c:v>
                </c:pt>
                <c:pt idx="328">
                  <c:v>553.20559523809516</c:v>
                </c:pt>
                <c:pt idx="329">
                  <c:v>600.05464285714277</c:v>
                </c:pt>
                <c:pt idx="330">
                  <c:v>597.2390476190476</c:v>
                </c:pt>
                <c:pt idx="331">
                  <c:v>584.94130952380954</c:v>
                </c:pt>
                <c:pt idx="332">
                  <c:v>650.37351190476193</c:v>
                </c:pt>
                <c:pt idx="333">
                  <c:v>582.93023809523811</c:v>
                </c:pt>
                <c:pt idx="334">
                  <c:v>646.96934523809523</c:v>
                </c:pt>
                <c:pt idx="335">
                  <c:v>603.99095238095231</c:v>
                </c:pt>
                <c:pt idx="336">
                  <c:v>691.89678571428578</c:v>
                </c:pt>
                <c:pt idx="337">
                  <c:v>716.47136904761908</c:v>
                </c:pt>
                <c:pt idx="338">
                  <c:v>855.85869047619053</c:v>
                </c:pt>
                <c:pt idx="339">
                  <c:v>764.81029761904767</c:v>
                </c:pt>
                <c:pt idx="340">
                  <c:v>831.39863095238093</c:v>
                </c:pt>
                <c:pt idx="341">
                  <c:v>756.72369047619054</c:v>
                </c:pt>
                <c:pt idx="342">
                  <c:v>813.98452380952381</c:v>
                </c:pt>
                <c:pt idx="343">
                  <c:v>673.78791666666666</c:v>
                </c:pt>
                <c:pt idx="344">
                  <c:v>772.00946428571422</c:v>
                </c:pt>
                <c:pt idx="345">
                  <c:v>746.25476190476195</c:v>
                </c:pt>
                <c:pt idx="346">
                  <c:v>938.89494047619053</c:v>
                </c:pt>
                <c:pt idx="347">
                  <c:v>942.21470238095242</c:v>
                </c:pt>
                <c:pt idx="348">
                  <c:v>958.77404761904768</c:v>
                </c:pt>
                <c:pt idx="349">
                  <c:v>935.28458333333333</c:v>
                </c:pt>
                <c:pt idx="350">
                  <c:v>888.42744047619044</c:v>
                </c:pt>
                <c:pt idx="351">
                  <c:v>880.72041666666667</c:v>
                </c:pt>
                <c:pt idx="352">
                  <c:v>963.73148809523821</c:v>
                </c:pt>
                <c:pt idx="353">
                  <c:v>1006.3788095238097</c:v>
                </c:pt>
                <c:pt idx="354">
                  <c:v>855.87607142857144</c:v>
                </c:pt>
                <c:pt idx="355">
                  <c:v>1104.3254761904761</c:v>
                </c:pt>
                <c:pt idx="356">
                  <c:v>1045.7641666666666</c:v>
                </c:pt>
                <c:pt idx="357">
                  <c:v>963.28684523809522</c:v>
                </c:pt>
                <c:pt idx="358">
                  <c:v>1003.756011904762</c:v>
                </c:pt>
                <c:pt idx="359">
                  <c:v>951.45345238095229</c:v>
                </c:pt>
                <c:pt idx="360">
                  <c:v>1057.6537499999999</c:v>
                </c:pt>
                <c:pt idx="361">
                  <c:v>997.58684523809518</c:v>
                </c:pt>
                <c:pt idx="362">
                  <c:v>0</c:v>
                </c:pt>
                <c:pt idx="363">
                  <c:v>588.37654761904764</c:v>
                </c:pt>
                <c:pt idx="364">
                  <c:v>999.83571428571429</c:v>
                </c:pt>
                <c:pt idx="365">
                  <c:v>999.39202380952372</c:v>
                </c:pt>
                <c:pt idx="366">
                  <c:v>997.53964285714289</c:v>
                </c:pt>
                <c:pt idx="367">
                  <c:v>1042.7929761904761</c:v>
                </c:pt>
                <c:pt idx="368">
                  <c:v>1109.9560714285715</c:v>
                </c:pt>
                <c:pt idx="369">
                  <c:v>1093.7616666666665</c:v>
                </c:pt>
                <c:pt idx="370">
                  <c:v>1261.8869047619048</c:v>
                </c:pt>
                <c:pt idx="371">
                  <c:v>1031.615</c:v>
                </c:pt>
                <c:pt idx="372">
                  <c:v>1187.4626785714286</c:v>
                </c:pt>
                <c:pt idx="373">
                  <c:v>1136.8020833333333</c:v>
                </c:pt>
                <c:pt idx="374">
                  <c:v>1098.1523214285714</c:v>
                </c:pt>
                <c:pt idx="375">
                  <c:v>1055.5850595238096</c:v>
                </c:pt>
                <c:pt idx="376">
                  <c:v>966.77315476190483</c:v>
                </c:pt>
                <c:pt idx="377">
                  <c:v>1064.6101785714286</c:v>
                </c:pt>
                <c:pt idx="378">
                  <c:v>1132.0820238095239</c:v>
                </c:pt>
                <c:pt idx="379">
                  <c:v>1362.9042857142858</c:v>
                </c:pt>
                <c:pt idx="380">
                  <c:v>1467.4813095238094</c:v>
                </c:pt>
                <c:pt idx="381">
                  <c:v>1187.9857738095238</c:v>
                </c:pt>
                <c:pt idx="382">
                  <c:v>1344.1515476190475</c:v>
                </c:pt>
                <c:pt idx="383">
                  <c:v>1203.061488095238</c:v>
                </c:pt>
                <c:pt idx="384">
                  <c:v>1314.2072619047619</c:v>
                </c:pt>
                <c:pt idx="385">
                  <c:v>1514.5052976190477</c:v>
                </c:pt>
                <c:pt idx="386">
                  <c:v>1753.3776785714285</c:v>
                </c:pt>
                <c:pt idx="387">
                  <c:v>1398.9679166666665</c:v>
                </c:pt>
                <c:pt idx="388">
                  <c:v>1278.5864285714285</c:v>
                </c:pt>
                <c:pt idx="389">
                  <c:v>1271.982857142857</c:v>
                </c:pt>
                <c:pt idx="390">
                  <c:v>1205.5252976190477</c:v>
                </c:pt>
                <c:pt idx="391">
                  <c:v>1207.5</c:v>
                </c:pt>
                <c:pt idx="392">
                  <c:v>1216.8083928571427</c:v>
                </c:pt>
                <c:pt idx="393">
                  <c:v>1437.7133928571429</c:v>
                </c:pt>
                <c:pt idx="394">
                  <c:v>1612.23</c:v>
                </c:pt>
                <c:pt idx="395">
                  <c:v>1399.1982142857141</c:v>
                </c:pt>
                <c:pt idx="396">
                  <c:v>1579.4618452380953</c:v>
                </c:pt>
                <c:pt idx="397">
                  <c:v>1538.082738095238</c:v>
                </c:pt>
                <c:pt idx="398">
                  <c:v>1360.341488095238</c:v>
                </c:pt>
                <c:pt idx="399">
                  <c:v>1328.4541071428571</c:v>
                </c:pt>
                <c:pt idx="400">
                  <c:v>1644.2573214285712</c:v>
                </c:pt>
                <c:pt idx="401">
                  <c:v>1517.580476190476</c:v>
                </c:pt>
                <c:pt idx="402">
                  <c:v>1659.1105357142858</c:v>
                </c:pt>
                <c:pt idx="403">
                  <c:v>1480.1436904761906</c:v>
                </c:pt>
                <c:pt idx="404">
                  <c:v>1761.7546428571429</c:v>
                </c:pt>
                <c:pt idx="405">
                  <c:v>1731.0730357142859</c:v>
                </c:pt>
                <c:pt idx="406">
                  <c:v>2089.3827976190478</c:v>
                </c:pt>
                <c:pt idx="407">
                  <c:v>2089.1144047619046</c:v>
                </c:pt>
                <c:pt idx="408">
                  <c:v>1997.7315476190477</c:v>
                </c:pt>
                <c:pt idx="409">
                  <c:v>2033.0460714285714</c:v>
                </c:pt>
                <c:pt idx="410">
                  <c:v>1951.274107142857</c:v>
                </c:pt>
                <c:pt idx="411">
                  <c:v>2031.8642857142859</c:v>
                </c:pt>
                <c:pt idx="412">
                  <c:v>1989.8149404761903</c:v>
                </c:pt>
                <c:pt idx="413">
                  <c:v>571.44928571428568</c:v>
                </c:pt>
                <c:pt idx="414">
                  <c:v>0</c:v>
                </c:pt>
                <c:pt idx="415">
                  <c:v>793.48279761904757</c:v>
                </c:pt>
                <c:pt idx="416">
                  <c:v>1751.4880952380952</c:v>
                </c:pt>
                <c:pt idx="417">
                  <c:v>1726.2292261904763</c:v>
                </c:pt>
                <c:pt idx="418">
                  <c:v>1927.1082142857142</c:v>
                </c:pt>
                <c:pt idx="419">
                  <c:v>2048.6539880952382</c:v>
                </c:pt>
                <c:pt idx="420">
                  <c:v>2218.192202380952</c:v>
                </c:pt>
                <c:pt idx="421">
                  <c:v>2444.4449404761904</c:v>
                </c:pt>
                <c:pt idx="422">
                  <c:v>2712.0391666666669</c:v>
                </c:pt>
                <c:pt idx="423">
                  <c:v>2384.6824404761905</c:v>
                </c:pt>
                <c:pt idx="424">
                  <c:v>2691.6628571428569</c:v>
                </c:pt>
                <c:pt idx="425">
                  <c:v>2636.171726190476</c:v>
                </c:pt>
                <c:pt idx="426">
                  <c:v>2579.2424404761905</c:v>
                </c:pt>
                <c:pt idx="427">
                  <c:v>2469.8894642857144</c:v>
                </c:pt>
                <c:pt idx="428">
                  <c:v>2657.8663095238094</c:v>
                </c:pt>
                <c:pt idx="429">
                  <c:v>2640.1605357142857</c:v>
                </c:pt>
                <c:pt idx="430">
                  <c:v>2668.9904166666665</c:v>
                </c:pt>
                <c:pt idx="431">
                  <c:v>2592.6100595238095</c:v>
                </c:pt>
                <c:pt idx="432">
                  <c:v>2610.2232142857142</c:v>
                </c:pt>
                <c:pt idx="433">
                  <c:v>3196.2919047619048</c:v>
                </c:pt>
                <c:pt idx="434">
                  <c:v>3194.556964285714</c:v>
                </c:pt>
                <c:pt idx="435">
                  <c:v>3474.8382738095233</c:v>
                </c:pt>
                <c:pt idx="436">
                  <c:v>2899.9627380952379</c:v>
                </c:pt>
                <c:pt idx="437">
                  <c:v>3196.8751785714289</c:v>
                </c:pt>
                <c:pt idx="438">
                  <c:v>3284.2320238095235</c:v>
                </c:pt>
                <c:pt idx="439">
                  <c:v>3213.1810714285716</c:v>
                </c:pt>
                <c:pt idx="440">
                  <c:v>2864.4863095238097</c:v>
                </c:pt>
                <c:pt idx="441">
                  <c:v>2495.7789285714284</c:v>
                </c:pt>
                <c:pt idx="442">
                  <c:v>3064.751011904762</c:v>
                </c:pt>
                <c:pt idx="443">
                  <c:v>2935.3325</c:v>
                </c:pt>
                <c:pt idx="444">
                  <c:v>2874.0492261904765</c:v>
                </c:pt>
                <c:pt idx="445">
                  <c:v>2528.2168452380952</c:v>
                </c:pt>
                <c:pt idx="446">
                  <c:v>3018.7858928571432</c:v>
                </c:pt>
                <c:pt idx="447">
                  <c:v>3403.6467261904763</c:v>
                </c:pt>
                <c:pt idx="448">
                  <c:v>3394.6512500000003</c:v>
                </c:pt>
                <c:pt idx="449">
                  <c:v>3666.2275595238093</c:v>
                </c:pt>
                <c:pt idx="450">
                  <c:v>3455.3526785714284</c:v>
                </c:pt>
                <c:pt idx="451">
                  <c:v>3471.9964285714286</c:v>
                </c:pt>
                <c:pt idx="452">
                  <c:v>3490.4130357142858</c:v>
                </c:pt>
                <c:pt idx="453">
                  <c:v>3453.4583333333335</c:v>
                </c:pt>
                <c:pt idx="454">
                  <c:v>3714.978988095238</c:v>
                </c:pt>
                <c:pt idx="455">
                  <c:v>3729.5054166666669</c:v>
                </c:pt>
                <c:pt idx="456">
                  <c:v>3737.0655952380953</c:v>
                </c:pt>
                <c:pt idx="457">
                  <c:v>3795.0433333333335</c:v>
                </c:pt>
                <c:pt idx="458">
                  <c:v>3887.9723809523807</c:v>
                </c:pt>
                <c:pt idx="459">
                  <c:v>3984.2763690476195</c:v>
                </c:pt>
                <c:pt idx="460">
                  <c:v>4286.3017261904761</c:v>
                </c:pt>
                <c:pt idx="461">
                  <c:v>4269.242261904762</c:v>
                </c:pt>
                <c:pt idx="462">
                  <c:v>3746.5807142857147</c:v>
                </c:pt>
                <c:pt idx="463">
                  <c:v>4009.3486904761903</c:v>
                </c:pt>
                <c:pt idx="464">
                  <c:v>4083.3313095238095</c:v>
                </c:pt>
                <c:pt idx="465">
                  <c:v>0</c:v>
                </c:pt>
                <c:pt idx="466">
                  <c:v>0</c:v>
                </c:pt>
                <c:pt idx="467">
                  <c:v>845.37857142857149</c:v>
                </c:pt>
                <c:pt idx="468">
                  <c:v>3223.2217857142859</c:v>
                </c:pt>
                <c:pt idx="469">
                  <c:v>3726.2126785714286</c:v>
                </c:pt>
                <c:pt idx="470">
                  <c:v>3458.5363095238095</c:v>
                </c:pt>
                <c:pt idx="471">
                  <c:v>2865.0096428571428</c:v>
                </c:pt>
                <c:pt idx="472">
                  <c:v>2761.0182738095236</c:v>
                </c:pt>
                <c:pt idx="473">
                  <c:v>4129.0983333333334</c:v>
                </c:pt>
                <c:pt idx="474">
                  <c:v>3799.2593452380947</c:v>
                </c:pt>
                <c:pt idx="475">
                  <c:v>3993.6902380952379</c:v>
                </c:pt>
                <c:pt idx="476">
                  <c:v>4217.9767857142851</c:v>
                </c:pt>
                <c:pt idx="477">
                  <c:v>4382.7644047619051</c:v>
                </c:pt>
                <c:pt idx="478">
                  <c:v>4423.1688690476194</c:v>
                </c:pt>
                <c:pt idx="479">
                  <c:v>3928.9907738095235</c:v>
                </c:pt>
                <c:pt idx="480">
                  <c:v>4428.9422023809529</c:v>
                </c:pt>
                <c:pt idx="481">
                  <c:v>4470.8078571428568</c:v>
                </c:pt>
                <c:pt idx="482">
                  <c:v>4771.399880952381</c:v>
                </c:pt>
                <c:pt idx="483">
                  <c:v>4773.0625</c:v>
                </c:pt>
                <c:pt idx="484">
                  <c:v>4513.7772619047619</c:v>
                </c:pt>
                <c:pt idx="485">
                  <c:v>4146.6864285714282</c:v>
                </c:pt>
                <c:pt idx="486">
                  <c:v>4201.0872023809525</c:v>
                </c:pt>
                <c:pt idx="487">
                  <c:v>3797.7409523809524</c:v>
                </c:pt>
                <c:pt idx="488">
                  <c:v>4186.1672619047622</c:v>
                </c:pt>
                <c:pt idx="489">
                  <c:v>4316.2661904761899</c:v>
                </c:pt>
                <c:pt idx="490">
                  <c:v>4683.0530952380959</c:v>
                </c:pt>
                <c:pt idx="491">
                  <c:v>3955.0407738095237</c:v>
                </c:pt>
                <c:pt idx="492">
                  <c:v>3839.5832738095237</c:v>
                </c:pt>
                <c:pt idx="493">
                  <c:v>4584.3254166666666</c:v>
                </c:pt>
                <c:pt idx="494">
                  <c:v>4494.4832738095238</c:v>
                </c:pt>
                <c:pt idx="495">
                  <c:v>4392.803452380952</c:v>
                </c:pt>
                <c:pt idx="496">
                  <c:v>4335.4218452380956</c:v>
                </c:pt>
                <c:pt idx="497">
                  <c:v>4380.1221428571425</c:v>
                </c:pt>
                <c:pt idx="498">
                  <c:v>4031.4681547619048</c:v>
                </c:pt>
                <c:pt idx="499">
                  <c:v>4416.8472619047616</c:v>
                </c:pt>
                <c:pt idx="500">
                  <c:v>4683.5013095238091</c:v>
                </c:pt>
                <c:pt idx="501">
                  <c:v>4648.9498809523811</c:v>
                </c:pt>
                <c:pt idx="502">
                  <c:v>4276.0024404761907</c:v>
                </c:pt>
                <c:pt idx="503">
                  <c:v>3300.4602976190472</c:v>
                </c:pt>
                <c:pt idx="504">
                  <c:v>3339.8148809523809</c:v>
                </c:pt>
                <c:pt idx="505">
                  <c:v>3847.4095238095242</c:v>
                </c:pt>
                <c:pt idx="506">
                  <c:v>3846.3572619047618</c:v>
                </c:pt>
                <c:pt idx="507">
                  <c:v>4386.6393452380953</c:v>
                </c:pt>
                <c:pt idx="508">
                  <c:v>4743.8101190476191</c:v>
                </c:pt>
                <c:pt idx="509">
                  <c:v>5030.9625595238094</c:v>
                </c:pt>
                <c:pt idx="510">
                  <c:v>4630.4692261904756</c:v>
                </c:pt>
                <c:pt idx="511">
                  <c:v>5199.6309523809523</c:v>
                </c:pt>
                <c:pt idx="512">
                  <c:v>6238.3094642857141</c:v>
                </c:pt>
                <c:pt idx="513">
                  <c:v>5767.7006547619048</c:v>
                </c:pt>
                <c:pt idx="514">
                  <c:v>5764.4726190476194</c:v>
                </c:pt>
                <c:pt idx="515">
                  <c:v>5999.5477380952379</c:v>
                </c:pt>
                <c:pt idx="516">
                  <c:v>5386.5441666666666</c:v>
                </c:pt>
                <c:pt idx="517">
                  <c:v>2226.7337500000003</c:v>
                </c:pt>
                <c:pt idx="518">
                  <c:v>2.5925595238095238</c:v>
                </c:pt>
                <c:pt idx="519">
                  <c:v>4865.5936309523804</c:v>
                </c:pt>
                <c:pt idx="520">
                  <c:v>5351.5536904761902</c:v>
                </c:pt>
                <c:pt idx="521">
                  <c:v>6361.6576785714287</c:v>
                </c:pt>
                <c:pt idx="522">
                  <c:v>6149.2511904761905</c:v>
                </c:pt>
                <c:pt idx="523">
                  <c:v>5100.8935119047619</c:v>
                </c:pt>
                <c:pt idx="524">
                  <c:v>5132.8579761904766</c:v>
                </c:pt>
                <c:pt idx="525">
                  <c:v>5288.1599404761901</c:v>
                </c:pt>
                <c:pt idx="526">
                  <c:v>5344.8817857142858</c:v>
                </c:pt>
                <c:pt idx="527">
                  <c:v>5761.3642857142859</c:v>
                </c:pt>
                <c:pt idx="528">
                  <c:v>6160.1345833333335</c:v>
                </c:pt>
                <c:pt idx="529">
                  <c:v>5475.6305952380953</c:v>
                </c:pt>
                <c:pt idx="530">
                  <c:v>5410.4022023809521</c:v>
                </c:pt>
                <c:pt idx="531">
                  <c:v>5572.2704166666672</c:v>
                </c:pt>
                <c:pt idx="532">
                  <c:v>6881.2705952380948</c:v>
                </c:pt>
                <c:pt idx="533">
                  <c:v>6129.9677976190478</c:v>
                </c:pt>
                <c:pt idx="534">
                  <c:v>6348.5290476190467</c:v>
                </c:pt>
                <c:pt idx="535">
                  <c:v>6120.6609523809529</c:v>
                </c:pt>
                <c:pt idx="536">
                  <c:v>6468.817916666666</c:v>
                </c:pt>
                <c:pt idx="537">
                  <c:v>6292.6830952380951</c:v>
                </c:pt>
                <c:pt idx="538">
                  <c:v>5590.3130952380952</c:v>
                </c:pt>
                <c:pt idx="539">
                  <c:v>5824.3017261904761</c:v>
                </c:pt>
                <c:pt idx="540">
                  <c:v>6379.8771428571436</c:v>
                </c:pt>
                <c:pt idx="541">
                  <c:v>6805.5429166666663</c:v>
                </c:pt>
                <c:pt idx="542">
                  <c:v>7011.2925595238094</c:v>
                </c:pt>
                <c:pt idx="543">
                  <c:v>7052.8785714285723</c:v>
                </c:pt>
                <c:pt idx="544">
                  <c:v>7069.1285714285723</c:v>
                </c:pt>
                <c:pt idx="545">
                  <c:v>6884.2017857142855</c:v>
                </c:pt>
                <c:pt idx="546">
                  <c:v>7045.0946428571424</c:v>
                </c:pt>
                <c:pt idx="547">
                  <c:v>6456.80375</c:v>
                </c:pt>
                <c:pt idx="548">
                  <c:v>6292.5355357142853</c:v>
                </c:pt>
                <c:pt idx="549">
                  <c:v>6509.2339285714288</c:v>
                </c:pt>
                <c:pt idx="550">
                  <c:v>6253.9701190476189</c:v>
                </c:pt>
                <c:pt idx="551">
                  <c:v>6311.6317857142849</c:v>
                </c:pt>
                <c:pt idx="552">
                  <c:v>6279.1798214285709</c:v>
                </c:pt>
                <c:pt idx="553">
                  <c:v>6680.7408928571431</c:v>
                </c:pt>
                <c:pt idx="554">
                  <c:v>6883.8992857142857</c:v>
                </c:pt>
                <c:pt idx="555">
                  <c:v>7260.5351190476185</c:v>
                </c:pt>
                <c:pt idx="556">
                  <c:v>7017.3460714285711</c:v>
                </c:pt>
                <c:pt idx="557">
                  <c:v>6745.1726785714291</c:v>
                </c:pt>
                <c:pt idx="558">
                  <c:v>7310.2014880952383</c:v>
                </c:pt>
                <c:pt idx="559">
                  <c:v>7750.0601785714289</c:v>
                </c:pt>
                <c:pt idx="560">
                  <c:v>7814.9413095238087</c:v>
                </c:pt>
                <c:pt idx="561">
                  <c:v>7617.8046428571424</c:v>
                </c:pt>
                <c:pt idx="562">
                  <c:v>8153.8690476190477</c:v>
                </c:pt>
                <c:pt idx="563">
                  <c:v>8067.1240476190478</c:v>
                </c:pt>
                <c:pt idx="564">
                  <c:v>7658.4880952380954</c:v>
                </c:pt>
                <c:pt idx="565">
                  <c:v>8144.7917261904759</c:v>
                </c:pt>
                <c:pt idx="566">
                  <c:v>7634.7700595238102</c:v>
                </c:pt>
                <c:pt idx="567">
                  <c:v>7066.8182738095238</c:v>
                </c:pt>
                <c:pt idx="568">
                  <c:v>1391.8201785714286</c:v>
                </c:pt>
                <c:pt idx="569">
                  <c:v>2643.624642857143</c:v>
                </c:pt>
                <c:pt idx="570">
                  <c:v>502.59071428571434</c:v>
                </c:pt>
                <c:pt idx="571">
                  <c:v>6358.6130952380954</c:v>
                </c:pt>
                <c:pt idx="572">
                  <c:v>7777.0872023809516</c:v>
                </c:pt>
                <c:pt idx="573">
                  <c:v>8648.3198809523801</c:v>
                </c:pt>
                <c:pt idx="574">
                  <c:v>8539.9032142857141</c:v>
                </c:pt>
                <c:pt idx="575">
                  <c:v>8597.6472023809529</c:v>
                </c:pt>
                <c:pt idx="576">
                  <c:v>6659.9619642857151</c:v>
                </c:pt>
                <c:pt idx="577">
                  <c:v>10314.402142857143</c:v>
                </c:pt>
                <c:pt idx="578">
                  <c:v>9670.6498214285712</c:v>
                </c:pt>
                <c:pt idx="579">
                  <c:v>10107.761904761905</c:v>
                </c:pt>
                <c:pt idx="580">
                  <c:v>9405.0004166666677</c:v>
                </c:pt>
                <c:pt idx="581">
                  <c:v>9741.280892857143</c:v>
                </c:pt>
                <c:pt idx="582">
                  <c:v>9208.7416666666668</c:v>
                </c:pt>
                <c:pt idx="583">
                  <c:v>8235.6603571428568</c:v>
                </c:pt>
                <c:pt idx="584">
                  <c:v>9181.5577976190471</c:v>
                </c:pt>
                <c:pt idx="585">
                  <c:v>9258.7000595238096</c:v>
                </c:pt>
                <c:pt idx="586">
                  <c:v>8764.9397023809524</c:v>
                </c:pt>
                <c:pt idx="587">
                  <c:v>10240.927023809523</c:v>
                </c:pt>
                <c:pt idx="588">
                  <c:v>9777.0866071428572</c:v>
                </c:pt>
                <c:pt idx="589">
                  <c:v>8619.0963095238094</c:v>
                </c:pt>
                <c:pt idx="590">
                  <c:v>10062.424226190476</c:v>
                </c:pt>
                <c:pt idx="591">
                  <c:v>10433.211428571429</c:v>
                </c:pt>
                <c:pt idx="592">
                  <c:v>12485.594523809523</c:v>
                </c:pt>
                <c:pt idx="593">
                  <c:v>12341.323095238095</c:v>
                </c:pt>
                <c:pt idx="594">
                  <c:v>12269.442678571429</c:v>
                </c:pt>
                <c:pt idx="595">
                  <c:v>10781.717261904761</c:v>
                </c:pt>
                <c:pt idx="596">
                  <c:v>12918.162023809526</c:v>
                </c:pt>
                <c:pt idx="597">
                  <c:v>12319.3925</c:v>
                </c:pt>
                <c:pt idx="598">
                  <c:v>10650.619285714285</c:v>
                </c:pt>
                <c:pt idx="599">
                  <c:v>11543.866964285713</c:v>
                </c:pt>
                <c:pt idx="600">
                  <c:v>12696.08017857143</c:v>
                </c:pt>
                <c:pt idx="601">
                  <c:v>15462.835297619047</c:v>
                </c:pt>
                <c:pt idx="602">
                  <c:v>13443.121547619046</c:v>
                </c:pt>
                <c:pt idx="603">
                  <c:v>12626.18255952381</c:v>
                </c:pt>
                <c:pt idx="604">
                  <c:v>11491.368690476191</c:v>
                </c:pt>
                <c:pt idx="605">
                  <c:v>12225.920892857142</c:v>
                </c:pt>
                <c:pt idx="606">
                  <c:v>11826.472440476191</c:v>
                </c:pt>
                <c:pt idx="607">
                  <c:v>12352.236607142857</c:v>
                </c:pt>
                <c:pt idx="608">
                  <c:v>13251.015535714285</c:v>
                </c:pt>
                <c:pt idx="609">
                  <c:v>14279.350059523809</c:v>
                </c:pt>
                <c:pt idx="610">
                  <c:v>14667.081249999999</c:v>
                </c:pt>
                <c:pt idx="611">
                  <c:v>15032.979166666666</c:v>
                </c:pt>
                <c:pt idx="612">
                  <c:v>13871.249166666666</c:v>
                </c:pt>
                <c:pt idx="613">
                  <c:v>15118.552857142857</c:v>
                </c:pt>
                <c:pt idx="614">
                  <c:v>13956.590595238096</c:v>
                </c:pt>
                <c:pt idx="615">
                  <c:v>14151.431964285714</c:v>
                </c:pt>
                <c:pt idx="616">
                  <c:v>13999.96119047619</c:v>
                </c:pt>
                <c:pt idx="617">
                  <c:v>13528.855476190478</c:v>
                </c:pt>
                <c:pt idx="618">
                  <c:v>12568.540357142856</c:v>
                </c:pt>
                <c:pt idx="619">
                  <c:v>12880.383214285714</c:v>
                </c:pt>
                <c:pt idx="620">
                  <c:v>11705.144940476192</c:v>
                </c:pt>
                <c:pt idx="621">
                  <c:v>10554.525476190476</c:v>
                </c:pt>
                <c:pt idx="622">
                  <c:v>4928.1696428571431</c:v>
                </c:pt>
                <c:pt idx="623">
                  <c:v>10697.709761904762</c:v>
                </c:pt>
                <c:pt idx="624">
                  <c:v>12763.252857142857</c:v>
                </c:pt>
                <c:pt idx="625">
                  <c:v>12999.44244047619</c:v>
                </c:pt>
                <c:pt idx="626">
                  <c:v>14526.335178571429</c:v>
                </c:pt>
                <c:pt idx="627">
                  <c:v>15725.245654761904</c:v>
                </c:pt>
                <c:pt idx="628">
                  <c:v>16473.437023809522</c:v>
                </c:pt>
                <c:pt idx="629">
                  <c:v>16805.05482142857</c:v>
                </c:pt>
                <c:pt idx="630">
                  <c:v>14844.718392857143</c:v>
                </c:pt>
                <c:pt idx="631">
                  <c:v>18977</c:v>
                </c:pt>
                <c:pt idx="632">
                  <c:v>18870.885714285712</c:v>
                </c:pt>
                <c:pt idx="633">
                  <c:v>14216.16</c:v>
                </c:pt>
                <c:pt idx="634">
                  <c:v>13756.292857142858</c:v>
                </c:pt>
                <c:pt idx="635">
                  <c:v>13189.564226190476</c:v>
                </c:pt>
                <c:pt idx="636">
                  <c:v>18253.953928571427</c:v>
                </c:pt>
                <c:pt idx="637">
                  <c:v>20152.157857142858</c:v>
                </c:pt>
                <c:pt idx="638">
                  <c:v>19658.459761904764</c:v>
                </c:pt>
                <c:pt idx="639">
                  <c:v>15935.19244047619</c:v>
                </c:pt>
                <c:pt idx="640">
                  <c:v>13769.225535714286</c:v>
                </c:pt>
                <c:pt idx="641">
                  <c:v>11500.383095238096</c:v>
                </c:pt>
                <c:pt idx="642">
                  <c:v>13603.323809523808</c:v>
                </c:pt>
                <c:pt idx="643">
                  <c:v>13546.708214285714</c:v>
                </c:pt>
                <c:pt idx="644">
                  <c:v>15166.248154761905</c:v>
                </c:pt>
                <c:pt idx="645">
                  <c:v>17470.25226190476</c:v>
                </c:pt>
                <c:pt idx="646">
                  <c:v>18419.117440476191</c:v>
                </c:pt>
                <c:pt idx="647">
                  <c:v>14447.645714285714</c:v>
                </c:pt>
                <c:pt idx="648">
                  <c:v>13161.851904761905</c:v>
                </c:pt>
                <c:pt idx="649">
                  <c:v>13323.010833333332</c:v>
                </c:pt>
                <c:pt idx="650">
                  <c:v>12423.235833333334</c:v>
                </c:pt>
                <c:pt idx="651">
                  <c:v>13051.256249999999</c:v>
                </c:pt>
                <c:pt idx="652">
                  <c:v>15639.083273809525</c:v>
                </c:pt>
                <c:pt idx="653">
                  <c:v>16991.475892857143</c:v>
                </c:pt>
                <c:pt idx="654">
                  <c:v>12715.786369047619</c:v>
                </c:pt>
                <c:pt idx="655">
                  <c:v>13363.986309523811</c:v>
                </c:pt>
                <c:pt idx="656">
                  <c:v>18010.114345238097</c:v>
                </c:pt>
                <c:pt idx="657">
                  <c:v>22187.29380952381</c:v>
                </c:pt>
                <c:pt idx="658">
                  <c:v>16774.827738095239</c:v>
                </c:pt>
                <c:pt idx="659">
                  <c:v>16808.522559523808</c:v>
                </c:pt>
                <c:pt idx="660">
                  <c:v>13743.760476190475</c:v>
                </c:pt>
                <c:pt idx="661">
                  <c:v>14550.180773809525</c:v>
                </c:pt>
                <c:pt idx="662">
                  <c:v>22735.331488095238</c:v>
                </c:pt>
                <c:pt idx="663">
                  <c:v>17049.467380952381</c:v>
                </c:pt>
                <c:pt idx="664">
                  <c:v>19044.645833333332</c:v>
                </c:pt>
                <c:pt idx="665">
                  <c:v>18602.62255952381</c:v>
                </c:pt>
                <c:pt idx="666">
                  <c:v>14918.006845238095</c:v>
                </c:pt>
                <c:pt idx="667">
                  <c:v>15916.282738095239</c:v>
                </c:pt>
                <c:pt idx="668">
                  <c:v>16692.75505952381</c:v>
                </c:pt>
                <c:pt idx="669">
                  <c:v>16255.786666666667</c:v>
                </c:pt>
                <c:pt idx="670">
                  <c:v>18826.623630952381</c:v>
                </c:pt>
                <c:pt idx="671">
                  <c:v>23354.0625</c:v>
                </c:pt>
                <c:pt idx="672">
                  <c:v>17694.469345238096</c:v>
                </c:pt>
                <c:pt idx="673">
                  <c:v>15505.12630952381</c:v>
                </c:pt>
                <c:pt idx="674">
                  <c:v>787.81267857142859</c:v>
                </c:pt>
                <c:pt idx="675">
                  <c:v>12032.216607142856</c:v>
                </c:pt>
                <c:pt idx="676">
                  <c:v>17142.54773809524</c:v>
                </c:pt>
                <c:pt idx="677">
                  <c:v>16721.421488095239</c:v>
                </c:pt>
                <c:pt idx="678">
                  <c:v>14754.232678571429</c:v>
                </c:pt>
                <c:pt idx="679">
                  <c:v>14853.246547619046</c:v>
                </c:pt>
                <c:pt idx="680">
                  <c:v>18496.329940476193</c:v>
                </c:pt>
                <c:pt idx="681">
                  <c:v>2334.973630952381</c:v>
                </c:pt>
                <c:pt idx="682">
                  <c:v>18192.324047619048</c:v>
                </c:pt>
                <c:pt idx="683">
                  <c:v>18957.940357142856</c:v>
                </c:pt>
                <c:pt idx="684">
                  <c:v>18691.539821428571</c:v>
                </c:pt>
                <c:pt idx="685">
                  <c:v>15950.502797619049</c:v>
                </c:pt>
                <c:pt idx="686">
                  <c:v>19943.666607142859</c:v>
                </c:pt>
                <c:pt idx="687">
                  <c:v>22245.801607142857</c:v>
                </c:pt>
                <c:pt idx="688">
                  <c:v>23238.67607142857</c:v>
                </c:pt>
                <c:pt idx="689">
                  <c:v>20463.356547619049</c:v>
                </c:pt>
                <c:pt idx="690">
                  <c:v>17658.949880952383</c:v>
                </c:pt>
                <c:pt idx="691">
                  <c:v>31366.815476190477</c:v>
                </c:pt>
                <c:pt idx="692">
                  <c:v>30448.213452380955</c:v>
                </c:pt>
                <c:pt idx="693">
                  <c:v>23547.386071428569</c:v>
                </c:pt>
                <c:pt idx="694">
                  <c:v>17090.790476190476</c:v>
                </c:pt>
                <c:pt idx="695">
                  <c:v>14504.087678571428</c:v>
                </c:pt>
                <c:pt idx="696">
                  <c:v>14452.662261904761</c:v>
                </c:pt>
              </c:numCache>
            </c:numRef>
          </c:val>
        </c:ser>
        <c:ser>
          <c:idx val="2"/>
          <c:order val="1"/>
          <c:tx>
            <c:strRef>
              <c:f>overall!$G$1</c:f>
              <c:strCache>
                <c:ptCount val="1"/>
                <c:pt idx="0">
                  <c:v>Total Capacity</c:v>
                </c:pt>
              </c:strCache>
            </c:strRef>
          </c:tx>
          <c:spPr>
            <a:solidFill>
              <a:srgbClr val="000080"/>
            </a:solidFill>
            <a:ln w="12700">
              <a:solidFill>
                <a:srgbClr val="000000"/>
              </a:solidFill>
              <a:prstDash val="solid"/>
            </a:ln>
          </c:spPr>
          <c:cat>
            <c:numRef>
              <c:f>overall!$A$2:$A$698</c:f>
              <c:numCache>
                <c:formatCode>General</c:formatCode>
                <c:ptCount val="697"/>
                <c:pt idx="0">
                  <c:v>198701</c:v>
                </c:pt>
                <c:pt idx="1">
                  <c:v>198702</c:v>
                </c:pt>
                <c:pt idx="2">
                  <c:v>198703</c:v>
                </c:pt>
                <c:pt idx="3">
                  <c:v>198704</c:v>
                </c:pt>
                <c:pt idx="4">
                  <c:v>198705</c:v>
                </c:pt>
                <c:pt idx="5">
                  <c:v>198706</c:v>
                </c:pt>
                <c:pt idx="6">
                  <c:v>198707</c:v>
                </c:pt>
                <c:pt idx="7">
                  <c:v>198708</c:v>
                </c:pt>
                <c:pt idx="8">
                  <c:v>198709</c:v>
                </c:pt>
                <c:pt idx="9">
                  <c:v>198710</c:v>
                </c:pt>
                <c:pt idx="10">
                  <c:v>198711</c:v>
                </c:pt>
                <c:pt idx="11">
                  <c:v>198712</c:v>
                </c:pt>
                <c:pt idx="12">
                  <c:v>198713</c:v>
                </c:pt>
                <c:pt idx="13">
                  <c:v>198714</c:v>
                </c:pt>
                <c:pt idx="14">
                  <c:v>198715</c:v>
                </c:pt>
                <c:pt idx="15">
                  <c:v>198716</c:v>
                </c:pt>
                <c:pt idx="16">
                  <c:v>198717</c:v>
                </c:pt>
                <c:pt idx="17">
                  <c:v>198718</c:v>
                </c:pt>
                <c:pt idx="18">
                  <c:v>198719</c:v>
                </c:pt>
                <c:pt idx="19">
                  <c:v>198720</c:v>
                </c:pt>
                <c:pt idx="20">
                  <c:v>198721</c:v>
                </c:pt>
                <c:pt idx="21">
                  <c:v>198722</c:v>
                </c:pt>
                <c:pt idx="22">
                  <c:v>198723</c:v>
                </c:pt>
                <c:pt idx="23">
                  <c:v>198724</c:v>
                </c:pt>
                <c:pt idx="24">
                  <c:v>198725</c:v>
                </c:pt>
                <c:pt idx="25">
                  <c:v>198726</c:v>
                </c:pt>
                <c:pt idx="26">
                  <c:v>198727</c:v>
                </c:pt>
                <c:pt idx="27">
                  <c:v>198728</c:v>
                </c:pt>
                <c:pt idx="28">
                  <c:v>198729</c:v>
                </c:pt>
                <c:pt idx="29">
                  <c:v>198730</c:v>
                </c:pt>
                <c:pt idx="30">
                  <c:v>198731</c:v>
                </c:pt>
                <c:pt idx="31">
                  <c:v>198732</c:v>
                </c:pt>
                <c:pt idx="32">
                  <c:v>198733</c:v>
                </c:pt>
                <c:pt idx="33">
                  <c:v>198734</c:v>
                </c:pt>
                <c:pt idx="34">
                  <c:v>198735</c:v>
                </c:pt>
                <c:pt idx="35">
                  <c:v>198736</c:v>
                </c:pt>
                <c:pt idx="36">
                  <c:v>198737</c:v>
                </c:pt>
                <c:pt idx="37">
                  <c:v>198738</c:v>
                </c:pt>
                <c:pt idx="38">
                  <c:v>198739</c:v>
                </c:pt>
                <c:pt idx="39">
                  <c:v>198740</c:v>
                </c:pt>
                <c:pt idx="40">
                  <c:v>198741</c:v>
                </c:pt>
                <c:pt idx="41">
                  <c:v>198742</c:v>
                </c:pt>
                <c:pt idx="42">
                  <c:v>198743</c:v>
                </c:pt>
                <c:pt idx="43">
                  <c:v>198744</c:v>
                </c:pt>
                <c:pt idx="44">
                  <c:v>198745</c:v>
                </c:pt>
                <c:pt idx="45">
                  <c:v>198746</c:v>
                </c:pt>
                <c:pt idx="46">
                  <c:v>198747</c:v>
                </c:pt>
                <c:pt idx="47">
                  <c:v>198748</c:v>
                </c:pt>
                <c:pt idx="48">
                  <c:v>198749</c:v>
                </c:pt>
                <c:pt idx="49">
                  <c:v>198750</c:v>
                </c:pt>
                <c:pt idx="50">
                  <c:v>198751</c:v>
                </c:pt>
                <c:pt idx="51">
                  <c:v>198752</c:v>
                </c:pt>
                <c:pt idx="52">
                  <c:v>198801</c:v>
                </c:pt>
                <c:pt idx="53">
                  <c:v>198802</c:v>
                </c:pt>
                <c:pt idx="54">
                  <c:v>198803</c:v>
                </c:pt>
                <c:pt idx="55">
                  <c:v>198804</c:v>
                </c:pt>
                <c:pt idx="56">
                  <c:v>198805</c:v>
                </c:pt>
                <c:pt idx="57">
                  <c:v>198806</c:v>
                </c:pt>
                <c:pt idx="58">
                  <c:v>198807</c:v>
                </c:pt>
                <c:pt idx="59">
                  <c:v>198808</c:v>
                </c:pt>
                <c:pt idx="60">
                  <c:v>198809</c:v>
                </c:pt>
                <c:pt idx="61">
                  <c:v>198810</c:v>
                </c:pt>
                <c:pt idx="62">
                  <c:v>198811</c:v>
                </c:pt>
                <c:pt idx="63">
                  <c:v>198812</c:v>
                </c:pt>
                <c:pt idx="64">
                  <c:v>198813</c:v>
                </c:pt>
                <c:pt idx="65">
                  <c:v>198814</c:v>
                </c:pt>
                <c:pt idx="66">
                  <c:v>198815</c:v>
                </c:pt>
                <c:pt idx="67">
                  <c:v>198816</c:v>
                </c:pt>
                <c:pt idx="68">
                  <c:v>198817</c:v>
                </c:pt>
                <c:pt idx="69">
                  <c:v>198818</c:v>
                </c:pt>
                <c:pt idx="70">
                  <c:v>198819</c:v>
                </c:pt>
                <c:pt idx="71">
                  <c:v>198820</c:v>
                </c:pt>
                <c:pt idx="72">
                  <c:v>198821</c:v>
                </c:pt>
                <c:pt idx="73">
                  <c:v>198822</c:v>
                </c:pt>
                <c:pt idx="74">
                  <c:v>198823</c:v>
                </c:pt>
                <c:pt idx="75">
                  <c:v>198824</c:v>
                </c:pt>
                <c:pt idx="76">
                  <c:v>198825</c:v>
                </c:pt>
                <c:pt idx="77">
                  <c:v>198826</c:v>
                </c:pt>
                <c:pt idx="78">
                  <c:v>198827</c:v>
                </c:pt>
                <c:pt idx="79">
                  <c:v>198828</c:v>
                </c:pt>
                <c:pt idx="80">
                  <c:v>198829</c:v>
                </c:pt>
                <c:pt idx="81">
                  <c:v>198830</c:v>
                </c:pt>
                <c:pt idx="82">
                  <c:v>198831</c:v>
                </c:pt>
                <c:pt idx="83">
                  <c:v>198832</c:v>
                </c:pt>
                <c:pt idx="84">
                  <c:v>198833</c:v>
                </c:pt>
                <c:pt idx="85">
                  <c:v>198834</c:v>
                </c:pt>
                <c:pt idx="86">
                  <c:v>198835</c:v>
                </c:pt>
                <c:pt idx="87">
                  <c:v>198836</c:v>
                </c:pt>
                <c:pt idx="88">
                  <c:v>198837</c:v>
                </c:pt>
                <c:pt idx="89">
                  <c:v>198838</c:v>
                </c:pt>
                <c:pt idx="90">
                  <c:v>198839</c:v>
                </c:pt>
                <c:pt idx="91">
                  <c:v>198840</c:v>
                </c:pt>
                <c:pt idx="92">
                  <c:v>198841</c:v>
                </c:pt>
                <c:pt idx="93">
                  <c:v>198842</c:v>
                </c:pt>
                <c:pt idx="94">
                  <c:v>198843</c:v>
                </c:pt>
                <c:pt idx="95">
                  <c:v>198844</c:v>
                </c:pt>
                <c:pt idx="96">
                  <c:v>198845</c:v>
                </c:pt>
                <c:pt idx="97">
                  <c:v>198846</c:v>
                </c:pt>
                <c:pt idx="98">
                  <c:v>198847</c:v>
                </c:pt>
                <c:pt idx="99">
                  <c:v>198848</c:v>
                </c:pt>
                <c:pt idx="100">
                  <c:v>198849</c:v>
                </c:pt>
                <c:pt idx="101">
                  <c:v>198850</c:v>
                </c:pt>
                <c:pt idx="102">
                  <c:v>198851</c:v>
                </c:pt>
                <c:pt idx="103">
                  <c:v>198852</c:v>
                </c:pt>
                <c:pt idx="104">
                  <c:v>198901</c:v>
                </c:pt>
                <c:pt idx="105">
                  <c:v>198902</c:v>
                </c:pt>
                <c:pt idx="106">
                  <c:v>198903</c:v>
                </c:pt>
                <c:pt idx="107">
                  <c:v>198904</c:v>
                </c:pt>
                <c:pt idx="108">
                  <c:v>198905</c:v>
                </c:pt>
                <c:pt idx="109">
                  <c:v>198906</c:v>
                </c:pt>
                <c:pt idx="110">
                  <c:v>198907</c:v>
                </c:pt>
                <c:pt idx="111">
                  <c:v>198908</c:v>
                </c:pt>
                <c:pt idx="112">
                  <c:v>198909</c:v>
                </c:pt>
                <c:pt idx="113">
                  <c:v>198910</c:v>
                </c:pt>
                <c:pt idx="114">
                  <c:v>198911</c:v>
                </c:pt>
                <c:pt idx="115">
                  <c:v>198912</c:v>
                </c:pt>
                <c:pt idx="116">
                  <c:v>198913</c:v>
                </c:pt>
                <c:pt idx="117">
                  <c:v>198914</c:v>
                </c:pt>
                <c:pt idx="118">
                  <c:v>198915</c:v>
                </c:pt>
                <c:pt idx="119">
                  <c:v>198916</c:v>
                </c:pt>
                <c:pt idx="120">
                  <c:v>198917</c:v>
                </c:pt>
                <c:pt idx="121">
                  <c:v>198918</c:v>
                </c:pt>
                <c:pt idx="122">
                  <c:v>198919</c:v>
                </c:pt>
                <c:pt idx="123">
                  <c:v>198920</c:v>
                </c:pt>
                <c:pt idx="124">
                  <c:v>198921</c:v>
                </c:pt>
                <c:pt idx="125">
                  <c:v>198922</c:v>
                </c:pt>
                <c:pt idx="126">
                  <c:v>198923</c:v>
                </c:pt>
                <c:pt idx="127">
                  <c:v>198924</c:v>
                </c:pt>
                <c:pt idx="128">
                  <c:v>198925</c:v>
                </c:pt>
                <c:pt idx="129">
                  <c:v>198926</c:v>
                </c:pt>
                <c:pt idx="130">
                  <c:v>198927</c:v>
                </c:pt>
                <c:pt idx="131">
                  <c:v>198928</c:v>
                </c:pt>
                <c:pt idx="132">
                  <c:v>198929</c:v>
                </c:pt>
                <c:pt idx="133">
                  <c:v>198930</c:v>
                </c:pt>
                <c:pt idx="134">
                  <c:v>198931</c:v>
                </c:pt>
                <c:pt idx="135">
                  <c:v>198932</c:v>
                </c:pt>
                <c:pt idx="136">
                  <c:v>198933</c:v>
                </c:pt>
                <c:pt idx="137">
                  <c:v>198934</c:v>
                </c:pt>
                <c:pt idx="138">
                  <c:v>198935</c:v>
                </c:pt>
                <c:pt idx="139">
                  <c:v>198936</c:v>
                </c:pt>
                <c:pt idx="140">
                  <c:v>198937</c:v>
                </c:pt>
                <c:pt idx="141">
                  <c:v>198938</c:v>
                </c:pt>
                <c:pt idx="142">
                  <c:v>198939</c:v>
                </c:pt>
                <c:pt idx="143">
                  <c:v>198940</c:v>
                </c:pt>
                <c:pt idx="144">
                  <c:v>198941</c:v>
                </c:pt>
                <c:pt idx="145">
                  <c:v>198942</c:v>
                </c:pt>
                <c:pt idx="146">
                  <c:v>198943</c:v>
                </c:pt>
                <c:pt idx="147">
                  <c:v>198944</c:v>
                </c:pt>
                <c:pt idx="148">
                  <c:v>198945</c:v>
                </c:pt>
                <c:pt idx="149">
                  <c:v>198946</c:v>
                </c:pt>
                <c:pt idx="150">
                  <c:v>198947</c:v>
                </c:pt>
                <c:pt idx="151">
                  <c:v>198948</c:v>
                </c:pt>
                <c:pt idx="152">
                  <c:v>198949</c:v>
                </c:pt>
                <c:pt idx="153">
                  <c:v>198950</c:v>
                </c:pt>
                <c:pt idx="154">
                  <c:v>198951</c:v>
                </c:pt>
                <c:pt idx="155">
                  <c:v>198952</c:v>
                </c:pt>
                <c:pt idx="156">
                  <c:v>199001</c:v>
                </c:pt>
                <c:pt idx="157">
                  <c:v>199002</c:v>
                </c:pt>
                <c:pt idx="158">
                  <c:v>199003</c:v>
                </c:pt>
                <c:pt idx="159">
                  <c:v>199004</c:v>
                </c:pt>
                <c:pt idx="160">
                  <c:v>199005</c:v>
                </c:pt>
                <c:pt idx="161">
                  <c:v>199006</c:v>
                </c:pt>
                <c:pt idx="162">
                  <c:v>199007</c:v>
                </c:pt>
                <c:pt idx="163">
                  <c:v>199008</c:v>
                </c:pt>
                <c:pt idx="164">
                  <c:v>199009</c:v>
                </c:pt>
                <c:pt idx="165">
                  <c:v>199010</c:v>
                </c:pt>
                <c:pt idx="166">
                  <c:v>199011</c:v>
                </c:pt>
                <c:pt idx="167">
                  <c:v>199012</c:v>
                </c:pt>
                <c:pt idx="168">
                  <c:v>199013</c:v>
                </c:pt>
                <c:pt idx="169">
                  <c:v>199014</c:v>
                </c:pt>
                <c:pt idx="170">
                  <c:v>199015</c:v>
                </c:pt>
                <c:pt idx="171">
                  <c:v>199016</c:v>
                </c:pt>
                <c:pt idx="172">
                  <c:v>199017</c:v>
                </c:pt>
                <c:pt idx="173">
                  <c:v>199018</c:v>
                </c:pt>
                <c:pt idx="174">
                  <c:v>199019</c:v>
                </c:pt>
                <c:pt idx="175">
                  <c:v>199020</c:v>
                </c:pt>
                <c:pt idx="176">
                  <c:v>199021</c:v>
                </c:pt>
                <c:pt idx="177">
                  <c:v>199022</c:v>
                </c:pt>
                <c:pt idx="178">
                  <c:v>199023</c:v>
                </c:pt>
                <c:pt idx="179">
                  <c:v>199024</c:v>
                </c:pt>
                <c:pt idx="180">
                  <c:v>199025</c:v>
                </c:pt>
                <c:pt idx="181">
                  <c:v>199026</c:v>
                </c:pt>
                <c:pt idx="182">
                  <c:v>199027</c:v>
                </c:pt>
                <c:pt idx="183">
                  <c:v>199028</c:v>
                </c:pt>
                <c:pt idx="184">
                  <c:v>199029</c:v>
                </c:pt>
                <c:pt idx="185">
                  <c:v>199030</c:v>
                </c:pt>
                <c:pt idx="186">
                  <c:v>199031</c:v>
                </c:pt>
                <c:pt idx="187">
                  <c:v>199032</c:v>
                </c:pt>
                <c:pt idx="188">
                  <c:v>199033</c:v>
                </c:pt>
                <c:pt idx="189">
                  <c:v>199034</c:v>
                </c:pt>
                <c:pt idx="190">
                  <c:v>199035</c:v>
                </c:pt>
                <c:pt idx="191">
                  <c:v>199036</c:v>
                </c:pt>
                <c:pt idx="192">
                  <c:v>199037</c:v>
                </c:pt>
                <c:pt idx="193">
                  <c:v>199038</c:v>
                </c:pt>
                <c:pt idx="194">
                  <c:v>199039</c:v>
                </c:pt>
                <c:pt idx="195">
                  <c:v>199040</c:v>
                </c:pt>
                <c:pt idx="196">
                  <c:v>199041</c:v>
                </c:pt>
                <c:pt idx="197">
                  <c:v>199042</c:v>
                </c:pt>
                <c:pt idx="198">
                  <c:v>199043</c:v>
                </c:pt>
                <c:pt idx="199">
                  <c:v>199044</c:v>
                </c:pt>
                <c:pt idx="200">
                  <c:v>199045</c:v>
                </c:pt>
                <c:pt idx="201">
                  <c:v>199046</c:v>
                </c:pt>
                <c:pt idx="202">
                  <c:v>199047</c:v>
                </c:pt>
                <c:pt idx="203">
                  <c:v>199048</c:v>
                </c:pt>
                <c:pt idx="204">
                  <c:v>199049</c:v>
                </c:pt>
                <c:pt idx="205">
                  <c:v>199050</c:v>
                </c:pt>
                <c:pt idx="206">
                  <c:v>199051</c:v>
                </c:pt>
                <c:pt idx="207">
                  <c:v>199052</c:v>
                </c:pt>
                <c:pt idx="208">
                  <c:v>199101</c:v>
                </c:pt>
                <c:pt idx="209">
                  <c:v>199102</c:v>
                </c:pt>
                <c:pt idx="210">
                  <c:v>199103</c:v>
                </c:pt>
                <c:pt idx="211">
                  <c:v>199104</c:v>
                </c:pt>
                <c:pt idx="212">
                  <c:v>199105</c:v>
                </c:pt>
                <c:pt idx="213">
                  <c:v>199106</c:v>
                </c:pt>
                <c:pt idx="214">
                  <c:v>199107</c:v>
                </c:pt>
                <c:pt idx="215">
                  <c:v>199108</c:v>
                </c:pt>
                <c:pt idx="216">
                  <c:v>199109</c:v>
                </c:pt>
                <c:pt idx="217">
                  <c:v>199110</c:v>
                </c:pt>
                <c:pt idx="218">
                  <c:v>199111</c:v>
                </c:pt>
                <c:pt idx="219">
                  <c:v>199112</c:v>
                </c:pt>
                <c:pt idx="220">
                  <c:v>199113</c:v>
                </c:pt>
                <c:pt idx="221">
                  <c:v>199114</c:v>
                </c:pt>
                <c:pt idx="222">
                  <c:v>199115</c:v>
                </c:pt>
                <c:pt idx="223">
                  <c:v>199116</c:v>
                </c:pt>
                <c:pt idx="224">
                  <c:v>199117</c:v>
                </c:pt>
                <c:pt idx="225">
                  <c:v>199118</c:v>
                </c:pt>
                <c:pt idx="226">
                  <c:v>199119</c:v>
                </c:pt>
                <c:pt idx="227">
                  <c:v>199120</c:v>
                </c:pt>
                <c:pt idx="228">
                  <c:v>199121</c:v>
                </c:pt>
                <c:pt idx="229">
                  <c:v>199122</c:v>
                </c:pt>
                <c:pt idx="230">
                  <c:v>199123</c:v>
                </c:pt>
                <c:pt idx="231">
                  <c:v>199124</c:v>
                </c:pt>
                <c:pt idx="232">
                  <c:v>199125</c:v>
                </c:pt>
                <c:pt idx="233">
                  <c:v>199126</c:v>
                </c:pt>
                <c:pt idx="234">
                  <c:v>199127</c:v>
                </c:pt>
                <c:pt idx="235">
                  <c:v>199128</c:v>
                </c:pt>
                <c:pt idx="236">
                  <c:v>199129</c:v>
                </c:pt>
                <c:pt idx="237">
                  <c:v>199130</c:v>
                </c:pt>
                <c:pt idx="238">
                  <c:v>199131</c:v>
                </c:pt>
                <c:pt idx="239">
                  <c:v>199132</c:v>
                </c:pt>
                <c:pt idx="240">
                  <c:v>199133</c:v>
                </c:pt>
                <c:pt idx="241">
                  <c:v>199134</c:v>
                </c:pt>
                <c:pt idx="242">
                  <c:v>199135</c:v>
                </c:pt>
                <c:pt idx="243">
                  <c:v>199136</c:v>
                </c:pt>
                <c:pt idx="244">
                  <c:v>199137</c:v>
                </c:pt>
                <c:pt idx="245">
                  <c:v>199138</c:v>
                </c:pt>
                <c:pt idx="246">
                  <c:v>199139</c:v>
                </c:pt>
                <c:pt idx="247">
                  <c:v>199140</c:v>
                </c:pt>
                <c:pt idx="248">
                  <c:v>199141</c:v>
                </c:pt>
                <c:pt idx="249">
                  <c:v>199142</c:v>
                </c:pt>
                <c:pt idx="250">
                  <c:v>199143</c:v>
                </c:pt>
                <c:pt idx="251">
                  <c:v>199144</c:v>
                </c:pt>
                <c:pt idx="252">
                  <c:v>199145</c:v>
                </c:pt>
                <c:pt idx="253">
                  <c:v>199146</c:v>
                </c:pt>
                <c:pt idx="254">
                  <c:v>199147</c:v>
                </c:pt>
                <c:pt idx="255">
                  <c:v>199148</c:v>
                </c:pt>
                <c:pt idx="256">
                  <c:v>199149</c:v>
                </c:pt>
                <c:pt idx="257">
                  <c:v>199150</c:v>
                </c:pt>
                <c:pt idx="258">
                  <c:v>199151</c:v>
                </c:pt>
                <c:pt idx="259">
                  <c:v>199152</c:v>
                </c:pt>
                <c:pt idx="260">
                  <c:v>199201</c:v>
                </c:pt>
                <c:pt idx="261">
                  <c:v>199202</c:v>
                </c:pt>
                <c:pt idx="262">
                  <c:v>199203</c:v>
                </c:pt>
                <c:pt idx="263">
                  <c:v>199204</c:v>
                </c:pt>
                <c:pt idx="264">
                  <c:v>199205</c:v>
                </c:pt>
                <c:pt idx="265">
                  <c:v>199206</c:v>
                </c:pt>
                <c:pt idx="266">
                  <c:v>199207</c:v>
                </c:pt>
                <c:pt idx="267">
                  <c:v>199208</c:v>
                </c:pt>
                <c:pt idx="268">
                  <c:v>199209</c:v>
                </c:pt>
                <c:pt idx="269">
                  <c:v>199210</c:v>
                </c:pt>
                <c:pt idx="270">
                  <c:v>199211</c:v>
                </c:pt>
                <c:pt idx="271">
                  <c:v>199212</c:v>
                </c:pt>
                <c:pt idx="272">
                  <c:v>199213</c:v>
                </c:pt>
                <c:pt idx="273">
                  <c:v>199214</c:v>
                </c:pt>
                <c:pt idx="274">
                  <c:v>199215</c:v>
                </c:pt>
                <c:pt idx="275">
                  <c:v>199216</c:v>
                </c:pt>
                <c:pt idx="276">
                  <c:v>199217</c:v>
                </c:pt>
                <c:pt idx="277">
                  <c:v>199218</c:v>
                </c:pt>
                <c:pt idx="278">
                  <c:v>199219</c:v>
                </c:pt>
                <c:pt idx="279">
                  <c:v>199220</c:v>
                </c:pt>
                <c:pt idx="280">
                  <c:v>199221</c:v>
                </c:pt>
                <c:pt idx="281">
                  <c:v>199222</c:v>
                </c:pt>
                <c:pt idx="282">
                  <c:v>199223</c:v>
                </c:pt>
                <c:pt idx="283">
                  <c:v>199224</c:v>
                </c:pt>
                <c:pt idx="284">
                  <c:v>199225</c:v>
                </c:pt>
                <c:pt idx="285">
                  <c:v>199226</c:v>
                </c:pt>
                <c:pt idx="286">
                  <c:v>199227</c:v>
                </c:pt>
                <c:pt idx="287">
                  <c:v>199228</c:v>
                </c:pt>
                <c:pt idx="288">
                  <c:v>199229</c:v>
                </c:pt>
                <c:pt idx="289">
                  <c:v>199230</c:v>
                </c:pt>
                <c:pt idx="290">
                  <c:v>199231</c:v>
                </c:pt>
                <c:pt idx="291">
                  <c:v>199232</c:v>
                </c:pt>
                <c:pt idx="292">
                  <c:v>199233</c:v>
                </c:pt>
                <c:pt idx="293">
                  <c:v>199234</c:v>
                </c:pt>
                <c:pt idx="294">
                  <c:v>199235</c:v>
                </c:pt>
                <c:pt idx="295">
                  <c:v>199236</c:v>
                </c:pt>
                <c:pt idx="296">
                  <c:v>199237</c:v>
                </c:pt>
                <c:pt idx="297">
                  <c:v>199238</c:v>
                </c:pt>
                <c:pt idx="298">
                  <c:v>199239</c:v>
                </c:pt>
                <c:pt idx="299">
                  <c:v>199240</c:v>
                </c:pt>
                <c:pt idx="300">
                  <c:v>199241</c:v>
                </c:pt>
                <c:pt idx="301">
                  <c:v>199242</c:v>
                </c:pt>
                <c:pt idx="302">
                  <c:v>199243</c:v>
                </c:pt>
                <c:pt idx="303">
                  <c:v>199244</c:v>
                </c:pt>
                <c:pt idx="304">
                  <c:v>199245</c:v>
                </c:pt>
                <c:pt idx="305">
                  <c:v>199246</c:v>
                </c:pt>
                <c:pt idx="306">
                  <c:v>199247</c:v>
                </c:pt>
                <c:pt idx="307">
                  <c:v>199248</c:v>
                </c:pt>
                <c:pt idx="308">
                  <c:v>199249</c:v>
                </c:pt>
                <c:pt idx="309">
                  <c:v>199250</c:v>
                </c:pt>
                <c:pt idx="310">
                  <c:v>199251</c:v>
                </c:pt>
                <c:pt idx="311">
                  <c:v>199252</c:v>
                </c:pt>
                <c:pt idx="312">
                  <c:v>199301</c:v>
                </c:pt>
                <c:pt idx="313">
                  <c:v>199302</c:v>
                </c:pt>
                <c:pt idx="314">
                  <c:v>199303</c:v>
                </c:pt>
                <c:pt idx="315">
                  <c:v>199304</c:v>
                </c:pt>
                <c:pt idx="316">
                  <c:v>199305</c:v>
                </c:pt>
                <c:pt idx="317">
                  <c:v>199306</c:v>
                </c:pt>
                <c:pt idx="318">
                  <c:v>199307</c:v>
                </c:pt>
                <c:pt idx="319">
                  <c:v>199308</c:v>
                </c:pt>
                <c:pt idx="320">
                  <c:v>199309</c:v>
                </c:pt>
                <c:pt idx="321">
                  <c:v>199310</c:v>
                </c:pt>
                <c:pt idx="322">
                  <c:v>199311</c:v>
                </c:pt>
                <c:pt idx="323">
                  <c:v>199312</c:v>
                </c:pt>
                <c:pt idx="324">
                  <c:v>199313</c:v>
                </c:pt>
                <c:pt idx="325">
                  <c:v>199314</c:v>
                </c:pt>
                <c:pt idx="326">
                  <c:v>199315</c:v>
                </c:pt>
                <c:pt idx="327">
                  <c:v>199316</c:v>
                </c:pt>
                <c:pt idx="328">
                  <c:v>199317</c:v>
                </c:pt>
                <c:pt idx="329">
                  <c:v>199318</c:v>
                </c:pt>
                <c:pt idx="330">
                  <c:v>199319</c:v>
                </c:pt>
                <c:pt idx="331">
                  <c:v>199320</c:v>
                </c:pt>
                <c:pt idx="332">
                  <c:v>199321</c:v>
                </c:pt>
                <c:pt idx="333">
                  <c:v>199322</c:v>
                </c:pt>
                <c:pt idx="334">
                  <c:v>199323</c:v>
                </c:pt>
                <c:pt idx="335">
                  <c:v>199324</c:v>
                </c:pt>
                <c:pt idx="336">
                  <c:v>199325</c:v>
                </c:pt>
                <c:pt idx="337">
                  <c:v>199326</c:v>
                </c:pt>
                <c:pt idx="338">
                  <c:v>199327</c:v>
                </c:pt>
                <c:pt idx="339">
                  <c:v>199328</c:v>
                </c:pt>
                <c:pt idx="340">
                  <c:v>199329</c:v>
                </c:pt>
                <c:pt idx="341">
                  <c:v>199330</c:v>
                </c:pt>
                <c:pt idx="342">
                  <c:v>199331</c:v>
                </c:pt>
                <c:pt idx="343">
                  <c:v>199332</c:v>
                </c:pt>
                <c:pt idx="344">
                  <c:v>199333</c:v>
                </c:pt>
                <c:pt idx="345">
                  <c:v>199334</c:v>
                </c:pt>
                <c:pt idx="346">
                  <c:v>199335</c:v>
                </c:pt>
                <c:pt idx="347">
                  <c:v>199336</c:v>
                </c:pt>
                <c:pt idx="348">
                  <c:v>199337</c:v>
                </c:pt>
                <c:pt idx="349">
                  <c:v>199338</c:v>
                </c:pt>
                <c:pt idx="350">
                  <c:v>199339</c:v>
                </c:pt>
                <c:pt idx="351">
                  <c:v>199340</c:v>
                </c:pt>
                <c:pt idx="352">
                  <c:v>199341</c:v>
                </c:pt>
                <c:pt idx="353">
                  <c:v>199342</c:v>
                </c:pt>
                <c:pt idx="354">
                  <c:v>199343</c:v>
                </c:pt>
                <c:pt idx="355">
                  <c:v>199344</c:v>
                </c:pt>
                <c:pt idx="356">
                  <c:v>199345</c:v>
                </c:pt>
                <c:pt idx="357">
                  <c:v>199346</c:v>
                </c:pt>
                <c:pt idx="358">
                  <c:v>199347</c:v>
                </c:pt>
                <c:pt idx="359">
                  <c:v>199348</c:v>
                </c:pt>
                <c:pt idx="360">
                  <c:v>199349</c:v>
                </c:pt>
                <c:pt idx="361">
                  <c:v>199350</c:v>
                </c:pt>
                <c:pt idx="362">
                  <c:v>199352</c:v>
                </c:pt>
                <c:pt idx="363">
                  <c:v>199401</c:v>
                </c:pt>
                <c:pt idx="364">
                  <c:v>199402</c:v>
                </c:pt>
                <c:pt idx="365">
                  <c:v>199403</c:v>
                </c:pt>
                <c:pt idx="366">
                  <c:v>199404</c:v>
                </c:pt>
                <c:pt idx="367">
                  <c:v>199405</c:v>
                </c:pt>
                <c:pt idx="368">
                  <c:v>199406</c:v>
                </c:pt>
                <c:pt idx="369">
                  <c:v>199407</c:v>
                </c:pt>
                <c:pt idx="370">
                  <c:v>199408</c:v>
                </c:pt>
                <c:pt idx="371">
                  <c:v>199409</c:v>
                </c:pt>
                <c:pt idx="372">
                  <c:v>199410</c:v>
                </c:pt>
                <c:pt idx="373">
                  <c:v>199411</c:v>
                </c:pt>
                <c:pt idx="374">
                  <c:v>199412</c:v>
                </c:pt>
                <c:pt idx="375">
                  <c:v>199413</c:v>
                </c:pt>
                <c:pt idx="376">
                  <c:v>199414</c:v>
                </c:pt>
                <c:pt idx="377">
                  <c:v>199415</c:v>
                </c:pt>
                <c:pt idx="378">
                  <c:v>199416</c:v>
                </c:pt>
                <c:pt idx="379">
                  <c:v>199417</c:v>
                </c:pt>
                <c:pt idx="380">
                  <c:v>199418</c:v>
                </c:pt>
                <c:pt idx="381">
                  <c:v>199419</c:v>
                </c:pt>
                <c:pt idx="382">
                  <c:v>199420</c:v>
                </c:pt>
                <c:pt idx="383">
                  <c:v>199421</c:v>
                </c:pt>
                <c:pt idx="384">
                  <c:v>199422</c:v>
                </c:pt>
                <c:pt idx="385">
                  <c:v>199423</c:v>
                </c:pt>
                <c:pt idx="386">
                  <c:v>199424</c:v>
                </c:pt>
                <c:pt idx="387">
                  <c:v>199425</c:v>
                </c:pt>
                <c:pt idx="388">
                  <c:v>199426</c:v>
                </c:pt>
                <c:pt idx="389">
                  <c:v>199427</c:v>
                </c:pt>
                <c:pt idx="390">
                  <c:v>199428</c:v>
                </c:pt>
                <c:pt idx="391">
                  <c:v>199429</c:v>
                </c:pt>
                <c:pt idx="392">
                  <c:v>199430</c:v>
                </c:pt>
                <c:pt idx="393">
                  <c:v>199431</c:v>
                </c:pt>
                <c:pt idx="394">
                  <c:v>199432</c:v>
                </c:pt>
                <c:pt idx="395">
                  <c:v>199433</c:v>
                </c:pt>
                <c:pt idx="396">
                  <c:v>199434</c:v>
                </c:pt>
                <c:pt idx="397">
                  <c:v>199435</c:v>
                </c:pt>
                <c:pt idx="398">
                  <c:v>199436</c:v>
                </c:pt>
                <c:pt idx="399">
                  <c:v>199437</c:v>
                </c:pt>
                <c:pt idx="400">
                  <c:v>199438</c:v>
                </c:pt>
                <c:pt idx="401">
                  <c:v>199439</c:v>
                </c:pt>
                <c:pt idx="402">
                  <c:v>199440</c:v>
                </c:pt>
                <c:pt idx="403">
                  <c:v>199441</c:v>
                </c:pt>
                <c:pt idx="404">
                  <c:v>199442</c:v>
                </c:pt>
                <c:pt idx="405">
                  <c:v>199443</c:v>
                </c:pt>
                <c:pt idx="406">
                  <c:v>199444</c:v>
                </c:pt>
                <c:pt idx="407">
                  <c:v>199445</c:v>
                </c:pt>
                <c:pt idx="408">
                  <c:v>199446</c:v>
                </c:pt>
                <c:pt idx="409">
                  <c:v>199447</c:v>
                </c:pt>
                <c:pt idx="410">
                  <c:v>199448</c:v>
                </c:pt>
                <c:pt idx="411">
                  <c:v>199449</c:v>
                </c:pt>
                <c:pt idx="412">
                  <c:v>199450</c:v>
                </c:pt>
                <c:pt idx="413">
                  <c:v>199451</c:v>
                </c:pt>
                <c:pt idx="414">
                  <c:v>199452</c:v>
                </c:pt>
                <c:pt idx="415">
                  <c:v>199501</c:v>
                </c:pt>
                <c:pt idx="416">
                  <c:v>199502</c:v>
                </c:pt>
                <c:pt idx="417">
                  <c:v>199503</c:v>
                </c:pt>
                <c:pt idx="418">
                  <c:v>199504</c:v>
                </c:pt>
                <c:pt idx="419">
                  <c:v>199505</c:v>
                </c:pt>
                <c:pt idx="420">
                  <c:v>199506</c:v>
                </c:pt>
                <c:pt idx="421">
                  <c:v>199507</c:v>
                </c:pt>
                <c:pt idx="422">
                  <c:v>199508</c:v>
                </c:pt>
                <c:pt idx="423">
                  <c:v>199509</c:v>
                </c:pt>
                <c:pt idx="424">
                  <c:v>199510</c:v>
                </c:pt>
                <c:pt idx="425">
                  <c:v>199511</c:v>
                </c:pt>
                <c:pt idx="426">
                  <c:v>199512</c:v>
                </c:pt>
                <c:pt idx="427">
                  <c:v>199513</c:v>
                </c:pt>
                <c:pt idx="428">
                  <c:v>199514</c:v>
                </c:pt>
                <c:pt idx="429">
                  <c:v>199515</c:v>
                </c:pt>
                <c:pt idx="430">
                  <c:v>199516</c:v>
                </c:pt>
                <c:pt idx="431">
                  <c:v>199517</c:v>
                </c:pt>
                <c:pt idx="432">
                  <c:v>199518</c:v>
                </c:pt>
                <c:pt idx="433">
                  <c:v>199519</c:v>
                </c:pt>
                <c:pt idx="434">
                  <c:v>199520</c:v>
                </c:pt>
                <c:pt idx="435">
                  <c:v>199521</c:v>
                </c:pt>
                <c:pt idx="436">
                  <c:v>199522</c:v>
                </c:pt>
                <c:pt idx="437">
                  <c:v>199523</c:v>
                </c:pt>
                <c:pt idx="438">
                  <c:v>199524</c:v>
                </c:pt>
                <c:pt idx="439">
                  <c:v>199525</c:v>
                </c:pt>
                <c:pt idx="440">
                  <c:v>199526</c:v>
                </c:pt>
                <c:pt idx="441">
                  <c:v>199527</c:v>
                </c:pt>
                <c:pt idx="442">
                  <c:v>199528</c:v>
                </c:pt>
                <c:pt idx="443">
                  <c:v>199529</c:v>
                </c:pt>
                <c:pt idx="444">
                  <c:v>199530</c:v>
                </c:pt>
                <c:pt idx="445">
                  <c:v>199531</c:v>
                </c:pt>
                <c:pt idx="446">
                  <c:v>199532</c:v>
                </c:pt>
                <c:pt idx="447">
                  <c:v>199533</c:v>
                </c:pt>
                <c:pt idx="448">
                  <c:v>199534</c:v>
                </c:pt>
                <c:pt idx="449">
                  <c:v>199535</c:v>
                </c:pt>
                <c:pt idx="450">
                  <c:v>199536</c:v>
                </c:pt>
                <c:pt idx="451">
                  <c:v>199537</c:v>
                </c:pt>
                <c:pt idx="452">
                  <c:v>199538</c:v>
                </c:pt>
                <c:pt idx="453">
                  <c:v>199539</c:v>
                </c:pt>
                <c:pt idx="454">
                  <c:v>199540</c:v>
                </c:pt>
                <c:pt idx="455">
                  <c:v>199541</c:v>
                </c:pt>
                <c:pt idx="456">
                  <c:v>199542</c:v>
                </c:pt>
                <c:pt idx="457">
                  <c:v>199543</c:v>
                </c:pt>
                <c:pt idx="458">
                  <c:v>199544</c:v>
                </c:pt>
                <c:pt idx="459">
                  <c:v>199545</c:v>
                </c:pt>
                <c:pt idx="460">
                  <c:v>199546</c:v>
                </c:pt>
                <c:pt idx="461">
                  <c:v>199547</c:v>
                </c:pt>
                <c:pt idx="462">
                  <c:v>199548</c:v>
                </c:pt>
                <c:pt idx="463">
                  <c:v>199549</c:v>
                </c:pt>
                <c:pt idx="464">
                  <c:v>199550</c:v>
                </c:pt>
                <c:pt idx="465">
                  <c:v>199551</c:v>
                </c:pt>
                <c:pt idx="466">
                  <c:v>199552</c:v>
                </c:pt>
                <c:pt idx="467">
                  <c:v>199601</c:v>
                </c:pt>
                <c:pt idx="468">
                  <c:v>199602</c:v>
                </c:pt>
                <c:pt idx="469">
                  <c:v>199603</c:v>
                </c:pt>
                <c:pt idx="470">
                  <c:v>199604</c:v>
                </c:pt>
                <c:pt idx="471">
                  <c:v>199605</c:v>
                </c:pt>
                <c:pt idx="472">
                  <c:v>199606</c:v>
                </c:pt>
                <c:pt idx="473">
                  <c:v>199607</c:v>
                </c:pt>
                <c:pt idx="474">
                  <c:v>199608</c:v>
                </c:pt>
                <c:pt idx="475">
                  <c:v>199609</c:v>
                </c:pt>
                <c:pt idx="476">
                  <c:v>199610</c:v>
                </c:pt>
                <c:pt idx="477">
                  <c:v>199611</c:v>
                </c:pt>
                <c:pt idx="478">
                  <c:v>199612</c:v>
                </c:pt>
                <c:pt idx="479">
                  <c:v>199613</c:v>
                </c:pt>
                <c:pt idx="480">
                  <c:v>199614</c:v>
                </c:pt>
                <c:pt idx="481">
                  <c:v>199615</c:v>
                </c:pt>
                <c:pt idx="482">
                  <c:v>199616</c:v>
                </c:pt>
                <c:pt idx="483">
                  <c:v>199617</c:v>
                </c:pt>
                <c:pt idx="484">
                  <c:v>199618</c:v>
                </c:pt>
                <c:pt idx="485">
                  <c:v>199619</c:v>
                </c:pt>
                <c:pt idx="486">
                  <c:v>199620</c:v>
                </c:pt>
                <c:pt idx="487">
                  <c:v>199621</c:v>
                </c:pt>
                <c:pt idx="488">
                  <c:v>199622</c:v>
                </c:pt>
                <c:pt idx="489">
                  <c:v>199623</c:v>
                </c:pt>
                <c:pt idx="490">
                  <c:v>199624</c:v>
                </c:pt>
                <c:pt idx="491">
                  <c:v>199625</c:v>
                </c:pt>
                <c:pt idx="492">
                  <c:v>199626</c:v>
                </c:pt>
                <c:pt idx="493">
                  <c:v>199627</c:v>
                </c:pt>
                <c:pt idx="494">
                  <c:v>199628</c:v>
                </c:pt>
                <c:pt idx="495">
                  <c:v>199629</c:v>
                </c:pt>
                <c:pt idx="496">
                  <c:v>199630</c:v>
                </c:pt>
                <c:pt idx="497">
                  <c:v>199631</c:v>
                </c:pt>
                <c:pt idx="498">
                  <c:v>199632</c:v>
                </c:pt>
                <c:pt idx="499">
                  <c:v>199633</c:v>
                </c:pt>
                <c:pt idx="500">
                  <c:v>199634</c:v>
                </c:pt>
                <c:pt idx="501">
                  <c:v>199635</c:v>
                </c:pt>
                <c:pt idx="502">
                  <c:v>199636</c:v>
                </c:pt>
                <c:pt idx="503">
                  <c:v>199637</c:v>
                </c:pt>
                <c:pt idx="504">
                  <c:v>199638</c:v>
                </c:pt>
                <c:pt idx="505">
                  <c:v>199639</c:v>
                </c:pt>
                <c:pt idx="506">
                  <c:v>199640</c:v>
                </c:pt>
                <c:pt idx="507">
                  <c:v>199641</c:v>
                </c:pt>
                <c:pt idx="508">
                  <c:v>199642</c:v>
                </c:pt>
                <c:pt idx="509">
                  <c:v>199643</c:v>
                </c:pt>
                <c:pt idx="510">
                  <c:v>199644</c:v>
                </c:pt>
                <c:pt idx="511">
                  <c:v>199645</c:v>
                </c:pt>
                <c:pt idx="512">
                  <c:v>199646</c:v>
                </c:pt>
                <c:pt idx="513">
                  <c:v>199647</c:v>
                </c:pt>
                <c:pt idx="514">
                  <c:v>199648</c:v>
                </c:pt>
                <c:pt idx="515">
                  <c:v>199649</c:v>
                </c:pt>
                <c:pt idx="516">
                  <c:v>199650</c:v>
                </c:pt>
                <c:pt idx="517">
                  <c:v>199651</c:v>
                </c:pt>
                <c:pt idx="518">
                  <c:v>199701</c:v>
                </c:pt>
                <c:pt idx="519">
                  <c:v>199702</c:v>
                </c:pt>
                <c:pt idx="520">
                  <c:v>199703</c:v>
                </c:pt>
                <c:pt idx="521">
                  <c:v>199704</c:v>
                </c:pt>
                <c:pt idx="522">
                  <c:v>199705</c:v>
                </c:pt>
                <c:pt idx="523">
                  <c:v>199706</c:v>
                </c:pt>
                <c:pt idx="524">
                  <c:v>199707</c:v>
                </c:pt>
                <c:pt idx="525">
                  <c:v>199708</c:v>
                </c:pt>
                <c:pt idx="526">
                  <c:v>199709</c:v>
                </c:pt>
                <c:pt idx="527">
                  <c:v>199710</c:v>
                </c:pt>
                <c:pt idx="528">
                  <c:v>199711</c:v>
                </c:pt>
                <c:pt idx="529">
                  <c:v>199712</c:v>
                </c:pt>
                <c:pt idx="530">
                  <c:v>199713</c:v>
                </c:pt>
                <c:pt idx="531">
                  <c:v>199714</c:v>
                </c:pt>
                <c:pt idx="532">
                  <c:v>199715</c:v>
                </c:pt>
                <c:pt idx="533">
                  <c:v>199716</c:v>
                </c:pt>
                <c:pt idx="534">
                  <c:v>199717</c:v>
                </c:pt>
                <c:pt idx="535">
                  <c:v>199718</c:v>
                </c:pt>
                <c:pt idx="536">
                  <c:v>199719</c:v>
                </c:pt>
                <c:pt idx="537">
                  <c:v>199720</c:v>
                </c:pt>
                <c:pt idx="538">
                  <c:v>199721</c:v>
                </c:pt>
                <c:pt idx="539">
                  <c:v>199722</c:v>
                </c:pt>
                <c:pt idx="540">
                  <c:v>199723</c:v>
                </c:pt>
                <c:pt idx="541">
                  <c:v>199724</c:v>
                </c:pt>
                <c:pt idx="542">
                  <c:v>199725</c:v>
                </c:pt>
                <c:pt idx="543">
                  <c:v>199726</c:v>
                </c:pt>
                <c:pt idx="544">
                  <c:v>199727</c:v>
                </c:pt>
                <c:pt idx="545">
                  <c:v>199728</c:v>
                </c:pt>
                <c:pt idx="546">
                  <c:v>199729</c:v>
                </c:pt>
                <c:pt idx="547">
                  <c:v>199730</c:v>
                </c:pt>
                <c:pt idx="548">
                  <c:v>199731</c:v>
                </c:pt>
                <c:pt idx="549">
                  <c:v>199732</c:v>
                </c:pt>
                <c:pt idx="550">
                  <c:v>199733</c:v>
                </c:pt>
                <c:pt idx="551">
                  <c:v>199734</c:v>
                </c:pt>
                <c:pt idx="552">
                  <c:v>199735</c:v>
                </c:pt>
                <c:pt idx="553">
                  <c:v>199736</c:v>
                </c:pt>
                <c:pt idx="554">
                  <c:v>199737</c:v>
                </c:pt>
                <c:pt idx="555">
                  <c:v>199738</c:v>
                </c:pt>
                <c:pt idx="556">
                  <c:v>199739</c:v>
                </c:pt>
                <c:pt idx="557">
                  <c:v>199740</c:v>
                </c:pt>
                <c:pt idx="558">
                  <c:v>199741</c:v>
                </c:pt>
                <c:pt idx="559">
                  <c:v>199742</c:v>
                </c:pt>
                <c:pt idx="560">
                  <c:v>199743</c:v>
                </c:pt>
                <c:pt idx="561">
                  <c:v>199744</c:v>
                </c:pt>
                <c:pt idx="562">
                  <c:v>199745</c:v>
                </c:pt>
                <c:pt idx="563">
                  <c:v>199746</c:v>
                </c:pt>
                <c:pt idx="564">
                  <c:v>199747</c:v>
                </c:pt>
                <c:pt idx="565">
                  <c:v>199748</c:v>
                </c:pt>
                <c:pt idx="566">
                  <c:v>199749</c:v>
                </c:pt>
                <c:pt idx="567">
                  <c:v>199750</c:v>
                </c:pt>
                <c:pt idx="568">
                  <c:v>199751</c:v>
                </c:pt>
                <c:pt idx="569">
                  <c:v>199752</c:v>
                </c:pt>
                <c:pt idx="570">
                  <c:v>199801</c:v>
                </c:pt>
                <c:pt idx="571">
                  <c:v>199802</c:v>
                </c:pt>
                <c:pt idx="572">
                  <c:v>199803</c:v>
                </c:pt>
                <c:pt idx="573">
                  <c:v>199804</c:v>
                </c:pt>
                <c:pt idx="574">
                  <c:v>199805</c:v>
                </c:pt>
                <c:pt idx="575">
                  <c:v>199806</c:v>
                </c:pt>
                <c:pt idx="576">
                  <c:v>199807</c:v>
                </c:pt>
                <c:pt idx="577">
                  <c:v>199808</c:v>
                </c:pt>
                <c:pt idx="578">
                  <c:v>199809</c:v>
                </c:pt>
                <c:pt idx="579">
                  <c:v>199810</c:v>
                </c:pt>
                <c:pt idx="580">
                  <c:v>199811</c:v>
                </c:pt>
                <c:pt idx="581">
                  <c:v>199812</c:v>
                </c:pt>
                <c:pt idx="582">
                  <c:v>199813</c:v>
                </c:pt>
                <c:pt idx="583">
                  <c:v>199814</c:v>
                </c:pt>
                <c:pt idx="584">
                  <c:v>199815</c:v>
                </c:pt>
                <c:pt idx="585">
                  <c:v>199816</c:v>
                </c:pt>
                <c:pt idx="586">
                  <c:v>199817</c:v>
                </c:pt>
                <c:pt idx="587">
                  <c:v>199818</c:v>
                </c:pt>
                <c:pt idx="588">
                  <c:v>199819</c:v>
                </c:pt>
                <c:pt idx="589">
                  <c:v>199820</c:v>
                </c:pt>
                <c:pt idx="590">
                  <c:v>199821</c:v>
                </c:pt>
                <c:pt idx="591">
                  <c:v>199822</c:v>
                </c:pt>
                <c:pt idx="592">
                  <c:v>199823</c:v>
                </c:pt>
                <c:pt idx="593">
                  <c:v>199824</c:v>
                </c:pt>
                <c:pt idx="594">
                  <c:v>199825</c:v>
                </c:pt>
                <c:pt idx="595">
                  <c:v>199826</c:v>
                </c:pt>
                <c:pt idx="596">
                  <c:v>199827</c:v>
                </c:pt>
                <c:pt idx="597">
                  <c:v>199828</c:v>
                </c:pt>
                <c:pt idx="598">
                  <c:v>199829</c:v>
                </c:pt>
                <c:pt idx="599">
                  <c:v>199830</c:v>
                </c:pt>
                <c:pt idx="600">
                  <c:v>199831</c:v>
                </c:pt>
                <c:pt idx="601">
                  <c:v>199832</c:v>
                </c:pt>
                <c:pt idx="602">
                  <c:v>199833</c:v>
                </c:pt>
                <c:pt idx="603">
                  <c:v>199834</c:v>
                </c:pt>
                <c:pt idx="604">
                  <c:v>199835</c:v>
                </c:pt>
                <c:pt idx="605">
                  <c:v>199836</c:v>
                </c:pt>
                <c:pt idx="606">
                  <c:v>199837</c:v>
                </c:pt>
                <c:pt idx="607">
                  <c:v>199838</c:v>
                </c:pt>
                <c:pt idx="608">
                  <c:v>199839</c:v>
                </c:pt>
                <c:pt idx="609">
                  <c:v>199840</c:v>
                </c:pt>
                <c:pt idx="610">
                  <c:v>199841</c:v>
                </c:pt>
                <c:pt idx="611">
                  <c:v>199842</c:v>
                </c:pt>
                <c:pt idx="612">
                  <c:v>199843</c:v>
                </c:pt>
                <c:pt idx="613">
                  <c:v>199844</c:v>
                </c:pt>
                <c:pt idx="614">
                  <c:v>199845</c:v>
                </c:pt>
                <c:pt idx="615">
                  <c:v>199846</c:v>
                </c:pt>
                <c:pt idx="616">
                  <c:v>199847</c:v>
                </c:pt>
                <c:pt idx="617">
                  <c:v>199848</c:v>
                </c:pt>
                <c:pt idx="618">
                  <c:v>199849</c:v>
                </c:pt>
                <c:pt idx="619">
                  <c:v>199850</c:v>
                </c:pt>
                <c:pt idx="620">
                  <c:v>199851</c:v>
                </c:pt>
                <c:pt idx="621">
                  <c:v>199852</c:v>
                </c:pt>
                <c:pt idx="622">
                  <c:v>199853</c:v>
                </c:pt>
                <c:pt idx="623">
                  <c:v>199901</c:v>
                </c:pt>
                <c:pt idx="624">
                  <c:v>199902</c:v>
                </c:pt>
                <c:pt idx="625">
                  <c:v>199903</c:v>
                </c:pt>
                <c:pt idx="626">
                  <c:v>199904</c:v>
                </c:pt>
                <c:pt idx="627">
                  <c:v>199905</c:v>
                </c:pt>
                <c:pt idx="628">
                  <c:v>199906</c:v>
                </c:pt>
                <c:pt idx="629">
                  <c:v>199907</c:v>
                </c:pt>
                <c:pt idx="630">
                  <c:v>199908</c:v>
                </c:pt>
                <c:pt idx="631">
                  <c:v>199909</c:v>
                </c:pt>
                <c:pt idx="632">
                  <c:v>199910</c:v>
                </c:pt>
                <c:pt idx="633">
                  <c:v>199911</c:v>
                </c:pt>
                <c:pt idx="634">
                  <c:v>199912</c:v>
                </c:pt>
                <c:pt idx="635">
                  <c:v>199913</c:v>
                </c:pt>
                <c:pt idx="636">
                  <c:v>199914</c:v>
                </c:pt>
                <c:pt idx="637">
                  <c:v>199915</c:v>
                </c:pt>
                <c:pt idx="638">
                  <c:v>199916</c:v>
                </c:pt>
                <c:pt idx="639">
                  <c:v>199917</c:v>
                </c:pt>
                <c:pt idx="640">
                  <c:v>199918</c:v>
                </c:pt>
                <c:pt idx="641">
                  <c:v>199919</c:v>
                </c:pt>
                <c:pt idx="642">
                  <c:v>199920</c:v>
                </c:pt>
                <c:pt idx="643">
                  <c:v>199921</c:v>
                </c:pt>
                <c:pt idx="644">
                  <c:v>199922</c:v>
                </c:pt>
                <c:pt idx="645">
                  <c:v>199923</c:v>
                </c:pt>
                <c:pt idx="646">
                  <c:v>199924</c:v>
                </c:pt>
                <c:pt idx="647">
                  <c:v>199925</c:v>
                </c:pt>
                <c:pt idx="648">
                  <c:v>199926</c:v>
                </c:pt>
                <c:pt idx="649">
                  <c:v>199927</c:v>
                </c:pt>
                <c:pt idx="650">
                  <c:v>199928</c:v>
                </c:pt>
                <c:pt idx="651">
                  <c:v>199929</c:v>
                </c:pt>
                <c:pt idx="652">
                  <c:v>199930</c:v>
                </c:pt>
                <c:pt idx="653">
                  <c:v>199931</c:v>
                </c:pt>
                <c:pt idx="654">
                  <c:v>199932</c:v>
                </c:pt>
                <c:pt idx="655">
                  <c:v>199933</c:v>
                </c:pt>
                <c:pt idx="656">
                  <c:v>199934</c:v>
                </c:pt>
                <c:pt idx="657">
                  <c:v>199935</c:v>
                </c:pt>
                <c:pt idx="658">
                  <c:v>199936</c:v>
                </c:pt>
                <c:pt idx="659">
                  <c:v>199937</c:v>
                </c:pt>
                <c:pt idx="660">
                  <c:v>199938</c:v>
                </c:pt>
                <c:pt idx="661">
                  <c:v>199939</c:v>
                </c:pt>
                <c:pt idx="662">
                  <c:v>199940</c:v>
                </c:pt>
                <c:pt idx="663">
                  <c:v>199941</c:v>
                </c:pt>
                <c:pt idx="664">
                  <c:v>199942</c:v>
                </c:pt>
                <c:pt idx="665">
                  <c:v>199943</c:v>
                </c:pt>
                <c:pt idx="666">
                  <c:v>199944</c:v>
                </c:pt>
                <c:pt idx="667">
                  <c:v>199945</c:v>
                </c:pt>
                <c:pt idx="668">
                  <c:v>199946</c:v>
                </c:pt>
                <c:pt idx="669">
                  <c:v>199947</c:v>
                </c:pt>
                <c:pt idx="670">
                  <c:v>199948</c:v>
                </c:pt>
                <c:pt idx="671">
                  <c:v>199949</c:v>
                </c:pt>
                <c:pt idx="672">
                  <c:v>199950</c:v>
                </c:pt>
                <c:pt idx="673">
                  <c:v>199951</c:v>
                </c:pt>
                <c:pt idx="674">
                  <c:v>199952</c:v>
                </c:pt>
                <c:pt idx="675">
                  <c:v>200001</c:v>
                </c:pt>
                <c:pt idx="676">
                  <c:v>200002</c:v>
                </c:pt>
                <c:pt idx="677">
                  <c:v>200003</c:v>
                </c:pt>
                <c:pt idx="678">
                  <c:v>200006</c:v>
                </c:pt>
                <c:pt idx="679">
                  <c:v>200007</c:v>
                </c:pt>
                <c:pt idx="680">
                  <c:v>200008</c:v>
                </c:pt>
                <c:pt idx="681">
                  <c:v>200009</c:v>
                </c:pt>
                <c:pt idx="682">
                  <c:v>200010</c:v>
                </c:pt>
                <c:pt idx="683">
                  <c:v>200011</c:v>
                </c:pt>
                <c:pt idx="684">
                  <c:v>200012</c:v>
                </c:pt>
                <c:pt idx="685">
                  <c:v>200013</c:v>
                </c:pt>
                <c:pt idx="686">
                  <c:v>200014</c:v>
                </c:pt>
                <c:pt idx="687">
                  <c:v>200015</c:v>
                </c:pt>
                <c:pt idx="688">
                  <c:v>200016</c:v>
                </c:pt>
                <c:pt idx="689">
                  <c:v>200017</c:v>
                </c:pt>
                <c:pt idx="690">
                  <c:v>200018</c:v>
                </c:pt>
                <c:pt idx="691">
                  <c:v>200019</c:v>
                </c:pt>
                <c:pt idx="692">
                  <c:v>200020</c:v>
                </c:pt>
                <c:pt idx="693">
                  <c:v>200022</c:v>
                </c:pt>
                <c:pt idx="694">
                  <c:v>200023</c:v>
                </c:pt>
                <c:pt idx="695">
                  <c:v>200024</c:v>
                </c:pt>
                <c:pt idx="696">
                  <c:v>200025</c:v>
                </c:pt>
              </c:numCache>
            </c:numRef>
          </c:cat>
          <c:val>
            <c:numRef>
              <c:f>overall!$G$2:$G$698</c:f>
              <c:numCache>
                <c:formatCode>0</c:formatCode>
                <c:ptCount val="697"/>
                <c:pt idx="0">
                  <c:v>22.214166666666667</c:v>
                </c:pt>
                <c:pt idx="1">
                  <c:v>20.065416666666664</c:v>
                </c:pt>
                <c:pt idx="2">
                  <c:v>20.374880952380952</c:v>
                </c:pt>
                <c:pt idx="3">
                  <c:v>21.339166666666667</c:v>
                </c:pt>
                <c:pt idx="4">
                  <c:v>21.428452380952383</c:v>
                </c:pt>
                <c:pt idx="5">
                  <c:v>21.35107142857143</c:v>
                </c:pt>
                <c:pt idx="6">
                  <c:v>21.35702380952381</c:v>
                </c:pt>
                <c:pt idx="7">
                  <c:v>20.85702380952381</c:v>
                </c:pt>
                <c:pt idx="8">
                  <c:v>20.833214285714284</c:v>
                </c:pt>
                <c:pt idx="9">
                  <c:v>20.72607142857143</c:v>
                </c:pt>
                <c:pt idx="10">
                  <c:v>21.946309523809525</c:v>
                </c:pt>
                <c:pt idx="11">
                  <c:v>22.136785714285715</c:v>
                </c:pt>
                <c:pt idx="12">
                  <c:v>21.970178571428569</c:v>
                </c:pt>
                <c:pt idx="13">
                  <c:v>21.339166666666667</c:v>
                </c:pt>
                <c:pt idx="14">
                  <c:v>21.112976190476189</c:v>
                </c:pt>
                <c:pt idx="15">
                  <c:v>21.702261904761905</c:v>
                </c:pt>
                <c:pt idx="16">
                  <c:v>22.267738095238094</c:v>
                </c:pt>
                <c:pt idx="17">
                  <c:v>21.97607142857143</c:v>
                </c:pt>
                <c:pt idx="18">
                  <c:v>22.089166666666667</c:v>
                </c:pt>
                <c:pt idx="19">
                  <c:v>21.23202380952381</c:v>
                </c:pt>
                <c:pt idx="20">
                  <c:v>21.214166666666667</c:v>
                </c:pt>
                <c:pt idx="21">
                  <c:v>20.821309523809525</c:v>
                </c:pt>
                <c:pt idx="22">
                  <c:v>20.892738095238094</c:v>
                </c:pt>
                <c:pt idx="23">
                  <c:v>21.333214285714284</c:v>
                </c:pt>
                <c:pt idx="24">
                  <c:v>21.571309523809525</c:v>
                </c:pt>
                <c:pt idx="25">
                  <c:v>21.642738095238094</c:v>
                </c:pt>
                <c:pt idx="26">
                  <c:v>22.761785714285715</c:v>
                </c:pt>
                <c:pt idx="27">
                  <c:v>22.595119047619047</c:v>
                </c:pt>
                <c:pt idx="28">
                  <c:v>21.47607142857143</c:v>
                </c:pt>
                <c:pt idx="29">
                  <c:v>21.315357142857142</c:v>
                </c:pt>
                <c:pt idx="30">
                  <c:v>21.368928571428572</c:v>
                </c:pt>
                <c:pt idx="31">
                  <c:v>20.892738095238094</c:v>
                </c:pt>
                <c:pt idx="32">
                  <c:v>20.797499999999999</c:v>
                </c:pt>
                <c:pt idx="33">
                  <c:v>20.91654761904762</c:v>
                </c:pt>
                <c:pt idx="34">
                  <c:v>22.16654761904762</c:v>
                </c:pt>
                <c:pt idx="35">
                  <c:v>21.708214285714284</c:v>
                </c:pt>
                <c:pt idx="36">
                  <c:v>20.749880952380952</c:v>
                </c:pt>
                <c:pt idx="37">
                  <c:v>20.648690476190477</c:v>
                </c:pt>
                <c:pt idx="38">
                  <c:v>23.154642857142857</c:v>
                </c:pt>
                <c:pt idx="39">
                  <c:v>21.60107142857143</c:v>
                </c:pt>
                <c:pt idx="40">
                  <c:v>21.184404761904762</c:v>
                </c:pt>
                <c:pt idx="41">
                  <c:v>21.410595238095237</c:v>
                </c:pt>
                <c:pt idx="42">
                  <c:v>20.868928571428572</c:v>
                </c:pt>
                <c:pt idx="43">
                  <c:v>21.309404761904762</c:v>
                </c:pt>
                <c:pt idx="44">
                  <c:v>21.368928571428572</c:v>
                </c:pt>
                <c:pt idx="45">
                  <c:v>19.91654761904762</c:v>
                </c:pt>
                <c:pt idx="46">
                  <c:v>17.624880952380952</c:v>
                </c:pt>
                <c:pt idx="47">
                  <c:v>17.577261904761905</c:v>
                </c:pt>
                <c:pt idx="48">
                  <c:v>19.22607142857143</c:v>
                </c:pt>
                <c:pt idx="49">
                  <c:v>17.648690476190477</c:v>
                </c:pt>
                <c:pt idx="50">
                  <c:v>26.487976190476189</c:v>
                </c:pt>
                <c:pt idx="51">
                  <c:v>30</c:v>
                </c:pt>
                <c:pt idx="52">
                  <c:v>21.86904761904762</c:v>
                </c:pt>
                <c:pt idx="53">
                  <c:v>18.39952380952381</c:v>
                </c:pt>
                <c:pt idx="54">
                  <c:v>17.252142857142857</c:v>
                </c:pt>
                <c:pt idx="55">
                  <c:v>17.080714285714286</c:v>
                </c:pt>
                <c:pt idx="56">
                  <c:v>17.446369047619047</c:v>
                </c:pt>
                <c:pt idx="57">
                  <c:v>17.088571428571431</c:v>
                </c:pt>
                <c:pt idx="58">
                  <c:v>17.41434523809524</c:v>
                </c:pt>
                <c:pt idx="59">
                  <c:v>17.282202380952381</c:v>
                </c:pt>
                <c:pt idx="60">
                  <c:v>18.782440476190477</c:v>
                </c:pt>
                <c:pt idx="61">
                  <c:v>17.430297619047618</c:v>
                </c:pt>
                <c:pt idx="62">
                  <c:v>17.368035714285714</c:v>
                </c:pt>
                <c:pt idx="63">
                  <c:v>17.59714285714286</c:v>
                </c:pt>
                <c:pt idx="64">
                  <c:v>17.131071428571428</c:v>
                </c:pt>
                <c:pt idx="65">
                  <c:v>19.195238095238096</c:v>
                </c:pt>
                <c:pt idx="66">
                  <c:v>17.650238095238095</c:v>
                </c:pt>
                <c:pt idx="67">
                  <c:v>17.805833333333332</c:v>
                </c:pt>
                <c:pt idx="68">
                  <c:v>18.750119047619048</c:v>
                </c:pt>
                <c:pt idx="69">
                  <c:v>19.640297619047619</c:v>
                </c:pt>
                <c:pt idx="70">
                  <c:v>23.67029761904762</c:v>
                </c:pt>
                <c:pt idx="71">
                  <c:v>13.755833333333333</c:v>
                </c:pt>
                <c:pt idx="72">
                  <c:v>17.193154761904761</c:v>
                </c:pt>
                <c:pt idx="73">
                  <c:v>17.422559523809522</c:v>
                </c:pt>
                <c:pt idx="74">
                  <c:v>14.793154761904763</c:v>
                </c:pt>
                <c:pt idx="75">
                  <c:v>17.407678571428569</c:v>
                </c:pt>
                <c:pt idx="76">
                  <c:v>20.578869047619047</c:v>
                </c:pt>
                <c:pt idx="77">
                  <c:v>16.285416666666666</c:v>
                </c:pt>
                <c:pt idx="78">
                  <c:v>16.182916666666667</c:v>
                </c:pt>
                <c:pt idx="79">
                  <c:v>13.468095238095238</c:v>
                </c:pt>
                <c:pt idx="80">
                  <c:v>15.882678571428571</c:v>
                </c:pt>
                <c:pt idx="81">
                  <c:v>16.15345238095238</c:v>
                </c:pt>
                <c:pt idx="82">
                  <c:v>16.665892857142858</c:v>
                </c:pt>
                <c:pt idx="83">
                  <c:v>9.2702380952380956</c:v>
                </c:pt>
                <c:pt idx="84">
                  <c:v>10.291190476190476</c:v>
                </c:pt>
                <c:pt idx="85">
                  <c:v>13.749166666666667</c:v>
                </c:pt>
                <c:pt idx="86">
                  <c:v>18.378333333333334</c:v>
                </c:pt>
                <c:pt idx="87">
                  <c:v>12.387499999999999</c:v>
                </c:pt>
                <c:pt idx="88">
                  <c:v>11.92720238095238</c:v>
                </c:pt>
                <c:pt idx="89">
                  <c:v>12.144166666666667</c:v>
                </c:pt>
                <c:pt idx="90">
                  <c:v>11.826607142857142</c:v>
                </c:pt>
                <c:pt idx="91">
                  <c:v>13.829940476190476</c:v>
                </c:pt>
                <c:pt idx="92">
                  <c:v>14.695714285714287</c:v>
                </c:pt>
                <c:pt idx="93">
                  <c:v>13.516904761904764</c:v>
                </c:pt>
                <c:pt idx="94">
                  <c:v>14.013452380952382</c:v>
                </c:pt>
                <c:pt idx="95">
                  <c:v>15.149583333333334</c:v>
                </c:pt>
                <c:pt idx="96">
                  <c:v>11.406845238095238</c:v>
                </c:pt>
                <c:pt idx="97">
                  <c:v>10.452321428571429</c:v>
                </c:pt>
                <c:pt idx="98">
                  <c:v>11.109940476190477</c:v>
                </c:pt>
                <c:pt idx="99">
                  <c:v>10.643690476190477</c:v>
                </c:pt>
                <c:pt idx="100">
                  <c:v>11.51732142857143</c:v>
                </c:pt>
                <c:pt idx="101">
                  <c:v>17.722916666666666</c:v>
                </c:pt>
                <c:pt idx="102">
                  <c:v>30.226904761904763</c:v>
                </c:pt>
                <c:pt idx="103">
                  <c:v>34.5</c:v>
                </c:pt>
                <c:pt idx="104">
                  <c:v>60.137321428571425</c:v>
                </c:pt>
                <c:pt idx="105">
                  <c:v>16.839047619047619</c:v>
                </c:pt>
                <c:pt idx="106">
                  <c:v>14.180773809523808</c:v>
                </c:pt>
                <c:pt idx="107">
                  <c:v>15.460119047619049</c:v>
                </c:pt>
                <c:pt idx="108">
                  <c:v>17.013333333333332</c:v>
                </c:pt>
                <c:pt idx="109">
                  <c:v>11.685952380952379</c:v>
                </c:pt>
                <c:pt idx="110">
                  <c:v>12.179940476190474</c:v>
                </c:pt>
                <c:pt idx="111">
                  <c:v>13.493630952380954</c:v>
                </c:pt>
                <c:pt idx="112">
                  <c:v>18.942738095238095</c:v>
                </c:pt>
                <c:pt idx="113">
                  <c:v>16.001011904761906</c:v>
                </c:pt>
                <c:pt idx="114">
                  <c:v>22.428630952380953</c:v>
                </c:pt>
                <c:pt idx="115">
                  <c:v>19.588749999999997</c:v>
                </c:pt>
                <c:pt idx="116">
                  <c:v>11.097380952380956</c:v>
                </c:pt>
                <c:pt idx="117">
                  <c:v>27.439821428571431</c:v>
                </c:pt>
                <c:pt idx="118">
                  <c:v>20.304523809523808</c:v>
                </c:pt>
                <c:pt idx="119">
                  <c:v>15.990476190476189</c:v>
                </c:pt>
                <c:pt idx="120">
                  <c:v>23.846666666666664</c:v>
                </c:pt>
                <c:pt idx="121">
                  <c:v>19.785714285714285</c:v>
                </c:pt>
                <c:pt idx="122">
                  <c:v>16.452380952380953</c:v>
                </c:pt>
                <c:pt idx="123">
                  <c:v>20.960059523809523</c:v>
                </c:pt>
                <c:pt idx="124">
                  <c:v>17.581190476190478</c:v>
                </c:pt>
                <c:pt idx="125">
                  <c:v>19.31785714285714</c:v>
                </c:pt>
                <c:pt idx="126">
                  <c:v>11.223214285714286</c:v>
                </c:pt>
                <c:pt idx="127">
                  <c:v>10.129285714285711</c:v>
                </c:pt>
                <c:pt idx="128">
                  <c:v>14.022321428571429</c:v>
                </c:pt>
                <c:pt idx="129">
                  <c:v>10.946845238095236</c:v>
                </c:pt>
                <c:pt idx="130">
                  <c:v>7.6203571428571388</c:v>
                </c:pt>
                <c:pt idx="131">
                  <c:v>10.982023809523806</c:v>
                </c:pt>
                <c:pt idx="132">
                  <c:v>11.34827380952381</c:v>
                </c:pt>
                <c:pt idx="133">
                  <c:v>16.240178571428572</c:v>
                </c:pt>
                <c:pt idx="134">
                  <c:v>16.112440476190478</c:v>
                </c:pt>
                <c:pt idx="135">
                  <c:v>6.504107142857146</c:v>
                </c:pt>
                <c:pt idx="136">
                  <c:v>8.8910714285714327</c:v>
                </c:pt>
                <c:pt idx="137">
                  <c:v>14.996785714285714</c:v>
                </c:pt>
                <c:pt idx="138">
                  <c:v>17.132678571428571</c:v>
                </c:pt>
                <c:pt idx="139">
                  <c:v>35.769523809523811</c:v>
                </c:pt>
                <c:pt idx="140">
                  <c:v>26.84690476190476</c:v>
                </c:pt>
                <c:pt idx="141">
                  <c:v>17.254761904761907</c:v>
                </c:pt>
                <c:pt idx="142">
                  <c:v>22.169761904761906</c:v>
                </c:pt>
                <c:pt idx="143">
                  <c:v>14.334226190476189</c:v>
                </c:pt>
                <c:pt idx="144">
                  <c:v>19.061488095238094</c:v>
                </c:pt>
                <c:pt idx="145">
                  <c:v>13.297380952380948</c:v>
                </c:pt>
                <c:pt idx="146">
                  <c:v>13.421488095238093</c:v>
                </c:pt>
                <c:pt idx="147">
                  <c:v>23.379583333333336</c:v>
                </c:pt>
                <c:pt idx="148">
                  <c:v>20.93732142857143</c:v>
                </c:pt>
                <c:pt idx="149">
                  <c:v>14.105535714285711</c:v>
                </c:pt>
                <c:pt idx="150">
                  <c:v>14.195892857142857</c:v>
                </c:pt>
                <c:pt idx="151">
                  <c:v>17.163571428571426</c:v>
                </c:pt>
                <c:pt idx="152">
                  <c:v>16.720297619047621</c:v>
                </c:pt>
                <c:pt idx="153">
                  <c:v>14.927142857142858</c:v>
                </c:pt>
                <c:pt idx="154">
                  <c:v>33.504047619047618</c:v>
                </c:pt>
                <c:pt idx="155">
                  <c:v>67.5</c:v>
                </c:pt>
                <c:pt idx="156">
                  <c:v>31.512916666666666</c:v>
                </c:pt>
                <c:pt idx="157">
                  <c:v>20.60363095238095</c:v>
                </c:pt>
                <c:pt idx="158">
                  <c:v>19.12107142857143</c:v>
                </c:pt>
                <c:pt idx="159">
                  <c:v>17.11928571428572</c:v>
                </c:pt>
                <c:pt idx="160">
                  <c:v>9.6122619047619082</c:v>
                </c:pt>
                <c:pt idx="161">
                  <c:v>11.484523809523807</c:v>
                </c:pt>
                <c:pt idx="162">
                  <c:v>21.891547619047618</c:v>
                </c:pt>
                <c:pt idx="163">
                  <c:v>23.348035714285714</c:v>
                </c:pt>
                <c:pt idx="164">
                  <c:v>12.770119047619042</c:v>
                </c:pt>
                <c:pt idx="165">
                  <c:v>19.69142857142857</c:v>
                </c:pt>
                <c:pt idx="166">
                  <c:v>25.779761904761905</c:v>
                </c:pt>
                <c:pt idx="167">
                  <c:v>24.28125</c:v>
                </c:pt>
                <c:pt idx="168">
                  <c:v>18.651666666666664</c:v>
                </c:pt>
                <c:pt idx="169">
                  <c:v>23.453214285714289</c:v>
                </c:pt>
                <c:pt idx="170">
                  <c:v>24.334107142857142</c:v>
                </c:pt>
                <c:pt idx="171">
                  <c:v>22.59375</c:v>
                </c:pt>
                <c:pt idx="172">
                  <c:v>20.955595238095238</c:v>
                </c:pt>
                <c:pt idx="173">
                  <c:v>16.252619047619049</c:v>
                </c:pt>
                <c:pt idx="174">
                  <c:v>11.94214285714286</c:v>
                </c:pt>
                <c:pt idx="175">
                  <c:v>12.518928571428573</c:v>
                </c:pt>
                <c:pt idx="176">
                  <c:v>9.7449404761904734</c:v>
                </c:pt>
                <c:pt idx="177">
                  <c:v>12.709107142857139</c:v>
                </c:pt>
                <c:pt idx="178">
                  <c:v>7.712559523809519</c:v>
                </c:pt>
                <c:pt idx="179">
                  <c:v>10.754285714285711</c:v>
                </c:pt>
                <c:pt idx="180">
                  <c:v>11.81416666666667</c:v>
                </c:pt>
                <c:pt idx="181">
                  <c:v>19.522321428571427</c:v>
                </c:pt>
                <c:pt idx="182">
                  <c:v>10.430297619047625</c:v>
                </c:pt>
                <c:pt idx="183">
                  <c:v>8.2338095238095281</c:v>
                </c:pt>
                <c:pt idx="184">
                  <c:v>6.149940476190479</c:v>
                </c:pt>
                <c:pt idx="185">
                  <c:v>7.5746428571428623</c:v>
                </c:pt>
                <c:pt idx="186">
                  <c:v>9.0710119047619067</c:v>
                </c:pt>
                <c:pt idx="187">
                  <c:v>9.1399404761904783</c:v>
                </c:pt>
                <c:pt idx="188">
                  <c:v>6.3588095238095281</c:v>
                </c:pt>
                <c:pt idx="189">
                  <c:v>7.0792261904761871</c:v>
                </c:pt>
                <c:pt idx="190">
                  <c:v>8.8069642857142831</c:v>
                </c:pt>
                <c:pt idx="191">
                  <c:v>11.116726190476195</c:v>
                </c:pt>
                <c:pt idx="192">
                  <c:v>11.665714285714287</c:v>
                </c:pt>
                <c:pt idx="193">
                  <c:v>9.6308928571428556</c:v>
                </c:pt>
                <c:pt idx="194">
                  <c:v>11.559880952380949</c:v>
                </c:pt>
                <c:pt idx="195">
                  <c:v>9.4327380952380988</c:v>
                </c:pt>
                <c:pt idx="196">
                  <c:v>11.36928571428572</c:v>
                </c:pt>
                <c:pt idx="197">
                  <c:v>10.335357142857143</c:v>
                </c:pt>
                <c:pt idx="198">
                  <c:v>11.379940476190475</c:v>
                </c:pt>
                <c:pt idx="199">
                  <c:v>18.041845238095242</c:v>
                </c:pt>
                <c:pt idx="200">
                  <c:v>16.176785714285717</c:v>
                </c:pt>
                <c:pt idx="201">
                  <c:v>17.289999999999996</c:v>
                </c:pt>
                <c:pt idx="202">
                  <c:v>14.078392857142857</c:v>
                </c:pt>
                <c:pt idx="203">
                  <c:v>15.548630952380952</c:v>
                </c:pt>
                <c:pt idx="204">
                  <c:v>19.631071428571431</c:v>
                </c:pt>
                <c:pt idx="205">
                  <c:v>12.209702380952379</c:v>
                </c:pt>
                <c:pt idx="206">
                  <c:v>39.88845238095238</c:v>
                </c:pt>
                <c:pt idx="207">
                  <c:v>94.886904761904759</c:v>
                </c:pt>
                <c:pt idx="208">
                  <c:v>53.920000000000009</c:v>
                </c:pt>
                <c:pt idx="209">
                  <c:v>19.878511904761904</c:v>
                </c:pt>
                <c:pt idx="210">
                  <c:v>19.934702380952384</c:v>
                </c:pt>
                <c:pt idx="211">
                  <c:v>22.953690476190474</c:v>
                </c:pt>
                <c:pt idx="212">
                  <c:v>27.820833333333333</c:v>
                </c:pt>
                <c:pt idx="213">
                  <c:v>20.030535714285708</c:v>
                </c:pt>
                <c:pt idx="214">
                  <c:v>19.446369047619047</c:v>
                </c:pt>
                <c:pt idx="215">
                  <c:v>26.021904761904764</c:v>
                </c:pt>
                <c:pt idx="216">
                  <c:v>25.93476190476191</c:v>
                </c:pt>
                <c:pt idx="217">
                  <c:v>50.761428571428574</c:v>
                </c:pt>
                <c:pt idx="218">
                  <c:v>59.212261904761903</c:v>
                </c:pt>
                <c:pt idx="219">
                  <c:v>45.406785714285718</c:v>
                </c:pt>
                <c:pt idx="220">
                  <c:v>51.160833333333336</c:v>
                </c:pt>
                <c:pt idx="221">
                  <c:v>33.23970238095238</c:v>
                </c:pt>
                <c:pt idx="222">
                  <c:v>46.581130952380946</c:v>
                </c:pt>
                <c:pt idx="223">
                  <c:v>60.264642857142853</c:v>
                </c:pt>
                <c:pt idx="224">
                  <c:v>56.999464285714282</c:v>
                </c:pt>
                <c:pt idx="225">
                  <c:v>57.54452380952381</c:v>
                </c:pt>
                <c:pt idx="226">
                  <c:v>51.867619047619051</c:v>
                </c:pt>
                <c:pt idx="227">
                  <c:v>34.38529761904762</c:v>
                </c:pt>
                <c:pt idx="228">
                  <c:v>44.909285714285701</c:v>
                </c:pt>
                <c:pt idx="229">
                  <c:v>33.582857142857129</c:v>
                </c:pt>
                <c:pt idx="230">
                  <c:v>33.92738095238095</c:v>
                </c:pt>
                <c:pt idx="231">
                  <c:v>36.181071428571421</c:v>
                </c:pt>
                <c:pt idx="232">
                  <c:v>33.179523809523808</c:v>
                </c:pt>
                <c:pt idx="233">
                  <c:v>46.153571428571425</c:v>
                </c:pt>
                <c:pt idx="234">
                  <c:v>32.776666666666664</c:v>
                </c:pt>
                <c:pt idx="235">
                  <c:v>44.231964285714291</c:v>
                </c:pt>
                <c:pt idx="236">
                  <c:v>74.819047619047609</c:v>
                </c:pt>
                <c:pt idx="237">
                  <c:v>82.782202380952384</c:v>
                </c:pt>
                <c:pt idx="238">
                  <c:v>80.266369047619051</c:v>
                </c:pt>
                <c:pt idx="239">
                  <c:v>63.649285714285725</c:v>
                </c:pt>
                <c:pt idx="240">
                  <c:v>53.428809523809527</c:v>
                </c:pt>
                <c:pt idx="241">
                  <c:v>54.431130952380954</c:v>
                </c:pt>
                <c:pt idx="242">
                  <c:v>46.512499999999989</c:v>
                </c:pt>
                <c:pt idx="243">
                  <c:v>32.847857142857137</c:v>
                </c:pt>
                <c:pt idx="244">
                  <c:v>23.702976190476182</c:v>
                </c:pt>
                <c:pt idx="245">
                  <c:v>61.761785714285715</c:v>
                </c:pt>
                <c:pt idx="246">
                  <c:v>58.629702380952388</c:v>
                </c:pt>
                <c:pt idx="247">
                  <c:v>44.47720238095237</c:v>
                </c:pt>
                <c:pt idx="248">
                  <c:v>28.673869047619043</c:v>
                </c:pt>
                <c:pt idx="249">
                  <c:v>23.651249999999997</c:v>
                </c:pt>
                <c:pt idx="250">
                  <c:v>30.59910714285715</c:v>
                </c:pt>
                <c:pt idx="251">
                  <c:v>39.847440476190471</c:v>
                </c:pt>
                <c:pt idx="252">
                  <c:v>32.98672619047619</c:v>
                </c:pt>
                <c:pt idx="253">
                  <c:v>37.951488095238084</c:v>
                </c:pt>
                <c:pt idx="254">
                  <c:v>31.813571428571429</c:v>
                </c:pt>
                <c:pt idx="255">
                  <c:v>37.402499999999996</c:v>
                </c:pt>
                <c:pt idx="256">
                  <c:v>48.730357142857144</c:v>
                </c:pt>
                <c:pt idx="257">
                  <c:v>56.392261904761916</c:v>
                </c:pt>
                <c:pt idx="258">
                  <c:v>100.36869047619049</c:v>
                </c:pt>
                <c:pt idx="259">
                  <c:v>196.88690476190476</c:v>
                </c:pt>
                <c:pt idx="260">
                  <c:v>196.88690476190476</c:v>
                </c:pt>
                <c:pt idx="261">
                  <c:v>65.236785714285702</c:v>
                </c:pt>
                <c:pt idx="262">
                  <c:v>47.928571428571431</c:v>
                </c:pt>
                <c:pt idx="263">
                  <c:v>51.064583333333324</c:v>
                </c:pt>
                <c:pt idx="264">
                  <c:v>63.682738095238101</c:v>
                </c:pt>
                <c:pt idx="265">
                  <c:v>174.03934523809525</c:v>
                </c:pt>
                <c:pt idx="266">
                  <c:v>129.53</c:v>
                </c:pt>
                <c:pt idx="267">
                  <c:v>113.86077380952381</c:v>
                </c:pt>
                <c:pt idx="268">
                  <c:v>141.49369047619049</c:v>
                </c:pt>
                <c:pt idx="269">
                  <c:v>136.41071428571428</c:v>
                </c:pt>
                <c:pt idx="270">
                  <c:v>188.2294642857143</c:v>
                </c:pt>
                <c:pt idx="271">
                  <c:v>117.25398809523809</c:v>
                </c:pt>
                <c:pt idx="272">
                  <c:v>138.95577380952381</c:v>
                </c:pt>
                <c:pt idx="273">
                  <c:v>110.94589285714288</c:v>
                </c:pt>
                <c:pt idx="274">
                  <c:v>64.60238095238094</c:v>
                </c:pt>
                <c:pt idx="275">
                  <c:v>137.20886904761903</c:v>
                </c:pt>
                <c:pt idx="276">
                  <c:v>139.68523809523811</c:v>
                </c:pt>
                <c:pt idx="277">
                  <c:v>100.25285714285717</c:v>
                </c:pt>
                <c:pt idx="278">
                  <c:v>91.417440476190464</c:v>
                </c:pt>
                <c:pt idx="279">
                  <c:v>213.51029761904763</c:v>
                </c:pt>
                <c:pt idx="280">
                  <c:v>92.139702380952386</c:v>
                </c:pt>
                <c:pt idx="281">
                  <c:v>91.498095238095246</c:v>
                </c:pt>
                <c:pt idx="282">
                  <c:v>94.3017857142857</c:v>
                </c:pt>
                <c:pt idx="283">
                  <c:v>87.262440476190449</c:v>
                </c:pt>
                <c:pt idx="284">
                  <c:v>158.93714285714287</c:v>
                </c:pt>
                <c:pt idx="285">
                  <c:v>124.73464285714284</c:v>
                </c:pt>
                <c:pt idx="286">
                  <c:v>97.80660714285716</c:v>
                </c:pt>
                <c:pt idx="287">
                  <c:v>101.36541666666666</c:v>
                </c:pt>
                <c:pt idx="288">
                  <c:v>124.50523809523808</c:v>
                </c:pt>
                <c:pt idx="289">
                  <c:v>124.37827380952383</c:v>
                </c:pt>
                <c:pt idx="290">
                  <c:v>153.88857142857142</c:v>
                </c:pt>
                <c:pt idx="291">
                  <c:v>113.06904761904761</c:v>
                </c:pt>
                <c:pt idx="292">
                  <c:v>148.19446428571428</c:v>
                </c:pt>
                <c:pt idx="293">
                  <c:v>96.363035714285743</c:v>
                </c:pt>
                <c:pt idx="294">
                  <c:v>139.99916666666667</c:v>
                </c:pt>
                <c:pt idx="295">
                  <c:v>100.56559523809526</c:v>
                </c:pt>
                <c:pt idx="296">
                  <c:v>118.77839285714283</c:v>
                </c:pt>
                <c:pt idx="297">
                  <c:v>132.37714285714287</c:v>
                </c:pt>
                <c:pt idx="298">
                  <c:v>108.54327380952384</c:v>
                </c:pt>
                <c:pt idx="299">
                  <c:v>89.165654761904776</c:v>
                </c:pt>
                <c:pt idx="300">
                  <c:v>139.61714285714285</c:v>
                </c:pt>
                <c:pt idx="301">
                  <c:v>159.74910714285713</c:v>
                </c:pt>
                <c:pt idx="302">
                  <c:v>92.918630952380965</c:v>
                </c:pt>
                <c:pt idx="303">
                  <c:v>106.48595238095238</c:v>
                </c:pt>
                <c:pt idx="304">
                  <c:v>113.65041666666669</c:v>
                </c:pt>
                <c:pt idx="305">
                  <c:v>124.23601190476187</c:v>
                </c:pt>
                <c:pt idx="306">
                  <c:v>119.91869047619045</c:v>
                </c:pt>
                <c:pt idx="307">
                  <c:v>127.82839285714284</c:v>
                </c:pt>
                <c:pt idx="308">
                  <c:v>144.78071428571431</c:v>
                </c:pt>
                <c:pt idx="309">
                  <c:v>115.54720238095234</c:v>
                </c:pt>
                <c:pt idx="310">
                  <c:v>127.79559523809526</c:v>
                </c:pt>
                <c:pt idx="311">
                  <c:v>553</c:v>
                </c:pt>
                <c:pt idx="312">
                  <c:v>265.70928571428573</c:v>
                </c:pt>
                <c:pt idx="313">
                  <c:v>180.37666666666667</c:v>
                </c:pt>
                <c:pt idx="314">
                  <c:v>144.43785714285713</c:v>
                </c:pt>
                <c:pt idx="315">
                  <c:v>157.00714285714284</c:v>
                </c:pt>
                <c:pt idx="316">
                  <c:v>127.4061904761905</c:v>
                </c:pt>
                <c:pt idx="317">
                  <c:v>139.01851190476191</c:v>
                </c:pt>
                <c:pt idx="318">
                  <c:v>119.44404761904765</c:v>
                </c:pt>
                <c:pt idx="319">
                  <c:v>154.28107142857144</c:v>
                </c:pt>
                <c:pt idx="320">
                  <c:v>147.85994047619047</c:v>
                </c:pt>
                <c:pt idx="321">
                  <c:v>126.01244047619045</c:v>
                </c:pt>
                <c:pt idx="322">
                  <c:v>123.61642857142856</c:v>
                </c:pt>
                <c:pt idx="323">
                  <c:v>197.68184523809526</c:v>
                </c:pt>
                <c:pt idx="324">
                  <c:v>124.11005952380955</c:v>
                </c:pt>
                <c:pt idx="325">
                  <c:v>61.018988095238107</c:v>
                </c:pt>
                <c:pt idx="326">
                  <c:v>135.23297619047619</c:v>
                </c:pt>
                <c:pt idx="327">
                  <c:v>157.00172619047615</c:v>
                </c:pt>
                <c:pt idx="328">
                  <c:v>164.79440476190479</c:v>
                </c:pt>
                <c:pt idx="329">
                  <c:v>117.94535714285719</c:v>
                </c:pt>
                <c:pt idx="330">
                  <c:v>120.76095238095236</c:v>
                </c:pt>
                <c:pt idx="331">
                  <c:v>133.05869047619049</c:v>
                </c:pt>
                <c:pt idx="332">
                  <c:v>67.626488095238102</c:v>
                </c:pt>
                <c:pt idx="333">
                  <c:v>240.06976190476192</c:v>
                </c:pt>
                <c:pt idx="334">
                  <c:v>176.03065476190471</c:v>
                </c:pt>
                <c:pt idx="335">
                  <c:v>219.00904761904764</c:v>
                </c:pt>
                <c:pt idx="336">
                  <c:v>147.10321428571427</c:v>
                </c:pt>
                <c:pt idx="337">
                  <c:v>123.52863095238094</c:v>
                </c:pt>
                <c:pt idx="338">
                  <c:v>173.14130952380947</c:v>
                </c:pt>
                <c:pt idx="339">
                  <c:v>264.18970238095233</c:v>
                </c:pt>
                <c:pt idx="340">
                  <c:v>248.60136904761904</c:v>
                </c:pt>
                <c:pt idx="341">
                  <c:v>323.27630952380952</c:v>
                </c:pt>
                <c:pt idx="342">
                  <c:v>111.01547619047622</c:v>
                </c:pt>
                <c:pt idx="343">
                  <c:v>251.21208333333337</c:v>
                </c:pt>
                <c:pt idx="344">
                  <c:v>152.99053571428573</c:v>
                </c:pt>
                <c:pt idx="345">
                  <c:v>178.74523809523808</c:v>
                </c:pt>
                <c:pt idx="346">
                  <c:v>169.1050595238095</c:v>
                </c:pt>
                <c:pt idx="347">
                  <c:v>165.78529761904758</c:v>
                </c:pt>
                <c:pt idx="348">
                  <c:v>149.22595238095232</c:v>
                </c:pt>
                <c:pt idx="349">
                  <c:v>172.71541666666667</c:v>
                </c:pt>
                <c:pt idx="350">
                  <c:v>219.57255952380953</c:v>
                </c:pt>
                <c:pt idx="351">
                  <c:v>339.27958333333333</c:v>
                </c:pt>
                <c:pt idx="352">
                  <c:v>256.26851190476179</c:v>
                </c:pt>
                <c:pt idx="353">
                  <c:v>213.62119047619041</c:v>
                </c:pt>
                <c:pt idx="354">
                  <c:v>364.12392857142862</c:v>
                </c:pt>
                <c:pt idx="355">
                  <c:v>171.67452380952386</c:v>
                </c:pt>
                <c:pt idx="356">
                  <c:v>230.23583333333332</c:v>
                </c:pt>
                <c:pt idx="357">
                  <c:v>312.71315476190478</c:v>
                </c:pt>
                <c:pt idx="358">
                  <c:v>272.24398809523802</c:v>
                </c:pt>
                <c:pt idx="359">
                  <c:v>324.54654761904766</c:v>
                </c:pt>
                <c:pt idx="360">
                  <c:v>218.34625000000008</c:v>
                </c:pt>
                <c:pt idx="361">
                  <c:v>278.41315476190476</c:v>
                </c:pt>
                <c:pt idx="362">
                  <c:v>1306</c:v>
                </c:pt>
                <c:pt idx="363">
                  <c:v>735.62345238095236</c:v>
                </c:pt>
                <c:pt idx="364">
                  <c:v>404.16428571428577</c:v>
                </c:pt>
                <c:pt idx="365">
                  <c:v>404.60797619047628</c:v>
                </c:pt>
                <c:pt idx="366">
                  <c:v>406.46035714285711</c:v>
                </c:pt>
                <c:pt idx="367">
                  <c:v>401.20702380952378</c:v>
                </c:pt>
                <c:pt idx="368">
                  <c:v>264.04392857142858</c:v>
                </c:pt>
                <c:pt idx="369">
                  <c:v>430.2383333333334</c:v>
                </c:pt>
                <c:pt idx="370">
                  <c:v>292.11309523809524</c:v>
                </c:pt>
                <c:pt idx="371">
                  <c:v>522.38499999999999</c:v>
                </c:pt>
                <c:pt idx="372">
                  <c:v>386.53732142857137</c:v>
                </c:pt>
                <c:pt idx="373">
                  <c:v>437.19791666666669</c:v>
                </c:pt>
                <c:pt idx="374">
                  <c:v>475.84767857142862</c:v>
                </c:pt>
                <c:pt idx="375">
                  <c:v>518.4149404761904</c:v>
                </c:pt>
                <c:pt idx="376">
                  <c:v>607.22684523809517</c:v>
                </c:pt>
                <c:pt idx="377">
                  <c:v>509.38982142857139</c:v>
                </c:pt>
                <c:pt idx="378">
                  <c:v>615.91797619047622</c:v>
                </c:pt>
                <c:pt idx="379">
                  <c:v>437.09571428571422</c:v>
                </c:pt>
                <c:pt idx="380">
                  <c:v>344.51869047619056</c:v>
                </c:pt>
                <c:pt idx="381">
                  <c:v>624.01422619047628</c:v>
                </c:pt>
                <c:pt idx="382">
                  <c:v>467.84845238095244</c:v>
                </c:pt>
                <c:pt idx="383">
                  <c:v>608.93851190476198</c:v>
                </c:pt>
                <c:pt idx="384">
                  <c:v>497.79273809523806</c:v>
                </c:pt>
                <c:pt idx="385">
                  <c:v>297.49470238095228</c:v>
                </c:pt>
                <c:pt idx="386">
                  <c:v>131.62232142857135</c:v>
                </c:pt>
                <c:pt idx="387">
                  <c:v>486.03208333333339</c:v>
                </c:pt>
                <c:pt idx="388">
                  <c:v>606.41357142857146</c:v>
                </c:pt>
                <c:pt idx="389">
                  <c:v>693.01714285714286</c:v>
                </c:pt>
                <c:pt idx="390">
                  <c:v>839.47470238095241</c:v>
                </c:pt>
                <c:pt idx="391">
                  <c:v>837.5</c:v>
                </c:pt>
                <c:pt idx="392">
                  <c:v>854.19160714285715</c:v>
                </c:pt>
                <c:pt idx="393">
                  <c:v>633.28660714285706</c:v>
                </c:pt>
                <c:pt idx="394">
                  <c:v>458.76999999999992</c:v>
                </c:pt>
                <c:pt idx="395">
                  <c:v>671.80178571428576</c:v>
                </c:pt>
                <c:pt idx="396">
                  <c:v>491.53815476190459</c:v>
                </c:pt>
                <c:pt idx="397">
                  <c:v>572.91726190476197</c:v>
                </c:pt>
                <c:pt idx="398">
                  <c:v>750.65851190476189</c:v>
                </c:pt>
                <c:pt idx="399">
                  <c:v>782.5458928571428</c:v>
                </c:pt>
                <c:pt idx="400">
                  <c:v>518.74267857142866</c:v>
                </c:pt>
                <c:pt idx="401">
                  <c:v>645.41952380952387</c:v>
                </c:pt>
                <c:pt idx="402">
                  <c:v>638.88946428571421</c:v>
                </c:pt>
                <c:pt idx="403">
                  <c:v>817.85630952380939</c:v>
                </c:pt>
                <c:pt idx="404">
                  <c:v>536.24535714285696</c:v>
                </c:pt>
                <c:pt idx="405">
                  <c:v>566.92696428571412</c:v>
                </c:pt>
                <c:pt idx="406">
                  <c:v>780.61720238095245</c:v>
                </c:pt>
                <c:pt idx="407">
                  <c:v>780.88559523809545</c:v>
                </c:pt>
                <c:pt idx="408">
                  <c:v>872.26845238095223</c:v>
                </c:pt>
                <c:pt idx="409">
                  <c:v>836.95392857142861</c:v>
                </c:pt>
                <c:pt idx="410">
                  <c:v>950.72589285714298</c:v>
                </c:pt>
                <c:pt idx="411">
                  <c:v>870.13571428571424</c:v>
                </c:pt>
                <c:pt idx="412">
                  <c:v>912.18505952380963</c:v>
                </c:pt>
                <c:pt idx="413">
                  <c:v>1892.5507142857143</c:v>
                </c:pt>
                <c:pt idx="414">
                  <c:v>2962</c:v>
                </c:pt>
                <c:pt idx="415">
                  <c:v>2080.5172023809523</c:v>
                </c:pt>
                <c:pt idx="416">
                  <c:v>1122.5119047619048</c:v>
                </c:pt>
                <c:pt idx="417">
                  <c:v>1147.7707738095237</c:v>
                </c:pt>
                <c:pt idx="418">
                  <c:v>946.89178571428579</c:v>
                </c:pt>
                <c:pt idx="419">
                  <c:v>825.34601190476189</c:v>
                </c:pt>
                <c:pt idx="420">
                  <c:v>1039.8077976190477</c:v>
                </c:pt>
                <c:pt idx="421">
                  <c:v>1197.5550595238096</c:v>
                </c:pt>
                <c:pt idx="422">
                  <c:v>961.9608333333332</c:v>
                </c:pt>
                <c:pt idx="423">
                  <c:v>1451.3175595238095</c:v>
                </c:pt>
                <c:pt idx="424">
                  <c:v>1176.3371428571429</c:v>
                </c:pt>
                <c:pt idx="425">
                  <c:v>1231.828273809524</c:v>
                </c:pt>
                <c:pt idx="426">
                  <c:v>1288.7575595238097</c:v>
                </c:pt>
                <c:pt idx="427">
                  <c:v>1398.1105357142858</c:v>
                </c:pt>
                <c:pt idx="428">
                  <c:v>1210.1336904761906</c:v>
                </c:pt>
                <c:pt idx="429">
                  <c:v>1227.8394642857145</c:v>
                </c:pt>
                <c:pt idx="430">
                  <c:v>1355.0095833333332</c:v>
                </c:pt>
                <c:pt idx="431">
                  <c:v>1495.3899404761905</c:v>
                </c:pt>
                <c:pt idx="432">
                  <c:v>1477.7767857142858</c:v>
                </c:pt>
                <c:pt idx="433">
                  <c:v>1171.708095238095</c:v>
                </c:pt>
                <c:pt idx="434">
                  <c:v>1173.443035714286</c:v>
                </c:pt>
                <c:pt idx="435">
                  <c:v>1888.4474404761906</c:v>
                </c:pt>
                <c:pt idx="436">
                  <c:v>2463.3229761904763</c:v>
                </c:pt>
                <c:pt idx="437">
                  <c:v>2201.4105357142857</c:v>
                </c:pt>
                <c:pt idx="438">
                  <c:v>2014.0536904761907</c:v>
                </c:pt>
                <c:pt idx="439">
                  <c:v>2085.1046428571426</c:v>
                </c:pt>
                <c:pt idx="440">
                  <c:v>2433.7994047619045</c:v>
                </c:pt>
                <c:pt idx="441">
                  <c:v>2802.5067857142858</c:v>
                </c:pt>
                <c:pt idx="442">
                  <c:v>2233.5347023809527</c:v>
                </c:pt>
                <c:pt idx="443">
                  <c:v>2680.9532142857142</c:v>
                </c:pt>
                <c:pt idx="444">
                  <c:v>2812.2364880952382</c:v>
                </c:pt>
                <c:pt idx="445">
                  <c:v>3158.0688690476195</c:v>
                </c:pt>
                <c:pt idx="446">
                  <c:v>2822.9998214285711</c:v>
                </c:pt>
                <c:pt idx="447">
                  <c:v>2450.6389880952379</c:v>
                </c:pt>
                <c:pt idx="448">
                  <c:v>2459.6344642857139</c:v>
                </c:pt>
                <c:pt idx="449">
                  <c:v>2188.0581547619049</c:v>
                </c:pt>
                <c:pt idx="450">
                  <c:v>2398.9330357142858</c:v>
                </c:pt>
                <c:pt idx="451">
                  <c:v>2382.2892857142856</c:v>
                </c:pt>
                <c:pt idx="452">
                  <c:v>2363.8726785714284</c:v>
                </c:pt>
                <c:pt idx="453">
                  <c:v>2400.8273809523807</c:v>
                </c:pt>
                <c:pt idx="454">
                  <c:v>2139.3067261904762</c:v>
                </c:pt>
                <c:pt idx="455">
                  <c:v>2124.7802976190474</c:v>
                </c:pt>
                <c:pt idx="456">
                  <c:v>2346.2201190476189</c:v>
                </c:pt>
                <c:pt idx="457">
                  <c:v>2288.2423809523807</c:v>
                </c:pt>
                <c:pt idx="458">
                  <c:v>2195.3133333333335</c:v>
                </c:pt>
                <c:pt idx="459">
                  <c:v>2314.0093452380947</c:v>
                </c:pt>
                <c:pt idx="460">
                  <c:v>2011.9839880952384</c:v>
                </c:pt>
                <c:pt idx="461">
                  <c:v>2029.0434523809527</c:v>
                </c:pt>
                <c:pt idx="462">
                  <c:v>2487.7049999999995</c:v>
                </c:pt>
                <c:pt idx="463">
                  <c:v>2224.9370238095239</c:v>
                </c:pt>
                <c:pt idx="464">
                  <c:v>2150.9544047619047</c:v>
                </c:pt>
                <c:pt idx="465">
                  <c:v>5534.2857142857147</c:v>
                </c:pt>
                <c:pt idx="466">
                  <c:v>5534.2857142857147</c:v>
                </c:pt>
                <c:pt idx="467">
                  <c:v>5158.9071428571433</c:v>
                </c:pt>
                <c:pt idx="468">
                  <c:v>2733.0639285714287</c:v>
                </c:pt>
                <c:pt idx="469">
                  <c:v>2446.0730357142857</c:v>
                </c:pt>
                <c:pt idx="470">
                  <c:v>3058.7494047619048</c:v>
                </c:pt>
                <c:pt idx="471">
                  <c:v>3181.2760714285714</c:v>
                </c:pt>
                <c:pt idx="472">
                  <c:v>3285.2674404761901</c:v>
                </c:pt>
                <c:pt idx="473">
                  <c:v>2474.1873809523809</c:v>
                </c:pt>
                <c:pt idx="474">
                  <c:v>2772.0263690476195</c:v>
                </c:pt>
                <c:pt idx="475">
                  <c:v>2577.5954761904763</c:v>
                </c:pt>
                <c:pt idx="476">
                  <c:v>2481.3089285714286</c:v>
                </c:pt>
                <c:pt idx="477">
                  <c:v>2340.5213095238091</c:v>
                </c:pt>
                <c:pt idx="478">
                  <c:v>2396.1168452380953</c:v>
                </c:pt>
                <c:pt idx="479">
                  <c:v>3306.2949404761907</c:v>
                </c:pt>
                <c:pt idx="480">
                  <c:v>2806.3435119047617</c:v>
                </c:pt>
                <c:pt idx="481">
                  <c:v>2764.4778571428574</c:v>
                </c:pt>
                <c:pt idx="482">
                  <c:v>2733.8858333333328</c:v>
                </c:pt>
                <c:pt idx="483">
                  <c:v>2732.2232142857142</c:v>
                </c:pt>
                <c:pt idx="484">
                  <c:v>3206.5084523809528</c:v>
                </c:pt>
                <c:pt idx="485">
                  <c:v>3573.599285714286</c:v>
                </c:pt>
                <c:pt idx="486">
                  <c:v>3504.1985119047617</c:v>
                </c:pt>
                <c:pt idx="487">
                  <c:v>3907.5447619047618</c:v>
                </c:pt>
                <c:pt idx="488">
                  <c:v>3519.1184523809525</c:v>
                </c:pt>
                <c:pt idx="489">
                  <c:v>3649.0195238095239</c:v>
                </c:pt>
                <c:pt idx="490">
                  <c:v>3282.2326190476188</c:v>
                </c:pt>
                <c:pt idx="491">
                  <c:v>3719.2449404761905</c:v>
                </c:pt>
                <c:pt idx="492">
                  <c:v>3150.4167261904763</c:v>
                </c:pt>
                <c:pt idx="493">
                  <c:v>2405.674583333333</c:v>
                </c:pt>
                <c:pt idx="494">
                  <c:v>2570.5167261904767</c:v>
                </c:pt>
                <c:pt idx="495">
                  <c:v>2572.1965476190476</c:v>
                </c:pt>
                <c:pt idx="496">
                  <c:v>2909.5781547619049</c:v>
                </c:pt>
                <c:pt idx="497">
                  <c:v>3080.877857142857</c:v>
                </c:pt>
                <c:pt idx="498">
                  <c:v>3429.5318452380952</c:v>
                </c:pt>
                <c:pt idx="499">
                  <c:v>3044.1527380952384</c:v>
                </c:pt>
                <c:pt idx="500">
                  <c:v>2777.4986904761909</c:v>
                </c:pt>
                <c:pt idx="501">
                  <c:v>2552.0501190476193</c:v>
                </c:pt>
                <c:pt idx="502">
                  <c:v>2924.9975595238093</c:v>
                </c:pt>
                <c:pt idx="503">
                  <c:v>2865.5397023809528</c:v>
                </c:pt>
                <c:pt idx="504">
                  <c:v>2826.1851190476191</c:v>
                </c:pt>
                <c:pt idx="505">
                  <c:v>2318.5904761904758</c:v>
                </c:pt>
                <c:pt idx="506">
                  <c:v>2319.6427380952382</c:v>
                </c:pt>
                <c:pt idx="507">
                  <c:v>2907.3606547619047</c:v>
                </c:pt>
                <c:pt idx="508">
                  <c:v>3975.1898809523809</c:v>
                </c:pt>
                <c:pt idx="509">
                  <c:v>3688.0374404761906</c:v>
                </c:pt>
                <c:pt idx="510">
                  <c:v>4088.5307738095239</c:v>
                </c:pt>
                <c:pt idx="511">
                  <c:v>3544.3690476190477</c:v>
                </c:pt>
                <c:pt idx="512">
                  <c:v>2505.6905357142859</c:v>
                </c:pt>
                <c:pt idx="513">
                  <c:v>2976.2993452380956</c:v>
                </c:pt>
                <c:pt idx="514">
                  <c:v>2979.527380952381</c:v>
                </c:pt>
                <c:pt idx="515">
                  <c:v>2744.4522619047616</c:v>
                </c:pt>
                <c:pt idx="516">
                  <c:v>3357.455833333333</c:v>
                </c:pt>
                <c:pt idx="517">
                  <c:v>6517.2662499999997</c:v>
                </c:pt>
                <c:pt idx="518">
                  <c:v>8741.4074404761905</c:v>
                </c:pt>
                <c:pt idx="519">
                  <c:v>3814.4063690476191</c:v>
                </c:pt>
                <c:pt idx="520">
                  <c:v>3328.4463095238093</c:v>
                </c:pt>
                <c:pt idx="521">
                  <c:v>2588.3423214285713</c:v>
                </c:pt>
                <c:pt idx="522">
                  <c:v>2800.74880952381</c:v>
                </c:pt>
                <c:pt idx="523">
                  <c:v>3973.1064880952381</c:v>
                </c:pt>
                <c:pt idx="524">
                  <c:v>3941.1420238095238</c:v>
                </c:pt>
                <c:pt idx="525">
                  <c:v>3785.8400595238095</c:v>
                </c:pt>
                <c:pt idx="526">
                  <c:v>3729.1182142857142</c:v>
                </c:pt>
                <c:pt idx="527">
                  <c:v>3381.6357142857146</c:v>
                </c:pt>
                <c:pt idx="528">
                  <c:v>3057.8654166666665</c:v>
                </c:pt>
                <c:pt idx="529">
                  <c:v>3742.3694047619051</c:v>
                </c:pt>
                <c:pt idx="530">
                  <c:v>3807.5977976190479</c:v>
                </c:pt>
                <c:pt idx="531">
                  <c:v>4346.7295833333328</c:v>
                </c:pt>
                <c:pt idx="532">
                  <c:v>3037.7294047619048</c:v>
                </c:pt>
                <c:pt idx="533">
                  <c:v>3759.0322023809526</c:v>
                </c:pt>
                <c:pt idx="534">
                  <c:v>3540.4709523809529</c:v>
                </c:pt>
                <c:pt idx="535">
                  <c:v>3768.3390476190475</c:v>
                </c:pt>
                <c:pt idx="536">
                  <c:v>3420.182083333334</c:v>
                </c:pt>
                <c:pt idx="537">
                  <c:v>3596.3169047619049</c:v>
                </c:pt>
                <c:pt idx="538">
                  <c:v>4290.6869047619048</c:v>
                </c:pt>
                <c:pt idx="539">
                  <c:v>4056.6982738095239</c:v>
                </c:pt>
                <c:pt idx="540">
                  <c:v>3501.1228571428564</c:v>
                </c:pt>
                <c:pt idx="541">
                  <c:v>3075.4570833333337</c:v>
                </c:pt>
                <c:pt idx="542">
                  <c:v>2869.7074404761911</c:v>
                </c:pt>
                <c:pt idx="543">
                  <c:v>2978.1214285714282</c:v>
                </c:pt>
                <c:pt idx="544">
                  <c:v>2961.8714285714282</c:v>
                </c:pt>
                <c:pt idx="545">
                  <c:v>3146.7982142857149</c:v>
                </c:pt>
                <c:pt idx="546">
                  <c:v>2985.9053571428576</c:v>
                </c:pt>
                <c:pt idx="547">
                  <c:v>3574.19625</c:v>
                </c:pt>
                <c:pt idx="548">
                  <c:v>3738.4644642857143</c:v>
                </c:pt>
                <c:pt idx="549">
                  <c:v>3521.7660714285712</c:v>
                </c:pt>
                <c:pt idx="550">
                  <c:v>3777.0298809523811</c:v>
                </c:pt>
                <c:pt idx="551">
                  <c:v>3719.3682142857151</c:v>
                </c:pt>
                <c:pt idx="552">
                  <c:v>3609.8201785714286</c:v>
                </c:pt>
                <c:pt idx="553">
                  <c:v>3350.2591071428574</c:v>
                </c:pt>
                <c:pt idx="554">
                  <c:v>3445.1007142857138</c:v>
                </c:pt>
                <c:pt idx="555">
                  <c:v>3068.4648809523815</c:v>
                </c:pt>
                <c:pt idx="556">
                  <c:v>3311.6539285714293</c:v>
                </c:pt>
                <c:pt idx="557">
                  <c:v>3583.8273214285714</c:v>
                </c:pt>
                <c:pt idx="558">
                  <c:v>3018.7985119047612</c:v>
                </c:pt>
                <c:pt idx="559">
                  <c:v>2578.9398214285707</c:v>
                </c:pt>
                <c:pt idx="560">
                  <c:v>2798.0586904761913</c:v>
                </c:pt>
                <c:pt idx="561">
                  <c:v>3020.1953571428576</c:v>
                </c:pt>
                <c:pt idx="562">
                  <c:v>2484.1309523809523</c:v>
                </c:pt>
                <c:pt idx="563">
                  <c:v>2570.8759523809517</c:v>
                </c:pt>
                <c:pt idx="564">
                  <c:v>2979.5119047619046</c:v>
                </c:pt>
                <c:pt idx="565">
                  <c:v>2493.2082738095237</c:v>
                </c:pt>
                <c:pt idx="566">
                  <c:v>3003.2299404761898</c:v>
                </c:pt>
                <c:pt idx="567">
                  <c:v>2641.1817261904762</c:v>
                </c:pt>
                <c:pt idx="568">
                  <c:v>8316.1798214285718</c:v>
                </c:pt>
                <c:pt idx="569">
                  <c:v>5902.3753571428579</c:v>
                </c:pt>
                <c:pt idx="570">
                  <c:v>8043.4092857142859</c:v>
                </c:pt>
                <c:pt idx="571">
                  <c:v>4279.3869047619046</c:v>
                </c:pt>
                <c:pt idx="572">
                  <c:v>3250.912797619048</c:v>
                </c:pt>
                <c:pt idx="573">
                  <c:v>3219.680119047619</c:v>
                </c:pt>
                <c:pt idx="574">
                  <c:v>3328.0967857142859</c:v>
                </c:pt>
                <c:pt idx="575">
                  <c:v>3270.3527976190476</c:v>
                </c:pt>
                <c:pt idx="576">
                  <c:v>6656.0380357142849</c:v>
                </c:pt>
                <c:pt idx="577">
                  <c:v>4969.5978571428568</c:v>
                </c:pt>
                <c:pt idx="578">
                  <c:v>5613.3501785714288</c:v>
                </c:pt>
                <c:pt idx="579">
                  <c:v>5176.2380952380954</c:v>
                </c:pt>
                <c:pt idx="580">
                  <c:v>5878.9995833333332</c:v>
                </c:pt>
                <c:pt idx="581">
                  <c:v>5533.7191071428579</c:v>
                </c:pt>
                <c:pt idx="582">
                  <c:v>7711.2583333333332</c:v>
                </c:pt>
                <c:pt idx="583">
                  <c:v>8526.3396428571432</c:v>
                </c:pt>
                <c:pt idx="584">
                  <c:v>6433.4422023809529</c:v>
                </c:pt>
                <c:pt idx="585">
                  <c:v>7906.2999404761895</c:v>
                </c:pt>
                <c:pt idx="586">
                  <c:v>7082.0602976190467</c:v>
                </c:pt>
                <c:pt idx="587">
                  <c:v>5607.0729761904759</c:v>
                </c:pt>
                <c:pt idx="588">
                  <c:v>6130.9133928571428</c:v>
                </c:pt>
                <c:pt idx="589">
                  <c:v>7720.9036904761906</c:v>
                </c:pt>
                <c:pt idx="590">
                  <c:v>6277.5757738095235</c:v>
                </c:pt>
                <c:pt idx="591">
                  <c:v>6082.7885714285712</c:v>
                </c:pt>
                <c:pt idx="592">
                  <c:v>4436.4054761904772</c:v>
                </c:pt>
                <c:pt idx="593">
                  <c:v>4760.6769047619046</c:v>
                </c:pt>
                <c:pt idx="594">
                  <c:v>5122.5573214285705</c:v>
                </c:pt>
                <c:pt idx="595">
                  <c:v>6610.2827380952385</c:v>
                </c:pt>
                <c:pt idx="596">
                  <c:v>5091.8379761904753</c:v>
                </c:pt>
                <c:pt idx="597">
                  <c:v>5766.6075000000001</c:v>
                </c:pt>
                <c:pt idx="598">
                  <c:v>7231.380714285714</c:v>
                </c:pt>
                <c:pt idx="599">
                  <c:v>9564.133035714287</c:v>
                </c:pt>
                <c:pt idx="600">
                  <c:v>9964.9198214285698</c:v>
                </c:pt>
                <c:pt idx="601">
                  <c:v>7182.1647023809519</c:v>
                </c:pt>
                <c:pt idx="602">
                  <c:v>9425.8784523809536</c:v>
                </c:pt>
                <c:pt idx="603">
                  <c:v>10400.81744047619</c:v>
                </c:pt>
                <c:pt idx="604">
                  <c:v>11535.631309523809</c:v>
                </c:pt>
                <c:pt idx="605">
                  <c:v>10771.079107142858</c:v>
                </c:pt>
                <c:pt idx="606">
                  <c:v>12576.527559523809</c:v>
                </c:pt>
                <c:pt idx="607">
                  <c:v>12058.763392857143</c:v>
                </c:pt>
                <c:pt idx="608">
                  <c:v>11518.984464285715</c:v>
                </c:pt>
                <c:pt idx="609">
                  <c:v>10521.649940476191</c:v>
                </c:pt>
                <c:pt idx="610">
                  <c:v>11284.918750000001</c:v>
                </c:pt>
                <c:pt idx="611">
                  <c:v>10919.020833333334</c:v>
                </c:pt>
                <c:pt idx="612">
                  <c:v>12186.750833333334</c:v>
                </c:pt>
                <c:pt idx="613">
                  <c:v>10939.447142857143</c:v>
                </c:pt>
                <c:pt idx="614">
                  <c:v>12101.409404761904</c:v>
                </c:pt>
                <c:pt idx="615">
                  <c:v>11906.568035714286</c:v>
                </c:pt>
                <c:pt idx="616">
                  <c:v>12058.03880952381</c:v>
                </c:pt>
                <c:pt idx="617">
                  <c:v>10575.144523809522</c:v>
                </c:pt>
                <c:pt idx="618">
                  <c:v>11309.459642857144</c:v>
                </c:pt>
                <c:pt idx="619">
                  <c:v>10997.616785714286</c:v>
                </c:pt>
                <c:pt idx="620">
                  <c:v>10471.855059523808</c:v>
                </c:pt>
                <c:pt idx="621">
                  <c:v>12607.474523809522</c:v>
                </c:pt>
                <c:pt idx="622">
                  <c:v>11771.830357142857</c:v>
                </c:pt>
                <c:pt idx="623">
                  <c:v>15046.290238095236</c:v>
                </c:pt>
                <c:pt idx="624">
                  <c:v>12856.747142857143</c:v>
                </c:pt>
                <c:pt idx="625">
                  <c:v>12572.55755952381</c:v>
                </c:pt>
                <c:pt idx="626">
                  <c:v>10963.664821428571</c:v>
                </c:pt>
                <c:pt idx="627">
                  <c:v>9764.754345238096</c:v>
                </c:pt>
                <c:pt idx="628">
                  <c:v>13566.562976190477</c:v>
                </c:pt>
                <c:pt idx="629">
                  <c:v>15010.945178571428</c:v>
                </c:pt>
                <c:pt idx="630">
                  <c:v>15441.281607142857</c:v>
                </c:pt>
                <c:pt idx="631">
                  <c:v>11309</c:v>
                </c:pt>
                <c:pt idx="632">
                  <c:v>12304.114285714288</c:v>
                </c:pt>
                <c:pt idx="633">
                  <c:v>16958.84</c:v>
                </c:pt>
                <c:pt idx="634">
                  <c:v>17418.707142857143</c:v>
                </c:pt>
                <c:pt idx="635">
                  <c:v>17985.435773809524</c:v>
                </c:pt>
                <c:pt idx="636">
                  <c:v>12921.046071428573</c:v>
                </c:pt>
                <c:pt idx="637">
                  <c:v>11614.842142857142</c:v>
                </c:pt>
                <c:pt idx="638">
                  <c:v>14143.540238095236</c:v>
                </c:pt>
                <c:pt idx="639">
                  <c:v>10636.80755952381</c:v>
                </c:pt>
                <c:pt idx="640">
                  <c:v>20032.774464285714</c:v>
                </c:pt>
                <c:pt idx="641">
                  <c:v>15071.616904761902</c:v>
                </c:pt>
                <c:pt idx="642">
                  <c:v>20198.676190476192</c:v>
                </c:pt>
                <c:pt idx="643">
                  <c:v>20255.291785714286</c:v>
                </c:pt>
                <c:pt idx="644">
                  <c:v>18635.751845238097</c:v>
                </c:pt>
                <c:pt idx="645">
                  <c:v>16331.747738095239</c:v>
                </c:pt>
                <c:pt idx="646">
                  <c:v>15382.88255952381</c:v>
                </c:pt>
                <c:pt idx="647">
                  <c:v>21866.354285714286</c:v>
                </c:pt>
                <c:pt idx="648">
                  <c:v>24071.148095238095</c:v>
                </c:pt>
                <c:pt idx="649">
                  <c:v>23656.989166666666</c:v>
                </c:pt>
                <c:pt idx="650">
                  <c:v>24556.764166666668</c:v>
                </c:pt>
                <c:pt idx="651">
                  <c:v>23928.743750000001</c:v>
                </c:pt>
                <c:pt idx="652">
                  <c:v>22240.916726190473</c:v>
                </c:pt>
                <c:pt idx="653">
                  <c:v>20888.524107142857</c:v>
                </c:pt>
                <c:pt idx="654">
                  <c:v>23260.213630952381</c:v>
                </c:pt>
                <c:pt idx="655">
                  <c:v>22858.013690476189</c:v>
                </c:pt>
                <c:pt idx="656">
                  <c:v>22275.885654761903</c:v>
                </c:pt>
                <c:pt idx="657">
                  <c:v>18098.70619047619</c:v>
                </c:pt>
                <c:pt idx="658">
                  <c:v>23481.172261904761</c:v>
                </c:pt>
                <c:pt idx="659">
                  <c:v>21543.477440476192</c:v>
                </c:pt>
                <c:pt idx="660">
                  <c:v>27232.239523809527</c:v>
                </c:pt>
                <c:pt idx="661">
                  <c:v>25743.819226190477</c:v>
                </c:pt>
                <c:pt idx="662">
                  <c:v>17558.668511904762</c:v>
                </c:pt>
                <c:pt idx="663">
                  <c:v>23244.532619047619</c:v>
                </c:pt>
                <c:pt idx="664">
                  <c:v>21199.354166666668</c:v>
                </c:pt>
                <c:pt idx="665">
                  <c:v>21513.37744047619</c:v>
                </c:pt>
                <c:pt idx="666">
                  <c:v>24645.993154761905</c:v>
                </c:pt>
                <c:pt idx="667">
                  <c:v>24329.717261904763</c:v>
                </c:pt>
                <c:pt idx="668">
                  <c:v>21233.24494047619</c:v>
                </c:pt>
                <c:pt idx="669">
                  <c:v>20343.213333333333</c:v>
                </c:pt>
                <c:pt idx="670">
                  <c:v>19471.376369047619</c:v>
                </c:pt>
                <c:pt idx="671">
                  <c:v>18021.9375</c:v>
                </c:pt>
                <c:pt idx="672">
                  <c:v>12952.530654761904</c:v>
                </c:pt>
                <c:pt idx="673">
                  <c:v>15141.87369047619</c:v>
                </c:pt>
                <c:pt idx="674">
                  <c:v>28211.18732142857</c:v>
                </c:pt>
                <c:pt idx="675">
                  <c:v>31143.783392857145</c:v>
                </c:pt>
                <c:pt idx="676">
                  <c:v>26033.452261904764</c:v>
                </c:pt>
                <c:pt idx="677">
                  <c:v>26356.578511904758</c:v>
                </c:pt>
                <c:pt idx="678">
                  <c:v>27189.767321428571</c:v>
                </c:pt>
                <c:pt idx="679">
                  <c:v>28322.753452380952</c:v>
                </c:pt>
                <c:pt idx="680">
                  <c:v>24679.670059523807</c:v>
                </c:pt>
                <c:pt idx="681">
                  <c:v>36571.02636904762</c:v>
                </c:pt>
                <c:pt idx="682">
                  <c:v>20713.675952380952</c:v>
                </c:pt>
                <c:pt idx="683">
                  <c:v>23398.059642857144</c:v>
                </c:pt>
                <c:pt idx="684">
                  <c:v>23664.460178571429</c:v>
                </c:pt>
                <c:pt idx="685">
                  <c:v>26405.49720238095</c:v>
                </c:pt>
                <c:pt idx="686">
                  <c:v>22412.333392857141</c:v>
                </c:pt>
                <c:pt idx="687">
                  <c:v>20110.198392857143</c:v>
                </c:pt>
                <c:pt idx="688">
                  <c:v>19117.32392857143</c:v>
                </c:pt>
                <c:pt idx="689">
                  <c:v>21892.643452380951</c:v>
                </c:pt>
                <c:pt idx="690">
                  <c:v>24697.050119047617</c:v>
                </c:pt>
                <c:pt idx="691">
                  <c:v>13651.184523809523</c:v>
                </c:pt>
                <c:pt idx="692">
                  <c:v>14569.786547619045</c:v>
                </c:pt>
                <c:pt idx="693">
                  <c:v>21568.613928571431</c:v>
                </c:pt>
                <c:pt idx="694">
                  <c:v>27665.209523809524</c:v>
                </c:pt>
                <c:pt idx="695">
                  <c:v>30251.912321428568</c:v>
                </c:pt>
                <c:pt idx="696">
                  <c:v>30303.337738095241</c:v>
                </c:pt>
              </c:numCache>
            </c:numRef>
          </c:val>
        </c:ser>
        <c:dLbls>
          <c:showLegendKey val="0"/>
          <c:showVal val="0"/>
          <c:showCatName val="0"/>
          <c:showSerName val="0"/>
          <c:showPercent val="0"/>
          <c:showBubbleSize val="0"/>
        </c:dLbls>
        <c:axId val="173268000"/>
        <c:axId val="173402112"/>
      </c:areaChart>
      <c:catAx>
        <c:axId val="173268000"/>
        <c:scaling>
          <c:orientation val="minMax"/>
        </c:scaling>
        <c:delete val="0"/>
        <c:axPos val="b"/>
        <c:title>
          <c:tx>
            <c:rich>
              <a:bodyPr/>
              <a:lstStyle/>
              <a:p>
                <a:pPr>
                  <a:defRPr sz="1150" b="1" i="0" u="none" strike="noStrike" baseline="0">
                    <a:solidFill>
                      <a:srgbClr val="000000"/>
                    </a:solidFill>
                    <a:latin typeface="Arial"/>
                    <a:ea typeface="Arial"/>
                    <a:cs typeface="Arial"/>
                  </a:defRPr>
                </a:pPr>
                <a:r>
                  <a:rPr lang="en-GB"/>
                  <a:t>Week</a:t>
                </a:r>
              </a:p>
            </c:rich>
          </c:tx>
          <c:layout>
            <c:manualLayout>
              <c:xMode val="edge"/>
              <c:yMode val="edge"/>
              <c:x val="0.516028955532575"/>
              <c:y val="0.94237288135593222"/>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5400000" vert="horz"/>
          <a:lstStyle/>
          <a:p>
            <a:pPr>
              <a:defRPr sz="1150" b="0" i="0" u="none" strike="noStrike" baseline="0">
                <a:solidFill>
                  <a:srgbClr val="000000"/>
                </a:solidFill>
                <a:latin typeface="Arial"/>
                <a:ea typeface="Arial"/>
                <a:cs typeface="Arial"/>
              </a:defRPr>
            </a:pPr>
            <a:endParaRPr lang="en-US"/>
          </a:p>
        </c:txPr>
        <c:crossAx val="173402112"/>
        <c:crosses val="autoZero"/>
        <c:auto val="1"/>
        <c:lblAlgn val="ctr"/>
        <c:lblOffset val="100"/>
        <c:tickLblSkip val="21"/>
        <c:tickMarkSkip val="1"/>
        <c:noMultiLvlLbl val="0"/>
      </c:catAx>
      <c:valAx>
        <c:axId val="173402112"/>
        <c:scaling>
          <c:orientation val="minMax"/>
        </c:scaling>
        <c:delete val="0"/>
        <c:axPos val="l"/>
        <c:majorGridlines>
          <c:spPr>
            <a:ln w="3175">
              <a:solidFill>
                <a:srgbClr val="000000"/>
              </a:solidFill>
              <a:prstDash val="solid"/>
            </a:ln>
          </c:spPr>
        </c:majorGridlines>
        <c:title>
          <c:tx>
            <c:rich>
              <a:bodyPr/>
              <a:lstStyle/>
              <a:p>
                <a:pPr>
                  <a:defRPr sz="1150" b="1" i="0" u="none" strike="noStrike" baseline="0">
                    <a:solidFill>
                      <a:srgbClr val="000000"/>
                    </a:solidFill>
                    <a:latin typeface="Arial"/>
                    <a:ea typeface="Arial"/>
                    <a:cs typeface="Arial"/>
                  </a:defRPr>
                </a:pPr>
                <a:r>
                  <a:rPr lang="en-GB"/>
                  <a:t>CPU Capacity (SpecInt2000 hours/week)</a:t>
                </a:r>
              </a:p>
            </c:rich>
          </c:tx>
          <c:layout>
            <c:manualLayout>
              <c:xMode val="edge"/>
              <c:yMode val="edge"/>
              <c:x val="6.2047569803516025E-3"/>
              <c:y val="0.34745762711864409"/>
            </c:manualLayout>
          </c:layout>
          <c:overlay val="0"/>
          <c:spPr>
            <a:noFill/>
            <a:ln w="25400">
              <a:noFill/>
            </a:ln>
          </c:spPr>
        </c:title>
        <c:numFmt formatCode="0" sourceLinked="1"/>
        <c:majorTickMark val="out"/>
        <c:minorTickMark val="none"/>
        <c:tickLblPos val="nextTo"/>
        <c:spPr>
          <a:ln w="3175">
            <a:solidFill>
              <a:srgbClr val="000000"/>
            </a:solidFill>
            <a:prstDash val="solid"/>
          </a:ln>
        </c:spPr>
        <c:txPr>
          <a:bodyPr rot="0" vert="horz"/>
          <a:lstStyle/>
          <a:p>
            <a:pPr>
              <a:defRPr sz="1150" b="0" i="0" u="none" strike="noStrike" baseline="0">
                <a:solidFill>
                  <a:srgbClr val="000000"/>
                </a:solidFill>
                <a:latin typeface="Arial"/>
                <a:ea typeface="Arial"/>
                <a:cs typeface="Arial"/>
              </a:defRPr>
            </a:pPr>
            <a:endParaRPr lang="en-US"/>
          </a:p>
        </c:txPr>
        <c:crossAx val="173268000"/>
        <c:crosses val="autoZero"/>
        <c:crossBetween val="midCat"/>
      </c:valAx>
      <c:spPr>
        <a:noFill/>
        <a:ln w="12700">
          <a:solidFill>
            <a:srgbClr val="808080"/>
          </a:solidFill>
          <a:prstDash val="solid"/>
        </a:ln>
      </c:spPr>
    </c:plotArea>
    <c:legend>
      <c:legendPos val="r"/>
      <c:layout>
        <c:manualLayout>
          <c:xMode val="edge"/>
          <c:yMode val="edge"/>
          <c:x val="0.69183040330920376"/>
          <c:y val="0.11016949152542373"/>
          <c:w val="0.13443640124095135"/>
          <c:h val="7.2881355932203393E-2"/>
        </c:manualLayout>
      </c:layout>
      <c:overlay val="0"/>
      <c:spPr>
        <a:solidFill>
          <a:srgbClr val="FFFFFF"/>
        </a:solidFill>
        <a:ln w="3175">
          <a:solidFill>
            <a:srgbClr val="000000"/>
          </a:solidFill>
          <a:prstDash val="solid"/>
        </a:ln>
      </c:spPr>
      <c:txPr>
        <a:bodyPr/>
        <a:lstStyle/>
        <a:p>
          <a:pPr>
            <a:defRPr sz="920" b="0" i="0" u="none" strike="noStrike" baseline="0">
              <a:solidFill>
                <a:srgbClr val="000000"/>
              </a:solidFill>
              <a:latin typeface="Arial"/>
              <a:ea typeface="Arial"/>
              <a:cs typeface="Arial"/>
            </a:defRPr>
          </a:pPr>
          <a:endParaRPr lang="en-US"/>
        </a:p>
      </c:txPr>
    </c:legend>
    <c:plotVisOnly val="1"/>
    <c:dispBlanksAs val="zero"/>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3078F3A1-35C2-48C0-970D-4274D5ECAF15}" type="datetimeFigureOut">
              <a:rPr lang="en-GB" smtClean="0"/>
              <a:t>01/04/2013</a:t>
            </a:fld>
            <a:endParaRPr lang="en-GB"/>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1987A992-7A7B-4FB9-B1E3-954187E106CD}" type="slidenum">
              <a:rPr lang="en-GB" smtClean="0"/>
              <a:t>‹#›</a:t>
            </a:fld>
            <a:endParaRPr lang="en-GB"/>
          </a:p>
        </p:txBody>
      </p:sp>
    </p:spTree>
    <p:extLst>
      <p:ext uri="{BB962C8B-B14F-4D97-AF65-F5344CB8AC3E}">
        <p14:creationId xmlns:p14="http://schemas.microsoft.com/office/powerpoint/2010/main" val="16151863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38E2B3F8-ACBA-4BC6-8CD5-5DCE5E21D9CE}" type="datetimeFigureOut">
              <a:rPr lang="en-US" smtClean="0"/>
              <a:pPr/>
              <a:t>4/1/2013</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C476BC63-4072-4B4F-9511-8259799B6886}" type="slidenum">
              <a:rPr lang="en-US" smtClean="0"/>
              <a:pPr/>
              <a:t>‹#›</a:t>
            </a:fld>
            <a:endParaRPr lang="en-US"/>
          </a:p>
        </p:txBody>
      </p:sp>
    </p:spTree>
    <p:extLst>
      <p:ext uri="{BB962C8B-B14F-4D97-AF65-F5344CB8AC3E}">
        <p14:creationId xmlns:p14="http://schemas.microsoft.com/office/powerpoint/2010/main" val="3825040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476BC63-4072-4B4F-9511-8259799B6886}" type="slidenum">
              <a:rPr lang="en-US" smtClean="0"/>
              <a:pPr/>
              <a:t>1</a:t>
            </a:fld>
            <a:endParaRPr lang="en-US" dirty="0"/>
          </a:p>
        </p:txBody>
      </p:sp>
    </p:spTree>
    <p:extLst>
      <p:ext uri="{BB962C8B-B14F-4D97-AF65-F5344CB8AC3E}">
        <p14:creationId xmlns:p14="http://schemas.microsoft.com/office/powerpoint/2010/main" val="1645763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476BC63-4072-4B4F-9511-8259799B6886}" type="slidenum">
              <a:rPr lang="en-US" smtClean="0"/>
              <a:pPr/>
              <a:t>21</a:t>
            </a:fld>
            <a:endParaRPr lang="en-US"/>
          </a:p>
        </p:txBody>
      </p:sp>
    </p:spTree>
    <p:extLst>
      <p:ext uri="{BB962C8B-B14F-4D97-AF65-F5344CB8AC3E}">
        <p14:creationId xmlns:p14="http://schemas.microsoft.com/office/powerpoint/2010/main" val="670371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Puppet applies</a:t>
            </a:r>
            <a:r>
              <a:rPr lang="en-GB" baseline="0" dirty="0" smtClean="0"/>
              <a:t> well to the cattle model but we’re also using it to handle the pet cases that can’t yet move over due to software limitations. So, they get cloud provisioning but flexible configuration management.</a:t>
            </a:r>
            <a:endParaRPr lang="en-GB" dirty="0"/>
          </a:p>
        </p:txBody>
      </p:sp>
      <p:sp>
        <p:nvSpPr>
          <p:cNvPr id="4" name="Slide Number Placeholder 3"/>
          <p:cNvSpPr>
            <a:spLocks noGrp="1"/>
          </p:cNvSpPr>
          <p:nvPr>
            <p:ph type="sldNum" sz="quarter" idx="10"/>
          </p:nvPr>
        </p:nvSpPr>
        <p:spPr/>
        <p:txBody>
          <a:bodyPr/>
          <a:lstStyle/>
          <a:p>
            <a:fld id="{C476BC63-4072-4B4F-9511-8259799B6886}" type="slidenum">
              <a:rPr lang="en-US" smtClean="0"/>
              <a:pPr/>
              <a:t>23</a:t>
            </a:fld>
            <a:endParaRPr lang="en-US"/>
          </a:p>
        </p:txBody>
      </p:sp>
    </p:spTree>
    <p:extLst>
      <p:ext uri="{BB962C8B-B14F-4D97-AF65-F5344CB8AC3E}">
        <p14:creationId xmlns:p14="http://schemas.microsoft.com/office/powerpoint/2010/main" val="16914224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Started in</a:t>
            </a:r>
            <a:r>
              <a:rPr lang="en-GB" baseline="0" dirty="0" smtClean="0"/>
              <a:t> Summer 2010 as a collaboration between NASA and Rackspace, combining parallel projects this has created an open source amazon like solution.</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C476BC63-4072-4B4F-9511-8259799B6886}" type="slidenum">
              <a:rPr lang="en-US" smtClean="0"/>
              <a:pPr/>
              <a:t>27</a:t>
            </a:fld>
            <a:endParaRPr lang="en-US"/>
          </a:p>
        </p:txBody>
      </p:sp>
    </p:spTree>
    <p:extLst>
      <p:ext uri="{BB962C8B-B14F-4D97-AF65-F5344CB8AC3E}">
        <p14:creationId xmlns:p14="http://schemas.microsoft.com/office/powerpoint/2010/main" val="40848539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Complex to configure… take advantage of the experience of others</a:t>
            </a:r>
            <a:endParaRPr lang="en-GB" dirty="0"/>
          </a:p>
        </p:txBody>
      </p:sp>
      <p:sp>
        <p:nvSpPr>
          <p:cNvPr id="4" name="Slide Number Placeholder 3"/>
          <p:cNvSpPr>
            <a:spLocks noGrp="1"/>
          </p:cNvSpPr>
          <p:nvPr>
            <p:ph type="sldNum" sz="quarter" idx="10"/>
          </p:nvPr>
        </p:nvSpPr>
        <p:spPr/>
        <p:txBody>
          <a:bodyPr/>
          <a:lstStyle/>
          <a:p>
            <a:fld id="{C476BC63-4072-4B4F-9511-8259799B6886}" type="slidenum">
              <a:rPr lang="en-US" smtClean="0"/>
              <a:pPr/>
              <a:t>29</a:t>
            </a:fld>
            <a:endParaRPr lang="en-US"/>
          </a:p>
        </p:txBody>
      </p:sp>
    </p:spTree>
    <p:extLst>
      <p:ext uri="{BB962C8B-B14F-4D97-AF65-F5344CB8AC3E}">
        <p14:creationId xmlns:p14="http://schemas.microsoft.com/office/powerpoint/2010/main" val="40680899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Communities integrating</a:t>
            </a:r>
            <a:r>
              <a:rPr lang="en-GB" baseline="0" dirty="0" smtClean="0"/>
              <a:t> … when a new option is being used at CERN in OpenStack, we contribute the changes back to the puppet forge such as certificate handling. Even looking at Hyper-V/Windows </a:t>
            </a:r>
            <a:r>
              <a:rPr lang="en-GB" baseline="0" dirty="0" err="1" smtClean="0"/>
              <a:t>openstack</a:t>
            </a:r>
            <a:r>
              <a:rPr lang="en-GB" baseline="0" dirty="0" smtClean="0"/>
              <a:t> configuration…</a:t>
            </a:r>
            <a:endParaRPr lang="en-GB" dirty="0"/>
          </a:p>
        </p:txBody>
      </p:sp>
      <p:sp>
        <p:nvSpPr>
          <p:cNvPr id="4" name="Slide Number Placeholder 3"/>
          <p:cNvSpPr>
            <a:spLocks noGrp="1"/>
          </p:cNvSpPr>
          <p:nvPr>
            <p:ph type="sldNum" sz="quarter" idx="10"/>
          </p:nvPr>
        </p:nvSpPr>
        <p:spPr/>
        <p:txBody>
          <a:bodyPr/>
          <a:lstStyle/>
          <a:p>
            <a:fld id="{C476BC63-4072-4B4F-9511-8259799B6886}" type="slidenum">
              <a:rPr lang="en-US" smtClean="0"/>
              <a:pPr/>
              <a:t>30</a:t>
            </a:fld>
            <a:endParaRPr lang="en-US"/>
          </a:p>
        </p:txBody>
      </p:sp>
    </p:spTree>
    <p:extLst>
      <p:ext uri="{BB962C8B-B14F-4D97-AF65-F5344CB8AC3E}">
        <p14:creationId xmlns:p14="http://schemas.microsoft.com/office/powerpoint/2010/main" val="28949374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476BC63-4072-4B4F-9511-8259799B6886}" type="slidenum">
              <a:rPr lang="en-US" smtClean="0"/>
              <a:pPr/>
              <a:t>31</a:t>
            </a:fld>
            <a:endParaRPr lang="en-US"/>
          </a:p>
        </p:txBody>
      </p:sp>
    </p:spTree>
    <p:extLst>
      <p:ext uri="{BB962C8B-B14F-4D97-AF65-F5344CB8AC3E}">
        <p14:creationId xmlns:p14="http://schemas.microsoft.com/office/powerpoint/2010/main" val="3743497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476BC63-4072-4B4F-9511-8259799B6886}" type="slidenum">
              <a:rPr lang="en-US" smtClean="0"/>
              <a:pPr/>
              <a:t>32</a:t>
            </a:fld>
            <a:endParaRPr lang="en-US"/>
          </a:p>
        </p:txBody>
      </p:sp>
    </p:spTree>
    <p:extLst>
      <p:ext uri="{BB962C8B-B14F-4D97-AF65-F5344CB8AC3E}">
        <p14:creationId xmlns:p14="http://schemas.microsoft.com/office/powerpoint/2010/main" val="29704503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476BC63-4072-4B4F-9511-8259799B6886}" type="slidenum">
              <a:rPr lang="en-US" smtClean="0"/>
              <a:pPr/>
              <a:t>33</a:t>
            </a:fld>
            <a:endParaRPr lang="en-US"/>
          </a:p>
        </p:txBody>
      </p:sp>
    </p:spTree>
    <p:extLst>
      <p:ext uri="{BB962C8B-B14F-4D97-AF65-F5344CB8AC3E}">
        <p14:creationId xmlns:p14="http://schemas.microsoft.com/office/powerpoint/2010/main" val="26273387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476BC63-4072-4B4F-9511-8259799B6886}" type="slidenum">
              <a:rPr lang="en-US" smtClean="0"/>
              <a:pPr/>
              <a:t>34</a:t>
            </a:fld>
            <a:endParaRPr lang="en-US"/>
          </a:p>
        </p:txBody>
      </p:sp>
    </p:spTree>
    <p:extLst>
      <p:ext uri="{BB962C8B-B14F-4D97-AF65-F5344CB8AC3E}">
        <p14:creationId xmlns:p14="http://schemas.microsoft.com/office/powerpoint/2010/main" val="18209729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476BC63-4072-4B4F-9511-8259799B6886}" type="slidenum">
              <a:rPr lang="en-US" smtClean="0"/>
              <a:pPr/>
              <a:t>35</a:t>
            </a:fld>
            <a:endParaRPr lang="en-US"/>
          </a:p>
        </p:txBody>
      </p:sp>
    </p:spTree>
    <p:extLst>
      <p:ext uri="{BB962C8B-B14F-4D97-AF65-F5344CB8AC3E}">
        <p14:creationId xmlns:p14="http://schemas.microsoft.com/office/powerpoint/2010/main" val="457367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aseline="0" dirty="0" smtClean="0"/>
              <a:t>So, to the Tier-0 computer centre at CERN… we are unusual in that we are public with our environment as there is no competitive advantage for us.  We have thousands of visitors a year coming for tours and education and the computer </a:t>
            </a:r>
            <a:r>
              <a:rPr lang="en-GB" baseline="0" dirty="0" err="1" smtClean="0"/>
              <a:t>center</a:t>
            </a:r>
            <a:r>
              <a:rPr lang="en-GB" baseline="0" dirty="0" smtClean="0"/>
              <a:t> is a popular visit.</a:t>
            </a:r>
          </a:p>
          <a:p>
            <a:pPr marL="171450" indent="-171450">
              <a:buFontTx/>
              <a:buChar char="-"/>
            </a:pPr>
            <a:r>
              <a:rPr lang="en-GB" dirty="0" smtClean="0"/>
              <a:t>The data centre has</a:t>
            </a:r>
            <a:r>
              <a:rPr lang="en-GB" baseline="0" dirty="0" smtClean="0"/>
              <a:t> around 2.9MW of usable power looking after 12,000 servers.. In comparison, the accelerator uses 120MW, like a small town.</a:t>
            </a:r>
          </a:p>
          <a:p>
            <a:pPr marL="171450" indent="-171450">
              <a:buFontTx/>
              <a:buChar char="-"/>
            </a:pPr>
            <a:r>
              <a:rPr lang="en-GB" baseline="0" dirty="0" smtClean="0"/>
              <a:t>With 64,000 disks, we have around 1,800 failing each year… this is much higher than the manufacturers’ MTBFs which is consistent with results from Google.</a:t>
            </a:r>
          </a:p>
          <a:p>
            <a:pPr marL="171450" indent="-171450">
              <a:buFontTx/>
              <a:buChar char="-"/>
            </a:pPr>
            <a:r>
              <a:rPr lang="en-GB" baseline="0" dirty="0" smtClean="0"/>
              <a:t>Servers are mainly Intel processors, some AMD with dual core Xeon being the most common configuration.</a:t>
            </a:r>
          </a:p>
          <a:p>
            <a:pPr marL="0" indent="0">
              <a:buFontTx/>
              <a:buNone/>
            </a:pPr>
            <a:endParaRPr lang="en-GB" baseline="0" dirty="0" smtClean="0"/>
          </a:p>
        </p:txBody>
      </p:sp>
      <p:sp>
        <p:nvSpPr>
          <p:cNvPr id="4" name="Slide Number Placeholder 3"/>
          <p:cNvSpPr>
            <a:spLocks noGrp="1"/>
          </p:cNvSpPr>
          <p:nvPr>
            <p:ph type="sldNum" sz="quarter" idx="10"/>
          </p:nvPr>
        </p:nvSpPr>
        <p:spPr/>
        <p:txBody>
          <a:bodyPr/>
          <a:lstStyle/>
          <a:p>
            <a:fld id="{C476BC63-4072-4B4F-9511-8259799B6886}" type="slidenum">
              <a:rPr lang="en-US" smtClean="0"/>
              <a:pPr/>
              <a:t>4</a:t>
            </a:fld>
            <a:endParaRPr lang="en-US"/>
          </a:p>
        </p:txBody>
      </p:sp>
    </p:spTree>
    <p:extLst>
      <p:ext uri="{BB962C8B-B14F-4D97-AF65-F5344CB8AC3E}">
        <p14:creationId xmlns:p14="http://schemas.microsoft.com/office/powerpoint/2010/main" val="32547301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476BC63-4072-4B4F-9511-8259799B6886}" type="slidenum">
              <a:rPr lang="en-US" smtClean="0"/>
              <a:pPr/>
              <a:t>40</a:t>
            </a:fld>
            <a:endParaRPr lang="en-US"/>
          </a:p>
        </p:txBody>
      </p:sp>
    </p:spTree>
    <p:extLst>
      <p:ext uri="{BB962C8B-B14F-4D97-AF65-F5344CB8AC3E}">
        <p14:creationId xmlns:p14="http://schemas.microsoft.com/office/powerpoint/2010/main" val="30495585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476BC63-4072-4B4F-9511-8259799B6886}" type="slidenum">
              <a:rPr lang="en-US" smtClean="0"/>
              <a:pPr/>
              <a:t>41</a:t>
            </a:fld>
            <a:endParaRPr lang="en-US"/>
          </a:p>
        </p:txBody>
      </p:sp>
    </p:spTree>
    <p:extLst>
      <p:ext uri="{BB962C8B-B14F-4D97-AF65-F5344CB8AC3E}">
        <p14:creationId xmlns:p14="http://schemas.microsoft.com/office/powerpoint/2010/main" val="13110165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476BC63-4072-4B4F-9511-8259799B6886}" type="slidenum">
              <a:rPr lang="en-US" smtClean="0"/>
              <a:pPr/>
              <a:t>42</a:t>
            </a:fld>
            <a:endParaRPr lang="en-US"/>
          </a:p>
        </p:txBody>
      </p:sp>
    </p:spTree>
    <p:extLst>
      <p:ext uri="{BB962C8B-B14F-4D97-AF65-F5344CB8AC3E}">
        <p14:creationId xmlns:p14="http://schemas.microsoft.com/office/powerpoint/2010/main" val="23396027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Fully</a:t>
            </a:r>
            <a:r>
              <a:rPr lang="en-GB" baseline="0" dirty="0" smtClean="0"/>
              <a:t> open… Rackspace handed over all intellectual property in 2012 to a foundation. </a:t>
            </a:r>
          </a:p>
          <a:p>
            <a:endParaRPr lang="en-GB" baseline="0" dirty="0" smtClean="0"/>
          </a:p>
          <a:p>
            <a:r>
              <a:rPr lang="en-GB" baseline="0" dirty="0" smtClean="0"/>
              <a:t>vendors want the possibility to adapt, developers want a meritocracy, users want to share and contribute</a:t>
            </a:r>
          </a:p>
          <a:p>
            <a:endParaRPr lang="en-GB" dirty="0"/>
          </a:p>
        </p:txBody>
      </p:sp>
      <p:sp>
        <p:nvSpPr>
          <p:cNvPr id="4" name="Slide Number Placeholder 3"/>
          <p:cNvSpPr>
            <a:spLocks noGrp="1"/>
          </p:cNvSpPr>
          <p:nvPr>
            <p:ph type="sldNum" sz="quarter" idx="10"/>
          </p:nvPr>
        </p:nvSpPr>
        <p:spPr/>
        <p:txBody>
          <a:bodyPr/>
          <a:lstStyle/>
          <a:p>
            <a:fld id="{C476BC63-4072-4B4F-9511-8259799B6886}" type="slidenum">
              <a:rPr lang="en-US" smtClean="0"/>
              <a:pPr/>
              <a:t>43</a:t>
            </a:fld>
            <a:endParaRPr lang="en-US"/>
          </a:p>
        </p:txBody>
      </p:sp>
    </p:spTree>
    <p:extLst>
      <p:ext uri="{BB962C8B-B14F-4D97-AF65-F5344CB8AC3E}">
        <p14:creationId xmlns:p14="http://schemas.microsoft.com/office/powerpoint/2010/main" val="2166762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foundation is organised</a:t>
            </a:r>
            <a:r>
              <a:rPr lang="en-GB" baseline="0" dirty="0" smtClean="0"/>
              <a:t> as</a:t>
            </a:r>
          </a:p>
          <a:p>
            <a:endParaRPr lang="en-GB" baseline="0" dirty="0" smtClean="0"/>
          </a:p>
          <a:p>
            <a:pPr marL="171450" indent="-171450">
              <a:buFontTx/>
              <a:buChar char="-"/>
            </a:pPr>
            <a:r>
              <a:rPr lang="en-GB" baseline="0" dirty="0" smtClean="0"/>
              <a:t>A technical committee with the project leads of each major component and some elected members. The voters are those who have contributed.</a:t>
            </a:r>
          </a:p>
          <a:p>
            <a:pPr marL="171450" indent="-171450">
              <a:buFontTx/>
              <a:buChar char="-"/>
            </a:pPr>
            <a:r>
              <a:rPr lang="en-GB" baseline="0" dirty="0" smtClean="0"/>
              <a:t>The board of directors consisting of those companies who have provided financial support and individual directors elected by the community</a:t>
            </a:r>
          </a:p>
          <a:p>
            <a:pPr marL="171450" indent="-171450">
              <a:buFontTx/>
              <a:buChar char="-"/>
            </a:pPr>
            <a:r>
              <a:rPr lang="en-GB" baseline="0" dirty="0" smtClean="0"/>
              <a:t>The user committee, which I am helping to set up, to represent the people who are using OpenStack to give feedback on the experience</a:t>
            </a:r>
          </a:p>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C476BC63-4072-4B4F-9511-8259799B6886}" type="slidenum">
              <a:rPr lang="en-US" smtClean="0"/>
              <a:pPr/>
              <a:t>46</a:t>
            </a:fld>
            <a:endParaRPr lang="en-US"/>
          </a:p>
        </p:txBody>
      </p:sp>
    </p:spTree>
    <p:extLst>
      <p:ext uri="{BB962C8B-B14F-4D97-AF65-F5344CB8AC3E}">
        <p14:creationId xmlns:p14="http://schemas.microsoft.com/office/powerpoint/2010/main" val="14681158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experience</a:t>
            </a:r>
            <a:r>
              <a:rPr lang="en-GB" baseline="0" dirty="0" smtClean="0"/>
              <a:t> during LEP shows how computing capacities can grow rapidly. The transition included migration from Mainframes to Unix.</a:t>
            </a:r>
          </a:p>
          <a:p>
            <a:endParaRPr lang="en-GB" dirty="0"/>
          </a:p>
        </p:txBody>
      </p:sp>
      <p:sp>
        <p:nvSpPr>
          <p:cNvPr id="4" name="Slide Number Placeholder 3"/>
          <p:cNvSpPr>
            <a:spLocks noGrp="1"/>
          </p:cNvSpPr>
          <p:nvPr>
            <p:ph type="sldNum" sz="quarter" idx="10"/>
          </p:nvPr>
        </p:nvSpPr>
        <p:spPr/>
        <p:txBody>
          <a:bodyPr/>
          <a:lstStyle/>
          <a:p>
            <a:fld id="{C476BC63-4072-4B4F-9511-8259799B6886}" type="slidenum">
              <a:rPr lang="en-US" smtClean="0"/>
              <a:pPr/>
              <a:t>49</a:t>
            </a:fld>
            <a:endParaRPr lang="en-US"/>
          </a:p>
        </p:txBody>
      </p:sp>
    </p:spTree>
    <p:extLst>
      <p:ext uri="{BB962C8B-B14F-4D97-AF65-F5344CB8AC3E}">
        <p14:creationId xmlns:p14="http://schemas.microsoft.com/office/powerpoint/2010/main" val="28885405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CERN CA gateway</a:t>
            </a:r>
            <a:r>
              <a:rPr lang="en-GB" baseline="0" dirty="0" smtClean="0"/>
              <a:t> was the only code that we needed to write ourselves.</a:t>
            </a:r>
            <a:r>
              <a:rPr lang="en-GB" baseline="0" dirty="0"/>
              <a:t> </a:t>
            </a:r>
            <a:r>
              <a:rPr lang="en-GB" baseline="0" dirty="0" smtClean="0"/>
              <a:t>The rest has been integration and configuration.</a:t>
            </a:r>
          </a:p>
        </p:txBody>
      </p:sp>
      <p:sp>
        <p:nvSpPr>
          <p:cNvPr id="4" name="Slide Number Placeholder 3"/>
          <p:cNvSpPr>
            <a:spLocks noGrp="1"/>
          </p:cNvSpPr>
          <p:nvPr>
            <p:ph type="sldNum" sz="quarter" idx="10"/>
          </p:nvPr>
        </p:nvSpPr>
        <p:spPr/>
        <p:txBody>
          <a:bodyPr/>
          <a:lstStyle/>
          <a:p>
            <a:fld id="{C476BC63-4072-4B4F-9511-8259799B6886}" type="slidenum">
              <a:rPr lang="en-US" smtClean="0"/>
              <a:pPr/>
              <a:t>50</a:t>
            </a:fld>
            <a:endParaRPr lang="en-US"/>
          </a:p>
        </p:txBody>
      </p:sp>
    </p:spTree>
    <p:extLst>
      <p:ext uri="{BB962C8B-B14F-4D97-AF65-F5344CB8AC3E}">
        <p14:creationId xmlns:p14="http://schemas.microsoft.com/office/powerpoint/2010/main" val="26386721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LHC@Home</a:t>
            </a:r>
            <a:r>
              <a:rPr lang="en-GB" dirty="0" smtClean="0"/>
              <a:t> is </a:t>
            </a:r>
            <a:r>
              <a:rPr lang="en-GB" baseline="0" dirty="0" smtClean="0"/>
              <a:t>a magnet simulation tool to test multiple passes around the ring. We wanted to use it as a stress test tool and in ½ day, it was running on 1000 VMs.</a:t>
            </a:r>
            <a:endParaRPr lang="en-GB" dirty="0"/>
          </a:p>
        </p:txBody>
      </p:sp>
      <p:sp>
        <p:nvSpPr>
          <p:cNvPr id="4" name="Slide Number Placeholder 3"/>
          <p:cNvSpPr>
            <a:spLocks noGrp="1"/>
          </p:cNvSpPr>
          <p:nvPr>
            <p:ph type="sldNum" sz="quarter" idx="10"/>
          </p:nvPr>
        </p:nvSpPr>
        <p:spPr/>
        <p:txBody>
          <a:bodyPr/>
          <a:lstStyle/>
          <a:p>
            <a:fld id="{C476BC63-4072-4B4F-9511-8259799B6886}" type="slidenum">
              <a:rPr lang="en-US" smtClean="0"/>
              <a:pPr/>
              <a:t>51</a:t>
            </a:fld>
            <a:endParaRPr lang="en-US"/>
          </a:p>
        </p:txBody>
      </p:sp>
    </p:spTree>
    <p:extLst>
      <p:ext uri="{BB962C8B-B14F-4D97-AF65-F5344CB8AC3E}">
        <p14:creationId xmlns:p14="http://schemas.microsoft.com/office/powerpoint/2010/main" val="14797919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476BC63-4072-4B4F-9511-8259799B6886}" type="slidenum">
              <a:rPr lang="en-US" smtClean="0"/>
              <a:pPr/>
              <a:t>52</a:t>
            </a:fld>
            <a:endParaRPr lang="en-US"/>
          </a:p>
        </p:txBody>
      </p:sp>
    </p:spTree>
    <p:extLst>
      <p:ext uri="{BB962C8B-B14F-4D97-AF65-F5344CB8AC3E}">
        <p14:creationId xmlns:p14="http://schemas.microsoft.com/office/powerpoint/2010/main" val="41670372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Tape</a:t>
            </a:r>
            <a:r>
              <a:rPr lang="en-GB" baseline="0" dirty="0" smtClean="0"/>
              <a:t> robots from IBM and Oracle</a:t>
            </a:r>
          </a:p>
          <a:p>
            <a:r>
              <a:rPr lang="en-GB" dirty="0" smtClean="0"/>
              <a:t>Around 60,000 tape mounts  /</a:t>
            </a:r>
            <a:r>
              <a:rPr lang="en-GB" baseline="0" dirty="0" smtClean="0"/>
              <a:t> week so the robots are kept busy</a:t>
            </a:r>
          </a:p>
          <a:p>
            <a:r>
              <a:rPr lang="en-GB" baseline="0" dirty="0" smtClean="0"/>
              <a:t>Data copied every two years to keep up with the latest media densities</a:t>
            </a:r>
            <a:endParaRPr lang="en-GB" dirty="0"/>
          </a:p>
        </p:txBody>
      </p:sp>
      <p:sp>
        <p:nvSpPr>
          <p:cNvPr id="4" name="Slide Number Placeholder 3"/>
          <p:cNvSpPr>
            <a:spLocks noGrp="1"/>
          </p:cNvSpPr>
          <p:nvPr>
            <p:ph type="sldNum" sz="quarter" idx="10"/>
          </p:nvPr>
        </p:nvSpPr>
        <p:spPr/>
        <p:txBody>
          <a:bodyPr/>
          <a:lstStyle/>
          <a:p>
            <a:fld id="{C476BC63-4072-4B4F-9511-8259799B6886}" type="slidenum">
              <a:rPr lang="en-US" smtClean="0"/>
              <a:pPr/>
              <a:t>53</a:t>
            </a:fld>
            <a:endParaRPr lang="en-US"/>
          </a:p>
        </p:txBody>
      </p:sp>
    </p:spTree>
    <p:extLst>
      <p:ext uri="{BB962C8B-B14F-4D97-AF65-F5344CB8AC3E}">
        <p14:creationId xmlns:p14="http://schemas.microsoft.com/office/powerpoint/2010/main" val="2292421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Upstairs in the computer centre, a</a:t>
            </a:r>
            <a:r>
              <a:rPr lang="en-GB" baseline="0" dirty="0" smtClean="0"/>
              <a:t> high roof was the fashion in the 1980s for mainframes but now is very difficult to get cooled efficiently</a:t>
            </a:r>
            <a:endParaRPr lang="en-GB" dirty="0"/>
          </a:p>
        </p:txBody>
      </p:sp>
      <p:sp>
        <p:nvSpPr>
          <p:cNvPr id="4" name="Slide Number Placeholder 3"/>
          <p:cNvSpPr>
            <a:spLocks noGrp="1"/>
          </p:cNvSpPr>
          <p:nvPr>
            <p:ph type="sldNum" sz="quarter" idx="10"/>
          </p:nvPr>
        </p:nvSpPr>
        <p:spPr/>
        <p:txBody>
          <a:bodyPr/>
          <a:lstStyle/>
          <a:p>
            <a:fld id="{C476BC63-4072-4B4F-9511-8259799B6886}" type="slidenum">
              <a:rPr lang="en-US" smtClean="0"/>
              <a:pPr/>
              <a:t>5</a:t>
            </a:fld>
            <a:endParaRPr lang="en-US"/>
          </a:p>
        </p:txBody>
      </p:sp>
    </p:spTree>
    <p:extLst>
      <p:ext uri="{BB962C8B-B14F-4D97-AF65-F5344CB8AC3E}">
        <p14:creationId xmlns:p14="http://schemas.microsoft.com/office/powerpoint/2010/main" val="2292421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Our data storage system has</a:t>
            </a:r>
            <a:r>
              <a:rPr lang="en-GB" baseline="0" dirty="0" smtClean="0"/>
              <a:t> to record and preserve 35PB/year with an expected lifetime of 20 years.  Keeping the old data is required to get the maximum statistics for discoveries.  At times, physicists will want to skim this data looking for new physics. Data rates are around 6GB/s average, with peaks of 25GB/s.  </a:t>
            </a:r>
            <a:endParaRPr lang="en-GB" dirty="0"/>
          </a:p>
        </p:txBody>
      </p:sp>
      <p:sp>
        <p:nvSpPr>
          <p:cNvPr id="4" name="Slide Number Placeholder 3"/>
          <p:cNvSpPr>
            <a:spLocks noGrp="1"/>
          </p:cNvSpPr>
          <p:nvPr>
            <p:ph type="sldNum" sz="quarter" idx="10"/>
          </p:nvPr>
        </p:nvSpPr>
        <p:spPr/>
        <p:txBody>
          <a:bodyPr/>
          <a:lstStyle/>
          <a:p>
            <a:fld id="{C476BC63-4072-4B4F-9511-8259799B6886}" type="slidenum">
              <a:rPr lang="en-US" smtClean="0"/>
              <a:pPr/>
              <a:t>6</a:t>
            </a:fld>
            <a:endParaRPr lang="en-US"/>
          </a:p>
        </p:txBody>
      </p:sp>
    </p:spTree>
    <p:extLst>
      <p:ext uri="{BB962C8B-B14F-4D97-AF65-F5344CB8AC3E}">
        <p14:creationId xmlns:p14="http://schemas.microsoft.com/office/powerpoint/2010/main" val="1825117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2800" dirty="0" smtClean="0"/>
              <a:t>Studies in 2008 into building a new computer centre on the CERN Prevessin site</a:t>
            </a:r>
          </a:p>
          <a:p>
            <a:pPr lvl="1"/>
            <a:r>
              <a:rPr lang="en-GB" sz="2400" dirty="0" smtClean="0"/>
              <a:t>Too costly</a:t>
            </a:r>
          </a:p>
          <a:p>
            <a:r>
              <a:rPr lang="en-GB" sz="2800" dirty="0" smtClean="0"/>
              <a:t>In 2011, tender run across CERN member states for remote </a:t>
            </a:r>
            <a:r>
              <a:rPr lang="en-GB" sz="2800" dirty="0" err="1" smtClean="0"/>
              <a:t>hostt</a:t>
            </a:r>
            <a:endParaRPr lang="en-GB" sz="2400" dirty="0" smtClean="0"/>
          </a:p>
          <a:p>
            <a:r>
              <a:rPr lang="en-GB" sz="2800" dirty="0" smtClean="0"/>
              <a:t>In March 2012, Wigner Institute in Budapest, Hungary selected</a:t>
            </a:r>
            <a:endParaRPr lang="en-GB" baseline="0" dirty="0" smtClean="0"/>
          </a:p>
          <a:p>
            <a:pPr marL="0" indent="0">
              <a:buFontTx/>
              <a:buNone/>
            </a:pPr>
            <a:r>
              <a:rPr lang="en-GB" baseline="0" dirty="0" smtClean="0"/>
              <a:t>200Gbit/s links connecting the centres which is the fastest link across national boarders in the world</a:t>
            </a:r>
          </a:p>
          <a:p>
            <a:pPr marL="0" indent="0">
              <a:buFontTx/>
              <a:buNone/>
            </a:pPr>
            <a:r>
              <a:rPr lang="en-GB" baseline="0" dirty="0" smtClean="0"/>
              <a:t>Expect to double computing capacity compared to today by 2015</a:t>
            </a:r>
          </a:p>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C476BC63-4072-4B4F-9511-8259799B6886}" type="slidenum">
              <a:rPr lang="en-US" smtClean="0"/>
              <a:pPr/>
              <a:t>8</a:t>
            </a:fld>
            <a:endParaRPr lang="en-US"/>
          </a:p>
        </p:txBody>
      </p:sp>
    </p:spTree>
    <p:extLst>
      <p:ext uri="{BB962C8B-B14F-4D97-AF65-F5344CB8AC3E}">
        <p14:creationId xmlns:p14="http://schemas.microsoft.com/office/powerpoint/2010/main" val="384959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Double the capacity, same manpower</a:t>
            </a:r>
          </a:p>
          <a:p>
            <a:r>
              <a:rPr lang="en-GB" dirty="0" smtClean="0"/>
              <a:t>Need</a:t>
            </a:r>
            <a:r>
              <a:rPr lang="en-GB" baseline="0" dirty="0" smtClean="0"/>
              <a:t> to rethink how to solve the problem… look at how others approach it</a:t>
            </a:r>
          </a:p>
          <a:p>
            <a:r>
              <a:rPr lang="en-GB" baseline="0" dirty="0" smtClean="0"/>
              <a:t>We had our own tools in 2002 and as they become more sophisticated, it was not possible to take advantage of other developments elsewhere without a major break.</a:t>
            </a:r>
          </a:p>
          <a:p>
            <a:r>
              <a:rPr lang="en-GB" dirty="0" smtClean="0"/>
              <a:t>Doing this while doing their ‘day’ jobs</a:t>
            </a:r>
            <a:r>
              <a:rPr lang="en-GB" baseline="0" dirty="0" smtClean="0"/>
              <a:t> so it re-enforces the approach of taking what we can from the community</a:t>
            </a:r>
            <a:endParaRPr lang="en-GB" dirty="0"/>
          </a:p>
        </p:txBody>
      </p:sp>
      <p:sp>
        <p:nvSpPr>
          <p:cNvPr id="4" name="Slide Number Placeholder 3"/>
          <p:cNvSpPr>
            <a:spLocks noGrp="1"/>
          </p:cNvSpPr>
          <p:nvPr>
            <p:ph type="sldNum" sz="quarter" idx="10"/>
          </p:nvPr>
        </p:nvSpPr>
        <p:spPr/>
        <p:txBody>
          <a:bodyPr/>
          <a:lstStyle/>
          <a:p>
            <a:fld id="{C476BC63-4072-4B4F-9511-8259799B6886}" type="slidenum">
              <a:rPr lang="en-US" smtClean="0"/>
              <a:pPr/>
              <a:t>11</a:t>
            </a:fld>
            <a:endParaRPr lang="en-US"/>
          </a:p>
        </p:txBody>
      </p:sp>
    </p:spTree>
    <p:extLst>
      <p:ext uri="{BB962C8B-B14F-4D97-AF65-F5344CB8AC3E}">
        <p14:creationId xmlns:p14="http://schemas.microsoft.com/office/powerpoint/2010/main" val="2926810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Model</a:t>
            </a:r>
            <a:r>
              <a:rPr lang="en-GB" baseline="0" dirty="0" smtClean="0"/>
              <a:t> based on Google Toolchain, Puppet is key for many operations. We’ve only had to write one new significant custom CERN software component which is in the certificate authority.  Other parts such as Lemon for monitoring are from our previous implementation as we did not want to change all at once and they scale.</a:t>
            </a:r>
            <a:endParaRPr lang="en-GB" dirty="0"/>
          </a:p>
        </p:txBody>
      </p:sp>
      <p:sp>
        <p:nvSpPr>
          <p:cNvPr id="4" name="Slide Number Placeholder 3"/>
          <p:cNvSpPr>
            <a:spLocks noGrp="1"/>
          </p:cNvSpPr>
          <p:nvPr>
            <p:ph type="sldNum" sz="quarter" idx="10"/>
          </p:nvPr>
        </p:nvSpPr>
        <p:spPr/>
        <p:txBody>
          <a:bodyPr/>
          <a:lstStyle/>
          <a:p>
            <a:fld id="{C476BC63-4072-4B4F-9511-8259799B6886}" type="slidenum">
              <a:rPr lang="en-US" smtClean="0"/>
              <a:pPr/>
              <a:t>12</a:t>
            </a:fld>
            <a:endParaRPr lang="en-US"/>
          </a:p>
        </p:txBody>
      </p:sp>
    </p:spTree>
    <p:extLst>
      <p:ext uri="{BB962C8B-B14F-4D97-AF65-F5344CB8AC3E}">
        <p14:creationId xmlns:p14="http://schemas.microsoft.com/office/powerpoint/2010/main" val="2147152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We’ve</a:t>
            </a:r>
            <a:r>
              <a:rPr lang="en-GB" baseline="0" dirty="0" smtClean="0"/>
              <a:t> been very pleased with our choices. Along with the obvious benefits of the functionality, there are soft benefits from the community model.</a:t>
            </a:r>
          </a:p>
          <a:p>
            <a:endParaRPr lang="en-GB" dirty="0"/>
          </a:p>
        </p:txBody>
      </p:sp>
      <p:sp>
        <p:nvSpPr>
          <p:cNvPr id="4" name="Slide Number Placeholder 3"/>
          <p:cNvSpPr>
            <a:spLocks noGrp="1"/>
          </p:cNvSpPr>
          <p:nvPr>
            <p:ph type="sldNum" sz="quarter" idx="10"/>
          </p:nvPr>
        </p:nvSpPr>
        <p:spPr/>
        <p:txBody>
          <a:bodyPr/>
          <a:lstStyle/>
          <a:p>
            <a:fld id="{C476BC63-4072-4B4F-9511-8259799B6886}" type="slidenum">
              <a:rPr lang="en-US" smtClean="0"/>
              <a:pPr/>
              <a:t>14</a:t>
            </a:fld>
            <a:endParaRPr lang="en-US"/>
          </a:p>
        </p:txBody>
      </p:sp>
    </p:spTree>
    <p:extLst>
      <p:ext uri="{BB962C8B-B14F-4D97-AF65-F5344CB8AC3E}">
        <p14:creationId xmlns:p14="http://schemas.microsoft.com/office/powerpoint/2010/main" val="2846270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Many staff at CERN are short</a:t>
            </a:r>
            <a:r>
              <a:rPr lang="en-GB" baseline="0" dirty="0" smtClean="0"/>
              <a:t> term contracts… good benefits for those staff to leave with skills in need.</a:t>
            </a:r>
          </a:p>
          <a:p>
            <a:endParaRPr lang="en-GB" dirty="0"/>
          </a:p>
        </p:txBody>
      </p:sp>
      <p:sp>
        <p:nvSpPr>
          <p:cNvPr id="4" name="Slide Number Placeholder 3"/>
          <p:cNvSpPr>
            <a:spLocks noGrp="1"/>
          </p:cNvSpPr>
          <p:nvPr>
            <p:ph type="sldNum" sz="quarter" idx="10"/>
          </p:nvPr>
        </p:nvSpPr>
        <p:spPr/>
        <p:txBody>
          <a:bodyPr/>
          <a:lstStyle/>
          <a:p>
            <a:fld id="{C476BC63-4072-4B4F-9511-8259799B6886}" type="slidenum">
              <a:rPr lang="en-US" smtClean="0"/>
              <a:pPr/>
              <a:t>15</a:t>
            </a:fld>
            <a:endParaRPr lang="en-US"/>
          </a:p>
        </p:txBody>
      </p:sp>
    </p:spTree>
    <p:extLst>
      <p:ext uri="{BB962C8B-B14F-4D97-AF65-F5344CB8AC3E}">
        <p14:creationId xmlns:p14="http://schemas.microsoft.com/office/powerpoint/2010/main" val="31099490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Blue-banner"/>
          <p:cNvPicPr>
            <a:picLocks noChangeAspect="1" noChangeArrowheads="1"/>
          </p:cNvPicPr>
          <p:nvPr userDrawn="1"/>
        </p:nvPicPr>
        <p:blipFill>
          <a:blip r:embed="rId2" cstate="print"/>
          <a:srcRect/>
          <a:stretch>
            <a:fillRect/>
          </a:stretch>
        </p:blipFill>
        <p:spPr bwMode="auto">
          <a:xfrm>
            <a:off x="-1588" y="0"/>
            <a:ext cx="9145588" cy="1927225"/>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lvl1pPr>
              <a:defRPr>
                <a:solidFill>
                  <a:schemeClr val="accent1">
                    <a:lumMod val="75000"/>
                  </a:schemeClr>
                </a:solidFill>
              </a:defRPr>
            </a:lvl1pPr>
          </a:lstStyle>
          <a:p>
            <a:r>
              <a:rPr lang="en-US" noProof="0"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GB" noProof="0" dirty="0"/>
          </a:p>
        </p:txBody>
      </p:sp>
      <p:sp>
        <p:nvSpPr>
          <p:cNvPr id="5" name="Date Placeholder 3"/>
          <p:cNvSpPr>
            <a:spLocks noGrp="1"/>
          </p:cNvSpPr>
          <p:nvPr>
            <p:ph type="dt" sz="half" idx="10"/>
          </p:nvPr>
        </p:nvSpPr>
        <p:spPr/>
        <p:txBody>
          <a:bodyPr/>
          <a:lstStyle>
            <a:lvl1pPr>
              <a:defRPr>
                <a:solidFill>
                  <a:srgbClr val="002060"/>
                </a:solidFill>
              </a:defRPr>
            </a:lvl1pPr>
          </a:lstStyle>
          <a:p>
            <a:pPr>
              <a:defRPr/>
            </a:pPr>
            <a:r>
              <a:rPr lang="en-US" smtClean="0"/>
              <a:t>CERN Infrastructure Evolution</a:t>
            </a:r>
          </a:p>
        </p:txBody>
      </p:sp>
      <p:sp>
        <p:nvSpPr>
          <p:cNvPr id="6" name="Footer Placeholder 4"/>
          <p:cNvSpPr>
            <a:spLocks noGrp="1"/>
          </p:cNvSpPr>
          <p:nvPr>
            <p:ph type="ftr" sz="quarter" idx="11"/>
          </p:nvPr>
        </p:nvSpPr>
        <p:spPr/>
        <p:txBody>
          <a:bodyPr/>
          <a:lstStyle>
            <a:lvl1pPr>
              <a:defRPr>
                <a:solidFill>
                  <a:srgbClr val="002060"/>
                </a:solidFill>
              </a:defRPr>
            </a:lvl1pPr>
          </a:lstStyle>
          <a:p>
            <a:pPr>
              <a:defRPr/>
            </a:pPr>
            <a:r>
              <a:rPr lang="fr-FR" smtClean="0"/>
              <a:t>Tim Bell, CERN</a:t>
            </a:r>
            <a:endParaRPr lang="fr-FR" dirty="0"/>
          </a:p>
        </p:txBody>
      </p:sp>
      <p:sp>
        <p:nvSpPr>
          <p:cNvPr id="7" name="Slide Number Placeholder 5"/>
          <p:cNvSpPr>
            <a:spLocks noGrp="1"/>
          </p:cNvSpPr>
          <p:nvPr>
            <p:ph type="sldNum" sz="quarter" idx="12"/>
          </p:nvPr>
        </p:nvSpPr>
        <p:spPr/>
        <p:txBody>
          <a:bodyPr/>
          <a:lstStyle>
            <a:lvl1pPr>
              <a:defRPr>
                <a:solidFill>
                  <a:srgbClr val="002060"/>
                </a:solidFill>
              </a:defRPr>
            </a:lvl1pPr>
          </a:lstStyle>
          <a:p>
            <a:pPr>
              <a:defRPr/>
            </a:pPr>
            <a:fld id="{2E1E776E-F628-48F1-9A01-C8EF42E031F1}" type="slidenum">
              <a:rPr lang="en-GB"/>
              <a:pPr>
                <a:defRPr/>
              </a:pPr>
              <a:t>‹#›</a:t>
            </a:fld>
            <a:endParaRPr lang="en-GB"/>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Vertical Text Placeholder 2"/>
          <p:cNvSpPr>
            <a:spLocks noGrp="1"/>
          </p:cNvSpPr>
          <p:nvPr>
            <p:ph type="body" orient="vert" idx="1"/>
          </p:nvPr>
        </p:nvSpPr>
        <p:spPr/>
        <p:txBody>
          <a:bodyPr vert="eaVert"/>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Date Placeholder 3"/>
          <p:cNvSpPr>
            <a:spLocks noGrp="1"/>
          </p:cNvSpPr>
          <p:nvPr>
            <p:ph type="dt" sz="half" idx="10"/>
          </p:nvPr>
        </p:nvSpPr>
        <p:spPr/>
        <p:txBody>
          <a:bodyPr/>
          <a:lstStyle>
            <a:lvl1pPr>
              <a:defRPr/>
            </a:lvl1pPr>
          </a:lstStyle>
          <a:p>
            <a:pPr>
              <a:defRPr/>
            </a:pPr>
            <a:r>
              <a:rPr lang="en-US" smtClean="0"/>
              <a:t>CERN Infrastructure Evolution</a:t>
            </a:r>
            <a:endParaRPr lang="en-GB"/>
          </a:p>
        </p:txBody>
      </p:sp>
      <p:sp>
        <p:nvSpPr>
          <p:cNvPr id="5" name="Footer Placeholder 4"/>
          <p:cNvSpPr>
            <a:spLocks noGrp="1"/>
          </p:cNvSpPr>
          <p:nvPr>
            <p:ph type="ftr" sz="quarter" idx="11"/>
          </p:nvPr>
        </p:nvSpPr>
        <p:spPr/>
        <p:txBody>
          <a:bodyPr/>
          <a:lstStyle>
            <a:lvl1pPr>
              <a:defRPr/>
            </a:lvl1pPr>
          </a:lstStyle>
          <a:p>
            <a:pPr>
              <a:defRPr/>
            </a:pPr>
            <a:r>
              <a:rPr lang="en-GB" smtClean="0"/>
              <a:t>Tim Bell, CERN</a:t>
            </a:r>
            <a:endParaRPr lang="en-GB"/>
          </a:p>
        </p:txBody>
      </p:sp>
      <p:sp>
        <p:nvSpPr>
          <p:cNvPr id="6" name="Slide Number Placeholder 5"/>
          <p:cNvSpPr>
            <a:spLocks noGrp="1"/>
          </p:cNvSpPr>
          <p:nvPr>
            <p:ph type="sldNum" sz="quarter" idx="12"/>
          </p:nvPr>
        </p:nvSpPr>
        <p:spPr/>
        <p:txBody>
          <a:bodyPr/>
          <a:lstStyle>
            <a:lvl1pPr>
              <a:defRPr/>
            </a:lvl1pPr>
          </a:lstStyle>
          <a:p>
            <a:pPr>
              <a:defRPr/>
            </a:pPr>
            <a:fld id="{EEE92858-73D0-47BB-B400-F3651D636578}"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28670"/>
            <a:ext cx="2057400" cy="5197493"/>
          </a:xfrm>
        </p:spPr>
        <p:txBody>
          <a:bodyPr vert="eaVert"/>
          <a:lstStyle/>
          <a:p>
            <a:r>
              <a:rPr lang="en-US" noProof="0" smtClean="0"/>
              <a:t>Click to edit Master title style</a:t>
            </a:r>
            <a:endParaRPr lang="en-GB" noProof="0"/>
          </a:p>
        </p:txBody>
      </p:sp>
      <p:sp>
        <p:nvSpPr>
          <p:cNvPr id="3" name="Vertical Text Placeholder 2"/>
          <p:cNvSpPr>
            <a:spLocks noGrp="1"/>
          </p:cNvSpPr>
          <p:nvPr>
            <p:ph type="body" orient="vert" idx="1"/>
          </p:nvPr>
        </p:nvSpPr>
        <p:spPr>
          <a:xfrm>
            <a:off x="457200" y="928670"/>
            <a:ext cx="6019800" cy="5197493"/>
          </a:xfrm>
        </p:spPr>
        <p:txBody>
          <a:bodyPr vert="eaVert"/>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Date Placeholder 3"/>
          <p:cNvSpPr>
            <a:spLocks noGrp="1"/>
          </p:cNvSpPr>
          <p:nvPr>
            <p:ph type="dt" sz="half" idx="10"/>
          </p:nvPr>
        </p:nvSpPr>
        <p:spPr/>
        <p:txBody>
          <a:bodyPr/>
          <a:lstStyle>
            <a:lvl1pPr>
              <a:defRPr/>
            </a:lvl1pPr>
          </a:lstStyle>
          <a:p>
            <a:pPr>
              <a:defRPr/>
            </a:pPr>
            <a:r>
              <a:rPr lang="en-US" smtClean="0"/>
              <a:t>CERN Infrastructure Evolution</a:t>
            </a:r>
            <a:endParaRPr lang="en-GB"/>
          </a:p>
        </p:txBody>
      </p:sp>
      <p:sp>
        <p:nvSpPr>
          <p:cNvPr id="5" name="Footer Placeholder 4"/>
          <p:cNvSpPr>
            <a:spLocks noGrp="1"/>
          </p:cNvSpPr>
          <p:nvPr>
            <p:ph type="ftr" sz="quarter" idx="11"/>
          </p:nvPr>
        </p:nvSpPr>
        <p:spPr/>
        <p:txBody>
          <a:bodyPr/>
          <a:lstStyle>
            <a:lvl1pPr>
              <a:defRPr/>
            </a:lvl1pPr>
          </a:lstStyle>
          <a:p>
            <a:pPr>
              <a:defRPr/>
            </a:pPr>
            <a:r>
              <a:rPr lang="en-GB" smtClean="0"/>
              <a:t>Tim Bell, CERN</a:t>
            </a:r>
            <a:endParaRPr lang="en-GB"/>
          </a:p>
        </p:txBody>
      </p:sp>
      <p:sp>
        <p:nvSpPr>
          <p:cNvPr id="6" name="Slide Number Placeholder 5"/>
          <p:cNvSpPr>
            <a:spLocks noGrp="1"/>
          </p:cNvSpPr>
          <p:nvPr>
            <p:ph type="sldNum" sz="quarter" idx="12"/>
          </p:nvPr>
        </p:nvSpPr>
        <p:spPr/>
        <p:txBody>
          <a:bodyPr/>
          <a:lstStyle>
            <a:lvl1pPr>
              <a:defRPr/>
            </a:lvl1pPr>
          </a:lstStyle>
          <a:p>
            <a:pPr>
              <a:defRPr/>
            </a:pPr>
            <a:fld id="{11115972-DC85-461F-BDAB-E030F8F682C1}"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7" descr="banner-bleu"/>
          <p:cNvPicPr>
            <a:picLocks noChangeAspect="1" noChangeArrowheads="1"/>
          </p:cNvPicPr>
          <p:nvPr userDrawn="1"/>
        </p:nvPicPr>
        <p:blipFill>
          <a:blip r:embed="rId2" cstate="print"/>
          <a:srcRect/>
          <a:stretch>
            <a:fillRect/>
          </a:stretch>
        </p:blipFill>
        <p:spPr bwMode="auto">
          <a:xfrm>
            <a:off x="0" y="0"/>
            <a:ext cx="9144000" cy="866775"/>
          </a:xfrm>
          <a:prstGeom prst="rect">
            <a:avLst/>
          </a:prstGeom>
          <a:noFill/>
          <a:ln w="9525">
            <a:noFill/>
            <a:miter lim="800000"/>
            <a:headEnd/>
            <a:tailEnd/>
          </a:ln>
        </p:spPr>
      </p:pic>
      <p:sp>
        <p:nvSpPr>
          <p:cNvPr id="2" name="Title 1"/>
          <p:cNvSpPr>
            <a:spLocks noGrp="1"/>
          </p:cNvSpPr>
          <p:nvPr>
            <p:ph type="title"/>
          </p:nvPr>
        </p:nvSpPr>
        <p:spPr>
          <a:xfrm>
            <a:off x="457200" y="928670"/>
            <a:ext cx="8229600" cy="642942"/>
          </a:xfrm>
        </p:spPr>
        <p:txBody>
          <a:bodyPr/>
          <a:lstStyle>
            <a:lvl1pPr algn="l">
              <a:defRPr/>
            </a:lvl1pPr>
          </a:lstStyle>
          <a:p>
            <a:r>
              <a:rPr lang="fr-FR" noProof="0" smtClean="0"/>
              <a:t>Click to edit Master title style</a:t>
            </a:r>
            <a:endParaRPr lang="fr-FR" noProof="0"/>
          </a:p>
        </p:txBody>
      </p:sp>
      <p:sp>
        <p:nvSpPr>
          <p:cNvPr id="3" name="Content Placeholder 2"/>
          <p:cNvSpPr>
            <a:spLocks noGrp="1"/>
          </p:cNvSpPr>
          <p:nvPr>
            <p:ph idx="1"/>
          </p:nvPr>
        </p:nvSpPr>
        <p:spPr>
          <a:xfrm>
            <a:off x="457200" y="1857364"/>
            <a:ext cx="8229600" cy="4429156"/>
          </a:xfrm>
        </p:spPr>
        <p:txBody>
          <a:bodyPr/>
          <a:lstStyle>
            <a:lvl1pPr marL="266700" indent="-266700">
              <a:defRPr/>
            </a:lvl1pPr>
          </a:lstStyle>
          <a:p>
            <a:pPr lvl="0"/>
            <a:r>
              <a:rPr lang="fr-FR" noProof="0" smtClean="0"/>
              <a:t>Click to edit Master text styles</a:t>
            </a:r>
          </a:p>
          <a:p>
            <a:pPr lvl="1"/>
            <a:r>
              <a:rPr lang="fr-FR" noProof="0" smtClean="0"/>
              <a:t>Second level</a:t>
            </a:r>
          </a:p>
          <a:p>
            <a:pPr lvl="2"/>
            <a:r>
              <a:rPr lang="fr-FR" noProof="0" smtClean="0"/>
              <a:t>Third level</a:t>
            </a:r>
          </a:p>
          <a:p>
            <a:pPr lvl="3"/>
            <a:r>
              <a:rPr lang="fr-FR" noProof="0" smtClean="0"/>
              <a:t>Fourth level</a:t>
            </a:r>
          </a:p>
          <a:p>
            <a:pPr lvl="4"/>
            <a:r>
              <a:rPr lang="fr-FR" noProof="0" smtClean="0"/>
              <a:t>Fifth level</a:t>
            </a:r>
            <a:endParaRPr lang="fr-FR" noProof="0"/>
          </a:p>
        </p:txBody>
      </p:sp>
      <p:sp>
        <p:nvSpPr>
          <p:cNvPr id="5" name="Date Placeholder 3"/>
          <p:cNvSpPr>
            <a:spLocks noGrp="1"/>
          </p:cNvSpPr>
          <p:nvPr>
            <p:ph type="dt" sz="half" idx="10"/>
          </p:nvPr>
        </p:nvSpPr>
        <p:spPr/>
        <p:txBody>
          <a:bodyPr/>
          <a:lstStyle>
            <a:lvl1pPr>
              <a:defRPr/>
            </a:lvl1pPr>
          </a:lstStyle>
          <a:p>
            <a:pPr>
              <a:defRPr/>
            </a:pPr>
            <a:r>
              <a:rPr lang="en-US" smtClean="0"/>
              <a:t>CERN Infrastructure Evolution</a:t>
            </a:r>
            <a:endParaRPr lang="en-US" dirty="0" smtClean="0"/>
          </a:p>
        </p:txBody>
      </p:sp>
      <p:sp>
        <p:nvSpPr>
          <p:cNvPr id="6" name="Footer Placeholder 4"/>
          <p:cNvSpPr>
            <a:spLocks noGrp="1"/>
          </p:cNvSpPr>
          <p:nvPr>
            <p:ph type="ftr" sz="quarter" idx="11"/>
          </p:nvPr>
        </p:nvSpPr>
        <p:spPr/>
        <p:txBody>
          <a:bodyPr/>
          <a:lstStyle>
            <a:lvl1pPr>
              <a:defRPr/>
            </a:lvl1pPr>
          </a:lstStyle>
          <a:p>
            <a:pPr>
              <a:defRPr/>
            </a:pPr>
            <a:r>
              <a:rPr lang="fr-FR" smtClean="0"/>
              <a:t>Tim Bell, CERN</a:t>
            </a:r>
            <a:endParaRPr lang="fr-FR" dirty="0"/>
          </a:p>
        </p:txBody>
      </p:sp>
      <p:sp>
        <p:nvSpPr>
          <p:cNvPr id="7" name="Slide Number Placeholder 5"/>
          <p:cNvSpPr>
            <a:spLocks noGrp="1"/>
          </p:cNvSpPr>
          <p:nvPr>
            <p:ph type="sldNum" sz="quarter" idx="12"/>
          </p:nvPr>
        </p:nvSpPr>
        <p:spPr/>
        <p:txBody>
          <a:bodyPr/>
          <a:lstStyle>
            <a:lvl1pPr>
              <a:defRPr/>
            </a:lvl1pPr>
          </a:lstStyle>
          <a:p>
            <a:pPr>
              <a:defRPr/>
            </a:pPr>
            <a:fld id="{1D698006-7770-4D45-9D4A-81F15BF3CA96}" type="slidenum">
              <a:rPr lang="fr-FR"/>
              <a:pPr>
                <a:defRPr/>
              </a:pPr>
              <a:t>‹#›</a:t>
            </a:fld>
            <a:endParaRPr lang="fr-F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noProof="0" dirty="0" smtClean="0"/>
              <a:t>Click to edit Master title style</a:t>
            </a:r>
            <a:endParaRPr lang="en-GB" noProof="0"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t>CERN Infrastructure Evolution</a:t>
            </a:r>
            <a:endParaRPr lang="en-US" dirty="0" smtClean="0"/>
          </a:p>
        </p:txBody>
      </p:sp>
      <p:sp>
        <p:nvSpPr>
          <p:cNvPr id="5" name="Footer Placeholder 4"/>
          <p:cNvSpPr>
            <a:spLocks noGrp="1"/>
          </p:cNvSpPr>
          <p:nvPr>
            <p:ph type="ftr" sz="quarter" idx="11"/>
          </p:nvPr>
        </p:nvSpPr>
        <p:spPr/>
        <p:txBody>
          <a:bodyPr/>
          <a:lstStyle>
            <a:lvl1pPr>
              <a:defRPr/>
            </a:lvl1pPr>
          </a:lstStyle>
          <a:p>
            <a:pPr>
              <a:defRPr/>
            </a:pPr>
            <a:r>
              <a:rPr lang="fr-FR" smtClean="0"/>
              <a:t>Tim Bell, CERN</a:t>
            </a:r>
            <a:endParaRPr lang="fr-FR" dirty="0"/>
          </a:p>
        </p:txBody>
      </p:sp>
      <p:sp>
        <p:nvSpPr>
          <p:cNvPr id="6" name="Slide Number Placeholder 5"/>
          <p:cNvSpPr>
            <a:spLocks noGrp="1"/>
          </p:cNvSpPr>
          <p:nvPr>
            <p:ph type="sldNum" sz="quarter" idx="12"/>
          </p:nvPr>
        </p:nvSpPr>
        <p:spPr/>
        <p:txBody>
          <a:bodyPr/>
          <a:lstStyle>
            <a:lvl1pPr>
              <a:defRPr/>
            </a:lvl1pPr>
          </a:lstStyle>
          <a:p>
            <a:pPr>
              <a:defRPr/>
            </a:pPr>
            <a:fld id="{189303BD-BD49-4D02-9B51-3A9B34D4DEAF}" type="slidenum">
              <a:rPr lang="en-GB"/>
              <a:pPr>
                <a:defRPr/>
              </a:pPr>
              <a:t>‹#›</a:t>
            </a:fld>
            <a:endParaRPr lang="en-GB"/>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5" name="Date Placeholder 4"/>
          <p:cNvSpPr>
            <a:spLocks noGrp="1"/>
          </p:cNvSpPr>
          <p:nvPr>
            <p:ph type="dt" sz="half" idx="10"/>
          </p:nvPr>
        </p:nvSpPr>
        <p:spPr/>
        <p:txBody>
          <a:bodyPr/>
          <a:lstStyle>
            <a:lvl1pPr>
              <a:defRPr/>
            </a:lvl1pPr>
          </a:lstStyle>
          <a:p>
            <a:pPr>
              <a:defRPr/>
            </a:pPr>
            <a:r>
              <a:rPr lang="en-US" smtClean="0"/>
              <a:t>CERN Infrastructure Evolution</a:t>
            </a:r>
            <a:endParaRPr lang="en-US" dirty="0" smtClean="0"/>
          </a:p>
        </p:txBody>
      </p:sp>
      <p:sp>
        <p:nvSpPr>
          <p:cNvPr id="6" name="Footer Placeholder 5"/>
          <p:cNvSpPr>
            <a:spLocks noGrp="1"/>
          </p:cNvSpPr>
          <p:nvPr>
            <p:ph type="ftr" sz="quarter" idx="11"/>
          </p:nvPr>
        </p:nvSpPr>
        <p:spPr/>
        <p:txBody>
          <a:bodyPr/>
          <a:lstStyle>
            <a:lvl1pPr>
              <a:defRPr/>
            </a:lvl1pPr>
          </a:lstStyle>
          <a:p>
            <a:pPr>
              <a:defRPr/>
            </a:pPr>
            <a:r>
              <a:rPr lang="fr-FR" smtClean="0"/>
              <a:t>Tim Bell, CERN</a:t>
            </a:r>
            <a:endParaRPr lang="fr-FR" dirty="0"/>
          </a:p>
        </p:txBody>
      </p:sp>
      <p:sp>
        <p:nvSpPr>
          <p:cNvPr id="7" name="Slide Number Placeholder 6"/>
          <p:cNvSpPr>
            <a:spLocks noGrp="1"/>
          </p:cNvSpPr>
          <p:nvPr>
            <p:ph type="sldNum" sz="quarter" idx="12"/>
          </p:nvPr>
        </p:nvSpPr>
        <p:spPr/>
        <p:txBody>
          <a:bodyPr/>
          <a:lstStyle>
            <a:lvl1pPr>
              <a:defRPr/>
            </a:lvl1pPr>
          </a:lstStyle>
          <a:p>
            <a:pPr>
              <a:defRPr/>
            </a:pPr>
            <a:fld id="{3E3375F1-AE64-433C-9DBC-C6C6772B8B57}"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0" smtClean="0"/>
              <a:t>Click to edit Master title style</a:t>
            </a:r>
            <a:endParaRPr lang="en-GB" noProof="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7" name="Date Placeholder 6"/>
          <p:cNvSpPr>
            <a:spLocks noGrp="1"/>
          </p:cNvSpPr>
          <p:nvPr>
            <p:ph type="dt" sz="half" idx="10"/>
          </p:nvPr>
        </p:nvSpPr>
        <p:spPr/>
        <p:txBody>
          <a:bodyPr/>
          <a:lstStyle>
            <a:lvl1pPr>
              <a:defRPr/>
            </a:lvl1pPr>
          </a:lstStyle>
          <a:p>
            <a:pPr>
              <a:defRPr/>
            </a:pPr>
            <a:r>
              <a:rPr lang="en-US" smtClean="0"/>
              <a:t>CERN Infrastructure Evolution</a:t>
            </a:r>
            <a:endParaRPr lang="en-GB"/>
          </a:p>
        </p:txBody>
      </p:sp>
      <p:sp>
        <p:nvSpPr>
          <p:cNvPr id="8" name="Footer Placeholder 7"/>
          <p:cNvSpPr>
            <a:spLocks noGrp="1"/>
          </p:cNvSpPr>
          <p:nvPr>
            <p:ph type="ftr" sz="quarter" idx="11"/>
          </p:nvPr>
        </p:nvSpPr>
        <p:spPr/>
        <p:txBody>
          <a:bodyPr/>
          <a:lstStyle>
            <a:lvl1pPr>
              <a:defRPr/>
            </a:lvl1pPr>
          </a:lstStyle>
          <a:p>
            <a:pPr>
              <a:defRPr/>
            </a:pPr>
            <a:r>
              <a:rPr lang="en-GB" smtClean="0"/>
              <a:t>Tim Bell, CERN</a:t>
            </a:r>
            <a:endParaRPr lang="en-GB"/>
          </a:p>
        </p:txBody>
      </p:sp>
      <p:sp>
        <p:nvSpPr>
          <p:cNvPr id="9" name="Slide Number Placeholder 8"/>
          <p:cNvSpPr>
            <a:spLocks noGrp="1"/>
          </p:cNvSpPr>
          <p:nvPr>
            <p:ph type="sldNum" sz="quarter" idx="12"/>
          </p:nvPr>
        </p:nvSpPr>
        <p:spPr/>
        <p:txBody>
          <a:bodyPr/>
          <a:lstStyle>
            <a:lvl1pPr>
              <a:defRPr/>
            </a:lvl1pPr>
          </a:lstStyle>
          <a:p>
            <a:pPr>
              <a:defRPr/>
            </a:pPr>
            <a:fld id="{79EA2D00-62CD-42EE-B50B-C6FE2EF7DD14}" type="slidenum">
              <a:rPr lang="en-GB"/>
              <a:pPr>
                <a:defRPr/>
              </a:pPr>
              <a:t>‹#›</a:t>
            </a:fld>
            <a:endParaRPr lang="en-GB"/>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Date Placeholder 2"/>
          <p:cNvSpPr>
            <a:spLocks noGrp="1"/>
          </p:cNvSpPr>
          <p:nvPr>
            <p:ph type="dt" sz="half" idx="10"/>
          </p:nvPr>
        </p:nvSpPr>
        <p:spPr/>
        <p:txBody>
          <a:bodyPr/>
          <a:lstStyle>
            <a:lvl1pPr>
              <a:defRPr/>
            </a:lvl1pPr>
          </a:lstStyle>
          <a:p>
            <a:pPr>
              <a:defRPr/>
            </a:pPr>
            <a:r>
              <a:rPr lang="en-US" smtClean="0"/>
              <a:t>CERN Infrastructure Evolution</a:t>
            </a:r>
            <a:endParaRPr lang="en-GB"/>
          </a:p>
        </p:txBody>
      </p:sp>
      <p:sp>
        <p:nvSpPr>
          <p:cNvPr id="4" name="Footer Placeholder 3"/>
          <p:cNvSpPr>
            <a:spLocks noGrp="1"/>
          </p:cNvSpPr>
          <p:nvPr>
            <p:ph type="ftr" sz="quarter" idx="11"/>
          </p:nvPr>
        </p:nvSpPr>
        <p:spPr/>
        <p:txBody>
          <a:bodyPr/>
          <a:lstStyle>
            <a:lvl1pPr>
              <a:defRPr/>
            </a:lvl1pPr>
          </a:lstStyle>
          <a:p>
            <a:pPr>
              <a:defRPr/>
            </a:pPr>
            <a:r>
              <a:rPr lang="en-GB" smtClean="0"/>
              <a:t>Tim Bell, CERN</a:t>
            </a:r>
            <a:endParaRPr lang="en-GB"/>
          </a:p>
        </p:txBody>
      </p:sp>
      <p:sp>
        <p:nvSpPr>
          <p:cNvPr id="5" name="Slide Number Placeholder 4"/>
          <p:cNvSpPr>
            <a:spLocks noGrp="1"/>
          </p:cNvSpPr>
          <p:nvPr>
            <p:ph type="sldNum" sz="quarter" idx="12"/>
          </p:nvPr>
        </p:nvSpPr>
        <p:spPr/>
        <p:txBody>
          <a:bodyPr/>
          <a:lstStyle>
            <a:lvl1pPr>
              <a:defRPr/>
            </a:lvl1pPr>
          </a:lstStyle>
          <a:p>
            <a:pPr>
              <a:defRPr/>
            </a:pPr>
            <a:fld id="{D64AF3DC-CE3D-4814-B1B2-5DBC885FC258}"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r>
              <a:rPr lang="en-US" smtClean="0"/>
              <a:t>CERN Infrastructure Evolution</a:t>
            </a:r>
            <a:endParaRPr lang="en-GB"/>
          </a:p>
        </p:txBody>
      </p:sp>
      <p:sp>
        <p:nvSpPr>
          <p:cNvPr id="3" name="Footer Placeholder 2"/>
          <p:cNvSpPr>
            <a:spLocks noGrp="1"/>
          </p:cNvSpPr>
          <p:nvPr>
            <p:ph type="ftr" sz="quarter" idx="11"/>
          </p:nvPr>
        </p:nvSpPr>
        <p:spPr/>
        <p:txBody>
          <a:bodyPr/>
          <a:lstStyle>
            <a:lvl1pPr>
              <a:defRPr/>
            </a:lvl1pPr>
          </a:lstStyle>
          <a:p>
            <a:pPr>
              <a:defRPr/>
            </a:pPr>
            <a:r>
              <a:rPr lang="en-GB" smtClean="0"/>
              <a:t>Tim Bell, CERN</a:t>
            </a:r>
            <a:endParaRPr lang="en-GB"/>
          </a:p>
        </p:txBody>
      </p:sp>
      <p:sp>
        <p:nvSpPr>
          <p:cNvPr id="4" name="Slide Number Placeholder 3"/>
          <p:cNvSpPr>
            <a:spLocks noGrp="1"/>
          </p:cNvSpPr>
          <p:nvPr>
            <p:ph type="sldNum" sz="quarter" idx="12"/>
          </p:nvPr>
        </p:nvSpPr>
        <p:spPr/>
        <p:txBody>
          <a:bodyPr/>
          <a:lstStyle>
            <a:lvl1pPr>
              <a:defRPr/>
            </a:lvl1pPr>
          </a:lstStyle>
          <a:p>
            <a:pPr>
              <a:defRPr/>
            </a:pPr>
            <a:fld id="{23FC73E1-B036-487A-BAD2-25FC400E3270}"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28670"/>
            <a:ext cx="3008313" cy="928694"/>
          </a:xfrm>
        </p:spPr>
        <p:txBody>
          <a:bodyPr anchor="b"/>
          <a:lstStyle>
            <a:lvl1pPr algn="l">
              <a:defRPr sz="2000" b="1"/>
            </a:lvl1pPr>
          </a:lstStyle>
          <a:p>
            <a:r>
              <a:rPr lang="en-US" noProof="0" dirty="0" smtClean="0"/>
              <a:t>Click to edit Master title style</a:t>
            </a:r>
            <a:endParaRPr lang="en-GB" noProof="0" dirty="0"/>
          </a:p>
        </p:txBody>
      </p:sp>
      <p:sp>
        <p:nvSpPr>
          <p:cNvPr id="3" name="Content Placeholder 2"/>
          <p:cNvSpPr>
            <a:spLocks noGrp="1"/>
          </p:cNvSpPr>
          <p:nvPr>
            <p:ph idx="1"/>
          </p:nvPr>
        </p:nvSpPr>
        <p:spPr>
          <a:xfrm>
            <a:off x="3575050" y="928670"/>
            <a:ext cx="5111750" cy="519749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4" name="Text Placeholder 3"/>
          <p:cNvSpPr>
            <a:spLocks noGrp="1"/>
          </p:cNvSpPr>
          <p:nvPr>
            <p:ph type="body" sz="half" idx="2"/>
          </p:nvPr>
        </p:nvSpPr>
        <p:spPr>
          <a:xfrm>
            <a:off x="457200" y="1857364"/>
            <a:ext cx="3008313" cy="42687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dirty="0"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r>
              <a:rPr lang="en-US" smtClean="0"/>
              <a:t>CERN Infrastructure Evolution</a:t>
            </a:r>
            <a:endParaRPr lang="en-GB"/>
          </a:p>
        </p:txBody>
      </p:sp>
      <p:sp>
        <p:nvSpPr>
          <p:cNvPr id="6" name="Footer Placeholder 5"/>
          <p:cNvSpPr>
            <a:spLocks noGrp="1"/>
          </p:cNvSpPr>
          <p:nvPr>
            <p:ph type="ftr" sz="quarter" idx="11"/>
          </p:nvPr>
        </p:nvSpPr>
        <p:spPr/>
        <p:txBody>
          <a:bodyPr/>
          <a:lstStyle>
            <a:lvl1pPr>
              <a:defRPr/>
            </a:lvl1pPr>
          </a:lstStyle>
          <a:p>
            <a:pPr>
              <a:defRPr/>
            </a:pPr>
            <a:r>
              <a:rPr lang="en-GB" smtClean="0"/>
              <a:t>Tim Bell, CERN</a:t>
            </a:r>
            <a:endParaRPr lang="en-GB"/>
          </a:p>
        </p:txBody>
      </p:sp>
      <p:sp>
        <p:nvSpPr>
          <p:cNvPr id="7" name="Slide Number Placeholder 6"/>
          <p:cNvSpPr>
            <a:spLocks noGrp="1"/>
          </p:cNvSpPr>
          <p:nvPr>
            <p:ph type="sldNum" sz="quarter" idx="12"/>
          </p:nvPr>
        </p:nvSpPr>
        <p:spPr/>
        <p:txBody>
          <a:bodyPr/>
          <a:lstStyle>
            <a:lvl1pPr>
              <a:defRPr/>
            </a:lvl1pPr>
          </a:lstStyle>
          <a:p>
            <a:pPr>
              <a:defRPr/>
            </a:pPr>
            <a:fld id="{0C9FFBA9-C65A-4EE4-94A0-035773613FC6}"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noProof="0" smtClean="0"/>
              <a:t>Click to edit Master title style</a:t>
            </a:r>
            <a:endParaRPr lang="en-GB" noProof="0"/>
          </a:p>
        </p:txBody>
      </p:sp>
      <p:sp>
        <p:nvSpPr>
          <p:cNvPr id="3" name="Picture Placeholder 2"/>
          <p:cNvSpPr>
            <a:spLocks noGrp="1"/>
          </p:cNvSpPr>
          <p:nvPr>
            <p:ph type="pic" idx="1"/>
          </p:nvPr>
        </p:nvSpPr>
        <p:spPr>
          <a:xfrm>
            <a:off x="1792288" y="1000107"/>
            <a:ext cx="5486400" cy="3727467"/>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r>
              <a:rPr lang="en-US" smtClean="0"/>
              <a:t>CERN Infrastructure Evolution</a:t>
            </a:r>
            <a:endParaRPr lang="en-GB"/>
          </a:p>
        </p:txBody>
      </p:sp>
      <p:sp>
        <p:nvSpPr>
          <p:cNvPr id="6" name="Footer Placeholder 5"/>
          <p:cNvSpPr>
            <a:spLocks noGrp="1"/>
          </p:cNvSpPr>
          <p:nvPr>
            <p:ph type="ftr" sz="quarter" idx="11"/>
          </p:nvPr>
        </p:nvSpPr>
        <p:spPr/>
        <p:txBody>
          <a:bodyPr/>
          <a:lstStyle>
            <a:lvl1pPr>
              <a:defRPr/>
            </a:lvl1pPr>
          </a:lstStyle>
          <a:p>
            <a:pPr>
              <a:defRPr/>
            </a:pPr>
            <a:r>
              <a:rPr lang="en-GB" smtClean="0"/>
              <a:t>Tim Bell, CERN</a:t>
            </a:r>
            <a:endParaRPr lang="en-GB"/>
          </a:p>
        </p:txBody>
      </p:sp>
      <p:sp>
        <p:nvSpPr>
          <p:cNvPr id="7" name="Slide Number Placeholder 6"/>
          <p:cNvSpPr>
            <a:spLocks noGrp="1"/>
          </p:cNvSpPr>
          <p:nvPr>
            <p:ph type="sldNum" sz="quarter" idx="12"/>
          </p:nvPr>
        </p:nvSpPr>
        <p:spPr/>
        <p:txBody>
          <a:bodyPr/>
          <a:lstStyle>
            <a:lvl1pPr>
              <a:defRPr/>
            </a:lvl1pPr>
          </a:lstStyle>
          <a:p>
            <a:pPr>
              <a:defRPr/>
            </a:pPr>
            <a:fld id="{F7C31DB0-6CE7-4BBE-9818-D4957734AECE}"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000125"/>
            <a:ext cx="8229600" cy="6429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Click to edit Master title style</a:t>
            </a:r>
          </a:p>
        </p:txBody>
      </p:sp>
      <p:sp>
        <p:nvSpPr>
          <p:cNvPr id="1027" name="Text Placeholder 2"/>
          <p:cNvSpPr>
            <a:spLocks noGrp="1"/>
          </p:cNvSpPr>
          <p:nvPr>
            <p:ph type="body" idx="1"/>
          </p:nvPr>
        </p:nvSpPr>
        <p:spPr bwMode="auto">
          <a:xfrm>
            <a:off x="457200" y="1857375"/>
            <a:ext cx="8229600" cy="4268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r>
              <a:rPr lang="en-US" smtClean="0"/>
              <a:t>CERN Infrastructure Evolution</a:t>
            </a:r>
            <a:endParaRPr lang="fr-F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fr-FR" smtClean="0"/>
              <a:t>Tim Bell, CERN</a:t>
            </a:r>
            <a:endParaRPr lang="fr-F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9ECBC3A-DD8A-49D8-9B5F-FE4C3AEC74D7}" type="slidenum">
              <a:rPr lang="fr-FR"/>
              <a:pPr>
                <a:defRPr/>
              </a:pPr>
              <a:t>‹#›</a:t>
            </a:fld>
            <a:endParaRPr lang="fr-FR"/>
          </a:p>
        </p:txBody>
      </p:sp>
      <p:pic>
        <p:nvPicPr>
          <p:cNvPr id="1031" name="Picture 7" descr="banner-bleu"/>
          <p:cNvPicPr>
            <a:picLocks noChangeAspect="1" noChangeArrowheads="1"/>
          </p:cNvPicPr>
          <p:nvPr/>
        </p:nvPicPr>
        <p:blipFill>
          <a:blip r:embed="rId13" cstate="print"/>
          <a:srcRect/>
          <a:stretch>
            <a:fillRect/>
          </a:stretch>
        </p:blipFill>
        <p:spPr bwMode="auto">
          <a:xfrm>
            <a:off x="0" y="0"/>
            <a:ext cx="9144000" cy="8667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p:txStyles>
    <p:titleStyle>
      <a:lvl1pPr algn="ctr" rtl="0" eaLnBrk="0" fontAlgn="base" hangingPunct="0">
        <a:spcBef>
          <a:spcPct val="0"/>
        </a:spcBef>
        <a:spcAft>
          <a:spcPct val="0"/>
        </a:spcAft>
        <a:defRPr sz="3200" kern="1200">
          <a:solidFill>
            <a:srgbClr val="376092"/>
          </a:solidFill>
          <a:latin typeface="+mj-lt"/>
          <a:ea typeface="+mj-ea"/>
          <a:cs typeface="+mj-cs"/>
        </a:defRPr>
      </a:lvl1pPr>
      <a:lvl2pPr algn="ctr" rtl="0" eaLnBrk="0" fontAlgn="base" hangingPunct="0">
        <a:spcBef>
          <a:spcPct val="0"/>
        </a:spcBef>
        <a:spcAft>
          <a:spcPct val="0"/>
        </a:spcAft>
        <a:defRPr sz="3200">
          <a:solidFill>
            <a:srgbClr val="376092"/>
          </a:solidFill>
          <a:latin typeface="Calibri" pitchFamily="34" charset="0"/>
        </a:defRPr>
      </a:lvl2pPr>
      <a:lvl3pPr algn="ctr" rtl="0" eaLnBrk="0" fontAlgn="base" hangingPunct="0">
        <a:spcBef>
          <a:spcPct val="0"/>
        </a:spcBef>
        <a:spcAft>
          <a:spcPct val="0"/>
        </a:spcAft>
        <a:defRPr sz="3200">
          <a:solidFill>
            <a:srgbClr val="376092"/>
          </a:solidFill>
          <a:latin typeface="Calibri" pitchFamily="34" charset="0"/>
        </a:defRPr>
      </a:lvl3pPr>
      <a:lvl4pPr algn="ctr" rtl="0" eaLnBrk="0" fontAlgn="base" hangingPunct="0">
        <a:spcBef>
          <a:spcPct val="0"/>
        </a:spcBef>
        <a:spcAft>
          <a:spcPct val="0"/>
        </a:spcAft>
        <a:defRPr sz="3200">
          <a:solidFill>
            <a:srgbClr val="376092"/>
          </a:solidFill>
          <a:latin typeface="Calibri" pitchFamily="34" charset="0"/>
        </a:defRPr>
      </a:lvl4pPr>
      <a:lvl5pPr algn="ctr" rtl="0" eaLnBrk="0" fontAlgn="base" hangingPunct="0">
        <a:spcBef>
          <a:spcPct val="0"/>
        </a:spcBef>
        <a:spcAft>
          <a:spcPct val="0"/>
        </a:spcAft>
        <a:defRPr sz="3200">
          <a:solidFill>
            <a:srgbClr val="376092"/>
          </a:solidFill>
          <a:latin typeface="Calibri" pitchFamily="34" charset="0"/>
        </a:defRPr>
      </a:lvl5pPr>
      <a:lvl6pPr marL="457200" algn="ctr" rtl="0" fontAlgn="base">
        <a:spcBef>
          <a:spcPct val="0"/>
        </a:spcBef>
        <a:spcAft>
          <a:spcPct val="0"/>
        </a:spcAft>
        <a:defRPr sz="3200">
          <a:solidFill>
            <a:srgbClr val="376092"/>
          </a:solidFill>
          <a:latin typeface="Calibri" pitchFamily="34" charset="0"/>
        </a:defRPr>
      </a:lvl6pPr>
      <a:lvl7pPr marL="914400" algn="ctr" rtl="0" fontAlgn="base">
        <a:spcBef>
          <a:spcPct val="0"/>
        </a:spcBef>
        <a:spcAft>
          <a:spcPct val="0"/>
        </a:spcAft>
        <a:defRPr sz="3200">
          <a:solidFill>
            <a:srgbClr val="376092"/>
          </a:solidFill>
          <a:latin typeface="Calibri" pitchFamily="34" charset="0"/>
        </a:defRPr>
      </a:lvl7pPr>
      <a:lvl8pPr marL="1371600" algn="ctr" rtl="0" fontAlgn="base">
        <a:spcBef>
          <a:spcPct val="0"/>
        </a:spcBef>
        <a:spcAft>
          <a:spcPct val="0"/>
        </a:spcAft>
        <a:defRPr sz="3200">
          <a:solidFill>
            <a:srgbClr val="376092"/>
          </a:solidFill>
          <a:latin typeface="Calibri" pitchFamily="34" charset="0"/>
        </a:defRPr>
      </a:lvl8pPr>
      <a:lvl9pPr marL="1828800" algn="ctr" rtl="0" fontAlgn="base">
        <a:spcBef>
          <a:spcPct val="0"/>
        </a:spcBef>
        <a:spcAft>
          <a:spcPct val="0"/>
        </a:spcAft>
        <a:defRPr sz="3200">
          <a:solidFill>
            <a:srgbClr val="376092"/>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400" kern="1200">
          <a:solidFill>
            <a:srgbClr val="376092"/>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kern="1200">
          <a:solidFill>
            <a:srgbClr val="376092"/>
          </a:solidFill>
          <a:latin typeface="+mn-lt"/>
          <a:ea typeface="+mn-ea"/>
          <a:cs typeface="+mn-cs"/>
        </a:defRPr>
      </a:lvl2pPr>
      <a:lvl3pPr marL="1143000" indent="-228600" algn="l" rtl="0" eaLnBrk="0" fontAlgn="base" hangingPunct="0">
        <a:spcBef>
          <a:spcPct val="20000"/>
        </a:spcBef>
        <a:spcAft>
          <a:spcPct val="0"/>
        </a:spcAft>
        <a:buFont typeface="Arial" charset="0"/>
        <a:buChar char="•"/>
        <a:defRPr kern="1200">
          <a:solidFill>
            <a:srgbClr val="376092"/>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600" kern="1200">
          <a:solidFill>
            <a:srgbClr val="376092"/>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400" kern="1200">
          <a:solidFill>
            <a:srgbClr val="37609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Tim.Bell@cern.ch"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9.jpeg"/><Relationship Id="rId4" Type="http://schemas.openxmlformats.org/officeDocument/2006/relationships/image" Target="../media/image18.jpeg"/></Relationships>
</file>

<file path=ppt/slides/_rels/slide2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forge.puppetlabs.com/"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28.emf"/></Relationships>
</file>

<file path=ppt/slides/_rels/slide38.xml.rels><?xml version="1.0" encoding="UTF-8" standalone="yes"?>
<Relationships xmlns="http://schemas.openxmlformats.org/package/2006/relationships"><Relationship Id="rId2" Type="http://schemas.openxmlformats.org/officeDocument/2006/relationships/hyperlink" Target="http://github.com/cernops"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chart" Target="../charts/char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cern.ch/go/N8wp" TargetMode="External"/><Relationship Id="rId7" Type="http://schemas.openxmlformats.org/officeDocument/2006/relationships/hyperlink" Target="http://cern.ch/go/Sj7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wiki.egi.eu/wiki/Fedcloud-tf" TargetMode="External"/><Relationship Id="rId5" Type="http://schemas.openxmlformats.org/officeDocument/2006/relationships/hyperlink" Target="http://helix-nebula.eu/" TargetMode="External"/><Relationship Id="rId4" Type="http://schemas.openxmlformats.org/officeDocument/2006/relationships/hyperlink" Target="http://github.com/cernops"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lhcathome.web.cern.ch/LHCathome/"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hyperlink" Target="https://github.com/arusso23/puppet-boinc" TargetMode="Externa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35.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CERN Computing Infrastructure Evolution</a:t>
            </a:r>
          </a:p>
        </p:txBody>
      </p:sp>
      <p:sp>
        <p:nvSpPr>
          <p:cNvPr id="3" name="Subtitle 2"/>
          <p:cNvSpPr>
            <a:spLocks noGrp="1"/>
          </p:cNvSpPr>
          <p:nvPr>
            <p:ph type="subTitle" idx="1"/>
          </p:nvPr>
        </p:nvSpPr>
        <p:spPr>
          <a:xfrm>
            <a:off x="1371600" y="4114800"/>
            <a:ext cx="6400800" cy="1752600"/>
          </a:xfrm>
        </p:spPr>
        <p:txBody>
          <a:bodyPr/>
          <a:lstStyle/>
          <a:p>
            <a:r>
              <a:rPr lang="en-US" sz="1600" dirty="0" smtClean="0"/>
              <a:t>Tim Bell</a:t>
            </a:r>
          </a:p>
          <a:p>
            <a:r>
              <a:rPr lang="en-US" sz="1600" dirty="0" smtClean="0">
                <a:hlinkClick r:id="rId3"/>
              </a:rPr>
              <a:t>Tim.Bell@cern.ch</a:t>
            </a:r>
            <a:endParaRPr lang="en-US" sz="1600" dirty="0" smtClean="0"/>
          </a:p>
          <a:p>
            <a:endParaRPr lang="en-US" sz="1600" dirty="0" smtClean="0"/>
          </a:p>
          <a:p>
            <a:r>
              <a:rPr lang="en-US" sz="1600" dirty="0" smtClean="0"/>
              <a:t>IN2P3</a:t>
            </a:r>
          </a:p>
          <a:p>
            <a:r>
              <a:rPr lang="en-US" sz="1600" dirty="0" smtClean="0"/>
              <a:t>2</a:t>
            </a:r>
            <a:r>
              <a:rPr lang="en-US" sz="1600" baseline="30000" dirty="0" smtClean="0"/>
              <a:t>nd</a:t>
            </a:r>
            <a:r>
              <a:rPr lang="en-US" sz="1600" dirty="0" smtClean="0"/>
              <a:t> April 2013</a:t>
            </a:r>
          </a:p>
        </p:txBody>
      </p:sp>
      <p:pic>
        <p:nvPicPr>
          <p:cNvPr id="37890" name="Picture 2" descr="http://lcg.web.cern.ch/LCG/images/logos/CERN_logo_white.jpg"/>
          <p:cNvPicPr>
            <a:picLocks noChangeAspect="1" noChangeArrowheads="1"/>
          </p:cNvPicPr>
          <p:nvPr/>
        </p:nvPicPr>
        <p:blipFill>
          <a:blip r:embed="rId4" cstate="print"/>
          <a:srcRect/>
          <a:stretch>
            <a:fillRect/>
          </a:stretch>
        </p:blipFill>
        <p:spPr bwMode="auto">
          <a:xfrm>
            <a:off x="7467600" y="5603823"/>
            <a:ext cx="1020866" cy="998826"/>
          </a:xfrm>
          <a:prstGeom prst="rect">
            <a:avLst/>
          </a:prstGeom>
          <a:noFill/>
        </p:spPr>
      </p:pic>
      <p:sp>
        <p:nvSpPr>
          <p:cNvPr id="5" name="Slide Number Placeholder 4"/>
          <p:cNvSpPr>
            <a:spLocks noGrp="1"/>
          </p:cNvSpPr>
          <p:nvPr>
            <p:ph type="sldNum" sz="quarter" idx="12"/>
          </p:nvPr>
        </p:nvSpPr>
        <p:spPr/>
        <p:txBody>
          <a:bodyPr/>
          <a:lstStyle/>
          <a:p>
            <a:pPr>
              <a:defRPr/>
            </a:pPr>
            <a:fld id="{2E1E776E-F628-48F1-9A01-C8EF42E031F1}" type="slidenum">
              <a:rPr lang="en-GB" smtClean="0"/>
              <a:pPr>
                <a:defRPr/>
              </a:pPr>
              <a:t>1</a:t>
            </a:fld>
            <a:endParaRPr lang="en-GB" dirty="0"/>
          </a:p>
        </p:txBody>
      </p:sp>
      <p:sp>
        <p:nvSpPr>
          <p:cNvPr id="4" name="Date Placeholder 3"/>
          <p:cNvSpPr>
            <a:spLocks noGrp="1"/>
          </p:cNvSpPr>
          <p:nvPr>
            <p:ph type="dt" sz="half" idx="10"/>
          </p:nvPr>
        </p:nvSpPr>
        <p:spPr/>
        <p:txBody>
          <a:bodyPr/>
          <a:lstStyle/>
          <a:p>
            <a:pPr>
              <a:defRPr/>
            </a:pPr>
            <a:r>
              <a:rPr lang="en-US" smtClean="0"/>
              <a:t>CERN Infrastructure Evolution</a:t>
            </a:r>
          </a:p>
        </p:txBody>
      </p:sp>
      <p:sp>
        <p:nvSpPr>
          <p:cNvPr id="6" name="Footer Placeholder 5"/>
          <p:cNvSpPr>
            <a:spLocks noGrp="1"/>
          </p:cNvSpPr>
          <p:nvPr>
            <p:ph type="ftr" sz="quarter" idx="11"/>
          </p:nvPr>
        </p:nvSpPr>
        <p:spPr/>
        <p:txBody>
          <a:bodyPr/>
          <a:lstStyle/>
          <a:p>
            <a:pPr>
              <a:defRPr/>
            </a:pPr>
            <a:r>
              <a:rPr lang="fr-FR" smtClean="0"/>
              <a:t>Tim Bell, CERN</a:t>
            </a:r>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Staged Deployment</a:t>
            </a:r>
            <a:endParaRPr lang="en-GB" dirty="0"/>
          </a:p>
        </p:txBody>
      </p:sp>
      <p:sp>
        <p:nvSpPr>
          <p:cNvPr id="3" name="Date Placeholder 2"/>
          <p:cNvSpPr>
            <a:spLocks noGrp="1"/>
          </p:cNvSpPr>
          <p:nvPr>
            <p:ph type="dt" sz="half" idx="10"/>
          </p:nvPr>
        </p:nvSpPr>
        <p:spPr/>
        <p:txBody>
          <a:bodyPr/>
          <a:lstStyle/>
          <a:p>
            <a:pPr>
              <a:defRPr/>
            </a:pPr>
            <a:r>
              <a:rPr lang="en-US" smtClean="0"/>
              <a:t>CERN Infrastructure Evolution</a:t>
            </a:r>
            <a:endParaRPr lang="en-GB"/>
          </a:p>
        </p:txBody>
      </p:sp>
      <p:sp>
        <p:nvSpPr>
          <p:cNvPr id="4" name="Footer Placeholder 3"/>
          <p:cNvSpPr>
            <a:spLocks noGrp="1"/>
          </p:cNvSpPr>
          <p:nvPr>
            <p:ph type="ftr" sz="quarter" idx="11"/>
          </p:nvPr>
        </p:nvSpPr>
        <p:spPr/>
        <p:txBody>
          <a:bodyPr/>
          <a:lstStyle/>
          <a:p>
            <a:pPr>
              <a:defRPr/>
            </a:pPr>
            <a:r>
              <a:rPr lang="en-GB" smtClean="0"/>
              <a:t>Tim Bell, CERN</a:t>
            </a:r>
            <a:endParaRPr lang="en-GB"/>
          </a:p>
        </p:txBody>
      </p:sp>
      <p:sp>
        <p:nvSpPr>
          <p:cNvPr id="5" name="Slide Number Placeholder 4"/>
          <p:cNvSpPr>
            <a:spLocks noGrp="1"/>
          </p:cNvSpPr>
          <p:nvPr>
            <p:ph type="sldNum" sz="quarter" idx="12"/>
          </p:nvPr>
        </p:nvSpPr>
        <p:spPr/>
        <p:txBody>
          <a:bodyPr/>
          <a:lstStyle/>
          <a:p>
            <a:pPr>
              <a:defRPr/>
            </a:pPr>
            <a:fld id="{D64AF3DC-CE3D-4814-B1B2-5DBC885FC258}" type="slidenum">
              <a:rPr lang="en-GB" smtClean="0"/>
              <a:pPr>
                <a:defRPr/>
              </a:pPr>
              <a:t>10</a:t>
            </a:fld>
            <a:endParaRPr lang="en-GB"/>
          </a:p>
        </p:txBody>
      </p:sp>
      <p:pic>
        <p:nvPicPr>
          <p:cNvPr id="6" name="Kép 3" descr="Layout yearly.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635125"/>
            <a:ext cx="9144000" cy="46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02962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Time to </a:t>
            </a:r>
            <a:r>
              <a:rPr lang="en-GB" dirty="0"/>
              <a:t>C</a:t>
            </a:r>
            <a:r>
              <a:rPr lang="en-GB" dirty="0" smtClean="0"/>
              <a:t>hange </a:t>
            </a:r>
            <a:r>
              <a:rPr lang="en-GB" dirty="0"/>
              <a:t>S</a:t>
            </a:r>
            <a:r>
              <a:rPr lang="en-GB" dirty="0" smtClean="0"/>
              <a:t>trategy</a:t>
            </a:r>
            <a:endParaRPr lang="en-GB" dirty="0"/>
          </a:p>
        </p:txBody>
      </p:sp>
      <p:sp>
        <p:nvSpPr>
          <p:cNvPr id="3" name="Content Placeholder 2"/>
          <p:cNvSpPr>
            <a:spLocks noGrp="1"/>
          </p:cNvSpPr>
          <p:nvPr>
            <p:ph idx="1"/>
          </p:nvPr>
        </p:nvSpPr>
        <p:spPr>
          <a:xfrm>
            <a:off x="457200" y="1600200"/>
            <a:ext cx="8229600" cy="4429156"/>
          </a:xfrm>
        </p:spPr>
        <p:txBody>
          <a:bodyPr/>
          <a:lstStyle/>
          <a:p>
            <a:r>
              <a:rPr lang="en-GB" dirty="0" smtClean="0"/>
              <a:t>Rationale</a:t>
            </a:r>
          </a:p>
          <a:p>
            <a:pPr lvl="1"/>
            <a:r>
              <a:rPr lang="en-GB" dirty="0" smtClean="0"/>
              <a:t>Need to manage twice the servers as today</a:t>
            </a:r>
          </a:p>
          <a:p>
            <a:pPr lvl="1"/>
            <a:r>
              <a:rPr lang="en-GB" dirty="0" smtClean="0"/>
              <a:t>No increase in staff numbers</a:t>
            </a:r>
          </a:p>
          <a:p>
            <a:pPr lvl="1"/>
            <a:r>
              <a:rPr lang="en-GB" dirty="0" smtClean="0"/>
              <a:t>Tools becoming increasingly brittle and will not scale as-is</a:t>
            </a:r>
          </a:p>
          <a:p>
            <a:r>
              <a:rPr lang="en-GB" dirty="0" smtClean="0"/>
              <a:t>Approach</a:t>
            </a:r>
          </a:p>
          <a:p>
            <a:pPr lvl="1"/>
            <a:r>
              <a:rPr lang="en-GB" dirty="0" smtClean="0"/>
              <a:t>We are no longer a special case for compute</a:t>
            </a:r>
          </a:p>
          <a:p>
            <a:pPr lvl="1"/>
            <a:r>
              <a:rPr lang="en-GB" dirty="0"/>
              <a:t>Adopt a tool chain model using existing open source tools</a:t>
            </a:r>
          </a:p>
          <a:p>
            <a:pPr lvl="1"/>
            <a:r>
              <a:rPr lang="en-GB" dirty="0"/>
              <a:t>If we have special requirements, challenge them again and again</a:t>
            </a:r>
          </a:p>
          <a:p>
            <a:pPr lvl="1"/>
            <a:r>
              <a:rPr lang="en-GB" dirty="0"/>
              <a:t>If useful, make generic and contribute back to the community</a:t>
            </a:r>
          </a:p>
          <a:p>
            <a:pPr lvl="1"/>
            <a:r>
              <a:rPr lang="en-GB" dirty="0"/>
              <a:t>Address urgent needs first in</a:t>
            </a:r>
          </a:p>
          <a:p>
            <a:pPr lvl="2"/>
            <a:r>
              <a:rPr lang="en-GB" dirty="0"/>
              <a:t>Configuration management</a:t>
            </a:r>
          </a:p>
          <a:p>
            <a:pPr lvl="2"/>
            <a:r>
              <a:rPr lang="en-GB" dirty="0"/>
              <a:t>Monitoring</a:t>
            </a:r>
          </a:p>
          <a:p>
            <a:pPr lvl="2"/>
            <a:r>
              <a:rPr lang="en-GB" dirty="0"/>
              <a:t>Infrastructure as a Service</a:t>
            </a:r>
          </a:p>
          <a:p>
            <a:pPr lvl="1"/>
            <a:endParaRPr lang="en-GB" dirty="0"/>
          </a:p>
        </p:txBody>
      </p:sp>
      <p:sp>
        <p:nvSpPr>
          <p:cNvPr id="4" name="Date Placeholder 3"/>
          <p:cNvSpPr>
            <a:spLocks noGrp="1"/>
          </p:cNvSpPr>
          <p:nvPr>
            <p:ph type="dt" sz="half" idx="10"/>
          </p:nvPr>
        </p:nvSpPr>
        <p:spPr/>
        <p:txBody>
          <a:bodyPr/>
          <a:lstStyle/>
          <a:p>
            <a:pPr>
              <a:defRPr/>
            </a:pPr>
            <a:r>
              <a:rPr lang="en-US" smtClean="0"/>
              <a:t>CERN Infrastructure Evolution</a:t>
            </a:r>
            <a:endParaRPr lang="en-US" dirty="0" smtClean="0"/>
          </a:p>
        </p:txBody>
      </p:sp>
      <p:sp>
        <p:nvSpPr>
          <p:cNvPr id="5" name="Footer Placeholder 4"/>
          <p:cNvSpPr>
            <a:spLocks noGrp="1"/>
          </p:cNvSpPr>
          <p:nvPr>
            <p:ph type="ftr" sz="quarter" idx="11"/>
          </p:nvPr>
        </p:nvSpPr>
        <p:spPr/>
        <p:txBody>
          <a:bodyPr/>
          <a:lstStyle/>
          <a:p>
            <a:pPr>
              <a:defRPr/>
            </a:pPr>
            <a:r>
              <a:rPr lang="fr-FR" smtClean="0"/>
              <a:t>Tim Bell, CERN</a:t>
            </a:r>
            <a:endParaRPr lang="fr-FR" dirty="0"/>
          </a:p>
        </p:txBody>
      </p:sp>
      <p:sp>
        <p:nvSpPr>
          <p:cNvPr id="6" name="Slide Number Placeholder 5"/>
          <p:cNvSpPr>
            <a:spLocks noGrp="1"/>
          </p:cNvSpPr>
          <p:nvPr>
            <p:ph type="sldNum" sz="quarter" idx="12"/>
          </p:nvPr>
        </p:nvSpPr>
        <p:spPr/>
        <p:txBody>
          <a:bodyPr/>
          <a:lstStyle/>
          <a:p>
            <a:pPr>
              <a:defRPr/>
            </a:pPr>
            <a:fld id="{1D698006-7770-4D45-9D4A-81F15BF3CA96}" type="slidenum">
              <a:rPr lang="fr-FR" smtClean="0"/>
              <a:pPr>
                <a:defRPr/>
              </a:pPr>
              <a:t>11</a:t>
            </a:fld>
            <a:endParaRPr lang="fr-FR"/>
          </a:p>
        </p:txBody>
      </p:sp>
    </p:spTree>
    <p:extLst>
      <p:ext uri="{BB962C8B-B14F-4D97-AF65-F5344CB8AC3E}">
        <p14:creationId xmlns:p14="http://schemas.microsoft.com/office/powerpoint/2010/main" val="18392982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Building Blocks</a:t>
            </a:r>
            <a:endParaRPr lang="en-GB" dirty="0"/>
          </a:p>
        </p:txBody>
      </p:sp>
      <p:sp>
        <p:nvSpPr>
          <p:cNvPr id="4" name="Date Placeholder 3"/>
          <p:cNvSpPr>
            <a:spLocks noGrp="1"/>
          </p:cNvSpPr>
          <p:nvPr>
            <p:ph type="dt" sz="half" idx="10"/>
          </p:nvPr>
        </p:nvSpPr>
        <p:spPr/>
        <p:txBody>
          <a:bodyPr/>
          <a:lstStyle/>
          <a:p>
            <a:pPr>
              <a:defRPr/>
            </a:pPr>
            <a:r>
              <a:rPr lang="en-US" smtClean="0"/>
              <a:t>CERN Infrastructure Evolution</a:t>
            </a:r>
            <a:endParaRPr lang="en-US" dirty="0" smtClean="0"/>
          </a:p>
        </p:txBody>
      </p:sp>
      <p:sp>
        <p:nvSpPr>
          <p:cNvPr id="5" name="Footer Placeholder 4"/>
          <p:cNvSpPr>
            <a:spLocks noGrp="1"/>
          </p:cNvSpPr>
          <p:nvPr>
            <p:ph type="ftr" sz="quarter" idx="11"/>
          </p:nvPr>
        </p:nvSpPr>
        <p:spPr/>
        <p:txBody>
          <a:bodyPr/>
          <a:lstStyle/>
          <a:p>
            <a:pPr>
              <a:defRPr/>
            </a:pPr>
            <a:r>
              <a:rPr lang="fr-FR" smtClean="0"/>
              <a:t>Tim Bell, CERN</a:t>
            </a:r>
            <a:endParaRPr lang="fr-FR" dirty="0"/>
          </a:p>
        </p:txBody>
      </p:sp>
      <p:sp>
        <p:nvSpPr>
          <p:cNvPr id="6" name="Slide Number Placeholder 5"/>
          <p:cNvSpPr>
            <a:spLocks noGrp="1"/>
          </p:cNvSpPr>
          <p:nvPr>
            <p:ph type="sldNum" sz="quarter" idx="12"/>
          </p:nvPr>
        </p:nvSpPr>
        <p:spPr/>
        <p:txBody>
          <a:bodyPr/>
          <a:lstStyle/>
          <a:p>
            <a:pPr>
              <a:defRPr/>
            </a:pPr>
            <a:fld id="{1D698006-7770-4D45-9D4A-81F15BF3CA96}" type="slidenum">
              <a:rPr lang="fr-FR" smtClean="0"/>
              <a:pPr>
                <a:defRPr/>
              </a:pPr>
              <a:t>12</a:t>
            </a:fld>
            <a:endParaRPr lang="fr-FR"/>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02023" y="2389199"/>
            <a:ext cx="5545138" cy="328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8" name="Line Callout 2 (Accent Bar) 7"/>
          <p:cNvSpPr/>
          <p:nvPr/>
        </p:nvSpPr>
        <p:spPr>
          <a:xfrm>
            <a:off x="6366048" y="1371600"/>
            <a:ext cx="1296144" cy="513816"/>
          </a:xfrm>
          <a:prstGeom prst="accentCallout2">
            <a:avLst>
              <a:gd name="adj1" fmla="val 18750"/>
              <a:gd name="adj2" fmla="val -8333"/>
              <a:gd name="adj3" fmla="val 18750"/>
              <a:gd name="adj4" fmla="val -16667"/>
              <a:gd name="adj5" fmla="val 278442"/>
              <a:gd name="adj6" fmla="val -44294"/>
            </a:avLst>
          </a:prstGeom>
          <a:gradFill flip="none" rotWithShape="1">
            <a:gsLst>
              <a:gs pos="0">
                <a:srgbClr val="800000">
                  <a:alpha val="49000"/>
                </a:srgbClr>
              </a:gs>
              <a:gs pos="100000">
                <a:srgbClr val="FFFFFF"/>
              </a:gs>
            </a:gsLst>
            <a:path path="circle">
              <a:fillToRect l="100000" t="100000"/>
            </a:path>
            <a:tileRect r="-100000" b="-100000"/>
          </a:gradFill>
          <a:ln w="28575" cmpd="sng">
            <a:solidFill>
              <a:srgbClr val="FF0000"/>
            </a:solidFill>
            <a:tailEnd type="triangle"/>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r>
              <a:rPr lang="en-US" sz="1100" dirty="0" smtClean="0">
                <a:solidFill>
                  <a:srgbClr val="000000"/>
                </a:solidFill>
                <a:latin typeface="Arial"/>
              </a:rPr>
              <a:t>Bamboo </a:t>
            </a:r>
          </a:p>
        </p:txBody>
      </p:sp>
      <p:sp>
        <p:nvSpPr>
          <p:cNvPr id="9" name="Line Callout 2 (Accent Bar) 8"/>
          <p:cNvSpPr/>
          <p:nvPr/>
        </p:nvSpPr>
        <p:spPr>
          <a:xfrm>
            <a:off x="7590184" y="3685616"/>
            <a:ext cx="1296144" cy="288032"/>
          </a:xfrm>
          <a:prstGeom prst="accentCallout2">
            <a:avLst>
              <a:gd name="adj1" fmla="val 18750"/>
              <a:gd name="adj2" fmla="val -8333"/>
              <a:gd name="adj3" fmla="val 18750"/>
              <a:gd name="adj4" fmla="val -16667"/>
              <a:gd name="adj5" fmla="val -38004"/>
              <a:gd name="adj6" fmla="val -127714"/>
            </a:avLst>
          </a:prstGeom>
          <a:gradFill flip="none" rotWithShape="1">
            <a:gsLst>
              <a:gs pos="0">
                <a:srgbClr val="800000">
                  <a:alpha val="49000"/>
                </a:srgbClr>
              </a:gs>
              <a:gs pos="100000">
                <a:srgbClr val="FFFFFF"/>
              </a:gs>
            </a:gsLst>
            <a:path path="circle">
              <a:fillToRect l="100000" t="100000"/>
            </a:path>
            <a:tileRect r="-100000" b="-100000"/>
          </a:gradFill>
          <a:ln w="28575" cmpd="sng">
            <a:solidFill>
              <a:srgbClr val="FF0000"/>
            </a:solidFill>
            <a:tailEnd type="triangle"/>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r>
              <a:rPr lang="en-US" sz="1100" dirty="0">
                <a:solidFill>
                  <a:srgbClr val="000000"/>
                </a:solidFill>
                <a:latin typeface="Arial"/>
              </a:rPr>
              <a:t>Koji, Mock</a:t>
            </a:r>
          </a:p>
        </p:txBody>
      </p:sp>
      <p:sp>
        <p:nvSpPr>
          <p:cNvPr id="10" name="Line Callout 2 (Accent Bar) 9"/>
          <p:cNvSpPr/>
          <p:nvPr/>
        </p:nvSpPr>
        <p:spPr>
          <a:xfrm>
            <a:off x="4493840" y="1957424"/>
            <a:ext cx="1296144" cy="432048"/>
          </a:xfrm>
          <a:prstGeom prst="accentCallout2">
            <a:avLst>
              <a:gd name="adj1" fmla="val 18750"/>
              <a:gd name="adj2" fmla="val -8333"/>
              <a:gd name="adj3" fmla="val 18750"/>
              <a:gd name="adj4" fmla="val -16667"/>
              <a:gd name="adj5" fmla="val 410865"/>
              <a:gd name="adj6" fmla="val -31490"/>
            </a:avLst>
          </a:prstGeom>
          <a:gradFill flip="none" rotWithShape="1">
            <a:gsLst>
              <a:gs pos="0">
                <a:srgbClr val="800000">
                  <a:alpha val="49000"/>
                </a:srgbClr>
              </a:gs>
              <a:gs pos="100000">
                <a:srgbClr val="FFFFFF"/>
              </a:gs>
            </a:gsLst>
            <a:path path="circle">
              <a:fillToRect l="100000" t="100000"/>
            </a:path>
            <a:tileRect r="-100000" b="-100000"/>
          </a:gradFill>
          <a:ln w="28575" cmpd="sng">
            <a:solidFill>
              <a:srgbClr val="FF0000"/>
            </a:solidFill>
            <a:tailEnd type="triangle"/>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r>
              <a:rPr lang="en-US" sz="1100" dirty="0">
                <a:solidFill>
                  <a:srgbClr val="000000"/>
                </a:solidFill>
                <a:latin typeface="Arial"/>
              </a:rPr>
              <a:t>AIMS/PXE</a:t>
            </a:r>
          </a:p>
          <a:p>
            <a:pPr algn="ctr" fontAlgn="base">
              <a:spcBef>
                <a:spcPct val="0"/>
              </a:spcBef>
              <a:spcAft>
                <a:spcPct val="0"/>
              </a:spcAft>
              <a:defRPr/>
            </a:pPr>
            <a:r>
              <a:rPr lang="en-US" sz="1100" dirty="0">
                <a:solidFill>
                  <a:srgbClr val="000000"/>
                </a:solidFill>
                <a:latin typeface="Arial"/>
              </a:rPr>
              <a:t>Foreman</a:t>
            </a:r>
          </a:p>
        </p:txBody>
      </p:sp>
      <p:sp>
        <p:nvSpPr>
          <p:cNvPr id="11" name="Line Callout 2 (Accent Bar) 10"/>
          <p:cNvSpPr/>
          <p:nvPr/>
        </p:nvSpPr>
        <p:spPr>
          <a:xfrm>
            <a:off x="4637856" y="3901640"/>
            <a:ext cx="1080120" cy="432048"/>
          </a:xfrm>
          <a:prstGeom prst="accentCallout2">
            <a:avLst>
              <a:gd name="adj1" fmla="val 18750"/>
              <a:gd name="adj2" fmla="val -8333"/>
              <a:gd name="adj3" fmla="val 18750"/>
              <a:gd name="adj4" fmla="val -16667"/>
              <a:gd name="adj5" fmla="val -124257"/>
              <a:gd name="adj6" fmla="val 2424"/>
            </a:avLst>
          </a:prstGeom>
          <a:gradFill flip="none" rotWithShape="1">
            <a:gsLst>
              <a:gs pos="0">
                <a:srgbClr val="800000">
                  <a:alpha val="49000"/>
                </a:srgbClr>
              </a:gs>
              <a:gs pos="100000">
                <a:srgbClr val="FFFFFF"/>
              </a:gs>
            </a:gsLst>
            <a:path path="circle">
              <a:fillToRect l="100000" t="100000"/>
            </a:path>
            <a:tileRect r="-100000" b="-100000"/>
          </a:gradFill>
          <a:ln w="28575" cmpd="sng">
            <a:solidFill>
              <a:srgbClr val="FF0000"/>
            </a:solidFill>
            <a:tailEnd type="triangle"/>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r>
              <a:rPr lang="en-US" sz="1100" dirty="0">
                <a:solidFill>
                  <a:srgbClr val="000000"/>
                </a:solidFill>
                <a:latin typeface="Arial"/>
              </a:rPr>
              <a:t>Yum repo</a:t>
            </a:r>
          </a:p>
          <a:p>
            <a:pPr algn="ctr" fontAlgn="base">
              <a:spcBef>
                <a:spcPct val="0"/>
              </a:spcBef>
              <a:spcAft>
                <a:spcPct val="0"/>
              </a:spcAft>
              <a:defRPr/>
            </a:pPr>
            <a:r>
              <a:rPr lang="en-US" sz="1100" dirty="0">
                <a:solidFill>
                  <a:srgbClr val="000000"/>
                </a:solidFill>
                <a:latin typeface="Arial"/>
              </a:rPr>
              <a:t>Pulp</a:t>
            </a:r>
          </a:p>
        </p:txBody>
      </p:sp>
      <p:sp>
        <p:nvSpPr>
          <p:cNvPr id="12" name="Line Callout 2 (Accent Bar) 11"/>
          <p:cNvSpPr/>
          <p:nvPr/>
        </p:nvSpPr>
        <p:spPr>
          <a:xfrm>
            <a:off x="3485728" y="6133888"/>
            <a:ext cx="1296144" cy="432048"/>
          </a:xfrm>
          <a:prstGeom prst="accentCallout2">
            <a:avLst>
              <a:gd name="adj1" fmla="val 18750"/>
              <a:gd name="adj2" fmla="val -8333"/>
              <a:gd name="adj3" fmla="val 18750"/>
              <a:gd name="adj4" fmla="val -16667"/>
              <a:gd name="adj5" fmla="val -157703"/>
              <a:gd name="adj6" fmla="val -44398"/>
            </a:avLst>
          </a:prstGeom>
          <a:gradFill flip="none" rotWithShape="1">
            <a:gsLst>
              <a:gs pos="0">
                <a:srgbClr val="800000">
                  <a:alpha val="49000"/>
                </a:srgbClr>
              </a:gs>
              <a:gs pos="100000">
                <a:srgbClr val="FFFFFF"/>
              </a:gs>
            </a:gsLst>
            <a:path path="circle">
              <a:fillToRect l="100000" t="100000"/>
            </a:path>
            <a:tileRect r="-100000" b="-100000"/>
          </a:gradFill>
          <a:ln w="28575" cmpd="sng">
            <a:solidFill>
              <a:srgbClr val="FF0000"/>
            </a:solidFill>
            <a:tailEnd type="triangle"/>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r>
              <a:rPr lang="en-US" sz="1100" dirty="0" smtClean="0">
                <a:solidFill>
                  <a:srgbClr val="000000"/>
                </a:solidFill>
                <a:latin typeface="Arial"/>
              </a:rPr>
              <a:t>Puppet-DB</a:t>
            </a:r>
          </a:p>
        </p:txBody>
      </p:sp>
      <p:sp>
        <p:nvSpPr>
          <p:cNvPr id="13" name="Line Callout 2 (Accent Bar) 12"/>
          <p:cNvSpPr/>
          <p:nvPr/>
        </p:nvSpPr>
        <p:spPr>
          <a:xfrm>
            <a:off x="3839830" y="1453368"/>
            <a:ext cx="1296144" cy="432048"/>
          </a:xfrm>
          <a:prstGeom prst="accentCallout2">
            <a:avLst>
              <a:gd name="adj1" fmla="val 51208"/>
              <a:gd name="adj2" fmla="val -12110"/>
              <a:gd name="adj3" fmla="val 88915"/>
              <a:gd name="adj4" fmla="val -28567"/>
              <a:gd name="adj5" fmla="val 327362"/>
              <a:gd name="adj6" fmla="val -6115"/>
            </a:avLst>
          </a:prstGeom>
          <a:gradFill flip="none" rotWithShape="1">
            <a:gsLst>
              <a:gs pos="0">
                <a:srgbClr val="800000">
                  <a:alpha val="49000"/>
                </a:srgbClr>
              </a:gs>
              <a:gs pos="100000">
                <a:srgbClr val="FFFFFF"/>
              </a:gs>
            </a:gsLst>
            <a:path path="circle">
              <a:fillToRect l="100000" t="100000"/>
            </a:path>
            <a:tileRect r="-100000" b="-100000"/>
          </a:gradFill>
          <a:ln w="28575" cmpd="sng">
            <a:solidFill>
              <a:srgbClr val="FF0000"/>
            </a:solidFill>
            <a:tailEnd type="triangle"/>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r>
              <a:rPr lang="en-US" sz="1100" dirty="0" err="1">
                <a:solidFill>
                  <a:srgbClr val="000000"/>
                </a:solidFill>
                <a:latin typeface="Arial"/>
              </a:rPr>
              <a:t>mcollective</a:t>
            </a:r>
            <a:r>
              <a:rPr lang="en-US" sz="1100" dirty="0">
                <a:solidFill>
                  <a:srgbClr val="000000"/>
                </a:solidFill>
                <a:latin typeface="Arial"/>
              </a:rPr>
              <a:t>, yum</a:t>
            </a:r>
          </a:p>
        </p:txBody>
      </p:sp>
      <p:sp>
        <p:nvSpPr>
          <p:cNvPr id="14" name="Line Callout 2 (Accent Bar) 13"/>
          <p:cNvSpPr/>
          <p:nvPr/>
        </p:nvSpPr>
        <p:spPr>
          <a:xfrm>
            <a:off x="7446168" y="2101440"/>
            <a:ext cx="1296144" cy="288032"/>
          </a:xfrm>
          <a:prstGeom prst="accentCallout2">
            <a:avLst>
              <a:gd name="adj1" fmla="val 18750"/>
              <a:gd name="adj2" fmla="val -8333"/>
              <a:gd name="adj3" fmla="val 18750"/>
              <a:gd name="adj4" fmla="val -16667"/>
              <a:gd name="adj5" fmla="val 273565"/>
              <a:gd name="adj6" fmla="val -74321"/>
            </a:avLst>
          </a:prstGeom>
          <a:gradFill flip="none" rotWithShape="1">
            <a:gsLst>
              <a:gs pos="0">
                <a:srgbClr val="800000">
                  <a:alpha val="49000"/>
                </a:srgbClr>
              </a:gs>
              <a:gs pos="100000">
                <a:srgbClr val="FFFFFF"/>
              </a:gs>
            </a:gsLst>
            <a:path path="circle">
              <a:fillToRect l="100000" t="100000"/>
            </a:path>
            <a:tileRect r="-100000" b="-100000"/>
          </a:gradFill>
          <a:ln w="28575" cmpd="sng">
            <a:solidFill>
              <a:srgbClr val="FF0000"/>
            </a:solidFill>
            <a:tailEnd type="triangle"/>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r>
              <a:rPr lang="en-US" sz="1100" dirty="0">
                <a:solidFill>
                  <a:srgbClr val="000000"/>
                </a:solidFill>
                <a:latin typeface="Arial"/>
              </a:rPr>
              <a:t>JIRA</a:t>
            </a:r>
          </a:p>
        </p:txBody>
      </p:sp>
      <p:sp>
        <p:nvSpPr>
          <p:cNvPr id="15" name="Line Callout 2 (Accent Bar) 14"/>
          <p:cNvSpPr/>
          <p:nvPr/>
        </p:nvSpPr>
        <p:spPr>
          <a:xfrm>
            <a:off x="5934000" y="5773848"/>
            <a:ext cx="1296144" cy="432048"/>
          </a:xfrm>
          <a:prstGeom prst="accentCallout2">
            <a:avLst>
              <a:gd name="adj1" fmla="val 18750"/>
              <a:gd name="adj2" fmla="val -8333"/>
              <a:gd name="adj3" fmla="val 18750"/>
              <a:gd name="adj4" fmla="val -16667"/>
              <a:gd name="adj5" fmla="val -64408"/>
              <a:gd name="adj6" fmla="val -94858"/>
            </a:avLst>
          </a:prstGeom>
          <a:gradFill flip="none" rotWithShape="1">
            <a:gsLst>
              <a:gs pos="0">
                <a:srgbClr val="800000">
                  <a:alpha val="49000"/>
                </a:srgbClr>
              </a:gs>
              <a:gs pos="100000">
                <a:srgbClr val="FFFFFF"/>
              </a:gs>
            </a:gsLst>
            <a:path path="circle">
              <a:fillToRect l="100000" t="100000"/>
            </a:path>
            <a:tileRect r="-100000" b="-100000"/>
          </a:gradFill>
          <a:ln w="28575" cmpd="sng">
            <a:solidFill>
              <a:srgbClr val="FF0000"/>
            </a:solidFill>
            <a:tailEnd type="triangle"/>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r>
              <a:rPr lang="en-US" sz="1100" dirty="0" smtClean="0">
                <a:solidFill>
                  <a:srgbClr val="000000"/>
                </a:solidFill>
                <a:latin typeface="Arial"/>
              </a:rPr>
              <a:t>Lemon /</a:t>
            </a:r>
          </a:p>
          <a:p>
            <a:pPr algn="ctr" fontAlgn="base">
              <a:spcBef>
                <a:spcPct val="0"/>
              </a:spcBef>
              <a:spcAft>
                <a:spcPct val="0"/>
              </a:spcAft>
              <a:defRPr/>
            </a:pPr>
            <a:r>
              <a:rPr lang="en-US" sz="1100" dirty="0" smtClean="0">
                <a:solidFill>
                  <a:srgbClr val="000000"/>
                </a:solidFill>
                <a:latin typeface="Arial"/>
              </a:rPr>
              <a:t>Hadoop</a:t>
            </a:r>
            <a:endParaRPr lang="en-US" sz="1100" dirty="0">
              <a:solidFill>
                <a:srgbClr val="000000"/>
              </a:solidFill>
              <a:latin typeface="Arial"/>
            </a:endParaRPr>
          </a:p>
        </p:txBody>
      </p:sp>
      <p:sp>
        <p:nvSpPr>
          <p:cNvPr id="16" name="Line Callout 2 (Accent Bar) 15"/>
          <p:cNvSpPr/>
          <p:nvPr/>
        </p:nvSpPr>
        <p:spPr>
          <a:xfrm>
            <a:off x="7734200" y="3037544"/>
            <a:ext cx="1296144" cy="288032"/>
          </a:xfrm>
          <a:prstGeom prst="accentCallout2">
            <a:avLst>
              <a:gd name="adj1" fmla="val 18750"/>
              <a:gd name="adj2" fmla="val -8333"/>
              <a:gd name="adj3" fmla="val 18750"/>
              <a:gd name="adj4" fmla="val -16667"/>
              <a:gd name="adj5" fmla="val 112500"/>
              <a:gd name="adj6" fmla="val -74321"/>
            </a:avLst>
          </a:prstGeom>
          <a:gradFill flip="none" rotWithShape="1">
            <a:gsLst>
              <a:gs pos="0">
                <a:srgbClr val="800000">
                  <a:alpha val="49000"/>
                </a:srgbClr>
              </a:gs>
              <a:gs pos="100000">
                <a:srgbClr val="FFFFFF"/>
              </a:gs>
            </a:gsLst>
            <a:path path="circle">
              <a:fillToRect l="100000" t="100000"/>
            </a:path>
            <a:tileRect r="-100000" b="-100000"/>
          </a:gradFill>
          <a:ln w="28575" cmpd="sng">
            <a:solidFill>
              <a:srgbClr val="FF0000"/>
            </a:solidFill>
            <a:tailEnd type="triangle"/>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r>
              <a:rPr lang="en-US" sz="1100" dirty="0" smtClean="0">
                <a:solidFill>
                  <a:srgbClr val="000000"/>
                </a:solidFill>
                <a:latin typeface="Arial"/>
              </a:rPr>
              <a:t>git</a:t>
            </a:r>
            <a:endParaRPr lang="en-US" sz="1100" strike="sngStrike" dirty="0">
              <a:solidFill>
                <a:srgbClr val="000000"/>
              </a:solidFill>
              <a:latin typeface="Arial"/>
            </a:endParaRPr>
          </a:p>
        </p:txBody>
      </p:sp>
      <p:sp>
        <p:nvSpPr>
          <p:cNvPr id="17" name="Line Callout 2 (Accent Bar) 16"/>
          <p:cNvSpPr/>
          <p:nvPr/>
        </p:nvSpPr>
        <p:spPr>
          <a:xfrm>
            <a:off x="481116" y="2413708"/>
            <a:ext cx="1296144" cy="432048"/>
          </a:xfrm>
          <a:prstGeom prst="accentCallout2">
            <a:avLst>
              <a:gd name="adj1" fmla="val 53956"/>
              <a:gd name="adj2" fmla="val 106080"/>
              <a:gd name="adj3" fmla="val 50435"/>
              <a:gd name="adj4" fmla="val 117109"/>
              <a:gd name="adj5" fmla="val 51772"/>
              <a:gd name="adj6" fmla="val 142184"/>
            </a:avLst>
          </a:prstGeom>
          <a:gradFill flip="none" rotWithShape="1">
            <a:gsLst>
              <a:gs pos="0">
                <a:srgbClr val="800000">
                  <a:alpha val="49000"/>
                </a:srgbClr>
              </a:gs>
              <a:gs pos="100000">
                <a:srgbClr val="FFFFFF"/>
              </a:gs>
            </a:gsLst>
            <a:path path="circle">
              <a:fillToRect l="100000" t="100000"/>
            </a:path>
            <a:tileRect r="-100000" b="-100000"/>
          </a:gradFill>
          <a:ln w="28575" cmpd="sng">
            <a:solidFill>
              <a:srgbClr val="FF0000"/>
            </a:solidFill>
            <a:tailEnd type="triangle"/>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r>
              <a:rPr lang="en-US" sz="1100" dirty="0" smtClean="0">
                <a:solidFill>
                  <a:srgbClr val="000000"/>
                </a:solidFill>
                <a:latin typeface="Arial"/>
              </a:rPr>
              <a:t>OpenStack </a:t>
            </a:r>
          </a:p>
          <a:p>
            <a:pPr algn="ctr" fontAlgn="base">
              <a:spcBef>
                <a:spcPct val="0"/>
              </a:spcBef>
              <a:spcAft>
                <a:spcPct val="0"/>
              </a:spcAft>
              <a:defRPr/>
            </a:pPr>
            <a:r>
              <a:rPr lang="en-US" sz="1100" dirty="0" smtClean="0">
                <a:solidFill>
                  <a:srgbClr val="000000"/>
                </a:solidFill>
                <a:latin typeface="Arial"/>
              </a:rPr>
              <a:t>Nova</a:t>
            </a:r>
            <a:endParaRPr lang="en-US" sz="1100" dirty="0">
              <a:solidFill>
                <a:srgbClr val="000000"/>
              </a:solidFill>
              <a:latin typeface="Arial"/>
            </a:endParaRPr>
          </a:p>
        </p:txBody>
      </p:sp>
      <p:sp>
        <p:nvSpPr>
          <p:cNvPr id="18" name="Line Callout 2 (Accent Bar) 17"/>
          <p:cNvSpPr/>
          <p:nvPr/>
        </p:nvSpPr>
        <p:spPr>
          <a:xfrm>
            <a:off x="749424" y="5845856"/>
            <a:ext cx="1296144" cy="432048"/>
          </a:xfrm>
          <a:prstGeom prst="accentCallout2">
            <a:avLst>
              <a:gd name="adj1" fmla="val 53956"/>
              <a:gd name="adj2" fmla="val 106080"/>
              <a:gd name="adj3" fmla="val 50435"/>
              <a:gd name="adj4" fmla="val 117109"/>
              <a:gd name="adj5" fmla="val -194666"/>
              <a:gd name="adj6" fmla="val 145118"/>
            </a:avLst>
          </a:prstGeom>
          <a:gradFill flip="none" rotWithShape="1">
            <a:gsLst>
              <a:gs pos="0">
                <a:srgbClr val="800000">
                  <a:alpha val="49000"/>
                </a:srgbClr>
              </a:gs>
              <a:gs pos="100000">
                <a:srgbClr val="FFFFFF"/>
              </a:gs>
            </a:gsLst>
            <a:path path="circle">
              <a:fillToRect l="100000" t="100000"/>
            </a:path>
            <a:tileRect r="-100000" b="-100000"/>
          </a:gradFill>
          <a:ln w="28575" cmpd="sng">
            <a:solidFill>
              <a:srgbClr val="FF0000"/>
            </a:solidFill>
            <a:tailEnd type="triangle"/>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r>
              <a:rPr lang="en-US" sz="1100" dirty="0">
                <a:solidFill>
                  <a:srgbClr val="000000"/>
                </a:solidFill>
                <a:latin typeface="Arial"/>
              </a:rPr>
              <a:t>Hardware database</a:t>
            </a:r>
          </a:p>
        </p:txBody>
      </p:sp>
      <p:sp>
        <p:nvSpPr>
          <p:cNvPr id="19" name="Line Callout 2 (Accent Bar) 18"/>
          <p:cNvSpPr/>
          <p:nvPr/>
        </p:nvSpPr>
        <p:spPr>
          <a:xfrm>
            <a:off x="512784" y="1721712"/>
            <a:ext cx="1296144" cy="432048"/>
          </a:xfrm>
          <a:prstGeom prst="accentCallout2">
            <a:avLst>
              <a:gd name="adj1" fmla="val 53956"/>
              <a:gd name="adj2" fmla="val 106080"/>
              <a:gd name="adj3" fmla="val 53183"/>
              <a:gd name="adj4" fmla="val 187657"/>
              <a:gd name="adj5" fmla="val 384354"/>
              <a:gd name="adj6" fmla="val 230140"/>
            </a:avLst>
          </a:prstGeom>
          <a:gradFill flip="none" rotWithShape="1">
            <a:gsLst>
              <a:gs pos="0">
                <a:srgbClr val="800000">
                  <a:alpha val="49000"/>
                </a:srgbClr>
              </a:gs>
              <a:gs pos="100000">
                <a:srgbClr val="FFFFFF"/>
              </a:gs>
            </a:gsLst>
            <a:path path="circle">
              <a:fillToRect l="100000" t="100000"/>
            </a:path>
            <a:tileRect r="-100000" b="-100000"/>
          </a:gradFill>
          <a:ln w="28575" cmpd="sng">
            <a:solidFill>
              <a:srgbClr val="FF0000"/>
            </a:solidFill>
            <a:tailEnd type="triangle"/>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r>
              <a:rPr lang="en-US" sz="1100" dirty="0" smtClean="0">
                <a:solidFill>
                  <a:srgbClr val="000000"/>
                </a:solidFill>
                <a:latin typeface="Arial"/>
              </a:rPr>
              <a:t>Puppet</a:t>
            </a:r>
          </a:p>
        </p:txBody>
      </p:sp>
      <p:sp>
        <p:nvSpPr>
          <p:cNvPr id="20" name="Line Callout 2 (Accent Bar) 19"/>
          <p:cNvSpPr/>
          <p:nvPr/>
        </p:nvSpPr>
        <p:spPr>
          <a:xfrm>
            <a:off x="512784" y="4032261"/>
            <a:ext cx="1296144" cy="432048"/>
          </a:xfrm>
          <a:prstGeom prst="accentCallout2">
            <a:avLst>
              <a:gd name="adj1" fmla="val 53956"/>
              <a:gd name="adj2" fmla="val 106080"/>
              <a:gd name="adj3" fmla="val 53184"/>
              <a:gd name="adj4" fmla="val 154674"/>
              <a:gd name="adj5" fmla="val 169963"/>
              <a:gd name="adj6" fmla="val 201737"/>
            </a:avLst>
          </a:prstGeom>
          <a:gradFill flip="none" rotWithShape="1">
            <a:gsLst>
              <a:gs pos="0">
                <a:srgbClr val="800000">
                  <a:alpha val="49000"/>
                </a:srgbClr>
              </a:gs>
              <a:gs pos="100000">
                <a:srgbClr val="FFFFFF"/>
              </a:gs>
            </a:gsLst>
            <a:path path="circle">
              <a:fillToRect l="100000" t="100000"/>
            </a:path>
            <a:tileRect r="-100000" b="-100000"/>
          </a:gradFill>
          <a:ln w="28575" cmpd="sng">
            <a:solidFill>
              <a:srgbClr val="FF0000"/>
            </a:solidFill>
            <a:tailEnd type="triangle"/>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r>
              <a:rPr lang="en-US" sz="1100" dirty="0" smtClean="0">
                <a:solidFill>
                  <a:srgbClr val="000000"/>
                </a:solidFill>
                <a:latin typeface="Arial"/>
              </a:rPr>
              <a:t>Active Directory /</a:t>
            </a:r>
          </a:p>
          <a:p>
            <a:pPr algn="ctr" fontAlgn="base">
              <a:spcBef>
                <a:spcPct val="0"/>
              </a:spcBef>
              <a:spcAft>
                <a:spcPct val="0"/>
              </a:spcAft>
              <a:defRPr/>
            </a:pPr>
            <a:r>
              <a:rPr lang="en-US" sz="1100" dirty="0" smtClean="0">
                <a:solidFill>
                  <a:srgbClr val="000000"/>
                </a:solidFill>
                <a:latin typeface="Arial"/>
              </a:rPr>
              <a:t>LDAP</a:t>
            </a:r>
            <a:endParaRPr lang="en-US" sz="1100" dirty="0">
              <a:solidFill>
                <a:srgbClr val="000000"/>
              </a:solidFill>
              <a:latin typeface="Arial"/>
            </a:endParaRPr>
          </a:p>
        </p:txBody>
      </p:sp>
    </p:spTree>
    <p:extLst>
      <p:ext uri="{BB962C8B-B14F-4D97-AF65-F5344CB8AC3E}">
        <p14:creationId xmlns:p14="http://schemas.microsoft.com/office/powerpoint/2010/main" val="11136358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Chose Puppet for Configuration</a:t>
            </a:r>
            <a:endParaRPr lang="en-GB" dirty="0"/>
          </a:p>
        </p:txBody>
      </p:sp>
      <p:sp>
        <p:nvSpPr>
          <p:cNvPr id="3" name="Content Placeholder 2"/>
          <p:cNvSpPr>
            <a:spLocks noGrp="1"/>
          </p:cNvSpPr>
          <p:nvPr>
            <p:ph idx="1"/>
          </p:nvPr>
        </p:nvSpPr>
        <p:spPr/>
        <p:txBody>
          <a:bodyPr/>
          <a:lstStyle/>
          <a:p>
            <a:r>
              <a:rPr lang="en-GB" dirty="0" smtClean="0"/>
              <a:t>The tool space has exploded in last few years</a:t>
            </a:r>
          </a:p>
          <a:p>
            <a:pPr lvl="1"/>
            <a:r>
              <a:rPr lang="en-GB" dirty="0" smtClean="0"/>
              <a:t>In configuration management and operations</a:t>
            </a:r>
          </a:p>
          <a:p>
            <a:r>
              <a:rPr lang="en-GB" dirty="0" smtClean="0">
                <a:solidFill>
                  <a:srgbClr val="FF0000"/>
                </a:solidFill>
              </a:rPr>
              <a:t>Puppet</a:t>
            </a:r>
            <a:r>
              <a:rPr lang="en-GB" dirty="0" smtClean="0"/>
              <a:t> and </a:t>
            </a:r>
            <a:r>
              <a:rPr lang="en-GB" dirty="0" smtClean="0">
                <a:solidFill>
                  <a:srgbClr val="FF0000"/>
                </a:solidFill>
              </a:rPr>
              <a:t>Chef</a:t>
            </a:r>
            <a:r>
              <a:rPr lang="en-GB" dirty="0" smtClean="0"/>
              <a:t> are the clear leaders for ‘core tools’</a:t>
            </a:r>
          </a:p>
          <a:p>
            <a:r>
              <a:rPr lang="en-GB" dirty="0" smtClean="0"/>
              <a:t>Many large enterprises now use Puppet</a:t>
            </a:r>
          </a:p>
          <a:p>
            <a:pPr lvl="1"/>
            <a:r>
              <a:rPr lang="en-GB" dirty="0" smtClean="0"/>
              <a:t>Its declarative approach fits what we’re used to at CERN</a:t>
            </a:r>
          </a:p>
          <a:p>
            <a:pPr lvl="1"/>
            <a:r>
              <a:rPr lang="en-GB" dirty="0" smtClean="0"/>
              <a:t>Large installations: friendly, wide-based community</a:t>
            </a:r>
          </a:p>
          <a:p>
            <a:r>
              <a:rPr lang="en-GB" dirty="0" smtClean="0"/>
              <a:t>The </a:t>
            </a:r>
            <a:r>
              <a:rPr lang="en-GB" dirty="0" err="1" smtClean="0"/>
              <a:t>PuppetForge</a:t>
            </a:r>
            <a:r>
              <a:rPr lang="en-GB" dirty="0" smtClean="0"/>
              <a:t> contains many pre-built recipes</a:t>
            </a:r>
          </a:p>
          <a:p>
            <a:pPr lvl="1"/>
            <a:r>
              <a:rPr lang="en-GB" dirty="0" smtClean="0"/>
              <a:t>And accepts improvements to improve portability and function</a:t>
            </a:r>
          </a:p>
          <a:p>
            <a:pPr marL="457200" lvl="1" indent="0">
              <a:buNone/>
            </a:pPr>
            <a:endParaRPr lang="en-GB" dirty="0"/>
          </a:p>
        </p:txBody>
      </p:sp>
      <p:sp>
        <p:nvSpPr>
          <p:cNvPr id="5" name="Footer Placeholder 4"/>
          <p:cNvSpPr>
            <a:spLocks noGrp="1"/>
          </p:cNvSpPr>
          <p:nvPr>
            <p:ph type="ftr" sz="quarter" idx="11"/>
          </p:nvPr>
        </p:nvSpPr>
        <p:spPr/>
        <p:txBody>
          <a:bodyPr/>
          <a:lstStyle/>
          <a:p>
            <a:pPr>
              <a:defRPr/>
            </a:pPr>
            <a:r>
              <a:rPr lang="en-GB" smtClean="0"/>
              <a:t>Tim Bell, CERN</a:t>
            </a:r>
            <a:endParaRPr lang="en-GB" dirty="0"/>
          </a:p>
        </p:txBody>
      </p:sp>
      <p:sp>
        <p:nvSpPr>
          <p:cNvPr id="6" name="Slide Number Placeholder 5"/>
          <p:cNvSpPr>
            <a:spLocks noGrp="1"/>
          </p:cNvSpPr>
          <p:nvPr>
            <p:ph type="sldNum" sz="quarter" idx="12"/>
          </p:nvPr>
        </p:nvSpPr>
        <p:spPr/>
        <p:txBody>
          <a:bodyPr/>
          <a:lstStyle/>
          <a:p>
            <a:pPr>
              <a:defRPr/>
            </a:pPr>
            <a:fld id="{1D698006-7770-4D45-9D4A-81F15BF3CA96}" type="slidenum">
              <a:rPr lang="fr-FR" smtClean="0"/>
              <a:pPr>
                <a:defRPr/>
              </a:pPr>
              <a:t>13</a:t>
            </a:fld>
            <a:endParaRPr lang="fr-FR"/>
          </a:p>
        </p:txBody>
      </p:sp>
      <p:sp>
        <p:nvSpPr>
          <p:cNvPr id="4" name="Date Placeholder 3"/>
          <p:cNvSpPr>
            <a:spLocks noGrp="1"/>
          </p:cNvSpPr>
          <p:nvPr>
            <p:ph type="dt" sz="half" idx="10"/>
          </p:nvPr>
        </p:nvSpPr>
        <p:spPr/>
        <p:txBody>
          <a:bodyPr/>
          <a:lstStyle/>
          <a:p>
            <a:pPr>
              <a:defRPr/>
            </a:pPr>
            <a:r>
              <a:rPr lang="en-US" smtClean="0"/>
              <a:t>CERN Infrastructure Evolution</a:t>
            </a:r>
            <a:endParaRPr lang="en-US" dirty="0" smtClean="0"/>
          </a:p>
        </p:txBody>
      </p:sp>
    </p:spTree>
    <p:extLst>
      <p:ext uri="{BB962C8B-B14F-4D97-AF65-F5344CB8AC3E}">
        <p14:creationId xmlns:p14="http://schemas.microsoft.com/office/powerpoint/2010/main" val="2124178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Training and Support</a:t>
            </a:r>
            <a:endParaRPr lang="en-GB" dirty="0"/>
          </a:p>
        </p:txBody>
      </p:sp>
      <p:sp>
        <p:nvSpPr>
          <p:cNvPr id="3" name="Content Placeholder 2"/>
          <p:cNvSpPr>
            <a:spLocks noGrp="1"/>
          </p:cNvSpPr>
          <p:nvPr>
            <p:ph idx="1"/>
          </p:nvPr>
        </p:nvSpPr>
        <p:spPr>
          <a:xfrm>
            <a:off x="457200" y="1905000"/>
            <a:ext cx="8229600" cy="4381520"/>
          </a:xfrm>
        </p:spPr>
        <p:txBody>
          <a:bodyPr/>
          <a:lstStyle/>
          <a:p>
            <a:r>
              <a:rPr lang="en-GB" sz="2000" dirty="0" smtClean="0"/>
              <a:t>Buy the book rather than guru mentoring</a:t>
            </a:r>
          </a:p>
          <a:p>
            <a:r>
              <a:rPr lang="en-GB" sz="2000" dirty="0" smtClean="0"/>
              <a:t>Follow the mailing lists to learn</a:t>
            </a:r>
          </a:p>
          <a:p>
            <a:r>
              <a:rPr lang="en-GB" sz="2000" dirty="0" smtClean="0"/>
              <a:t>Newcomers are rapidly productive (and often know more than us)</a:t>
            </a:r>
          </a:p>
          <a:p>
            <a:r>
              <a:rPr lang="en-GB" sz="2000" dirty="0" smtClean="0"/>
              <a:t>Community and Enterprise support means we’re not on our own</a:t>
            </a:r>
          </a:p>
        </p:txBody>
      </p:sp>
      <p:sp>
        <p:nvSpPr>
          <p:cNvPr id="4" name="Date Placeholder 3"/>
          <p:cNvSpPr>
            <a:spLocks noGrp="1"/>
          </p:cNvSpPr>
          <p:nvPr>
            <p:ph type="dt" sz="half" idx="10"/>
          </p:nvPr>
        </p:nvSpPr>
        <p:spPr/>
        <p:txBody>
          <a:bodyPr/>
          <a:lstStyle/>
          <a:p>
            <a:pPr>
              <a:defRPr/>
            </a:pPr>
            <a:r>
              <a:rPr lang="en-US" smtClean="0"/>
              <a:t>CERN Infrastructure Evolution</a:t>
            </a:r>
            <a:endParaRPr lang="en-US" dirty="0" smtClean="0"/>
          </a:p>
        </p:txBody>
      </p:sp>
      <p:sp>
        <p:nvSpPr>
          <p:cNvPr id="5" name="Footer Placeholder 4"/>
          <p:cNvSpPr>
            <a:spLocks noGrp="1"/>
          </p:cNvSpPr>
          <p:nvPr>
            <p:ph type="ftr" sz="quarter" idx="11"/>
          </p:nvPr>
        </p:nvSpPr>
        <p:spPr/>
        <p:txBody>
          <a:bodyPr/>
          <a:lstStyle/>
          <a:p>
            <a:pPr>
              <a:defRPr/>
            </a:pPr>
            <a:r>
              <a:rPr lang="fr-FR" smtClean="0"/>
              <a:t>Tim Bell, CERN</a:t>
            </a:r>
            <a:endParaRPr lang="fr-FR" dirty="0"/>
          </a:p>
        </p:txBody>
      </p:sp>
      <p:sp>
        <p:nvSpPr>
          <p:cNvPr id="6" name="Slide Number Placeholder 5"/>
          <p:cNvSpPr>
            <a:spLocks noGrp="1"/>
          </p:cNvSpPr>
          <p:nvPr>
            <p:ph type="sldNum" sz="quarter" idx="12"/>
          </p:nvPr>
        </p:nvSpPr>
        <p:spPr/>
        <p:txBody>
          <a:bodyPr/>
          <a:lstStyle/>
          <a:p>
            <a:pPr>
              <a:defRPr/>
            </a:pPr>
            <a:fld id="{1D698006-7770-4D45-9D4A-81F15BF3CA96}" type="slidenum">
              <a:rPr lang="fr-FR" smtClean="0"/>
              <a:pPr>
                <a:defRPr/>
              </a:pPr>
              <a:t>14</a:t>
            </a:fld>
            <a:endParaRPr lang="fr-FR"/>
          </a:p>
        </p:txBody>
      </p:sp>
      <p:pic>
        <p:nvPicPr>
          <p:cNvPr id="1028" name="Picture 4" descr="http://ecx.images-amazon.com/images/I/51MhNFVj5tL._SS40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687" y="3603954"/>
            <a:ext cx="2720645" cy="272064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90931" y="3606923"/>
            <a:ext cx="2333869" cy="2717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73878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Staff Motivation</a:t>
            </a:r>
            <a:endParaRPr lang="en-GB" dirty="0"/>
          </a:p>
        </p:txBody>
      </p:sp>
      <p:sp>
        <p:nvSpPr>
          <p:cNvPr id="3" name="Content Placeholder 2"/>
          <p:cNvSpPr>
            <a:spLocks noGrp="1"/>
          </p:cNvSpPr>
          <p:nvPr>
            <p:ph idx="1"/>
          </p:nvPr>
        </p:nvSpPr>
        <p:spPr/>
        <p:txBody>
          <a:bodyPr/>
          <a:lstStyle/>
          <a:p>
            <a:r>
              <a:rPr lang="en-GB" dirty="0" smtClean="0"/>
              <a:t>Skills valuable outside of CERN when an engineer’s contracts end</a:t>
            </a:r>
          </a:p>
          <a:p>
            <a:pPr lvl="1"/>
            <a:endParaRPr lang="en-GB" dirty="0" smtClean="0"/>
          </a:p>
          <a:p>
            <a:pPr lvl="1"/>
            <a:endParaRPr lang="en-GB" dirty="0"/>
          </a:p>
        </p:txBody>
      </p:sp>
      <p:sp>
        <p:nvSpPr>
          <p:cNvPr id="4" name="Date Placeholder 3"/>
          <p:cNvSpPr>
            <a:spLocks noGrp="1"/>
          </p:cNvSpPr>
          <p:nvPr>
            <p:ph type="dt" sz="half" idx="10"/>
          </p:nvPr>
        </p:nvSpPr>
        <p:spPr/>
        <p:txBody>
          <a:bodyPr/>
          <a:lstStyle/>
          <a:p>
            <a:pPr>
              <a:defRPr/>
            </a:pPr>
            <a:r>
              <a:rPr lang="en-US" smtClean="0"/>
              <a:t>CERN Infrastructure Evolution</a:t>
            </a:r>
            <a:endParaRPr lang="en-US" dirty="0" smtClean="0"/>
          </a:p>
        </p:txBody>
      </p:sp>
      <p:sp>
        <p:nvSpPr>
          <p:cNvPr id="5" name="Footer Placeholder 4"/>
          <p:cNvSpPr>
            <a:spLocks noGrp="1"/>
          </p:cNvSpPr>
          <p:nvPr>
            <p:ph type="ftr" sz="quarter" idx="11"/>
          </p:nvPr>
        </p:nvSpPr>
        <p:spPr/>
        <p:txBody>
          <a:bodyPr/>
          <a:lstStyle/>
          <a:p>
            <a:pPr>
              <a:defRPr/>
            </a:pPr>
            <a:r>
              <a:rPr lang="fr-FR" smtClean="0"/>
              <a:t>Tim Bell, CERN</a:t>
            </a:r>
            <a:endParaRPr lang="fr-FR" dirty="0"/>
          </a:p>
        </p:txBody>
      </p:sp>
      <p:sp>
        <p:nvSpPr>
          <p:cNvPr id="6" name="Slide Number Placeholder 5"/>
          <p:cNvSpPr>
            <a:spLocks noGrp="1"/>
          </p:cNvSpPr>
          <p:nvPr>
            <p:ph type="sldNum" sz="quarter" idx="12"/>
          </p:nvPr>
        </p:nvSpPr>
        <p:spPr/>
        <p:txBody>
          <a:bodyPr/>
          <a:lstStyle/>
          <a:p>
            <a:pPr>
              <a:defRPr/>
            </a:pPr>
            <a:fld id="{1D698006-7770-4D45-9D4A-81F15BF3CA96}" type="slidenum">
              <a:rPr lang="fr-FR" smtClean="0"/>
              <a:pPr>
                <a:defRPr/>
              </a:pPr>
              <a:t>15</a:t>
            </a:fld>
            <a:endParaRPr lang="fr-FR"/>
          </a:p>
        </p:txBody>
      </p:sp>
      <p:pic>
        <p:nvPicPr>
          <p:cNvPr id="2054" name="Picture 6" descr="puppet, cfengine Job Trends grap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7360" y="2667000"/>
            <a:ext cx="6035040"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15123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Puppet Experience</a:t>
            </a:r>
            <a:endParaRPr lang="en-GB" dirty="0"/>
          </a:p>
        </p:txBody>
      </p:sp>
      <p:sp>
        <p:nvSpPr>
          <p:cNvPr id="3" name="Content Placeholder 2"/>
          <p:cNvSpPr>
            <a:spLocks noGrp="1"/>
          </p:cNvSpPr>
          <p:nvPr>
            <p:ph idx="1"/>
          </p:nvPr>
        </p:nvSpPr>
        <p:spPr>
          <a:xfrm>
            <a:off x="457200" y="2819400"/>
            <a:ext cx="8229600" cy="4429156"/>
          </a:xfrm>
        </p:spPr>
        <p:txBody>
          <a:bodyPr/>
          <a:lstStyle/>
          <a:p>
            <a:r>
              <a:rPr lang="en-GB" dirty="0" smtClean="0"/>
              <a:t>Basic puppet is easy to setup and can be scaled-up well</a:t>
            </a:r>
          </a:p>
          <a:p>
            <a:r>
              <a:rPr lang="en-GB" dirty="0" smtClean="0"/>
              <a:t>Well documented, configuring services with it is easy</a:t>
            </a:r>
          </a:p>
          <a:p>
            <a:r>
              <a:rPr lang="en-GB" dirty="0" smtClean="0"/>
              <a:t>Handle our cluster diversity and dynamic clouds well</a:t>
            </a:r>
          </a:p>
          <a:p>
            <a:r>
              <a:rPr lang="en-GB" dirty="0" smtClean="0"/>
              <a:t>Lots of resource (“modules”) online, though of varying quality</a:t>
            </a:r>
          </a:p>
          <a:p>
            <a:r>
              <a:rPr lang="en-GB" dirty="0" smtClean="0"/>
              <a:t>Large, responsive community to help</a:t>
            </a:r>
            <a:endParaRPr lang="en-GB" dirty="0"/>
          </a:p>
          <a:p>
            <a:r>
              <a:rPr lang="en-GB" dirty="0" smtClean="0"/>
              <a:t>Lots of nice tooling for free</a:t>
            </a:r>
          </a:p>
          <a:p>
            <a:pPr lvl="1"/>
            <a:r>
              <a:rPr lang="en-GB" dirty="0" smtClean="0"/>
              <a:t>Configuration version control and branching: integrates well with </a:t>
            </a:r>
            <a:r>
              <a:rPr lang="en-GB" dirty="0" smtClean="0">
                <a:solidFill>
                  <a:srgbClr val="FF0000"/>
                </a:solidFill>
              </a:rPr>
              <a:t>git</a:t>
            </a:r>
          </a:p>
          <a:p>
            <a:pPr lvl="1"/>
            <a:r>
              <a:rPr lang="en-GB" dirty="0" smtClean="0"/>
              <a:t>Dashboard: we use the </a:t>
            </a:r>
            <a:r>
              <a:rPr lang="en-GB" dirty="0" smtClean="0">
                <a:solidFill>
                  <a:srgbClr val="FF0000"/>
                </a:solidFill>
              </a:rPr>
              <a:t>Foreman</a:t>
            </a:r>
            <a:r>
              <a:rPr lang="en-GB" dirty="0" smtClean="0"/>
              <a:t> dashboard</a:t>
            </a:r>
          </a:p>
          <a:p>
            <a:pPr marL="0" indent="0">
              <a:buNone/>
            </a:pPr>
            <a:endParaRPr lang="en-GB" dirty="0"/>
          </a:p>
          <a:p>
            <a:endParaRPr lang="en-GB" dirty="0"/>
          </a:p>
        </p:txBody>
      </p:sp>
      <p:sp>
        <p:nvSpPr>
          <p:cNvPr id="5" name="Footer Placeholder 4"/>
          <p:cNvSpPr>
            <a:spLocks noGrp="1"/>
          </p:cNvSpPr>
          <p:nvPr>
            <p:ph type="ftr" sz="quarter" idx="11"/>
          </p:nvPr>
        </p:nvSpPr>
        <p:spPr/>
        <p:txBody>
          <a:bodyPr/>
          <a:lstStyle/>
          <a:p>
            <a:pPr>
              <a:defRPr/>
            </a:pPr>
            <a:r>
              <a:rPr lang="en-GB" smtClean="0"/>
              <a:t>Tim Bell, CERN</a:t>
            </a:r>
            <a:endParaRPr lang="en-GB" dirty="0"/>
          </a:p>
        </p:txBody>
      </p:sp>
      <p:sp>
        <p:nvSpPr>
          <p:cNvPr id="6" name="Slide Number Placeholder 5"/>
          <p:cNvSpPr>
            <a:spLocks noGrp="1"/>
          </p:cNvSpPr>
          <p:nvPr>
            <p:ph type="sldNum" sz="quarter" idx="12"/>
          </p:nvPr>
        </p:nvSpPr>
        <p:spPr/>
        <p:txBody>
          <a:bodyPr/>
          <a:lstStyle/>
          <a:p>
            <a:pPr>
              <a:defRPr/>
            </a:pPr>
            <a:fld id="{1D698006-7770-4D45-9D4A-81F15BF3CA96}" type="slidenum">
              <a:rPr lang="fr-FR" smtClean="0"/>
              <a:pPr>
                <a:defRPr/>
              </a:pPr>
              <a:t>16</a:t>
            </a:fld>
            <a:endParaRPr lang="fr-F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9000" y="1034143"/>
            <a:ext cx="1199056" cy="1628775"/>
          </a:xfrm>
          <a:prstGeom prst="rect">
            <a:avLst/>
          </a:prstGeom>
        </p:spPr>
      </p:pic>
      <p:sp>
        <p:nvSpPr>
          <p:cNvPr id="4" name="Date Placeholder 3"/>
          <p:cNvSpPr>
            <a:spLocks noGrp="1"/>
          </p:cNvSpPr>
          <p:nvPr>
            <p:ph type="dt" sz="half" idx="10"/>
          </p:nvPr>
        </p:nvSpPr>
        <p:spPr/>
        <p:txBody>
          <a:bodyPr/>
          <a:lstStyle/>
          <a:p>
            <a:pPr>
              <a:defRPr/>
            </a:pPr>
            <a:r>
              <a:rPr lang="en-US" smtClean="0"/>
              <a:t>CERN Infrastructure Evolution</a:t>
            </a:r>
            <a:endParaRPr lang="en-US" dirty="0" smtClean="0"/>
          </a:p>
        </p:txBody>
      </p:sp>
    </p:spTree>
    <p:extLst>
      <p:ext uri="{BB962C8B-B14F-4D97-AF65-F5344CB8AC3E}">
        <p14:creationId xmlns:p14="http://schemas.microsoft.com/office/powerpoint/2010/main" val="21986950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Additional Functionality</a:t>
            </a:r>
            <a:endParaRPr lang="en-GB" dirty="0"/>
          </a:p>
        </p:txBody>
      </p:sp>
      <p:sp>
        <p:nvSpPr>
          <p:cNvPr id="3" name="Content Placeholder 2"/>
          <p:cNvSpPr>
            <a:spLocks noGrp="1"/>
          </p:cNvSpPr>
          <p:nvPr>
            <p:ph idx="1"/>
          </p:nvPr>
        </p:nvSpPr>
        <p:spPr/>
        <p:txBody>
          <a:bodyPr/>
          <a:lstStyle/>
          <a:p>
            <a:r>
              <a:rPr lang="en-GB" dirty="0" err="1" smtClean="0"/>
              <a:t>Hiera</a:t>
            </a:r>
            <a:r>
              <a:rPr lang="en-GB" dirty="0" smtClean="0"/>
              <a:t> provides a simple way to do conditional configuration</a:t>
            </a:r>
          </a:p>
          <a:p>
            <a:pPr lvl="1"/>
            <a:r>
              <a:rPr lang="en-GB" dirty="0" smtClean="0"/>
              <a:t>NTP Server = NTP1 if machine is in Geneva, NTP2 if in Budapest</a:t>
            </a:r>
          </a:p>
          <a:p>
            <a:r>
              <a:rPr lang="en-GB" dirty="0" err="1" smtClean="0"/>
              <a:t>PuppetDB</a:t>
            </a:r>
            <a:r>
              <a:rPr lang="en-GB" dirty="0" smtClean="0"/>
              <a:t> provides a configuration data warehouse</a:t>
            </a:r>
          </a:p>
          <a:p>
            <a:pPr lvl="1"/>
            <a:r>
              <a:rPr lang="en-GB" dirty="0" smtClean="0"/>
              <a:t>Show me all the machines which have less than 4GB</a:t>
            </a:r>
          </a:p>
          <a:p>
            <a:r>
              <a:rPr lang="en-GB" dirty="0" smtClean="0"/>
              <a:t>Mcollective</a:t>
            </a:r>
          </a:p>
          <a:p>
            <a:pPr lvl="1"/>
            <a:r>
              <a:rPr lang="en-GB" dirty="0" smtClean="0"/>
              <a:t>Run this command on any machine which has a RAID card</a:t>
            </a:r>
          </a:p>
          <a:p>
            <a:r>
              <a:rPr lang="en-GB" dirty="0" smtClean="0"/>
              <a:t>Other OS support</a:t>
            </a:r>
          </a:p>
          <a:p>
            <a:pPr lvl="1"/>
            <a:r>
              <a:rPr lang="en-GB" dirty="0" smtClean="0"/>
              <a:t>Testing on Mac and Linux desktops</a:t>
            </a:r>
          </a:p>
          <a:p>
            <a:pPr lvl="1"/>
            <a:endParaRPr lang="en-GB" dirty="0"/>
          </a:p>
          <a:p>
            <a:pPr marL="0" indent="0">
              <a:buNone/>
            </a:pPr>
            <a:r>
              <a:rPr lang="en-GB" dirty="0" smtClean="0"/>
              <a:t>In the past, each of these were student projects to develop. Now, they are deployment and integration activities.</a:t>
            </a:r>
          </a:p>
          <a:p>
            <a:endParaRPr lang="en-GB" dirty="0" smtClean="0"/>
          </a:p>
          <a:p>
            <a:endParaRPr lang="en-GB" dirty="0"/>
          </a:p>
          <a:p>
            <a:endParaRPr lang="en-GB" dirty="0"/>
          </a:p>
        </p:txBody>
      </p:sp>
      <p:sp>
        <p:nvSpPr>
          <p:cNvPr id="5" name="Footer Placeholder 4"/>
          <p:cNvSpPr>
            <a:spLocks noGrp="1"/>
          </p:cNvSpPr>
          <p:nvPr>
            <p:ph type="ftr" sz="quarter" idx="11"/>
          </p:nvPr>
        </p:nvSpPr>
        <p:spPr/>
        <p:txBody>
          <a:bodyPr/>
          <a:lstStyle/>
          <a:p>
            <a:pPr>
              <a:defRPr/>
            </a:pPr>
            <a:r>
              <a:rPr lang="en-GB" smtClean="0"/>
              <a:t>Tim Bell, CERN</a:t>
            </a:r>
            <a:endParaRPr lang="en-GB" dirty="0"/>
          </a:p>
        </p:txBody>
      </p:sp>
      <p:sp>
        <p:nvSpPr>
          <p:cNvPr id="6" name="Slide Number Placeholder 5"/>
          <p:cNvSpPr>
            <a:spLocks noGrp="1"/>
          </p:cNvSpPr>
          <p:nvPr>
            <p:ph type="sldNum" sz="quarter" idx="12"/>
          </p:nvPr>
        </p:nvSpPr>
        <p:spPr/>
        <p:txBody>
          <a:bodyPr/>
          <a:lstStyle/>
          <a:p>
            <a:pPr>
              <a:defRPr/>
            </a:pPr>
            <a:fld id="{1D698006-7770-4D45-9D4A-81F15BF3CA96}" type="slidenum">
              <a:rPr lang="fr-FR" smtClean="0"/>
              <a:pPr>
                <a:defRPr/>
              </a:pPr>
              <a:t>17</a:t>
            </a:fld>
            <a:endParaRPr lang="fr-FR"/>
          </a:p>
        </p:txBody>
      </p:sp>
      <p:sp>
        <p:nvSpPr>
          <p:cNvPr id="4" name="Date Placeholder 3"/>
          <p:cNvSpPr>
            <a:spLocks noGrp="1"/>
          </p:cNvSpPr>
          <p:nvPr>
            <p:ph type="dt" sz="half" idx="10"/>
          </p:nvPr>
        </p:nvSpPr>
        <p:spPr/>
        <p:txBody>
          <a:bodyPr/>
          <a:lstStyle/>
          <a:p>
            <a:pPr>
              <a:defRPr/>
            </a:pPr>
            <a:r>
              <a:rPr lang="en-US" smtClean="0"/>
              <a:t>CERN Infrastructure Evolution</a:t>
            </a:r>
            <a:endParaRPr lang="en-US" dirty="0" smtClean="0"/>
          </a:p>
        </p:txBody>
      </p:sp>
    </p:spTree>
    <p:extLst>
      <p:ext uri="{BB962C8B-B14F-4D97-AF65-F5344CB8AC3E}">
        <p14:creationId xmlns:p14="http://schemas.microsoft.com/office/powerpoint/2010/main" val="25707794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5" name="Footer Placeholder 4"/>
          <p:cNvSpPr>
            <a:spLocks noGrp="1"/>
          </p:cNvSpPr>
          <p:nvPr>
            <p:ph type="ftr" sz="quarter" idx="11"/>
          </p:nvPr>
        </p:nvSpPr>
        <p:spPr/>
        <p:txBody>
          <a:bodyPr/>
          <a:lstStyle/>
          <a:p>
            <a:pPr>
              <a:defRPr/>
            </a:pPr>
            <a:r>
              <a:rPr lang="en-GB" smtClean="0"/>
              <a:t>Tim Bell, CERN</a:t>
            </a:r>
            <a:endParaRPr lang="en-GB" dirty="0"/>
          </a:p>
        </p:txBody>
      </p:sp>
      <p:sp>
        <p:nvSpPr>
          <p:cNvPr id="6" name="Slide Number Placeholder 5"/>
          <p:cNvSpPr>
            <a:spLocks noGrp="1"/>
          </p:cNvSpPr>
          <p:nvPr>
            <p:ph type="sldNum" sz="quarter" idx="12"/>
          </p:nvPr>
        </p:nvSpPr>
        <p:spPr/>
        <p:txBody>
          <a:bodyPr/>
          <a:lstStyle/>
          <a:p>
            <a:pPr>
              <a:defRPr/>
            </a:pPr>
            <a:fld id="{1D698006-7770-4D45-9D4A-81F15BF3CA96}" type="slidenum">
              <a:rPr lang="fr-FR" smtClean="0"/>
              <a:pPr>
                <a:defRPr/>
              </a:pPr>
              <a:t>18</a:t>
            </a:fld>
            <a:endParaRPr lang="fr-F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944" y="556161"/>
            <a:ext cx="7385050" cy="5113338"/>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1631" y="4038600"/>
            <a:ext cx="6372225" cy="2697162"/>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pic>
        <p:nvPicPr>
          <p:cNvPr id="9"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1049" y="5913576"/>
            <a:ext cx="1738089" cy="7299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10"/>
          </p:nvPr>
        </p:nvSpPr>
        <p:spPr/>
        <p:txBody>
          <a:bodyPr/>
          <a:lstStyle/>
          <a:p>
            <a:pPr>
              <a:defRPr/>
            </a:pPr>
            <a:r>
              <a:rPr lang="en-US" smtClean="0"/>
              <a:t>CERN Infrastructure Evolution</a:t>
            </a:r>
            <a:endParaRPr lang="en-US" dirty="0" smtClean="0"/>
          </a:p>
        </p:txBody>
      </p:sp>
    </p:spTree>
    <p:extLst>
      <p:ext uri="{BB962C8B-B14F-4D97-AF65-F5344CB8AC3E}">
        <p14:creationId xmlns:p14="http://schemas.microsoft.com/office/powerpoint/2010/main" val="17142971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Monitoring evolution </a:t>
            </a:r>
            <a:endParaRPr lang="en-GB" dirty="0"/>
          </a:p>
        </p:txBody>
      </p:sp>
      <p:sp>
        <p:nvSpPr>
          <p:cNvPr id="3" name="Content Placeholder 2"/>
          <p:cNvSpPr>
            <a:spLocks noGrp="1"/>
          </p:cNvSpPr>
          <p:nvPr>
            <p:ph idx="1"/>
          </p:nvPr>
        </p:nvSpPr>
        <p:spPr/>
        <p:txBody>
          <a:bodyPr/>
          <a:lstStyle/>
          <a:p>
            <a:r>
              <a:rPr lang="en-US" dirty="0"/>
              <a:t>Motivation</a:t>
            </a:r>
          </a:p>
          <a:p>
            <a:pPr lvl="1"/>
            <a:r>
              <a:rPr lang="en-US" dirty="0"/>
              <a:t>Several </a:t>
            </a:r>
            <a:r>
              <a:rPr lang="en-US" dirty="0">
                <a:solidFill>
                  <a:srgbClr val="FF0000"/>
                </a:solidFill>
              </a:rPr>
              <a:t>independent monitoring activities</a:t>
            </a:r>
            <a:r>
              <a:rPr lang="en-US" dirty="0">
                <a:solidFill>
                  <a:srgbClr val="CC3300"/>
                </a:solidFill>
              </a:rPr>
              <a:t> </a:t>
            </a:r>
            <a:r>
              <a:rPr lang="en-US" dirty="0"/>
              <a:t>in IT</a:t>
            </a:r>
          </a:p>
          <a:p>
            <a:pPr lvl="1"/>
            <a:r>
              <a:rPr lang="en-US" dirty="0"/>
              <a:t>Based on different tool-chain but sharing same limitations </a:t>
            </a:r>
          </a:p>
          <a:p>
            <a:pPr lvl="1"/>
            <a:r>
              <a:rPr lang="en-US" dirty="0"/>
              <a:t>High level services are interdependent </a:t>
            </a:r>
          </a:p>
          <a:p>
            <a:pPr lvl="1"/>
            <a:r>
              <a:rPr lang="en-US" dirty="0"/>
              <a:t>Combination of data and complex analysis </a:t>
            </a:r>
            <a:r>
              <a:rPr lang="en-US" dirty="0" smtClean="0"/>
              <a:t>necessary</a:t>
            </a:r>
          </a:p>
          <a:p>
            <a:pPr lvl="2"/>
            <a:r>
              <a:rPr lang="en-US" dirty="0" smtClean="0"/>
              <a:t>Quickly answering questions you hadn’t though of when data recorded</a:t>
            </a:r>
            <a:endParaRPr lang="en-US" dirty="0"/>
          </a:p>
          <a:p>
            <a:r>
              <a:rPr lang="en-US" dirty="0"/>
              <a:t>Challenge</a:t>
            </a:r>
          </a:p>
          <a:p>
            <a:pPr lvl="1"/>
            <a:r>
              <a:rPr lang="en-US" dirty="0"/>
              <a:t>Find a </a:t>
            </a:r>
            <a:r>
              <a:rPr lang="en-US" dirty="0">
                <a:solidFill>
                  <a:srgbClr val="FF0000"/>
                </a:solidFill>
              </a:rPr>
              <a:t>shared architecture </a:t>
            </a:r>
            <a:r>
              <a:rPr lang="en-US" dirty="0"/>
              <a:t>and tool-chain components</a:t>
            </a:r>
          </a:p>
          <a:p>
            <a:pPr lvl="1"/>
            <a:r>
              <a:rPr lang="en-US" dirty="0"/>
              <a:t>Adopt existing tools and avoid home grown solutions</a:t>
            </a:r>
          </a:p>
          <a:p>
            <a:pPr lvl="1"/>
            <a:r>
              <a:rPr lang="en-US" dirty="0"/>
              <a:t>Aggregate monitoring data in a large data store </a:t>
            </a:r>
          </a:p>
          <a:p>
            <a:pPr lvl="1"/>
            <a:r>
              <a:rPr lang="en-US" dirty="0"/>
              <a:t>Correlate monitoring data and make it easy to access</a:t>
            </a:r>
          </a:p>
          <a:p>
            <a:pPr marL="0" indent="0">
              <a:buNone/>
            </a:pPr>
            <a:endParaRPr lang="en-GB" dirty="0"/>
          </a:p>
        </p:txBody>
      </p:sp>
      <p:sp>
        <p:nvSpPr>
          <p:cNvPr id="4" name="Date Placeholder 3"/>
          <p:cNvSpPr>
            <a:spLocks noGrp="1"/>
          </p:cNvSpPr>
          <p:nvPr>
            <p:ph type="dt" sz="half" idx="10"/>
          </p:nvPr>
        </p:nvSpPr>
        <p:spPr/>
        <p:txBody>
          <a:bodyPr/>
          <a:lstStyle/>
          <a:p>
            <a:pPr>
              <a:defRPr/>
            </a:pPr>
            <a:r>
              <a:rPr lang="en-US" smtClean="0"/>
              <a:t>CERN Infrastructure Evolution</a:t>
            </a:r>
            <a:endParaRPr lang="en-US" dirty="0" smtClean="0"/>
          </a:p>
        </p:txBody>
      </p:sp>
      <p:sp>
        <p:nvSpPr>
          <p:cNvPr id="5" name="Footer Placeholder 4"/>
          <p:cNvSpPr>
            <a:spLocks noGrp="1"/>
          </p:cNvSpPr>
          <p:nvPr>
            <p:ph type="ftr" sz="quarter" idx="11"/>
          </p:nvPr>
        </p:nvSpPr>
        <p:spPr/>
        <p:txBody>
          <a:bodyPr/>
          <a:lstStyle/>
          <a:p>
            <a:pPr>
              <a:defRPr/>
            </a:pPr>
            <a:r>
              <a:rPr lang="fr-FR" smtClean="0"/>
              <a:t>Tim Bell, CERN</a:t>
            </a:r>
            <a:endParaRPr lang="fr-FR" dirty="0"/>
          </a:p>
        </p:txBody>
      </p:sp>
      <p:sp>
        <p:nvSpPr>
          <p:cNvPr id="6" name="Slide Number Placeholder 5"/>
          <p:cNvSpPr>
            <a:spLocks noGrp="1"/>
          </p:cNvSpPr>
          <p:nvPr>
            <p:ph type="sldNum" sz="quarter" idx="12"/>
          </p:nvPr>
        </p:nvSpPr>
        <p:spPr/>
        <p:txBody>
          <a:bodyPr/>
          <a:lstStyle/>
          <a:p>
            <a:pPr>
              <a:defRPr/>
            </a:pPr>
            <a:fld id="{1D698006-7770-4D45-9D4A-81F15BF3CA96}" type="slidenum">
              <a:rPr lang="fr-FR" smtClean="0"/>
              <a:pPr>
                <a:defRPr/>
              </a:pPr>
              <a:t>19</a:t>
            </a:fld>
            <a:endParaRPr lang="fr-FR"/>
          </a:p>
        </p:txBody>
      </p:sp>
    </p:spTree>
    <p:extLst>
      <p:ext uri="{BB962C8B-B14F-4D97-AF65-F5344CB8AC3E}">
        <p14:creationId xmlns:p14="http://schemas.microsoft.com/office/powerpoint/2010/main" val="2426442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400" dirty="0" smtClean="0"/>
              <a:t>Agenda</a:t>
            </a:r>
            <a:endParaRPr lang="en-GB" sz="4400" dirty="0"/>
          </a:p>
        </p:txBody>
      </p:sp>
      <p:sp>
        <p:nvSpPr>
          <p:cNvPr id="3" name="Content Placeholder 2"/>
          <p:cNvSpPr>
            <a:spLocks noGrp="1"/>
          </p:cNvSpPr>
          <p:nvPr>
            <p:ph idx="1"/>
          </p:nvPr>
        </p:nvSpPr>
        <p:spPr/>
        <p:txBody>
          <a:bodyPr/>
          <a:lstStyle/>
          <a:p>
            <a:r>
              <a:rPr lang="en-GB" sz="2800" dirty="0"/>
              <a:t>Problems to address</a:t>
            </a:r>
          </a:p>
          <a:p>
            <a:r>
              <a:rPr lang="en-GB" sz="2800" dirty="0"/>
              <a:t>Ongoing projects</a:t>
            </a:r>
          </a:p>
          <a:p>
            <a:pPr lvl="1"/>
            <a:r>
              <a:rPr lang="en-GB" sz="2400" dirty="0"/>
              <a:t>Data centre expansion</a:t>
            </a:r>
          </a:p>
          <a:p>
            <a:pPr lvl="1"/>
            <a:r>
              <a:rPr lang="en-GB" sz="2400" dirty="0"/>
              <a:t>Configuration </a:t>
            </a:r>
            <a:r>
              <a:rPr lang="en-GB" sz="2400" dirty="0" smtClean="0"/>
              <a:t>management</a:t>
            </a:r>
          </a:p>
          <a:p>
            <a:pPr lvl="1"/>
            <a:r>
              <a:rPr lang="en-GB" sz="2400" dirty="0" smtClean="0"/>
              <a:t>Monitoring</a:t>
            </a:r>
            <a:endParaRPr lang="en-GB" sz="2400" dirty="0"/>
          </a:p>
          <a:p>
            <a:pPr lvl="1"/>
            <a:r>
              <a:rPr lang="en-GB" sz="2400" dirty="0"/>
              <a:t>Infrastructure as a Service</a:t>
            </a:r>
          </a:p>
          <a:p>
            <a:r>
              <a:rPr lang="en-GB" sz="2800" dirty="0" smtClean="0"/>
              <a:t>Timelines</a:t>
            </a:r>
            <a:endParaRPr lang="en-GB" sz="2800" dirty="0"/>
          </a:p>
          <a:p>
            <a:r>
              <a:rPr lang="en-GB" sz="2800" dirty="0"/>
              <a:t>Summary</a:t>
            </a:r>
          </a:p>
        </p:txBody>
      </p:sp>
      <p:sp>
        <p:nvSpPr>
          <p:cNvPr id="4" name="Date Placeholder 3"/>
          <p:cNvSpPr>
            <a:spLocks noGrp="1"/>
          </p:cNvSpPr>
          <p:nvPr>
            <p:ph type="dt" sz="half" idx="10"/>
          </p:nvPr>
        </p:nvSpPr>
        <p:spPr/>
        <p:txBody>
          <a:bodyPr/>
          <a:lstStyle/>
          <a:p>
            <a:pPr>
              <a:defRPr/>
            </a:pPr>
            <a:r>
              <a:rPr lang="en-US" smtClean="0"/>
              <a:t>CERN Infrastructure Evolution</a:t>
            </a:r>
            <a:endParaRPr lang="en-US" dirty="0" smtClean="0"/>
          </a:p>
        </p:txBody>
      </p:sp>
      <p:sp>
        <p:nvSpPr>
          <p:cNvPr id="5" name="Footer Placeholder 4"/>
          <p:cNvSpPr>
            <a:spLocks noGrp="1"/>
          </p:cNvSpPr>
          <p:nvPr>
            <p:ph type="ftr" sz="quarter" idx="11"/>
          </p:nvPr>
        </p:nvSpPr>
        <p:spPr/>
        <p:txBody>
          <a:bodyPr/>
          <a:lstStyle/>
          <a:p>
            <a:pPr>
              <a:defRPr/>
            </a:pPr>
            <a:r>
              <a:rPr lang="fr-FR" smtClean="0"/>
              <a:t>Tim Bell, CERN</a:t>
            </a:r>
            <a:endParaRPr lang="fr-FR" dirty="0"/>
          </a:p>
        </p:txBody>
      </p:sp>
      <p:sp>
        <p:nvSpPr>
          <p:cNvPr id="6" name="Slide Number Placeholder 5"/>
          <p:cNvSpPr>
            <a:spLocks noGrp="1"/>
          </p:cNvSpPr>
          <p:nvPr>
            <p:ph type="sldNum" sz="quarter" idx="12"/>
          </p:nvPr>
        </p:nvSpPr>
        <p:spPr/>
        <p:txBody>
          <a:bodyPr/>
          <a:lstStyle/>
          <a:p>
            <a:pPr>
              <a:defRPr/>
            </a:pPr>
            <a:fld id="{1D698006-7770-4D45-9D4A-81F15BF3CA96}" type="slidenum">
              <a:rPr lang="fr-FR" smtClean="0"/>
              <a:pPr>
                <a:defRPr/>
              </a:pPr>
              <a:t>2</a:t>
            </a:fld>
            <a:endParaRPr lang="fr-FR"/>
          </a:p>
        </p:txBody>
      </p:sp>
    </p:spTree>
    <p:extLst>
      <p:ext uri="{BB962C8B-B14F-4D97-AF65-F5344CB8AC3E}">
        <p14:creationId xmlns:p14="http://schemas.microsoft.com/office/powerpoint/2010/main" val="8954888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Monitoring</a:t>
            </a:r>
            <a:endParaRPr lang="en-GB" dirty="0"/>
          </a:p>
        </p:txBody>
      </p:sp>
      <p:sp>
        <p:nvSpPr>
          <p:cNvPr id="4" name="Date Placeholder 3"/>
          <p:cNvSpPr>
            <a:spLocks noGrp="1"/>
          </p:cNvSpPr>
          <p:nvPr>
            <p:ph type="dt" sz="half" idx="10"/>
          </p:nvPr>
        </p:nvSpPr>
        <p:spPr/>
        <p:txBody>
          <a:bodyPr/>
          <a:lstStyle/>
          <a:p>
            <a:pPr>
              <a:defRPr/>
            </a:pPr>
            <a:r>
              <a:rPr lang="en-US" smtClean="0"/>
              <a:t>CERN Infrastructure Evolution</a:t>
            </a:r>
            <a:endParaRPr lang="en-US" dirty="0" smtClean="0"/>
          </a:p>
        </p:txBody>
      </p:sp>
      <p:sp>
        <p:nvSpPr>
          <p:cNvPr id="5" name="Footer Placeholder 4"/>
          <p:cNvSpPr>
            <a:spLocks noGrp="1"/>
          </p:cNvSpPr>
          <p:nvPr>
            <p:ph type="ftr" sz="quarter" idx="11"/>
          </p:nvPr>
        </p:nvSpPr>
        <p:spPr/>
        <p:txBody>
          <a:bodyPr/>
          <a:lstStyle/>
          <a:p>
            <a:pPr>
              <a:defRPr/>
            </a:pPr>
            <a:r>
              <a:rPr lang="fr-FR" smtClean="0"/>
              <a:t>Tim Bell, CERN</a:t>
            </a:r>
            <a:endParaRPr lang="fr-FR" dirty="0"/>
          </a:p>
        </p:txBody>
      </p:sp>
      <p:sp>
        <p:nvSpPr>
          <p:cNvPr id="6" name="Slide Number Placeholder 5"/>
          <p:cNvSpPr>
            <a:spLocks noGrp="1"/>
          </p:cNvSpPr>
          <p:nvPr>
            <p:ph type="sldNum" sz="quarter" idx="12"/>
          </p:nvPr>
        </p:nvSpPr>
        <p:spPr/>
        <p:txBody>
          <a:bodyPr/>
          <a:lstStyle/>
          <a:p>
            <a:pPr>
              <a:defRPr/>
            </a:pPr>
            <a:fld id="{1D698006-7770-4D45-9D4A-81F15BF3CA96}" type="slidenum">
              <a:rPr lang="fr-FR" smtClean="0"/>
              <a:pPr>
                <a:defRPr/>
              </a:pPr>
              <a:t>20</a:t>
            </a:fld>
            <a:endParaRPr lang="fr-FR"/>
          </a:p>
        </p:txBody>
      </p:sp>
      <p:grpSp>
        <p:nvGrpSpPr>
          <p:cNvPr id="70" name="Group 69"/>
          <p:cNvGrpSpPr/>
          <p:nvPr/>
        </p:nvGrpSpPr>
        <p:grpSpPr>
          <a:xfrm>
            <a:off x="914400" y="1828800"/>
            <a:ext cx="7315200" cy="4495800"/>
            <a:chOff x="457200" y="1042988"/>
            <a:chExt cx="8153400" cy="5281612"/>
          </a:xfrm>
        </p:grpSpPr>
        <p:grpSp>
          <p:nvGrpSpPr>
            <p:cNvPr id="7" name="Group 100"/>
            <p:cNvGrpSpPr>
              <a:grpSpLocks/>
            </p:cNvGrpSpPr>
            <p:nvPr/>
          </p:nvGrpSpPr>
          <p:grpSpPr bwMode="auto">
            <a:xfrm>
              <a:off x="7062787" y="2438400"/>
              <a:ext cx="1547813" cy="1258888"/>
              <a:chOff x="7002462" y="2362200"/>
              <a:chExt cx="1371600" cy="990600"/>
            </a:xfrm>
          </p:grpSpPr>
          <p:sp>
            <p:nvSpPr>
              <p:cNvPr id="8" name="Rectangle 7"/>
              <p:cNvSpPr/>
              <p:nvPr/>
            </p:nvSpPr>
            <p:spPr bwMode="auto">
              <a:xfrm>
                <a:off x="7002462" y="2362200"/>
                <a:ext cx="1371600" cy="990600"/>
              </a:xfrm>
              <a:prstGeom prst="rect">
                <a:avLst/>
              </a:prstGeom>
              <a:solidFill>
                <a:srgbClr val="A4AD20"/>
              </a:solidFill>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latin typeface="Arial"/>
                </a:endParaRPr>
              </a:p>
            </p:txBody>
          </p:sp>
          <p:grpSp>
            <p:nvGrpSpPr>
              <p:cNvPr id="9" name="Group 99"/>
              <p:cNvGrpSpPr>
                <a:grpSpLocks/>
              </p:cNvGrpSpPr>
              <p:nvPr/>
            </p:nvGrpSpPr>
            <p:grpSpPr bwMode="auto">
              <a:xfrm>
                <a:off x="7002462" y="2362200"/>
                <a:ext cx="1371600" cy="838200"/>
                <a:chOff x="7002462" y="2362200"/>
                <a:chExt cx="1371600" cy="838200"/>
              </a:xfrm>
            </p:grpSpPr>
            <p:grpSp>
              <p:nvGrpSpPr>
                <p:cNvPr id="10" name="Group 83"/>
                <p:cNvGrpSpPr>
                  <a:grpSpLocks/>
                </p:cNvGrpSpPr>
                <p:nvPr/>
              </p:nvGrpSpPr>
              <p:grpSpPr bwMode="auto">
                <a:xfrm>
                  <a:off x="7351986" y="2856183"/>
                  <a:ext cx="725214" cy="344217"/>
                  <a:chOff x="1600200" y="2895600"/>
                  <a:chExt cx="914400" cy="533400"/>
                </a:xfrm>
                <a:solidFill>
                  <a:srgbClr val="FF6600"/>
                </a:solidFill>
              </p:grpSpPr>
              <p:grpSp>
                <p:nvGrpSpPr>
                  <p:cNvPr id="12" name="Group 96"/>
                  <p:cNvGrpSpPr>
                    <a:grpSpLocks/>
                  </p:cNvGrpSpPr>
                  <p:nvPr/>
                </p:nvGrpSpPr>
                <p:grpSpPr bwMode="auto">
                  <a:xfrm>
                    <a:off x="1600200" y="2895600"/>
                    <a:ext cx="762000" cy="381000"/>
                    <a:chOff x="1981200" y="-838200"/>
                    <a:chExt cx="762000" cy="381000"/>
                  </a:xfrm>
                  <a:grpFill/>
                </p:grpSpPr>
                <p:sp>
                  <p:nvSpPr>
                    <p:cNvPr id="16" name="Magnetic Disk 13"/>
                    <p:cNvSpPr/>
                    <p:nvPr/>
                  </p:nvSpPr>
                  <p:spPr>
                    <a:xfrm>
                      <a:off x="1981200" y="-838200"/>
                      <a:ext cx="304800" cy="381000"/>
                    </a:xfrm>
                    <a:prstGeom prst="flowChartMagneticDisk">
                      <a:avLst/>
                    </a:prstGeom>
                    <a:grpFill/>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GB" sz="1400">
                        <a:solidFill>
                          <a:srgbClr val="FFFFFF"/>
                        </a:solidFill>
                        <a:latin typeface="Arial"/>
                      </a:endParaRPr>
                    </a:p>
                  </p:txBody>
                </p:sp>
                <p:sp>
                  <p:nvSpPr>
                    <p:cNvPr id="17" name="Process 14"/>
                    <p:cNvSpPr/>
                    <p:nvPr/>
                  </p:nvSpPr>
                  <p:spPr>
                    <a:xfrm>
                      <a:off x="2362200" y="-762000"/>
                      <a:ext cx="381000" cy="304800"/>
                    </a:xfrm>
                    <a:prstGeom prst="flowChartProcess">
                      <a:avLst/>
                    </a:prstGeom>
                    <a:grpFill/>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GB" sz="1400">
                        <a:solidFill>
                          <a:srgbClr val="FFFFFF"/>
                        </a:solidFill>
                        <a:latin typeface="Arial"/>
                      </a:endParaRPr>
                    </a:p>
                  </p:txBody>
                </p:sp>
              </p:grpSp>
              <p:grpSp>
                <p:nvGrpSpPr>
                  <p:cNvPr id="13" name="Group 99"/>
                  <p:cNvGrpSpPr>
                    <a:grpSpLocks/>
                  </p:cNvGrpSpPr>
                  <p:nvPr/>
                </p:nvGrpSpPr>
                <p:grpSpPr bwMode="auto">
                  <a:xfrm>
                    <a:off x="1719470" y="3048000"/>
                    <a:ext cx="795130" cy="381000"/>
                    <a:chOff x="1948070" y="-838200"/>
                    <a:chExt cx="795130" cy="381000"/>
                  </a:xfrm>
                  <a:grpFill/>
                </p:grpSpPr>
                <p:sp>
                  <p:nvSpPr>
                    <p:cNvPr id="14" name="Magnetic Disk 11"/>
                    <p:cNvSpPr/>
                    <p:nvPr/>
                  </p:nvSpPr>
                  <p:spPr>
                    <a:xfrm>
                      <a:off x="1948070" y="-838200"/>
                      <a:ext cx="304800" cy="381000"/>
                    </a:xfrm>
                    <a:prstGeom prst="flowChartMagneticDisk">
                      <a:avLst/>
                    </a:prstGeom>
                    <a:grpFill/>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GB" sz="1400">
                        <a:solidFill>
                          <a:srgbClr val="FFFFFF"/>
                        </a:solidFill>
                        <a:latin typeface="Arial"/>
                      </a:endParaRPr>
                    </a:p>
                  </p:txBody>
                </p:sp>
                <p:sp>
                  <p:nvSpPr>
                    <p:cNvPr id="15" name="Process 12"/>
                    <p:cNvSpPr/>
                    <p:nvPr/>
                  </p:nvSpPr>
                  <p:spPr>
                    <a:xfrm>
                      <a:off x="2362200" y="-762000"/>
                      <a:ext cx="381000" cy="304800"/>
                    </a:xfrm>
                    <a:prstGeom prst="flowChartProcess">
                      <a:avLst/>
                    </a:prstGeom>
                    <a:grpFill/>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GB" sz="1400">
                        <a:solidFill>
                          <a:srgbClr val="FFFFFF"/>
                        </a:solidFill>
                        <a:latin typeface="Arial"/>
                      </a:endParaRPr>
                    </a:p>
                  </p:txBody>
                </p:sp>
              </p:grpSp>
            </p:grpSp>
            <p:sp>
              <p:nvSpPr>
                <p:cNvPr id="11" name="TextBox 147"/>
                <p:cNvSpPr txBox="1">
                  <a:spLocks noChangeArrowheads="1"/>
                </p:cNvSpPr>
                <p:nvPr/>
              </p:nvSpPr>
              <p:spPr bwMode="auto">
                <a:xfrm>
                  <a:off x="7002462" y="2362200"/>
                  <a:ext cx="1371600" cy="411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GB" sz="1400" dirty="0">
                      <a:solidFill>
                        <a:srgbClr val="FFFFFF"/>
                      </a:solidFill>
                    </a:rPr>
                    <a:t>Application </a:t>
                  </a:r>
                </a:p>
                <a:p>
                  <a:pPr algn="ctr" eaLnBrk="1" fontAlgn="base" hangingPunct="1">
                    <a:spcBef>
                      <a:spcPct val="0"/>
                    </a:spcBef>
                    <a:spcAft>
                      <a:spcPct val="0"/>
                    </a:spcAft>
                  </a:pPr>
                  <a:r>
                    <a:rPr lang="en-GB" sz="1400" dirty="0">
                      <a:solidFill>
                        <a:srgbClr val="FFFFFF"/>
                      </a:solidFill>
                    </a:rPr>
                    <a:t>Specific</a:t>
                  </a:r>
                </a:p>
              </p:txBody>
            </p:sp>
          </p:grpSp>
        </p:grpSp>
        <p:sp>
          <p:nvSpPr>
            <p:cNvPr id="18" name="Rectangle 17"/>
            <p:cNvSpPr/>
            <p:nvPr/>
          </p:nvSpPr>
          <p:spPr>
            <a:xfrm>
              <a:off x="1143000" y="5172075"/>
              <a:ext cx="6248400" cy="347663"/>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r>
                <a:rPr lang="en-US" sz="1400" dirty="0">
                  <a:solidFill>
                    <a:srgbClr val="FFFFFF"/>
                  </a:solidFill>
                  <a:latin typeface="Arial"/>
                </a:rPr>
                <a:t>Aggregation</a:t>
              </a:r>
            </a:p>
          </p:txBody>
        </p:sp>
        <p:sp>
          <p:nvSpPr>
            <p:cNvPr id="19" name="Rectangle 18"/>
            <p:cNvSpPr/>
            <p:nvPr/>
          </p:nvSpPr>
          <p:spPr>
            <a:xfrm>
              <a:off x="1143000" y="4376738"/>
              <a:ext cx="2590800" cy="360362"/>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r>
                <a:rPr lang="en-US" sz="1400" dirty="0" smtClean="0">
                  <a:solidFill>
                    <a:srgbClr val="FFFFFF"/>
                  </a:solidFill>
                  <a:latin typeface="Arial"/>
                </a:rPr>
                <a:t>Storage Feed</a:t>
              </a:r>
              <a:endParaRPr lang="en-US" sz="1400" dirty="0">
                <a:solidFill>
                  <a:srgbClr val="FFFFFF"/>
                </a:solidFill>
                <a:latin typeface="Arial"/>
              </a:endParaRPr>
            </a:p>
          </p:txBody>
        </p:sp>
        <p:cxnSp>
          <p:nvCxnSpPr>
            <p:cNvPr id="20" name="Straight Arrow Connector 19"/>
            <p:cNvCxnSpPr>
              <a:endCxn id="19" idx="2"/>
            </p:cNvCxnSpPr>
            <p:nvPr/>
          </p:nvCxnSpPr>
          <p:spPr>
            <a:xfrm flipV="1">
              <a:off x="2438400" y="4737100"/>
              <a:ext cx="0" cy="47783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endCxn id="23" idx="2"/>
            </p:cNvCxnSpPr>
            <p:nvPr/>
          </p:nvCxnSpPr>
          <p:spPr>
            <a:xfrm flipH="1" flipV="1">
              <a:off x="4795838" y="4714875"/>
              <a:ext cx="4762" cy="50006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2" name="Rectangle 21"/>
            <p:cNvSpPr/>
            <p:nvPr/>
          </p:nvSpPr>
          <p:spPr>
            <a:xfrm>
              <a:off x="1143000" y="2249488"/>
              <a:ext cx="2590800" cy="1789112"/>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pPr>
              <a:r>
                <a:rPr lang="en-GB" sz="1400" dirty="0">
                  <a:solidFill>
                    <a:srgbClr val="FFFFFF"/>
                  </a:solidFill>
                  <a:latin typeface="Arial"/>
                </a:rPr>
                <a:t>Analysis</a:t>
              </a:r>
            </a:p>
            <a:p>
              <a:pPr algn="ctr" fontAlgn="base">
                <a:spcBef>
                  <a:spcPct val="0"/>
                </a:spcBef>
                <a:spcAft>
                  <a:spcPct val="0"/>
                </a:spcAft>
              </a:pPr>
              <a:endParaRPr lang="en-GB" sz="1400" dirty="0">
                <a:solidFill>
                  <a:srgbClr val="FFFFFF"/>
                </a:solidFill>
                <a:latin typeface="Arial"/>
              </a:endParaRPr>
            </a:p>
            <a:p>
              <a:pPr algn="ctr" fontAlgn="base">
                <a:spcBef>
                  <a:spcPct val="0"/>
                </a:spcBef>
                <a:spcAft>
                  <a:spcPct val="0"/>
                </a:spcAft>
              </a:pPr>
              <a:endParaRPr lang="en-GB" sz="1400" dirty="0">
                <a:solidFill>
                  <a:srgbClr val="FFFFFF"/>
                </a:solidFill>
                <a:latin typeface="Arial"/>
              </a:endParaRPr>
            </a:p>
            <a:p>
              <a:pPr algn="ctr" fontAlgn="base">
                <a:spcBef>
                  <a:spcPct val="0"/>
                </a:spcBef>
                <a:spcAft>
                  <a:spcPct val="0"/>
                </a:spcAft>
              </a:pPr>
              <a:endParaRPr lang="en-GB" sz="1400" dirty="0">
                <a:solidFill>
                  <a:srgbClr val="FFFFFF"/>
                </a:solidFill>
                <a:latin typeface="Arial"/>
              </a:endParaRPr>
            </a:p>
            <a:p>
              <a:pPr algn="ctr" fontAlgn="base">
                <a:spcBef>
                  <a:spcPct val="0"/>
                </a:spcBef>
                <a:spcAft>
                  <a:spcPct val="0"/>
                </a:spcAft>
              </a:pPr>
              <a:endParaRPr lang="en-GB" sz="1400" dirty="0">
                <a:solidFill>
                  <a:srgbClr val="FFFFFF"/>
                </a:solidFill>
                <a:latin typeface="Arial"/>
              </a:endParaRPr>
            </a:p>
            <a:p>
              <a:pPr algn="ctr" fontAlgn="base">
                <a:spcBef>
                  <a:spcPct val="0"/>
                </a:spcBef>
                <a:spcAft>
                  <a:spcPct val="0"/>
                </a:spcAft>
              </a:pPr>
              <a:endParaRPr lang="en-GB" sz="1400" dirty="0">
                <a:solidFill>
                  <a:srgbClr val="FFFFFF"/>
                </a:solidFill>
                <a:latin typeface="Arial"/>
              </a:endParaRPr>
            </a:p>
            <a:p>
              <a:pPr algn="ctr" fontAlgn="base">
                <a:spcBef>
                  <a:spcPct val="0"/>
                </a:spcBef>
                <a:spcAft>
                  <a:spcPct val="0"/>
                </a:spcAft>
              </a:pPr>
              <a:endParaRPr lang="en-GB" sz="1400" dirty="0">
                <a:solidFill>
                  <a:srgbClr val="FFFFFF"/>
                </a:solidFill>
                <a:latin typeface="Arial"/>
              </a:endParaRPr>
            </a:p>
            <a:p>
              <a:pPr algn="ctr" fontAlgn="base">
                <a:spcBef>
                  <a:spcPct val="0"/>
                </a:spcBef>
                <a:spcAft>
                  <a:spcPct val="0"/>
                </a:spcAft>
              </a:pPr>
              <a:r>
                <a:rPr lang="en-GB" sz="1400" dirty="0">
                  <a:solidFill>
                    <a:srgbClr val="FFFFFF"/>
                  </a:solidFill>
                  <a:latin typeface="Arial"/>
                </a:rPr>
                <a:t>Storage</a:t>
              </a:r>
            </a:p>
          </p:txBody>
        </p:sp>
        <p:sp>
          <p:nvSpPr>
            <p:cNvPr id="23" name="Rectangle 22"/>
            <p:cNvSpPr/>
            <p:nvPr/>
          </p:nvSpPr>
          <p:spPr bwMode="auto">
            <a:xfrm>
              <a:off x="4071938" y="4376738"/>
              <a:ext cx="1447800" cy="338137"/>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r>
                <a:rPr lang="en-US" sz="1400" dirty="0">
                  <a:solidFill>
                    <a:srgbClr val="FFFFFF"/>
                  </a:solidFill>
                  <a:latin typeface="Arial"/>
                </a:rPr>
                <a:t>Alarm Feed</a:t>
              </a:r>
            </a:p>
          </p:txBody>
        </p:sp>
        <p:sp>
          <p:nvSpPr>
            <p:cNvPr id="24" name="Rectangle 23"/>
            <p:cNvSpPr/>
            <p:nvPr/>
          </p:nvSpPr>
          <p:spPr bwMode="auto">
            <a:xfrm>
              <a:off x="4191000" y="1271588"/>
              <a:ext cx="1224110" cy="360362"/>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r>
                <a:rPr lang="en-US" sz="1400" dirty="0" smtClean="0">
                  <a:solidFill>
                    <a:srgbClr val="FFFFFF"/>
                  </a:solidFill>
                  <a:latin typeface="Arial"/>
                </a:rPr>
                <a:t>SNOW</a:t>
              </a:r>
              <a:endParaRPr lang="en-US" sz="1400" dirty="0">
                <a:solidFill>
                  <a:srgbClr val="FFFFFF"/>
                </a:solidFill>
                <a:latin typeface="Arial"/>
              </a:endParaRPr>
            </a:p>
          </p:txBody>
        </p:sp>
        <p:cxnSp>
          <p:nvCxnSpPr>
            <p:cNvPr id="25" name="Straight Arrow Connector 24"/>
            <p:cNvCxnSpPr>
              <a:stCxn id="23" idx="0"/>
              <a:endCxn id="24" idx="2"/>
            </p:cNvCxnSpPr>
            <p:nvPr/>
          </p:nvCxnSpPr>
          <p:spPr bwMode="auto">
            <a:xfrm flipV="1">
              <a:off x="4795838" y="1631950"/>
              <a:ext cx="7217" cy="27447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6" name="Rectangle 25"/>
            <p:cNvSpPr/>
            <p:nvPr/>
          </p:nvSpPr>
          <p:spPr bwMode="auto">
            <a:xfrm>
              <a:off x="1143000" y="1271588"/>
              <a:ext cx="1223399" cy="360363"/>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r>
                <a:rPr lang="en-US" sz="1400" dirty="0">
                  <a:solidFill>
                    <a:srgbClr val="FFFFFF"/>
                  </a:solidFill>
                  <a:latin typeface="Arial"/>
                </a:rPr>
                <a:t>Portal</a:t>
              </a:r>
            </a:p>
          </p:txBody>
        </p:sp>
        <p:sp>
          <p:nvSpPr>
            <p:cNvPr id="27" name="Rectangle 26"/>
            <p:cNvSpPr/>
            <p:nvPr/>
          </p:nvSpPr>
          <p:spPr bwMode="auto">
            <a:xfrm>
              <a:off x="2514600" y="1271588"/>
              <a:ext cx="1224110" cy="360362"/>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r>
                <a:rPr lang="en-US" sz="1400" dirty="0">
                  <a:solidFill>
                    <a:srgbClr val="FFFFFF"/>
                  </a:solidFill>
                  <a:latin typeface="Arial"/>
                </a:rPr>
                <a:t>Report</a:t>
              </a:r>
            </a:p>
          </p:txBody>
        </p:sp>
        <p:cxnSp>
          <p:nvCxnSpPr>
            <p:cNvPr id="28" name="Straight Arrow Connector 27"/>
            <p:cNvCxnSpPr>
              <a:endCxn id="26" idx="2"/>
            </p:cNvCxnSpPr>
            <p:nvPr/>
          </p:nvCxnSpPr>
          <p:spPr bwMode="auto">
            <a:xfrm flipV="1">
              <a:off x="1752600" y="1631951"/>
              <a:ext cx="2100" cy="63023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endCxn id="27" idx="2"/>
            </p:cNvCxnSpPr>
            <p:nvPr/>
          </p:nvCxnSpPr>
          <p:spPr bwMode="auto">
            <a:xfrm flipV="1">
              <a:off x="3124200" y="1631950"/>
              <a:ext cx="2455" cy="63023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19" idx="0"/>
              <a:endCxn id="22" idx="2"/>
            </p:cNvCxnSpPr>
            <p:nvPr/>
          </p:nvCxnSpPr>
          <p:spPr>
            <a:xfrm flipV="1">
              <a:off x="2438400" y="4038600"/>
              <a:ext cx="0" cy="33813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1" name="Rectangle 30"/>
            <p:cNvSpPr/>
            <p:nvPr/>
          </p:nvSpPr>
          <p:spPr bwMode="auto">
            <a:xfrm>
              <a:off x="5867400" y="4376738"/>
              <a:ext cx="1524000" cy="360362"/>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r>
                <a:rPr lang="en-US" sz="1400" dirty="0">
                  <a:solidFill>
                    <a:srgbClr val="FFFFFF"/>
                  </a:solidFill>
                  <a:latin typeface="Arial"/>
                </a:rPr>
                <a:t>Custom Feed</a:t>
              </a:r>
            </a:p>
          </p:txBody>
        </p:sp>
        <p:cxnSp>
          <p:nvCxnSpPr>
            <p:cNvPr id="32" name="Straight Arrow Connector 31"/>
            <p:cNvCxnSpPr>
              <a:stCxn id="31" idx="0"/>
              <a:endCxn id="8" idx="2"/>
            </p:cNvCxnSpPr>
            <p:nvPr/>
          </p:nvCxnSpPr>
          <p:spPr bwMode="auto">
            <a:xfrm flipV="1">
              <a:off x="6629400" y="3697288"/>
              <a:ext cx="1207294" cy="679450"/>
            </a:xfrm>
            <a:prstGeom prst="straightConnector1">
              <a:avLst/>
            </a:prstGeom>
            <a:ln>
              <a:solidFill>
                <a:schemeClr val="tx1"/>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endCxn id="31" idx="2"/>
            </p:cNvCxnSpPr>
            <p:nvPr/>
          </p:nvCxnSpPr>
          <p:spPr>
            <a:xfrm flipV="1">
              <a:off x="6629400" y="4737100"/>
              <a:ext cx="0" cy="477838"/>
            </a:xfrm>
            <a:prstGeom prst="straightConnector1">
              <a:avLst/>
            </a:prstGeom>
            <a:ln>
              <a:solidFill>
                <a:schemeClr val="tx1"/>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34" name="Rectangle 33"/>
            <p:cNvSpPr/>
            <p:nvPr/>
          </p:nvSpPr>
          <p:spPr bwMode="auto">
            <a:xfrm>
              <a:off x="1143000" y="5976938"/>
              <a:ext cx="1368425" cy="347662"/>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r>
                <a:rPr lang="en-US" sz="1400" dirty="0" smtClean="0">
                  <a:solidFill>
                    <a:srgbClr val="FFFFFF"/>
                  </a:solidFill>
                  <a:latin typeface="Arial"/>
                </a:rPr>
                <a:t>Publisher</a:t>
              </a:r>
              <a:endParaRPr lang="en-US" sz="1400" dirty="0">
                <a:solidFill>
                  <a:srgbClr val="FFFFFF"/>
                </a:solidFill>
                <a:latin typeface="Arial"/>
              </a:endParaRPr>
            </a:p>
          </p:txBody>
        </p:sp>
        <p:sp>
          <p:nvSpPr>
            <p:cNvPr id="35" name="Rectangle 34"/>
            <p:cNvSpPr/>
            <p:nvPr/>
          </p:nvSpPr>
          <p:spPr bwMode="auto">
            <a:xfrm>
              <a:off x="2971800" y="5976938"/>
              <a:ext cx="1368425" cy="347662"/>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r>
                <a:rPr lang="en-US" sz="1400" dirty="0" smtClean="0">
                  <a:solidFill>
                    <a:srgbClr val="FFFFFF"/>
                  </a:solidFill>
                  <a:latin typeface="Arial"/>
                </a:rPr>
                <a:t>Sensor</a:t>
              </a:r>
              <a:endParaRPr lang="en-US" sz="1400" dirty="0">
                <a:solidFill>
                  <a:srgbClr val="FFFFFF"/>
                </a:solidFill>
                <a:latin typeface="Arial"/>
              </a:endParaRPr>
            </a:p>
          </p:txBody>
        </p:sp>
        <p:sp>
          <p:nvSpPr>
            <p:cNvPr id="36" name="Rectangle 35"/>
            <p:cNvSpPr/>
            <p:nvPr/>
          </p:nvSpPr>
          <p:spPr bwMode="auto">
            <a:xfrm>
              <a:off x="4724400" y="5976938"/>
              <a:ext cx="1368425" cy="347662"/>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r>
                <a:rPr lang="en-US" sz="1400" dirty="0">
                  <a:solidFill>
                    <a:srgbClr val="FFFFFF"/>
                  </a:solidFill>
                  <a:latin typeface="Arial"/>
                </a:rPr>
                <a:t>Publisher</a:t>
              </a:r>
            </a:p>
          </p:txBody>
        </p:sp>
        <p:cxnSp>
          <p:nvCxnSpPr>
            <p:cNvPr id="37" name="Straight Arrow Connector 36"/>
            <p:cNvCxnSpPr>
              <a:stCxn id="34" idx="0"/>
            </p:cNvCxnSpPr>
            <p:nvPr/>
          </p:nvCxnSpPr>
          <p:spPr bwMode="auto">
            <a:xfrm flipV="1">
              <a:off x="1827213" y="5519738"/>
              <a:ext cx="1587" cy="4572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8" name="Rectangle 37"/>
            <p:cNvSpPr/>
            <p:nvPr/>
          </p:nvSpPr>
          <p:spPr bwMode="auto">
            <a:xfrm>
              <a:off x="7165975" y="5976938"/>
              <a:ext cx="1368425" cy="347662"/>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r>
                <a:rPr lang="en-US" sz="1400" dirty="0" smtClean="0">
                  <a:solidFill>
                    <a:srgbClr val="FFFFFF"/>
                  </a:solidFill>
                  <a:latin typeface="Arial"/>
                </a:rPr>
                <a:t>Sensor</a:t>
              </a:r>
              <a:endParaRPr lang="en-US" sz="1400" dirty="0">
                <a:solidFill>
                  <a:srgbClr val="FFFFFF"/>
                </a:solidFill>
                <a:latin typeface="Arial"/>
              </a:endParaRPr>
            </a:p>
          </p:txBody>
        </p:sp>
        <p:cxnSp>
          <p:nvCxnSpPr>
            <p:cNvPr id="39" name="Straight Arrow Connector 38"/>
            <p:cNvCxnSpPr>
              <a:stCxn id="35" idx="0"/>
            </p:cNvCxnSpPr>
            <p:nvPr/>
          </p:nvCxnSpPr>
          <p:spPr bwMode="auto">
            <a:xfrm flipV="1">
              <a:off x="3656013" y="5519738"/>
              <a:ext cx="0" cy="4572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stCxn id="36" idx="0"/>
            </p:cNvCxnSpPr>
            <p:nvPr/>
          </p:nvCxnSpPr>
          <p:spPr bwMode="auto">
            <a:xfrm flipV="1">
              <a:off x="5408613" y="5519738"/>
              <a:ext cx="1587" cy="4572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a:stCxn id="38" idx="0"/>
              <a:endCxn id="8" idx="2"/>
            </p:cNvCxnSpPr>
            <p:nvPr/>
          </p:nvCxnSpPr>
          <p:spPr bwMode="auto">
            <a:xfrm flipH="1" flipV="1">
              <a:off x="7836694" y="3697288"/>
              <a:ext cx="13494" cy="2279650"/>
            </a:xfrm>
            <a:prstGeom prst="straightConnector1">
              <a:avLst/>
            </a:prstGeom>
            <a:ln>
              <a:solidFill>
                <a:schemeClr val="tx1"/>
              </a:solidFill>
              <a:prstDash val="sysDash"/>
              <a:tailEnd type="arrow"/>
            </a:ln>
          </p:spPr>
          <p:style>
            <a:lnRef idx="2">
              <a:schemeClr val="accent1"/>
            </a:lnRef>
            <a:fillRef idx="0">
              <a:schemeClr val="accent1"/>
            </a:fillRef>
            <a:effectRef idx="1">
              <a:schemeClr val="accent1"/>
            </a:effectRef>
            <a:fontRef idx="minor">
              <a:schemeClr val="tx1"/>
            </a:fontRef>
          </p:style>
        </p:cxnSp>
        <p:grpSp>
          <p:nvGrpSpPr>
            <p:cNvPr id="42" name="Group 41"/>
            <p:cNvGrpSpPr/>
            <p:nvPr/>
          </p:nvGrpSpPr>
          <p:grpSpPr>
            <a:xfrm>
              <a:off x="1757569" y="2649915"/>
              <a:ext cx="1366631" cy="1007685"/>
              <a:chOff x="2057400" y="2438400"/>
              <a:chExt cx="1366631" cy="1007685"/>
            </a:xfrm>
          </p:grpSpPr>
          <p:grpSp>
            <p:nvGrpSpPr>
              <p:cNvPr id="43" name="Group 78"/>
              <p:cNvGrpSpPr>
                <a:grpSpLocks/>
              </p:cNvGrpSpPr>
              <p:nvPr/>
            </p:nvGrpSpPr>
            <p:grpSpPr bwMode="auto">
              <a:xfrm>
                <a:off x="2057400" y="2438400"/>
                <a:ext cx="604631" cy="245685"/>
                <a:chOff x="1981200" y="-838200"/>
                <a:chExt cx="762000" cy="381000"/>
              </a:xfrm>
            </p:grpSpPr>
            <p:sp>
              <p:nvSpPr>
                <p:cNvPr id="59" name="Magnetic Disk 56"/>
                <p:cNvSpPr/>
                <p:nvPr/>
              </p:nvSpPr>
              <p:spPr>
                <a:xfrm>
                  <a:off x="1980330" y="-838200"/>
                  <a:ext cx="304104" cy="381585"/>
                </a:xfrm>
                <a:prstGeom prst="flowChartMagneticDisk">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GB" sz="1400">
                    <a:solidFill>
                      <a:srgbClr val="FFFFFF"/>
                    </a:solidFill>
                    <a:latin typeface="Arial"/>
                  </a:endParaRPr>
                </a:p>
              </p:txBody>
            </p:sp>
            <p:sp>
              <p:nvSpPr>
                <p:cNvPr id="60" name="Process 57"/>
                <p:cNvSpPr/>
                <p:nvPr/>
              </p:nvSpPr>
              <p:spPr>
                <a:xfrm>
                  <a:off x="2362462" y="-761884"/>
                  <a:ext cx="380130" cy="305268"/>
                </a:xfrm>
                <a:prstGeom prst="flowChartProcess">
                  <a:avLst/>
                </a:prstGeom>
                <a:solidFill>
                  <a:srgbClr val="262673"/>
                </a:solidFill>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GB" sz="1400">
                    <a:solidFill>
                      <a:srgbClr val="FFFFFF"/>
                    </a:solidFill>
                    <a:latin typeface="Arial"/>
                  </a:endParaRPr>
                </a:p>
              </p:txBody>
            </p:sp>
          </p:grpSp>
          <p:grpSp>
            <p:nvGrpSpPr>
              <p:cNvPr id="44" name="Group 78"/>
              <p:cNvGrpSpPr>
                <a:grpSpLocks/>
              </p:cNvGrpSpPr>
              <p:nvPr/>
            </p:nvGrpSpPr>
            <p:grpSpPr bwMode="auto">
              <a:xfrm>
                <a:off x="2209800" y="2590800"/>
                <a:ext cx="604631" cy="245685"/>
                <a:chOff x="1981200" y="-838200"/>
                <a:chExt cx="762000" cy="381000"/>
              </a:xfrm>
            </p:grpSpPr>
            <p:sp>
              <p:nvSpPr>
                <p:cNvPr id="57" name="Magnetic Disk 54"/>
                <p:cNvSpPr/>
                <p:nvPr/>
              </p:nvSpPr>
              <p:spPr>
                <a:xfrm>
                  <a:off x="1980330" y="-838200"/>
                  <a:ext cx="304104" cy="381585"/>
                </a:xfrm>
                <a:prstGeom prst="flowChartMagneticDisk">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GB" sz="1400">
                    <a:solidFill>
                      <a:srgbClr val="FFFFFF"/>
                    </a:solidFill>
                    <a:latin typeface="Arial"/>
                  </a:endParaRPr>
                </a:p>
              </p:txBody>
            </p:sp>
            <p:sp>
              <p:nvSpPr>
                <p:cNvPr id="58" name="Process 55"/>
                <p:cNvSpPr/>
                <p:nvPr/>
              </p:nvSpPr>
              <p:spPr>
                <a:xfrm>
                  <a:off x="2362462" y="-761884"/>
                  <a:ext cx="380130" cy="305268"/>
                </a:xfrm>
                <a:prstGeom prst="flowChartProcess">
                  <a:avLst/>
                </a:prstGeom>
                <a:solidFill>
                  <a:srgbClr val="262673"/>
                </a:solidFill>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GB" sz="1400">
                    <a:solidFill>
                      <a:srgbClr val="FFFFFF"/>
                    </a:solidFill>
                    <a:latin typeface="Arial"/>
                  </a:endParaRPr>
                </a:p>
              </p:txBody>
            </p:sp>
          </p:grpSp>
          <p:grpSp>
            <p:nvGrpSpPr>
              <p:cNvPr id="45" name="Group 78"/>
              <p:cNvGrpSpPr>
                <a:grpSpLocks/>
              </p:cNvGrpSpPr>
              <p:nvPr/>
            </p:nvGrpSpPr>
            <p:grpSpPr bwMode="auto">
              <a:xfrm>
                <a:off x="2362200" y="2743200"/>
                <a:ext cx="604631" cy="245685"/>
                <a:chOff x="1981200" y="-838200"/>
                <a:chExt cx="762000" cy="381000"/>
              </a:xfrm>
            </p:grpSpPr>
            <p:sp>
              <p:nvSpPr>
                <p:cNvPr id="55" name="Magnetic Disk 52"/>
                <p:cNvSpPr/>
                <p:nvPr/>
              </p:nvSpPr>
              <p:spPr>
                <a:xfrm>
                  <a:off x="1980330" y="-838200"/>
                  <a:ext cx="304104" cy="381585"/>
                </a:xfrm>
                <a:prstGeom prst="flowChartMagneticDisk">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GB" sz="1400">
                    <a:solidFill>
                      <a:srgbClr val="FFFFFF"/>
                    </a:solidFill>
                    <a:latin typeface="Arial"/>
                  </a:endParaRPr>
                </a:p>
              </p:txBody>
            </p:sp>
            <p:sp>
              <p:nvSpPr>
                <p:cNvPr id="56" name="Process 53"/>
                <p:cNvSpPr/>
                <p:nvPr/>
              </p:nvSpPr>
              <p:spPr>
                <a:xfrm>
                  <a:off x="2362462" y="-761884"/>
                  <a:ext cx="380130" cy="305268"/>
                </a:xfrm>
                <a:prstGeom prst="flowChartProcess">
                  <a:avLst/>
                </a:prstGeom>
                <a:solidFill>
                  <a:srgbClr val="262673"/>
                </a:solidFill>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GB" sz="1400">
                    <a:solidFill>
                      <a:srgbClr val="FFFFFF"/>
                    </a:solidFill>
                    <a:latin typeface="Arial"/>
                  </a:endParaRPr>
                </a:p>
              </p:txBody>
            </p:sp>
          </p:grpSp>
          <p:grpSp>
            <p:nvGrpSpPr>
              <p:cNvPr id="46" name="Group 78"/>
              <p:cNvGrpSpPr>
                <a:grpSpLocks/>
              </p:cNvGrpSpPr>
              <p:nvPr/>
            </p:nvGrpSpPr>
            <p:grpSpPr bwMode="auto">
              <a:xfrm>
                <a:off x="2514600" y="2895600"/>
                <a:ext cx="604631" cy="245685"/>
                <a:chOff x="1981200" y="-838200"/>
                <a:chExt cx="762000" cy="381000"/>
              </a:xfrm>
            </p:grpSpPr>
            <p:sp>
              <p:nvSpPr>
                <p:cNvPr id="53" name="Magnetic Disk 50"/>
                <p:cNvSpPr/>
                <p:nvPr/>
              </p:nvSpPr>
              <p:spPr>
                <a:xfrm>
                  <a:off x="1980330" y="-838200"/>
                  <a:ext cx="304104" cy="381585"/>
                </a:xfrm>
                <a:prstGeom prst="flowChartMagneticDisk">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GB" sz="1400">
                    <a:solidFill>
                      <a:srgbClr val="FFFFFF"/>
                    </a:solidFill>
                    <a:latin typeface="Arial"/>
                  </a:endParaRPr>
                </a:p>
              </p:txBody>
            </p:sp>
            <p:sp>
              <p:nvSpPr>
                <p:cNvPr id="54" name="Process 51"/>
                <p:cNvSpPr/>
                <p:nvPr/>
              </p:nvSpPr>
              <p:spPr>
                <a:xfrm>
                  <a:off x="2362462" y="-761884"/>
                  <a:ext cx="380130" cy="305268"/>
                </a:xfrm>
                <a:prstGeom prst="flowChartProcess">
                  <a:avLst/>
                </a:prstGeom>
                <a:solidFill>
                  <a:srgbClr val="262673"/>
                </a:solidFill>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GB" sz="1400">
                    <a:solidFill>
                      <a:srgbClr val="FFFFFF"/>
                    </a:solidFill>
                    <a:latin typeface="Arial"/>
                  </a:endParaRPr>
                </a:p>
              </p:txBody>
            </p:sp>
          </p:grpSp>
          <p:grpSp>
            <p:nvGrpSpPr>
              <p:cNvPr id="47" name="Group 78"/>
              <p:cNvGrpSpPr>
                <a:grpSpLocks/>
              </p:cNvGrpSpPr>
              <p:nvPr/>
            </p:nvGrpSpPr>
            <p:grpSpPr bwMode="auto">
              <a:xfrm>
                <a:off x="2667000" y="3048000"/>
                <a:ext cx="604631" cy="245685"/>
                <a:chOff x="1981200" y="-838200"/>
                <a:chExt cx="762000" cy="381000"/>
              </a:xfrm>
            </p:grpSpPr>
            <p:sp>
              <p:nvSpPr>
                <p:cNvPr id="51" name="Magnetic Disk 48"/>
                <p:cNvSpPr/>
                <p:nvPr/>
              </p:nvSpPr>
              <p:spPr>
                <a:xfrm>
                  <a:off x="1980330" y="-838200"/>
                  <a:ext cx="304104" cy="381585"/>
                </a:xfrm>
                <a:prstGeom prst="flowChartMagneticDisk">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GB" sz="1400">
                    <a:solidFill>
                      <a:srgbClr val="FFFFFF"/>
                    </a:solidFill>
                    <a:latin typeface="Arial"/>
                  </a:endParaRPr>
                </a:p>
              </p:txBody>
            </p:sp>
            <p:sp>
              <p:nvSpPr>
                <p:cNvPr id="52" name="Process 49"/>
                <p:cNvSpPr/>
                <p:nvPr/>
              </p:nvSpPr>
              <p:spPr>
                <a:xfrm>
                  <a:off x="2362462" y="-761884"/>
                  <a:ext cx="380130" cy="305268"/>
                </a:xfrm>
                <a:prstGeom prst="flowChartProcess">
                  <a:avLst/>
                </a:prstGeom>
                <a:solidFill>
                  <a:srgbClr val="262673"/>
                </a:solidFill>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GB" sz="1400">
                    <a:solidFill>
                      <a:srgbClr val="FFFFFF"/>
                    </a:solidFill>
                    <a:latin typeface="Arial"/>
                  </a:endParaRPr>
                </a:p>
              </p:txBody>
            </p:sp>
          </p:grpSp>
          <p:grpSp>
            <p:nvGrpSpPr>
              <p:cNvPr id="48" name="Group 78"/>
              <p:cNvGrpSpPr>
                <a:grpSpLocks/>
              </p:cNvGrpSpPr>
              <p:nvPr/>
            </p:nvGrpSpPr>
            <p:grpSpPr bwMode="auto">
              <a:xfrm>
                <a:off x="2819400" y="3200400"/>
                <a:ext cx="604631" cy="245685"/>
                <a:chOff x="1981200" y="-838200"/>
                <a:chExt cx="762000" cy="381000"/>
              </a:xfrm>
            </p:grpSpPr>
            <p:sp>
              <p:nvSpPr>
                <p:cNvPr id="49" name="Magnetic Disk 46"/>
                <p:cNvSpPr/>
                <p:nvPr/>
              </p:nvSpPr>
              <p:spPr>
                <a:xfrm>
                  <a:off x="1980330" y="-838200"/>
                  <a:ext cx="304104" cy="381585"/>
                </a:xfrm>
                <a:prstGeom prst="flowChartMagneticDisk">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GB" sz="1400">
                    <a:solidFill>
                      <a:srgbClr val="FFFFFF"/>
                    </a:solidFill>
                    <a:latin typeface="Arial"/>
                  </a:endParaRPr>
                </a:p>
              </p:txBody>
            </p:sp>
            <p:sp>
              <p:nvSpPr>
                <p:cNvPr id="50" name="Process 47"/>
                <p:cNvSpPr/>
                <p:nvPr/>
              </p:nvSpPr>
              <p:spPr>
                <a:xfrm>
                  <a:off x="2362462" y="-761884"/>
                  <a:ext cx="380130" cy="305268"/>
                </a:xfrm>
                <a:prstGeom prst="flowChartProcess">
                  <a:avLst/>
                </a:prstGeom>
                <a:solidFill>
                  <a:srgbClr val="262673"/>
                </a:solidFill>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GB" sz="1400">
                    <a:solidFill>
                      <a:srgbClr val="FFFFFF"/>
                    </a:solidFill>
                    <a:latin typeface="Arial"/>
                  </a:endParaRPr>
                </a:p>
              </p:txBody>
            </p:sp>
          </p:grpSp>
        </p:grpSp>
        <p:cxnSp>
          <p:nvCxnSpPr>
            <p:cNvPr id="61" name="Straight Arrow Connector 60"/>
            <p:cNvCxnSpPr>
              <a:stCxn id="38" idx="0"/>
            </p:cNvCxnSpPr>
            <p:nvPr/>
          </p:nvCxnSpPr>
          <p:spPr bwMode="auto">
            <a:xfrm flipH="1" flipV="1">
              <a:off x="6629400" y="5562600"/>
              <a:ext cx="1220788" cy="41433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62" name="Rectangle 61"/>
            <p:cNvSpPr/>
            <p:nvPr/>
          </p:nvSpPr>
          <p:spPr bwMode="auto">
            <a:xfrm>
              <a:off x="7239000" y="1271588"/>
              <a:ext cx="1224110" cy="360363"/>
            </a:xfrm>
            <a:prstGeom prst="rect">
              <a:avLst/>
            </a:prstGeom>
            <a:solidFill>
              <a:srgbClr val="A4AD20"/>
            </a:solidFill>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pPr>
              <a:r>
                <a:rPr lang="en-US" sz="1400" dirty="0">
                  <a:solidFill>
                    <a:srgbClr val="FFFFFF"/>
                  </a:solidFill>
                  <a:latin typeface="Arial"/>
                </a:rPr>
                <a:t>Portal</a:t>
              </a:r>
              <a:endParaRPr lang="en-US" dirty="0">
                <a:solidFill>
                  <a:srgbClr val="FFFFFF"/>
                </a:solidFill>
                <a:latin typeface="Arial"/>
              </a:endParaRPr>
            </a:p>
          </p:txBody>
        </p:sp>
        <p:cxnSp>
          <p:nvCxnSpPr>
            <p:cNvPr id="63" name="Straight Arrow Connector 62"/>
            <p:cNvCxnSpPr>
              <a:stCxn id="11" idx="0"/>
              <a:endCxn id="62" idx="2"/>
            </p:cNvCxnSpPr>
            <p:nvPr/>
          </p:nvCxnSpPr>
          <p:spPr bwMode="auto">
            <a:xfrm flipV="1">
              <a:off x="7836694" y="1631951"/>
              <a:ext cx="14361" cy="806449"/>
            </a:xfrm>
            <a:prstGeom prst="straightConnector1">
              <a:avLst/>
            </a:prstGeom>
            <a:ln>
              <a:solidFill>
                <a:schemeClr val="tx1"/>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64" name="Rectangle 63"/>
            <p:cNvSpPr/>
            <p:nvPr/>
          </p:nvSpPr>
          <p:spPr bwMode="auto">
            <a:xfrm>
              <a:off x="457200" y="5005388"/>
              <a:ext cx="1079998" cy="285237"/>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fontAlgn="base">
                <a:spcBef>
                  <a:spcPct val="0"/>
                </a:spcBef>
                <a:spcAft>
                  <a:spcPct val="0"/>
                </a:spcAft>
                <a:defRPr/>
              </a:pPr>
              <a:r>
                <a:rPr lang="en-US" sz="1400" dirty="0" smtClean="0">
                  <a:solidFill>
                    <a:srgbClr val="000000"/>
                  </a:solidFill>
                  <a:latin typeface="Arial"/>
                </a:rPr>
                <a:t>Apollo</a:t>
              </a:r>
              <a:endParaRPr lang="en-US" sz="1400" dirty="0">
                <a:solidFill>
                  <a:srgbClr val="000000"/>
                </a:solidFill>
                <a:latin typeface="Arial"/>
              </a:endParaRPr>
            </a:p>
          </p:txBody>
        </p:sp>
        <p:sp>
          <p:nvSpPr>
            <p:cNvPr id="65" name="Rectangle 64"/>
            <p:cNvSpPr/>
            <p:nvPr/>
          </p:nvSpPr>
          <p:spPr bwMode="auto">
            <a:xfrm>
              <a:off x="457200" y="5767388"/>
              <a:ext cx="1079998" cy="285237"/>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fontAlgn="base">
                <a:spcBef>
                  <a:spcPct val="0"/>
                </a:spcBef>
                <a:spcAft>
                  <a:spcPct val="0"/>
                </a:spcAft>
                <a:defRPr/>
              </a:pPr>
              <a:r>
                <a:rPr lang="en-US" sz="1400" dirty="0" smtClean="0">
                  <a:solidFill>
                    <a:srgbClr val="000000"/>
                  </a:solidFill>
                  <a:latin typeface="Arial"/>
                </a:rPr>
                <a:t>Lemon</a:t>
              </a:r>
              <a:endParaRPr lang="en-US" sz="1400" dirty="0">
                <a:solidFill>
                  <a:srgbClr val="000000"/>
                </a:solidFill>
                <a:latin typeface="Arial"/>
              </a:endParaRPr>
            </a:p>
          </p:txBody>
        </p:sp>
        <p:sp>
          <p:nvSpPr>
            <p:cNvPr id="66" name="Rectangle 65"/>
            <p:cNvSpPr/>
            <p:nvPr/>
          </p:nvSpPr>
          <p:spPr bwMode="auto">
            <a:xfrm>
              <a:off x="457200" y="2033588"/>
              <a:ext cx="1079998" cy="285237"/>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fontAlgn="base">
                <a:spcBef>
                  <a:spcPct val="0"/>
                </a:spcBef>
                <a:spcAft>
                  <a:spcPct val="0"/>
                </a:spcAft>
                <a:defRPr/>
              </a:pPr>
              <a:r>
                <a:rPr lang="en-US" sz="1400" dirty="0" err="1" smtClean="0">
                  <a:solidFill>
                    <a:srgbClr val="000000"/>
                  </a:solidFill>
                  <a:latin typeface="Arial"/>
                </a:rPr>
                <a:t>Hadoop</a:t>
              </a:r>
              <a:endParaRPr lang="en-US" sz="1400" dirty="0">
                <a:solidFill>
                  <a:srgbClr val="000000"/>
                </a:solidFill>
                <a:latin typeface="Arial"/>
              </a:endParaRPr>
            </a:p>
          </p:txBody>
        </p:sp>
        <p:sp>
          <p:nvSpPr>
            <p:cNvPr id="67" name="Rectangle 66"/>
            <p:cNvSpPr/>
            <p:nvPr/>
          </p:nvSpPr>
          <p:spPr bwMode="auto">
            <a:xfrm>
              <a:off x="457200" y="2338388"/>
              <a:ext cx="1079998" cy="285237"/>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fontAlgn="base">
                <a:spcBef>
                  <a:spcPct val="0"/>
                </a:spcBef>
                <a:spcAft>
                  <a:spcPct val="0"/>
                </a:spcAft>
                <a:defRPr/>
              </a:pPr>
              <a:r>
                <a:rPr lang="en-US" sz="1400" dirty="0" smtClean="0">
                  <a:solidFill>
                    <a:srgbClr val="000000"/>
                  </a:solidFill>
                  <a:latin typeface="Arial"/>
                </a:rPr>
                <a:t>Oracle</a:t>
              </a:r>
              <a:endParaRPr lang="en-US" sz="1400" dirty="0">
                <a:solidFill>
                  <a:srgbClr val="000000"/>
                </a:solidFill>
                <a:latin typeface="Arial"/>
              </a:endParaRPr>
            </a:p>
          </p:txBody>
        </p:sp>
        <p:sp>
          <p:nvSpPr>
            <p:cNvPr id="68" name="Rectangle 67"/>
            <p:cNvSpPr/>
            <p:nvPr/>
          </p:nvSpPr>
          <p:spPr bwMode="auto">
            <a:xfrm>
              <a:off x="457200" y="1042988"/>
              <a:ext cx="1079998" cy="285237"/>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fontAlgn="base">
                <a:spcBef>
                  <a:spcPct val="0"/>
                </a:spcBef>
                <a:spcAft>
                  <a:spcPct val="0"/>
                </a:spcAft>
                <a:defRPr/>
              </a:pPr>
              <a:r>
                <a:rPr lang="en-US" sz="1400" dirty="0" err="1" smtClean="0">
                  <a:solidFill>
                    <a:srgbClr val="000000"/>
                  </a:solidFill>
                  <a:latin typeface="Arial"/>
                </a:rPr>
                <a:t>Kibana</a:t>
              </a:r>
              <a:r>
                <a:rPr lang="en-US" sz="1400" dirty="0" smtClean="0">
                  <a:solidFill>
                    <a:srgbClr val="000000"/>
                  </a:solidFill>
                  <a:latin typeface="Arial"/>
                </a:rPr>
                <a:t>?</a:t>
              </a:r>
              <a:endParaRPr lang="en-US" sz="1400" dirty="0">
                <a:solidFill>
                  <a:srgbClr val="000000"/>
                </a:solidFill>
                <a:latin typeface="Arial"/>
              </a:endParaRPr>
            </a:p>
          </p:txBody>
        </p:sp>
        <p:sp>
          <p:nvSpPr>
            <p:cNvPr id="69" name="Curved Right Arrow 68"/>
            <p:cNvSpPr/>
            <p:nvPr/>
          </p:nvSpPr>
          <p:spPr>
            <a:xfrm>
              <a:off x="685800" y="2971800"/>
              <a:ext cx="457200" cy="685800"/>
            </a:xfrm>
            <a:prstGeom prst="curvedRightArrow">
              <a:avLst>
                <a:gd name="adj1" fmla="val 0"/>
                <a:gd name="adj2" fmla="val 22767"/>
                <a:gd name="adj3" fmla="val 20833"/>
              </a:avLst>
            </a:prstGeom>
          </p:spPr>
          <p:style>
            <a:lnRef idx="2">
              <a:schemeClr val="dk1"/>
            </a:lnRef>
            <a:fillRef idx="1">
              <a:schemeClr val="lt1"/>
            </a:fillRef>
            <a:effectRef idx="0">
              <a:schemeClr val="dk1"/>
            </a:effectRef>
            <a:fontRef idx="minor">
              <a:schemeClr val="dk1"/>
            </a:fontRef>
          </p:style>
          <p:txBody>
            <a:bodyPr rtlCol="0" anchor="ctr"/>
            <a:lstStyle/>
            <a:p>
              <a:pPr algn="ctr" fontAlgn="base">
                <a:spcBef>
                  <a:spcPct val="0"/>
                </a:spcBef>
                <a:spcAft>
                  <a:spcPct val="0"/>
                </a:spcAft>
              </a:pPr>
              <a:endParaRPr lang="en-US">
                <a:solidFill>
                  <a:srgbClr val="000000"/>
                </a:solidFill>
                <a:latin typeface="Arial"/>
              </a:endParaRPr>
            </a:p>
          </p:txBody>
        </p:sp>
      </p:grpSp>
      <p:sp>
        <p:nvSpPr>
          <p:cNvPr id="71" name="Rectangle 70"/>
          <p:cNvSpPr/>
          <p:nvPr/>
        </p:nvSpPr>
        <p:spPr bwMode="auto">
          <a:xfrm>
            <a:off x="936030" y="3200400"/>
            <a:ext cx="968970" cy="242799"/>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fontAlgn="base">
              <a:spcBef>
                <a:spcPct val="0"/>
              </a:spcBef>
              <a:spcAft>
                <a:spcPct val="0"/>
              </a:spcAft>
              <a:defRPr/>
            </a:pPr>
            <a:r>
              <a:rPr lang="en-US" sz="1400" dirty="0" err="1" smtClean="0">
                <a:solidFill>
                  <a:srgbClr val="000000"/>
                </a:solidFill>
                <a:latin typeface="Arial"/>
              </a:rPr>
              <a:t>Logstash</a:t>
            </a:r>
            <a:endParaRPr lang="en-US" sz="1400" dirty="0">
              <a:solidFill>
                <a:srgbClr val="000000"/>
              </a:solidFill>
              <a:latin typeface="Arial"/>
            </a:endParaRPr>
          </a:p>
        </p:txBody>
      </p:sp>
    </p:spTree>
    <p:extLst>
      <p:ext uri="{BB962C8B-B14F-4D97-AF65-F5344CB8AC3E}">
        <p14:creationId xmlns:p14="http://schemas.microsoft.com/office/powerpoint/2010/main" val="17920332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Prepare the Move to the Clouds</a:t>
            </a:r>
            <a:endParaRPr lang="en-GB" dirty="0"/>
          </a:p>
        </p:txBody>
      </p:sp>
      <p:sp>
        <p:nvSpPr>
          <p:cNvPr id="3" name="Content Placeholder 2"/>
          <p:cNvSpPr>
            <a:spLocks noGrp="1"/>
          </p:cNvSpPr>
          <p:nvPr>
            <p:ph idx="1"/>
          </p:nvPr>
        </p:nvSpPr>
        <p:spPr>
          <a:xfrm>
            <a:off x="457200" y="1666844"/>
            <a:ext cx="8229600" cy="4429156"/>
          </a:xfrm>
        </p:spPr>
        <p:txBody>
          <a:bodyPr/>
          <a:lstStyle/>
          <a:p>
            <a:r>
              <a:rPr lang="en-GB" dirty="0" smtClean="0"/>
              <a:t>Improve operational efficiency</a:t>
            </a:r>
          </a:p>
          <a:p>
            <a:pPr lvl="1"/>
            <a:r>
              <a:rPr lang="en-GB" dirty="0" smtClean="0"/>
              <a:t>Machine reception/testing by rapidly deploying batch VMs</a:t>
            </a:r>
          </a:p>
          <a:p>
            <a:pPr lvl="1"/>
            <a:r>
              <a:rPr lang="en-GB" dirty="0" smtClean="0"/>
              <a:t>Hardware interventions with long running programs by live migration</a:t>
            </a:r>
          </a:p>
          <a:p>
            <a:pPr lvl="1"/>
            <a:r>
              <a:rPr lang="en-GB" dirty="0" smtClean="0"/>
              <a:t>Multiple operating system coverage by multi-VMs per hypervisor</a:t>
            </a:r>
          </a:p>
          <a:p>
            <a:r>
              <a:rPr lang="en-GB" dirty="0" smtClean="0"/>
              <a:t>Improve resource efficiency</a:t>
            </a:r>
          </a:p>
          <a:p>
            <a:pPr lvl="1"/>
            <a:r>
              <a:rPr lang="en-GB" dirty="0" smtClean="0"/>
              <a:t>Exploit idle resources</a:t>
            </a:r>
            <a:r>
              <a:rPr lang="en-GB" dirty="0"/>
              <a:t> </a:t>
            </a:r>
            <a:r>
              <a:rPr lang="en-GB" dirty="0" smtClean="0"/>
              <a:t>such as service nodes by packing with batch</a:t>
            </a:r>
          </a:p>
          <a:p>
            <a:pPr lvl="1"/>
            <a:r>
              <a:rPr lang="en-GB" dirty="0"/>
              <a:t>V</a:t>
            </a:r>
            <a:r>
              <a:rPr lang="en-GB" dirty="0" smtClean="0"/>
              <a:t>ariable load such as interactive/build machines with suspend/resume</a:t>
            </a:r>
          </a:p>
          <a:p>
            <a:r>
              <a:rPr lang="en-GB" dirty="0" smtClean="0"/>
              <a:t>Improve responsiveness</a:t>
            </a:r>
          </a:p>
          <a:p>
            <a:pPr lvl="1"/>
            <a:r>
              <a:rPr lang="en-GB" dirty="0" smtClean="0"/>
              <a:t>Self-Service web interfaces rather than tickets to request resources</a:t>
            </a:r>
          </a:p>
          <a:p>
            <a:pPr lvl="1"/>
            <a:r>
              <a:rPr lang="en-GB" dirty="0" smtClean="0"/>
              <a:t>Coffee break response time</a:t>
            </a:r>
          </a:p>
          <a:p>
            <a:r>
              <a:rPr lang="en-GB" dirty="0" smtClean="0"/>
              <a:t>Support middleware simplification and cloud studies</a:t>
            </a:r>
          </a:p>
          <a:p>
            <a:pPr lvl="1"/>
            <a:r>
              <a:rPr lang="en-GB" dirty="0" smtClean="0"/>
              <a:t>Could we run LHC infrastructure with only an Amazon like interface?</a:t>
            </a:r>
          </a:p>
          <a:p>
            <a:pPr lvl="1"/>
            <a:endParaRPr lang="en-GB" dirty="0" smtClean="0"/>
          </a:p>
          <a:p>
            <a:endParaRPr lang="en-GB" dirty="0"/>
          </a:p>
        </p:txBody>
      </p:sp>
      <p:sp>
        <p:nvSpPr>
          <p:cNvPr id="4" name="Date Placeholder 3"/>
          <p:cNvSpPr>
            <a:spLocks noGrp="1"/>
          </p:cNvSpPr>
          <p:nvPr>
            <p:ph type="dt" sz="half" idx="10"/>
          </p:nvPr>
        </p:nvSpPr>
        <p:spPr/>
        <p:txBody>
          <a:bodyPr/>
          <a:lstStyle/>
          <a:p>
            <a:pPr>
              <a:defRPr/>
            </a:pPr>
            <a:r>
              <a:rPr lang="en-US" smtClean="0"/>
              <a:t>CERN Infrastructure Evolution</a:t>
            </a:r>
            <a:endParaRPr lang="en-US" dirty="0" smtClean="0"/>
          </a:p>
        </p:txBody>
      </p:sp>
      <p:sp>
        <p:nvSpPr>
          <p:cNvPr id="5" name="Footer Placeholder 4"/>
          <p:cNvSpPr>
            <a:spLocks noGrp="1"/>
          </p:cNvSpPr>
          <p:nvPr>
            <p:ph type="ftr" sz="quarter" idx="11"/>
          </p:nvPr>
        </p:nvSpPr>
        <p:spPr/>
        <p:txBody>
          <a:bodyPr/>
          <a:lstStyle/>
          <a:p>
            <a:pPr>
              <a:defRPr/>
            </a:pPr>
            <a:r>
              <a:rPr lang="fr-FR" smtClean="0"/>
              <a:t>Tim Bell, CERN</a:t>
            </a:r>
            <a:endParaRPr lang="fr-FR" dirty="0"/>
          </a:p>
        </p:txBody>
      </p:sp>
      <p:sp>
        <p:nvSpPr>
          <p:cNvPr id="6" name="Slide Number Placeholder 5"/>
          <p:cNvSpPr>
            <a:spLocks noGrp="1"/>
          </p:cNvSpPr>
          <p:nvPr>
            <p:ph type="sldNum" sz="quarter" idx="12"/>
          </p:nvPr>
        </p:nvSpPr>
        <p:spPr/>
        <p:txBody>
          <a:bodyPr/>
          <a:lstStyle/>
          <a:p>
            <a:pPr>
              <a:defRPr/>
            </a:pPr>
            <a:fld id="{1D698006-7770-4D45-9D4A-81F15BF3CA96}" type="slidenum">
              <a:rPr lang="fr-FR" smtClean="0"/>
              <a:pPr>
                <a:defRPr/>
              </a:pPr>
              <a:t>21</a:t>
            </a:fld>
            <a:endParaRPr lang="fr-FR"/>
          </a:p>
        </p:txBody>
      </p:sp>
    </p:spTree>
    <p:extLst>
      <p:ext uri="{BB962C8B-B14F-4D97-AF65-F5344CB8AC3E}">
        <p14:creationId xmlns:p14="http://schemas.microsoft.com/office/powerpoint/2010/main" val="22575865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Public Procurement Purchase </a:t>
            </a:r>
            <a:r>
              <a:rPr lang="en-GB" dirty="0"/>
              <a:t>M</a:t>
            </a:r>
            <a:r>
              <a:rPr lang="en-GB" dirty="0" smtClean="0"/>
              <a:t>odel</a:t>
            </a:r>
            <a:endParaRPr lang="en-GB" dirty="0"/>
          </a:p>
        </p:txBody>
      </p:sp>
      <p:graphicFrame>
        <p:nvGraphicFramePr>
          <p:cNvPr id="7" name="Content Placeholder 6"/>
          <p:cNvGraphicFramePr>
            <a:graphicFrameLocks noGrp="1"/>
          </p:cNvGraphicFramePr>
          <p:nvPr>
            <p:ph idx="1"/>
            <p:extLst/>
          </p:nvPr>
        </p:nvGraphicFramePr>
        <p:xfrm>
          <a:off x="457200" y="1681480"/>
          <a:ext cx="7620000" cy="4719320"/>
        </p:xfrm>
        <a:graphic>
          <a:graphicData uri="http://schemas.openxmlformats.org/drawingml/2006/table">
            <a:tbl>
              <a:tblPr firstRow="1" bandRow="1">
                <a:tableStyleId>{5C22544A-7EE6-4342-B048-85BDC9FD1C3A}</a:tableStyleId>
              </a:tblPr>
              <a:tblGrid>
                <a:gridCol w="3864100"/>
                <a:gridCol w="1698500"/>
                <a:gridCol w="2057400"/>
              </a:tblGrid>
              <a:tr h="370840">
                <a:tc>
                  <a:txBody>
                    <a:bodyPr/>
                    <a:lstStyle/>
                    <a:p>
                      <a:r>
                        <a:rPr lang="en-GB" dirty="0" smtClean="0"/>
                        <a:t>Step</a:t>
                      </a:r>
                      <a:endParaRPr lang="en-GB" dirty="0"/>
                    </a:p>
                  </a:txBody>
                  <a:tcPr/>
                </a:tc>
                <a:tc>
                  <a:txBody>
                    <a:bodyPr/>
                    <a:lstStyle/>
                    <a:p>
                      <a:r>
                        <a:rPr lang="en-GB" dirty="0" smtClean="0"/>
                        <a:t>Time (Days)</a:t>
                      </a:r>
                      <a:endParaRPr lang="en-GB" dirty="0"/>
                    </a:p>
                  </a:txBody>
                  <a:tcPr/>
                </a:tc>
                <a:tc>
                  <a:txBody>
                    <a:bodyPr/>
                    <a:lstStyle/>
                    <a:p>
                      <a:r>
                        <a:rPr lang="en-GB" dirty="0" smtClean="0"/>
                        <a:t>Elapsed (Days)</a:t>
                      </a:r>
                      <a:endParaRPr lang="en-GB" dirty="0"/>
                    </a:p>
                  </a:txBody>
                  <a:tcPr/>
                </a:tc>
              </a:tr>
              <a:tr h="370840">
                <a:tc>
                  <a:txBody>
                    <a:bodyPr/>
                    <a:lstStyle/>
                    <a:p>
                      <a:r>
                        <a:rPr lang="en-GB" dirty="0" smtClean="0"/>
                        <a:t>User expresses requirement</a:t>
                      </a:r>
                      <a:endParaRPr lang="en-GB" dirty="0"/>
                    </a:p>
                  </a:txBody>
                  <a:tcPr/>
                </a:tc>
                <a:tc>
                  <a:txBody>
                    <a:bodyPr/>
                    <a:lstStyle/>
                    <a:p>
                      <a:pPr algn="r"/>
                      <a:endParaRPr lang="en-GB" dirty="0"/>
                    </a:p>
                  </a:txBody>
                  <a:tcPr/>
                </a:tc>
                <a:tc>
                  <a:txBody>
                    <a:bodyPr/>
                    <a:lstStyle/>
                    <a:p>
                      <a:pPr algn="r"/>
                      <a:r>
                        <a:rPr lang="en-GB" dirty="0" smtClean="0"/>
                        <a:t>0</a:t>
                      </a:r>
                      <a:endParaRPr lang="en-GB" dirty="0"/>
                    </a:p>
                  </a:txBody>
                  <a:tcPr/>
                </a:tc>
              </a:tr>
              <a:tr h="370840">
                <a:tc>
                  <a:txBody>
                    <a:bodyPr/>
                    <a:lstStyle/>
                    <a:p>
                      <a:r>
                        <a:rPr lang="en-GB" dirty="0" smtClean="0"/>
                        <a:t>Market</a:t>
                      </a:r>
                      <a:r>
                        <a:rPr lang="en-GB" baseline="0" dirty="0" smtClean="0"/>
                        <a:t> Survey prepared</a:t>
                      </a:r>
                      <a:endParaRPr lang="en-GB" dirty="0"/>
                    </a:p>
                  </a:txBody>
                  <a:tcPr/>
                </a:tc>
                <a:tc>
                  <a:txBody>
                    <a:bodyPr/>
                    <a:lstStyle/>
                    <a:p>
                      <a:pPr algn="r"/>
                      <a:r>
                        <a:rPr lang="en-GB" dirty="0" smtClean="0"/>
                        <a:t>15</a:t>
                      </a:r>
                      <a:endParaRPr lang="en-GB" dirty="0"/>
                    </a:p>
                  </a:txBody>
                  <a:tcPr/>
                </a:tc>
                <a:tc>
                  <a:txBody>
                    <a:bodyPr/>
                    <a:lstStyle/>
                    <a:p>
                      <a:pPr algn="r"/>
                      <a:r>
                        <a:rPr lang="en-GB" dirty="0" smtClean="0"/>
                        <a:t>15</a:t>
                      </a:r>
                      <a:endParaRPr lang="en-GB" dirty="0"/>
                    </a:p>
                  </a:txBody>
                  <a:tcPr/>
                </a:tc>
              </a:tr>
              <a:tr h="370840">
                <a:tc>
                  <a:txBody>
                    <a:bodyPr/>
                    <a:lstStyle/>
                    <a:p>
                      <a:r>
                        <a:rPr lang="en-GB" dirty="0" smtClean="0"/>
                        <a:t>Market Survey for possible vendors</a:t>
                      </a:r>
                      <a:endParaRPr lang="en-GB" dirty="0"/>
                    </a:p>
                  </a:txBody>
                  <a:tcPr/>
                </a:tc>
                <a:tc>
                  <a:txBody>
                    <a:bodyPr/>
                    <a:lstStyle/>
                    <a:p>
                      <a:pPr algn="r"/>
                      <a:r>
                        <a:rPr lang="en-GB" dirty="0" smtClean="0"/>
                        <a:t>30</a:t>
                      </a:r>
                      <a:endParaRPr lang="en-GB" dirty="0"/>
                    </a:p>
                  </a:txBody>
                  <a:tcPr/>
                </a:tc>
                <a:tc>
                  <a:txBody>
                    <a:bodyPr/>
                    <a:lstStyle/>
                    <a:p>
                      <a:pPr algn="r"/>
                      <a:r>
                        <a:rPr lang="en-GB" dirty="0" smtClean="0"/>
                        <a:t>45</a:t>
                      </a:r>
                      <a:endParaRPr lang="en-GB" dirty="0"/>
                    </a:p>
                  </a:txBody>
                  <a:tcPr/>
                </a:tc>
              </a:tr>
              <a:tr h="370840">
                <a:tc>
                  <a:txBody>
                    <a:bodyPr/>
                    <a:lstStyle/>
                    <a:p>
                      <a:r>
                        <a:rPr lang="en-GB" dirty="0" smtClean="0"/>
                        <a:t>Specifications prepared</a:t>
                      </a:r>
                      <a:endParaRPr lang="en-GB" dirty="0"/>
                    </a:p>
                  </a:txBody>
                  <a:tcPr/>
                </a:tc>
                <a:tc>
                  <a:txBody>
                    <a:bodyPr/>
                    <a:lstStyle/>
                    <a:p>
                      <a:pPr algn="r"/>
                      <a:r>
                        <a:rPr lang="en-GB" dirty="0" smtClean="0"/>
                        <a:t>15</a:t>
                      </a:r>
                      <a:endParaRPr lang="en-GB" dirty="0"/>
                    </a:p>
                  </a:txBody>
                  <a:tcPr/>
                </a:tc>
                <a:tc>
                  <a:txBody>
                    <a:bodyPr/>
                    <a:lstStyle/>
                    <a:p>
                      <a:pPr algn="r"/>
                      <a:r>
                        <a:rPr lang="en-GB" dirty="0" smtClean="0"/>
                        <a:t>60</a:t>
                      </a:r>
                      <a:endParaRPr lang="en-GB" dirty="0"/>
                    </a:p>
                  </a:txBody>
                  <a:tcPr/>
                </a:tc>
              </a:tr>
              <a:tr h="370840">
                <a:tc>
                  <a:txBody>
                    <a:bodyPr/>
                    <a:lstStyle/>
                    <a:p>
                      <a:r>
                        <a:rPr lang="en-GB" dirty="0" smtClean="0"/>
                        <a:t>Vendor responses</a:t>
                      </a:r>
                      <a:endParaRPr lang="en-GB" dirty="0"/>
                    </a:p>
                  </a:txBody>
                  <a:tcPr/>
                </a:tc>
                <a:tc>
                  <a:txBody>
                    <a:bodyPr/>
                    <a:lstStyle/>
                    <a:p>
                      <a:pPr algn="r"/>
                      <a:r>
                        <a:rPr lang="en-GB" baseline="0" dirty="0" smtClean="0"/>
                        <a:t>30</a:t>
                      </a:r>
                      <a:endParaRPr lang="en-GB" dirty="0"/>
                    </a:p>
                  </a:txBody>
                  <a:tcPr/>
                </a:tc>
                <a:tc>
                  <a:txBody>
                    <a:bodyPr/>
                    <a:lstStyle/>
                    <a:p>
                      <a:pPr algn="r"/>
                      <a:r>
                        <a:rPr lang="en-GB" dirty="0" smtClean="0"/>
                        <a:t>90</a:t>
                      </a:r>
                      <a:endParaRPr lang="en-GB" dirty="0"/>
                    </a:p>
                  </a:txBody>
                  <a:tcPr/>
                </a:tc>
              </a:tr>
              <a:tr h="370840">
                <a:tc>
                  <a:txBody>
                    <a:bodyPr/>
                    <a:lstStyle/>
                    <a:p>
                      <a:r>
                        <a:rPr lang="en-GB" dirty="0" smtClean="0"/>
                        <a:t>Test systems evaluated</a:t>
                      </a:r>
                      <a:endParaRPr lang="en-GB" dirty="0"/>
                    </a:p>
                  </a:txBody>
                  <a:tcPr/>
                </a:tc>
                <a:tc>
                  <a:txBody>
                    <a:bodyPr/>
                    <a:lstStyle/>
                    <a:p>
                      <a:pPr algn="r"/>
                      <a:r>
                        <a:rPr lang="en-GB" dirty="0" smtClean="0"/>
                        <a:t>30</a:t>
                      </a:r>
                      <a:endParaRPr lang="en-GB" dirty="0"/>
                    </a:p>
                  </a:txBody>
                  <a:tcPr/>
                </a:tc>
                <a:tc>
                  <a:txBody>
                    <a:bodyPr/>
                    <a:lstStyle/>
                    <a:p>
                      <a:pPr algn="r"/>
                      <a:r>
                        <a:rPr lang="en-GB" dirty="0" smtClean="0"/>
                        <a:t>120</a:t>
                      </a:r>
                      <a:endParaRPr lang="en-GB" dirty="0"/>
                    </a:p>
                  </a:txBody>
                  <a:tcPr/>
                </a:tc>
              </a:tr>
              <a:tr h="370840">
                <a:tc>
                  <a:txBody>
                    <a:bodyPr/>
                    <a:lstStyle/>
                    <a:p>
                      <a:r>
                        <a:rPr lang="en-GB" dirty="0" smtClean="0"/>
                        <a:t>Offers adjudicated</a:t>
                      </a:r>
                      <a:endParaRPr lang="en-GB" dirty="0"/>
                    </a:p>
                  </a:txBody>
                  <a:tcPr/>
                </a:tc>
                <a:tc>
                  <a:txBody>
                    <a:bodyPr/>
                    <a:lstStyle/>
                    <a:p>
                      <a:pPr algn="r"/>
                      <a:r>
                        <a:rPr lang="en-GB" dirty="0" smtClean="0"/>
                        <a:t>10</a:t>
                      </a:r>
                      <a:endParaRPr lang="en-GB" dirty="0"/>
                    </a:p>
                  </a:txBody>
                  <a:tcPr/>
                </a:tc>
                <a:tc>
                  <a:txBody>
                    <a:bodyPr/>
                    <a:lstStyle/>
                    <a:p>
                      <a:pPr algn="r"/>
                      <a:r>
                        <a:rPr lang="en-GB" dirty="0" smtClean="0"/>
                        <a:t>130</a:t>
                      </a:r>
                      <a:endParaRPr lang="en-GB" dirty="0"/>
                    </a:p>
                  </a:txBody>
                  <a:tcPr/>
                </a:tc>
              </a:tr>
              <a:tr h="370840">
                <a:tc>
                  <a:txBody>
                    <a:bodyPr/>
                    <a:lstStyle/>
                    <a:p>
                      <a:r>
                        <a:rPr lang="en-GB" dirty="0" smtClean="0"/>
                        <a:t>Finance</a:t>
                      </a:r>
                      <a:r>
                        <a:rPr lang="en-GB" baseline="0" dirty="0" smtClean="0"/>
                        <a:t> committee</a:t>
                      </a:r>
                      <a:endParaRPr lang="en-GB" dirty="0"/>
                    </a:p>
                  </a:txBody>
                  <a:tcPr/>
                </a:tc>
                <a:tc>
                  <a:txBody>
                    <a:bodyPr/>
                    <a:lstStyle/>
                    <a:p>
                      <a:pPr algn="r"/>
                      <a:r>
                        <a:rPr lang="en-GB" dirty="0" smtClean="0"/>
                        <a:t>30</a:t>
                      </a:r>
                      <a:endParaRPr lang="en-GB" dirty="0"/>
                    </a:p>
                  </a:txBody>
                  <a:tcPr/>
                </a:tc>
                <a:tc>
                  <a:txBody>
                    <a:bodyPr/>
                    <a:lstStyle/>
                    <a:p>
                      <a:pPr algn="r"/>
                      <a:r>
                        <a:rPr lang="en-GB" dirty="0" smtClean="0"/>
                        <a:t>160</a:t>
                      </a:r>
                      <a:endParaRPr lang="en-GB" dirty="0"/>
                    </a:p>
                  </a:txBody>
                  <a:tcPr/>
                </a:tc>
              </a:tr>
              <a:tr h="370840">
                <a:tc>
                  <a:txBody>
                    <a:bodyPr/>
                    <a:lstStyle/>
                    <a:p>
                      <a:r>
                        <a:rPr lang="en-GB" dirty="0" smtClean="0"/>
                        <a:t>Hardware</a:t>
                      </a:r>
                      <a:r>
                        <a:rPr lang="en-GB" baseline="0" dirty="0" smtClean="0"/>
                        <a:t> delivered</a:t>
                      </a:r>
                      <a:endParaRPr lang="en-GB" dirty="0"/>
                    </a:p>
                  </a:txBody>
                  <a:tcPr/>
                </a:tc>
                <a:tc>
                  <a:txBody>
                    <a:bodyPr/>
                    <a:lstStyle/>
                    <a:p>
                      <a:pPr algn="r"/>
                      <a:r>
                        <a:rPr lang="en-GB" dirty="0" smtClean="0"/>
                        <a:t>90</a:t>
                      </a:r>
                      <a:endParaRPr lang="en-GB" dirty="0"/>
                    </a:p>
                  </a:txBody>
                  <a:tcPr/>
                </a:tc>
                <a:tc>
                  <a:txBody>
                    <a:bodyPr/>
                    <a:lstStyle/>
                    <a:p>
                      <a:pPr algn="r"/>
                      <a:r>
                        <a:rPr lang="en-GB" dirty="0" smtClean="0"/>
                        <a:t>250</a:t>
                      </a:r>
                      <a:endParaRPr lang="en-GB" dirty="0"/>
                    </a:p>
                  </a:txBody>
                  <a:tcPr/>
                </a:tc>
              </a:tr>
              <a:tr h="370840">
                <a:tc>
                  <a:txBody>
                    <a:bodyPr/>
                    <a:lstStyle/>
                    <a:p>
                      <a:r>
                        <a:rPr lang="en-GB" b="0" dirty="0" smtClean="0"/>
                        <a:t>Burn</a:t>
                      </a:r>
                      <a:r>
                        <a:rPr lang="en-GB" b="0" baseline="0" dirty="0" smtClean="0"/>
                        <a:t> in and acceptance</a:t>
                      </a:r>
                      <a:endParaRPr lang="en-GB" b="0" dirty="0"/>
                    </a:p>
                  </a:txBody>
                  <a:tcPr/>
                </a:tc>
                <a:tc>
                  <a:txBody>
                    <a:bodyPr/>
                    <a:lstStyle/>
                    <a:p>
                      <a:pPr algn="r"/>
                      <a:r>
                        <a:rPr lang="en-GB" b="0" dirty="0" smtClean="0"/>
                        <a:t>30</a:t>
                      </a:r>
                      <a:r>
                        <a:rPr lang="en-GB" b="0" baseline="0" dirty="0" smtClean="0"/>
                        <a:t> days typical 38</a:t>
                      </a:r>
                      <a:r>
                        <a:rPr lang="en-GB" b="0" dirty="0" smtClean="0"/>
                        <a:t>0 worst</a:t>
                      </a:r>
                      <a:r>
                        <a:rPr lang="en-GB" b="0" baseline="0" dirty="0" smtClean="0"/>
                        <a:t> case</a:t>
                      </a:r>
                      <a:endParaRPr lang="en-GB" b="0"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b="0" dirty="0" smtClean="0"/>
                        <a:t>280</a:t>
                      </a:r>
                    </a:p>
                  </a:txBody>
                  <a:tcPr/>
                </a:tc>
              </a:tr>
              <a:tr h="370840">
                <a:tc>
                  <a:txBody>
                    <a:bodyPr/>
                    <a:lstStyle/>
                    <a:p>
                      <a:r>
                        <a:rPr lang="en-GB" b="1" dirty="0" smtClean="0"/>
                        <a:t>Total</a:t>
                      </a:r>
                      <a:endParaRPr lang="en-GB" b="1" dirty="0"/>
                    </a:p>
                  </a:txBody>
                  <a:tcPr/>
                </a:tc>
                <a:tc>
                  <a:txBody>
                    <a:bodyPr/>
                    <a:lstStyle/>
                    <a:p>
                      <a:endParaRPr lang="en-GB"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b="1" dirty="0" smtClean="0"/>
                        <a:t>280+ Days</a:t>
                      </a:r>
                    </a:p>
                  </a:txBody>
                  <a:tcPr/>
                </a:tc>
              </a:tr>
            </a:tbl>
          </a:graphicData>
        </a:graphic>
      </p:graphicFrame>
      <p:sp>
        <p:nvSpPr>
          <p:cNvPr id="4" name="Date Placeholder 3"/>
          <p:cNvSpPr>
            <a:spLocks noGrp="1"/>
          </p:cNvSpPr>
          <p:nvPr>
            <p:ph type="dt" sz="half" idx="10"/>
          </p:nvPr>
        </p:nvSpPr>
        <p:spPr/>
        <p:txBody>
          <a:bodyPr/>
          <a:lstStyle/>
          <a:p>
            <a:pPr>
              <a:defRPr/>
            </a:pPr>
            <a:r>
              <a:rPr lang="en-US" smtClean="0"/>
              <a:t>CERN Infrastructure Evolution</a:t>
            </a:r>
            <a:endParaRPr lang="en-US" dirty="0" smtClean="0"/>
          </a:p>
        </p:txBody>
      </p:sp>
      <p:sp>
        <p:nvSpPr>
          <p:cNvPr id="5" name="Footer Placeholder 4"/>
          <p:cNvSpPr>
            <a:spLocks noGrp="1"/>
          </p:cNvSpPr>
          <p:nvPr>
            <p:ph type="ftr" sz="quarter" idx="11"/>
          </p:nvPr>
        </p:nvSpPr>
        <p:spPr/>
        <p:txBody>
          <a:bodyPr/>
          <a:lstStyle/>
          <a:p>
            <a:pPr>
              <a:defRPr/>
            </a:pPr>
            <a:r>
              <a:rPr lang="fr-FR" smtClean="0"/>
              <a:t>Tim Bell, CERN</a:t>
            </a:r>
            <a:endParaRPr lang="fr-FR" dirty="0"/>
          </a:p>
        </p:txBody>
      </p:sp>
      <p:sp>
        <p:nvSpPr>
          <p:cNvPr id="6" name="Slide Number Placeholder 5"/>
          <p:cNvSpPr>
            <a:spLocks noGrp="1"/>
          </p:cNvSpPr>
          <p:nvPr>
            <p:ph type="sldNum" sz="quarter" idx="12"/>
          </p:nvPr>
        </p:nvSpPr>
        <p:spPr/>
        <p:txBody>
          <a:bodyPr/>
          <a:lstStyle/>
          <a:p>
            <a:pPr>
              <a:defRPr/>
            </a:pPr>
            <a:fld id="{1D698006-7770-4D45-9D4A-81F15BF3CA96}" type="slidenum">
              <a:rPr lang="fr-FR" smtClean="0"/>
              <a:pPr>
                <a:defRPr/>
              </a:pPr>
              <a:t>22</a:t>
            </a:fld>
            <a:endParaRPr lang="fr-FR"/>
          </a:p>
        </p:txBody>
      </p:sp>
    </p:spTree>
    <p:extLst>
      <p:ext uri="{BB962C8B-B14F-4D97-AF65-F5344CB8AC3E}">
        <p14:creationId xmlns:p14="http://schemas.microsoft.com/office/powerpoint/2010/main" val="6825584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Service Model</a:t>
            </a:r>
            <a:endParaRPr lang="en-GB" dirty="0"/>
          </a:p>
        </p:txBody>
      </p:sp>
      <p:sp>
        <p:nvSpPr>
          <p:cNvPr id="3" name="Date Placeholder 2"/>
          <p:cNvSpPr>
            <a:spLocks noGrp="1"/>
          </p:cNvSpPr>
          <p:nvPr>
            <p:ph type="dt" sz="half" idx="10"/>
          </p:nvPr>
        </p:nvSpPr>
        <p:spPr/>
        <p:txBody>
          <a:bodyPr/>
          <a:lstStyle/>
          <a:p>
            <a:pPr>
              <a:defRPr/>
            </a:pPr>
            <a:r>
              <a:rPr lang="en-US" smtClean="0"/>
              <a:t>CERN Infrastructure Evolution</a:t>
            </a:r>
            <a:endParaRPr lang="en-GB"/>
          </a:p>
        </p:txBody>
      </p:sp>
      <p:sp>
        <p:nvSpPr>
          <p:cNvPr id="4" name="Footer Placeholder 3"/>
          <p:cNvSpPr>
            <a:spLocks noGrp="1"/>
          </p:cNvSpPr>
          <p:nvPr>
            <p:ph type="ftr" sz="quarter" idx="11"/>
          </p:nvPr>
        </p:nvSpPr>
        <p:spPr/>
        <p:txBody>
          <a:bodyPr/>
          <a:lstStyle/>
          <a:p>
            <a:pPr>
              <a:defRPr/>
            </a:pPr>
            <a:r>
              <a:rPr lang="en-GB" smtClean="0"/>
              <a:t>Tim Bell, CERN</a:t>
            </a:r>
            <a:endParaRPr lang="en-GB"/>
          </a:p>
        </p:txBody>
      </p:sp>
      <p:sp>
        <p:nvSpPr>
          <p:cNvPr id="5" name="Slide Number Placeholder 4"/>
          <p:cNvSpPr>
            <a:spLocks noGrp="1"/>
          </p:cNvSpPr>
          <p:nvPr>
            <p:ph type="sldNum" sz="quarter" idx="12"/>
          </p:nvPr>
        </p:nvSpPr>
        <p:spPr/>
        <p:txBody>
          <a:bodyPr/>
          <a:lstStyle/>
          <a:p>
            <a:pPr>
              <a:defRPr/>
            </a:pPr>
            <a:fld id="{D64AF3DC-CE3D-4814-B1B2-5DBC885FC258}" type="slidenum">
              <a:rPr lang="en-GB" smtClean="0"/>
              <a:pPr>
                <a:defRPr/>
              </a:pPr>
              <a:t>23</a:t>
            </a:fld>
            <a:endParaRPr lang="en-GB"/>
          </a:p>
        </p:txBody>
      </p:sp>
      <p:pic>
        <p:nvPicPr>
          <p:cNvPr id="6" name="Picture 2" descr="http://colosoul.com.au/teensoul/wp-content/uploads/2011/12/PussInBoots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8700" y="1598613"/>
            <a:ext cx="2519362"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4"/>
          <p:cNvSpPr txBox="1">
            <a:spLocks noChangeArrowheads="1"/>
          </p:cNvSpPr>
          <p:nvPr/>
        </p:nvSpPr>
        <p:spPr bwMode="auto">
          <a:xfrm>
            <a:off x="3548062" y="1636713"/>
            <a:ext cx="495377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GB" sz="2000" dirty="0"/>
              <a:t>Pets are given names like </a:t>
            </a:r>
            <a:r>
              <a:rPr lang="en-GB" sz="2000" dirty="0" smtClean="0"/>
              <a:t>pussinboots.cern.ch </a:t>
            </a:r>
            <a:endParaRPr lang="en-GB" sz="2000" dirty="0"/>
          </a:p>
          <a:p>
            <a:pPr eaLnBrk="1" hangingPunct="1">
              <a:buFont typeface="Arial" charset="0"/>
              <a:buChar char="•"/>
            </a:pPr>
            <a:r>
              <a:rPr lang="en-GB" sz="2000" dirty="0"/>
              <a:t>They are unique, lovingly hand raised and cared for</a:t>
            </a:r>
          </a:p>
          <a:p>
            <a:pPr eaLnBrk="1" hangingPunct="1">
              <a:buFont typeface="Arial" charset="0"/>
              <a:buChar char="•"/>
            </a:pPr>
            <a:r>
              <a:rPr lang="en-GB" sz="2000" dirty="0"/>
              <a:t>When they get ill, you nurse them back to health</a:t>
            </a:r>
          </a:p>
        </p:txBody>
      </p:sp>
      <p:pic>
        <p:nvPicPr>
          <p:cNvPr id="8" name="Picture 4" descr="https://encrypted-tbn3.google.com/images?q=tbn:ANd9GcQpcWaL9Uz-orzR8cfdWqhZFmbFHIeCwdOO0HTAYf5ZO-lbMZ0kU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8700" y="3759200"/>
            <a:ext cx="2519362"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7"/>
          <p:cNvSpPr txBox="1">
            <a:spLocks noChangeArrowheads="1"/>
          </p:cNvSpPr>
          <p:nvPr/>
        </p:nvSpPr>
        <p:spPr bwMode="auto">
          <a:xfrm>
            <a:off x="3548062" y="3797300"/>
            <a:ext cx="506253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GB" sz="2000" dirty="0"/>
              <a:t>Cattle are given numbers like vm0042.cern.ch</a:t>
            </a:r>
          </a:p>
          <a:p>
            <a:pPr eaLnBrk="1" hangingPunct="1">
              <a:buFont typeface="Arial" charset="0"/>
              <a:buChar char="•"/>
            </a:pPr>
            <a:r>
              <a:rPr lang="en-GB" sz="2000" dirty="0"/>
              <a:t>They are almost identical to other cattle</a:t>
            </a:r>
          </a:p>
          <a:p>
            <a:pPr eaLnBrk="1" hangingPunct="1">
              <a:buFont typeface="Arial" charset="0"/>
              <a:buChar char="•"/>
            </a:pPr>
            <a:r>
              <a:rPr lang="en-GB" sz="2000" dirty="0"/>
              <a:t>When they get ill, you get another one</a:t>
            </a:r>
          </a:p>
        </p:txBody>
      </p:sp>
      <p:sp>
        <p:nvSpPr>
          <p:cNvPr id="10" name="TextBox 5"/>
          <p:cNvSpPr txBox="1">
            <a:spLocks noChangeArrowheads="1"/>
          </p:cNvSpPr>
          <p:nvPr/>
        </p:nvSpPr>
        <p:spPr bwMode="auto">
          <a:xfrm>
            <a:off x="1173162" y="5775325"/>
            <a:ext cx="70564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GB" dirty="0"/>
              <a:t>Future application architectures tend towards </a:t>
            </a:r>
            <a:r>
              <a:rPr lang="en-GB" dirty="0" smtClean="0"/>
              <a:t>Cattle but Pet support is needed for some specific zones of the cloud</a:t>
            </a:r>
            <a:endParaRPr lang="en-GB" dirty="0"/>
          </a:p>
        </p:txBody>
      </p:sp>
      <p:pic>
        <p:nvPicPr>
          <p:cNvPr id="3074" name="Picture 2" descr="avatar for Cloudscal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40675" y="953016"/>
            <a:ext cx="1122321" cy="1122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17625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Service Consolidation with SCVMM/Hyper-V</a:t>
            </a:r>
            <a:endParaRPr lang="en-GB" dirty="0"/>
          </a:p>
        </p:txBody>
      </p:sp>
      <p:sp>
        <p:nvSpPr>
          <p:cNvPr id="3" name="Date Placeholder 2"/>
          <p:cNvSpPr>
            <a:spLocks noGrp="1"/>
          </p:cNvSpPr>
          <p:nvPr>
            <p:ph type="dt" sz="half" idx="10"/>
          </p:nvPr>
        </p:nvSpPr>
        <p:spPr/>
        <p:txBody>
          <a:bodyPr/>
          <a:lstStyle/>
          <a:p>
            <a:pPr>
              <a:defRPr/>
            </a:pPr>
            <a:r>
              <a:rPr lang="en-US" smtClean="0"/>
              <a:t>CERN Infrastructure Evolution</a:t>
            </a:r>
            <a:endParaRPr lang="en-GB"/>
          </a:p>
        </p:txBody>
      </p:sp>
      <p:sp>
        <p:nvSpPr>
          <p:cNvPr id="4" name="Footer Placeholder 3"/>
          <p:cNvSpPr>
            <a:spLocks noGrp="1"/>
          </p:cNvSpPr>
          <p:nvPr>
            <p:ph type="ftr" sz="quarter" idx="11"/>
          </p:nvPr>
        </p:nvSpPr>
        <p:spPr/>
        <p:txBody>
          <a:bodyPr/>
          <a:lstStyle/>
          <a:p>
            <a:pPr>
              <a:defRPr/>
            </a:pPr>
            <a:r>
              <a:rPr lang="en-GB" smtClean="0"/>
              <a:t>Tim Bell, CERN</a:t>
            </a:r>
            <a:endParaRPr lang="en-GB"/>
          </a:p>
        </p:txBody>
      </p:sp>
      <p:sp>
        <p:nvSpPr>
          <p:cNvPr id="5" name="Slide Number Placeholder 4"/>
          <p:cNvSpPr>
            <a:spLocks noGrp="1"/>
          </p:cNvSpPr>
          <p:nvPr>
            <p:ph type="sldNum" sz="quarter" idx="12"/>
          </p:nvPr>
        </p:nvSpPr>
        <p:spPr/>
        <p:txBody>
          <a:bodyPr/>
          <a:lstStyle/>
          <a:p>
            <a:pPr>
              <a:defRPr/>
            </a:pPr>
            <a:fld id="{D64AF3DC-CE3D-4814-B1B2-5DBC885FC258}" type="slidenum">
              <a:rPr lang="en-GB" smtClean="0"/>
              <a:pPr>
                <a:defRPr/>
              </a:pPr>
              <a:t>24</a:t>
            </a:fld>
            <a:endParaRPr lang="en-GB"/>
          </a:p>
        </p:txBody>
      </p:sp>
      <p:graphicFrame>
        <p:nvGraphicFramePr>
          <p:cNvPr id="8" name="Chart 7"/>
          <p:cNvGraphicFramePr>
            <a:graphicFrameLocks/>
          </p:cNvGraphicFramePr>
          <p:nvPr>
            <p:extLst>
              <p:ext uri="{D42A27DB-BD31-4B8C-83A1-F6EECF244321}">
                <p14:modId xmlns:p14="http://schemas.microsoft.com/office/powerpoint/2010/main" val="2387172382"/>
              </p:ext>
            </p:extLst>
          </p:nvPr>
        </p:nvGraphicFramePr>
        <p:xfrm>
          <a:off x="228600" y="1403350"/>
          <a:ext cx="8153400" cy="362585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190500" y="5257800"/>
            <a:ext cx="8763000" cy="646331"/>
          </a:xfrm>
          <a:prstGeom prst="rect">
            <a:avLst/>
          </a:prstGeom>
          <a:noFill/>
        </p:spPr>
        <p:txBody>
          <a:bodyPr wrap="square" rtlCol="0">
            <a:spAutoFit/>
          </a:bodyPr>
          <a:lstStyle/>
          <a:p>
            <a:pPr marL="285750" indent="-285750">
              <a:buFont typeface="Arial" panose="020B0604020202020204" pitchFamily="34" charset="0"/>
              <a:buChar char="•"/>
            </a:pPr>
            <a:r>
              <a:rPr lang="en-GB" dirty="0" smtClean="0"/>
              <a:t>Service consolidation using virtualisation based on Microsoft SCVMM/Hyper-V running </a:t>
            </a:r>
            <a:r>
              <a:rPr lang="en-GB" dirty="0" err="1" smtClean="0"/>
              <a:t>dev</a:t>
            </a:r>
            <a:r>
              <a:rPr lang="en-GB" dirty="0" smtClean="0"/>
              <a:t>/test and critical production workloads such as grid servers and Pension fund</a:t>
            </a:r>
          </a:p>
        </p:txBody>
      </p:sp>
    </p:spTree>
    <p:extLst>
      <p:ext uri="{BB962C8B-B14F-4D97-AF65-F5344CB8AC3E}">
        <p14:creationId xmlns:p14="http://schemas.microsoft.com/office/powerpoint/2010/main" val="20124665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Cloud Interface Testing – Lxcloud </a:t>
            </a:r>
            <a:endParaRPr lang="en-GB" dirty="0"/>
          </a:p>
        </p:txBody>
      </p:sp>
      <p:sp>
        <p:nvSpPr>
          <p:cNvPr id="3" name="Date Placeholder 2"/>
          <p:cNvSpPr>
            <a:spLocks noGrp="1"/>
          </p:cNvSpPr>
          <p:nvPr>
            <p:ph type="dt" sz="half" idx="10"/>
          </p:nvPr>
        </p:nvSpPr>
        <p:spPr/>
        <p:txBody>
          <a:bodyPr/>
          <a:lstStyle/>
          <a:p>
            <a:pPr>
              <a:defRPr/>
            </a:pPr>
            <a:r>
              <a:rPr lang="en-US" smtClean="0"/>
              <a:t>CERN Infrastructure Evolution</a:t>
            </a:r>
            <a:endParaRPr lang="en-GB"/>
          </a:p>
        </p:txBody>
      </p:sp>
      <p:sp>
        <p:nvSpPr>
          <p:cNvPr id="4" name="Footer Placeholder 3"/>
          <p:cNvSpPr>
            <a:spLocks noGrp="1"/>
          </p:cNvSpPr>
          <p:nvPr>
            <p:ph type="ftr" sz="quarter" idx="11"/>
          </p:nvPr>
        </p:nvSpPr>
        <p:spPr/>
        <p:txBody>
          <a:bodyPr/>
          <a:lstStyle/>
          <a:p>
            <a:pPr>
              <a:defRPr/>
            </a:pPr>
            <a:r>
              <a:rPr lang="en-GB" smtClean="0"/>
              <a:t>Tim Bell, CERN</a:t>
            </a:r>
            <a:endParaRPr lang="en-GB"/>
          </a:p>
        </p:txBody>
      </p:sp>
      <p:sp>
        <p:nvSpPr>
          <p:cNvPr id="5" name="Slide Number Placeholder 4"/>
          <p:cNvSpPr>
            <a:spLocks noGrp="1"/>
          </p:cNvSpPr>
          <p:nvPr>
            <p:ph type="sldNum" sz="quarter" idx="12"/>
          </p:nvPr>
        </p:nvSpPr>
        <p:spPr/>
        <p:txBody>
          <a:bodyPr/>
          <a:lstStyle/>
          <a:p>
            <a:pPr>
              <a:defRPr/>
            </a:pPr>
            <a:fld id="{D64AF3DC-CE3D-4814-B1B2-5DBC885FC258}" type="slidenum">
              <a:rPr lang="en-GB" smtClean="0"/>
              <a:pPr>
                <a:defRPr/>
              </a:pPr>
              <a:t>25</a:t>
            </a:fld>
            <a:endParaRPr lang="en-GB"/>
          </a:p>
        </p:txBody>
      </p:sp>
      <p:pic>
        <p:nvPicPr>
          <p:cNvPr id="6" name="Picture 5"/>
          <p:cNvPicPr>
            <a:picLocks noChangeAspect="1"/>
          </p:cNvPicPr>
          <p:nvPr/>
        </p:nvPicPr>
        <p:blipFill>
          <a:blip r:embed="rId2">
            <a:lum/>
            <a:alphaModFix/>
          </a:blip>
          <a:srcRect/>
          <a:stretch>
            <a:fillRect/>
          </a:stretch>
        </p:blipFill>
        <p:spPr>
          <a:xfrm>
            <a:off x="1981202" y="1600200"/>
            <a:ext cx="4457700" cy="3962400"/>
          </a:xfrm>
          <a:prstGeom prst="rect">
            <a:avLst/>
          </a:prstGeom>
          <a:noFill/>
          <a:ln>
            <a:noFill/>
          </a:ln>
        </p:spPr>
      </p:pic>
      <p:sp>
        <p:nvSpPr>
          <p:cNvPr id="7" name="TextBox 6"/>
          <p:cNvSpPr txBox="1"/>
          <p:nvPr/>
        </p:nvSpPr>
        <p:spPr>
          <a:xfrm>
            <a:off x="304800" y="5636309"/>
            <a:ext cx="8153400" cy="369332"/>
          </a:xfrm>
          <a:prstGeom prst="rect">
            <a:avLst/>
          </a:prstGeom>
          <a:noFill/>
        </p:spPr>
        <p:txBody>
          <a:bodyPr wrap="square" rtlCol="0">
            <a:spAutoFit/>
          </a:bodyPr>
          <a:lstStyle/>
          <a:p>
            <a:pPr marL="285750" indent="-285750">
              <a:buFont typeface="Arial" panose="020B0604020202020204" pitchFamily="34" charset="0"/>
              <a:buChar char="•"/>
            </a:pPr>
            <a:r>
              <a:rPr lang="en-GB" dirty="0" smtClean="0"/>
              <a:t>Tests to 16,000 VMs using OpenNebula and KVM testing virtual batch machines</a:t>
            </a:r>
          </a:p>
        </p:txBody>
      </p:sp>
    </p:spTree>
    <p:extLst>
      <p:ext uri="{BB962C8B-B14F-4D97-AF65-F5344CB8AC3E}">
        <p14:creationId xmlns:p14="http://schemas.microsoft.com/office/powerpoint/2010/main" val="19844330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IT as a Cloud Service </a:t>
            </a:r>
            <a:r>
              <a:rPr lang="en-GB" dirty="0"/>
              <a:t>P</a:t>
            </a:r>
            <a:r>
              <a:rPr lang="en-GB" dirty="0" smtClean="0"/>
              <a:t>rovider ?</a:t>
            </a:r>
            <a:endParaRPr lang="en-GB" dirty="0"/>
          </a:p>
        </p:txBody>
      </p:sp>
      <p:sp>
        <p:nvSpPr>
          <p:cNvPr id="3" name="Content Placeholder 2"/>
          <p:cNvSpPr>
            <a:spLocks noGrp="1"/>
          </p:cNvSpPr>
          <p:nvPr>
            <p:ph idx="1"/>
          </p:nvPr>
        </p:nvSpPr>
        <p:spPr>
          <a:xfrm>
            <a:off x="457200" y="1571612"/>
            <a:ext cx="8229600" cy="2314588"/>
          </a:xfrm>
        </p:spPr>
        <p:txBody>
          <a:bodyPr/>
          <a:lstStyle/>
          <a:p>
            <a:r>
              <a:rPr lang="en-GB" dirty="0" smtClean="0"/>
              <a:t>Following industry reference structure</a:t>
            </a:r>
          </a:p>
          <a:p>
            <a:pPr lvl="1"/>
            <a:r>
              <a:rPr lang="en-GB" dirty="0" smtClean="0"/>
              <a:t>Infrastructure, Platform and Applications</a:t>
            </a:r>
          </a:p>
          <a:p>
            <a:r>
              <a:rPr lang="en-GB" dirty="0" smtClean="0"/>
              <a:t>Start first with Infrastructure-as-a-Service at scale</a:t>
            </a:r>
          </a:p>
          <a:p>
            <a:pPr lvl="1"/>
            <a:r>
              <a:rPr lang="en-GB" dirty="0" smtClean="0"/>
              <a:t>Just provide Amazon functionality</a:t>
            </a:r>
          </a:p>
          <a:p>
            <a:r>
              <a:rPr lang="en-GB" dirty="0"/>
              <a:t>Value add increases up the chain so </a:t>
            </a:r>
            <a:r>
              <a:rPr lang="en-GB" dirty="0" smtClean="0"/>
              <a:t>we need </a:t>
            </a:r>
            <a:r>
              <a:rPr lang="en-GB" dirty="0"/>
              <a:t>a vibrant ecosystem for </a:t>
            </a:r>
            <a:r>
              <a:rPr lang="en-GB" dirty="0" err="1"/>
              <a:t>PaaS</a:t>
            </a:r>
            <a:r>
              <a:rPr lang="en-GB" dirty="0"/>
              <a:t> and </a:t>
            </a:r>
            <a:r>
              <a:rPr lang="en-GB" dirty="0" err="1"/>
              <a:t>SaaS</a:t>
            </a:r>
            <a:endParaRPr lang="en-GB" dirty="0"/>
          </a:p>
          <a:p>
            <a:pPr lvl="1"/>
            <a:endParaRPr lang="en-GB" dirty="0" smtClean="0"/>
          </a:p>
        </p:txBody>
      </p:sp>
      <p:sp>
        <p:nvSpPr>
          <p:cNvPr id="4" name="Date Placeholder 3"/>
          <p:cNvSpPr>
            <a:spLocks noGrp="1"/>
          </p:cNvSpPr>
          <p:nvPr>
            <p:ph type="dt" sz="half" idx="10"/>
          </p:nvPr>
        </p:nvSpPr>
        <p:spPr/>
        <p:txBody>
          <a:bodyPr/>
          <a:lstStyle/>
          <a:p>
            <a:pPr>
              <a:defRPr/>
            </a:pPr>
            <a:r>
              <a:rPr lang="en-US" smtClean="0"/>
              <a:t>CERN Infrastructure Evolution</a:t>
            </a:r>
            <a:endParaRPr lang="en-US" dirty="0" smtClean="0"/>
          </a:p>
        </p:txBody>
      </p:sp>
      <p:sp>
        <p:nvSpPr>
          <p:cNvPr id="5" name="Footer Placeholder 4"/>
          <p:cNvSpPr>
            <a:spLocks noGrp="1"/>
          </p:cNvSpPr>
          <p:nvPr>
            <p:ph type="ftr" sz="quarter" idx="11"/>
          </p:nvPr>
        </p:nvSpPr>
        <p:spPr/>
        <p:txBody>
          <a:bodyPr/>
          <a:lstStyle/>
          <a:p>
            <a:pPr>
              <a:defRPr/>
            </a:pPr>
            <a:r>
              <a:rPr lang="fr-FR" smtClean="0"/>
              <a:t>Tim Bell, CERN</a:t>
            </a:r>
            <a:endParaRPr lang="fr-FR" dirty="0"/>
          </a:p>
        </p:txBody>
      </p:sp>
      <p:sp>
        <p:nvSpPr>
          <p:cNvPr id="6" name="Slide Number Placeholder 5"/>
          <p:cNvSpPr>
            <a:spLocks noGrp="1"/>
          </p:cNvSpPr>
          <p:nvPr>
            <p:ph type="sldNum" sz="quarter" idx="12"/>
          </p:nvPr>
        </p:nvSpPr>
        <p:spPr/>
        <p:txBody>
          <a:bodyPr/>
          <a:lstStyle/>
          <a:p>
            <a:pPr>
              <a:defRPr/>
            </a:pPr>
            <a:fld id="{1D698006-7770-4D45-9D4A-81F15BF3CA96}" type="slidenum">
              <a:rPr lang="fr-FR" smtClean="0"/>
              <a:pPr>
                <a:defRPr/>
              </a:pPr>
              <a:t>26</a:t>
            </a:fld>
            <a:endParaRPr lang="fr-FR"/>
          </a:p>
        </p:txBody>
      </p:sp>
      <p:graphicFrame>
        <p:nvGraphicFramePr>
          <p:cNvPr id="9" name="Table 8"/>
          <p:cNvGraphicFramePr>
            <a:graphicFrameLocks noGrp="1"/>
          </p:cNvGraphicFramePr>
          <p:nvPr>
            <p:extLst>
              <p:ext uri="{D42A27DB-BD31-4B8C-83A1-F6EECF244321}">
                <p14:modId xmlns:p14="http://schemas.microsoft.com/office/powerpoint/2010/main" val="1948027775"/>
              </p:ext>
            </p:extLst>
          </p:nvPr>
        </p:nvGraphicFramePr>
        <p:xfrm>
          <a:off x="1271762" y="4105384"/>
          <a:ext cx="6096000" cy="2225676"/>
        </p:xfrm>
        <a:graphic>
          <a:graphicData uri="http://schemas.openxmlformats.org/drawingml/2006/table">
            <a:tbl>
              <a:tblPr firstRow="1" bandRow="1"/>
              <a:tblGrid>
                <a:gridCol w="576486"/>
                <a:gridCol w="720080"/>
                <a:gridCol w="936104"/>
                <a:gridCol w="2644130"/>
                <a:gridCol w="1219200"/>
              </a:tblGrid>
              <a:tr h="37094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1800" dirty="0"/>
                    </a:p>
                  </a:txBody>
                  <a:tcPr marT="45733" marB="457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1800" dirty="0"/>
                    </a:p>
                  </a:txBody>
                  <a:tcPr marT="45733" marB="457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1800"/>
                    </a:p>
                  </a:txBody>
                  <a:tcPr marT="45733" marB="457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1800" dirty="0"/>
                    </a:p>
                  </a:txBody>
                  <a:tcPr marT="45733" marB="457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1800" dirty="0"/>
                    </a:p>
                  </a:txBody>
                  <a:tcPr marT="45733" marB="457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94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1800" dirty="0"/>
                    </a:p>
                  </a:txBody>
                  <a:tcPr marT="45733" marB="457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1800" dirty="0"/>
                    </a:p>
                  </a:txBody>
                  <a:tcPr marT="45733" marB="457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1800" dirty="0"/>
                    </a:p>
                  </a:txBody>
                  <a:tcPr marT="45733" marB="457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1800" dirty="0"/>
                    </a:p>
                  </a:txBody>
                  <a:tcPr marT="45733" marB="457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1800" dirty="0"/>
                    </a:p>
                  </a:txBody>
                  <a:tcPr marT="45733" marB="457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94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1800" dirty="0"/>
                    </a:p>
                  </a:txBody>
                  <a:tcPr marT="45733" marB="457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1800" dirty="0"/>
                    </a:p>
                  </a:txBody>
                  <a:tcPr marT="45733" marB="457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1800" dirty="0"/>
                    </a:p>
                  </a:txBody>
                  <a:tcPr marT="45733" marB="45733">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GB" sz="1800" dirty="0" smtClean="0">
                          <a:solidFill>
                            <a:schemeClr val="tx1"/>
                          </a:solidFill>
                        </a:rPr>
                        <a:t>Software</a:t>
                      </a:r>
                      <a:r>
                        <a:rPr lang="en-GB" sz="1800" baseline="0" dirty="0" smtClean="0">
                          <a:solidFill>
                            <a:schemeClr val="tx1"/>
                          </a:solidFill>
                        </a:rPr>
                        <a:t> as a Service</a:t>
                      </a:r>
                      <a:endParaRPr lang="en-GB" sz="1800" dirty="0">
                        <a:solidFill>
                          <a:schemeClr val="tx1"/>
                        </a:solidFill>
                      </a:endParaRPr>
                    </a:p>
                  </a:txBody>
                  <a:tcPr marT="45733" marB="4573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94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1800" dirty="0"/>
                    </a:p>
                  </a:txBody>
                  <a:tcPr marT="45733" marB="457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1800" dirty="0"/>
                    </a:p>
                  </a:txBody>
                  <a:tcPr marT="45733" marB="45733">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3">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GB" sz="1800" dirty="0" smtClean="0">
                          <a:solidFill>
                            <a:srgbClr val="000000"/>
                          </a:solidFill>
                        </a:rPr>
                        <a:t>Platform as a Service</a:t>
                      </a:r>
                      <a:endParaRPr lang="en-GB" sz="1800" dirty="0">
                        <a:solidFill>
                          <a:srgbClr val="000000"/>
                        </a:solidFill>
                      </a:endParaRPr>
                    </a:p>
                  </a:txBody>
                  <a:tcPr marT="45733" marB="4573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94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1800" dirty="0"/>
                    </a:p>
                  </a:txBody>
                  <a:tcPr marT="45733" marB="45733">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4">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GB" sz="1800" dirty="0" smtClean="0">
                          <a:solidFill>
                            <a:srgbClr val="000000"/>
                          </a:solidFill>
                        </a:rPr>
                        <a:t>Infrastructure as a Service</a:t>
                      </a:r>
                      <a:endParaRPr lang="en-GB" sz="1800" dirty="0">
                        <a:solidFill>
                          <a:srgbClr val="000000"/>
                        </a:solidFill>
                      </a:endParaRPr>
                    </a:p>
                  </a:txBody>
                  <a:tcPr marT="45733" marB="4573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946">
                <a:tc gridSpan="5">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GB" sz="1800" dirty="0" smtClean="0">
                          <a:solidFill>
                            <a:srgbClr val="000000"/>
                          </a:solidFill>
                        </a:rPr>
                        <a:t>Facilities</a:t>
                      </a:r>
                      <a:endParaRPr lang="en-GB" sz="1800" dirty="0">
                        <a:solidFill>
                          <a:srgbClr val="000000"/>
                        </a:solidFill>
                      </a:endParaRPr>
                    </a:p>
                  </a:txBody>
                  <a:tcPr marT="45733" marB="4573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0" name="Down Arrow 9"/>
          <p:cNvSpPr/>
          <p:nvPr/>
        </p:nvSpPr>
        <p:spPr>
          <a:xfrm>
            <a:off x="1386169" y="4224447"/>
            <a:ext cx="287337" cy="1557338"/>
          </a:xfrm>
          <a:prstGeom prst="downArrow">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11" name="Down Arrow 10"/>
          <p:cNvSpPr/>
          <p:nvPr/>
        </p:nvSpPr>
        <p:spPr>
          <a:xfrm>
            <a:off x="2106894" y="4224447"/>
            <a:ext cx="287337" cy="1198563"/>
          </a:xfrm>
          <a:prstGeom prst="downArrow">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12" name="Down Arrow 11"/>
          <p:cNvSpPr/>
          <p:nvPr/>
        </p:nvSpPr>
        <p:spPr>
          <a:xfrm>
            <a:off x="2899056" y="4224447"/>
            <a:ext cx="287338" cy="809625"/>
          </a:xfrm>
          <a:prstGeom prst="downArrow">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13" name="Down Arrow 12"/>
          <p:cNvSpPr/>
          <p:nvPr/>
        </p:nvSpPr>
        <p:spPr>
          <a:xfrm>
            <a:off x="3762656" y="4224447"/>
            <a:ext cx="288925" cy="539750"/>
          </a:xfrm>
          <a:prstGeom prst="downArrow">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9891939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OpenStack ?</a:t>
            </a:r>
            <a:endParaRPr lang="en-GB" dirty="0"/>
          </a:p>
        </p:txBody>
      </p:sp>
      <p:sp>
        <p:nvSpPr>
          <p:cNvPr id="3" name="Content Placeholder 2"/>
          <p:cNvSpPr>
            <a:spLocks noGrp="1"/>
          </p:cNvSpPr>
          <p:nvPr>
            <p:ph idx="1"/>
          </p:nvPr>
        </p:nvSpPr>
        <p:spPr/>
        <p:txBody>
          <a:bodyPr/>
          <a:lstStyle/>
          <a:p>
            <a:r>
              <a:rPr lang="en-GB" dirty="0"/>
              <a:t>OpenStack is a cloud operating system that controls large pools of compute, storage, and networking resources throughout a </a:t>
            </a:r>
            <a:r>
              <a:rPr lang="en-GB" dirty="0" smtClean="0"/>
              <a:t>datacentre, </a:t>
            </a:r>
            <a:r>
              <a:rPr lang="en-GB" dirty="0"/>
              <a:t>all managed through a dashboard that gives administrators control while empowering their users to provision resources through a web </a:t>
            </a:r>
            <a:r>
              <a:rPr lang="en-GB" dirty="0" smtClean="0"/>
              <a:t>interface</a:t>
            </a:r>
          </a:p>
          <a:p>
            <a:endParaRPr lang="en-GB" dirty="0"/>
          </a:p>
        </p:txBody>
      </p:sp>
      <p:sp>
        <p:nvSpPr>
          <p:cNvPr id="4" name="Date Placeholder 3"/>
          <p:cNvSpPr>
            <a:spLocks noGrp="1"/>
          </p:cNvSpPr>
          <p:nvPr>
            <p:ph type="dt" sz="half" idx="10"/>
          </p:nvPr>
        </p:nvSpPr>
        <p:spPr/>
        <p:txBody>
          <a:bodyPr/>
          <a:lstStyle/>
          <a:p>
            <a:pPr>
              <a:defRPr/>
            </a:pPr>
            <a:r>
              <a:rPr lang="en-US" smtClean="0"/>
              <a:t>CERN Infrastructure Evolution</a:t>
            </a:r>
            <a:endParaRPr lang="en-US" dirty="0" smtClean="0"/>
          </a:p>
        </p:txBody>
      </p:sp>
      <p:sp>
        <p:nvSpPr>
          <p:cNvPr id="5" name="Footer Placeholder 4"/>
          <p:cNvSpPr>
            <a:spLocks noGrp="1"/>
          </p:cNvSpPr>
          <p:nvPr>
            <p:ph type="ftr" sz="quarter" idx="11"/>
          </p:nvPr>
        </p:nvSpPr>
        <p:spPr/>
        <p:txBody>
          <a:bodyPr/>
          <a:lstStyle/>
          <a:p>
            <a:pPr>
              <a:defRPr/>
            </a:pPr>
            <a:r>
              <a:rPr lang="fr-FR" dirty="0" smtClean="0"/>
              <a:t>Tim Bell, CERN</a:t>
            </a:r>
            <a:endParaRPr lang="fr-FR" dirty="0"/>
          </a:p>
        </p:txBody>
      </p:sp>
      <p:sp>
        <p:nvSpPr>
          <p:cNvPr id="6" name="Slide Number Placeholder 5"/>
          <p:cNvSpPr>
            <a:spLocks noGrp="1"/>
          </p:cNvSpPr>
          <p:nvPr>
            <p:ph type="sldNum" sz="quarter" idx="12"/>
          </p:nvPr>
        </p:nvSpPr>
        <p:spPr/>
        <p:txBody>
          <a:bodyPr/>
          <a:lstStyle/>
          <a:p>
            <a:pPr>
              <a:defRPr/>
            </a:pPr>
            <a:fld id="{1D698006-7770-4D45-9D4A-81F15BF3CA96}" type="slidenum">
              <a:rPr lang="fr-FR" smtClean="0"/>
              <a:pPr>
                <a:defRPr/>
              </a:pPr>
              <a:t>27</a:t>
            </a:fld>
            <a:endParaRPr lang="fr-FR"/>
          </a:p>
        </p:txBody>
      </p:sp>
      <p:pic>
        <p:nvPicPr>
          <p:cNvPr id="2050" name="Picture 2" descr="http://www.openstack.org/themes/openstack/images/openstack-software-diagra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7300" y="3776891"/>
            <a:ext cx="6515100" cy="2700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59330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CERN Infrastructure Evolution</a:t>
            </a:r>
            <a:endParaRPr lang="en-US" dirty="0" smtClean="0"/>
          </a:p>
        </p:txBody>
      </p:sp>
      <p:sp>
        <p:nvSpPr>
          <p:cNvPr id="5" name="Footer Placeholder 4"/>
          <p:cNvSpPr>
            <a:spLocks noGrp="1"/>
          </p:cNvSpPr>
          <p:nvPr>
            <p:ph type="ftr" sz="quarter" idx="11"/>
          </p:nvPr>
        </p:nvSpPr>
        <p:spPr/>
        <p:txBody>
          <a:bodyPr/>
          <a:lstStyle/>
          <a:p>
            <a:pPr>
              <a:defRPr/>
            </a:pPr>
            <a:r>
              <a:rPr lang="fr-FR" smtClean="0"/>
              <a:t>Tim Bell, CERN</a:t>
            </a:r>
            <a:endParaRPr lang="fr-FR" dirty="0"/>
          </a:p>
        </p:txBody>
      </p:sp>
      <p:sp>
        <p:nvSpPr>
          <p:cNvPr id="6" name="Slide Number Placeholder 5"/>
          <p:cNvSpPr>
            <a:spLocks noGrp="1"/>
          </p:cNvSpPr>
          <p:nvPr>
            <p:ph type="sldNum" sz="quarter" idx="12"/>
          </p:nvPr>
        </p:nvSpPr>
        <p:spPr/>
        <p:txBody>
          <a:bodyPr/>
          <a:lstStyle/>
          <a:p>
            <a:pPr>
              <a:defRPr/>
            </a:pPr>
            <a:fld id="{1D698006-7770-4D45-9D4A-81F15BF3CA96}" type="slidenum">
              <a:rPr lang="fr-FR" smtClean="0"/>
              <a:pPr>
                <a:defRPr/>
              </a:pPr>
              <a:t>28</a:t>
            </a:fld>
            <a:endParaRPr lang="fr-F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912599"/>
            <a:ext cx="9144001" cy="5373902"/>
          </a:xfrm>
        </p:spPr>
      </p:pic>
    </p:spTree>
    <p:extLst>
      <p:ext uri="{BB962C8B-B14F-4D97-AF65-F5344CB8AC3E}">
        <p14:creationId xmlns:p14="http://schemas.microsoft.com/office/powerpoint/2010/main" val="26526167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Many OpenStack Components to Configure</a:t>
            </a:r>
            <a:endParaRPr lang="en-GB" dirty="0"/>
          </a:p>
        </p:txBody>
      </p:sp>
      <p:sp>
        <p:nvSpPr>
          <p:cNvPr id="3" name="Date Placeholder 2"/>
          <p:cNvSpPr>
            <a:spLocks noGrp="1"/>
          </p:cNvSpPr>
          <p:nvPr>
            <p:ph type="dt" sz="half" idx="10"/>
          </p:nvPr>
        </p:nvSpPr>
        <p:spPr/>
        <p:txBody>
          <a:bodyPr/>
          <a:lstStyle/>
          <a:p>
            <a:pPr>
              <a:defRPr/>
            </a:pPr>
            <a:r>
              <a:rPr lang="en-US" smtClean="0"/>
              <a:t>CERN Infrastructure Evolution</a:t>
            </a:r>
            <a:endParaRPr lang="en-GB"/>
          </a:p>
        </p:txBody>
      </p:sp>
      <p:sp>
        <p:nvSpPr>
          <p:cNvPr id="4" name="Footer Placeholder 3"/>
          <p:cNvSpPr>
            <a:spLocks noGrp="1"/>
          </p:cNvSpPr>
          <p:nvPr>
            <p:ph type="ftr" sz="quarter" idx="11"/>
          </p:nvPr>
        </p:nvSpPr>
        <p:spPr/>
        <p:txBody>
          <a:bodyPr/>
          <a:lstStyle/>
          <a:p>
            <a:pPr>
              <a:defRPr/>
            </a:pPr>
            <a:r>
              <a:rPr lang="en-GB" smtClean="0"/>
              <a:t>Tim Bell, CERN</a:t>
            </a:r>
            <a:endParaRPr lang="en-GB"/>
          </a:p>
        </p:txBody>
      </p:sp>
      <p:sp>
        <p:nvSpPr>
          <p:cNvPr id="5" name="Slide Number Placeholder 4"/>
          <p:cNvSpPr>
            <a:spLocks noGrp="1"/>
          </p:cNvSpPr>
          <p:nvPr>
            <p:ph type="sldNum" sz="quarter" idx="12"/>
          </p:nvPr>
        </p:nvSpPr>
        <p:spPr/>
        <p:txBody>
          <a:bodyPr/>
          <a:lstStyle/>
          <a:p>
            <a:pPr>
              <a:defRPr/>
            </a:pPr>
            <a:fld id="{D64AF3DC-CE3D-4814-B1B2-5DBC885FC258}" type="slidenum">
              <a:rPr lang="en-GB" smtClean="0"/>
              <a:pPr>
                <a:defRPr/>
              </a:pPr>
              <a:t>29</a:t>
            </a:fld>
            <a:endParaRPr lang="en-GB"/>
          </a:p>
        </p:txBody>
      </p:sp>
      <p:pic>
        <p:nvPicPr>
          <p:cNvPr id="2050" name="Picture 2" descr="OpenStack Folsom Conceptual Archite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00200"/>
            <a:ext cx="8586249" cy="5229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69038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Outlook</a:t>
            </a:r>
            <a:endParaRPr lang="en-GB" dirty="0"/>
          </a:p>
        </p:txBody>
      </p:sp>
      <p:sp>
        <p:nvSpPr>
          <p:cNvPr id="3" name="Content Placeholder 2"/>
          <p:cNvSpPr>
            <a:spLocks noGrp="1"/>
          </p:cNvSpPr>
          <p:nvPr>
            <p:ph idx="1"/>
          </p:nvPr>
        </p:nvSpPr>
        <p:spPr/>
        <p:txBody>
          <a:bodyPr/>
          <a:lstStyle/>
          <a:p>
            <a:r>
              <a:rPr lang="en-GB" sz="2800" dirty="0" smtClean="0"/>
              <a:t>LHC will be upgraded from 7TeV to 14TeV</a:t>
            </a:r>
          </a:p>
          <a:p>
            <a:pPr lvl="1"/>
            <a:r>
              <a:rPr lang="en-GB" sz="2400" dirty="0" smtClean="0"/>
              <a:t>The accelerator will be shutdown from March 2013 to end 2014</a:t>
            </a:r>
          </a:p>
          <a:p>
            <a:pPr lvl="1"/>
            <a:r>
              <a:rPr lang="en-GB" sz="2400" dirty="0" smtClean="0"/>
              <a:t>Next Long Shutdown due in 2017/2018</a:t>
            </a:r>
          </a:p>
          <a:p>
            <a:r>
              <a:rPr lang="en-GB" sz="2800" dirty="0" smtClean="0"/>
              <a:t>Trigger rates are expected to increase significantly</a:t>
            </a:r>
          </a:p>
          <a:p>
            <a:pPr lvl="1"/>
            <a:r>
              <a:rPr lang="en-GB" sz="2400" dirty="0" smtClean="0"/>
              <a:t>Data rates will double, at minimum</a:t>
            </a:r>
          </a:p>
          <a:p>
            <a:r>
              <a:rPr lang="en-GB" sz="2800" dirty="0" smtClean="0"/>
              <a:t>Computing requirements will need to match</a:t>
            </a:r>
          </a:p>
          <a:p>
            <a:pPr lvl="1"/>
            <a:r>
              <a:rPr lang="en-GB" sz="2400" dirty="0" smtClean="0"/>
              <a:t>Moore’s law alone may not be enough</a:t>
            </a:r>
          </a:p>
          <a:p>
            <a:pPr marL="0" indent="0">
              <a:buNone/>
            </a:pPr>
            <a:endParaRPr lang="en-GB" sz="2800" dirty="0"/>
          </a:p>
        </p:txBody>
      </p:sp>
      <p:sp>
        <p:nvSpPr>
          <p:cNvPr id="4" name="Date Placeholder 3"/>
          <p:cNvSpPr>
            <a:spLocks noGrp="1"/>
          </p:cNvSpPr>
          <p:nvPr>
            <p:ph type="dt" sz="half" idx="10"/>
          </p:nvPr>
        </p:nvSpPr>
        <p:spPr/>
        <p:txBody>
          <a:bodyPr/>
          <a:lstStyle/>
          <a:p>
            <a:pPr>
              <a:defRPr/>
            </a:pPr>
            <a:r>
              <a:rPr lang="en-US" smtClean="0"/>
              <a:t>CERN Infrastructure Evolution</a:t>
            </a:r>
            <a:endParaRPr lang="en-US" dirty="0" smtClean="0"/>
          </a:p>
        </p:txBody>
      </p:sp>
      <p:sp>
        <p:nvSpPr>
          <p:cNvPr id="5" name="Footer Placeholder 4"/>
          <p:cNvSpPr>
            <a:spLocks noGrp="1"/>
          </p:cNvSpPr>
          <p:nvPr>
            <p:ph type="ftr" sz="quarter" idx="11"/>
          </p:nvPr>
        </p:nvSpPr>
        <p:spPr/>
        <p:txBody>
          <a:bodyPr/>
          <a:lstStyle/>
          <a:p>
            <a:pPr>
              <a:defRPr/>
            </a:pPr>
            <a:r>
              <a:rPr lang="fr-FR" smtClean="0"/>
              <a:t>Tim Bell, CERN</a:t>
            </a:r>
            <a:endParaRPr lang="fr-FR" dirty="0"/>
          </a:p>
        </p:txBody>
      </p:sp>
      <p:sp>
        <p:nvSpPr>
          <p:cNvPr id="6" name="Slide Number Placeholder 5"/>
          <p:cNvSpPr>
            <a:spLocks noGrp="1"/>
          </p:cNvSpPr>
          <p:nvPr>
            <p:ph type="sldNum" sz="quarter" idx="12"/>
          </p:nvPr>
        </p:nvSpPr>
        <p:spPr/>
        <p:txBody>
          <a:bodyPr/>
          <a:lstStyle/>
          <a:p>
            <a:pPr>
              <a:defRPr/>
            </a:pPr>
            <a:fld id="{1D698006-7770-4D45-9D4A-81F15BF3CA96}" type="slidenum">
              <a:rPr lang="fr-FR" smtClean="0"/>
              <a:pPr>
                <a:defRPr/>
              </a:pPr>
              <a:t>3</a:t>
            </a:fld>
            <a:endParaRPr lang="fr-FR"/>
          </a:p>
        </p:txBody>
      </p:sp>
    </p:spTree>
    <p:extLst>
      <p:ext uri="{BB962C8B-B14F-4D97-AF65-F5344CB8AC3E}">
        <p14:creationId xmlns:p14="http://schemas.microsoft.com/office/powerpoint/2010/main" val="27291361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When </a:t>
            </a:r>
            <a:r>
              <a:rPr lang="en-GB" dirty="0"/>
              <a:t>C</a:t>
            </a:r>
            <a:r>
              <a:rPr lang="en-GB" dirty="0" smtClean="0"/>
              <a:t>ommunities </a:t>
            </a:r>
            <a:r>
              <a:rPr lang="en-GB" dirty="0"/>
              <a:t>C</a:t>
            </a:r>
            <a:r>
              <a:rPr lang="en-GB" dirty="0" smtClean="0"/>
              <a:t>ombine…</a:t>
            </a:r>
            <a:endParaRPr lang="en-GB" dirty="0"/>
          </a:p>
        </p:txBody>
      </p:sp>
      <p:sp>
        <p:nvSpPr>
          <p:cNvPr id="3" name="Content Placeholder 2"/>
          <p:cNvSpPr>
            <a:spLocks noGrp="1"/>
          </p:cNvSpPr>
          <p:nvPr>
            <p:ph idx="1"/>
          </p:nvPr>
        </p:nvSpPr>
        <p:spPr/>
        <p:txBody>
          <a:bodyPr/>
          <a:lstStyle/>
          <a:p>
            <a:r>
              <a:rPr lang="en-GB" dirty="0" err="1" smtClean="0"/>
              <a:t>OpenStack’s</a:t>
            </a:r>
            <a:r>
              <a:rPr lang="en-GB" dirty="0" smtClean="0"/>
              <a:t> many components and options make configuration complex out of the box</a:t>
            </a:r>
          </a:p>
          <a:p>
            <a:r>
              <a:rPr lang="en-GB" dirty="0" smtClean="0">
                <a:hlinkClick r:id="rId3"/>
              </a:rPr>
              <a:t>Puppet forge</a:t>
            </a:r>
            <a:r>
              <a:rPr lang="en-GB" dirty="0" smtClean="0"/>
              <a:t> module from PuppetLabs</a:t>
            </a:r>
          </a:p>
          <a:p>
            <a:r>
              <a:rPr lang="en-GB" dirty="0" smtClean="0"/>
              <a:t>The Foreman adds OpenStack provisioning for user kiosk</a:t>
            </a:r>
          </a:p>
          <a:p>
            <a:pPr marL="0" indent="0">
              <a:buNone/>
            </a:pPr>
            <a:endParaRPr lang="en-GB" dirty="0" smtClean="0"/>
          </a:p>
          <a:p>
            <a:endParaRPr lang="en-GB" dirty="0"/>
          </a:p>
        </p:txBody>
      </p:sp>
      <p:sp>
        <p:nvSpPr>
          <p:cNvPr id="4" name="Date Placeholder 3"/>
          <p:cNvSpPr>
            <a:spLocks noGrp="1"/>
          </p:cNvSpPr>
          <p:nvPr>
            <p:ph type="dt" sz="half" idx="10"/>
          </p:nvPr>
        </p:nvSpPr>
        <p:spPr/>
        <p:txBody>
          <a:bodyPr/>
          <a:lstStyle/>
          <a:p>
            <a:pPr>
              <a:defRPr/>
            </a:pPr>
            <a:r>
              <a:rPr lang="en-US" smtClean="0"/>
              <a:t>CERN Infrastructure Evolution</a:t>
            </a:r>
            <a:endParaRPr lang="en-US" dirty="0" smtClean="0"/>
          </a:p>
        </p:txBody>
      </p:sp>
      <p:sp>
        <p:nvSpPr>
          <p:cNvPr id="5" name="Footer Placeholder 4"/>
          <p:cNvSpPr>
            <a:spLocks noGrp="1"/>
          </p:cNvSpPr>
          <p:nvPr>
            <p:ph type="ftr" sz="quarter" idx="11"/>
          </p:nvPr>
        </p:nvSpPr>
        <p:spPr/>
        <p:txBody>
          <a:bodyPr/>
          <a:lstStyle/>
          <a:p>
            <a:pPr>
              <a:defRPr/>
            </a:pPr>
            <a:r>
              <a:rPr lang="fr-FR" smtClean="0"/>
              <a:t>Tim Bell, CERN</a:t>
            </a:r>
            <a:endParaRPr lang="fr-FR" dirty="0"/>
          </a:p>
        </p:txBody>
      </p:sp>
      <p:sp>
        <p:nvSpPr>
          <p:cNvPr id="6" name="Slide Number Placeholder 5"/>
          <p:cNvSpPr>
            <a:spLocks noGrp="1"/>
          </p:cNvSpPr>
          <p:nvPr>
            <p:ph type="sldNum" sz="quarter" idx="12"/>
          </p:nvPr>
        </p:nvSpPr>
        <p:spPr/>
        <p:txBody>
          <a:bodyPr/>
          <a:lstStyle/>
          <a:p>
            <a:pPr>
              <a:defRPr/>
            </a:pPr>
            <a:fld id="{1D698006-7770-4D45-9D4A-81F15BF3CA96}" type="slidenum">
              <a:rPr lang="fr-FR" smtClean="0"/>
              <a:pPr>
                <a:defRPr/>
              </a:pPr>
              <a:t>30</a:t>
            </a:fld>
            <a:endParaRPr lang="fr-F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800" y="4162425"/>
            <a:ext cx="1647825" cy="2238375"/>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1199" y="4314825"/>
            <a:ext cx="1798319" cy="137160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00400" y="3962400"/>
            <a:ext cx="2209800" cy="2525486"/>
          </a:xfrm>
          <a:prstGeom prst="rect">
            <a:avLst/>
          </a:prstGeom>
        </p:spPr>
      </p:pic>
    </p:spTree>
    <p:extLst>
      <p:ext uri="{BB962C8B-B14F-4D97-AF65-F5344CB8AC3E}">
        <p14:creationId xmlns:p14="http://schemas.microsoft.com/office/powerpoint/2010/main" val="33410564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Current Status of OpenStack at CERN</a:t>
            </a:r>
            <a:endParaRPr lang="en-GB" dirty="0"/>
          </a:p>
        </p:txBody>
      </p:sp>
      <p:sp>
        <p:nvSpPr>
          <p:cNvPr id="3" name="Content Placeholder 2"/>
          <p:cNvSpPr>
            <a:spLocks noGrp="1"/>
          </p:cNvSpPr>
          <p:nvPr>
            <p:ph idx="1"/>
          </p:nvPr>
        </p:nvSpPr>
        <p:spPr/>
        <p:txBody>
          <a:bodyPr/>
          <a:lstStyle/>
          <a:p>
            <a:r>
              <a:rPr lang="en-GB" dirty="0" smtClean="0"/>
              <a:t>Working on an Folsom code base from the EPEL repository</a:t>
            </a:r>
          </a:p>
          <a:p>
            <a:pPr lvl="1"/>
            <a:r>
              <a:rPr lang="en-GB" dirty="0" smtClean="0"/>
              <a:t>Excellent experience with the Fedora Cloud SIG team</a:t>
            </a:r>
          </a:p>
          <a:p>
            <a:pPr lvl="1"/>
            <a:r>
              <a:rPr lang="en-GB" dirty="0" smtClean="0"/>
              <a:t>Cloud-</a:t>
            </a:r>
            <a:r>
              <a:rPr lang="en-GB" dirty="0" err="1" smtClean="0"/>
              <a:t>init</a:t>
            </a:r>
            <a:r>
              <a:rPr lang="en-GB" dirty="0" smtClean="0"/>
              <a:t> for contextualisation, </a:t>
            </a:r>
            <a:r>
              <a:rPr lang="en-GB" dirty="0" err="1" smtClean="0"/>
              <a:t>oz</a:t>
            </a:r>
            <a:r>
              <a:rPr lang="en-GB" dirty="0" smtClean="0"/>
              <a:t> for images (Linux and Windows)</a:t>
            </a:r>
          </a:p>
          <a:p>
            <a:r>
              <a:rPr lang="en-GB" dirty="0" smtClean="0"/>
              <a:t>Components</a:t>
            </a:r>
          </a:p>
          <a:p>
            <a:pPr lvl="1"/>
            <a:r>
              <a:rPr lang="en-GB" dirty="0" smtClean="0"/>
              <a:t>Current focus is on Nova with KVM and Hyper-V</a:t>
            </a:r>
          </a:p>
          <a:p>
            <a:pPr lvl="1"/>
            <a:r>
              <a:rPr lang="en-GB" dirty="0" smtClean="0"/>
              <a:t>Tests with Swift are </a:t>
            </a:r>
            <a:r>
              <a:rPr lang="en-GB" dirty="0" err="1" smtClean="0"/>
              <a:t>ongoing</a:t>
            </a:r>
            <a:r>
              <a:rPr lang="en-GB" dirty="0"/>
              <a:t> </a:t>
            </a:r>
            <a:r>
              <a:rPr lang="en-GB" dirty="0" smtClean="0"/>
              <a:t>but require significant experiment code changes</a:t>
            </a:r>
          </a:p>
          <a:p>
            <a:r>
              <a:rPr lang="en-GB" dirty="0" smtClean="0"/>
              <a:t>Pre-production facility with around 200 Hypervisors</a:t>
            </a:r>
            <a:endParaRPr lang="en-GB" dirty="0"/>
          </a:p>
          <a:p>
            <a:pPr lvl="1"/>
            <a:r>
              <a:rPr lang="en-GB" dirty="0" smtClean="0"/>
              <a:t>Aiming for production access for CERN users in April</a:t>
            </a:r>
            <a:endParaRPr lang="en-GB" dirty="0"/>
          </a:p>
          <a:p>
            <a:pPr lvl="1"/>
            <a:endParaRPr lang="en-GB" dirty="0"/>
          </a:p>
        </p:txBody>
      </p:sp>
      <p:sp>
        <p:nvSpPr>
          <p:cNvPr id="4" name="Date Placeholder 3"/>
          <p:cNvSpPr>
            <a:spLocks noGrp="1"/>
          </p:cNvSpPr>
          <p:nvPr>
            <p:ph type="dt" sz="half" idx="10"/>
          </p:nvPr>
        </p:nvSpPr>
        <p:spPr/>
        <p:txBody>
          <a:bodyPr/>
          <a:lstStyle/>
          <a:p>
            <a:pPr>
              <a:defRPr/>
            </a:pPr>
            <a:r>
              <a:rPr lang="en-US" smtClean="0"/>
              <a:t>CERN Infrastructure Evolution</a:t>
            </a:r>
            <a:endParaRPr lang="en-US" dirty="0" smtClean="0"/>
          </a:p>
        </p:txBody>
      </p:sp>
      <p:sp>
        <p:nvSpPr>
          <p:cNvPr id="5" name="Footer Placeholder 4"/>
          <p:cNvSpPr>
            <a:spLocks noGrp="1"/>
          </p:cNvSpPr>
          <p:nvPr>
            <p:ph type="ftr" sz="quarter" idx="11"/>
          </p:nvPr>
        </p:nvSpPr>
        <p:spPr/>
        <p:txBody>
          <a:bodyPr/>
          <a:lstStyle/>
          <a:p>
            <a:pPr>
              <a:defRPr/>
            </a:pPr>
            <a:r>
              <a:rPr lang="fr-FR" smtClean="0"/>
              <a:t>Tim Bell, CERN</a:t>
            </a:r>
            <a:endParaRPr lang="fr-FR" dirty="0"/>
          </a:p>
        </p:txBody>
      </p:sp>
      <p:sp>
        <p:nvSpPr>
          <p:cNvPr id="6" name="Slide Number Placeholder 5"/>
          <p:cNvSpPr>
            <a:spLocks noGrp="1"/>
          </p:cNvSpPr>
          <p:nvPr>
            <p:ph type="sldNum" sz="quarter" idx="12"/>
          </p:nvPr>
        </p:nvSpPr>
        <p:spPr/>
        <p:txBody>
          <a:bodyPr/>
          <a:lstStyle/>
          <a:p>
            <a:pPr>
              <a:defRPr/>
            </a:pPr>
            <a:fld id="{1D698006-7770-4D45-9D4A-81F15BF3CA96}" type="slidenum">
              <a:rPr lang="fr-FR" smtClean="0"/>
              <a:pPr>
                <a:defRPr/>
              </a:pPr>
              <a:t>31</a:t>
            </a:fld>
            <a:endParaRPr lang="fr-F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7200" y="1828800"/>
            <a:ext cx="762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35960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Active Directory Integration</a:t>
            </a:r>
            <a:endParaRPr lang="en-GB" dirty="0"/>
          </a:p>
        </p:txBody>
      </p:sp>
      <p:sp>
        <p:nvSpPr>
          <p:cNvPr id="3" name="Content Placeholder 2"/>
          <p:cNvSpPr>
            <a:spLocks noGrp="1"/>
          </p:cNvSpPr>
          <p:nvPr>
            <p:ph idx="1"/>
          </p:nvPr>
        </p:nvSpPr>
        <p:spPr>
          <a:xfrm>
            <a:off x="381000" y="1524000"/>
            <a:ext cx="8229600" cy="4724400"/>
          </a:xfrm>
        </p:spPr>
        <p:txBody>
          <a:bodyPr/>
          <a:lstStyle/>
          <a:p>
            <a:r>
              <a:rPr lang="en-GB" dirty="0" smtClean="0"/>
              <a:t>CERN’s Active Directory</a:t>
            </a:r>
          </a:p>
          <a:p>
            <a:pPr lvl="1"/>
            <a:r>
              <a:rPr lang="en-GB" dirty="0" smtClean="0"/>
              <a:t>Unified identity management across the site</a:t>
            </a:r>
          </a:p>
          <a:p>
            <a:pPr lvl="1"/>
            <a:r>
              <a:rPr lang="en-GB" dirty="0" smtClean="0"/>
              <a:t>44,000 users</a:t>
            </a:r>
          </a:p>
          <a:p>
            <a:pPr lvl="1"/>
            <a:r>
              <a:rPr lang="en-GB" dirty="0" smtClean="0"/>
              <a:t>29,000 groups</a:t>
            </a:r>
          </a:p>
          <a:p>
            <a:pPr lvl="1"/>
            <a:r>
              <a:rPr lang="en-GB" dirty="0"/>
              <a:t>200 arrivals/departures per </a:t>
            </a:r>
            <a:r>
              <a:rPr lang="en-GB" dirty="0" smtClean="0"/>
              <a:t>month</a:t>
            </a:r>
          </a:p>
          <a:p>
            <a:r>
              <a:rPr lang="en-GB" dirty="0" smtClean="0"/>
              <a:t>Full integration with Active Directory via LDAP</a:t>
            </a:r>
          </a:p>
          <a:p>
            <a:pPr lvl="1"/>
            <a:r>
              <a:rPr lang="en-GB" dirty="0" smtClean="0"/>
              <a:t>Uses the </a:t>
            </a:r>
            <a:r>
              <a:rPr lang="en-GB" dirty="0" err="1" smtClean="0"/>
              <a:t>OpenLDAP</a:t>
            </a:r>
            <a:r>
              <a:rPr lang="en-GB" dirty="0" smtClean="0"/>
              <a:t> backend with some particular configuration settings</a:t>
            </a:r>
          </a:p>
          <a:p>
            <a:pPr lvl="1"/>
            <a:r>
              <a:rPr lang="en-GB" dirty="0" smtClean="0"/>
              <a:t>Aim for minimal changes to Active Directory</a:t>
            </a:r>
          </a:p>
          <a:p>
            <a:pPr lvl="1"/>
            <a:r>
              <a:rPr lang="en-GB" dirty="0" smtClean="0"/>
              <a:t>7 patches submitted around hard coded values and additional filtering</a:t>
            </a:r>
          </a:p>
          <a:p>
            <a:r>
              <a:rPr lang="en-GB" dirty="0" smtClean="0"/>
              <a:t>Now in use in our pre-production instance</a:t>
            </a:r>
          </a:p>
          <a:p>
            <a:pPr lvl="1"/>
            <a:r>
              <a:rPr lang="en-GB" dirty="0" smtClean="0"/>
              <a:t>Map project roles (admins, members) to groups</a:t>
            </a:r>
          </a:p>
          <a:p>
            <a:pPr lvl="1"/>
            <a:r>
              <a:rPr lang="en-GB" dirty="0" smtClean="0"/>
              <a:t>Documentation in the </a:t>
            </a:r>
            <a:r>
              <a:rPr lang="en-GB" dirty="0" err="1" smtClean="0"/>
              <a:t>OpenStack.Org</a:t>
            </a:r>
            <a:r>
              <a:rPr lang="en-GB" dirty="0" smtClean="0"/>
              <a:t> wiki</a:t>
            </a:r>
            <a:endParaRPr lang="en-GB" dirty="0"/>
          </a:p>
        </p:txBody>
      </p:sp>
      <p:sp>
        <p:nvSpPr>
          <p:cNvPr id="4" name="Date Placeholder 3"/>
          <p:cNvSpPr>
            <a:spLocks noGrp="1"/>
          </p:cNvSpPr>
          <p:nvPr>
            <p:ph type="dt" sz="half" idx="10"/>
          </p:nvPr>
        </p:nvSpPr>
        <p:spPr/>
        <p:txBody>
          <a:bodyPr/>
          <a:lstStyle/>
          <a:p>
            <a:pPr>
              <a:defRPr/>
            </a:pPr>
            <a:r>
              <a:rPr lang="en-US" smtClean="0"/>
              <a:t>CERN Infrastructure Evolution</a:t>
            </a:r>
            <a:endParaRPr lang="en-US" dirty="0" smtClean="0"/>
          </a:p>
        </p:txBody>
      </p:sp>
      <p:sp>
        <p:nvSpPr>
          <p:cNvPr id="5" name="Footer Placeholder 4"/>
          <p:cNvSpPr>
            <a:spLocks noGrp="1"/>
          </p:cNvSpPr>
          <p:nvPr>
            <p:ph type="ftr" sz="quarter" idx="11"/>
          </p:nvPr>
        </p:nvSpPr>
        <p:spPr/>
        <p:txBody>
          <a:bodyPr/>
          <a:lstStyle/>
          <a:p>
            <a:pPr>
              <a:defRPr/>
            </a:pPr>
            <a:r>
              <a:rPr lang="fr-FR" smtClean="0"/>
              <a:t>Tim Bell, CERN</a:t>
            </a:r>
            <a:endParaRPr lang="fr-FR" dirty="0"/>
          </a:p>
        </p:txBody>
      </p:sp>
      <p:sp>
        <p:nvSpPr>
          <p:cNvPr id="6" name="Slide Number Placeholder 5"/>
          <p:cNvSpPr>
            <a:spLocks noGrp="1"/>
          </p:cNvSpPr>
          <p:nvPr>
            <p:ph type="sldNum" sz="quarter" idx="12"/>
          </p:nvPr>
        </p:nvSpPr>
        <p:spPr/>
        <p:txBody>
          <a:bodyPr/>
          <a:lstStyle/>
          <a:p>
            <a:pPr>
              <a:defRPr/>
            </a:pPr>
            <a:fld id="{1D698006-7770-4D45-9D4A-81F15BF3CA96}" type="slidenum">
              <a:rPr lang="fr-FR" smtClean="0"/>
              <a:pPr>
                <a:defRPr/>
              </a:pPr>
              <a:t>32</a:t>
            </a:fld>
            <a:endParaRPr lang="fr-FR"/>
          </a:p>
        </p:txBody>
      </p:sp>
    </p:spTree>
    <p:extLst>
      <p:ext uri="{BB962C8B-B14F-4D97-AF65-F5344CB8AC3E}">
        <p14:creationId xmlns:p14="http://schemas.microsoft.com/office/powerpoint/2010/main" val="40129801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Opportunistic Clouds in Online Farms</a:t>
            </a:r>
            <a:endParaRPr lang="en-GB" dirty="0"/>
          </a:p>
        </p:txBody>
      </p:sp>
      <p:sp>
        <p:nvSpPr>
          <p:cNvPr id="3" name="Content Placeholder 2"/>
          <p:cNvSpPr>
            <a:spLocks noGrp="1"/>
          </p:cNvSpPr>
          <p:nvPr>
            <p:ph idx="1"/>
          </p:nvPr>
        </p:nvSpPr>
        <p:spPr>
          <a:xfrm>
            <a:off x="457200" y="1590644"/>
            <a:ext cx="8229600" cy="4429156"/>
          </a:xfrm>
        </p:spPr>
        <p:txBody>
          <a:bodyPr/>
          <a:lstStyle/>
          <a:p>
            <a:r>
              <a:rPr lang="en-GB" dirty="0" smtClean="0"/>
              <a:t>The CERN experiments have High Level Trigger farms of 1000s of Linux servers close to the detectors to filter the 1PByte/s down to 6GByte/s to be recorded to tape</a:t>
            </a:r>
          </a:p>
          <a:p>
            <a:r>
              <a:rPr lang="en-GB" dirty="0" smtClean="0"/>
              <a:t>When the accelerator is not running, these machines are idle</a:t>
            </a:r>
          </a:p>
          <a:p>
            <a:pPr lvl="1"/>
            <a:r>
              <a:rPr lang="en-GB" dirty="0" smtClean="0"/>
              <a:t>Accelerator has regular maintenance slots of several days</a:t>
            </a:r>
          </a:p>
          <a:p>
            <a:pPr lvl="1"/>
            <a:r>
              <a:rPr lang="en-GB" dirty="0" smtClean="0"/>
              <a:t>Long Shutdown due from March 2013-December 2014</a:t>
            </a:r>
          </a:p>
          <a:p>
            <a:r>
              <a:rPr lang="en-GB" dirty="0" smtClean="0"/>
              <a:t>CMS has deployed OpenStack on their farm and ATLAS getting ready</a:t>
            </a:r>
          </a:p>
          <a:p>
            <a:pPr lvl="1"/>
            <a:r>
              <a:rPr lang="en-GB" dirty="0" smtClean="0"/>
              <a:t>Mainly simulation (low I/O, high CPU)</a:t>
            </a:r>
          </a:p>
          <a:p>
            <a:pPr lvl="1"/>
            <a:r>
              <a:rPr lang="en-GB" dirty="0" smtClean="0"/>
              <a:t>Ran 1,300 hypervisors over Christmas on CMS HLT</a:t>
            </a:r>
          </a:p>
          <a:p>
            <a:endParaRPr lang="en-GB" dirty="0" smtClean="0"/>
          </a:p>
        </p:txBody>
      </p:sp>
      <p:sp>
        <p:nvSpPr>
          <p:cNvPr id="4" name="Date Placeholder 3"/>
          <p:cNvSpPr>
            <a:spLocks noGrp="1"/>
          </p:cNvSpPr>
          <p:nvPr>
            <p:ph type="dt" sz="half" idx="10"/>
          </p:nvPr>
        </p:nvSpPr>
        <p:spPr/>
        <p:txBody>
          <a:bodyPr/>
          <a:lstStyle/>
          <a:p>
            <a:pPr>
              <a:defRPr/>
            </a:pPr>
            <a:r>
              <a:rPr lang="en-US" smtClean="0"/>
              <a:t>CERN Infrastructure Evolution</a:t>
            </a:r>
            <a:endParaRPr lang="en-US" dirty="0" smtClean="0"/>
          </a:p>
        </p:txBody>
      </p:sp>
      <p:sp>
        <p:nvSpPr>
          <p:cNvPr id="5" name="Footer Placeholder 4"/>
          <p:cNvSpPr>
            <a:spLocks noGrp="1"/>
          </p:cNvSpPr>
          <p:nvPr>
            <p:ph type="ftr" sz="quarter" idx="11"/>
          </p:nvPr>
        </p:nvSpPr>
        <p:spPr/>
        <p:txBody>
          <a:bodyPr/>
          <a:lstStyle/>
          <a:p>
            <a:pPr>
              <a:defRPr/>
            </a:pPr>
            <a:r>
              <a:rPr lang="fr-FR" smtClean="0"/>
              <a:t>Tim Bell, CERN</a:t>
            </a:r>
            <a:endParaRPr lang="fr-FR" dirty="0"/>
          </a:p>
        </p:txBody>
      </p:sp>
      <p:sp>
        <p:nvSpPr>
          <p:cNvPr id="6" name="Slide Number Placeholder 5"/>
          <p:cNvSpPr>
            <a:spLocks noGrp="1"/>
          </p:cNvSpPr>
          <p:nvPr>
            <p:ph type="sldNum" sz="quarter" idx="12"/>
          </p:nvPr>
        </p:nvSpPr>
        <p:spPr/>
        <p:txBody>
          <a:bodyPr/>
          <a:lstStyle/>
          <a:p>
            <a:pPr>
              <a:defRPr/>
            </a:pPr>
            <a:fld id="{1D698006-7770-4D45-9D4A-81F15BF3CA96}" type="slidenum">
              <a:rPr lang="fr-FR" smtClean="0"/>
              <a:pPr>
                <a:defRPr/>
              </a:pPr>
              <a:t>33</a:t>
            </a:fld>
            <a:endParaRPr lang="fr-FR"/>
          </a:p>
        </p:txBody>
      </p:sp>
    </p:spTree>
    <p:extLst>
      <p:ext uri="{BB962C8B-B14F-4D97-AF65-F5344CB8AC3E}">
        <p14:creationId xmlns:p14="http://schemas.microsoft.com/office/powerpoint/2010/main" val="23161780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Next Steps</a:t>
            </a:r>
            <a:endParaRPr lang="en-GB" dirty="0"/>
          </a:p>
        </p:txBody>
      </p:sp>
      <p:sp>
        <p:nvSpPr>
          <p:cNvPr id="3" name="Content Placeholder 2"/>
          <p:cNvSpPr>
            <a:spLocks noGrp="1"/>
          </p:cNvSpPr>
          <p:nvPr>
            <p:ph idx="1"/>
          </p:nvPr>
        </p:nvSpPr>
        <p:spPr>
          <a:xfrm>
            <a:off x="457200" y="1524000"/>
            <a:ext cx="8229600" cy="4762520"/>
          </a:xfrm>
        </p:spPr>
        <p:txBody>
          <a:bodyPr/>
          <a:lstStyle/>
          <a:p>
            <a:r>
              <a:rPr lang="en-GB" dirty="0" smtClean="0"/>
              <a:t>Support multi-site operations with 2</a:t>
            </a:r>
            <a:r>
              <a:rPr lang="en-GB" baseline="30000" dirty="0" smtClean="0"/>
              <a:t>nd</a:t>
            </a:r>
            <a:r>
              <a:rPr lang="en-GB" dirty="0" smtClean="0"/>
              <a:t> data centre in Hungary</a:t>
            </a:r>
          </a:p>
          <a:p>
            <a:r>
              <a:rPr lang="en-GB" dirty="0" smtClean="0"/>
              <a:t>Exploit new functionality</a:t>
            </a:r>
          </a:p>
          <a:p>
            <a:pPr lvl="1"/>
            <a:r>
              <a:rPr lang="en-GB" dirty="0" smtClean="0"/>
              <a:t>Cells for scalability</a:t>
            </a:r>
          </a:p>
          <a:p>
            <a:pPr lvl="1"/>
            <a:r>
              <a:rPr lang="en-GB" dirty="0" smtClean="0"/>
              <a:t>Ceilometer for metering</a:t>
            </a:r>
          </a:p>
          <a:p>
            <a:pPr lvl="1"/>
            <a:r>
              <a:rPr lang="en-GB" dirty="0" smtClean="0"/>
              <a:t>Bare metal for non-virtualised use cases such as high I/O servers</a:t>
            </a:r>
          </a:p>
          <a:p>
            <a:pPr lvl="1"/>
            <a:r>
              <a:rPr lang="en-GB" dirty="0" smtClean="0"/>
              <a:t>Kerberos or X.509 user certificate authentication</a:t>
            </a:r>
          </a:p>
          <a:p>
            <a:pPr lvl="1"/>
            <a:r>
              <a:rPr lang="en-GB" dirty="0" smtClean="0"/>
              <a:t>Load balancing as a service</a:t>
            </a:r>
          </a:p>
          <a:p>
            <a:pPr lvl="1"/>
            <a:r>
              <a:rPr lang="en-GB" dirty="0" smtClean="0"/>
              <a:t>Heat for Orchestration</a:t>
            </a:r>
          </a:p>
          <a:p>
            <a:pPr lvl="1"/>
            <a:r>
              <a:rPr lang="en-GB" dirty="0" smtClean="0"/>
              <a:t>Cinder for block storage and live migration</a:t>
            </a:r>
          </a:p>
          <a:p>
            <a:r>
              <a:rPr lang="en-GB" dirty="0" smtClean="0"/>
              <a:t>Address functional gaps with the community</a:t>
            </a:r>
          </a:p>
          <a:p>
            <a:pPr lvl="1"/>
            <a:r>
              <a:rPr lang="en-GB" dirty="0" smtClean="0"/>
              <a:t>Boson for quota management</a:t>
            </a:r>
          </a:p>
          <a:p>
            <a:pPr lvl="1"/>
            <a:r>
              <a:rPr lang="en-GB" dirty="0" smtClean="0"/>
              <a:t>Hyper-V accounting</a:t>
            </a:r>
            <a:endParaRPr lang="en-GB" dirty="0"/>
          </a:p>
        </p:txBody>
      </p:sp>
      <p:sp>
        <p:nvSpPr>
          <p:cNvPr id="4" name="Date Placeholder 3"/>
          <p:cNvSpPr>
            <a:spLocks noGrp="1"/>
          </p:cNvSpPr>
          <p:nvPr>
            <p:ph type="dt" sz="half" idx="10"/>
          </p:nvPr>
        </p:nvSpPr>
        <p:spPr/>
        <p:txBody>
          <a:bodyPr/>
          <a:lstStyle/>
          <a:p>
            <a:pPr>
              <a:defRPr/>
            </a:pPr>
            <a:r>
              <a:rPr lang="en-US" smtClean="0"/>
              <a:t>CERN Infrastructure Evolution</a:t>
            </a:r>
            <a:endParaRPr lang="en-US" dirty="0" smtClean="0"/>
          </a:p>
        </p:txBody>
      </p:sp>
      <p:sp>
        <p:nvSpPr>
          <p:cNvPr id="5" name="Footer Placeholder 4"/>
          <p:cNvSpPr>
            <a:spLocks noGrp="1"/>
          </p:cNvSpPr>
          <p:nvPr>
            <p:ph type="ftr" sz="quarter" idx="11"/>
          </p:nvPr>
        </p:nvSpPr>
        <p:spPr/>
        <p:txBody>
          <a:bodyPr/>
          <a:lstStyle/>
          <a:p>
            <a:pPr>
              <a:defRPr/>
            </a:pPr>
            <a:r>
              <a:rPr lang="fr-FR" smtClean="0"/>
              <a:t>Tim Bell, CERN</a:t>
            </a:r>
            <a:endParaRPr lang="fr-FR" dirty="0"/>
          </a:p>
        </p:txBody>
      </p:sp>
      <p:sp>
        <p:nvSpPr>
          <p:cNvPr id="6" name="Slide Number Placeholder 5"/>
          <p:cNvSpPr>
            <a:spLocks noGrp="1"/>
          </p:cNvSpPr>
          <p:nvPr>
            <p:ph type="sldNum" sz="quarter" idx="12"/>
          </p:nvPr>
        </p:nvSpPr>
        <p:spPr/>
        <p:txBody>
          <a:bodyPr/>
          <a:lstStyle/>
          <a:p>
            <a:pPr>
              <a:defRPr/>
            </a:pPr>
            <a:fld id="{1D698006-7770-4D45-9D4A-81F15BF3CA96}" type="slidenum">
              <a:rPr lang="fr-FR" smtClean="0"/>
              <a:pPr>
                <a:defRPr/>
              </a:pPr>
              <a:t>34</a:t>
            </a:fld>
            <a:endParaRPr lang="fr-FR"/>
          </a:p>
        </p:txBody>
      </p:sp>
    </p:spTree>
    <p:extLst>
      <p:ext uri="{BB962C8B-B14F-4D97-AF65-F5344CB8AC3E}">
        <p14:creationId xmlns:p14="http://schemas.microsoft.com/office/powerpoint/2010/main" val="27428974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Federated European Clouds</a:t>
            </a:r>
            <a:endParaRPr lang="en-GB" dirty="0"/>
          </a:p>
        </p:txBody>
      </p:sp>
      <p:sp>
        <p:nvSpPr>
          <p:cNvPr id="3" name="Content Placeholder 2"/>
          <p:cNvSpPr>
            <a:spLocks noGrp="1"/>
          </p:cNvSpPr>
          <p:nvPr>
            <p:ph idx="1"/>
          </p:nvPr>
        </p:nvSpPr>
        <p:spPr>
          <a:xfrm>
            <a:off x="457200" y="1600200"/>
            <a:ext cx="8229600" cy="1724036"/>
          </a:xfrm>
        </p:spPr>
        <p:txBody>
          <a:bodyPr/>
          <a:lstStyle/>
          <a:p>
            <a:r>
              <a:rPr lang="en-GB" sz="2000" dirty="0" smtClean="0"/>
              <a:t>Two significant European projects around Federated Clouds</a:t>
            </a:r>
          </a:p>
          <a:p>
            <a:pPr lvl="1"/>
            <a:r>
              <a:rPr lang="en-GB" sz="1800" dirty="0" smtClean="0"/>
              <a:t>European Grid Initiative Federated Cloud as a federation of grid sites providing IaaS</a:t>
            </a:r>
          </a:p>
          <a:p>
            <a:pPr lvl="1"/>
            <a:r>
              <a:rPr lang="en-GB" sz="1800" dirty="0" err="1" smtClean="0"/>
              <a:t>HELiX</a:t>
            </a:r>
            <a:r>
              <a:rPr lang="en-GB" sz="1800" dirty="0" smtClean="0"/>
              <a:t> Nebula European Union funded project to create a scientific cloud based on commercial providers</a:t>
            </a:r>
          </a:p>
          <a:p>
            <a:pPr marL="0" indent="0">
              <a:buNone/>
            </a:pPr>
            <a:endParaRPr lang="en-GB" dirty="0"/>
          </a:p>
        </p:txBody>
      </p:sp>
      <p:sp>
        <p:nvSpPr>
          <p:cNvPr id="4" name="Date Placeholder 3"/>
          <p:cNvSpPr>
            <a:spLocks noGrp="1"/>
          </p:cNvSpPr>
          <p:nvPr>
            <p:ph type="dt" sz="half" idx="10"/>
          </p:nvPr>
        </p:nvSpPr>
        <p:spPr/>
        <p:txBody>
          <a:bodyPr/>
          <a:lstStyle/>
          <a:p>
            <a:pPr>
              <a:defRPr/>
            </a:pPr>
            <a:r>
              <a:rPr lang="en-US" smtClean="0"/>
              <a:t>CERN Infrastructure Evolution</a:t>
            </a:r>
            <a:endParaRPr lang="en-US" dirty="0" smtClean="0"/>
          </a:p>
        </p:txBody>
      </p:sp>
      <p:sp>
        <p:nvSpPr>
          <p:cNvPr id="5" name="Footer Placeholder 4"/>
          <p:cNvSpPr>
            <a:spLocks noGrp="1"/>
          </p:cNvSpPr>
          <p:nvPr>
            <p:ph type="ftr" sz="quarter" idx="11"/>
          </p:nvPr>
        </p:nvSpPr>
        <p:spPr/>
        <p:txBody>
          <a:bodyPr/>
          <a:lstStyle/>
          <a:p>
            <a:pPr>
              <a:defRPr/>
            </a:pPr>
            <a:r>
              <a:rPr lang="fr-FR" smtClean="0"/>
              <a:t>Tim Bell, CERN</a:t>
            </a:r>
            <a:endParaRPr lang="fr-FR" dirty="0"/>
          </a:p>
        </p:txBody>
      </p:sp>
      <p:sp>
        <p:nvSpPr>
          <p:cNvPr id="6" name="Slide Number Placeholder 5"/>
          <p:cNvSpPr>
            <a:spLocks noGrp="1"/>
          </p:cNvSpPr>
          <p:nvPr>
            <p:ph type="sldNum" sz="quarter" idx="12"/>
          </p:nvPr>
        </p:nvSpPr>
        <p:spPr/>
        <p:txBody>
          <a:bodyPr/>
          <a:lstStyle/>
          <a:p>
            <a:pPr>
              <a:defRPr/>
            </a:pPr>
            <a:fld id="{1D698006-7770-4D45-9D4A-81F15BF3CA96}" type="slidenum">
              <a:rPr lang="fr-FR" smtClean="0"/>
              <a:pPr>
                <a:defRPr/>
              </a:pPr>
              <a:t>35</a:t>
            </a:fld>
            <a:endParaRPr lang="fr-FR"/>
          </a:p>
        </p:txBody>
      </p:sp>
      <p:pic>
        <p:nvPicPr>
          <p:cNvPr id="3074" name="Picture 2" descr="http://helixnebula.commpla.com/uploads/images/AboutUs/HelixNebula_Consortiu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579" y="3505200"/>
            <a:ext cx="4493821" cy="288549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800600" y="3657599"/>
            <a:ext cx="4038600" cy="369332"/>
          </a:xfrm>
          <a:prstGeom prst="rect">
            <a:avLst/>
          </a:prstGeom>
          <a:noFill/>
        </p:spPr>
        <p:txBody>
          <a:bodyPr wrap="square" rtlCol="0">
            <a:spAutoFit/>
          </a:bodyPr>
          <a:lstStyle/>
          <a:p>
            <a:endParaRPr lang="en-GB" dirty="0"/>
          </a:p>
        </p:txBody>
      </p:sp>
      <p:graphicFrame>
        <p:nvGraphicFramePr>
          <p:cNvPr id="9" name="Table 8"/>
          <p:cNvGraphicFramePr>
            <a:graphicFrameLocks noGrp="1"/>
          </p:cNvGraphicFramePr>
          <p:nvPr>
            <p:extLst/>
          </p:nvPr>
        </p:nvGraphicFramePr>
        <p:xfrm>
          <a:off x="5105400" y="3429000"/>
          <a:ext cx="3276600" cy="2929351"/>
        </p:xfrm>
        <a:graphic>
          <a:graphicData uri="http://schemas.openxmlformats.org/drawingml/2006/table">
            <a:tbl>
              <a:tblPr firstRow="1" bandRow="1">
                <a:tableStyleId>{3C2FFA5D-87B4-456A-9821-1D502468CF0F}</a:tableStyleId>
              </a:tblPr>
              <a:tblGrid>
                <a:gridCol w="914400"/>
                <a:gridCol w="838200"/>
                <a:gridCol w="762000"/>
                <a:gridCol w="762000"/>
              </a:tblGrid>
              <a:tr h="300446">
                <a:tc gridSpan="4">
                  <a:txBody>
                    <a:bodyPr/>
                    <a:lstStyle/>
                    <a:p>
                      <a:pPr algn="ctr"/>
                      <a:r>
                        <a:rPr lang="en-GB" sz="1200" dirty="0" smtClean="0"/>
                        <a:t>EGI Federated Cloud Sites</a:t>
                      </a:r>
                      <a:endParaRPr lang="en-GB" sz="1200" dirty="0"/>
                    </a:p>
                  </a:txBody>
                  <a:tcPr/>
                </a:tc>
                <a:tc hMerge="1">
                  <a:txBody>
                    <a:bodyPr/>
                    <a:lstStyle/>
                    <a:p>
                      <a:endParaRPr lang="en-GB" dirty="0"/>
                    </a:p>
                  </a:txBody>
                  <a:tcPr/>
                </a:tc>
                <a:tc hMerge="1">
                  <a:txBody>
                    <a:bodyPr/>
                    <a:lstStyle/>
                    <a:p>
                      <a:pPr algn="ctr"/>
                      <a:endParaRPr lang="en-GB" dirty="0"/>
                    </a:p>
                  </a:txBody>
                  <a:tcPr/>
                </a:tc>
                <a:tc hMerge="1">
                  <a:txBody>
                    <a:bodyPr/>
                    <a:lstStyle/>
                    <a:p>
                      <a:pPr algn="ctr"/>
                      <a:endParaRPr lang="en-GB" sz="1200" dirty="0"/>
                    </a:p>
                  </a:txBody>
                  <a:tcPr/>
                </a:tc>
              </a:tr>
              <a:tr h="525781">
                <a:tc>
                  <a:txBody>
                    <a:bodyPr/>
                    <a:lstStyle/>
                    <a:p>
                      <a:r>
                        <a:rPr lang="en-GB" sz="1200" dirty="0" smtClean="0"/>
                        <a:t>CESGA</a:t>
                      </a:r>
                      <a:endParaRPr lang="en-GB" sz="1200" dirty="0"/>
                    </a:p>
                  </a:txBody>
                  <a:tcPr/>
                </a:tc>
                <a:tc>
                  <a:txBody>
                    <a:bodyPr/>
                    <a:lstStyle/>
                    <a:p>
                      <a:r>
                        <a:rPr lang="en-GB" sz="1200" dirty="0" smtClean="0"/>
                        <a:t>CESNET</a:t>
                      </a:r>
                      <a:endParaRPr lang="en-GB"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INFN</a:t>
                      </a:r>
                    </a:p>
                    <a:p>
                      <a:endParaRPr lang="en-GB"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SARA</a:t>
                      </a:r>
                    </a:p>
                    <a:p>
                      <a:endParaRPr lang="en-GB" sz="1200" dirty="0"/>
                    </a:p>
                  </a:txBody>
                  <a:tcPr/>
                </a:tc>
              </a:tr>
              <a:tr h="525781">
                <a:tc>
                  <a:txBody>
                    <a:bodyPr/>
                    <a:lstStyle/>
                    <a:p>
                      <a:r>
                        <a:rPr lang="en-GB" sz="1200" dirty="0" err="1" smtClean="0"/>
                        <a:t>Cyfronet</a:t>
                      </a:r>
                      <a:endParaRPr lang="en-GB" sz="1200" dirty="0"/>
                    </a:p>
                  </a:txBody>
                  <a:tcPr/>
                </a:tc>
                <a:tc>
                  <a:txBody>
                    <a:bodyPr/>
                    <a:lstStyle/>
                    <a:p>
                      <a:r>
                        <a:rPr lang="en-GB" sz="1200" dirty="0" smtClean="0"/>
                        <a:t>FZ </a:t>
                      </a:r>
                      <a:r>
                        <a:rPr lang="en-GB" sz="1200" dirty="0" err="1" smtClean="0"/>
                        <a:t>Jülich</a:t>
                      </a:r>
                      <a:endParaRPr lang="en-GB" sz="1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SZTAKI</a:t>
                      </a:r>
                    </a:p>
                    <a:p>
                      <a:endParaRPr lang="en-GB" sz="1200" dirty="0" smtClean="0"/>
                    </a:p>
                  </a:txBody>
                  <a:tcPr/>
                </a:tc>
                <a:tc>
                  <a:txBody>
                    <a:bodyPr/>
                    <a:lstStyle/>
                    <a:p>
                      <a:r>
                        <a:rPr lang="en-GB" sz="1200" dirty="0" smtClean="0"/>
                        <a:t>IPHC</a:t>
                      </a:r>
                      <a:endParaRPr lang="en-GB" sz="1200" dirty="0"/>
                    </a:p>
                  </a:txBody>
                  <a:tcPr/>
                </a:tc>
              </a:tr>
              <a:tr h="525781">
                <a:tc>
                  <a:txBody>
                    <a:bodyPr/>
                    <a:lstStyle/>
                    <a:p>
                      <a:r>
                        <a:rPr lang="en-GB" sz="1200" smtClean="0"/>
                        <a:t>GRIF</a:t>
                      </a:r>
                      <a:endParaRPr lang="en-GB" sz="1200" dirty="0"/>
                    </a:p>
                  </a:txBody>
                  <a:tcPr/>
                </a:tc>
                <a:tc>
                  <a:txBody>
                    <a:bodyPr/>
                    <a:lstStyle/>
                    <a:p>
                      <a:r>
                        <a:rPr lang="en-GB" sz="1200" dirty="0" smtClean="0"/>
                        <a:t>GRNET</a:t>
                      </a:r>
                      <a:endParaRPr lang="en-GB"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KTH</a:t>
                      </a:r>
                    </a:p>
                    <a:p>
                      <a:endParaRPr lang="en-GB" sz="1200" dirty="0"/>
                    </a:p>
                  </a:txBody>
                  <a:tcPr/>
                </a:tc>
                <a:tc>
                  <a:txBody>
                    <a:bodyPr/>
                    <a:lstStyle/>
                    <a:p>
                      <a:r>
                        <a:rPr lang="en-GB" sz="1200" dirty="0" smtClean="0"/>
                        <a:t>Oxford</a:t>
                      </a:r>
                      <a:endParaRPr lang="en-GB" sz="1200" dirty="0"/>
                    </a:p>
                  </a:txBody>
                  <a:tcPr/>
                </a:tc>
              </a:tr>
              <a:tr h="525781">
                <a:tc>
                  <a:txBody>
                    <a:bodyPr/>
                    <a:lstStyle/>
                    <a:p>
                      <a:r>
                        <a:rPr lang="en-GB" sz="1200" dirty="0" smtClean="0"/>
                        <a:t>GWDG</a:t>
                      </a:r>
                      <a:endParaRPr lang="en-GB" sz="1200" dirty="0"/>
                    </a:p>
                  </a:txBody>
                  <a:tcPr/>
                </a:tc>
                <a:tc>
                  <a:txBody>
                    <a:bodyPr/>
                    <a:lstStyle/>
                    <a:p>
                      <a:r>
                        <a:rPr lang="en-GB" sz="1200" dirty="0" smtClean="0"/>
                        <a:t>IGI</a:t>
                      </a:r>
                      <a:endParaRPr lang="en-GB"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TCD</a:t>
                      </a:r>
                    </a:p>
                    <a:p>
                      <a:endParaRPr lang="en-GB"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IN2P3</a:t>
                      </a:r>
                    </a:p>
                    <a:p>
                      <a:endParaRPr lang="en-GB" sz="1200" dirty="0"/>
                    </a:p>
                  </a:txBody>
                  <a:tcPr/>
                </a:tc>
              </a:tr>
              <a:tr h="5257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STFC</a:t>
                      </a:r>
                    </a:p>
                  </a:txBody>
                  <a:tcPr/>
                </a:tc>
                <a:tc>
                  <a:txBody>
                    <a:bodyPr/>
                    <a:lstStyle/>
                    <a:p>
                      <a:endParaRPr lang="en-GB" sz="1200" dirty="0"/>
                    </a:p>
                  </a:txBody>
                  <a:tcPr/>
                </a:tc>
                <a:tc>
                  <a:txBody>
                    <a:bodyPr/>
                    <a:lstStyle/>
                    <a:p>
                      <a:endParaRPr lang="en-GB" sz="1200" dirty="0"/>
                    </a:p>
                  </a:txBody>
                  <a:tcPr/>
                </a:tc>
                <a:tc>
                  <a:txBody>
                    <a:bodyPr/>
                    <a:lstStyle/>
                    <a:p>
                      <a:endParaRPr lang="en-GB" sz="1200" dirty="0"/>
                    </a:p>
                  </a:txBody>
                  <a:tcPr/>
                </a:tc>
              </a:tr>
            </a:tbl>
          </a:graphicData>
        </a:graphic>
      </p:graphicFrame>
    </p:spTree>
    <p:extLst>
      <p:ext uri="{BB962C8B-B14F-4D97-AF65-F5344CB8AC3E}">
        <p14:creationId xmlns:p14="http://schemas.microsoft.com/office/powerpoint/2010/main" val="42720374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Hybrid Cloud Economics</a:t>
            </a:r>
            <a:endParaRPr lang="en-GB" dirty="0"/>
          </a:p>
        </p:txBody>
      </p:sp>
      <p:sp>
        <p:nvSpPr>
          <p:cNvPr id="3" name="Content Placeholder 2"/>
          <p:cNvSpPr>
            <a:spLocks noGrp="1"/>
          </p:cNvSpPr>
          <p:nvPr>
            <p:ph idx="1"/>
          </p:nvPr>
        </p:nvSpPr>
        <p:spPr/>
        <p:txBody>
          <a:bodyPr/>
          <a:lstStyle/>
          <a:p>
            <a:r>
              <a:rPr lang="en-GB" dirty="0" smtClean="0"/>
              <a:t>Expect that the majority of computing requirements will be met from private cloud resources</a:t>
            </a:r>
          </a:p>
          <a:p>
            <a:pPr lvl="1"/>
            <a:r>
              <a:rPr lang="en-GB" dirty="0" smtClean="0"/>
              <a:t>“Why rent a car when I know I will need it every day for 3 years”</a:t>
            </a:r>
          </a:p>
          <a:p>
            <a:r>
              <a:rPr lang="en-GB" dirty="0" smtClean="0"/>
              <a:t>Hybrid scenarios are likely</a:t>
            </a:r>
          </a:p>
          <a:p>
            <a:pPr lvl="1"/>
            <a:r>
              <a:rPr lang="en-GB" dirty="0" smtClean="0"/>
              <a:t>Burst requirements coming up to conferences but short spin up times</a:t>
            </a:r>
          </a:p>
          <a:p>
            <a:pPr lvl="1"/>
            <a:r>
              <a:rPr lang="en-GB" dirty="0" smtClean="0"/>
              <a:t>Opportunistic capacity such as low SLA resources or grants</a:t>
            </a:r>
          </a:p>
          <a:p>
            <a:r>
              <a:rPr lang="en-GB" dirty="0" smtClean="0"/>
              <a:t>Barriers remain</a:t>
            </a:r>
          </a:p>
          <a:p>
            <a:pPr lvl="1"/>
            <a:r>
              <a:rPr lang="en-GB" dirty="0" smtClean="0"/>
              <a:t>API standardisation is limited… default to EC2?</a:t>
            </a:r>
          </a:p>
          <a:p>
            <a:pPr lvl="1"/>
            <a:r>
              <a:rPr lang="en-GB" dirty="0" smtClean="0"/>
              <a:t>Data distribution costs… network </a:t>
            </a:r>
            <a:r>
              <a:rPr lang="en-GB" dirty="0" err="1" smtClean="0"/>
              <a:t>vs</a:t>
            </a:r>
            <a:r>
              <a:rPr lang="en-GB" dirty="0" smtClean="0"/>
              <a:t> resident storage costs</a:t>
            </a:r>
          </a:p>
          <a:p>
            <a:pPr lvl="1"/>
            <a:r>
              <a:rPr lang="en-GB" dirty="0" smtClean="0"/>
              <a:t>Image formats and contextualisation vary</a:t>
            </a:r>
          </a:p>
        </p:txBody>
      </p:sp>
      <p:sp>
        <p:nvSpPr>
          <p:cNvPr id="4" name="Date Placeholder 3"/>
          <p:cNvSpPr>
            <a:spLocks noGrp="1"/>
          </p:cNvSpPr>
          <p:nvPr>
            <p:ph type="dt" sz="half" idx="10"/>
          </p:nvPr>
        </p:nvSpPr>
        <p:spPr/>
        <p:txBody>
          <a:bodyPr/>
          <a:lstStyle/>
          <a:p>
            <a:pPr>
              <a:defRPr/>
            </a:pPr>
            <a:r>
              <a:rPr lang="en-US" smtClean="0"/>
              <a:t>CERN Infrastructure Evolution</a:t>
            </a:r>
            <a:endParaRPr lang="en-US" dirty="0" smtClean="0"/>
          </a:p>
        </p:txBody>
      </p:sp>
      <p:sp>
        <p:nvSpPr>
          <p:cNvPr id="5" name="Footer Placeholder 4"/>
          <p:cNvSpPr>
            <a:spLocks noGrp="1"/>
          </p:cNvSpPr>
          <p:nvPr>
            <p:ph type="ftr" sz="quarter" idx="11"/>
          </p:nvPr>
        </p:nvSpPr>
        <p:spPr/>
        <p:txBody>
          <a:bodyPr/>
          <a:lstStyle/>
          <a:p>
            <a:pPr>
              <a:defRPr/>
            </a:pPr>
            <a:r>
              <a:rPr lang="fr-FR" smtClean="0"/>
              <a:t>Tim Bell, CERN</a:t>
            </a:r>
            <a:endParaRPr lang="fr-FR" dirty="0"/>
          </a:p>
        </p:txBody>
      </p:sp>
      <p:sp>
        <p:nvSpPr>
          <p:cNvPr id="6" name="Slide Number Placeholder 5"/>
          <p:cNvSpPr>
            <a:spLocks noGrp="1"/>
          </p:cNvSpPr>
          <p:nvPr>
            <p:ph type="sldNum" sz="quarter" idx="12"/>
          </p:nvPr>
        </p:nvSpPr>
        <p:spPr/>
        <p:txBody>
          <a:bodyPr/>
          <a:lstStyle/>
          <a:p>
            <a:pPr>
              <a:defRPr/>
            </a:pPr>
            <a:fld id="{1D698006-7770-4D45-9D4A-81F15BF3CA96}" type="slidenum">
              <a:rPr lang="fr-FR" smtClean="0"/>
              <a:pPr>
                <a:defRPr/>
              </a:pPr>
              <a:t>36</a:t>
            </a:fld>
            <a:endParaRPr lang="fr-FR"/>
          </a:p>
        </p:txBody>
      </p:sp>
    </p:spTree>
    <p:extLst>
      <p:ext uri="{BB962C8B-B14F-4D97-AF65-F5344CB8AC3E}">
        <p14:creationId xmlns:p14="http://schemas.microsoft.com/office/powerpoint/2010/main" val="34837743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Sample Experiment Pilot in the Clouds</a:t>
            </a:r>
            <a:endParaRPr lang="en-GB" dirty="0"/>
          </a:p>
        </p:txBody>
      </p:sp>
      <p:sp>
        <p:nvSpPr>
          <p:cNvPr id="3" name="Date Placeholder 2"/>
          <p:cNvSpPr>
            <a:spLocks noGrp="1"/>
          </p:cNvSpPr>
          <p:nvPr>
            <p:ph type="dt" sz="half" idx="10"/>
          </p:nvPr>
        </p:nvSpPr>
        <p:spPr/>
        <p:txBody>
          <a:bodyPr/>
          <a:lstStyle/>
          <a:p>
            <a:pPr>
              <a:defRPr/>
            </a:pPr>
            <a:r>
              <a:rPr lang="en-US" smtClean="0"/>
              <a:t>CERN Infrastructure Evolution</a:t>
            </a:r>
            <a:endParaRPr lang="en-GB"/>
          </a:p>
        </p:txBody>
      </p:sp>
      <p:sp>
        <p:nvSpPr>
          <p:cNvPr id="4" name="Footer Placeholder 3"/>
          <p:cNvSpPr>
            <a:spLocks noGrp="1"/>
          </p:cNvSpPr>
          <p:nvPr>
            <p:ph type="ftr" sz="quarter" idx="11"/>
          </p:nvPr>
        </p:nvSpPr>
        <p:spPr/>
        <p:txBody>
          <a:bodyPr/>
          <a:lstStyle/>
          <a:p>
            <a:pPr>
              <a:defRPr/>
            </a:pPr>
            <a:r>
              <a:rPr lang="en-GB" smtClean="0"/>
              <a:t>Tim Bell, CERN</a:t>
            </a:r>
            <a:endParaRPr lang="en-GB"/>
          </a:p>
        </p:txBody>
      </p:sp>
      <p:sp>
        <p:nvSpPr>
          <p:cNvPr id="5" name="Slide Number Placeholder 4"/>
          <p:cNvSpPr>
            <a:spLocks noGrp="1"/>
          </p:cNvSpPr>
          <p:nvPr>
            <p:ph type="sldNum" sz="quarter" idx="12"/>
          </p:nvPr>
        </p:nvSpPr>
        <p:spPr/>
        <p:txBody>
          <a:bodyPr/>
          <a:lstStyle/>
          <a:p>
            <a:pPr>
              <a:defRPr/>
            </a:pPr>
            <a:fld id="{D64AF3DC-CE3D-4814-B1B2-5DBC885FC258}" type="slidenum">
              <a:rPr lang="en-GB" smtClean="0"/>
              <a:pPr>
                <a:defRPr/>
              </a:pPr>
              <a:t>37</a:t>
            </a:fld>
            <a:endParaRPr lang="en-GB"/>
          </a:p>
        </p:txBody>
      </p:sp>
      <p:graphicFrame>
        <p:nvGraphicFramePr>
          <p:cNvPr id="6" name="Object 5"/>
          <p:cNvGraphicFramePr>
            <a:graphicFrameLocks noChangeAspect="1"/>
          </p:cNvGraphicFramePr>
          <p:nvPr>
            <p:extLst>
              <p:ext uri="{D42A27DB-BD31-4B8C-83A1-F6EECF244321}">
                <p14:modId xmlns:p14="http://schemas.microsoft.com/office/powerpoint/2010/main" val="3418694952"/>
              </p:ext>
            </p:extLst>
          </p:nvPr>
        </p:nvGraphicFramePr>
        <p:xfrm>
          <a:off x="314325" y="1676400"/>
          <a:ext cx="8515350" cy="4676775"/>
        </p:xfrm>
        <a:graphic>
          <a:graphicData uri="http://schemas.openxmlformats.org/presentationml/2006/ole">
            <mc:AlternateContent xmlns:mc="http://schemas.openxmlformats.org/markup-compatibility/2006">
              <mc:Choice xmlns:v="urn:schemas-microsoft-com:vml" Requires="v">
                <p:oleObj spid="_x0000_s1093" name="Acrobat Document" r:id="rId3" imgW="8515249" imgH="4676572" progId="AcroExch.Document.7">
                  <p:embed/>
                </p:oleObj>
              </mc:Choice>
              <mc:Fallback>
                <p:oleObj name="Acrobat Document" r:id="rId3" imgW="8515249" imgH="4676572" progId="AcroExch.Document.7">
                  <p:embed/>
                  <p:pic>
                    <p:nvPicPr>
                      <p:cNvPr id="0" name=""/>
                      <p:cNvPicPr/>
                      <p:nvPr/>
                    </p:nvPicPr>
                    <p:blipFill>
                      <a:blip r:embed="rId4"/>
                      <a:stretch>
                        <a:fillRect/>
                      </a:stretch>
                    </p:blipFill>
                    <p:spPr>
                      <a:xfrm>
                        <a:off x="314325" y="1676400"/>
                        <a:ext cx="8515350" cy="4676775"/>
                      </a:xfrm>
                      <a:prstGeom prst="rect">
                        <a:avLst/>
                      </a:prstGeom>
                    </p:spPr>
                  </p:pic>
                </p:oleObj>
              </mc:Fallback>
            </mc:AlternateContent>
          </a:graphicData>
        </a:graphic>
      </p:graphicFrame>
    </p:spTree>
    <p:extLst>
      <p:ext uri="{BB962C8B-B14F-4D97-AF65-F5344CB8AC3E}">
        <p14:creationId xmlns:p14="http://schemas.microsoft.com/office/powerpoint/2010/main" val="5004629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Collaboration and Communities</a:t>
            </a:r>
            <a:endParaRPr lang="en-GB" dirty="0"/>
          </a:p>
        </p:txBody>
      </p:sp>
      <p:sp>
        <p:nvSpPr>
          <p:cNvPr id="3" name="Content Placeholder 2"/>
          <p:cNvSpPr>
            <a:spLocks noGrp="1"/>
          </p:cNvSpPr>
          <p:nvPr>
            <p:ph idx="1"/>
          </p:nvPr>
        </p:nvSpPr>
        <p:spPr>
          <a:xfrm>
            <a:off x="457200" y="1571612"/>
            <a:ext cx="8229600" cy="4714908"/>
          </a:xfrm>
        </p:spPr>
        <p:txBody>
          <a:bodyPr/>
          <a:lstStyle/>
          <a:p>
            <a:r>
              <a:rPr lang="en-GB" dirty="0" smtClean="0"/>
              <a:t>CERN’s Agile </a:t>
            </a:r>
            <a:r>
              <a:rPr lang="en-GB" dirty="0"/>
              <a:t>I</a:t>
            </a:r>
            <a:r>
              <a:rPr lang="en-GB" dirty="0" smtClean="0"/>
              <a:t>nfrastructure project contributes back to the open source communities</a:t>
            </a:r>
          </a:p>
          <a:p>
            <a:pPr lvl="1"/>
            <a:r>
              <a:rPr lang="en-GB" dirty="0" smtClean="0"/>
              <a:t>Thus, much collaboration focus is world-wide, industry-independent</a:t>
            </a:r>
          </a:p>
          <a:p>
            <a:pPr lvl="1"/>
            <a:r>
              <a:rPr lang="en-GB" dirty="0" smtClean="0"/>
              <a:t>Public mailing lists have more experts, don’t focus on HEP-only</a:t>
            </a:r>
          </a:p>
          <a:p>
            <a:pPr lvl="1"/>
            <a:r>
              <a:rPr lang="en-GB" dirty="0" smtClean="0"/>
              <a:t>There is much interest in our use cases and problems</a:t>
            </a:r>
          </a:p>
          <a:p>
            <a:r>
              <a:rPr lang="en-GB" dirty="0" smtClean="0"/>
              <a:t>However, some problems are specific to our communities</a:t>
            </a:r>
          </a:p>
          <a:p>
            <a:pPr lvl="1"/>
            <a:r>
              <a:rPr lang="en-GB" dirty="0" smtClean="0"/>
              <a:t>Grid specific software</a:t>
            </a:r>
          </a:p>
          <a:p>
            <a:pPr lvl="1"/>
            <a:r>
              <a:rPr lang="en-GB" dirty="0" smtClean="0"/>
              <a:t>Batch systems, non-elastic accounting, large scale federated identity</a:t>
            </a:r>
          </a:p>
          <a:p>
            <a:r>
              <a:rPr lang="en-GB" dirty="0" smtClean="0"/>
              <a:t>Collaborations already starting around</a:t>
            </a:r>
          </a:p>
          <a:p>
            <a:pPr lvl="1"/>
            <a:r>
              <a:rPr lang="en-GB" dirty="0" smtClean="0"/>
              <a:t>OpenStack with BNL, IN2P3, </a:t>
            </a:r>
            <a:r>
              <a:rPr lang="en-GB" dirty="0" err="1" smtClean="0"/>
              <a:t>NECTaR</a:t>
            </a:r>
            <a:r>
              <a:rPr lang="en-GB" dirty="0" smtClean="0"/>
              <a:t> (Australia), IHEP (China), Atlas/CMS Trigger teams</a:t>
            </a:r>
          </a:p>
          <a:p>
            <a:pPr lvl="1"/>
            <a:r>
              <a:rPr lang="en-GB" dirty="0" smtClean="0"/>
              <a:t>Puppet with LBNL, BNL, Atlas Online/Offline results shared at </a:t>
            </a:r>
            <a:r>
              <a:rPr lang="en-GB" dirty="0" smtClean="0">
                <a:hlinkClick r:id="rId2"/>
              </a:rPr>
              <a:t>http://github.com/cernops</a:t>
            </a:r>
            <a:endParaRPr lang="en-GB" dirty="0" smtClean="0"/>
          </a:p>
        </p:txBody>
      </p:sp>
      <p:sp>
        <p:nvSpPr>
          <p:cNvPr id="4" name="Date Placeholder 3"/>
          <p:cNvSpPr>
            <a:spLocks noGrp="1"/>
          </p:cNvSpPr>
          <p:nvPr>
            <p:ph type="dt" sz="half" idx="10"/>
          </p:nvPr>
        </p:nvSpPr>
        <p:spPr/>
        <p:txBody>
          <a:bodyPr/>
          <a:lstStyle/>
          <a:p>
            <a:pPr>
              <a:defRPr/>
            </a:pPr>
            <a:r>
              <a:rPr lang="en-US" smtClean="0"/>
              <a:t>CERN Infrastructure Evolution</a:t>
            </a:r>
            <a:endParaRPr lang="en-US" dirty="0" smtClean="0"/>
          </a:p>
        </p:txBody>
      </p:sp>
      <p:sp>
        <p:nvSpPr>
          <p:cNvPr id="5" name="Footer Placeholder 4"/>
          <p:cNvSpPr>
            <a:spLocks noGrp="1"/>
          </p:cNvSpPr>
          <p:nvPr>
            <p:ph type="ftr" sz="quarter" idx="11"/>
          </p:nvPr>
        </p:nvSpPr>
        <p:spPr/>
        <p:txBody>
          <a:bodyPr/>
          <a:lstStyle/>
          <a:p>
            <a:pPr>
              <a:defRPr/>
            </a:pPr>
            <a:r>
              <a:rPr lang="fr-FR" smtClean="0"/>
              <a:t>Tim Bell, CERN</a:t>
            </a:r>
            <a:endParaRPr lang="fr-FR" dirty="0"/>
          </a:p>
        </p:txBody>
      </p:sp>
      <p:sp>
        <p:nvSpPr>
          <p:cNvPr id="6" name="Slide Number Placeholder 5"/>
          <p:cNvSpPr>
            <a:spLocks noGrp="1"/>
          </p:cNvSpPr>
          <p:nvPr>
            <p:ph type="sldNum" sz="quarter" idx="12"/>
          </p:nvPr>
        </p:nvSpPr>
        <p:spPr/>
        <p:txBody>
          <a:bodyPr/>
          <a:lstStyle/>
          <a:p>
            <a:pPr>
              <a:defRPr/>
            </a:pPr>
            <a:fld id="{1D698006-7770-4D45-9D4A-81F15BF3CA96}" type="slidenum">
              <a:rPr lang="fr-FR" smtClean="0"/>
              <a:pPr>
                <a:defRPr/>
              </a:pPr>
              <a:t>38</a:t>
            </a:fld>
            <a:endParaRPr lang="fr-FR"/>
          </a:p>
        </p:txBody>
      </p:sp>
    </p:spTree>
    <p:extLst>
      <p:ext uri="{BB962C8B-B14F-4D97-AF65-F5344CB8AC3E}">
        <p14:creationId xmlns:p14="http://schemas.microsoft.com/office/powerpoint/2010/main" val="41734036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Timelines</a:t>
            </a:r>
            <a:endParaRPr lang="en-GB" dirty="0"/>
          </a:p>
        </p:txBody>
      </p:sp>
      <p:sp>
        <p:nvSpPr>
          <p:cNvPr id="3" name="Date Placeholder 2"/>
          <p:cNvSpPr>
            <a:spLocks noGrp="1"/>
          </p:cNvSpPr>
          <p:nvPr>
            <p:ph type="dt" sz="half" idx="10"/>
          </p:nvPr>
        </p:nvSpPr>
        <p:spPr/>
        <p:txBody>
          <a:bodyPr/>
          <a:lstStyle/>
          <a:p>
            <a:pPr>
              <a:defRPr/>
            </a:pPr>
            <a:r>
              <a:rPr lang="en-US" smtClean="0"/>
              <a:t>CERN Infrastructure Evolution</a:t>
            </a:r>
            <a:endParaRPr lang="en-GB"/>
          </a:p>
        </p:txBody>
      </p:sp>
      <p:sp>
        <p:nvSpPr>
          <p:cNvPr id="4" name="Footer Placeholder 3"/>
          <p:cNvSpPr>
            <a:spLocks noGrp="1"/>
          </p:cNvSpPr>
          <p:nvPr>
            <p:ph type="ftr" sz="quarter" idx="11"/>
          </p:nvPr>
        </p:nvSpPr>
        <p:spPr/>
        <p:txBody>
          <a:bodyPr/>
          <a:lstStyle/>
          <a:p>
            <a:pPr>
              <a:defRPr/>
            </a:pPr>
            <a:r>
              <a:rPr lang="en-GB" smtClean="0"/>
              <a:t>Tim Bell, CERN</a:t>
            </a:r>
            <a:endParaRPr lang="en-GB"/>
          </a:p>
        </p:txBody>
      </p:sp>
      <p:sp>
        <p:nvSpPr>
          <p:cNvPr id="5" name="Slide Number Placeholder 4"/>
          <p:cNvSpPr>
            <a:spLocks noGrp="1"/>
          </p:cNvSpPr>
          <p:nvPr>
            <p:ph type="sldNum" sz="quarter" idx="12"/>
          </p:nvPr>
        </p:nvSpPr>
        <p:spPr/>
        <p:txBody>
          <a:bodyPr/>
          <a:lstStyle/>
          <a:p>
            <a:pPr>
              <a:defRPr/>
            </a:pPr>
            <a:fld id="{D64AF3DC-CE3D-4814-B1B2-5DBC885FC258}" type="slidenum">
              <a:rPr lang="en-GB" smtClean="0"/>
              <a:pPr>
                <a:defRPr/>
              </a:pPr>
              <a:t>39</a:t>
            </a:fld>
            <a:endParaRPr lang="en-GB"/>
          </a:p>
        </p:txBody>
      </p:sp>
      <p:graphicFrame>
        <p:nvGraphicFramePr>
          <p:cNvPr id="7" name="Content Placeholder 1"/>
          <p:cNvGraphicFramePr>
            <a:graphicFrameLocks/>
          </p:cNvGraphicFramePr>
          <p:nvPr>
            <p:extLst>
              <p:ext uri="{D42A27DB-BD31-4B8C-83A1-F6EECF244321}">
                <p14:modId xmlns:p14="http://schemas.microsoft.com/office/powerpoint/2010/main" val="1679950102"/>
              </p:ext>
            </p:extLst>
          </p:nvPr>
        </p:nvGraphicFramePr>
        <p:xfrm>
          <a:off x="1013514" y="1860300"/>
          <a:ext cx="7681358" cy="3807963"/>
        </p:xfrm>
        <a:graphic>
          <a:graphicData uri="http://schemas.openxmlformats.org/drawingml/2006/table">
            <a:tbl>
              <a:tblPr/>
              <a:tblGrid>
                <a:gridCol w="1456110"/>
                <a:gridCol w="1995597"/>
                <a:gridCol w="4229651"/>
              </a:tblGrid>
              <a:tr h="429253">
                <a:tc>
                  <a:txBody>
                    <a:bodyPr/>
                    <a:lstStyle>
                      <a:lvl1pPr marL="0" algn="l" defTabSz="914400" rtl="0" eaLnBrk="1" latinLnBrk="0" hangingPunct="1">
                        <a:defRPr sz="1800" kern="1200">
                          <a:solidFill>
                            <a:schemeClr val="tx1"/>
                          </a:solidFill>
                          <a:latin typeface="Candara"/>
                          <a:ea typeface=""/>
                          <a:cs typeface=""/>
                        </a:defRPr>
                      </a:lvl1pPr>
                      <a:lvl2pPr marL="457200" algn="l" defTabSz="914400" rtl="0" eaLnBrk="1" latinLnBrk="0" hangingPunct="1">
                        <a:defRPr sz="1800" kern="1200">
                          <a:solidFill>
                            <a:schemeClr val="tx1"/>
                          </a:solidFill>
                          <a:latin typeface="Candara"/>
                          <a:ea typeface=""/>
                          <a:cs typeface=""/>
                        </a:defRPr>
                      </a:lvl2pPr>
                      <a:lvl3pPr marL="914400" algn="l" defTabSz="914400" rtl="0" eaLnBrk="1" latinLnBrk="0" hangingPunct="1">
                        <a:defRPr sz="1800" kern="1200">
                          <a:solidFill>
                            <a:schemeClr val="tx1"/>
                          </a:solidFill>
                          <a:latin typeface="Candara"/>
                          <a:ea typeface=""/>
                          <a:cs typeface=""/>
                        </a:defRPr>
                      </a:lvl3pPr>
                      <a:lvl4pPr marL="1371600" algn="l" defTabSz="914400" rtl="0" eaLnBrk="1" latinLnBrk="0" hangingPunct="1">
                        <a:defRPr sz="1800" kern="1200">
                          <a:solidFill>
                            <a:schemeClr val="tx1"/>
                          </a:solidFill>
                          <a:latin typeface="Candara"/>
                          <a:ea typeface=""/>
                          <a:cs typeface=""/>
                        </a:defRPr>
                      </a:lvl4pPr>
                      <a:lvl5pPr marL="1828800" algn="l" defTabSz="914400" rtl="0" eaLnBrk="1" latinLnBrk="0" hangingPunct="1">
                        <a:defRPr sz="1800" kern="1200">
                          <a:solidFill>
                            <a:schemeClr val="tx1"/>
                          </a:solidFill>
                          <a:latin typeface="Candara"/>
                          <a:ea typeface=""/>
                          <a:cs typeface=""/>
                        </a:defRPr>
                      </a:lvl5pPr>
                      <a:lvl6pPr marL="2286000" algn="l" defTabSz="914400" rtl="0" eaLnBrk="1" latinLnBrk="0" hangingPunct="1">
                        <a:defRPr sz="1800" kern="1200">
                          <a:solidFill>
                            <a:schemeClr val="tx1"/>
                          </a:solidFill>
                          <a:latin typeface="Candara"/>
                          <a:ea typeface=""/>
                          <a:cs typeface=""/>
                        </a:defRPr>
                      </a:lvl6pPr>
                      <a:lvl7pPr marL="2743200" algn="l" defTabSz="914400" rtl="0" eaLnBrk="1" latinLnBrk="0" hangingPunct="1">
                        <a:defRPr sz="1800" kern="1200">
                          <a:solidFill>
                            <a:schemeClr val="tx1"/>
                          </a:solidFill>
                          <a:latin typeface="Candara"/>
                          <a:ea typeface=""/>
                          <a:cs typeface=""/>
                        </a:defRPr>
                      </a:lvl7pPr>
                      <a:lvl8pPr marL="3200400" algn="l" defTabSz="914400" rtl="0" eaLnBrk="1" latinLnBrk="0" hangingPunct="1">
                        <a:defRPr sz="1800" kern="1200">
                          <a:solidFill>
                            <a:schemeClr val="tx1"/>
                          </a:solidFill>
                          <a:latin typeface="Candara"/>
                          <a:ea typeface=""/>
                          <a:cs typeface=""/>
                        </a:defRPr>
                      </a:lvl8pPr>
                      <a:lvl9pPr marL="3657600" algn="l" defTabSz="914400" rtl="0" eaLnBrk="1" latinLnBrk="0" hangingPunct="1">
                        <a:defRPr sz="1800" kern="1200">
                          <a:solidFill>
                            <a:schemeClr val="tx1"/>
                          </a:solidFill>
                          <a:latin typeface="Candara"/>
                          <a:ea typeface=""/>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a:ln>
                            <a:noFill/>
                          </a:ln>
                          <a:solidFill>
                            <a:srgbClr val="FFFFFF"/>
                          </a:solidFill>
                          <a:effectLst/>
                          <a:latin typeface="Arial" charset="0"/>
                          <a:ea typeface="ＭＳ Ｐゴシック" charset="0"/>
                        </a:rPr>
                        <a:t>Year</a:t>
                      </a: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rgbClr val="9DE61E"/>
                    </a:solidFill>
                  </a:tcPr>
                </a:tc>
                <a:tc>
                  <a:txBody>
                    <a:bodyPr/>
                    <a:lstStyle>
                      <a:lvl1pPr marL="0" algn="l" defTabSz="914400" rtl="0" eaLnBrk="1" latinLnBrk="0" hangingPunct="1">
                        <a:defRPr sz="1800" kern="1200">
                          <a:solidFill>
                            <a:schemeClr val="tx1"/>
                          </a:solidFill>
                          <a:latin typeface="Candara"/>
                          <a:ea typeface=""/>
                          <a:cs typeface=""/>
                        </a:defRPr>
                      </a:lvl1pPr>
                      <a:lvl2pPr marL="457200" algn="l" defTabSz="914400" rtl="0" eaLnBrk="1" latinLnBrk="0" hangingPunct="1">
                        <a:defRPr sz="1800" kern="1200">
                          <a:solidFill>
                            <a:schemeClr val="tx1"/>
                          </a:solidFill>
                          <a:latin typeface="Candara"/>
                          <a:ea typeface=""/>
                          <a:cs typeface=""/>
                        </a:defRPr>
                      </a:lvl2pPr>
                      <a:lvl3pPr marL="914400" algn="l" defTabSz="914400" rtl="0" eaLnBrk="1" latinLnBrk="0" hangingPunct="1">
                        <a:defRPr sz="1800" kern="1200">
                          <a:solidFill>
                            <a:schemeClr val="tx1"/>
                          </a:solidFill>
                          <a:latin typeface="Candara"/>
                          <a:ea typeface=""/>
                          <a:cs typeface=""/>
                        </a:defRPr>
                      </a:lvl3pPr>
                      <a:lvl4pPr marL="1371600" algn="l" defTabSz="914400" rtl="0" eaLnBrk="1" latinLnBrk="0" hangingPunct="1">
                        <a:defRPr sz="1800" kern="1200">
                          <a:solidFill>
                            <a:schemeClr val="tx1"/>
                          </a:solidFill>
                          <a:latin typeface="Candara"/>
                          <a:ea typeface=""/>
                          <a:cs typeface=""/>
                        </a:defRPr>
                      </a:lvl4pPr>
                      <a:lvl5pPr marL="1828800" algn="l" defTabSz="914400" rtl="0" eaLnBrk="1" latinLnBrk="0" hangingPunct="1">
                        <a:defRPr sz="1800" kern="1200">
                          <a:solidFill>
                            <a:schemeClr val="tx1"/>
                          </a:solidFill>
                          <a:latin typeface="Candara"/>
                          <a:ea typeface=""/>
                          <a:cs typeface=""/>
                        </a:defRPr>
                      </a:lvl5pPr>
                      <a:lvl6pPr marL="2286000" algn="l" defTabSz="914400" rtl="0" eaLnBrk="1" latinLnBrk="0" hangingPunct="1">
                        <a:defRPr sz="1800" kern="1200">
                          <a:solidFill>
                            <a:schemeClr val="tx1"/>
                          </a:solidFill>
                          <a:latin typeface="Candara"/>
                          <a:ea typeface=""/>
                          <a:cs typeface=""/>
                        </a:defRPr>
                      </a:lvl6pPr>
                      <a:lvl7pPr marL="2743200" algn="l" defTabSz="914400" rtl="0" eaLnBrk="1" latinLnBrk="0" hangingPunct="1">
                        <a:defRPr sz="1800" kern="1200">
                          <a:solidFill>
                            <a:schemeClr val="tx1"/>
                          </a:solidFill>
                          <a:latin typeface="Candara"/>
                          <a:ea typeface=""/>
                          <a:cs typeface=""/>
                        </a:defRPr>
                      </a:lvl7pPr>
                      <a:lvl8pPr marL="3200400" algn="l" defTabSz="914400" rtl="0" eaLnBrk="1" latinLnBrk="0" hangingPunct="1">
                        <a:defRPr sz="1800" kern="1200">
                          <a:solidFill>
                            <a:schemeClr val="tx1"/>
                          </a:solidFill>
                          <a:latin typeface="Candara"/>
                          <a:ea typeface=""/>
                          <a:cs typeface=""/>
                        </a:defRPr>
                      </a:lvl8pPr>
                      <a:lvl9pPr marL="3657600" algn="l" defTabSz="914400" rtl="0" eaLnBrk="1" latinLnBrk="0" hangingPunct="1">
                        <a:defRPr sz="1800" kern="1200">
                          <a:solidFill>
                            <a:schemeClr val="tx1"/>
                          </a:solidFill>
                          <a:latin typeface="Candara"/>
                          <a:ea typeface=""/>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a:ln>
                            <a:noFill/>
                          </a:ln>
                          <a:solidFill>
                            <a:srgbClr val="FFFFFF"/>
                          </a:solidFill>
                          <a:effectLst/>
                          <a:latin typeface="Arial" charset="0"/>
                          <a:ea typeface="ＭＳ Ｐゴシック" charset="0"/>
                        </a:rPr>
                        <a:t>What</a:t>
                      </a: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rgbClr val="9DE61E"/>
                    </a:solidFill>
                  </a:tcPr>
                </a:tc>
                <a:tc>
                  <a:txBody>
                    <a:bodyPr/>
                    <a:lstStyle>
                      <a:lvl1pPr marL="0" algn="l" defTabSz="914400" rtl="0" eaLnBrk="1" latinLnBrk="0" hangingPunct="1">
                        <a:defRPr sz="1800" kern="1200">
                          <a:solidFill>
                            <a:schemeClr val="tx1"/>
                          </a:solidFill>
                          <a:latin typeface="Candara"/>
                          <a:ea typeface=""/>
                          <a:cs typeface=""/>
                        </a:defRPr>
                      </a:lvl1pPr>
                      <a:lvl2pPr marL="457200" algn="l" defTabSz="914400" rtl="0" eaLnBrk="1" latinLnBrk="0" hangingPunct="1">
                        <a:defRPr sz="1800" kern="1200">
                          <a:solidFill>
                            <a:schemeClr val="tx1"/>
                          </a:solidFill>
                          <a:latin typeface="Candara"/>
                          <a:ea typeface=""/>
                          <a:cs typeface=""/>
                        </a:defRPr>
                      </a:lvl2pPr>
                      <a:lvl3pPr marL="914400" algn="l" defTabSz="914400" rtl="0" eaLnBrk="1" latinLnBrk="0" hangingPunct="1">
                        <a:defRPr sz="1800" kern="1200">
                          <a:solidFill>
                            <a:schemeClr val="tx1"/>
                          </a:solidFill>
                          <a:latin typeface="Candara"/>
                          <a:ea typeface=""/>
                          <a:cs typeface=""/>
                        </a:defRPr>
                      </a:lvl3pPr>
                      <a:lvl4pPr marL="1371600" algn="l" defTabSz="914400" rtl="0" eaLnBrk="1" latinLnBrk="0" hangingPunct="1">
                        <a:defRPr sz="1800" kern="1200">
                          <a:solidFill>
                            <a:schemeClr val="tx1"/>
                          </a:solidFill>
                          <a:latin typeface="Candara"/>
                          <a:ea typeface=""/>
                          <a:cs typeface=""/>
                        </a:defRPr>
                      </a:lvl4pPr>
                      <a:lvl5pPr marL="1828800" algn="l" defTabSz="914400" rtl="0" eaLnBrk="1" latinLnBrk="0" hangingPunct="1">
                        <a:defRPr sz="1800" kern="1200">
                          <a:solidFill>
                            <a:schemeClr val="tx1"/>
                          </a:solidFill>
                          <a:latin typeface="Candara"/>
                          <a:ea typeface=""/>
                          <a:cs typeface=""/>
                        </a:defRPr>
                      </a:lvl5pPr>
                      <a:lvl6pPr marL="2286000" algn="l" defTabSz="914400" rtl="0" eaLnBrk="1" latinLnBrk="0" hangingPunct="1">
                        <a:defRPr sz="1800" kern="1200">
                          <a:solidFill>
                            <a:schemeClr val="tx1"/>
                          </a:solidFill>
                          <a:latin typeface="Candara"/>
                          <a:ea typeface=""/>
                          <a:cs typeface=""/>
                        </a:defRPr>
                      </a:lvl6pPr>
                      <a:lvl7pPr marL="2743200" algn="l" defTabSz="914400" rtl="0" eaLnBrk="1" latinLnBrk="0" hangingPunct="1">
                        <a:defRPr sz="1800" kern="1200">
                          <a:solidFill>
                            <a:schemeClr val="tx1"/>
                          </a:solidFill>
                          <a:latin typeface="Candara"/>
                          <a:ea typeface=""/>
                          <a:cs typeface=""/>
                        </a:defRPr>
                      </a:lvl7pPr>
                      <a:lvl8pPr marL="3200400" algn="l" defTabSz="914400" rtl="0" eaLnBrk="1" latinLnBrk="0" hangingPunct="1">
                        <a:defRPr sz="1800" kern="1200">
                          <a:solidFill>
                            <a:schemeClr val="tx1"/>
                          </a:solidFill>
                          <a:latin typeface="Candara"/>
                          <a:ea typeface=""/>
                          <a:cs typeface=""/>
                        </a:defRPr>
                      </a:lvl8pPr>
                      <a:lvl9pPr marL="3657600" algn="l" defTabSz="914400" rtl="0" eaLnBrk="1" latinLnBrk="0" hangingPunct="1">
                        <a:defRPr sz="1800" kern="1200">
                          <a:solidFill>
                            <a:schemeClr val="tx1"/>
                          </a:solidFill>
                          <a:latin typeface="Candara"/>
                          <a:ea typeface=""/>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a:ln>
                            <a:noFill/>
                          </a:ln>
                          <a:solidFill>
                            <a:srgbClr val="FFFFFF"/>
                          </a:solidFill>
                          <a:effectLst/>
                          <a:latin typeface="Arial" charset="0"/>
                          <a:ea typeface="ＭＳ Ｐゴシック" charset="0"/>
                        </a:rPr>
                        <a:t>Actions</a:t>
                      </a: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rgbClr val="9DE61E"/>
                    </a:solidFill>
                  </a:tcPr>
                </a:tc>
              </a:tr>
              <a:tr h="910847">
                <a:tc>
                  <a:txBody>
                    <a:bodyPr/>
                    <a:lstStyle>
                      <a:lvl1pPr marL="0" algn="l" defTabSz="914400" rtl="0" eaLnBrk="1" latinLnBrk="0" hangingPunct="1">
                        <a:defRPr sz="1800" kern="1200">
                          <a:solidFill>
                            <a:schemeClr val="tx1"/>
                          </a:solidFill>
                          <a:latin typeface="Candara"/>
                          <a:ea typeface=""/>
                          <a:cs typeface=""/>
                        </a:defRPr>
                      </a:lvl1pPr>
                      <a:lvl2pPr marL="457200" algn="l" defTabSz="914400" rtl="0" eaLnBrk="1" latinLnBrk="0" hangingPunct="1">
                        <a:defRPr sz="1800" kern="1200">
                          <a:solidFill>
                            <a:schemeClr val="tx1"/>
                          </a:solidFill>
                          <a:latin typeface="Candara"/>
                          <a:ea typeface=""/>
                          <a:cs typeface=""/>
                        </a:defRPr>
                      </a:lvl2pPr>
                      <a:lvl3pPr marL="914400" algn="l" defTabSz="914400" rtl="0" eaLnBrk="1" latinLnBrk="0" hangingPunct="1">
                        <a:defRPr sz="1800" kern="1200">
                          <a:solidFill>
                            <a:schemeClr val="tx1"/>
                          </a:solidFill>
                          <a:latin typeface="Candara"/>
                          <a:ea typeface=""/>
                          <a:cs typeface=""/>
                        </a:defRPr>
                      </a:lvl3pPr>
                      <a:lvl4pPr marL="1371600" algn="l" defTabSz="914400" rtl="0" eaLnBrk="1" latinLnBrk="0" hangingPunct="1">
                        <a:defRPr sz="1800" kern="1200">
                          <a:solidFill>
                            <a:schemeClr val="tx1"/>
                          </a:solidFill>
                          <a:latin typeface="Candara"/>
                          <a:ea typeface=""/>
                          <a:cs typeface=""/>
                        </a:defRPr>
                      </a:lvl4pPr>
                      <a:lvl5pPr marL="1828800" algn="l" defTabSz="914400" rtl="0" eaLnBrk="1" latinLnBrk="0" hangingPunct="1">
                        <a:defRPr sz="1800" kern="1200">
                          <a:solidFill>
                            <a:schemeClr val="tx1"/>
                          </a:solidFill>
                          <a:latin typeface="Candara"/>
                          <a:ea typeface=""/>
                          <a:cs typeface=""/>
                        </a:defRPr>
                      </a:lvl5pPr>
                      <a:lvl6pPr marL="2286000" algn="l" defTabSz="914400" rtl="0" eaLnBrk="1" latinLnBrk="0" hangingPunct="1">
                        <a:defRPr sz="1800" kern="1200">
                          <a:solidFill>
                            <a:schemeClr val="tx1"/>
                          </a:solidFill>
                          <a:latin typeface="Candara"/>
                          <a:ea typeface=""/>
                          <a:cs typeface=""/>
                        </a:defRPr>
                      </a:lvl6pPr>
                      <a:lvl7pPr marL="2743200" algn="l" defTabSz="914400" rtl="0" eaLnBrk="1" latinLnBrk="0" hangingPunct="1">
                        <a:defRPr sz="1800" kern="1200">
                          <a:solidFill>
                            <a:schemeClr val="tx1"/>
                          </a:solidFill>
                          <a:latin typeface="Candara"/>
                          <a:ea typeface=""/>
                          <a:cs typeface=""/>
                        </a:defRPr>
                      </a:lvl7pPr>
                      <a:lvl8pPr marL="3200400" algn="l" defTabSz="914400" rtl="0" eaLnBrk="1" latinLnBrk="0" hangingPunct="1">
                        <a:defRPr sz="1800" kern="1200">
                          <a:solidFill>
                            <a:schemeClr val="tx1"/>
                          </a:solidFill>
                          <a:latin typeface="Candara"/>
                          <a:ea typeface=""/>
                          <a:cs typeface=""/>
                        </a:defRPr>
                      </a:lvl8pPr>
                      <a:lvl9pPr marL="3657600" algn="l" defTabSz="914400" rtl="0" eaLnBrk="1" latinLnBrk="0" hangingPunct="1">
                        <a:defRPr sz="1800" kern="1200">
                          <a:solidFill>
                            <a:schemeClr val="tx1"/>
                          </a:solidFill>
                          <a:latin typeface="Candara"/>
                          <a:ea typeface=""/>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charset="0"/>
                          <a:ea typeface="ＭＳ Ｐゴシック" charset="0"/>
                        </a:rPr>
                        <a:t>2012</a:t>
                      </a: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8EF"/>
                    </a:solidFill>
                  </a:tcPr>
                </a:tc>
                <a:tc>
                  <a:txBody>
                    <a:bodyPr/>
                    <a:lstStyle>
                      <a:lvl1pPr marL="0" algn="l" defTabSz="914400" rtl="0" eaLnBrk="1" latinLnBrk="0" hangingPunct="1">
                        <a:defRPr sz="1800" kern="1200">
                          <a:solidFill>
                            <a:schemeClr val="tx1"/>
                          </a:solidFill>
                          <a:latin typeface="Candara"/>
                          <a:ea typeface=""/>
                          <a:cs typeface=""/>
                        </a:defRPr>
                      </a:lvl1pPr>
                      <a:lvl2pPr marL="457200" algn="l" defTabSz="914400" rtl="0" eaLnBrk="1" latinLnBrk="0" hangingPunct="1">
                        <a:defRPr sz="1800" kern="1200">
                          <a:solidFill>
                            <a:schemeClr val="tx1"/>
                          </a:solidFill>
                          <a:latin typeface="Candara"/>
                          <a:ea typeface=""/>
                          <a:cs typeface=""/>
                        </a:defRPr>
                      </a:lvl2pPr>
                      <a:lvl3pPr marL="914400" algn="l" defTabSz="914400" rtl="0" eaLnBrk="1" latinLnBrk="0" hangingPunct="1">
                        <a:defRPr sz="1800" kern="1200">
                          <a:solidFill>
                            <a:schemeClr val="tx1"/>
                          </a:solidFill>
                          <a:latin typeface="Candara"/>
                          <a:ea typeface=""/>
                          <a:cs typeface=""/>
                        </a:defRPr>
                      </a:lvl3pPr>
                      <a:lvl4pPr marL="1371600" algn="l" defTabSz="914400" rtl="0" eaLnBrk="1" latinLnBrk="0" hangingPunct="1">
                        <a:defRPr sz="1800" kern="1200">
                          <a:solidFill>
                            <a:schemeClr val="tx1"/>
                          </a:solidFill>
                          <a:latin typeface="Candara"/>
                          <a:ea typeface=""/>
                          <a:cs typeface=""/>
                        </a:defRPr>
                      </a:lvl4pPr>
                      <a:lvl5pPr marL="1828800" algn="l" defTabSz="914400" rtl="0" eaLnBrk="1" latinLnBrk="0" hangingPunct="1">
                        <a:defRPr sz="1800" kern="1200">
                          <a:solidFill>
                            <a:schemeClr val="tx1"/>
                          </a:solidFill>
                          <a:latin typeface="Candara"/>
                          <a:ea typeface=""/>
                          <a:cs typeface=""/>
                        </a:defRPr>
                      </a:lvl5pPr>
                      <a:lvl6pPr marL="2286000" algn="l" defTabSz="914400" rtl="0" eaLnBrk="1" latinLnBrk="0" hangingPunct="1">
                        <a:defRPr sz="1800" kern="1200">
                          <a:solidFill>
                            <a:schemeClr val="tx1"/>
                          </a:solidFill>
                          <a:latin typeface="Candara"/>
                          <a:ea typeface=""/>
                          <a:cs typeface=""/>
                        </a:defRPr>
                      </a:lvl6pPr>
                      <a:lvl7pPr marL="2743200" algn="l" defTabSz="914400" rtl="0" eaLnBrk="1" latinLnBrk="0" hangingPunct="1">
                        <a:defRPr sz="1800" kern="1200">
                          <a:solidFill>
                            <a:schemeClr val="tx1"/>
                          </a:solidFill>
                          <a:latin typeface="Candara"/>
                          <a:ea typeface=""/>
                          <a:cs typeface=""/>
                        </a:defRPr>
                      </a:lvl7pPr>
                      <a:lvl8pPr marL="3200400" algn="l" defTabSz="914400" rtl="0" eaLnBrk="1" latinLnBrk="0" hangingPunct="1">
                        <a:defRPr sz="1800" kern="1200">
                          <a:solidFill>
                            <a:schemeClr val="tx1"/>
                          </a:solidFill>
                          <a:latin typeface="Candara"/>
                          <a:ea typeface=""/>
                          <a:cs typeface=""/>
                        </a:defRPr>
                      </a:lvl8pPr>
                      <a:lvl9pPr marL="3657600" algn="l" defTabSz="914400" rtl="0" eaLnBrk="1" latinLnBrk="0" hangingPunct="1">
                        <a:defRPr sz="1800" kern="1200">
                          <a:solidFill>
                            <a:schemeClr val="tx1"/>
                          </a:solidFill>
                          <a:latin typeface="Candara"/>
                          <a:ea typeface=""/>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dirty="0">
                        <a:ln>
                          <a:noFill/>
                        </a:ln>
                        <a:solidFill>
                          <a:srgbClr val="000000"/>
                        </a:solidFill>
                        <a:effectLst/>
                        <a:latin typeface="Arial" charset="0"/>
                        <a:ea typeface="ＭＳ Ｐゴシック"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8EF"/>
                    </a:solidFill>
                  </a:tcPr>
                </a:tc>
                <a:tc>
                  <a:txBody>
                    <a:bodyPr/>
                    <a:lstStyle>
                      <a:lvl1pPr marL="0" algn="l" defTabSz="914400" rtl="0" eaLnBrk="1" latinLnBrk="0" hangingPunct="1">
                        <a:defRPr sz="1800" kern="1200">
                          <a:solidFill>
                            <a:schemeClr val="tx1"/>
                          </a:solidFill>
                          <a:latin typeface="Candara"/>
                          <a:ea typeface=""/>
                          <a:cs typeface=""/>
                        </a:defRPr>
                      </a:lvl1pPr>
                      <a:lvl2pPr marL="457200" algn="l" defTabSz="914400" rtl="0" eaLnBrk="1" latinLnBrk="0" hangingPunct="1">
                        <a:defRPr sz="1800" kern="1200">
                          <a:solidFill>
                            <a:schemeClr val="tx1"/>
                          </a:solidFill>
                          <a:latin typeface="Candara"/>
                          <a:ea typeface=""/>
                          <a:cs typeface=""/>
                        </a:defRPr>
                      </a:lvl2pPr>
                      <a:lvl3pPr marL="914400" algn="l" defTabSz="914400" rtl="0" eaLnBrk="1" latinLnBrk="0" hangingPunct="1">
                        <a:defRPr sz="1800" kern="1200">
                          <a:solidFill>
                            <a:schemeClr val="tx1"/>
                          </a:solidFill>
                          <a:latin typeface="Candara"/>
                          <a:ea typeface=""/>
                          <a:cs typeface=""/>
                        </a:defRPr>
                      </a:lvl3pPr>
                      <a:lvl4pPr marL="1371600" algn="l" defTabSz="914400" rtl="0" eaLnBrk="1" latinLnBrk="0" hangingPunct="1">
                        <a:defRPr sz="1800" kern="1200">
                          <a:solidFill>
                            <a:schemeClr val="tx1"/>
                          </a:solidFill>
                          <a:latin typeface="Candara"/>
                          <a:ea typeface=""/>
                          <a:cs typeface=""/>
                        </a:defRPr>
                      </a:lvl4pPr>
                      <a:lvl5pPr marL="1828800" algn="l" defTabSz="914400" rtl="0" eaLnBrk="1" latinLnBrk="0" hangingPunct="1">
                        <a:defRPr sz="1800" kern="1200">
                          <a:solidFill>
                            <a:schemeClr val="tx1"/>
                          </a:solidFill>
                          <a:latin typeface="Candara"/>
                          <a:ea typeface=""/>
                          <a:cs typeface=""/>
                        </a:defRPr>
                      </a:lvl5pPr>
                      <a:lvl6pPr marL="2286000" algn="l" defTabSz="914400" rtl="0" eaLnBrk="1" latinLnBrk="0" hangingPunct="1">
                        <a:defRPr sz="1800" kern="1200">
                          <a:solidFill>
                            <a:schemeClr val="tx1"/>
                          </a:solidFill>
                          <a:latin typeface="Candara"/>
                          <a:ea typeface=""/>
                          <a:cs typeface=""/>
                        </a:defRPr>
                      </a:lvl6pPr>
                      <a:lvl7pPr marL="2743200" algn="l" defTabSz="914400" rtl="0" eaLnBrk="1" latinLnBrk="0" hangingPunct="1">
                        <a:defRPr sz="1800" kern="1200">
                          <a:solidFill>
                            <a:schemeClr val="tx1"/>
                          </a:solidFill>
                          <a:latin typeface="Candara"/>
                          <a:ea typeface=""/>
                          <a:cs typeface=""/>
                        </a:defRPr>
                      </a:lvl7pPr>
                      <a:lvl8pPr marL="3200400" algn="l" defTabSz="914400" rtl="0" eaLnBrk="1" latinLnBrk="0" hangingPunct="1">
                        <a:defRPr sz="1800" kern="1200">
                          <a:solidFill>
                            <a:schemeClr val="tx1"/>
                          </a:solidFill>
                          <a:latin typeface="Candara"/>
                          <a:ea typeface=""/>
                          <a:cs typeface=""/>
                        </a:defRPr>
                      </a:lvl8pPr>
                      <a:lvl9pPr marL="3657600" algn="l" defTabSz="914400" rtl="0" eaLnBrk="1" latinLnBrk="0" hangingPunct="1">
                        <a:defRPr sz="1800" kern="1200">
                          <a:solidFill>
                            <a:schemeClr val="tx1"/>
                          </a:solidFill>
                          <a:latin typeface="Candara"/>
                          <a:ea typeface=""/>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0000"/>
                          </a:solidFill>
                          <a:effectLst/>
                          <a:latin typeface="Arial" charset="0"/>
                          <a:ea typeface="ＭＳ Ｐゴシック" charset="0"/>
                        </a:rPr>
                        <a:t>Establish </a:t>
                      </a:r>
                      <a:r>
                        <a:rPr kumimoji="0" lang="en-GB" sz="1600" b="0" i="0" u="none" strike="noStrike" cap="none" normalizeH="0" baseline="0" dirty="0">
                          <a:ln>
                            <a:noFill/>
                          </a:ln>
                          <a:solidFill>
                            <a:srgbClr val="000000"/>
                          </a:solidFill>
                          <a:effectLst/>
                          <a:latin typeface="Arial" charset="0"/>
                          <a:ea typeface="ＭＳ Ｐゴシック" charset="0"/>
                        </a:rPr>
                        <a:t>IaaS in </a:t>
                      </a:r>
                      <a:r>
                        <a:rPr kumimoji="0" lang="en-GB" sz="1600" b="0" i="0" u="none" strike="noStrike" cap="none" normalizeH="0" baseline="0" dirty="0" smtClean="0">
                          <a:ln>
                            <a:noFill/>
                          </a:ln>
                          <a:solidFill>
                            <a:srgbClr val="000000"/>
                          </a:solidFill>
                          <a:effectLst/>
                          <a:latin typeface="Arial" charset="0"/>
                          <a:ea typeface="ＭＳ Ｐゴシック" charset="0"/>
                        </a:rPr>
                        <a:t>Meyrin data centre</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0000"/>
                          </a:solidFill>
                          <a:effectLst/>
                          <a:latin typeface="Arial" charset="0"/>
                          <a:ea typeface="ＭＳ Ｐゴシック" charset="0"/>
                        </a:rPr>
                        <a:t>Monitoring Implementation</a:t>
                      </a:r>
                      <a:endParaRPr kumimoji="0" lang="en-GB" sz="1600" b="0" i="0" u="none" strike="noStrike" cap="none" normalizeH="0" baseline="0" dirty="0">
                        <a:ln>
                          <a:noFill/>
                        </a:ln>
                        <a:solidFill>
                          <a:srgbClr val="000000"/>
                        </a:solidFill>
                        <a:effectLst/>
                        <a:latin typeface="Arial" charset="0"/>
                        <a:ea typeface="ＭＳ Ｐゴシック"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charset="0"/>
                          <a:ea typeface="ＭＳ Ｐゴシック" charset="0"/>
                        </a:rPr>
                        <a:t>Early adopters to Agile Infrastructure</a:t>
                      </a: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8EF"/>
                    </a:solidFill>
                  </a:tcPr>
                </a:tc>
              </a:tr>
              <a:tr h="1797042">
                <a:tc>
                  <a:txBody>
                    <a:bodyPr/>
                    <a:lstStyle>
                      <a:lvl1pPr marL="0" algn="l" defTabSz="914400" rtl="0" eaLnBrk="1" latinLnBrk="0" hangingPunct="1">
                        <a:defRPr sz="1800" kern="1200">
                          <a:solidFill>
                            <a:schemeClr val="tx1"/>
                          </a:solidFill>
                          <a:latin typeface="Candara"/>
                          <a:ea typeface=""/>
                          <a:cs typeface=""/>
                        </a:defRPr>
                      </a:lvl1pPr>
                      <a:lvl2pPr marL="457200" algn="l" defTabSz="914400" rtl="0" eaLnBrk="1" latinLnBrk="0" hangingPunct="1">
                        <a:defRPr sz="1800" kern="1200">
                          <a:solidFill>
                            <a:schemeClr val="tx1"/>
                          </a:solidFill>
                          <a:latin typeface="Candara"/>
                          <a:ea typeface=""/>
                          <a:cs typeface=""/>
                        </a:defRPr>
                      </a:lvl2pPr>
                      <a:lvl3pPr marL="914400" algn="l" defTabSz="914400" rtl="0" eaLnBrk="1" latinLnBrk="0" hangingPunct="1">
                        <a:defRPr sz="1800" kern="1200">
                          <a:solidFill>
                            <a:schemeClr val="tx1"/>
                          </a:solidFill>
                          <a:latin typeface="Candara"/>
                          <a:ea typeface=""/>
                          <a:cs typeface=""/>
                        </a:defRPr>
                      </a:lvl3pPr>
                      <a:lvl4pPr marL="1371600" algn="l" defTabSz="914400" rtl="0" eaLnBrk="1" latinLnBrk="0" hangingPunct="1">
                        <a:defRPr sz="1800" kern="1200">
                          <a:solidFill>
                            <a:schemeClr val="tx1"/>
                          </a:solidFill>
                          <a:latin typeface="Candara"/>
                          <a:ea typeface=""/>
                          <a:cs typeface=""/>
                        </a:defRPr>
                      </a:lvl4pPr>
                      <a:lvl5pPr marL="1828800" algn="l" defTabSz="914400" rtl="0" eaLnBrk="1" latinLnBrk="0" hangingPunct="1">
                        <a:defRPr sz="1800" kern="1200">
                          <a:solidFill>
                            <a:schemeClr val="tx1"/>
                          </a:solidFill>
                          <a:latin typeface="Candara"/>
                          <a:ea typeface=""/>
                          <a:cs typeface=""/>
                        </a:defRPr>
                      </a:lvl5pPr>
                      <a:lvl6pPr marL="2286000" algn="l" defTabSz="914400" rtl="0" eaLnBrk="1" latinLnBrk="0" hangingPunct="1">
                        <a:defRPr sz="1800" kern="1200">
                          <a:solidFill>
                            <a:schemeClr val="tx1"/>
                          </a:solidFill>
                          <a:latin typeface="Candara"/>
                          <a:ea typeface=""/>
                          <a:cs typeface=""/>
                        </a:defRPr>
                      </a:lvl6pPr>
                      <a:lvl7pPr marL="2743200" algn="l" defTabSz="914400" rtl="0" eaLnBrk="1" latinLnBrk="0" hangingPunct="1">
                        <a:defRPr sz="1800" kern="1200">
                          <a:solidFill>
                            <a:schemeClr val="tx1"/>
                          </a:solidFill>
                          <a:latin typeface="Candara"/>
                          <a:ea typeface=""/>
                          <a:cs typeface=""/>
                        </a:defRPr>
                      </a:lvl7pPr>
                      <a:lvl8pPr marL="3200400" algn="l" defTabSz="914400" rtl="0" eaLnBrk="1" latinLnBrk="0" hangingPunct="1">
                        <a:defRPr sz="1800" kern="1200">
                          <a:solidFill>
                            <a:schemeClr val="tx1"/>
                          </a:solidFill>
                          <a:latin typeface="Candara"/>
                          <a:ea typeface=""/>
                          <a:cs typeface=""/>
                        </a:defRPr>
                      </a:lvl8pPr>
                      <a:lvl9pPr marL="3657600" algn="l" defTabSz="914400" rtl="0" eaLnBrk="1" latinLnBrk="0" hangingPunct="1">
                        <a:defRPr sz="1800" kern="1200">
                          <a:solidFill>
                            <a:schemeClr val="tx1"/>
                          </a:solidFill>
                          <a:latin typeface="Candara"/>
                          <a:ea typeface=""/>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charset="0"/>
                          <a:ea typeface="ＭＳ Ｐゴシック" charset="0"/>
                        </a:rPr>
                        <a:t>2013</a:t>
                      </a: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DCDDE"/>
                    </a:solidFill>
                  </a:tcPr>
                </a:tc>
                <a:tc>
                  <a:txBody>
                    <a:bodyPr/>
                    <a:lstStyle>
                      <a:lvl1pPr marL="0" algn="l" defTabSz="914400" rtl="0" eaLnBrk="1" latinLnBrk="0" hangingPunct="1">
                        <a:defRPr sz="1800" kern="1200">
                          <a:solidFill>
                            <a:schemeClr val="tx1"/>
                          </a:solidFill>
                          <a:latin typeface="Candara"/>
                          <a:ea typeface=""/>
                          <a:cs typeface=""/>
                        </a:defRPr>
                      </a:lvl1pPr>
                      <a:lvl2pPr marL="457200" algn="l" defTabSz="914400" rtl="0" eaLnBrk="1" latinLnBrk="0" hangingPunct="1">
                        <a:defRPr sz="1800" kern="1200">
                          <a:solidFill>
                            <a:schemeClr val="tx1"/>
                          </a:solidFill>
                          <a:latin typeface="Candara"/>
                          <a:ea typeface=""/>
                          <a:cs typeface=""/>
                        </a:defRPr>
                      </a:lvl2pPr>
                      <a:lvl3pPr marL="914400" algn="l" defTabSz="914400" rtl="0" eaLnBrk="1" latinLnBrk="0" hangingPunct="1">
                        <a:defRPr sz="1800" kern="1200">
                          <a:solidFill>
                            <a:schemeClr val="tx1"/>
                          </a:solidFill>
                          <a:latin typeface="Candara"/>
                          <a:ea typeface=""/>
                          <a:cs typeface=""/>
                        </a:defRPr>
                      </a:lvl3pPr>
                      <a:lvl4pPr marL="1371600" algn="l" defTabSz="914400" rtl="0" eaLnBrk="1" latinLnBrk="0" hangingPunct="1">
                        <a:defRPr sz="1800" kern="1200">
                          <a:solidFill>
                            <a:schemeClr val="tx1"/>
                          </a:solidFill>
                          <a:latin typeface="Candara"/>
                          <a:ea typeface=""/>
                          <a:cs typeface=""/>
                        </a:defRPr>
                      </a:lvl4pPr>
                      <a:lvl5pPr marL="1828800" algn="l" defTabSz="914400" rtl="0" eaLnBrk="1" latinLnBrk="0" hangingPunct="1">
                        <a:defRPr sz="1800" kern="1200">
                          <a:solidFill>
                            <a:schemeClr val="tx1"/>
                          </a:solidFill>
                          <a:latin typeface="Candara"/>
                          <a:ea typeface=""/>
                          <a:cs typeface=""/>
                        </a:defRPr>
                      </a:lvl5pPr>
                      <a:lvl6pPr marL="2286000" algn="l" defTabSz="914400" rtl="0" eaLnBrk="1" latinLnBrk="0" hangingPunct="1">
                        <a:defRPr sz="1800" kern="1200">
                          <a:solidFill>
                            <a:schemeClr val="tx1"/>
                          </a:solidFill>
                          <a:latin typeface="Candara"/>
                          <a:ea typeface=""/>
                          <a:cs typeface=""/>
                        </a:defRPr>
                      </a:lvl6pPr>
                      <a:lvl7pPr marL="2743200" algn="l" defTabSz="914400" rtl="0" eaLnBrk="1" latinLnBrk="0" hangingPunct="1">
                        <a:defRPr sz="1800" kern="1200">
                          <a:solidFill>
                            <a:schemeClr val="tx1"/>
                          </a:solidFill>
                          <a:latin typeface="Candara"/>
                          <a:ea typeface=""/>
                          <a:cs typeface=""/>
                        </a:defRPr>
                      </a:lvl7pPr>
                      <a:lvl8pPr marL="3200400" algn="l" defTabSz="914400" rtl="0" eaLnBrk="1" latinLnBrk="0" hangingPunct="1">
                        <a:defRPr sz="1800" kern="1200">
                          <a:solidFill>
                            <a:schemeClr val="tx1"/>
                          </a:solidFill>
                          <a:latin typeface="Candara"/>
                          <a:ea typeface=""/>
                          <a:cs typeface=""/>
                        </a:defRPr>
                      </a:lvl8pPr>
                      <a:lvl9pPr marL="3657600" algn="l" defTabSz="914400" rtl="0" eaLnBrk="1" latinLnBrk="0" hangingPunct="1">
                        <a:defRPr sz="1800" kern="1200">
                          <a:solidFill>
                            <a:schemeClr val="tx1"/>
                          </a:solidFill>
                          <a:latin typeface="Candara"/>
                          <a:ea typeface=""/>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0000"/>
                          </a:solidFill>
                          <a:effectLst/>
                          <a:latin typeface="Arial" charset="0"/>
                          <a:ea typeface="ＭＳ Ｐゴシック" charset="0"/>
                        </a:rPr>
                        <a:t>Long Shutdown 1</a:t>
                      </a:r>
                      <a:endParaRPr kumimoji="0" lang="en-GB" sz="1600" b="0" i="0" u="none" strike="noStrike" cap="none" normalizeH="0" baseline="0" dirty="0">
                        <a:ln>
                          <a:noFill/>
                        </a:ln>
                        <a:solidFill>
                          <a:srgbClr val="000000"/>
                        </a:solidFill>
                        <a:effectLst/>
                        <a:latin typeface="Arial" charset="0"/>
                        <a:ea typeface="ＭＳ Ｐゴシック"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charset="0"/>
                          <a:ea typeface="ＭＳ Ｐゴシック" charset="0"/>
                        </a:rPr>
                        <a:t>New Data Centre</a:t>
                      </a: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DCDDE"/>
                    </a:solidFill>
                  </a:tcPr>
                </a:tc>
                <a:tc>
                  <a:txBody>
                    <a:bodyPr/>
                    <a:lstStyle>
                      <a:lvl1pPr marL="0" algn="l" defTabSz="914400" rtl="0" eaLnBrk="1" latinLnBrk="0" hangingPunct="1">
                        <a:defRPr sz="1800" kern="1200">
                          <a:solidFill>
                            <a:schemeClr val="tx1"/>
                          </a:solidFill>
                          <a:latin typeface="Candara"/>
                          <a:ea typeface=""/>
                          <a:cs typeface=""/>
                        </a:defRPr>
                      </a:lvl1pPr>
                      <a:lvl2pPr marL="457200" algn="l" defTabSz="914400" rtl="0" eaLnBrk="1" latinLnBrk="0" hangingPunct="1">
                        <a:defRPr sz="1800" kern="1200">
                          <a:solidFill>
                            <a:schemeClr val="tx1"/>
                          </a:solidFill>
                          <a:latin typeface="Candara"/>
                          <a:ea typeface=""/>
                          <a:cs typeface=""/>
                        </a:defRPr>
                      </a:lvl2pPr>
                      <a:lvl3pPr marL="914400" algn="l" defTabSz="914400" rtl="0" eaLnBrk="1" latinLnBrk="0" hangingPunct="1">
                        <a:defRPr sz="1800" kern="1200">
                          <a:solidFill>
                            <a:schemeClr val="tx1"/>
                          </a:solidFill>
                          <a:latin typeface="Candara"/>
                          <a:ea typeface=""/>
                          <a:cs typeface=""/>
                        </a:defRPr>
                      </a:lvl3pPr>
                      <a:lvl4pPr marL="1371600" algn="l" defTabSz="914400" rtl="0" eaLnBrk="1" latinLnBrk="0" hangingPunct="1">
                        <a:defRPr sz="1800" kern="1200">
                          <a:solidFill>
                            <a:schemeClr val="tx1"/>
                          </a:solidFill>
                          <a:latin typeface="Candara"/>
                          <a:ea typeface=""/>
                          <a:cs typeface=""/>
                        </a:defRPr>
                      </a:lvl4pPr>
                      <a:lvl5pPr marL="1828800" algn="l" defTabSz="914400" rtl="0" eaLnBrk="1" latinLnBrk="0" hangingPunct="1">
                        <a:defRPr sz="1800" kern="1200">
                          <a:solidFill>
                            <a:schemeClr val="tx1"/>
                          </a:solidFill>
                          <a:latin typeface="Candara"/>
                          <a:ea typeface=""/>
                          <a:cs typeface=""/>
                        </a:defRPr>
                      </a:lvl5pPr>
                      <a:lvl6pPr marL="2286000" algn="l" defTabSz="914400" rtl="0" eaLnBrk="1" latinLnBrk="0" hangingPunct="1">
                        <a:defRPr sz="1800" kern="1200">
                          <a:solidFill>
                            <a:schemeClr val="tx1"/>
                          </a:solidFill>
                          <a:latin typeface="Candara"/>
                          <a:ea typeface=""/>
                          <a:cs typeface=""/>
                        </a:defRPr>
                      </a:lvl6pPr>
                      <a:lvl7pPr marL="2743200" algn="l" defTabSz="914400" rtl="0" eaLnBrk="1" latinLnBrk="0" hangingPunct="1">
                        <a:defRPr sz="1800" kern="1200">
                          <a:solidFill>
                            <a:schemeClr val="tx1"/>
                          </a:solidFill>
                          <a:latin typeface="Candara"/>
                          <a:ea typeface=""/>
                          <a:cs typeface=""/>
                        </a:defRPr>
                      </a:lvl7pPr>
                      <a:lvl8pPr marL="3200400" algn="l" defTabSz="914400" rtl="0" eaLnBrk="1" latinLnBrk="0" hangingPunct="1">
                        <a:defRPr sz="1800" kern="1200">
                          <a:solidFill>
                            <a:schemeClr val="tx1"/>
                          </a:solidFill>
                          <a:latin typeface="Candara"/>
                          <a:ea typeface=""/>
                          <a:cs typeface=""/>
                        </a:defRPr>
                      </a:lvl8pPr>
                      <a:lvl9pPr marL="3657600" algn="l" defTabSz="914400" rtl="0" eaLnBrk="1" latinLnBrk="0" hangingPunct="1">
                        <a:defRPr sz="1800" kern="1200">
                          <a:solidFill>
                            <a:schemeClr val="tx1"/>
                          </a:solidFill>
                          <a:latin typeface="Candara"/>
                          <a:ea typeface=""/>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0" i="0" u="none" strike="noStrike" cap="none" normalizeH="0" baseline="0" dirty="0" smtClean="0">
                          <a:ln>
                            <a:noFill/>
                          </a:ln>
                          <a:solidFill>
                            <a:srgbClr val="000000"/>
                          </a:solidFill>
                          <a:effectLst/>
                          <a:latin typeface="Arial" charset="0"/>
                          <a:ea typeface="ＭＳ Ｐゴシック" charset="0"/>
                        </a:rPr>
                        <a:t>Production Agile Infrastructure</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0000"/>
                          </a:solidFill>
                          <a:effectLst/>
                          <a:latin typeface="Arial" charset="0"/>
                          <a:ea typeface="ＭＳ Ｐゴシック" charset="0"/>
                        </a:rPr>
                        <a:t>Extend </a:t>
                      </a:r>
                      <a:r>
                        <a:rPr kumimoji="0" lang="en-GB" sz="1600" b="0" i="0" u="none" strike="noStrike" cap="none" normalizeH="0" baseline="0" dirty="0">
                          <a:ln>
                            <a:noFill/>
                          </a:ln>
                          <a:solidFill>
                            <a:srgbClr val="000000"/>
                          </a:solidFill>
                          <a:effectLst/>
                          <a:latin typeface="Arial" charset="0"/>
                          <a:ea typeface="ＭＳ Ｐゴシック" charset="0"/>
                        </a:rPr>
                        <a:t>IaaS to remote CC</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charset="0"/>
                          <a:ea typeface="ＭＳ Ｐゴシック" charset="0"/>
                        </a:rPr>
                        <a:t>Business Continuity</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charset="0"/>
                          <a:ea typeface="ＭＳ Ｐゴシック" charset="0"/>
                        </a:rPr>
                        <a:t>Support </a:t>
                      </a:r>
                      <a:r>
                        <a:rPr kumimoji="0" lang="en-GB" sz="1600" b="0" i="0" u="none" strike="noStrike" cap="none" normalizeH="0" baseline="0" dirty="0" smtClean="0">
                          <a:ln>
                            <a:noFill/>
                          </a:ln>
                          <a:solidFill>
                            <a:srgbClr val="000000"/>
                          </a:solidFill>
                          <a:effectLst/>
                          <a:latin typeface="Arial" charset="0"/>
                          <a:ea typeface="ＭＳ Ｐゴシック" charset="0"/>
                        </a:rPr>
                        <a:t>Experiment </a:t>
                      </a:r>
                      <a:r>
                        <a:rPr kumimoji="0" lang="en-GB" sz="1600" b="0" i="0" u="none" strike="noStrike" cap="none" normalizeH="0" baseline="0" dirty="0">
                          <a:ln>
                            <a:noFill/>
                          </a:ln>
                          <a:solidFill>
                            <a:srgbClr val="000000"/>
                          </a:solidFill>
                          <a:effectLst/>
                          <a:latin typeface="Arial" charset="0"/>
                          <a:ea typeface="ＭＳ Ｐゴシック" charset="0"/>
                        </a:rPr>
                        <a:t>re-work</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charset="0"/>
                          <a:ea typeface="ＭＳ Ｐゴシック" charset="0"/>
                        </a:rPr>
                        <a:t>Migrate </a:t>
                      </a:r>
                      <a:r>
                        <a:rPr kumimoji="0" lang="en-GB" sz="1600" b="0" i="0" u="none" strike="noStrike" cap="none" normalizeH="0" baseline="0" dirty="0" smtClean="0">
                          <a:ln>
                            <a:noFill/>
                          </a:ln>
                          <a:solidFill>
                            <a:srgbClr val="000000"/>
                          </a:solidFill>
                          <a:effectLst/>
                          <a:latin typeface="Arial" charset="0"/>
                          <a:ea typeface="ＭＳ Ｐゴシック" charset="0"/>
                        </a:rPr>
                        <a:t>existing virtualisation solutions</a:t>
                      </a:r>
                      <a:endParaRPr kumimoji="0" lang="en-GB" sz="1600" b="0" i="0" u="none" strike="noStrike" cap="none" normalizeH="0" baseline="0" dirty="0">
                        <a:ln>
                          <a:noFill/>
                        </a:ln>
                        <a:solidFill>
                          <a:srgbClr val="000000"/>
                        </a:solidFill>
                        <a:effectLst/>
                        <a:latin typeface="Arial" charset="0"/>
                        <a:ea typeface="ＭＳ Ｐゴシック"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charset="0"/>
                          <a:ea typeface="ＭＳ Ｐゴシック" charset="0"/>
                        </a:rPr>
                        <a:t>General migration to Agile with </a:t>
                      </a:r>
                      <a:r>
                        <a:rPr kumimoji="0" lang="en-GB" sz="1600" b="0" i="0" u="none" strike="noStrike" cap="none" normalizeH="0" baseline="0" dirty="0" smtClean="0">
                          <a:ln>
                            <a:noFill/>
                          </a:ln>
                          <a:solidFill>
                            <a:srgbClr val="000000"/>
                          </a:solidFill>
                          <a:effectLst/>
                          <a:latin typeface="Arial" charset="0"/>
                          <a:ea typeface="ＭＳ Ｐゴシック" charset="0"/>
                        </a:rPr>
                        <a:t>SLC6</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0" i="0" u="none" strike="noStrike" cap="none" normalizeH="0" baseline="0" dirty="0" smtClean="0">
                          <a:ln>
                            <a:noFill/>
                          </a:ln>
                          <a:solidFill>
                            <a:srgbClr val="000000"/>
                          </a:solidFill>
                          <a:effectLst/>
                          <a:latin typeface="Arial" charset="0"/>
                          <a:ea typeface="ＭＳ Ｐゴシック" charset="0"/>
                        </a:rPr>
                        <a:t>Phase out old fabric management tools</a:t>
                      </a: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DCDDE"/>
                    </a:solidFill>
                  </a:tcPr>
                </a:tc>
              </a:tr>
              <a:tr h="669563">
                <a:tc>
                  <a:txBody>
                    <a:bodyPr/>
                    <a:lstStyle>
                      <a:lvl1pPr marL="0" algn="l" defTabSz="914400" rtl="0" eaLnBrk="1" latinLnBrk="0" hangingPunct="1">
                        <a:defRPr sz="1800" kern="1200">
                          <a:solidFill>
                            <a:schemeClr val="tx1"/>
                          </a:solidFill>
                          <a:latin typeface="Candara"/>
                          <a:ea typeface=""/>
                          <a:cs typeface=""/>
                        </a:defRPr>
                      </a:lvl1pPr>
                      <a:lvl2pPr marL="457200" algn="l" defTabSz="914400" rtl="0" eaLnBrk="1" latinLnBrk="0" hangingPunct="1">
                        <a:defRPr sz="1800" kern="1200">
                          <a:solidFill>
                            <a:schemeClr val="tx1"/>
                          </a:solidFill>
                          <a:latin typeface="Candara"/>
                          <a:ea typeface=""/>
                          <a:cs typeface=""/>
                        </a:defRPr>
                      </a:lvl2pPr>
                      <a:lvl3pPr marL="914400" algn="l" defTabSz="914400" rtl="0" eaLnBrk="1" latinLnBrk="0" hangingPunct="1">
                        <a:defRPr sz="1800" kern="1200">
                          <a:solidFill>
                            <a:schemeClr val="tx1"/>
                          </a:solidFill>
                          <a:latin typeface="Candara"/>
                          <a:ea typeface=""/>
                          <a:cs typeface=""/>
                        </a:defRPr>
                      </a:lvl3pPr>
                      <a:lvl4pPr marL="1371600" algn="l" defTabSz="914400" rtl="0" eaLnBrk="1" latinLnBrk="0" hangingPunct="1">
                        <a:defRPr sz="1800" kern="1200">
                          <a:solidFill>
                            <a:schemeClr val="tx1"/>
                          </a:solidFill>
                          <a:latin typeface="Candara"/>
                          <a:ea typeface=""/>
                          <a:cs typeface=""/>
                        </a:defRPr>
                      </a:lvl4pPr>
                      <a:lvl5pPr marL="1828800" algn="l" defTabSz="914400" rtl="0" eaLnBrk="1" latinLnBrk="0" hangingPunct="1">
                        <a:defRPr sz="1800" kern="1200">
                          <a:solidFill>
                            <a:schemeClr val="tx1"/>
                          </a:solidFill>
                          <a:latin typeface="Candara"/>
                          <a:ea typeface=""/>
                          <a:cs typeface=""/>
                        </a:defRPr>
                      </a:lvl5pPr>
                      <a:lvl6pPr marL="2286000" algn="l" defTabSz="914400" rtl="0" eaLnBrk="1" latinLnBrk="0" hangingPunct="1">
                        <a:defRPr sz="1800" kern="1200">
                          <a:solidFill>
                            <a:schemeClr val="tx1"/>
                          </a:solidFill>
                          <a:latin typeface="Candara"/>
                          <a:ea typeface=""/>
                          <a:cs typeface=""/>
                        </a:defRPr>
                      </a:lvl6pPr>
                      <a:lvl7pPr marL="2743200" algn="l" defTabSz="914400" rtl="0" eaLnBrk="1" latinLnBrk="0" hangingPunct="1">
                        <a:defRPr sz="1800" kern="1200">
                          <a:solidFill>
                            <a:schemeClr val="tx1"/>
                          </a:solidFill>
                          <a:latin typeface="Candara"/>
                          <a:ea typeface=""/>
                          <a:cs typeface=""/>
                        </a:defRPr>
                      </a:lvl7pPr>
                      <a:lvl8pPr marL="3200400" algn="l" defTabSz="914400" rtl="0" eaLnBrk="1" latinLnBrk="0" hangingPunct="1">
                        <a:defRPr sz="1800" kern="1200">
                          <a:solidFill>
                            <a:schemeClr val="tx1"/>
                          </a:solidFill>
                          <a:latin typeface="Candara"/>
                          <a:ea typeface=""/>
                          <a:cs typeface=""/>
                        </a:defRPr>
                      </a:lvl8pPr>
                      <a:lvl9pPr marL="3657600" algn="l" defTabSz="914400" rtl="0" eaLnBrk="1" latinLnBrk="0" hangingPunct="1">
                        <a:defRPr sz="1800" kern="1200">
                          <a:solidFill>
                            <a:schemeClr val="tx1"/>
                          </a:solidFill>
                          <a:latin typeface="Candara"/>
                          <a:ea typeface=""/>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charset="0"/>
                          <a:ea typeface="ＭＳ Ｐゴシック" charset="0"/>
                        </a:rPr>
                        <a:t>2014</a:t>
                      </a: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8EF"/>
                    </a:solidFill>
                  </a:tcPr>
                </a:tc>
                <a:tc>
                  <a:txBody>
                    <a:bodyPr/>
                    <a:lstStyle>
                      <a:lvl1pPr marL="0" algn="l" defTabSz="914400" rtl="0" eaLnBrk="1" latinLnBrk="0" hangingPunct="1">
                        <a:defRPr sz="1800" kern="1200">
                          <a:solidFill>
                            <a:schemeClr val="tx1"/>
                          </a:solidFill>
                          <a:latin typeface="Candara"/>
                          <a:ea typeface=""/>
                          <a:cs typeface=""/>
                        </a:defRPr>
                      </a:lvl1pPr>
                      <a:lvl2pPr marL="457200" algn="l" defTabSz="914400" rtl="0" eaLnBrk="1" latinLnBrk="0" hangingPunct="1">
                        <a:defRPr sz="1800" kern="1200">
                          <a:solidFill>
                            <a:schemeClr val="tx1"/>
                          </a:solidFill>
                          <a:latin typeface="Candara"/>
                          <a:ea typeface=""/>
                          <a:cs typeface=""/>
                        </a:defRPr>
                      </a:lvl2pPr>
                      <a:lvl3pPr marL="914400" algn="l" defTabSz="914400" rtl="0" eaLnBrk="1" latinLnBrk="0" hangingPunct="1">
                        <a:defRPr sz="1800" kern="1200">
                          <a:solidFill>
                            <a:schemeClr val="tx1"/>
                          </a:solidFill>
                          <a:latin typeface="Candara"/>
                          <a:ea typeface=""/>
                          <a:cs typeface=""/>
                        </a:defRPr>
                      </a:lvl3pPr>
                      <a:lvl4pPr marL="1371600" algn="l" defTabSz="914400" rtl="0" eaLnBrk="1" latinLnBrk="0" hangingPunct="1">
                        <a:defRPr sz="1800" kern="1200">
                          <a:solidFill>
                            <a:schemeClr val="tx1"/>
                          </a:solidFill>
                          <a:latin typeface="Candara"/>
                          <a:ea typeface=""/>
                          <a:cs typeface=""/>
                        </a:defRPr>
                      </a:lvl4pPr>
                      <a:lvl5pPr marL="1828800" algn="l" defTabSz="914400" rtl="0" eaLnBrk="1" latinLnBrk="0" hangingPunct="1">
                        <a:defRPr sz="1800" kern="1200">
                          <a:solidFill>
                            <a:schemeClr val="tx1"/>
                          </a:solidFill>
                          <a:latin typeface="Candara"/>
                          <a:ea typeface=""/>
                          <a:cs typeface=""/>
                        </a:defRPr>
                      </a:lvl5pPr>
                      <a:lvl6pPr marL="2286000" algn="l" defTabSz="914400" rtl="0" eaLnBrk="1" latinLnBrk="0" hangingPunct="1">
                        <a:defRPr sz="1800" kern="1200">
                          <a:solidFill>
                            <a:schemeClr val="tx1"/>
                          </a:solidFill>
                          <a:latin typeface="Candara"/>
                          <a:ea typeface=""/>
                          <a:cs typeface=""/>
                        </a:defRPr>
                      </a:lvl6pPr>
                      <a:lvl7pPr marL="2743200" algn="l" defTabSz="914400" rtl="0" eaLnBrk="1" latinLnBrk="0" hangingPunct="1">
                        <a:defRPr sz="1800" kern="1200">
                          <a:solidFill>
                            <a:schemeClr val="tx1"/>
                          </a:solidFill>
                          <a:latin typeface="Candara"/>
                          <a:ea typeface=""/>
                          <a:cs typeface=""/>
                        </a:defRPr>
                      </a:lvl7pPr>
                      <a:lvl8pPr marL="3200400" algn="l" defTabSz="914400" rtl="0" eaLnBrk="1" latinLnBrk="0" hangingPunct="1">
                        <a:defRPr sz="1800" kern="1200">
                          <a:solidFill>
                            <a:schemeClr val="tx1"/>
                          </a:solidFill>
                          <a:latin typeface="Candara"/>
                          <a:ea typeface=""/>
                          <a:cs typeface=""/>
                        </a:defRPr>
                      </a:lvl8pPr>
                      <a:lvl9pPr marL="3657600" algn="l" defTabSz="914400" rtl="0" eaLnBrk="1" latinLnBrk="0" hangingPunct="1">
                        <a:defRPr sz="1800" kern="1200">
                          <a:solidFill>
                            <a:schemeClr val="tx1"/>
                          </a:solidFill>
                          <a:latin typeface="Candara"/>
                          <a:ea typeface=""/>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0000"/>
                          </a:solidFill>
                          <a:effectLst/>
                          <a:latin typeface="Arial" charset="0"/>
                          <a:ea typeface="ＭＳ Ｐゴシック" charset="0"/>
                        </a:rPr>
                        <a:t>To the end of LS1</a:t>
                      </a:r>
                      <a:endParaRPr kumimoji="0" lang="en-GB" sz="1600" b="0" i="0" u="none" strike="noStrike" cap="none" normalizeH="0" baseline="0" dirty="0">
                        <a:ln>
                          <a:noFill/>
                        </a:ln>
                        <a:solidFill>
                          <a:srgbClr val="000000"/>
                        </a:solidFill>
                        <a:effectLst/>
                        <a:latin typeface="Arial" charset="0"/>
                        <a:ea typeface="ＭＳ Ｐゴシック"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8EF"/>
                    </a:solidFill>
                  </a:tcPr>
                </a:tc>
                <a:tc>
                  <a:txBody>
                    <a:bodyPr/>
                    <a:lstStyle>
                      <a:lvl1pPr marL="0" algn="l" defTabSz="914400" rtl="0" eaLnBrk="1" latinLnBrk="0" hangingPunct="1">
                        <a:defRPr sz="1800" kern="1200">
                          <a:solidFill>
                            <a:schemeClr val="tx1"/>
                          </a:solidFill>
                          <a:latin typeface="Candara"/>
                          <a:ea typeface=""/>
                          <a:cs typeface=""/>
                        </a:defRPr>
                      </a:lvl1pPr>
                      <a:lvl2pPr marL="457200" algn="l" defTabSz="914400" rtl="0" eaLnBrk="1" latinLnBrk="0" hangingPunct="1">
                        <a:defRPr sz="1800" kern="1200">
                          <a:solidFill>
                            <a:schemeClr val="tx1"/>
                          </a:solidFill>
                          <a:latin typeface="Candara"/>
                          <a:ea typeface=""/>
                          <a:cs typeface=""/>
                        </a:defRPr>
                      </a:lvl2pPr>
                      <a:lvl3pPr marL="914400" algn="l" defTabSz="914400" rtl="0" eaLnBrk="1" latinLnBrk="0" hangingPunct="1">
                        <a:defRPr sz="1800" kern="1200">
                          <a:solidFill>
                            <a:schemeClr val="tx1"/>
                          </a:solidFill>
                          <a:latin typeface="Candara"/>
                          <a:ea typeface=""/>
                          <a:cs typeface=""/>
                        </a:defRPr>
                      </a:lvl3pPr>
                      <a:lvl4pPr marL="1371600" algn="l" defTabSz="914400" rtl="0" eaLnBrk="1" latinLnBrk="0" hangingPunct="1">
                        <a:defRPr sz="1800" kern="1200">
                          <a:solidFill>
                            <a:schemeClr val="tx1"/>
                          </a:solidFill>
                          <a:latin typeface="Candara"/>
                          <a:ea typeface=""/>
                          <a:cs typeface=""/>
                        </a:defRPr>
                      </a:lvl4pPr>
                      <a:lvl5pPr marL="1828800" algn="l" defTabSz="914400" rtl="0" eaLnBrk="1" latinLnBrk="0" hangingPunct="1">
                        <a:defRPr sz="1800" kern="1200">
                          <a:solidFill>
                            <a:schemeClr val="tx1"/>
                          </a:solidFill>
                          <a:latin typeface="Candara"/>
                          <a:ea typeface=""/>
                          <a:cs typeface=""/>
                        </a:defRPr>
                      </a:lvl5pPr>
                      <a:lvl6pPr marL="2286000" algn="l" defTabSz="914400" rtl="0" eaLnBrk="1" latinLnBrk="0" hangingPunct="1">
                        <a:defRPr sz="1800" kern="1200">
                          <a:solidFill>
                            <a:schemeClr val="tx1"/>
                          </a:solidFill>
                          <a:latin typeface="Candara"/>
                          <a:ea typeface=""/>
                          <a:cs typeface=""/>
                        </a:defRPr>
                      </a:lvl6pPr>
                      <a:lvl7pPr marL="2743200" algn="l" defTabSz="914400" rtl="0" eaLnBrk="1" latinLnBrk="0" hangingPunct="1">
                        <a:defRPr sz="1800" kern="1200">
                          <a:solidFill>
                            <a:schemeClr val="tx1"/>
                          </a:solidFill>
                          <a:latin typeface="Candara"/>
                          <a:ea typeface=""/>
                          <a:cs typeface=""/>
                        </a:defRPr>
                      </a:lvl7pPr>
                      <a:lvl8pPr marL="3200400" algn="l" defTabSz="914400" rtl="0" eaLnBrk="1" latinLnBrk="0" hangingPunct="1">
                        <a:defRPr sz="1800" kern="1200">
                          <a:solidFill>
                            <a:schemeClr val="tx1"/>
                          </a:solidFill>
                          <a:latin typeface="Candara"/>
                          <a:ea typeface=""/>
                          <a:cs typeface=""/>
                        </a:defRPr>
                      </a:lvl8pPr>
                      <a:lvl9pPr marL="3657600" algn="l" defTabSz="914400" rtl="0" eaLnBrk="1" latinLnBrk="0" hangingPunct="1">
                        <a:defRPr sz="1800" kern="1200">
                          <a:solidFill>
                            <a:schemeClr val="tx1"/>
                          </a:solidFill>
                          <a:latin typeface="Candara"/>
                          <a:ea typeface=""/>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0000"/>
                          </a:solidFill>
                          <a:effectLst/>
                          <a:latin typeface="Arial" charset="0"/>
                          <a:ea typeface="ＭＳ Ｐゴシック" charset="0"/>
                        </a:rPr>
                        <a:t>Remote data centre fully operational</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0000"/>
                          </a:solidFill>
                          <a:effectLst/>
                          <a:latin typeface="Arial" charset="0"/>
                          <a:ea typeface="ＭＳ Ｐゴシック" charset="0"/>
                        </a:rPr>
                        <a:t>15K hypervisors and over 100K VMs</a:t>
                      </a:r>
                      <a:endParaRPr kumimoji="0" lang="en-GB" sz="1600" b="0" i="0" u="none" strike="noStrike" cap="none" normalizeH="0" baseline="0" dirty="0">
                        <a:ln>
                          <a:noFill/>
                        </a:ln>
                        <a:solidFill>
                          <a:srgbClr val="000000"/>
                        </a:solidFill>
                        <a:effectLst/>
                        <a:latin typeface="Arial" charset="0"/>
                        <a:ea typeface="ＭＳ Ｐゴシック"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8EF"/>
                    </a:solidFill>
                  </a:tcPr>
                </a:tc>
              </a:tr>
            </a:tbl>
          </a:graphicData>
        </a:graphic>
      </p:graphicFrame>
    </p:spTree>
    <p:extLst>
      <p:ext uri="{BB962C8B-B14F-4D97-AF65-F5344CB8AC3E}">
        <p14:creationId xmlns:p14="http://schemas.microsoft.com/office/powerpoint/2010/main" val="32255009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smtClean="0"/>
              <a:t>CERN Infrastructure Evolution</a:t>
            </a:r>
            <a:endParaRPr lang="en-GB"/>
          </a:p>
        </p:txBody>
      </p:sp>
      <p:sp>
        <p:nvSpPr>
          <p:cNvPr id="4" name="Footer Placeholder 3"/>
          <p:cNvSpPr>
            <a:spLocks noGrp="1"/>
          </p:cNvSpPr>
          <p:nvPr>
            <p:ph type="ftr" sz="quarter" idx="11"/>
          </p:nvPr>
        </p:nvSpPr>
        <p:spPr/>
        <p:txBody>
          <a:bodyPr/>
          <a:lstStyle/>
          <a:p>
            <a:pPr>
              <a:defRPr/>
            </a:pPr>
            <a:r>
              <a:rPr lang="en-GB" smtClean="0"/>
              <a:t>Tim Bell, CERN</a:t>
            </a:r>
            <a:endParaRPr lang="en-GB"/>
          </a:p>
        </p:txBody>
      </p:sp>
      <p:sp>
        <p:nvSpPr>
          <p:cNvPr id="5" name="Slide Number Placeholder 4"/>
          <p:cNvSpPr>
            <a:spLocks noGrp="1"/>
          </p:cNvSpPr>
          <p:nvPr>
            <p:ph type="sldNum" sz="quarter" idx="12"/>
          </p:nvPr>
        </p:nvSpPr>
        <p:spPr/>
        <p:txBody>
          <a:bodyPr/>
          <a:lstStyle/>
          <a:p>
            <a:pPr>
              <a:defRPr/>
            </a:pPr>
            <a:fld id="{D64AF3DC-CE3D-4814-B1B2-5DBC885FC258}" type="slidenum">
              <a:rPr lang="en-GB" smtClean="0"/>
              <a:pPr>
                <a:defRPr/>
              </a:pPr>
              <a:t>4</a:t>
            </a:fld>
            <a:endParaRPr lang="en-GB"/>
          </a:p>
        </p:txBody>
      </p:sp>
      <p:sp>
        <p:nvSpPr>
          <p:cNvPr id="7" name="Content Placeholder 2"/>
          <p:cNvSpPr txBox="1">
            <a:spLocks/>
          </p:cNvSpPr>
          <p:nvPr/>
        </p:nvSpPr>
        <p:spPr>
          <a:xfrm>
            <a:off x="304800" y="1000125"/>
            <a:ext cx="8696325" cy="5000625"/>
          </a:xfrm>
          <a:prstGeom prst="rect">
            <a:avLst/>
          </a:prstGeom>
        </p:spPr>
        <p:txBody>
          <a:bodyPr/>
          <a:lstStyle>
            <a:lvl1pPr marL="342900" indent="-342900" algn="l" rtl="0" eaLnBrk="0" fontAlgn="base" hangingPunct="0">
              <a:spcBef>
                <a:spcPct val="20000"/>
              </a:spcBef>
              <a:spcAft>
                <a:spcPct val="0"/>
              </a:spcAft>
              <a:buFont typeface="Arial" charset="0"/>
              <a:buChar char="•"/>
              <a:defRPr sz="2400" kern="1200">
                <a:solidFill>
                  <a:srgbClr val="376092"/>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kern="1200">
                <a:solidFill>
                  <a:srgbClr val="376092"/>
                </a:solidFill>
                <a:latin typeface="+mn-lt"/>
                <a:ea typeface="+mn-ea"/>
                <a:cs typeface="+mn-cs"/>
              </a:defRPr>
            </a:lvl2pPr>
            <a:lvl3pPr marL="1143000" indent="-228600" algn="l" rtl="0" eaLnBrk="0" fontAlgn="base" hangingPunct="0">
              <a:spcBef>
                <a:spcPct val="20000"/>
              </a:spcBef>
              <a:spcAft>
                <a:spcPct val="0"/>
              </a:spcAft>
              <a:buFont typeface="Arial" charset="0"/>
              <a:buChar char="•"/>
              <a:defRPr kern="1200">
                <a:solidFill>
                  <a:srgbClr val="376092"/>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600" kern="1200">
                <a:solidFill>
                  <a:srgbClr val="376092"/>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400" kern="1200">
                <a:solidFill>
                  <a:srgbClr val="37609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800" dirty="0" smtClean="0"/>
              <a:t>Data Centre by Numbers</a:t>
            </a:r>
            <a:endParaRPr lang="en-GB" sz="1600" dirty="0" smtClean="0"/>
          </a:p>
          <a:p>
            <a:pPr lvl="1"/>
            <a:r>
              <a:rPr lang="en-GB" sz="1600" dirty="0" smtClean="0"/>
              <a:t>Hardware installation &amp; retirement</a:t>
            </a:r>
          </a:p>
          <a:p>
            <a:pPr lvl="2"/>
            <a:r>
              <a:rPr lang="en-GB" sz="1200" dirty="0" smtClean="0"/>
              <a:t>~7,000 hardware movements/year; ~1,800 disk failures/year</a:t>
            </a:r>
          </a:p>
        </p:txBody>
      </p:sp>
      <p:graphicFrame>
        <p:nvGraphicFramePr>
          <p:cNvPr id="8" name="Chart 7"/>
          <p:cNvGraphicFramePr/>
          <p:nvPr>
            <p:extLst>
              <p:ext uri="{D42A27DB-BD31-4B8C-83A1-F6EECF244321}">
                <p14:modId xmlns:p14="http://schemas.microsoft.com/office/powerpoint/2010/main" val="4039095102"/>
              </p:ext>
            </p:extLst>
          </p:nvPr>
        </p:nvGraphicFramePr>
        <p:xfrm>
          <a:off x="720080" y="3583945"/>
          <a:ext cx="2636366" cy="22524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p:nvPr>
            <p:extLst>
              <p:ext uri="{D42A27DB-BD31-4B8C-83A1-F6EECF244321}">
                <p14:modId xmlns:p14="http://schemas.microsoft.com/office/powerpoint/2010/main" val="1689247101"/>
              </p:ext>
            </p:extLst>
          </p:nvPr>
        </p:nvGraphicFramePr>
        <p:xfrm>
          <a:off x="3234680" y="3583945"/>
          <a:ext cx="2673350" cy="19621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866880653"/>
              </p:ext>
            </p:extLst>
          </p:nvPr>
        </p:nvGraphicFramePr>
        <p:xfrm>
          <a:off x="5977880" y="3431545"/>
          <a:ext cx="2327920" cy="1750954"/>
        </p:xfrm>
        <a:graphic>
          <a:graphicData uri="http://schemas.openxmlformats.org/drawingml/2006/table">
            <a:tbl>
              <a:tblPr bandRow="1">
                <a:tableStyleId>{5C22544A-7EE6-4342-B048-85BDC9FD1C3A}</a:tableStyleId>
              </a:tblPr>
              <a:tblGrid>
                <a:gridCol w="1392477"/>
                <a:gridCol w="935443"/>
              </a:tblGrid>
              <a:tr h="274829">
                <a:tc>
                  <a:txBody>
                    <a:bodyPr/>
                    <a:lstStyle/>
                    <a:p>
                      <a:pPr marL="0" marR="0" algn="l">
                        <a:lnSpc>
                          <a:spcPct val="115000"/>
                        </a:lnSpc>
                        <a:spcBef>
                          <a:spcPts val="0"/>
                        </a:spcBef>
                        <a:spcAft>
                          <a:spcPts val="1000"/>
                        </a:spcAft>
                      </a:pPr>
                      <a:r>
                        <a:rPr lang="en-US" sz="1100" b="1" dirty="0" smtClean="0">
                          <a:latin typeface="Calibri"/>
                          <a:ea typeface="Calibri"/>
                          <a:cs typeface="Times New Roman"/>
                        </a:rPr>
                        <a:t>High Speed Routers</a:t>
                      </a:r>
                      <a:r>
                        <a:rPr lang="en-US" sz="1100" b="1" dirty="0">
                          <a:latin typeface="Calibri"/>
                          <a:ea typeface="Calibri"/>
                          <a:cs typeface="Times New Roman"/>
                        </a:rPr>
                        <a:t/>
                      </a:r>
                      <a:br>
                        <a:rPr lang="en-US" sz="1100" b="1" dirty="0">
                          <a:latin typeface="Calibri"/>
                          <a:ea typeface="Calibri"/>
                          <a:cs typeface="Times New Roman"/>
                        </a:rPr>
                      </a:br>
                      <a:r>
                        <a:rPr lang="en-US" sz="1050" b="1" dirty="0" smtClean="0">
                          <a:latin typeface="Calibri"/>
                          <a:ea typeface="Calibri"/>
                          <a:cs typeface="Times New Roman"/>
                        </a:rPr>
                        <a:t>(640</a:t>
                      </a:r>
                      <a:r>
                        <a:rPr lang="en-US" sz="1050" b="1" baseline="0" dirty="0" smtClean="0">
                          <a:latin typeface="Calibri"/>
                          <a:ea typeface="Calibri"/>
                          <a:cs typeface="Times New Roman"/>
                        </a:rPr>
                        <a:t> Mbps → 2.4 Tbps)</a:t>
                      </a:r>
                      <a:endParaRPr lang="en-US" sz="1100" b="1" dirty="0" smtClean="0">
                        <a:latin typeface="Calibri"/>
                        <a:ea typeface="Calibri"/>
                        <a:cs typeface="Times New Roman"/>
                      </a:endParaRPr>
                    </a:p>
                  </a:txBody>
                  <a:tcPr marL="36195" marR="36195" marT="0" marB="0" anchor="ctr"/>
                </a:tc>
                <a:tc>
                  <a:txBody>
                    <a:bodyPr/>
                    <a:lstStyle/>
                    <a:p>
                      <a:pPr marL="0" marR="0" algn="r">
                        <a:lnSpc>
                          <a:spcPct val="115000"/>
                        </a:lnSpc>
                        <a:spcBef>
                          <a:spcPts val="0"/>
                        </a:spcBef>
                        <a:spcAft>
                          <a:spcPts val="1000"/>
                        </a:spcAft>
                      </a:pPr>
                      <a:r>
                        <a:rPr lang="en-US" sz="1100" b="1" dirty="0" smtClean="0">
                          <a:latin typeface="Calibri"/>
                          <a:ea typeface="Calibri"/>
                          <a:cs typeface="Times New Roman"/>
                        </a:rPr>
                        <a:t>24</a:t>
                      </a:r>
                      <a:endParaRPr lang="en-US" sz="1100" b="1" dirty="0">
                        <a:latin typeface="Calibri"/>
                        <a:ea typeface="Calibri"/>
                        <a:cs typeface="Times New Roman"/>
                      </a:endParaRPr>
                    </a:p>
                  </a:txBody>
                  <a:tcPr marL="36195" marR="36195" marT="0" marB="0" anchor="ctr"/>
                </a:tc>
              </a:tr>
              <a:tr h="274829">
                <a:tc>
                  <a:txBody>
                    <a:bodyPr/>
                    <a:lstStyle/>
                    <a:p>
                      <a:pPr marL="0" marR="0">
                        <a:lnSpc>
                          <a:spcPct val="115000"/>
                        </a:lnSpc>
                        <a:spcBef>
                          <a:spcPts val="0"/>
                        </a:spcBef>
                        <a:spcAft>
                          <a:spcPts val="1000"/>
                        </a:spcAft>
                      </a:pPr>
                      <a:r>
                        <a:rPr lang="en-US" sz="1100" b="1" dirty="0" smtClean="0">
                          <a:latin typeface="Calibri"/>
                          <a:ea typeface="Calibri"/>
                          <a:cs typeface="Times New Roman"/>
                        </a:rPr>
                        <a:t>Ethernet Switches</a:t>
                      </a:r>
                      <a:endParaRPr lang="en-US" sz="1100" b="1" dirty="0">
                        <a:latin typeface="Calibri"/>
                        <a:ea typeface="Calibri"/>
                        <a:cs typeface="Times New Roman"/>
                      </a:endParaRPr>
                    </a:p>
                  </a:txBody>
                  <a:tcPr marL="36195" marR="36195" marT="0" marB="0" anchor="ctr"/>
                </a:tc>
                <a:tc>
                  <a:txBody>
                    <a:bodyPr/>
                    <a:lstStyle/>
                    <a:p>
                      <a:pPr marL="0" marR="0" algn="r">
                        <a:lnSpc>
                          <a:spcPct val="115000"/>
                        </a:lnSpc>
                        <a:spcBef>
                          <a:spcPts val="0"/>
                        </a:spcBef>
                        <a:spcAft>
                          <a:spcPts val="1000"/>
                        </a:spcAft>
                      </a:pPr>
                      <a:r>
                        <a:rPr lang="en-US" sz="1100" b="1" dirty="0" smtClean="0">
                          <a:latin typeface="Calibri"/>
                          <a:ea typeface="Calibri"/>
                          <a:cs typeface="Times New Roman"/>
                        </a:rPr>
                        <a:t>350</a:t>
                      </a:r>
                      <a:endParaRPr lang="en-US" sz="1100" b="1" dirty="0">
                        <a:latin typeface="Calibri"/>
                        <a:ea typeface="Calibri"/>
                        <a:cs typeface="Times New Roman"/>
                      </a:endParaRPr>
                    </a:p>
                  </a:txBody>
                  <a:tcPr marL="36195" marR="36195" marT="0" marB="0" anchor="ctr"/>
                </a:tc>
              </a:tr>
              <a:tr h="274829">
                <a:tc>
                  <a:txBody>
                    <a:bodyPr/>
                    <a:lstStyle/>
                    <a:p>
                      <a:pPr marL="0" marR="0">
                        <a:lnSpc>
                          <a:spcPct val="115000"/>
                        </a:lnSpc>
                        <a:spcBef>
                          <a:spcPts val="0"/>
                        </a:spcBef>
                        <a:spcAft>
                          <a:spcPts val="1000"/>
                        </a:spcAft>
                      </a:pPr>
                      <a:r>
                        <a:rPr lang="en-US" sz="1100" b="1" dirty="0" smtClean="0">
                          <a:latin typeface="Calibri"/>
                          <a:ea typeface="Calibri"/>
                          <a:cs typeface="Times New Roman"/>
                        </a:rPr>
                        <a:t>10 Gbps ports</a:t>
                      </a:r>
                      <a:endParaRPr lang="en-US" sz="1100" b="1" dirty="0">
                        <a:latin typeface="Calibri"/>
                        <a:ea typeface="Calibri"/>
                        <a:cs typeface="Times New Roman"/>
                      </a:endParaRPr>
                    </a:p>
                  </a:txBody>
                  <a:tcPr marL="36195" marR="36195" marT="0" marB="0" anchor="ctr"/>
                </a:tc>
                <a:tc>
                  <a:txBody>
                    <a:bodyPr/>
                    <a:lstStyle/>
                    <a:p>
                      <a:pPr marL="0" marR="0" algn="r">
                        <a:lnSpc>
                          <a:spcPct val="115000"/>
                        </a:lnSpc>
                        <a:spcBef>
                          <a:spcPts val="0"/>
                        </a:spcBef>
                        <a:spcAft>
                          <a:spcPts val="1000"/>
                        </a:spcAft>
                      </a:pPr>
                      <a:r>
                        <a:rPr lang="en-US" sz="1100" b="1" dirty="0" smtClean="0">
                          <a:solidFill>
                            <a:srgbClr val="000000"/>
                          </a:solidFill>
                          <a:latin typeface="Calibri"/>
                          <a:ea typeface="Calibri"/>
                          <a:cs typeface="Calibri"/>
                        </a:rPr>
                        <a:t>2,000</a:t>
                      </a:r>
                      <a:endParaRPr lang="en-US" sz="1100" b="1" dirty="0">
                        <a:latin typeface="Calibri"/>
                        <a:ea typeface="Calibri"/>
                        <a:cs typeface="Times New Roman"/>
                      </a:endParaRPr>
                    </a:p>
                  </a:txBody>
                  <a:tcPr marL="36195" marR="36195" marT="0" marB="0" anchor="ctr"/>
                </a:tc>
              </a:tr>
              <a:tr h="274829">
                <a:tc>
                  <a:txBody>
                    <a:bodyPr/>
                    <a:lstStyle/>
                    <a:p>
                      <a:pPr marL="0" marR="0">
                        <a:lnSpc>
                          <a:spcPct val="115000"/>
                        </a:lnSpc>
                        <a:spcBef>
                          <a:spcPts val="0"/>
                        </a:spcBef>
                        <a:spcAft>
                          <a:spcPts val="1000"/>
                        </a:spcAft>
                      </a:pPr>
                      <a:r>
                        <a:rPr lang="en-US" sz="1100" b="1" dirty="0" smtClean="0">
                          <a:latin typeface="Calibri"/>
                          <a:ea typeface="Calibri"/>
                          <a:cs typeface="Times New Roman"/>
                        </a:rPr>
                        <a:t>Switching Capacity</a:t>
                      </a:r>
                      <a:endParaRPr lang="en-US" sz="1100" b="1" dirty="0">
                        <a:latin typeface="Calibri"/>
                        <a:ea typeface="Calibri"/>
                        <a:cs typeface="Times New Roman"/>
                      </a:endParaRPr>
                    </a:p>
                  </a:txBody>
                  <a:tcPr marL="36195" marR="36195" marT="0" marB="0" anchor="ctr"/>
                </a:tc>
                <a:tc>
                  <a:txBody>
                    <a:bodyPr/>
                    <a:lstStyle/>
                    <a:p>
                      <a:pPr marL="0" marR="0" algn="r">
                        <a:lnSpc>
                          <a:spcPct val="115000"/>
                        </a:lnSpc>
                        <a:spcBef>
                          <a:spcPts val="0"/>
                        </a:spcBef>
                        <a:spcAft>
                          <a:spcPts val="1000"/>
                        </a:spcAft>
                      </a:pPr>
                      <a:r>
                        <a:rPr lang="en-US" sz="1100" b="1" dirty="0" smtClean="0">
                          <a:latin typeface="Calibri"/>
                          <a:ea typeface="Calibri"/>
                          <a:cs typeface="Times New Roman"/>
                        </a:rPr>
                        <a:t>4.8</a:t>
                      </a:r>
                      <a:r>
                        <a:rPr lang="en-US" sz="1100" b="1" baseline="0" dirty="0" smtClean="0">
                          <a:latin typeface="Calibri"/>
                          <a:ea typeface="Calibri"/>
                          <a:cs typeface="Times New Roman"/>
                        </a:rPr>
                        <a:t> Tbps</a:t>
                      </a:r>
                      <a:endParaRPr lang="en-US" sz="1100" b="1" dirty="0">
                        <a:latin typeface="Calibri"/>
                        <a:ea typeface="Calibri"/>
                        <a:cs typeface="Times New Roman"/>
                      </a:endParaRPr>
                    </a:p>
                  </a:txBody>
                  <a:tcPr marL="36195" marR="36195" marT="0" marB="0" anchor="ctr"/>
                </a:tc>
              </a:tr>
              <a:tr h="274829">
                <a:tc>
                  <a:txBody>
                    <a:bodyPr/>
                    <a:lstStyle/>
                    <a:p>
                      <a:pPr marL="0" marR="0">
                        <a:lnSpc>
                          <a:spcPct val="115000"/>
                        </a:lnSpc>
                        <a:spcBef>
                          <a:spcPts val="0"/>
                        </a:spcBef>
                        <a:spcAft>
                          <a:spcPts val="1000"/>
                        </a:spcAft>
                      </a:pPr>
                      <a:r>
                        <a:rPr lang="en-US" sz="1100" b="1" dirty="0" smtClean="0">
                          <a:latin typeface="Calibri"/>
                          <a:ea typeface="Calibri"/>
                          <a:cs typeface="Times New Roman"/>
                        </a:rPr>
                        <a:t>1 Gbps ports</a:t>
                      </a:r>
                      <a:endParaRPr lang="en-US" sz="1100" b="1" dirty="0">
                        <a:latin typeface="Calibri"/>
                        <a:ea typeface="Calibri"/>
                        <a:cs typeface="Times New Roman"/>
                      </a:endParaRPr>
                    </a:p>
                  </a:txBody>
                  <a:tcPr marL="36195" marR="36195" marT="0" marB="0" anchor="ctr"/>
                </a:tc>
                <a:tc>
                  <a:txBody>
                    <a:bodyPr/>
                    <a:lstStyle/>
                    <a:p>
                      <a:pPr marL="0" marR="0" algn="r">
                        <a:lnSpc>
                          <a:spcPct val="115000"/>
                        </a:lnSpc>
                        <a:spcBef>
                          <a:spcPts val="0"/>
                        </a:spcBef>
                        <a:spcAft>
                          <a:spcPts val="1000"/>
                        </a:spcAft>
                      </a:pPr>
                      <a:r>
                        <a:rPr lang="en-GB" sz="1100" b="1" dirty="0" smtClean="0"/>
                        <a:t>16,939</a:t>
                      </a:r>
                      <a:endParaRPr lang="en-US" sz="1100" b="1" dirty="0">
                        <a:latin typeface="Calibri"/>
                        <a:ea typeface="Calibri"/>
                        <a:cs typeface="Times New Roman"/>
                      </a:endParaRPr>
                    </a:p>
                  </a:txBody>
                  <a:tcPr marL="36195" marR="36195" marT="0" marB="0" anchor="ctr"/>
                </a:tc>
              </a:tr>
              <a:tr h="274829">
                <a:tc>
                  <a:txBody>
                    <a:bodyPr/>
                    <a:lstStyle/>
                    <a:p>
                      <a:pPr marL="0" marR="0">
                        <a:lnSpc>
                          <a:spcPct val="115000"/>
                        </a:lnSpc>
                        <a:spcBef>
                          <a:spcPts val="0"/>
                        </a:spcBef>
                        <a:spcAft>
                          <a:spcPts val="1000"/>
                        </a:spcAft>
                      </a:pPr>
                      <a:r>
                        <a:rPr lang="en-US" sz="1100" b="1" dirty="0" smtClean="0">
                          <a:latin typeface="Calibri"/>
                          <a:ea typeface="Calibri"/>
                          <a:cs typeface="Times New Roman"/>
                        </a:rPr>
                        <a:t>10 Gbps ports</a:t>
                      </a:r>
                      <a:endParaRPr lang="en-US" sz="1100" b="1" dirty="0">
                        <a:latin typeface="Calibri"/>
                        <a:ea typeface="Calibri"/>
                        <a:cs typeface="Times New Roman"/>
                      </a:endParaRPr>
                    </a:p>
                  </a:txBody>
                  <a:tcPr marL="36195" marR="36195" marT="0" marB="0" anchor="ctr"/>
                </a:tc>
                <a:tc>
                  <a:txBody>
                    <a:bodyPr/>
                    <a:lstStyle/>
                    <a:p>
                      <a:pPr marL="0" marR="0" algn="r">
                        <a:lnSpc>
                          <a:spcPct val="115000"/>
                        </a:lnSpc>
                        <a:spcBef>
                          <a:spcPts val="0"/>
                        </a:spcBef>
                        <a:spcAft>
                          <a:spcPts val="1000"/>
                        </a:spcAft>
                      </a:pPr>
                      <a:r>
                        <a:rPr lang="en-GB" sz="1100" b="1" dirty="0" smtClean="0"/>
                        <a:t>558</a:t>
                      </a:r>
                      <a:endParaRPr lang="en-US" sz="1100" b="1" dirty="0">
                        <a:latin typeface="Calibri"/>
                        <a:ea typeface="Calibri"/>
                        <a:cs typeface="Times New Roman"/>
                      </a:endParaRPr>
                    </a:p>
                  </a:txBody>
                  <a:tcPr marL="36195" marR="36195" marT="0" marB="0" anchor="ct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676599078"/>
              </p:ext>
            </p:extLst>
          </p:nvPr>
        </p:nvGraphicFramePr>
        <p:xfrm>
          <a:off x="948680" y="2136145"/>
          <a:ext cx="2327920" cy="1374145"/>
        </p:xfrm>
        <a:graphic>
          <a:graphicData uri="http://schemas.openxmlformats.org/drawingml/2006/table">
            <a:tbl>
              <a:tblPr bandRow="1">
                <a:tableStyleId>{5C22544A-7EE6-4342-B048-85BDC9FD1C3A}</a:tableStyleId>
              </a:tblPr>
              <a:tblGrid>
                <a:gridCol w="1392477"/>
                <a:gridCol w="935443"/>
              </a:tblGrid>
              <a:tr h="274829">
                <a:tc>
                  <a:txBody>
                    <a:bodyPr/>
                    <a:lstStyle/>
                    <a:p>
                      <a:pPr marL="0" marR="0">
                        <a:lnSpc>
                          <a:spcPct val="115000"/>
                        </a:lnSpc>
                        <a:spcBef>
                          <a:spcPts val="0"/>
                        </a:spcBef>
                        <a:spcAft>
                          <a:spcPts val="1000"/>
                        </a:spcAft>
                      </a:pPr>
                      <a:r>
                        <a:rPr lang="en-US" sz="1100" b="1" dirty="0" smtClean="0">
                          <a:latin typeface="Calibri"/>
                          <a:ea typeface="Calibri"/>
                          <a:cs typeface="Times New Roman"/>
                        </a:rPr>
                        <a:t>Racks</a:t>
                      </a:r>
                      <a:endParaRPr lang="en-US" sz="1100" b="1" dirty="0">
                        <a:latin typeface="Calibri"/>
                        <a:ea typeface="Calibri"/>
                        <a:cs typeface="Times New Roman"/>
                      </a:endParaRPr>
                    </a:p>
                  </a:txBody>
                  <a:tcPr marL="36195" marR="36195" marT="0" marB="0" anchor="ctr"/>
                </a:tc>
                <a:tc>
                  <a:txBody>
                    <a:bodyPr/>
                    <a:lstStyle/>
                    <a:p>
                      <a:pPr marL="0" marR="0" algn="r">
                        <a:lnSpc>
                          <a:spcPct val="115000"/>
                        </a:lnSpc>
                        <a:spcBef>
                          <a:spcPts val="0"/>
                        </a:spcBef>
                        <a:spcAft>
                          <a:spcPts val="1000"/>
                        </a:spcAft>
                      </a:pPr>
                      <a:r>
                        <a:rPr lang="en-US" sz="1100" b="1" dirty="0" smtClean="0">
                          <a:latin typeface="Calibri"/>
                          <a:ea typeface="Calibri"/>
                          <a:cs typeface="Times New Roman"/>
                        </a:rPr>
                        <a:t>828</a:t>
                      </a:r>
                      <a:endParaRPr lang="en-US" sz="1100" b="1" dirty="0">
                        <a:latin typeface="Calibri"/>
                        <a:ea typeface="Calibri"/>
                        <a:cs typeface="Times New Roman"/>
                      </a:endParaRPr>
                    </a:p>
                  </a:txBody>
                  <a:tcPr marL="36195" marR="36195" marT="0" marB="0" anchor="ctr"/>
                </a:tc>
              </a:tr>
              <a:tr h="274829">
                <a:tc>
                  <a:txBody>
                    <a:bodyPr/>
                    <a:lstStyle/>
                    <a:p>
                      <a:pPr marL="0" marR="0">
                        <a:lnSpc>
                          <a:spcPct val="115000"/>
                        </a:lnSpc>
                        <a:spcBef>
                          <a:spcPts val="0"/>
                        </a:spcBef>
                        <a:spcAft>
                          <a:spcPts val="1000"/>
                        </a:spcAft>
                      </a:pPr>
                      <a:r>
                        <a:rPr lang="en-US" sz="1100" b="1" dirty="0">
                          <a:latin typeface="Calibri"/>
                          <a:ea typeface="Calibri"/>
                          <a:cs typeface="Times New Roman"/>
                        </a:rPr>
                        <a:t>Servers</a:t>
                      </a:r>
                      <a:endParaRPr lang="en-US" sz="1100" dirty="0">
                        <a:latin typeface="Calibri"/>
                        <a:ea typeface="Calibri"/>
                        <a:cs typeface="Times New Roman"/>
                      </a:endParaRPr>
                    </a:p>
                  </a:txBody>
                  <a:tcPr marL="36195" marR="36195" marT="0" marB="0" anchor="ctr"/>
                </a:tc>
                <a:tc>
                  <a:txBody>
                    <a:bodyPr/>
                    <a:lstStyle/>
                    <a:p>
                      <a:pPr marL="0" marR="0" algn="r">
                        <a:lnSpc>
                          <a:spcPct val="115000"/>
                        </a:lnSpc>
                        <a:spcBef>
                          <a:spcPts val="0"/>
                        </a:spcBef>
                        <a:spcAft>
                          <a:spcPts val="1000"/>
                        </a:spcAft>
                      </a:pPr>
                      <a:r>
                        <a:rPr lang="en-US" sz="1100" b="1" dirty="0" smtClean="0">
                          <a:latin typeface="+mn-lt"/>
                          <a:ea typeface="Calibri"/>
                          <a:cs typeface="Times New Roman"/>
                        </a:rPr>
                        <a:t>11,728</a:t>
                      </a:r>
                      <a:endParaRPr lang="en-US" sz="1100" dirty="0">
                        <a:latin typeface="Calibri"/>
                        <a:ea typeface="Calibri"/>
                        <a:cs typeface="Times New Roman"/>
                      </a:endParaRPr>
                    </a:p>
                  </a:txBody>
                  <a:tcPr marL="36195" marR="36195" marT="0" marB="0" anchor="ctr"/>
                </a:tc>
              </a:tr>
              <a:tr h="274829">
                <a:tc>
                  <a:txBody>
                    <a:bodyPr/>
                    <a:lstStyle/>
                    <a:p>
                      <a:pPr marL="0" marR="0">
                        <a:lnSpc>
                          <a:spcPct val="115000"/>
                        </a:lnSpc>
                        <a:spcBef>
                          <a:spcPts val="0"/>
                        </a:spcBef>
                        <a:spcAft>
                          <a:spcPts val="1000"/>
                        </a:spcAft>
                      </a:pPr>
                      <a:r>
                        <a:rPr lang="en-US" sz="1100" b="1" dirty="0">
                          <a:latin typeface="Calibri"/>
                          <a:ea typeface="Calibri"/>
                          <a:cs typeface="Times New Roman"/>
                        </a:rPr>
                        <a:t>Processors</a:t>
                      </a:r>
                      <a:endParaRPr lang="en-US" sz="1100" dirty="0">
                        <a:latin typeface="Calibri"/>
                        <a:ea typeface="Calibri"/>
                        <a:cs typeface="Times New Roman"/>
                      </a:endParaRPr>
                    </a:p>
                  </a:txBody>
                  <a:tcPr marL="36195" marR="36195" marT="0" marB="0" anchor="ctr"/>
                </a:tc>
                <a:tc>
                  <a:txBody>
                    <a:bodyPr/>
                    <a:lstStyle/>
                    <a:p>
                      <a:pPr marL="0" marR="0" algn="r">
                        <a:lnSpc>
                          <a:spcPct val="115000"/>
                        </a:lnSpc>
                        <a:spcBef>
                          <a:spcPts val="0"/>
                        </a:spcBef>
                        <a:spcAft>
                          <a:spcPts val="1000"/>
                        </a:spcAft>
                      </a:pPr>
                      <a:r>
                        <a:rPr lang="en-US" sz="1100" b="1" dirty="0" smtClean="0">
                          <a:latin typeface="+mn-lt"/>
                          <a:ea typeface="Calibri"/>
                          <a:cs typeface="Times New Roman"/>
                        </a:rPr>
                        <a:t>15,694</a:t>
                      </a:r>
                      <a:endParaRPr lang="en-US" sz="1100" dirty="0">
                        <a:latin typeface="Calibri"/>
                        <a:ea typeface="Calibri"/>
                        <a:cs typeface="Times New Roman"/>
                      </a:endParaRPr>
                    </a:p>
                  </a:txBody>
                  <a:tcPr marL="36195" marR="36195" marT="0" marB="0" anchor="ctr"/>
                </a:tc>
              </a:tr>
              <a:tr h="274829">
                <a:tc>
                  <a:txBody>
                    <a:bodyPr/>
                    <a:lstStyle/>
                    <a:p>
                      <a:pPr marL="0" marR="0">
                        <a:lnSpc>
                          <a:spcPct val="115000"/>
                        </a:lnSpc>
                        <a:spcBef>
                          <a:spcPts val="0"/>
                        </a:spcBef>
                        <a:spcAft>
                          <a:spcPts val="1000"/>
                        </a:spcAft>
                      </a:pPr>
                      <a:r>
                        <a:rPr lang="en-US" sz="1100" b="1">
                          <a:latin typeface="Calibri"/>
                          <a:ea typeface="Calibri"/>
                          <a:cs typeface="Times New Roman"/>
                        </a:rPr>
                        <a:t>Cores</a:t>
                      </a:r>
                      <a:endParaRPr lang="en-US" sz="1100">
                        <a:latin typeface="Calibri"/>
                        <a:ea typeface="Calibri"/>
                        <a:cs typeface="Times New Roman"/>
                      </a:endParaRPr>
                    </a:p>
                  </a:txBody>
                  <a:tcPr marL="36195" marR="36195" marT="0" marB="0" anchor="ctr"/>
                </a:tc>
                <a:tc>
                  <a:txBody>
                    <a:bodyPr/>
                    <a:lstStyle/>
                    <a:p>
                      <a:pPr marL="0" marR="0" algn="r">
                        <a:lnSpc>
                          <a:spcPct val="115000"/>
                        </a:lnSpc>
                        <a:spcBef>
                          <a:spcPts val="0"/>
                        </a:spcBef>
                        <a:spcAft>
                          <a:spcPts val="1000"/>
                        </a:spcAft>
                      </a:pPr>
                      <a:r>
                        <a:rPr lang="en-US" sz="1100" b="1" dirty="0" smtClean="0">
                          <a:solidFill>
                            <a:srgbClr val="000000"/>
                          </a:solidFill>
                          <a:latin typeface="+mn-lt"/>
                          <a:ea typeface="Calibri"/>
                          <a:cs typeface="Calibri"/>
                        </a:rPr>
                        <a:t>64,238</a:t>
                      </a:r>
                      <a:endParaRPr lang="en-US" sz="1100" dirty="0">
                        <a:latin typeface="Calibri"/>
                        <a:ea typeface="Calibri"/>
                        <a:cs typeface="Times New Roman"/>
                      </a:endParaRPr>
                    </a:p>
                  </a:txBody>
                  <a:tcPr marL="36195" marR="36195" marT="0" marB="0" anchor="ctr"/>
                </a:tc>
              </a:tr>
              <a:tr h="274829">
                <a:tc>
                  <a:txBody>
                    <a:bodyPr/>
                    <a:lstStyle/>
                    <a:p>
                      <a:pPr marL="0" marR="0">
                        <a:lnSpc>
                          <a:spcPct val="115000"/>
                        </a:lnSpc>
                        <a:spcBef>
                          <a:spcPts val="0"/>
                        </a:spcBef>
                        <a:spcAft>
                          <a:spcPts val="1000"/>
                        </a:spcAft>
                      </a:pPr>
                      <a:r>
                        <a:rPr lang="en-US" sz="1100" b="1" dirty="0">
                          <a:latin typeface="Calibri"/>
                          <a:ea typeface="Calibri"/>
                          <a:cs typeface="Times New Roman"/>
                        </a:rPr>
                        <a:t>HEPSpec06</a:t>
                      </a:r>
                      <a:endParaRPr lang="en-US" sz="1100" dirty="0">
                        <a:latin typeface="Calibri"/>
                        <a:ea typeface="Calibri"/>
                        <a:cs typeface="Times New Roman"/>
                      </a:endParaRPr>
                    </a:p>
                  </a:txBody>
                  <a:tcPr marL="36195" marR="36195" marT="0" marB="0" anchor="ctr"/>
                </a:tc>
                <a:tc>
                  <a:txBody>
                    <a:bodyPr/>
                    <a:lstStyle/>
                    <a:p>
                      <a:pPr marL="0" marR="0" algn="r">
                        <a:lnSpc>
                          <a:spcPct val="115000"/>
                        </a:lnSpc>
                        <a:spcBef>
                          <a:spcPts val="0"/>
                        </a:spcBef>
                        <a:spcAft>
                          <a:spcPts val="1000"/>
                        </a:spcAft>
                      </a:pPr>
                      <a:r>
                        <a:rPr lang="en-US" sz="1100" b="1" dirty="0" smtClean="0">
                          <a:latin typeface="+mn-lt"/>
                          <a:ea typeface="Calibri"/>
                          <a:cs typeface="Times New Roman"/>
                        </a:rPr>
                        <a:t>482,507</a:t>
                      </a:r>
                      <a:endParaRPr lang="en-US" sz="1100" dirty="0">
                        <a:latin typeface="Calibri"/>
                        <a:ea typeface="Calibri"/>
                        <a:cs typeface="Times New Roman"/>
                      </a:endParaRPr>
                    </a:p>
                  </a:txBody>
                  <a:tcPr marL="36195" marR="36195" marT="0" marB="0" anchor="ct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906219723"/>
              </p:ext>
            </p:extLst>
          </p:nvPr>
        </p:nvGraphicFramePr>
        <p:xfrm>
          <a:off x="3463280" y="2133600"/>
          <a:ext cx="2327920" cy="1374145"/>
        </p:xfrm>
        <a:graphic>
          <a:graphicData uri="http://schemas.openxmlformats.org/drawingml/2006/table">
            <a:tbl>
              <a:tblPr bandRow="1">
                <a:tableStyleId>{5C22544A-7EE6-4342-B048-85BDC9FD1C3A}</a:tableStyleId>
              </a:tblPr>
              <a:tblGrid>
                <a:gridCol w="1447800"/>
                <a:gridCol w="880120"/>
              </a:tblGrid>
              <a:tr h="274829">
                <a:tc>
                  <a:txBody>
                    <a:bodyPr/>
                    <a:lstStyle/>
                    <a:p>
                      <a:pPr marL="0" marR="0">
                        <a:lnSpc>
                          <a:spcPct val="115000"/>
                        </a:lnSpc>
                        <a:spcBef>
                          <a:spcPts val="0"/>
                        </a:spcBef>
                        <a:spcAft>
                          <a:spcPts val="1000"/>
                        </a:spcAft>
                      </a:pPr>
                      <a:r>
                        <a:rPr lang="en-US" sz="1100" b="1" dirty="0">
                          <a:latin typeface="Calibri"/>
                          <a:ea typeface="Calibri"/>
                          <a:cs typeface="Times New Roman"/>
                        </a:rPr>
                        <a:t>Disks</a:t>
                      </a:r>
                      <a:endParaRPr lang="en-US" sz="1100" dirty="0">
                        <a:latin typeface="Calibri"/>
                        <a:ea typeface="Calibri"/>
                        <a:cs typeface="Times New Roman"/>
                      </a:endParaRPr>
                    </a:p>
                  </a:txBody>
                  <a:tcPr marL="36195" marR="36195" marT="0" marB="0" anchor="ctr"/>
                </a:tc>
                <a:tc>
                  <a:txBody>
                    <a:bodyPr/>
                    <a:lstStyle/>
                    <a:p>
                      <a:pPr marL="0" marR="0" algn="r">
                        <a:lnSpc>
                          <a:spcPct val="115000"/>
                        </a:lnSpc>
                        <a:spcBef>
                          <a:spcPts val="0"/>
                        </a:spcBef>
                        <a:spcAft>
                          <a:spcPts val="1000"/>
                        </a:spcAft>
                      </a:pPr>
                      <a:r>
                        <a:rPr lang="en-US" sz="1100" b="1" dirty="0" smtClean="0">
                          <a:latin typeface="+mn-lt"/>
                          <a:ea typeface="Calibri"/>
                          <a:cs typeface="Times New Roman"/>
                        </a:rPr>
                        <a:t>64,109</a:t>
                      </a:r>
                      <a:endParaRPr lang="en-US" sz="1100" dirty="0">
                        <a:latin typeface="Calibri"/>
                        <a:ea typeface="Calibri"/>
                        <a:cs typeface="Times New Roman"/>
                      </a:endParaRPr>
                    </a:p>
                  </a:txBody>
                  <a:tcPr marL="36195" marR="36195" marT="0" marB="0" anchor="ctr"/>
                </a:tc>
              </a:tr>
              <a:tr h="274829">
                <a:tc>
                  <a:txBody>
                    <a:bodyPr/>
                    <a:lstStyle/>
                    <a:p>
                      <a:pPr marL="0" marR="0">
                        <a:lnSpc>
                          <a:spcPct val="115000"/>
                        </a:lnSpc>
                        <a:spcBef>
                          <a:spcPts val="0"/>
                        </a:spcBef>
                        <a:spcAft>
                          <a:spcPts val="1000"/>
                        </a:spcAft>
                      </a:pPr>
                      <a:r>
                        <a:rPr lang="en-US" sz="1100" b="1" dirty="0">
                          <a:latin typeface="Calibri"/>
                          <a:ea typeface="Calibri"/>
                          <a:cs typeface="Times New Roman"/>
                        </a:rPr>
                        <a:t>Raw disk capacity (</a:t>
                      </a:r>
                      <a:r>
                        <a:rPr lang="en-US" sz="1100" b="1" dirty="0" err="1" smtClean="0">
                          <a:latin typeface="Calibri"/>
                          <a:ea typeface="Calibri"/>
                          <a:cs typeface="Times New Roman"/>
                        </a:rPr>
                        <a:t>TiB</a:t>
                      </a:r>
                      <a:r>
                        <a:rPr lang="en-US" sz="1100" b="1" dirty="0">
                          <a:latin typeface="Calibri"/>
                          <a:ea typeface="Calibri"/>
                          <a:cs typeface="Times New Roman"/>
                        </a:rPr>
                        <a:t>)</a:t>
                      </a:r>
                      <a:endParaRPr lang="en-US" sz="1100" dirty="0">
                        <a:latin typeface="Calibri"/>
                        <a:ea typeface="Calibri"/>
                        <a:cs typeface="Times New Roman"/>
                      </a:endParaRPr>
                    </a:p>
                  </a:txBody>
                  <a:tcPr marL="36195" marR="36195" marT="0" marB="0" anchor="ctr"/>
                </a:tc>
                <a:tc>
                  <a:txBody>
                    <a:bodyPr/>
                    <a:lstStyle/>
                    <a:p>
                      <a:pPr marL="0" marR="0" algn="r">
                        <a:lnSpc>
                          <a:spcPct val="115000"/>
                        </a:lnSpc>
                        <a:spcBef>
                          <a:spcPts val="0"/>
                        </a:spcBef>
                        <a:spcAft>
                          <a:spcPts val="1000"/>
                        </a:spcAft>
                      </a:pPr>
                      <a:r>
                        <a:rPr lang="en-US" sz="1100" b="1" dirty="0" smtClean="0">
                          <a:latin typeface="+mn-lt"/>
                          <a:ea typeface="Calibri"/>
                          <a:cs typeface="Times New Roman"/>
                        </a:rPr>
                        <a:t>63,289</a:t>
                      </a:r>
                      <a:endParaRPr lang="en-US" sz="1100" dirty="0">
                        <a:latin typeface="Calibri"/>
                        <a:ea typeface="Calibri"/>
                        <a:cs typeface="Times New Roman"/>
                      </a:endParaRPr>
                    </a:p>
                  </a:txBody>
                  <a:tcPr marL="36195" marR="36195" marT="0" marB="0" anchor="ctr"/>
                </a:tc>
              </a:tr>
              <a:tr h="274829">
                <a:tc>
                  <a:txBody>
                    <a:bodyPr/>
                    <a:lstStyle/>
                    <a:p>
                      <a:pPr marL="0" marR="0">
                        <a:lnSpc>
                          <a:spcPct val="115000"/>
                        </a:lnSpc>
                        <a:spcBef>
                          <a:spcPts val="0"/>
                        </a:spcBef>
                        <a:spcAft>
                          <a:spcPts val="1000"/>
                        </a:spcAft>
                      </a:pPr>
                      <a:r>
                        <a:rPr lang="en-US" sz="1100" b="1" dirty="0">
                          <a:latin typeface="Calibri"/>
                          <a:ea typeface="Calibri"/>
                          <a:cs typeface="Times New Roman"/>
                        </a:rPr>
                        <a:t>Memory modules</a:t>
                      </a:r>
                      <a:endParaRPr lang="en-US" sz="1100" dirty="0">
                        <a:latin typeface="Calibri"/>
                        <a:ea typeface="Calibri"/>
                        <a:cs typeface="Times New Roman"/>
                      </a:endParaRPr>
                    </a:p>
                  </a:txBody>
                  <a:tcPr marL="36195" marR="36195" marT="0" marB="0" anchor="ctr"/>
                </a:tc>
                <a:tc>
                  <a:txBody>
                    <a:bodyPr/>
                    <a:lstStyle/>
                    <a:p>
                      <a:pPr marL="0" marR="0" algn="r">
                        <a:lnSpc>
                          <a:spcPct val="115000"/>
                        </a:lnSpc>
                        <a:spcBef>
                          <a:spcPts val="0"/>
                        </a:spcBef>
                        <a:spcAft>
                          <a:spcPts val="1000"/>
                        </a:spcAft>
                      </a:pPr>
                      <a:r>
                        <a:rPr lang="en-US" sz="1100" b="1" dirty="0" smtClean="0">
                          <a:latin typeface="+mn-lt"/>
                          <a:ea typeface="Calibri"/>
                          <a:cs typeface="Times New Roman"/>
                        </a:rPr>
                        <a:t>56,014</a:t>
                      </a:r>
                      <a:endParaRPr lang="en-US" sz="1100" dirty="0">
                        <a:latin typeface="Calibri"/>
                        <a:ea typeface="Calibri"/>
                        <a:cs typeface="Times New Roman"/>
                      </a:endParaRPr>
                    </a:p>
                  </a:txBody>
                  <a:tcPr marL="36195" marR="36195" marT="0" marB="0" anchor="ctr"/>
                </a:tc>
              </a:tr>
              <a:tr h="274829">
                <a:tc>
                  <a:txBody>
                    <a:bodyPr/>
                    <a:lstStyle/>
                    <a:p>
                      <a:pPr marL="0" marR="0">
                        <a:lnSpc>
                          <a:spcPct val="115000"/>
                        </a:lnSpc>
                        <a:spcBef>
                          <a:spcPts val="0"/>
                        </a:spcBef>
                        <a:spcAft>
                          <a:spcPts val="1000"/>
                        </a:spcAft>
                      </a:pPr>
                      <a:r>
                        <a:rPr lang="en-US" sz="1100" b="1" dirty="0" smtClean="0">
                          <a:latin typeface="Calibri"/>
                          <a:ea typeface="Calibri"/>
                          <a:cs typeface="Times New Roman"/>
                        </a:rPr>
                        <a:t>Memory capacity (</a:t>
                      </a:r>
                      <a:r>
                        <a:rPr lang="en-US" sz="1100" b="1" dirty="0" err="1" smtClean="0">
                          <a:latin typeface="Calibri"/>
                          <a:ea typeface="Calibri"/>
                          <a:cs typeface="Times New Roman"/>
                        </a:rPr>
                        <a:t>TiB</a:t>
                      </a:r>
                      <a:r>
                        <a:rPr lang="en-US" sz="1100" b="1" dirty="0" smtClean="0">
                          <a:latin typeface="Calibri"/>
                          <a:ea typeface="Calibri"/>
                          <a:cs typeface="Times New Roman"/>
                        </a:rPr>
                        <a:t>)</a:t>
                      </a:r>
                      <a:endParaRPr lang="en-US" sz="1100" b="1" dirty="0">
                        <a:latin typeface="Calibri"/>
                        <a:ea typeface="Calibri"/>
                        <a:cs typeface="Times New Roman"/>
                      </a:endParaRPr>
                    </a:p>
                  </a:txBody>
                  <a:tcPr marL="36195" marR="36195" marT="0" marB="0" anchor="ctr"/>
                </a:tc>
                <a:tc>
                  <a:txBody>
                    <a:bodyPr/>
                    <a:lstStyle/>
                    <a:p>
                      <a:pPr marL="0" marR="0" algn="r">
                        <a:lnSpc>
                          <a:spcPct val="115000"/>
                        </a:lnSpc>
                        <a:spcBef>
                          <a:spcPts val="0"/>
                        </a:spcBef>
                        <a:spcAft>
                          <a:spcPts val="1000"/>
                        </a:spcAft>
                      </a:pPr>
                      <a:r>
                        <a:rPr lang="en-US" sz="1100" b="1" dirty="0" smtClean="0">
                          <a:latin typeface="Calibri"/>
                          <a:ea typeface="Calibri"/>
                          <a:cs typeface="Times New Roman"/>
                        </a:rPr>
                        <a:t>158</a:t>
                      </a:r>
                      <a:endParaRPr lang="en-US" sz="1100" b="1" dirty="0">
                        <a:latin typeface="Calibri"/>
                        <a:ea typeface="Calibri"/>
                        <a:cs typeface="Times New Roman"/>
                      </a:endParaRPr>
                    </a:p>
                  </a:txBody>
                  <a:tcPr marL="36195" marR="36195" marT="0" marB="0" anchor="ctr"/>
                </a:tc>
              </a:tr>
              <a:tr h="274829">
                <a:tc>
                  <a:txBody>
                    <a:bodyPr/>
                    <a:lstStyle/>
                    <a:p>
                      <a:pPr marL="0" marR="0">
                        <a:lnSpc>
                          <a:spcPct val="115000"/>
                        </a:lnSpc>
                        <a:spcBef>
                          <a:spcPts val="0"/>
                        </a:spcBef>
                        <a:spcAft>
                          <a:spcPts val="1000"/>
                        </a:spcAft>
                      </a:pPr>
                      <a:r>
                        <a:rPr lang="en-US" sz="1100" b="1" dirty="0">
                          <a:latin typeface="Calibri"/>
                          <a:ea typeface="Calibri"/>
                          <a:cs typeface="Times New Roman"/>
                        </a:rPr>
                        <a:t>RAID controllers</a:t>
                      </a:r>
                      <a:endParaRPr lang="en-US" sz="1100" dirty="0">
                        <a:latin typeface="Calibri"/>
                        <a:ea typeface="Calibri"/>
                        <a:cs typeface="Times New Roman"/>
                      </a:endParaRPr>
                    </a:p>
                  </a:txBody>
                  <a:tcPr marL="36195" marR="36195" marT="0" marB="0" anchor="ctr"/>
                </a:tc>
                <a:tc>
                  <a:txBody>
                    <a:bodyPr/>
                    <a:lstStyle/>
                    <a:p>
                      <a:pPr marL="0" marR="0" algn="r">
                        <a:lnSpc>
                          <a:spcPct val="115000"/>
                        </a:lnSpc>
                        <a:spcBef>
                          <a:spcPts val="0"/>
                        </a:spcBef>
                        <a:spcAft>
                          <a:spcPts val="1000"/>
                        </a:spcAft>
                      </a:pPr>
                      <a:r>
                        <a:rPr lang="en-US" sz="1100" b="1" dirty="0" smtClean="0">
                          <a:latin typeface="+mn-lt"/>
                          <a:ea typeface="Calibri"/>
                          <a:cs typeface="Times New Roman"/>
                        </a:rPr>
                        <a:t>3,749</a:t>
                      </a:r>
                      <a:endParaRPr lang="en-US" sz="1100" dirty="0">
                        <a:latin typeface="Calibri"/>
                        <a:ea typeface="Calibri"/>
                        <a:cs typeface="Times New Roman"/>
                      </a:endParaRPr>
                    </a:p>
                  </a:txBody>
                  <a:tcPr marL="36195" marR="36195" marT="0" marB="0" anchor="ct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122288442"/>
              </p:ext>
            </p:extLst>
          </p:nvPr>
        </p:nvGraphicFramePr>
        <p:xfrm>
          <a:off x="5977880" y="2136145"/>
          <a:ext cx="2327920" cy="1099316"/>
        </p:xfrm>
        <a:graphic>
          <a:graphicData uri="http://schemas.openxmlformats.org/drawingml/2006/table">
            <a:tbl>
              <a:tblPr bandRow="1">
                <a:tableStyleId>{5C22544A-7EE6-4342-B048-85BDC9FD1C3A}</a:tableStyleId>
              </a:tblPr>
              <a:tblGrid>
                <a:gridCol w="1392477"/>
                <a:gridCol w="935443"/>
              </a:tblGrid>
              <a:tr h="274829">
                <a:tc>
                  <a:txBody>
                    <a:bodyPr/>
                    <a:lstStyle/>
                    <a:p>
                      <a:pPr marL="0" marR="0">
                        <a:lnSpc>
                          <a:spcPct val="115000"/>
                        </a:lnSpc>
                        <a:spcBef>
                          <a:spcPts val="0"/>
                        </a:spcBef>
                        <a:spcAft>
                          <a:spcPts val="1000"/>
                        </a:spcAft>
                      </a:pPr>
                      <a:r>
                        <a:rPr lang="en-US" sz="1100" b="1" dirty="0" smtClean="0">
                          <a:latin typeface="Calibri"/>
                          <a:ea typeface="Calibri"/>
                          <a:cs typeface="Times New Roman"/>
                        </a:rPr>
                        <a:t>Tape Drives</a:t>
                      </a:r>
                      <a:endParaRPr lang="en-US" sz="1100" b="1" dirty="0">
                        <a:latin typeface="Calibri"/>
                        <a:ea typeface="Calibri"/>
                        <a:cs typeface="Times New Roman"/>
                      </a:endParaRPr>
                    </a:p>
                  </a:txBody>
                  <a:tcPr marL="36195" marR="36195" marT="0" marB="0" anchor="ctr"/>
                </a:tc>
                <a:tc>
                  <a:txBody>
                    <a:bodyPr/>
                    <a:lstStyle/>
                    <a:p>
                      <a:pPr marL="0" marR="0" algn="r">
                        <a:lnSpc>
                          <a:spcPct val="115000"/>
                        </a:lnSpc>
                        <a:spcBef>
                          <a:spcPts val="0"/>
                        </a:spcBef>
                        <a:spcAft>
                          <a:spcPts val="1000"/>
                        </a:spcAft>
                      </a:pPr>
                      <a:r>
                        <a:rPr lang="en-US" sz="1100" b="1" dirty="0" smtClean="0">
                          <a:latin typeface="Calibri"/>
                          <a:ea typeface="Calibri"/>
                          <a:cs typeface="Times New Roman"/>
                        </a:rPr>
                        <a:t>160</a:t>
                      </a:r>
                      <a:endParaRPr lang="en-US" sz="1100" b="1" dirty="0">
                        <a:latin typeface="Calibri"/>
                        <a:ea typeface="Calibri"/>
                        <a:cs typeface="Times New Roman"/>
                      </a:endParaRPr>
                    </a:p>
                  </a:txBody>
                  <a:tcPr marL="36195" marR="36195" marT="0" marB="0" anchor="ctr"/>
                </a:tc>
              </a:tr>
              <a:tr h="274829">
                <a:tc>
                  <a:txBody>
                    <a:bodyPr/>
                    <a:lstStyle/>
                    <a:p>
                      <a:pPr marL="0" marR="0">
                        <a:lnSpc>
                          <a:spcPct val="115000"/>
                        </a:lnSpc>
                        <a:spcBef>
                          <a:spcPts val="0"/>
                        </a:spcBef>
                        <a:spcAft>
                          <a:spcPts val="1000"/>
                        </a:spcAft>
                      </a:pPr>
                      <a:r>
                        <a:rPr lang="en-US" sz="1100" b="1" dirty="0" smtClean="0">
                          <a:latin typeface="Calibri"/>
                          <a:ea typeface="Calibri"/>
                          <a:cs typeface="Times New Roman"/>
                        </a:rPr>
                        <a:t>Tape Cartridges</a:t>
                      </a:r>
                      <a:endParaRPr lang="en-US" sz="1100" b="1" dirty="0">
                        <a:latin typeface="Calibri"/>
                        <a:ea typeface="Calibri"/>
                        <a:cs typeface="Times New Roman"/>
                      </a:endParaRPr>
                    </a:p>
                  </a:txBody>
                  <a:tcPr marL="36195" marR="36195" marT="0" marB="0" anchor="ctr"/>
                </a:tc>
                <a:tc>
                  <a:txBody>
                    <a:bodyPr/>
                    <a:lstStyle/>
                    <a:p>
                      <a:pPr marL="0" marR="0" algn="r">
                        <a:lnSpc>
                          <a:spcPct val="115000"/>
                        </a:lnSpc>
                        <a:spcBef>
                          <a:spcPts val="0"/>
                        </a:spcBef>
                        <a:spcAft>
                          <a:spcPts val="1000"/>
                        </a:spcAft>
                      </a:pPr>
                      <a:r>
                        <a:rPr lang="en-US" sz="1100" b="1" dirty="0" smtClean="0">
                          <a:latin typeface="Calibri"/>
                          <a:ea typeface="Calibri"/>
                          <a:cs typeface="Times New Roman"/>
                        </a:rPr>
                        <a:t>45,000</a:t>
                      </a:r>
                      <a:endParaRPr lang="en-US" sz="1100" b="1" dirty="0">
                        <a:latin typeface="Calibri"/>
                        <a:ea typeface="Calibri"/>
                        <a:cs typeface="Times New Roman"/>
                      </a:endParaRPr>
                    </a:p>
                  </a:txBody>
                  <a:tcPr marL="36195" marR="36195" marT="0" marB="0" anchor="ctr"/>
                </a:tc>
              </a:tr>
              <a:tr h="274829">
                <a:tc>
                  <a:txBody>
                    <a:bodyPr/>
                    <a:lstStyle/>
                    <a:p>
                      <a:pPr marL="0" marR="0">
                        <a:lnSpc>
                          <a:spcPct val="115000"/>
                        </a:lnSpc>
                        <a:spcBef>
                          <a:spcPts val="0"/>
                        </a:spcBef>
                        <a:spcAft>
                          <a:spcPts val="1000"/>
                        </a:spcAft>
                      </a:pPr>
                      <a:r>
                        <a:rPr lang="en-US" sz="1100" b="1" dirty="0" smtClean="0">
                          <a:latin typeface="Calibri"/>
                          <a:ea typeface="Calibri"/>
                          <a:cs typeface="Times New Roman"/>
                        </a:rPr>
                        <a:t>Tape slots</a:t>
                      </a:r>
                      <a:endParaRPr lang="en-US" sz="1100" b="1" dirty="0">
                        <a:latin typeface="Calibri"/>
                        <a:ea typeface="Calibri"/>
                        <a:cs typeface="Times New Roman"/>
                      </a:endParaRPr>
                    </a:p>
                  </a:txBody>
                  <a:tcPr marL="36195" marR="36195" marT="0" marB="0" anchor="ctr"/>
                </a:tc>
                <a:tc>
                  <a:txBody>
                    <a:bodyPr/>
                    <a:lstStyle/>
                    <a:p>
                      <a:pPr marL="0" marR="0" algn="r">
                        <a:lnSpc>
                          <a:spcPct val="115000"/>
                        </a:lnSpc>
                        <a:spcBef>
                          <a:spcPts val="0"/>
                        </a:spcBef>
                        <a:spcAft>
                          <a:spcPts val="1000"/>
                        </a:spcAft>
                      </a:pPr>
                      <a:r>
                        <a:rPr lang="en-US" sz="1100" b="1" dirty="0" smtClean="0">
                          <a:latin typeface="Calibri"/>
                          <a:ea typeface="Calibri"/>
                          <a:cs typeface="Times New Roman"/>
                        </a:rPr>
                        <a:t>56,000</a:t>
                      </a:r>
                      <a:endParaRPr lang="en-US" sz="1100" b="1" dirty="0">
                        <a:latin typeface="Calibri"/>
                        <a:ea typeface="Calibri"/>
                        <a:cs typeface="Times New Roman"/>
                      </a:endParaRPr>
                    </a:p>
                  </a:txBody>
                  <a:tcPr marL="36195" marR="36195" marT="0" marB="0" anchor="ctr"/>
                </a:tc>
              </a:tr>
              <a:tr h="274829">
                <a:tc>
                  <a:txBody>
                    <a:bodyPr/>
                    <a:lstStyle/>
                    <a:p>
                      <a:pPr marL="0" marR="0">
                        <a:lnSpc>
                          <a:spcPct val="115000"/>
                        </a:lnSpc>
                        <a:spcBef>
                          <a:spcPts val="0"/>
                        </a:spcBef>
                        <a:spcAft>
                          <a:spcPts val="1000"/>
                        </a:spcAft>
                      </a:pPr>
                      <a:r>
                        <a:rPr lang="en-US" sz="1100" b="1" dirty="0" smtClean="0">
                          <a:latin typeface="Calibri"/>
                          <a:ea typeface="Calibri"/>
                          <a:cs typeface="Times New Roman"/>
                        </a:rPr>
                        <a:t>Tape</a:t>
                      </a:r>
                      <a:r>
                        <a:rPr lang="en-US" sz="1100" b="1" baseline="0" dirty="0" smtClean="0">
                          <a:latin typeface="Calibri"/>
                          <a:ea typeface="Calibri"/>
                          <a:cs typeface="Times New Roman"/>
                        </a:rPr>
                        <a:t> Capacity (</a:t>
                      </a:r>
                      <a:r>
                        <a:rPr lang="en-US" sz="1100" b="1" baseline="0" dirty="0" err="1" smtClean="0">
                          <a:latin typeface="Calibri"/>
                          <a:ea typeface="Calibri"/>
                          <a:cs typeface="Times New Roman"/>
                        </a:rPr>
                        <a:t>TiB</a:t>
                      </a:r>
                      <a:r>
                        <a:rPr lang="en-US" sz="1100" b="1" baseline="0" dirty="0" smtClean="0">
                          <a:latin typeface="Calibri"/>
                          <a:ea typeface="Calibri"/>
                          <a:cs typeface="Times New Roman"/>
                        </a:rPr>
                        <a:t>)</a:t>
                      </a:r>
                      <a:endParaRPr lang="en-US" sz="1100" b="1" dirty="0">
                        <a:latin typeface="Calibri"/>
                        <a:ea typeface="Calibri"/>
                        <a:cs typeface="Times New Roman"/>
                      </a:endParaRPr>
                    </a:p>
                  </a:txBody>
                  <a:tcPr marL="36195" marR="36195" marT="0" marB="0" anchor="ctr"/>
                </a:tc>
                <a:tc>
                  <a:txBody>
                    <a:bodyPr/>
                    <a:lstStyle/>
                    <a:p>
                      <a:pPr marL="0" marR="0" algn="r">
                        <a:lnSpc>
                          <a:spcPct val="115000"/>
                        </a:lnSpc>
                        <a:spcBef>
                          <a:spcPts val="0"/>
                        </a:spcBef>
                        <a:spcAft>
                          <a:spcPts val="1000"/>
                        </a:spcAft>
                      </a:pPr>
                      <a:r>
                        <a:rPr lang="en-US" sz="1100" b="1" dirty="0" smtClean="0">
                          <a:latin typeface="Calibri"/>
                          <a:ea typeface="Calibri"/>
                          <a:cs typeface="Times New Roman"/>
                        </a:rPr>
                        <a:t>73,000</a:t>
                      </a:r>
                      <a:endParaRPr lang="en-US" sz="1100" b="1" dirty="0">
                        <a:latin typeface="Calibri"/>
                        <a:ea typeface="Calibri"/>
                        <a:cs typeface="Times New Roman"/>
                      </a:endParaRPr>
                    </a:p>
                  </a:txBody>
                  <a:tcPr marL="36195" marR="36195" marT="0" marB="0" anchor="ct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3386172899"/>
              </p:ext>
            </p:extLst>
          </p:nvPr>
        </p:nvGraphicFramePr>
        <p:xfrm>
          <a:off x="5749280" y="5336545"/>
          <a:ext cx="2556520" cy="549658"/>
        </p:xfrm>
        <a:graphic>
          <a:graphicData uri="http://schemas.openxmlformats.org/drawingml/2006/table">
            <a:tbl>
              <a:tblPr bandRow="1">
                <a:tableStyleId>{5C22544A-7EE6-4342-B048-85BDC9FD1C3A}</a:tableStyleId>
              </a:tblPr>
              <a:tblGrid>
                <a:gridCol w="1757338"/>
                <a:gridCol w="799182"/>
              </a:tblGrid>
              <a:tr h="274829">
                <a:tc>
                  <a:txBody>
                    <a:bodyPr/>
                    <a:lstStyle/>
                    <a:p>
                      <a:pPr marL="0" marR="0">
                        <a:lnSpc>
                          <a:spcPct val="115000"/>
                        </a:lnSpc>
                        <a:spcBef>
                          <a:spcPts val="0"/>
                        </a:spcBef>
                        <a:spcAft>
                          <a:spcPts val="1000"/>
                        </a:spcAft>
                      </a:pPr>
                      <a:r>
                        <a:rPr lang="en-US" sz="1100" b="1" dirty="0" smtClean="0">
                          <a:latin typeface="Calibri"/>
                          <a:ea typeface="Calibri"/>
                          <a:cs typeface="Times New Roman"/>
                        </a:rPr>
                        <a:t>IT Power Consumption</a:t>
                      </a:r>
                      <a:endParaRPr lang="en-US" sz="1100" b="1" dirty="0">
                        <a:latin typeface="Calibri"/>
                        <a:ea typeface="Calibri"/>
                        <a:cs typeface="Times New Roman"/>
                      </a:endParaRPr>
                    </a:p>
                  </a:txBody>
                  <a:tcPr marL="36195" marR="36195" marT="0" marB="0" anchor="ctr"/>
                </a:tc>
                <a:tc>
                  <a:txBody>
                    <a:bodyPr/>
                    <a:lstStyle/>
                    <a:p>
                      <a:pPr marL="0" marR="0" algn="r">
                        <a:lnSpc>
                          <a:spcPct val="115000"/>
                        </a:lnSpc>
                        <a:spcBef>
                          <a:spcPts val="0"/>
                        </a:spcBef>
                        <a:spcAft>
                          <a:spcPts val="1000"/>
                        </a:spcAft>
                      </a:pPr>
                      <a:r>
                        <a:rPr lang="en-US" sz="1100" b="1" dirty="0" smtClean="0">
                          <a:latin typeface="Calibri"/>
                          <a:ea typeface="Calibri"/>
                          <a:cs typeface="Times New Roman"/>
                        </a:rPr>
                        <a:t>2,456 KW</a:t>
                      </a:r>
                      <a:endParaRPr lang="en-US" sz="1100" b="1" dirty="0">
                        <a:latin typeface="Calibri"/>
                        <a:ea typeface="Calibri"/>
                        <a:cs typeface="Times New Roman"/>
                      </a:endParaRPr>
                    </a:p>
                  </a:txBody>
                  <a:tcPr marL="36195" marR="36195" marT="0" marB="0" anchor="ctr"/>
                </a:tc>
              </a:tr>
              <a:tr h="274829">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US" sz="1100" b="1" dirty="0" smtClean="0">
                          <a:latin typeface="Calibri"/>
                          <a:ea typeface="Calibri"/>
                          <a:cs typeface="Times New Roman"/>
                        </a:rPr>
                        <a:t>Total</a:t>
                      </a:r>
                      <a:r>
                        <a:rPr lang="en-US" sz="1100" b="1" baseline="0" dirty="0" smtClean="0">
                          <a:latin typeface="Calibri"/>
                          <a:ea typeface="Calibri"/>
                          <a:cs typeface="Times New Roman"/>
                        </a:rPr>
                        <a:t> </a:t>
                      </a:r>
                      <a:r>
                        <a:rPr lang="en-US" sz="1100" b="1" dirty="0" smtClean="0">
                          <a:latin typeface="+mn-lt"/>
                          <a:ea typeface="Calibri"/>
                          <a:cs typeface="Times New Roman"/>
                        </a:rPr>
                        <a:t>Power Consumption</a:t>
                      </a:r>
                    </a:p>
                  </a:txBody>
                  <a:tcPr marL="36195" marR="36195" marT="0" marB="0" anchor="ctr"/>
                </a:tc>
                <a:tc>
                  <a:txBody>
                    <a:bodyPr/>
                    <a:lstStyle/>
                    <a:p>
                      <a:pPr marL="0" marR="0" algn="r">
                        <a:lnSpc>
                          <a:spcPct val="115000"/>
                        </a:lnSpc>
                        <a:spcBef>
                          <a:spcPts val="0"/>
                        </a:spcBef>
                        <a:spcAft>
                          <a:spcPts val="1000"/>
                        </a:spcAft>
                      </a:pPr>
                      <a:r>
                        <a:rPr lang="en-US" sz="1100" b="1" dirty="0" smtClean="0">
                          <a:latin typeface="Calibri"/>
                          <a:ea typeface="Calibri"/>
                          <a:cs typeface="Times New Roman"/>
                        </a:rPr>
                        <a:t>3,890 KW</a:t>
                      </a:r>
                      <a:endParaRPr lang="en-US" sz="1100" b="1" dirty="0">
                        <a:latin typeface="Calibri"/>
                        <a:ea typeface="Calibri"/>
                        <a:cs typeface="Times New Roman"/>
                      </a:endParaRPr>
                    </a:p>
                  </a:txBody>
                  <a:tcPr marL="36195" marR="36195" marT="0" marB="0" anchor="ctr"/>
                </a:tc>
              </a:tr>
            </a:tbl>
          </a:graphicData>
        </a:graphic>
      </p:graphicFrame>
    </p:spTree>
    <p:extLst>
      <p:ext uri="{BB962C8B-B14F-4D97-AF65-F5344CB8AC3E}">
        <p14:creationId xmlns:p14="http://schemas.microsoft.com/office/powerpoint/2010/main" val="2563592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t>Conclusions</a:t>
            </a:r>
            <a:endParaRPr lang="en-GB" sz="4000" dirty="0"/>
          </a:p>
        </p:txBody>
      </p:sp>
      <p:sp>
        <p:nvSpPr>
          <p:cNvPr id="4" name="Date Placeholder 3"/>
          <p:cNvSpPr>
            <a:spLocks noGrp="1"/>
          </p:cNvSpPr>
          <p:nvPr>
            <p:ph type="dt" sz="half" idx="10"/>
          </p:nvPr>
        </p:nvSpPr>
        <p:spPr/>
        <p:txBody>
          <a:bodyPr/>
          <a:lstStyle/>
          <a:p>
            <a:pPr>
              <a:defRPr/>
            </a:pPr>
            <a:r>
              <a:rPr lang="en-US" smtClean="0"/>
              <a:t>CERN Infrastructure Evolution</a:t>
            </a:r>
            <a:endParaRPr lang="en-US" dirty="0" smtClean="0"/>
          </a:p>
        </p:txBody>
      </p:sp>
      <p:sp>
        <p:nvSpPr>
          <p:cNvPr id="5" name="Footer Placeholder 4"/>
          <p:cNvSpPr>
            <a:spLocks noGrp="1"/>
          </p:cNvSpPr>
          <p:nvPr>
            <p:ph type="ftr" sz="quarter" idx="11"/>
          </p:nvPr>
        </p:nvSpPr>
        <p:spPr/>
        <p:txBody>
          <a:bodyPr/>
          <a:lstStyle/>
          <a:p>
            <a:pPr>
              <a:defRPr/>
            </a:pPr>
            <a:r>
              <a:rPr lang="fr-FR" smtClean="0"/>
              <a:t>Tim Bell, CERN</a:t>
            </a:r>
            <a:endParaRPr lang="fr-FR" dirty="0"/>
          </a:p>
        </p:txBody>
      </p:sp>
      <p:sp>
        <p:nvSpPr>
          <p:cNvPr id="6" name="Slide Number Placeholder 5"/>
          <p:cNvSpPr>
            <a:spLocks noGrp="1"/>
          </p:cNvSpPr>
          <p:nvPr>
            <p:ph type="sldNum" sz="quarter" idx="12"/>
          </p:nvPr>
        </p:nvSpPr>
        <p:spPr/>
        <p:txBody>
          <a:bodyPr/>
          <a:lstStyle/>
          <a:p>
            <a:pPr>
              <a:defRPr/>
            </a:pPr>
            <a:fld id="{1D698006-7770-4D45-9D4A-81F15BF3CA96}" type="slidenum">
              <a:rPr lang="fr-FR" smtClean="0"/>
              <a:pPr>
                <a:defRPr/>
              </a:pPr>
              <a:t>40</a:t>
            </a:fld>
            <a:endParaRPr lang="fr-FR"/>
          </a:p>
        </p:txBody>
      </p:sp>
      <p:sp>
        <p:nvSpPr>
          <p:cNvPr id="3" name="Content Placeholder 2"/>
          <p:cNvSpPr>
            <a:spLocks noGrp="1"/>
          </p:cNvSpPr>
          <p:nvPr>
            <p:ph idx="1"/>
          </p:nvPr>
        </p:nvSpPr>
        <p:spPr>
          <a:xfrm>
            <a:off x="457200" y="1666844"/>
            <a:ext cx="8229600" cy="4429156"/>
          </a:xfrm>
        </p:spPr>
        <p:txBody>
          <a:bodyPr/>
          <a:lstStyle/>
          <a:p>
            <a:r>
              <a:rPr lang="en-GB" sz="2800" dirty="0" smtClean="0"/>
              <a:t>CERN’s computing needs continue to grow</a:t>
            </a:r>
          </a:p>
          <a:p>
            <a:r>
              <a:rPr lang="en-GB" sz="2800" dirty="0" smtClean="0"/>
              <a:t>The second data centre in Budapest provides the facilities but no new staff</a:t>
            </a:r>
          </a:p>
          <a:p>
            <a:r>
              <a:rPr lang="en-GB" sz="2800" dirty="0" smtClean="0"/>
              <a:t>A move to Open Source popular tools used widely elsewhere provides a framework to address these new capabilities within existing staff numbers</a:t>
            </a:r>
          </a:p>
          <a:p>
            <a:r>
              <a:rPr lang="en-GB" sz="2800" dirty="0" smtClean="0"/>
              <a:t>Cloud computing supports legacy applications and enables migration to new models</a:t>
            </a:r>
          </a:p>
          <a:p>
            <a:r>
              <a:rPr lang="en-GB" sz="2800" dirty="0" smtClean="0"/>
              <a:t>Collaboration with other sites and organisations is welcome and underway</a:t>
            </a:r>
          </a:p>
          <a:p>
            <a:endParaRPr lang="en-GB" dirty="0"/>
          </a:p>
        </p:txBody>
      </p:sp>
    </p:spTree>
    <p:extLst>
      <p:ext uri="{BB962C8B-B14F-4D97-AF65-F5344CB8AC3E}">
        <p14:creationId xmlns:p14="http://schemas.microsoft.com/office/powerpoint/2010/main" val="12352135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8670"/>
            <a:ext cx="8229600" cy="1585930"/>
          </a:xfrm>
        </p:spPr>
        <p:txBody>
          <a:bodyPr/>
          <a:lstStyle/>
          <a:p>
            <a:pPr algn="ctr"/>
            <a:r>
              <a:rPr lang="en-GB" dirty="0" smtClean="0"/>
              <a:t>Questions ?</a:t>
            </a:r>
            <a:endParaRPr lang="en-GB" dirty="0"/>
          </a:p>
        </p:txBody>
      </p:sp>
      <p:sp>
        <p:nvSpPr>
          <p:cNvPr id="4" name="Date Placeholder 3"/>
          <p:cNvSpPr>
            <a:spLocks noGrp="1"/>
          </p:cNvSpPr>
          <p:nvPr>
            <p:ph type="dt" sz="half" idx="10"/>
          </p:nvPr>
        </p:nvSpPr>
        <p:spPr/>
        <p:txBody>
          <a:bodyPr/>
          <a:lstStyle/>
          <a:p>
            <a:pPr>
              <a:defRPr/>
            </a:pPr>
            <a:r>
              <a:rPr lang="en-US" smtClean="0"/>
              <a:t>CERN Infrastructure Evolution</a:t>
            </a:r>
            <a:endParaRPr lang="en-US" dirty="0" smtClean="0"/>
          </a:p>
        </p:txBody>
      </p:sp>
      <p:sp>
        <p:nvSpPr>
          <p:cNvPr id="5" name="Footer Placeholder 4"/>
          <p:cNvSpPr>
            <a:spLocks noGrp="1"/>
          </p:cNvSpPr>
          <p:nvPr>
            <p:ph type="ftr" sz="quarter" idx="11"/>
          </p:nvPr>
        </p:nvSpPr>
        <p:spPr/>
        <p:txBody>
          <a:bodyPr/>
          <a:lstStyle/>
          <a:p>
            <a:pPr>
              <a:defRPr/>
            </a:pPr>
            <a:r>
              <a:rPr lang="fr-FR" smtClean="0"/>
              <a:t>Tim Bell, CERN</a:t>
            </a:r>
            <a:endParaRPr lang="fr-FR" dirty="0"/>
          </a:p>
        </p:txBody>
      </p:sp>
      <p:sp>
        <p:nvSpPr>
          <p:cNvPr id="6" name="Slide Number Placeholder 5"/>
          <p:cNvSpPr>
            <a:spLocks noGrp="1"/>
          </p:cNvSpPr>
          <p:nvPr>
            <p:ph type="sldNum" sz="quarter" idx="12"/>
          </p:nvPr>
        </p:nvSpPr>
        <p:spPr/>
        <p:txBody>
          <a:bodyPr/>
          <a:lstStyle/>
          <a:p>
            <a:pPr>
              <a:defRPr/>
            </a:pPr>
            <a:fld id="{1D698006-7770-4D45-9D4A-81F15BF3CA96}" type="slidenum">
              <a:rPr lang="fr-FR" smtClean="0"/>
              <a:pPr>
                <a:defRPr/>
              </a:pPr>
              <a:t>41</a:t>
            </a:fld>
            <a:endParaRPr lang="fr-FR"/>
          </a:p>
        </p:txBody>
      </p:sp>
      <p:graphicFrame>
        <p:nvGraphicFramePr>
          <p:cNvPr id="3" name="Table 2"/>
          <p:cNvGraphicFramePr>
            <a:graphicFrameLocks noGrp="1"/>
          </p:cNvGraphicFramePr>
          <p:nvPr>
            <p:extLst>
              <p:ext uri="{D42A27DB-BD31-4B8C-83A1-F6EECF244321}">
                <p14:modId xmlns:p14="http://schemas.microsoft.com/office/powerpoint/2010/main" val="2677079978"/>
              </p:ext>
            </p:extLst>
          </p:nvPr>
        </p:nvGraphicFramePr>
        <p:xfrm>
          <a:off x="472440" y="2667000"/>
          <a:ext cx="8305800" cy="1828800"/>
        </p:xfrm>
        <a:graphic>
          <a:graphicData uri="http://schemas.openxmlformats.org/drawingml/2006/table">
            <a:tbl>
              <a:tblPr firstRow="1" bandRow="1">
                <a:tableStyleId>{2D5ABB26-0587-4C30-8999-92F81FD0307C}</a:tableStyleId>
              </a:tblPr>
              <a:tblGrid>
                <a:gridCol w="4152900"/>
                <a:gridCol w="4152900"/>
              </a:tblGrid>
              <a:tr h="256960">
                <a:tc>
                  <a:txBody>
                    <a:bodyPr/>
                    <a:lstStyle/>
                    <a:p>
                      <a:r>
                        <a:rPr lang="en-GB" dirty="0" smtClean="0"/>
                        <a:t>CHEP 2012 paper </a:t>
                      </a:r>
                      <a:r>
                        <a:rPr lang="en-GB" baseline="0" dirty="0" smtClean="0"/>
                        <a:t>on Agile Infrastructure</a:t>
                      </a:r>
                      <a:endParaRPr lang="en-GB" dirty="0"/>
                    </a:p>
                  </a:txBody>
                  <a:tcPr/>
                </a:tc>
                <a:tc>
                  <a:txBody>
                    <a:bodyPr/>
                    <a:lstStyle/>
                    <a:p>
                      <a:r>
                        <a:rPr lang="en-GB" dirty="0" smtClean="0">
                          <a:hlinkClick r:id="rId3"/>
                        </a:rPr>
                        <a:t>http://cern.ch/go/N8wp</a:t>
                      </a:r>
                      <a:endParaRPr lang="en-GB" dirty="0"/>
                    </a:p>
                  </a:txBody>
                  <a:tcPr/>
                </a:tc>
              </a:tr>
              <a:tr h="256960">
                <a:tc>
                  <a:txBody>
                    <a:bodyPr/>
                    <a:lstStyle/>
                    <a:p>
                      <a:r>
                        <a:rPr lang="en-GB" dirty="0" smtClean="0"/>
                        <a:t>CERN Puppet</a:t>
                      </a:r>
                      <a:r>
                        <a:rPr lang="en-GB" baseline="0" dirty="0" smtClean="0"/>
                        <a:t> Configurations</a:t>
                      </a:r>
                      <a:endParaRPr lang="en-GB" dirty="0"/>
                    </a:p>
                  </a:txBody>
                  <a:tcPr/>
                </a:tc>
                <a:tc>
                  <a:txBody>
                    <a:bodyPr/>
                    <a:lstStyle/>
                    <a:p>
                      <a:r>
                        <a:rPr lang="en-GB" dirty="0" smtClean="0">
                          <a:hlinkClick r:id="rId4"/>
                        </a:rPr>
                        <a:t>http://github.com/cernops</a:t>
                      </a:r>
                      <a:endParaRPr lang="en-GB" dirty="0"/>
                    </a:p>
                  </a:txBody>
                  <a:tcPr/>
                </a:tc>
              </a:tr>
              <a:tr h="256960">
                <a:tc>
                  <a:txBody>
                    <a:bodyPr/>
                    <a:lstStyle/>
                    <a:p>
                      <a:r>
                        <a:rPr lang="en-GB" dirty="0" err="1" smtClean="0"/>
                        <a:t>HELiX</a:t>
                      </a:r>
                      <a:r>
                        <a:rPr lang="en-GB" baseline="0" dirty="0" smtClean="0"/>
                        <a:t> Nebula</a:t>
                      </a:r>
                      <a:endParaRPr lang="en-GB" dirty="0"/>
                    </a:p>
                  </a:txBody>
                  <a:tcPr/>
                </a:tc>
                <a:tc>
                  <a:txBody>
                    <a:bodyPr/>
                    <a:lstStyle/>
                    <a:p>
                      <a:r>
                        <a:rPr lang="en-GB" dirty="0" smtClean="0">
                          <a:hlinkClick r:id="rId5"/>
                        </a:rPr>
                        <a:t>http://helix-nebula.eu/</a:t>
                      </a:r>
                      <a:endParaRPr lang="en-GB" dirty="0"/>
                    </a:p>
                  </a:txBody>
                  <a:tcPr/>
                </a:tc>
              </a:tr>
              <a:tr h="256960">
                <a:tc>
                  <a:txBody>
                    <a:bodyPr/>
                    <a:lstStyle/>
                    <a:p>
                      <a:r>
                        <a:rPr lang="en-GB" dirty="0" smtClean="0"/>
                        <a:t>EGI Cloud Taskforce</a:t>
                      </a:r>
                      <a:endParaRPr lang="en-GB" dirty="0"/>
                    </a:p>
                  </a:txBody>
                  <a:tcPr/>
                </a:tc>
                <a:tc>
                  <a:txBody>
                    <a:bodyPr/>
                    <a:lstStyle/>
                    <a:p>
                      <a:r>
                        <a:rPr lang="en-GB" dirty="0" smtClean="0">
                          <a:hlinkClick r:id="rId6"/>
                        </a:rPr>
                        <a:t>https://wiki.egi.eu/wiki/Fedcloud-tf</a:t>
                      </a:r>
                      <a:endParaRPr lang="en-GB" dirty="0"/>
                    </a:p>
                  </a:txBody>
                  <a:tcPr/>
                </a:tc>
              </a:tr>
              <a:tr h="256960">
                <a:tc>
                  <a:txBody>
                    <a:bodyPr/>
                    <a:lstStyle/>
                    <a:p>
                      <a:r>
                        <a:rPr lang="en-GB" dirty="0" smtClean="0"/>
                        <a:t>Experiment</a:t>
                      </a:r>
                      <a:r>
                        <a:rPr lang="en-GB" baseline="0" dirty="0" smtClean="0"/>
                        <a:t> testing of CERN cloud</a:t>
                      </a:r>
                      <a:endParaRPr lang="en-GB" dirty="0"/>
                    </a:p>
                  </a:txBody>
                  <a:tcPr/>
                </a:tc>
                <a:tc>
                  <a:txBody>
                    <a:bodyPr/>
                    <a:lstStyle/>
                    <a:p>
                      <a:r>
                        <a:rPr lang="en-GB" dirty="0" smtClean="0">
                          <a:hlinkClick r:id="rId7"/>
                        </a:rPr>
                        <a:t>http://cern.ch/go/Sj7g</a:t>
                      </a:r>
                      <a:endParaRPr lang="en-GB" dirty="0"/>
                    </a:p>
                  </a:txBody>
                  <a:tcPr/>
                </a:tc>
              </a:tr>
            </a:tbl>
          </a:graphicData>
        </a:graphic>
      </p:graphicFrame>
    </p:spTree>
    <p:extLst>
      <p:ext uri="{BB962C8B-B14F-4D97-AF65-F5344CB8AC3E}">
        <p14:creationId xmlns:p14="http://schemas.microsoft.com/office/powerpoint/2010/main" val="31186604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3048000"/>
            <a:ext cx="7772400" cy="673100"/>
          </a:xfrm>
        </p:spPr>
        <p:txBody>
          <a:bodyPr/>
          <a:lstStyle/>
          <a:p>
            <a:r>
              <a:rPr lang="en-GB" sz="3600" dirty="0" smtClean="0"/>
              <a:t>Backup Slides</a:t>
            </a:r>
            <a:endParaRPr lang="en-GB" sz="3600" dirty="0"/>
          </a:p>
        </p:txBody>
      </p:sp>
      <p:sp>
        <p:nvSpPr>
          <p:cNvPr id="4" name="Date Placeholder 3"/>
          <p:cNvSpPr>
            <a:spLocks noGrp="1"/>
          </p:cNvSpPr>
          <p:nvPr>
            <p:ph type="dt" sz="half" idx="10"/>
          </p:nvPr>
        </p:nvSpPr>
        <p:spPr/>
        <p:txBody>
          <a:bodyPr/>
          <a:lstStyle/>
          <a:p>
            <a:pPr>
              <a:defRPr/>
            </a:pPr>
            <a:r>
              <a:rPr lang="en-US" smtClean="0"/>
              <a:t>CERN Infrastructure Evolution</a:t>
            </a:r>
            <a:endParaRPr lang="en-US" dirty="0" smtClean="0"/>
          </a:p>
        </p:txBody>
      </p:sp>
      <p:sp>
        <p:nvSpPr>
          <p:cNvPr id="5" name="Footer Placeholder 4"/>
          <p:cNvSpPr>
            <a:spLocks noGrp="1"/>
          </p:cNvSpPr>
          <p:nvPr>
            <p:ph type="ftr" sz="quarter" idx="11"/>
          </p:nvPr>
        </p:nvSpPr>
        <p:spPr/>
        <p:txBody>
          <a:bodyPr/>
          <a:lstStyle/>
          <a:p>
            <a:pPr>
              <a:defRPr/>
            </a:pPr>
            <a:r>
              <a:rPr lang="fr-FR" smtClean="0"/>
              <a:t>Tim Bell, CERN</a:t>
            </a:r>
            <a:endParaRPr lang="fr-FR" dirty="0"/>
          </a:p>
        </p:txBody>
      </p:sp>
      <p:sp>
        <p:nvSpPr>
          <p:cNvPr id="6" name="Slide Number Placeholder 5"/>
          <p:cNvSpPr>
            <a:spLocks noGrp="1"/>
          </p:cNvSpPr>
          <p:nvPr>
            <p:ph type="sldNum" sz="quarter" idx="12"/>
          </p:nvPr>
        </p:nvSpPr>
        <p:spPr/>
        <p:txBody>
          <a:bodyPr/>
          <a:lstStyle/>
          <a:p>
            <a:pPr>
              <a:defRPr/>
            </a:pPr>
            <a:fld id="{189303BD-BD49-4D02-9B51-3A9B34D4DEAF}" type="slidenum">
              <a:rPr lang="en-GB" smtClean="0"/>
              <a:pPr>
                <a:defRPr/>
              </a:pPr>
              <a:t>42</a:t>
            </a:fld>
            <a:endParaRPr lang="en-GB"/>
          </a:p>
        </p:txBody>
      </p:sp>
    </p:spTree>
    <p:extLst>
      <p:ext uri="{BB962C8B-B14F-4D97-AF65-F5344CB8AC3E}">
        <p14:creationId xmlns:p14="http://schemas.microsoft.com/office/powerpoint/2010/main" val="12869637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Principles</a:t>
            </a:r>
            <a:endParaRPr lang="en-GB" dirty="0"/>
          </a:p>
        </p:txBody>
      </p:sp>
      <p:sp>
        <p:nvSpPr>
          <p:cNvPr id="3" name="Content Placeholder 2"/>
          <p:cNvSpPr>
            <a:spLocks noGrp="1"/>
          </p:cNvSpPr>
          <p:nvPr>
            <p:ph idx="1"/>
          </p:nvPr>
        </p:nvSpPr>
        <p:spPr>
          <a:xfrm>
            <a:off x="457200" y="1600200"/>
            <a:ext cx="8229600" cy="4429156"/>
          </a:xfrm>
        </p:spPr>
        <p:txBody>
          <a:bodyPr/>
          <a:lstStyle/>
          <a:p>
            <a:r>
              <a:rPr lang="en-GB" dirty="0"/>
              <a:t>Open Source </a:t>
            </a:r>
          </a:p>
          <a:p>
            <a:pPr lvl="1"/>
            <a:r>
              <a:rPr lang="en-GB" dirty="0"/>
              <a:t>Apache 2.0 license, NO ‘enterprise’ version </a:t>
            </a:r>
          </a:p>
          <a:p>
            <a:r>
              <a:rPr lang="en-GB" dirty="0"/>
              <a:t>Open Design </a:t>
            </a:r>
          </a:p>
          <a:p>
            <a:pPr lvl="1"/>
            <a:r>
              <a:rPr lang="en-GB" dirty="0"/>
              <a:t>Open Design Summit, anyone is able to define core architecture </a:t>
            </a:r>
          </a:p>
          <a:p>
            <a:r>
              <a:rPr lang="en-GB" dirty="0"/>
              <a:t>Open Development </a:t>
            </a:r>
          </a:p>
          <a:p>
            <a:pPr lvl="1"/>
            <a:r>
              <a:rPr lang="en-GB" dirty="0"/>
              <a:t>Anyone can involve development process via Launchpad &amp; </a:t>
            </a:r>
            <a:r>
              <a:rPr lang="en-GB" dirty="0" err="1" smtClean="0"/>
              <a:t>Github</a:t>
            </a:r>
            <a:endParaRPr lang="en-GB" dirty="0" smtClean="0"/>
          </a:p>
          <a:p>
            <a:pPr lvl="1"/>
            <a:r>
              <a:rPr lang="en-GB" dirty="0" smtClean="0"/>
              <a:t>Peer reviews mandatory</a:t>
            </a:r>
          </a:p>
          <a:p>
            <a:pPr lvl="1"/>
            <a:r>
              <a:rPr lang="en-GB" dirty="0" smtClean="0"/>
              <a:t>Continuous integration tests must pass before commit accepted</a:t>
            </a:r>
          </a:p>
          <a:p>
            <a:pPr lvl="1"/>
            <a:r>
              <a:rPr lang="en-GB" dirty="0" smtClean="0"/>
              <a:t>Over 200 commits/month</a:t>
            </a:r>
            <a:endParaRPr lang="en-GB" dirty="0"/>
          </a:p>
          <a:p>
            <a:r>
              <a:rPr lang="en-GB" dirty="0"/>
              <a:t>Open Community </a:t>
            </a:r>
          </a:p>
          <a:p>
            <a:pPr lvl="1"/>
            <a:r>
              <a:rPr lang="en-GB" dirty="0"/>
              <a:t>OpenStack Foundation in 2012, </a:t>
            </a:r>
            <a:r>
              <a:rPr lang="en-GB" dirty="0" smtClean="0"/>
              <a:t>now </a:t>
            </a:r>
            <a:r>
              <a:rPr lang="en-GB" dirty="0"/>
              <a:t>190+ companies, </a:t>
            </a:r>
            <a:r>
              <a:rPr lang="en-GB" dirty="0" smtClean="0"/>
              <a:t>over 800 developers, 7000+ members, 50 user groups worldwide</a:t>
            </a:r>
            <a:endParaRPr lang="en-GB" dirty="0"/>
          </a:p>
          <a:p>
            <a:endParaRPr lang="en-GB" dirty="0"/>
          </a:p>
        </p:txBody>
      </p:sp>
      <p:sp>
        <p:nvSpPr>
          <p:cNvPr id="4" name="Date Placeholder 3"/>
          <p:cNvSpPr>
            <a:spLocks noGrp="1"/>
          </p:cNvSpPr>
          <p:nvPr>
            <p:ph type="dt" sz="half" idx="10"/>
          </p:nvPr>
        </p:nvSpPr>
        <p:spPr/>
        <p:txBody>
          <a:bodyPr/>
          <a:lstStyle/>
          <a:p>
            <a:pPr>
              <a:defRPr/>
            </a:pPr>
            <a:r>
              <a:rPr lang="en-US" smtClean="0"/>
              <a:t>CERN Infrastructure Evolution</a:t>
            </a:r>
            <a:endParaRPr lang="en-US" dirty="0" smtClean="0"/>
          </a:p>
        </p:txBody>
      </p:sp>
      <p:sp>
        <p:nvSpPr>
          <p:cNvPr id="5" name="Footer Placeholder 4"/>
          <p:cNvSpPr>
            <a:spLocks noGrp="1"/>
          </p:cNvSpPr>
          <p:nvPr>
            <p:ph type="ftr" sz="quarter" idx="11"/>
          </p:nvPr>
        </p:nvSpPr>
        <p:spPr/>
        <p:txBody>
          <a:bodyPr/>
          <a:lstStyle/>
          <a:p>
            <a:pPr>
              <a:defRPr/>
            </a:pPr>
            <a:r>
              <a:rPr lang="fr-FR" smtClean="0"/>
              <a:t>Tim Bell, CERN</a:t>
            </a:r>
            <a:endParaRPr lang="fr-FR" dirty="0"/>
          </a:p>
        </p:txBody>
      </p:sp>
      <p:sp>
        <p:nvSpPr>
          <p:cNvPr id="6" name="Slide Number Placeholder 5"/>
          <p:cNvSpPr>
            <a:spLocks noGrp="1"/>
          </p:cNvSpPr>
          <p:nvPr>
            <p:ph type="sldNum" sz="quarter" idx="12"/>
          </p:nvPr>
        </p:nvSpPr>
        <p:spPr/>
        <p:txBody>
          <a:bodyPr/>
          <a:lstStyle/>
          <a:p>
            <a:pPr>
              <a:defRPr/>
            </a:pPr>
            <a:fld id="{1D698006-7770-4D45-9D4A-81F15BF3CA96}" type="slidenum">
              <a:rPr lang="fr-FR" smtClean="0"/>
              <a:pPr>
                <a:defRPr/>
              </a:pPr>
              <a:t>43</a:t>
            </a:fld>
            <a:endParaRPr lang="fr-FR"/>
          </a:p>
        </p:txBody>
      </p:sp>
    </p:spTree>
    <p:extLst>
      <p:ext uri="{BB962C8B-B14F-4D97-AF65-F5344CB8AC3E}">
        <p14:creationId xmlns:p14="http://schemas.microsoft.com/office/powerpoint/2010/main" val="328596061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Efficiency Focus</a:t>
            </a:r>
            <a:endParaRPr lang="en-GB" dirty="0"/>
          </a:p>
        </p:txBody>
      </p:sp>
      <p:sp>
        <p:nvSpPr>
          <p:cNvPr id="3" name="Content Placeholder 2"/>
          <p:cNvSpPr>
            <a:spLocks noGrp="1"/>
          </p:cNvSpPr>
          <p:nvPr>
            <p:ph idx="1"/>
          </p:nvPr>
        </p:nvSpPr>
        <p:spPr>
          <a:xfrm>
            <a:off x="457200" y="1590644"/>
            <a:ext cx="8229600" cy="4429156"/>
          </a:xfrm>
        </p:spPr>
        <p:txBody>
          <a:bodyPr/>
          <a:lstStyle/>
          <a:p>
            <a:r>
              <a:rPr lang="en-GB" dirty="0" smtClean="0"/>
              <a:t>There are many places we lose compute and storage capacity</a:t>
            </a:r>
          </a:p>
          <a:p>
            <a:pPr lvl="1"/>
            <a:r>
              <a:rPr lang="en-GB" dirty="0"/>
              <a:t>M</a:t>
            </a:r>
            <a:r>
              <a:rPr lang="en-GB" dirty="0" smtClean="0"/>
              <a:t>achines are delivered and wait before they are allocated for use</a:t>
            </a:r>
          </a:p>
          <a:p>
            <a:pPr lvl="1"/>
            <a:r>
              <a:rPr lang="en-GB" dirty="0" smtClean="0"/>
              <a:t>Hardware repairs are needed and machines drained</a:t>
            </a:r>
          </a:p>
          <a:p>
            <a:pPr lvl="1"/>
            <a:r>
              <a:rPr lang="en-GB" dirty="0" smtClean="0"/>
              <a:t>Repairs completed but not yet back in production</a:t>
            </a:r>
          </a:p>
          <a:p>
            <a:pPr lvl="1"/>
            <a:r>
              <a:rPr lang="en-GB" dirty="0" smtClean="0"/>
              <a:t>Operating system upgrades or migrations to be scheduled</a:t>
            </a:r>
          </a:p>
          <a:p>
            <a:pPr lvl="1"/>
            <a:r>
              <a:rPr lang="en-GB" dirty="0" smtClean="0"/>
              <a:t>Physical boxes oversized for their application</a:t>
            </a:r>
          </a:p>
          <a:p>
            <a:pPr lvl="1"/>
            <a:r>
              <a:rPr lang="en-GB" dirty="0" smtClean="0"/>
              <a:t>Servers only used during working hours or only at night</a:t>
            </a:r>
          </a:p>
          <a:p>
            <a:pPr lvl="1"/>
            <a:r>
              <a:rPr lang="en-GB" dirty="0" smtClean="0"/>
              <a:t>Out of warranty machines which still work well</a:t>
            </a:r>
          </a:p>
          <a:p>
            <a:r>
              <a:rPr lang="en-GB" dirty="0" smtClean="0"/>
              <a:t>Tools and processes need to be improved</a:t>
            </a:r>
          </a:p>
          <a:p>
            <a:pPr lvl="1"/>
            <a:r>
              <a:rPr lang="en-GB" dirty="0" smtClean="0"/>
              <a:t>To measure our current efficiency over entire lifetime of a resource</a:t>
            </a:r>
          </a:p>
          <a:p>
            <a:pPr lvl="1"/>
            <a:r>
              <a:rPr lang="en-GB" dirty="0" smtClean="0"/>
              <a:t>To understand how to limit lost capacity</a:t>
            </a:r>
          </a:p>
          <a:p>
            <a:pPr lvl="1"/>
            <a:r>
              <a:rPr lang="en-GB" dirty="0" smtClean="0"/>
              <a:t>To simplify multi-step, high latency processes</a:t>
            </a:r>
          </a:p>
          <a:p>
            <a:endParaRPr lang="en-GB" dirty="0"/>
          </a:p>
        </p:txBody>
      </p:sp>
      <p:sp>
        <p:nvSpPr>
          <p:cNvPr id="4" name="Date Placeholder 3"/>
          <p:cNvSpPr>
            <a:spLocks noGrp="1"/>
          </p:cNvSpPr>
          <p:nvPr>
            <p:ph type="dt" sz="half" idx="10"/>
          </p:nvPr>
        </p:nvSpPr>
        <p:spPr/>
        <p:txBody>
          <a:bodyPr/>
          <a:lstStyle/>
          <a:p>
            <a:pPr>
              <a:defRPr/>
            </a:pPr>
            <a:r>
              <a:rPr lang="en-US" smtClean="0"/>
              <a:t>CERN Infrastructure Evolution</a:t>
            </a:r>
            <a:endParaRPr lang="en-US" dirty="0" smtClean="0"/>
          </a:p>
        </p:txBody>
      </p:sp>
      <p:sp>
        <p:nvSpPr>
          <p:cNvPr id="5" name="Footer Placeholder 4"/>
          <p:cNvSpPr>
            <a:spLocks noGrp="1"/>
          </p:cNvSpPr>
          <p:nvPr>
            <p:ph type="ftr" sz="quarter" idx="11"/>
          </p:nvPr>
        </p:nvSpPr>
        <p:spPr/>
        <p:txBody>
          <a:bodyPr/>
          <a:lstStyle/>
          <a:p>
            <a:pPr>
              <a:defRPr/>
            </a:pPr>
            <a:r>
              <a:rPr lang="fr-FR" smtClean="0"/>
              <a:t>Tim Bell, CERN</a:t>
            </a:r>
            <a:endParaRPr lang="fr-FR" dirty="0"/>
          </a:p>
        </p:txBody>
      </p:sp>
      <p:sp>
        <p:nvSpPr>
          <p:cNvPr id="6" name="Slide Number Placeholder 5"/>
          <p:cNvSpPr>
            <a:spLocks noGrp="1"/>
          </p:cNvSpPr>
          <p:nvPr>
            <p:ph type="sldNum" sz="quarter" idx="12"/>
          </p:nvPr>
        </p:nvSpPr>
        <p:spPr/>
        <p:txBody>
          <a:bodyPr/>
          <a:lstStyle/>
          <a:p>
            <a:pPr>
              <a:defRPr/>
            </a:pPr>
            <a:fld id="{1D698006-7770-4D45-9D4A-81F15BF3CA96}" type="slidenum">
              <a:rPr lang="fr-FR" smtClean="0"/>
              <a:pPr>
                <a:defRPr/>
              </a:pPr>
              <a:t>44</a:t>
            </a:fld>
            <a:endParaRPr lang="fr-FR"/>
          </a:p>
        </p:txBody>
      </p:sp>
    </p:spTree>
    <p:extLst>
      <p:ext uri="{BB962C8B-B14F-4D97-AF65-F5344CB8AC3E}">
        <p14:creationId xmlns:p14="http://schemas.microsoft.com/office/powerpoint/2010/main" val="18831013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CERN Infrastructure Evolution</a:t>
            </a:r>
            <a:endParaRPr lang="en-US" dirty="0" smtClean="0"/>
          </a:p>
        </p:txBody>
      </p:sp>
      <p:sp>
        <p:nvSpPr>
          <p:cNvPr id="5" name="Footer Placeholder 4"/>
          <p:cNvSpPr>
            <a:spLocks noGrp="1"/>
          </p:cNvSpPr>
          <p:nvPr>
            <p:ph type="ftr" sz="quarter" idx="11"/>
          </p:nvPr>
        </p:nvSpPr>
        <p:spPr/>
        <p:txBody>
          <a:bodyPr/>
          <a:lstStyle/>
          <a:p>
            <a:pPr>
              <a:defRPr/>
            </a:pPr>
            <a:r>
              <a:rPr lang="fr-FR" smtClean="0"/>
              <a:t>Tim Bell, CERN</a:t>
            </a:r>
            <a:endParaRPr lang="fr-FR" dirty="0"/>
          </a:p>
        </p:txBody>
      </p:sp>
      <p:sp>
        <p:nvSpPr>
          <p:cNvPr id="6" name="Slide Number Placeholder 5"/>
          <p:cNvSpPr>
            <a:spLocks noGrp="1"/>
          </p:cNvSpPr>
          <p:nvPr>
            <p:ph type="sldNum" sz="quarter" idx="12"/>
          </p:nvPr>
        </p:nvSpPr>
        <p:spPr/>
        <p:txBody>
          <a:bodyPr/>
          <a:lstStyle/>
          <a:p>
            <a:pPr>
              <a:defRPr/>
            </a:pPr>
            <a:fld id="{1D698006-7770-4D45-9D4A-81F15BF3CA96}" type="slidenum">
              <a:rPr lang="fr-FR" smtClean="0"/>
              <a:pPr>
                <a:defRPr/>
              </a:pPr>
              <a:t>45</a:t>
            </a:fld>
            <a:endParaRPr lang="fr-FR"/>
          </a:p>
        </p:txBody>
      </p:sp>
      <p:pic>
        <p:nvPicPr>
          <p:cNvPr id="7"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801" y="838200"/>
            <a:ext cx="7661200" cy="2734329"/>
          </a:xfrm>
          <a:prstGeom prst="rect">
            <a:avLst/>
          </a:prstGeom>
        </p:spPr>
      </p:pic>
      <p:pic>
        <p:nvPicPr>
          <p:cNvPr id="9"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9345" y="3560706"/>
            <a:ext cx="6168455" cy="3297294"/>
          </a:xfrm>
          <a:prstGeom prst="rect">
            <a:avLst/>
          </a:prstGeom>
        </p:spPr>
      </p:pic>
    </p:spTree>
    <p:extLst>
      <p:ext uri="{BB962C8B-B14F-4D97-AF65-F5344CB8AC3E}">
        <p14:creationId xmlns:p14="http://schemas.microsoft.com/office/powerpoint/2010/main" val="303515813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Foundation Governance</a:t>
            </a:r>
            <a:endParaRPr lang="en-GB" dirty="0"/>
          </a:p>
        </p:txBody>
      </p:sp>
      <p:sp>
        <p:nvSpPr>
          <p:cNvPr id="3" name="Date Placeholder 2"/>
          <p:cNvSpPr>
            <a:spLocks noGrp="1"/>
          </p:cNvSpPr>
          <p:nvPr>
            <p:ph type="dt" sz="half" idx="10"/>
          </p:nvPr>
        </p:nvSpPr>
        <p:spPr/>
        <p:txBody>
          <a:bodyPr/>
          <a:lstStyle/>
          <a:p>
            <a:pPr>
              <a:defRPr/>
            </a:pPr>
            <a:r>
              <a:rPr lang="en-US" smtClean="0"/>
              <a:t>CERN Infrastructure Evolution</a:t>
            </a:r>
            <a:endParaRPr lang="en-GB"/>
          </a:p>
        </p:txBody>
      </p:sp>
      <p:sp>
        <p:nvSpPr>
          <p:cNvPr id="4" name="Footer Placeholder 3"/>
          <p:cNvSpPr>
            <a:spLocks noGrp="1"/>
          </p:cNvSpPr>
          <p:nvPr>
            <p:ph type="ftr" sz="quarter" idx="11"/>
          </p:nvPr>
        </p:nvSpPr>
        <p:spPr/>
        <p:txBody>
          <a:bodyPr/>
          <a:lstStyle/>
          <a:p>
            <a:pPr>
              <a:defRPr/>
            </a:pPr>
            <a:r>
              <a:rPr lang="en-GB" smtClean="0"/>
              <a:t>Tim Bell, CERN</a:t>
            </a:r>
            <a:endParaRPr lang="en-GB"/>
          </a:p>
        </p:txBody>
      </p:sp>
      <p:sp>
        <p:nvSpPr>
          <p:cNvPr id="5" name="Slide Number Placeholder 4"/>
          <p:cNvSpPr>
            <a:spLocks noGrp="1"/>
          </p:cNvSpPr>
          <p:nvPr>
            <p:ph type="sldNum" sz="quarter" idx="12"/>
          </p:nvPr>
        </p:nvSpPr>
        <p:spPr/>
        <p:txBody>
          <a:bodyPr/>
          <a:lstStyle/>
          <a:p>
            <a:pPr>
              <a:defRPr/>
            </a:pPr>
            <a:fld id="{D64AF3DC-CE3D-4814-B1B2-5DBC885FC258}" type="slidenum">
              <a:rPr lang="en-GB" smtClean="0"/>
              <a:pPr>
                <a:defRPr/>
              </a:pPr>
              <a:t>46</a:t>
            </a:fld>
            <a:endParaRPr lang="en-GB"/>
          </a:p>
        </p:txBody>
      </p:sp>
      <p:pic>
        <p:nvPicPr>
          <p:cNvPr id="6"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67680"/>
            <a:ext cx="9144000" cy="5029672"/>
          </a:xfrm>
          <a:prstGeom prst="rect">
            <a:avLst/>
          </a:prstGeom>
        </p:spPr>
      </p:pic>
    </p:spTree>
    <p:extLst>
      <p:ext uri="{BB962C8B-B14F-4D97-AF65-F5344CB8AC3E}">
        <p14:creationId xmlns:p14="http://schemas.microsoft.com/office/powerpoint/2010/main" val="350329699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Sample Repair</a:t>
            </a:r>
            <a:endParaRPr lang="en-GB" dirty="0"/>
          </a:p>
        </p:txBody>
      </p:sp>
      <p:sp>
        <p:nvSpPr>
          <p:cNvPr id="3" name="Content Placeholder 2"/>
          <p:cNvSpPr>
            <a:spLocks noGrp="1"/>
          </p:cNvSpPr>
          <p:nvPr>
            <p:ph idx="1"/>
          </p:nvPr>
        </p:nvSpPr>
        <p:spPr/>
        <p:txBody>
          <a:bodyPr/>
          <a:lstStyle/>
          <a:p>
            <a:r>
              <a:rPr lang="en-GB" dirty="0" smtClean="0"/>
              <a:t>Monitoring identifies an ECC memory error</a:t>
            </a:r>
          </a:p>
          <a:p>
            <a:r>
              <a:rPr lang="en-GB" dirty="0" smtClean="0"/>
              <a:t>Alarm sent to the computer centre operator</a:t>
            </a:r>
          </a:p>
          <a:p>
            <a:r>
              <a:rPr lang="en-GB" dirty="0" smtClean="0"/>
              <a:t>Ticket assigned to system administrator queue</a:t>
            </a:r>
          </a:p>
          <a:p>
            <a:r>
              <a:rPr lang="en-GB" dirty="0" smtClean="0"/>
              <a:t>System administrator drains the batch machine (up to a week)</a:t>
            </a:r>
          </a:p>
          <a:p>
            <a:r>
              <a:rPr lang="en-GB" dirty="0"/>
              <a:t>System administrator raises a vendor call with which chip has </a:t>
            </a:r>
            <a:r>
              <a:rPr lang="en-GB" dirty="0" smtClean="0"/>
              <a:t>failed</a:t>
            </a:r>
          </a:p>
          <a:p>
            <a:r>
              <a:rPr lang="en-GB" dirty="0" smtClean="0"/>
              <a:t>Vendor visits (up to a week based on SLA) and repairs machine</a:t>
            </a:r>
          </a:p>
          <a:p>
            <a:r>
              <a:rPr lang="en-GB" dirty="0" smtClean="0"/>
              <a:t>System administrator checks machine is OK and returns it to production</a:t>
            </a:r>
            <a:endParaRPr lang="en-GB" dirty="0"/>
          </a:p>
        </p:txBody>
      </p:sp>
      <p:sp>
        <p:nvSpPr>
          <p:cNvPr id="4" name="Date Placeholder 3"/>
          <p:cNvSpPr>
            <a:spLocks noGrp="1"/>
          </p:cNvSpPr>
          <p:nvPr>
            <p:ph type="dt" sz="half" idx="10"/>
          </p:nvPr>
        </p:nvSpPr>
        <p:spPr/>
        <p:txBody>
          <a:bodyPr/>
          <a:lstStyle/>
          <a:p>
            <a:pPr>
              <a:defRPr/>
            </a:pPr>
            <a:r>
              <a:rPr lang="en-US" smtClean="0"/>
              <a:t>CERN Infrastructure Evolution</a:t>
            </a:r>
            <a:endParaRPr lang="en-US" dirty="0" smtClean="0"/>
          </a:p>
        </p:txBody>
      </p:sp>
      <p:sp>
        <p:nvSpPr>
          <p:cNvPr id="5" name="Footer Placeholder 4"/>
          <p:cNvSpPr>
            <a:spLocks noGrp="1"/>
          </p:cNvSpPr>
          <p:nvPr>
            <p:ph type="ftr" sz="quarter" idx="11"/>
          </p:nvPr>
        </p:nvSpPr>
        <p:spPr/>
        <p:txBody>
          <a:bodyPr/>
          <a:lstStyle/>
          <a:p>
            <a:pPr>
              <a:defRPr/>
            </a:pPr>
            <a:r>
              <a:rPr lang="fr-FR" smtClean="0"/>
              <a:t>Tim Bell, CERN</a:t>
            </a:r>
            <a:endParaRPr lang="fr-FR" dirty="0"/>
          </a:p>
        </p:txBody>
      </p:sp>
      <p:sp>
        <p:nvSpPr>
          <p:cNvPr id="6" name="Slide Number Placeholder 5"/>
          <p:cNvSpPr>
            <a:spLocks noGrp="1"/>
          </p:cNvSpPr>
          <p:nvPr>
            <p:ph type="sldNum" sz="quarter" idx="12"/>
          </p:nvPr>
        </p:nvSpPr>
        <p:spPr/>
        <p:txBody>
          <a:bodyPr/>
          <a:lstStyle/>
          <a:p>
            <a:pPr>
              <a:defRPr/>
            </a:pPr>
            <a:fld id="{1D698006-7770-4D45-9D4A-81F15BF3CA96}" type="slidenum">
              <a:rPr lang="fr-FR" smtClean="0"/>
              <a:pPr>
                <a:defRPr/>
              </a:pPr>
              <a:t>47</a:t>
            </a:fld>
            <a:endParaRPr lang="fr-FR"/>
          </a:p>
        </p:txBody>
      </p:sp>
    </p:spTree>
    <p:extLst>
      <p:ext uri="{BB962C8B-B14F-4D97-AF65-F5344CB8AC3E}">
        <p14:creationId xmlns:p14="http://schemas.microsoft.com/office/powerpoint/2010/main" val="100310567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OpenStack Cloud Components</a:t>
            </a:r>
            <a:endParaRPr lang="en-GB" dirty="0"/>
          </a:p>
        </p:txBody>
      </p:sp>
      <p:sp>
        <p:nvSpPr>
          <p:cNvPr id="3" name="Content Placeholder 2"/>
          <p:cNvSpPr>
            <a:spLocks noGrp="1"/>
          </p:cNvSpPr>
          <p:nvPr>
            <p:ph idx="1"/>
          </p:nvPr>
        </p:nvSpPr>
        <p:spPr/>
        <p:txBody>
          <a:bodyPr/>
          <a:lstStyle/>
          <a:p>
            <a:r>
              <a:rPr lang="en-GB" dirty="0" smtClean="0"/>
              <a:t>Nova – Compute Layer like Amazon EC2</a:t>
            </a:r>
          </a:p>
          <a:p>
            <a:r>
              <a:rPr lang="en-GB" dirty="0" smtClean="0"/>
              <a:t>Swift – Object Store like Amazon S3</a:t>
            </a:r>
          </a:p>
          <a:p>
            <a:r>
              <a:rPr lang="en-GB" dirty="0" smtClean="0"/>
              <a:t>Quantum – Networking such as SDN or load balancing</a:t>
            </a:r>
          </a:p>
          <a:p>
            <a:r>
              <a:rPr lang="en-GB" dirty="0" smtClean="0"/>
              <a:t>Horizon – Dashboard GUI</a:t>
            </a:r>
          </a:p>
          <a:p>
            <a:r>
              <a:rPr lang="en-GB" dirty="0" smtClean="0"/>
              <a:t>Cinder – Block Storage like Amazon EBS</a:t>
            </a:r>
          </a:p>
          <a:p>
            <a:r>
              <a:rPr lang="en-GB" dirty="0" smtClean="0"/>
              <a:t>Keystone – Identity</a:t>
            </a:r>
          </a:p>
          <a:p>
            <a:r>
              <a:rPr lang="en-GB" dirty="0" smtClean="0"/>
              <a:t>Glance – Image management</a:t>
            </a:r>
          </a:p>
          <a:p>
            <a:endParaRPr lang="en-GB" dirty="0"/>
          </a:p>
          <a:p>
            <a:r>
              <a:rPr lang="en-GB" sz="2000" dirty="0" smtClean="0"/>
              <a:t>Each component has an API and is pluggable</a:t>
            </a:r>
          </a:p>
          <a:p>
            <a:r>
              <a:rPr lang="en-GB" sz="2000" dirty="0" smtClean="0"/>
              <a:t>Other non-core projects interact with these components such as load balancers and usage tracking</a:t>
            </a:r>
            <a:endParaRPr lang="en-GB" sz="2000" dirty="0"/>
          </a:p>
        </p:txBody>
      </p:sp>
      <p:sp>
        <p:nvSpPr>
          <p:cNvPr id="4" name="Date Placeholder 3"/>
          <p:cNvSpPr>
            <a:spLocks noGrp="1"/>
          </p:cNvSpPr>
          <p:nvPr>
            <p:ph type="dt" sz="half" idx="10"/>
          </p:nvPr>
        </p:nvSpPr>
        <p:spPr/>
        <p:txBody>
          <a:bodyPr/>
          <a:lstStyle/>
          <a:p>
            <a:pPr>
              <a:defRPr/>
            </a:pPr>
            <a:r>
              <a:rPr lang="en-US" smtClean="0"/>
              <a:t>CERN Infrastructure Evolution</a:t>
            </a:r>
            <a:endParaRPr lang="en-US" dirty="0" smtClean="0"/>
          </a:p>
        </p:txBody>
      </p:sp>
      <p:sp>
        <p:nvSpPr>
          <p:cNvPr id="5" name="Footer Placeholder 4"/>
          <p:cNvSpPr>
            <a:spLocks noGrp="1"/>
          </p:cNvSpPr>
          <p:nvPr>
            <p:ph type="ftr" sz="quarter" idx="11"/>
          </p:nvPr>
        </p:nvSpPr>
        <p:spPr/>
        <p:txBody>
          <a:bodyPr/>
          <a:lstStyle/>
          <a:p>
            <a:pPr>
              <a:defRPr/>
            </a:pPr>
            <a:r>
              <a:rPr lang="fr-FR" smtClean="0"/>
              <a:t>Tim Bell, CERN</a:t>
            </a:r>
            <a:endParaRPr lang="fr-FR" dirty="0"/>
          </a:p>
        </p:txBody>
      </p:sp>
      <p:sp>
        <p:nvSpPr>
          <p:cNvPr id="6" name="Slide Number Placeholder 5"/>
          <p:cNvSpPr>
            <a:spLocks noGrp="1"/>
          </p:cNvSpPr>
          <p:nvPr>
            <p:ph type="sldNum" sz="quarter" idx="12"/>
          </p:nvPr>
        </p:nvSpPr>
        <p:spPr/>
        <p:txBody>
          <a:bodyPr/>
          <a:lstStyle/>
          <a:p>
            <a:pPr>
              <a:defRPr/>
            </a:pPr>
            <a:fld id="{1D698006-7770-4D45-9D4A-81F15BF3CA96}" type="slidenum">
              <a:rPr lang="fr-FR" smtClean="0"/>
              <a:pPr>
                <a:defRPr/>
              </a:pPr>
              <a:t>48</a:t>
            </a:fld>
            <a:endParaRPr lang="fr-FR"/>
          </a:p>
        </p:txBody>
      </p:sp>
    </p:spTree>
    <p:extLst>
      <p:ext uri="{BB962C8B-B14F-4D97-AF65-F5344CB8AC3E}">
        <p14:creationId xmlns:p14="http://schemas.microsoft.com/office/powerpoint/2010/main" val="272688346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LEP Computing trends hint at the LHC needs</a:t>
            </a:r>
            <a:endParaRPr lang="en-GB" dirty="0"/>
          </a:p>
        </p:txBody>
      </p:sp>
      <p:sp>
        <p:nvSpPr>
          <p:cNvPr id="4" name="Date Placeholder 3"/>
          <p:cNvSpPr>
            <a:spLocks noGrp="1"/>
          </p:cNvSpPr>
          <p:nvPr>
            <p:ph type="dt" sz="half" idx="10"/>
          </p:nvPr>
        </p:nvSpPr>
        <p:spPr/>
        <p:txBody>
          <a:bodyPr/>
          <a:lstStyle/>
          <a:p>
            <a:pPr>
              <a:defRPr/>
            </a:pPr>
            <a:r>
              <a:rPr lang="en-US" smtClean="0"/>
              <a:t>CERN Infrastructure Evolution</a:t>
            </a:r>
            <a:endParaRPr lang="en-US" dirty="0" smtClean="0"/>
          </a:p>
        </p:txBody>
      </p:sp>
      <p:sp>
        <p:nvSpPr>
          <p:cNvPr id="5" name="Footer Placeholder 4"/>
          <p:cNvSpPr>
            <a:spLocks noGrp="1"/>
          </p:cNvSpPr>
          <p:nvPr>
            <p:ph type="ftr" sz="quarter" idx="11"/>
          </p:nvPr>
        </p:nvSpPr>
        <p:spPr/>
        <p:txBody>
          <a:bodyPr/>
          <a:lstStyle/>
          <a:p>
            <a:pPr>
              <a:defRPr/>
            </a:pPr>
            <a:r>
              <a:rPr lang="fr-FR" smtClean="0"/>
              <a:t>Tim Bell, CERN</a:t>
            </a:r>
            <a:endParaRPr lang="fr-FR" dirty="0"/>
          </a:p>
        </p:txBody>
      </p:sp>
      <p:sp>
        <p:nvSpPr>
          <p:cNvPr id="6" name="Slide Number Placeholder 5"/>
          <p:cNvSpPr>
            <a:spLocks noGrp="1"/>
          </p:cNvSpPr>
          <p:nvPr>
            <p:ph type="sldNum" sz="quarter" idx="12"/>
          </p:nvPr>
        </p:nvSpPr>
        <p:spPr/>
        <p:txBody>
          <a:bodyPr/>
          <a:lstStyle/>
          <a:p>
            <a:pPr>
              <a:defRPr/>
            </a:pPr>
            <a:fld id="{1D698006-7770-4D45-9D4A-81F15BF3CA96}" type="slidenum">
              <a:rPr lang="fr-FR" smtClean="0"/>
              <a:pPr>
                <a:defRPr/>
              </a:pPr>
              <a:t>49</a:t>
            </a:fld>
            <a:endParaRPr lang="fr-FR"/>
          </a:p>
        </p:txBody>
      </p:sp>
      <p:graphicFrame>
        <p:nvGraphicFramePr>
          <p:cNvPr id="8" name="Chart 7"/>
          <p:cNvGraphicFramePr>
            <a:graphicFrameLocks noGrp="1"/>
          </p:cNvGraphicFramePr>
          <p:nvPr>
            <p:extLst>
              <p:ext uri="{D42A27DB-BD31-4B8C-83A1-F6EECF244321}">
                <p14:modId xmlns:p14="http://schemas.microsoft.com/office/powerpoint/2010/main" val="1477431943"/>
              </p:ext>
            </p:extLst>
          </p:nvPr>
        </p:nvGraphicFramePr>
        <p:xfrm>
          <a:off x="603885" y="1586852"/>
          <a:ext cx="8067675" cy="47815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927228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smtClean="0"/>
              <a:t>CERN Infrastructure Evolution</a:t>
            </a:r>
            <a:endParaRPr lang="en-GB"/>
          </a:p>
        </p:txBody>
      </p:sp>
      <p:sp>
        <p:nvSpPr>
          <p:cNvPr id="4" name="Footer Placeholder 3"/>
          <p:cNvSpPr>
            <a:spLocks noGrp="1"/>
          </p:cNvSpPr>
          <p:nvPr>
            <p:ph type="ftr" sz="quarter" idx="11"/>
          </p:nvPr>
        </p:nvSpPr>
        <p:spPr/>
        <p:txBody>
          <a:bodyPr/>
          <a:lstStyle/>
          <a:p>
            <a:pPr>
              <a:defRPr/>
            </a:pPr>
            <a:r>
              <a:rPr lang="en-GB" smtClean="0"/>
              <a:t>Tim Bell, CERN</a:t>
            </a:r>
            <a:endParaRPr lang="en-GB"/>
          </a:p>
        </p:txBody>
      </p:sp>
      <p:sp>
        <p:nvSpPr>
          <p:cNvPr id="5" name="Slide Number Placeholder 4"/>
          <p:cNvSpPr>
            <a:spLocks noGrp="1"/>
          </p:cNvSpPr>
          <p:nvPr>
            <p:ph type="sldNum" sz="quarter" idx="12"/>
          </p:nvPr>
        </p:nvSpPr>
        <p:spPr/>
        <p:txBody>
          <a:bodyPr/>
          <a:lstStyle/>
          <a:p>
            <a:pPr>
              <a:defRPr/>
            </a:pPr>
            <a:fld id="{D64AF3DC-CE3D-4814-B1B2-5DBC885FC258}" type="slidenum">
              <a:rPr lang="en-GB" smtClean="0"/>
              <a:pPr>
                <a:defRPr/>
              </a:pPr>
              <a:t>5</a:t>
            </a:fld>
            <a:endParaRPr lang="en-GB"/>
          </a:p>
        </p:txBody>
      </p:sp>
      <p:pic>
        <p:nvPicPr>
          <p:cNvPr id="1032" name="Picture 8" descr="https://mediastream.cern.ch/MediaArchive/Photo/Public/2008/0804041/0804041_01/0804041_01-A4-at-144-dp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98" y="1066800"/>
            <a:ext cx="9153398"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415622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New architecture data flows</a:t>
            </a:r>
            <a:endParaRPr lang="en-GB" dirty="0"/>
          </a:p>
        </p:txBody>
      </p:sp>
      <p:sp>
        <p:nvSpPr>
          <p:cNvPr id="4" name="Date Placeholder 3"/>
          <p:cNvSpPr>
            <a:spLocks noGrp="1"/>
          </p:cNvSpPr>
          <p:nvPr>
            <p:ph type="dt" sz="half" idx="10"/>
          </p:nvPr>
        </p:nvSpPr>
        <p:spPr/>
        <p:txBody>
          <a:bodyPr/>
          <a:lstStyle/>
          <a:p>
            <a:pPr>
              <a:defRPr/>
            </a:pPr>
            <a:r>
              <a:rPr lang="en-US" smtClean="0"/>
              <a:t>CERN Infrastructure Evolution</a:t>
            </a:r>
            <a:endParaRPr lang="en-US" dirty="0" smtClean="0"/>
          </a:p>
        </p:txBody>
      </p:sp>
      <p:sp>
        <p:nvSpPr>
          <p:cNvPr id="5" name="Footer Placeholder 4"/>
          <p:cNvSpPr>
            <a:spLocks noGrp="1"/>
          </p:cNvSpPr>
          <p:nvPr>
            <p:ph type="ftr" sz="quarter" idx="11"/>
          </p:nvPr>
        </p:nvSpPr>
        <p:spPr/>
        <p:txBody>
          <a:bodyPr/>
          <a:lstStyle/>
          <a:p>
            <a:pPr>
              <a:defRPr/>
            </a:pPr>
            <a:r>
              <a:rPr lang="fr-FR" smtClean="0"/>
              <a:t>Tim Bell, CERN</a:t>
            </a:r>
            <a:endParaRPr lang="fr-FR" dirty="0"/>
          </a:p>
        </p:txBody>
      </p:sp>
      <p:sp>
        <p:nvSpPr>
          <p:cNvPr id="6" name="Slide Number Placeholder 5"/>
          <p:cNvSpPr>
            <a:spLocks noGrp="1"/>
          </p:cNvSpPr>
          <p:nvPr>
            <p:ph type="sldNum" sz="quarter" idx="12"/>
          </p:nvPr>
        </p:nvSpPr>
        <p:spPr/>
        <p:txBody>
          <a:bodyPr/>
          <a:lstStyle/>
          <a:p>
            <a:pPr>
              <a:defRPr/>
            </a:pPr>
            <a:fld id="{1D698006-7770-4D45-9D4A-81F15BF3CA96}" type="slidenum">
              <a:rPr lang="fr-FR" smtClean="0"/>
              <a:pPr>
                <a:defRPr/>
              </a:pPr>
              <a:t>50</a:t>
            </a:fld>
            <a:endParaRPr lang="fr-FR"/>
          </a:p>
        </p:txBody>
      </p:sp>
      <p:pic>
        <p:nvPicPr>
          <p:cNvPr id="7" name="Picture 5" descr="AI config install architecture.pn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354298" y="1524001"/>
            <a:ext cx="4145237"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337527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Scaling up with Puppet and OpenStack</a:t>
            </a:r>
            <a:endParaRPr lang="en-GB" dirty="0"/>
          </a:p>
        </p:txBody>
      </p:sp>
      <p:sp>
        <p:nvSpPr>
          <p:cNvPr id="3" name="Content Placeholder 2"/>
          <p:cNvSpPr>
            <a:spLocks noGrp="1"/>
          </p:cNvSpPr>
          <p:nvPr>
            <p:ph idx="1"/>
          </p:nvPr>
        </p:nvSpPr>
        <p:spPr>
          <a:xfrm>
            <a:off x="457200" y="1857364"/>
            <a:ext cx="8229600" cy="2181236"/>
          </a:xfrm>
        </p:spPr>
        <p:txBody>
          <a:bodyPr/>
          <a:lstStyle/>
          <a:p>
            <a:r>
              <a:rPr lang="en-GB" dirty="0" smtClean="0"/>
              <a:t>Use </a:t>
            </a:r>
            <a:r>
              <a:rPr lang="en-GB" dirty="0" err="1" smtClean="0">
                <a:hlinkClick r:id="rId3"/>
              </a:rPr>
              <a:t>LHC@Home</a:t>
            </a:r>
            <a:r>
              <a:rPr lang="en-GB" dirty="0" smtClean="0"/>
              <a:t> based on BOINC for simulating magnetics guiding particles around the LHC</a:t>
            </a:r>
          </a:p>
          <a:p>
            <a:r>
              <a:rPr lang="en-GB" dirty="0" smtClean="0"/>
              <a:t>Naturally, there is a puppet module </a:t>
            </a:r>
            <a:r>
              <a:rPr lang="en-GB" dirty="0" smtClean="0">
                <a:hlinkClick r:id="rId4"/>
              </a:rPr>
              <a:t>puppet-</a:t>
            </a:r>
            <a:r>
              <a:rPr lang="en-GB" dirty="0" err="1" smtClean="0">
                <a:hlinkClick r:id="rId4"/>
              </a:rPr>
              <a:t>boinc</a:t>
            </a:r>
            <a:endParaRPr lang="en-GB" dirty="0" smtClean="0"/>
          </a:p>
          <a:p>
            <a:r>
              <a:rPr lang="en-GB" dirty="0" smtClean="0"/>
              <a:t>1000 VMs spun up to stress </a:t>
            </a:r>
            <a:r>
              <a:rPr lang="en-GB" smtClean="0"/>
              <a:t>test the </a:t>
            </a:r>
            <a:r>
              <a:rPr lang="en-GB" dirty="0" smtClean="0"/>
              <a:t>hypervisors with Puppet, Foreman and OpenStack</a:t>
            </a:r>
          </a:p>
          <a:p>
            <a:endParaRPr lang="en-GB" dirty="0" smtClean="0"/>
          </a:p>
          <a:p>
            <a:endParaRPr lang="en-GB" dirty="0"/>
          </a:p>
        </p:txBody>
      </p:sp>
      <p:sp>
        <p:nvSpPr>
          <p:cNvPr id="4" name="Date Placeholder 3"/>
          <p:cNvSpPr>
            <a:spLocks noGrp="1"/>
          </p:cNvSpPr>
          <p:nvPr>
            <p:ph type="dt" sz="half" idx="10"/>
          </p:nvPr>
        </p:nvSpPr>
        <p:spPr/>
        <p:txBody>
          <a:bodyPr/>
          <a:lstStyle/>
          <a:p>
            <a:pPr>
              <a:defRPr/>
            </a:pPr>
            <a:r>
              <a:rPr lang="en-US" smtClean="0"/>
              <a:t>CERN Infrastructure Evolution</a:t>
            </a:r>
            <a:endParaRPr lang="en-US" dirty="0" smtClean="0"/>
          </a:p>
        </p:txBody>
      </p:sp>
      <p:sp>
        <p:nvSpPr>
          <p:cNvPr id="5" name="Footer Placeholder 4"/>
          <p:cNvSpPr>
            <a:spLocks noGrp="1"/>
          </p:cNvSpPr>
          <p:nvPr>
            <p:ph type="ftr" sz="quarter" idx="11"/>
          </p:nvPr>
        </p:nvSpPr>
        <p:spPr/>
        <p:txBody>
          <a:bodyPr/>
          <a:lstStyle/>
          <a:p>
            <a:pPr>
              <a:defRPr/>
            </a:pPr>
            <a:r>
              <a:rPr lang="fr-FR" smtClean="0"/>
              <a:t>Tim Bell, CERN</a:t>
            </a:r>
            <a:endParaRPr lang="fr-FR" dirty="0"/>
          </a:p>
        </p:txBody>
      </p:sp>
      <p:sp>
        <p:nvSpPr>
          <p:cNvPr id="6" name="Slide Number Placeholder 5"/>
          <p:cNvSpPr>
            <a:spLocks noGrp="1"/>
          </p:cNvSpPr>
          <p:nvPr>
            <p:ph type="sldNum" sz="quarter" idx="12"/>
          </p:nvPr>
        </p:nvSpPr>
        <p:spPr/>
        <p:txBody>
          <a:bodyPr/>
          <a:lstStyle/>
          <a:p>
            <a:pPr>
              <a:defRPr/>
            </a:pPr>
            <a:fld id="{1D698006-7770-4D45-9D4A-81F15BF3CA96}" type="slidenum">
              <a:rPr lang="fr-FR" smtClean="0"/>
              <a:pPr>
                <a:defRPr/>
              </a:pPr>
              <a:t>51</a:t>
            </a:fld>
            <a:endParaRPr lang="fr-FR"/>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8687" y="4038600"/>
            <a:ext cx="4191000" cy="232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9007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Ongoing Projects</a:t>
            </a:r>
            <a:endParaRPr lang="en-GB" dirty="0"/>
          </a:p>
        </p:txBody>
      </p:sp>
      <p:sp>
        <p:nvSpPr>
          <p:cNvPr id="3" name="Content Placeholder 2"/>
          <p:cNvSpPr>
            <a:spLocks noGrp="1"/>
          </p:cNvSpPr>
          <p:nvPr>
            <p:ph idx="1"/>
          </p:nvPr>
        </p:nvSpPr>
        <p:spPr>
          <a:xfrm>
            <a:off x="457200" y="1676400"/>
            <a:ext cx="8229600" cy="4429156"/>
          </a:xfrm>
        </p:spPr>
        <p:txBody>
          <a:bodyPr/>
          <a:lstStyle/>
          <a:p>
            <a:r>
              <a:rPr lang="en-GB" sz="2000" dirty="0" smtClean="0"/>
              <a:t>Preparation for production</a:t>
            </a:r>
          </a:p>
          <a:p>
            <a:pPr lvl="1"/>
            <a:r>
              <a:rPr lang="en-GB" sz="1800" dirty="0" smtClean="0"/>
              <a:t>Hardening infrastructure for high availability</a:t>
            </a:r>
          </a:p>
          <a:p>
            <a:r>
              <a:rPr lang="en-GB" sz="2000" dirty="0" smtClean="0"/>
              <a:t>Configuration Management</a:t>
            </a:r>
          </a:p>
          <a:p>
            <a:pPr lvl="1"/>
            <a:r>
              <a:rPr lang="en-GB" sz="1800" dirty="0" smtClean="0"/>
              <a:t>Migrate to Puppet 3.0</a:t>
            </a:r>
          </a:p>
          <a:p>
            <a:pPr lvl="1"/>
            <a:r>
              <a:rPr lang="en-GB" sz="1800" dirty="0" smtClean="0"/>
              <a:t>Assist experiments to convert from </a:t>
            </a:r>
            <a:r>
              <a:rPr lang="en-GB" sz="1800" dirty="0" err="1" smtClean="0"/>
              <a:t>Quattor</a:t>
            </a:r>
            <a:r>
              <a:rPr lang="en-GB" sz="1800" dirty="0" smtClean="0"/>
              <a:t> to Puppet</a:t>
            </a:r>
          </a:p>
          <a:p>
            <a:r>
              <a:rPr lang="en-GB" sz="2000" dirty="0" smtClean="0"/>
              <a:t>Cloud</a:t>
            </a:r>
          </a:p>
          <a:p>
            <a:pPr lvl="1"/>
            <a:r>
              <a:rPr lang="en-GB" sz="1800" dirty="0" smtClean="0"/>
              <a:t>Accounting and quota management collaboration with BARC and Rackspace</a:t>
            </a:r>
          </a:p>
          <a:p>
            <a:pPr lvl="1"/>
            <a:r>
              <a:rPr lang="en-GB" sz="1800" dirty="0" smtClean="0"/>
              <a:t>Investigating </a:t>
            </a:r>
            <a:r>
              <a:rPr lang="en-GB" sz="1800" dirty="0" err="1" smtClean="0"/>
              <a:t>Gluster</a:t>
            </a:r>
            <a:r>
              <a:rPr lang="en-GB" sz="1800" dirty="0" smtClean="0"/>
              <a:t>, NetApp and </a:t>
            </a:r>
            <a:r>
              <a:rPr lang="en-GB" sz="1800" dirty="0" err="1" smtClean="0"/>
              <a:t>Ceph</a:t>
            </a:r>
            <a:r>
              <a:rPr lang="en-GB" sz="1800" dirty="0" smtClean="0"/>
              <a:t> integration for block storage</a:t>
            </a:r>
          </a:p>
          <a:p>
            <a:pPr lvl="1"/>
            <a:r>
              <a:rPr lang="en-GB" sz="1800" dirty="0" smtClean="0"/>
              <a:t>Load Balancing</a:t>
            </a:r>
          </a:p>
          <a:p>
            <a:r>
              <a:rPr lang="en-GB" sz="2000" dirty="0" smtClean="0"/>
              <a:t>Monitoring</a:t>
            </a:r>
          </a:p>
          <a:p>
            <a:pPr lvl="1"/>
            <a:r>
              <a:rPr lang="en-GB" sz="1800" dirty="0" smtClean="0"/>
              <a:t>Migrate from Remedy to Service Now for hardware repairs</a:t>
            </a:r>
          </a:p>
          <a:p>
            <a:pPr lvl="1"/>
            <a:r>
              <a:rPr lang="en-GB" sz="1800" dirty="0" smtClean="0"/>
              <a:t>Include Windows monitoring</a:t>
            </a:r>
            <a:endParaRPr lang="en-GB" sz="1800" dirty="0"/>
          </a:p>
        </p:txBody>
      </p:sp>
      <p:sp>
        <p:nvSpPr>
          <p:cNvPr id="4" name="Date Placeholder 3"/>
          <p:cNvSpPr>
            <a:spLocks noGrp="1"/>
          </p:cNvSpPr>
          <p:nvPr>
            <p:ph type="dt" sz="half" idx="10"/>
          </p:nvPr>
        </p:nvSpPr>
        <p:spPr/>
        <p:txBody>
          <a:bodyPr/>
          <a:lstStyle/>
          <a:p>
            <a:pPr>
              <a:defRPr/>
            </a:pPr>
            <a:r>
              <a:rPr lang="en-US" smtClean="0"/>
              <a:t>CERN Infrastructure Evolution</a:t>
            </a:r>
            <a:endParaRPr lang="en-US" dirty="0" smtClean="0"/>
          </a:p>
        </p:txBody>
      </p:sp>
      <p:sp>
        <p:nvSpPr>
          <p:cNvPr id="5" name="Footer Placeholder 4"/>
          <p:cNvSpPr>
            <a:spLocks noGrp="1"/>
          </p:cNvSpPr>
          <p:nvPr>
            <p:ph type="ftr" sz="quarter" idx="11"/>
          </p:nvPr>
        </p:nvSpPr>
        <p:spPr/>
        <p:txBody>
          <a:bodyPr/>
          <a:lstStyle/>
          <a:p>
            <a:pPr>
              <a:defRPr/>
            </a:pPr>
            <a:r>
              <a:rPr lang="fr-FR" smtClean="0"/>
              <a:t>Tim Bell, CERN</a:t>
            </a:r>
            <a:endParaRPr lang="fr-FR" dirty="0"/>
          </a:p>
        </p:txBody>
      </p:sp>
      <p:sp>
        <p:nvSpPr>
          <p:cNvPr id="6" name="Slide Number Placeholder 5"/>
          <p:cNvSpPr>
            <a:spLocks noGrp="1"/>
          </p:cNvSpPr>
          <p:nvPr>
            <p:ph type="sldNum" sz="quarter" idx="12"/>
          </p:nvPr>
        </p:nvSpPr>
        <p:spPr/>
        <p:txBody>
          <a:bodyPr/>
          <a:lstStyle/>
          <a:p>
            <a:pPr>
              <a:defRPr/>
            </a:pPr>
            <a:fld id="{1D698006-7770-4D45-9D4A-81F15BF3CA96}" type="slidenum">
              <a:rPr lang="fr-FR" smtClean="0"/>
              <a:pPr>
                <a:defRPr/>
              </a:pPr>
              <a:t>52</a:t>
            </a:fld>
            <a:endParaRPr lang="fr-FR"/>
          </a:p>
        </p:txBody>
      </p:sp>
    </p:spTree>
    <p:extLst>
      <p:ext uri="{BB962C8B-B14F-4D97-AF65-F5344CB8AC3E}">
        <p14:creationId xmlns:p14="http://schemas.microsoft.com/office/powerpoint/2010/main" val="356561772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smtClean="0"/>
              <a:t>CERN Infrastructure Evolution</a:t>
            </a:r>
            <a:endParaRPr lang="en-GB"/>
          </a:p>
        </p:txBody>
      </p:sp>
      <p:sp>
        <p:nvSpPr>
          <p:cNvPr id="4" name="Footer Placeholder 3"/>
          <p:cNvSpPr>
            <a:spLocks noGrp="1"/>
          </p:cNvSpPr>
          <p:nvPr>
            <p:ph type="ftr" sz="quarter" idx="11"/>
          </p:nvPr>
        </p:nvSpPr>
        <p:spPr/>
        <p:txBody>
          <a:bodyPr/>
          <a:lstStyle/>
          <a:p>
            <a:pPr>
              <a:defRPr/>
            </a:pPr>
            <a:r>
              <a:rPr lang="en-GB" smtClean="0"/>
              <a:t>Tim Bell, CERN</a:t>
            </a:r>
            <a:endParaRPr lang="en-GB"/>
          </a:p>
        </p:txBody>
      </p:sp>
      <p:sp>
        <p:nvSpPr>
          <p:cNvPr id="5" name="Slide Number Placeholder 4"/>
          <p:cNvSpPr>
            <a:spLocks noGrp="1"/>
          </p:cNvSpPr>
          <p:nvPr>
            <p:ph type="sldNum" sz="quarter" idx="12"/>
          </p:nvPr>
        </p:nvSpPr>
        <p:spPr/>
        <p:txBody>
          <a:bodyPr/>
          <a:lstStyle/>
          <a:p>
            <a:pPr>
              <a:defRPr/>
            </a:pPr>
            <a:fld id="{D64AF3DC-CE3D-4814-B1B2-5DBC885FC258}" type="slidenum">
              <a:rPr lang="en-GB" smtClean="0"/>
              <a:pPr>
                <a:defRPr/>
              </a:pPr>
              <a:t>53</a:t>
            </a:fld>
            <a:endParaRPr lang="en-GB"/>
          </a:p>
        </p:txBody>
      </p:sp>
      <p:pic>
        <p:nvPicPr>
          <p:cNvPr id="3074" name="Picture 2" descr="http://farm4.static.flickr.com/3570/3301723120_6a2073dc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50" y="1524000"/>
            <a:ext cx="3486150" cy="47625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farm5.staticflickr.com/4103/4833674061_c55606d4e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1501239"/>
            <a:ext cx="3057525" cy="47625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57250" y="1066800"/>
            <a:ext cx="7458074" cy="461665"/>
          </a:xfrm>
          <a:prstGeom prst="rect">
            <a:avLst/>
          </a:prstGeom>
          <a:noFill/>
        </p:spPr>
        <p:txBody>
          <a:bodyPr wrap="square" rtlCol="0">
            <a:spAutoFit/>
          </a:bodyPr>
          <a:lstStyle/>
          <a:p>
            <a:pPr algn="ctr"/>
            <a:r>
              <a:rPr lang="en-GB" sz="2400" dirty="0" smtClean="0"/>
              <a:t>45,000 tapes holding 90PB of physics data</a:t>
            </a:r>
            <a:endParaRPr lang="en-GB" sz="2400" dirty="0"/>
          </a:p>
        </p:txBody>
      </p:sp>
    </p:spTree>
    <p:extLst>
      <p:ext uri="{BB962C8B-B14F-4D97-AF65-F5344CB8AC3E}">
        <p14:creationId xmlns:p14="http://schemas.microsoft.com/office/powerpoint/2010/main" val="18470237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Data Storage Growth</a:t>
            </a:r>
            <a:endParaRPr lang="en-GB" dirty="0"/>
          </a:p>
        </p:txBody>
      </p:sp>
      <p:sp>
        <p:nvSpPr>
          <p:cNvPr id="3" name="Date Placeholder 2"/>
          <p:cNvSpPr>
            <a:spLocks noGrp="1"/>
          </p:cNvSpPr>
          <p:nvPr>
            <p:ph type="dt" sz="half" idx="10"/>
          </p:nvPr>
        </p:nvSpPr>
        <p:spPr/>
        <p:txBody>
          <a:bodyPr/>
          <a:lstStyle/>
          <a:p>
            <a:pPr>
              <a:defRPr/>
            </a:pPr>
            <a:r>
              <a:rPr lang="en-US" smtClean="0"/>
              <a:t>CERN Infrastructure Evolution</a:t>
            </a:r>
            <a:endParaRPr lang="en-GB"/>
          </a:p>
        </p:txBody>
      </p:sp>
      <p:sp>
        <p:nvSpPr>
          <p:cNvPr id="4" name="Footer Placeholder 3"/>
          <p:cNvSpPr>
            <a:spLocks noGrp="1"/>
          </p:cNvSpPr>
          <p:nvPr>
            <p:ph type="ftr" sz="quarter" idx="11"/>
          </p:nvPr>
        </p:nvSpPr>
        <p:spPr/>
        <p:txBody>
          <a:bodyPr/>
          <a:lstStyle/>
          <a:p>
            <a:pPr>
              <a:defRPr/>
            </a:pPr>
            <a:r>
              <a:rPr lang="en-GB" smtClean="0"/>
              <a:t>Tim Bell, CERN</a:t>
            </a:r>
            <a:endParaRPr lang="en-GB"/>
          </a:p>
        </p:txBody>
      </p:sp>
      <p:sp>
        <p:nvSpPr>
          <p:cNvPr id="5" name="Slide Number Placeholder 4"/>
          <p:cNvSpPr>
            <a:spLocks noGrp="1"/>
          </p:cNvSpPr>
          <p:nvPr>
            <p:ph type="sldNum" sz="quarter" idx="12"/>
          </p:nvPr>
        </p:nvSpPr>
        <p:spPr/>
        <p:txBody>
          <a:bodyPr/>
          <a:lstStyle/>
          <a:p>
            <a:pPr>
              <a:defRPr/>
            </a:pPr>
            <a:fld id="{D64AF3DC-CE3D-4814-B1B2-5DBC885FC258}" type="slidenum">
              <a:rPr lang="en-GB" smtClean="0"/>
              <a:pPr>
                <a:defRPr/>
              </a:pPr>
              <a:t>6</a:t>
            </a:fld>
            <a:endParaRPr lang="en-GB"/>
          </a:p>
        </p:txBody>
      </p:sp>
      <p:sp>
        <p:nvSpPr>
          <p:cNvPr id="8" name="TextBox 7"/>
          <p:cNvSpPr txBox="1"/>
          <p:nvPr/>
        </p:nvSpPr>
        <p:spPr>
          <a:xfrm>
            <a:off x="6019800" y="3276600"/>
            <a:ext cx="4267200" cy="1200329"/>
          </a:xfrm>
          <a:prstGeom prst="rect">
            <a:avLst/>
          </a:prstGeom>
          <a:noFill/>
        </p:spPr>
        <p:txBody>
          <a:bodyPr wrap="square" rtlCol="0">
            <a:spAutoFit/>
          </a:bodyPr>
          <a:lstStyle/>
          <a:p>
            <a:pPr marL="285750" indent="-285750">
              <a:buFont typeface="Arial" pitchFamily="34" charset="0"/>
              <a:buChar char="•"/>
            </a:pPr>
            <a:r>
              <a:rPr lang="en-GB" dirty="0" smtClean="0"/>
              <a:t>&gt;20 years retention</a:t>
            </a:r>
          </a:p>
          <a:p>
            <a:pPr marL="285750" indent="-285750">
              <a:buFont typeface="Arial" pitchFamily="34" charset="0"/>
              <a:buChar char="•"/>
            </a:pPr>
            <a:r>
              <a:rPr lang="en-GB" dirty="0" smtClean="0"/>
              <a:t>6GB/s average</a:t>
            </a:r>
          </a:p>
          <a:p>
            <a:pPr marL="285750" indent="-285750">
              <a:buFont typeface="Arial" pitchFamily="34" charset="0"/>
              <a:buChar char="•"/>
            </a:pPr>
            <a:r>
              <a:rPr lang="en-GB" dirty="0" smtClean="0"/>
              <a:t>25GB/s peaks</a:t>
            </a:r>
          </a:p>
          <a:p>
            <a:pPr marL="285750" indent="-285750">
              <a:buFont typeface="Arial" pitchFamily="34" charset="0"/>
              <a:buChar char="•"/>
            </a:pPr>
            <a:r>
              <a:rPr lang="en-GB" dirty="0" smtClean="0"/>
              <a:t>35PB/year recorded</a:t>
            </a:r>
          </a:p>
        </p:txBody>
      </p:sp>
      <p:pic>
        <p:nvPicPr>
          <p:cNvPr id="9" name="Picture 2" descr="http://castorold.web.cern.ch/castorold/global_statistic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713706"/>
            <a:ext cx="6096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17630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Expanding the Data </a:t>
            </a:r>
            <a:r>
              <a:rPr lang="en-GB" dirty="0"/>
              <a:t>C</a:t>
            </a:r>
            <a:r>
              <a:rPr lang="en-GB" dirty="0" smtClean="0"/>
              <a:t>entre </a:t>
            </a:r>
            <a:r>
              <a:rPr lang="en-GB" dirty="0"/>
              <a:t>F</a:t>
            </a:r>
            <a:r>
              <a:rPr lang="en-GB" dirty="0" smtClean="0"/>
              <a:t>acilities</a:t>
            </a:r>
            <a:endParaRPr lang="en-GB" dirty="0"/>
          </a:p>
        </p:txBody>
      </p:sp>
      <p:sp>
        <p:nvSpPr>
          <p:cNvPr id="3" name="Content Placeholder 2"/>
          <p:cNvSpPr>
            <a:spLocks noGrp="1"/>
          </p:cNvSpPr>
          <p:nvPr>
            <p:ph idx="1"/>
          </p:nvPr>
        </p:nvSpPr>
        <p:spPr>
          <a:xfrm>
            <a:off x="457200" y="1600200"/>
            <a:ext cx="8229600" cy="4429156"/>
          </a:xfrm>
        </p:spPr>
        <p:txBody>
          <a:bodyPr/>
          <a:lstStyle/>
          <a:p>
            <a:r>
              <a:rPr lang="en-GB" dirty="0"/>
              <a:t>Data centre in Geneva at the limit of electrical capacity at </a:t>
            </a:r>
            <a:r>
              <a:rPr lang="en-GB" dirty="0" smtClean="0"/>
              <a:t>3.5MW</a:t>
            </a:r>
          </a:p>
          <a:p>
            <a:r>
              <a:rPr lang="en-GB" dirty="0" smtClean="0"/>
              <a:t>Studies for additional centre at CERN in 2008/2009</a:t>
            </a:r>
          </a:p>
          <a:p>
            <a:pPr lvl="1"/>
            <a:r>
              <a:rPr lang="en-GB" dirty="0" smtClean="0"/>
              <a:t>Cost was high</a:t>
            </a:r>
          </a:p>
          <a:p>
            <a:pPr lvl="1"/>
            <a:r>
              <a:rPr lang="en-GB" dirty="0"/>
              <a:t>L</a:t>
            </a:r>
            <a:r>
              <a:rPr lang="en-GB" dirty="0" smtClean="0"/>
              <a:t>ack of on-site experience</a:t>
            </a:r>
          </a:p>
          <a:p>
            <a:r>
              <a:rPr lang="en-GB" dirty="0" smtClean="0"/>
              <a:t>Tendered for server hosting with CERN member states in 2011</a:t>
            </a:r>
          </a:p>
          <a:p>
            <a:pPr lvl="1"/>
            <a:r>
              <a:rPr lang="en-GB" dirty="0" smtClean="0"/>
              <a:t>3+1+1+1+1 year contract</a:t>
            </a:r>
          </a:p>
          <a:p>
            <a:pPr lvl="1"/>
            <a:r>
              <a:rPr lang="en-GB" dirty="0" smtClean="0"/>
              <a:t>Smart hands needed for installations, repairs and retirements</a:t>
            </a:r>
          </a:p>
          <a:p>
            <a:r>
              <a:rPr lang="en-GB" dirty="0" smtClean="0"/>
              <a:t>16 offers received from 10 countries</a:t>
            </a:r>
          </a:p>
          <a:p>
            <a:pPr lvl="1"/>
            <a:r>
              <a:rPr lang="en-GB" dirty="0" smtClean="0"/>
              <a:t>Short list of 5 selected which were evaluated in more detail</a:t>
            </a:r>
          </a:p>
          <a:p>
            <a:pPr lvl="1"/>
            <a:r>
              <a:rPr lang="en-GB" dirty="0"/>
              <a:t>Adjudicated on price and service quality</a:t>
            </a:r>
            <a:endParaRPr lang="en-GB" dirty="0" smtClean="0"/>
          </a:p>
          <a:p>
            <a:r>
              <a:rPr lang="en-GB" dirty="0" smtClean="0"/>
              <a:t>CERN Finance Committee approved agreement in March 2012</a:t>
            </a:r>
            <a:endParaRPr lang="en-GB" dirty="0"/>
          </a:p>
        </p:txBody>
      </p:sp>
      <p:sp>
        <p:nvSpPr>
          <p:cNvPr id="4" name="Date Placeholder 3"/>
          <p:cNvSpPr>
            <a:spLocks noGrp="1"/>
          </p:cNvSpPr>
          <p:nvPr>
            <p:ph type="dt" sz="half" idx="10"/>
          </p:nvPr>
        </p:nvSpPr>
        <p:spPr/>
        <p:txBody>
          <a:bodyPr/>
          <a:lstStyle/>
          <a:p>
            <a:pPr>
              <a:defRPr/>
            </a:pPr>
            <a:r>
              <a:rPr lang="en-US" smtClean="0"/>
              <a:t>CERN Infrastructure Evolution</a:t>
            </a:r>
            <a:endParaRPr lang="en-US" dirty="0" smtClean="0"/>
          </a:p>
        </p:txBody>
      </p:sp>
      <p:sp>
        <p:nvSpPr>
          <p:cNvPr id="5" name="Footer Placeholder 4"/>
          <p:cNvSpPr>
            <a:spLocks noGrp="1"/>
          </p:cNvSpPr>
          <p:nvPr>
            <p:ph type="ftr" sz="quarter" idx="11"/>
          </p:nvPr>
        </p:nvSpPr>
        <p:spPr/>
        <p:txBody>
          <a:bodyPr/>
          <a:lstStyle/>
          <a:p>
            <a:pPr>
              <a:defRPr/>
            </a:pPr>
            <a:r>
              <a:rPr lang="fr-FR" smtClean="0"/>
              <a:t>Tim Bell, CERN</a:t>
            </a:r>
            <a:endParaRPr lang="fr-FR" dirty="0"/>
          </a:p>
        </p:txBody>
      </p:sp>
      <p:sp>
        <p:nvSpPr>
          <p:cNvPr id="6" name="Slide Number Placeholder 5"/>
          <p:cNvSpPr>
            <a:spLocks noGrp="1"/>
          </p:cNvSpPr>
          <p:nvPr>
            <p:ph type="sldNum" sz="quarter" idx="12"/>
          </p:nvPr>
        </p:nvSpPr>
        <p:spPr/>
        <p:txBody>
          <a:bodyPr/>
          <a:lstStyle/>
          <a:p>
            <a:pPr>
              <a:defRPr/>
            </a:pPr>
            <a:fld id="{1D698006-7770-4D45-9D4A-81F15BF3CA96}" type="slidenum">
              <a:rPr lang="fr-FR" smtClean="0"/>
              <a:pPr>
                <a:defRPr/>
              </a:pPr>
              <a:t>7</a:t>
            </a:fld>
            <a:endParaRPr lang="fr-FR"/>
          </a:p>
        </p:txBody>
      </p:sp>
    </p:spTree>
    <p:extLst>
      <p:ext uri="{BB962C8B-B14F-4D97-AF65-F5344CB8AC3E}">
        <p14:creationId xmlns:p14="http://schemas.microsoft.com/office/powerpoint/2010/main" val="40466499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t>Winner was Wigner Research Centre</a:t>
            </a:r>
            <a:endParaRPr lang="en-GB" sz="4000" dirty="0"/>
          </a:p>
        </p:txBody>
      </p:sp>
      <p:sp>
        <p:nvSpPr>
          <p:cNvPr id="4" name="Date Placeholder 3"/>
          <p:cNvSpPr>
            <a:spLocks noGrp="1"/>
          </p:cNvSpPr>
          <p:nvPr>
            <p:ph type="dt" sz="half" idx="10"/>
          </p:nvPr>
        </p:nvSpPr>
        <p:spPr/>
        <p:txBody>
          <a:bodyPr/>
          <a:lstStyle/>
          <a:p>
            <a:pPr>
              <a:defRPr/>
            </a:pPr>
            <a:r>
              <a:rPr lang="en-US" smtClean="0"/>
              <a:t>CERN Infrastructure Evolution</a:t>
            </a:r>
            <a:endParaRPr lang="en-US" dirty="0" smtClean="0"/>
          </a:p>
        </p:txBody>
      </p:sp>
      <p:sp>
        <p:nvSpPr>
          <p:cNvPr id="5" name="Footer Placeholder 4"/>
          <p:cNvSpPr>
            <a:spLocks noGrp="1"/>
          </p:cNvSpPr>
          <p:nvPr>
            <p:ph type="ftr" sz="quarter" idx="11"/>
          </p:nvPr>
        </p:nvSpPr>
        <p:spPr/>
        <p:txBody>
          <a:bodyPr/>
          <a:lstStyle/>
          <a:p>
            <a:pPr>
              <a:defRPr/>
            </a:pPr>
            <a:r>
              <a:rPr lang="fr-FR" smtClean="0"/>
              <a:t>Tim Bell, CERN</a:t>
            </a:r>
            <a:endParaRPr lang="fr-FR" dirty="0"/>
          </a:p>
        </p:txBody>
      </p:sp>
      <p:sp>
        <p:nvSpPr>
          <p:cNvPr id="6" name="Slide Number Placeholder 5"/>
          <p:cNvSpPr>
            <a:spLocks noGrp="1"/>
          </p:cNvSpPr>
          <p:nvPr>
            <p:ph type="sldNum" sz="quarter" idx="12"/>
          </p:nvPr>
        </p:nvSpPr>
        <p:spPr/>
        <p:txBody>
          <a:bodyPr/>
          <a:lstStyle/>
          <a:p>
            <a:pPr>
              <a:defRPr/>
            </a:pPr>
            <a:fld id="{1D698006-7770-4D45-9D4A-81F15BF3CA96}" type="slidenum">
              <a:rPr lang="fr-FR" smtClean="0"/>
              <a:pPr>
                <a:defRPr/>
              </a:pPr>
              <a:t>8</a:t>
            </a:fld>
            <a:endParaRPr lang="fr-FR"/>
          </a:p>
        </p:txBody>
      </p:sp>
      <p:pic>
        <p:nvPicPr>
          <p:cNvPr id="3074" name="Picture 2" descr="https://encrypted-tbn0.gstatic.com/images?q=tbn:ANd9GcS5Qky4UzsMO_MZJzG9VI_ebaUOYD6slJEdxPpdtKo-Wf4NCz7RK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 y="1905000"/>
            <a:ext cx="5746424" cy="3581400"/>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6"/>
          <p:cNvSpPr txBox="1">
            <a:spLocks/>
          </p:cNvSpPr>
          <p:nvPr/>
        </p:nvSpPr>
        <p:spPr bwMode="auto">
          <a:xfrm>
            <a:off x="6248400" y="1857364"/>
            <a:ext cx="2743200" cy="42386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66700" indent="-266700" algn="l" rtl="0" eaLnBrk="0" fontAlgn="base" hangingPunct="0">
              <a:spcBef>
                <a:spcPct val="20000"/>
              </a:spcBef>
              <a:spcAft>
                <a:spcPct val="0"/>
              </a:spcAft>
              <a:buFont typeface="Arial" charset="0"/>
              <a:buChar char="•"/>
              <a:defRPr sz="2400" kern="1200">
                <a:solidFill>
                  <a:srgbClr val="376092"/>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kern="1200">
                <a:solidFill>
                  <a:srgbClr val="376092"/>
                </a:solidFill>
                <a:latin typeface="+mn-lt"/>
                <a:ea typeface="+mn-ea"/>
                <a:cs typeface="+mn-cs"/>
              </a:defRPr>
            </a:lvl2pPr>
            <a:lvl3pPr marL="1143000" indent="-228600" algn="l" rtl="0" eaLnBrk="0" fontAlgn="base" hangingPunct="0">
              <a:spcBef>
                <a:spcPct val="20000"/>
              </a:spcBef>
              <a:spcAft>
                <a:spcPct val="0"/>
              </a:spcAft>
              <a:buFont typeface="Arial" charset="0"/>
              <a:buChar char="•"/>
              <a:defRPr kern="1200">
                <a:solidFill>
                  <a:srgbClr val="376092"/>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600" kern="1200">
                <a:solidFill>
                  <a:srgbClr val="376092"/>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400" kern="1200">
                <a:solidFill>
                  <a:srgbClr val="37609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300" dirty="0" smtClean="0"/>
              <a:t>Based in Budapest, Hungary</a:t>
            </a:r>
          </a:p>
          <a:p>
            <a:r>
              <a:rPr lang="en-GB" sz="2300" dirty="0" smtClean="0"/>
              <a:t>Additional 2.7MW of usable power</a:t>
            </a:r>
          </a:p>
          <a:p>
            <a:r>
              <a:rPr lang="en-GB" sz="2300" dirty="0" smtClean="0"/>
              <a:t>Deploying from 2013 with 200Gbit/s network to CERN</a:t>
            </a:r>
          </a:p>
          <a:p>
            <a:endParaRPr lang="en-GB" dirty="0"/>
          </a:p>
        </p:txBody>
      </p:sp>
    </p:spTree>
    <p:extLst>
      <p:ext uri="{BB962C8B-B14F-4D97-AF65-F5344CB8AC3E}">
        <p14:creationId xmlns:p14="http://schemas.microsoft.com/office/powerpoint/2010/main" val="4793404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Wigner Networking</a:t>
            </a:r>
            <a:endParaRPr lang="en-GB" dirty="0"/>
          </a:p>
        </p:txBody>
      </p:sp>
      <p:sp>
        <p:nvSpPr>
          <p:cNvPr id="3" name="Date Placeholder 2"/>
          <p:cNvSpPr>
            <a:spLocks noGrp="1"/>
          </p:cNvSpPr>
          <p:nvPr>
            <p:ph type="dt" sz="half" idx="10"/>
          </p:nvPr>
        </p:nvSpPr>
        <p:spPr/>
        <p:txBody>
          <a:bodyPr/>
          <a:lstStyle/>
          <a:p>
            <a:pPr>
              <a:defRPr/>
            </a:pPr>
            <a:r>
              <a:rPr lang="en-US" smtClean="0"/>
              <a:t>CERN Infrastructure Evolution</a:t>
            </a:r>
            <a:endParaRPr lang="en-GB"/>
          </a:p>
        </p:txBody>
      </p:sp>
      <p:sp>
        <p:nvSpPr>
          <p:cNvPr id="4" name="Footer Placeholder 3"/>
          <p:cNvSpPr>
            <a:spLocks noGrp="1"/>
          </p:cNvSpPr>
          <p:nvPr>
            <p:ph type="ftr" sz="quarter" idx="11"/>
          </p:nvPr>
        </p:nvSpPr>
        <p:spPr/>
        <p:txBody>
          <a:bodyPr/>
          <a:lstStyle/>
          <a:p>
            <a:pPr>
              <a:defRPr/>
            </a:pPr>
            <a:r>
              <a:rPr lang="en-GB" smtClean="0"/>
              <a:t>Tim Bell, CERN</a:t>
            </a:r>
            <a:endParaRPr lang="en-GB"/>
          </a:p>
        </p:txBody>
      </p:sp>
      <p:sp>
        <p:nvSpPr>
          <p:cNvPr id="5" name="Slide Number Placeholder 4"/>
          <p:cNvSpPr>
            <a:spLocks noGrp="1"/>
          </p:cNvSpPr>
          <p:nvPr>
            <p:ph type="sldNum" sz="quarter" idx="12"/>
          </p:nvPr>
        </p:nvSpPr>
        <p:spPr/>
        <p:txBody>
          <a:bodyPr/>
          <a:lstStyle/>
          <a:p>
            <a:pPr>
              <a:defRPr/>
            </a:pPr>
            <a:fld id="{D64AF3DC-CE3D-4814-B1B2-5DBC885FC258}" type="slidenum">
              <a:rPr lang="en-GB" smtClean="0"/>
              <a:pPr>
                <a:defRPr/>
              </a:pPr>
              <a:t>9</a:t>
            </a:fld>
            <a:endParaRPr lang="en-GB"/>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600200"/>
            <a:ext cx="7391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1941786"/>
      </p:ext>
    </p:extLst>
  </p:cSld>
  <p:clrMapOvr>
    <a:masterClrMapping/>
  </p:clrMapOvr>
  <p:timing>
    <p:tnLst>
      <p:par>
        <p:cTn id="1" dur="indefinite" restart="never" nodeType="tmRoot"/>
      </p:par>
    </p:tnLst>
  </p:timing>
</p:sld>
</file>

<file path=ppt/theme/theme1.xml><?xml version="1.0" encoding="utf-8"?>
<a:theme xmlns:a="http://schemas.openxmlformats.org/drawingml/2006/main" name="CERN_Template_Wv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27579</TotalTime>
  <Words>3596</Words>
  <Application>Microsoft Office PowerPoint</Application>
  <PresentationFormat>On-screen Show (4:3)</PresentationFormat>
  <Paragraphs>702</Paragraphs>
  <Slides>53</Slides>
  <Notes>29</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53</vt:i4>
      </vt:variant>
    </vt:vector>
  </HeadingPairs>
  <TitlesOfParts>
    <vt:vector size="59" baseType="lpstr">
      <vt:lpstr>ＭＳ Ｐゴシック</vt:lpstr>
      <vt:lpstr>Arial</vt:lpstr>
      <vt:lpstr>Calibri</vt:lpstr>
      <vt:lpstr>Times New Roman</vt:lpstr>
      <vt:lpstr>CERN_Template_WvR</vt:lpstr>
      <vt:lpstr>Acrobat Document</vt:lpstr>
      <vt:lpstr>CERN Computing Infrastructure Evolution</vt:lpstr>
      <vt:lpstr>Agenda</vt:lpstr>
      <vt:lpstr>Outlook</vt:lpstr>
      <vt:lpstr>PowerPoint Presentation</vt:lpstr>
      <vt:lpstr>PowerPoint Presentation</vt:lpstr>
      <vt:lpstr>Data Storage Growth</vt:lpstr>
      <vt:lpstr>Expanding the Data Centre Facilities</vt:lpstr>
      <vt:lpstr>Winner was Wigner Research Centre</vt:lpstr>
      <vt:lpstr>Wigner Networking</vt:lpstr>
      <vt:lpstr>Staged Deployment</vt:lpstr>
      <vt:lpstr>Time to Change Strategy</vt:lpstr>
      <vt:lpstr>Building Blocks</vt:lpstr>
      <vt:lpstr>Chose Puppet for Configuration</vt:lpstr>
      <vt:lpstr>Training and Support</vt:lpstr>
      <vt:lpstr>Staff Motivation</vt:lpstr>
      <vt:lpstr>Puppet Experience</vt:lpstr>
      <vt:lpstr>Additional Functionality</vt:lpstr>
      <vt:lpstr>PowerPoint Presentation</vt:lpstr>
      <vt:lpstr>Monitoring evolution </vt:lpstr>
      <vt:lpstr>Monitoring</vt:lpstr>
      <vt:lpstr>Prepare the Move to the Clouds</vt:lpstr>
      <vt:lpstr>Public Procurement Purchase Model</vt:lpstr>
      <vt:lpstr>Service Model</vt:lpstr>
      <vt:lpstr>Service Consolidation with SCVMM/Hyper-V</vt:lpstr>
      <vt:lpstr>Cloud Interface Testing – Lxcloud </vt:lpstr>
      <vt:lpstr>IT as a Cloud Service Provider ?</vt:lpstr>
      <vt:lpstr>What is OpenStack ?</vt:lpstr>
      <vt:lpstr>PowerPoint Presentation</vt:lpstr>
      <vt:lpstr>Many OpenStack Components to Configure</vt:lpstr>
      <vt:lpstr>When Communities Combine…</vt:lpstr>
      <vt:lpstr>Current Status of OpenStack at CERN</vt:lpstr>
      <vt:lpstr>Active Directory Integration</vt:lpstr>
      <vt:lpstr>Opportunistic Clouds in Online Farms</vt:lpstr>
      <vt:lpstr>Next Steps</vt:lpstr>
      <vt:lpstr>Federated European Clouds</vt:lpstr>
      <vt:lpstr>Hybrid Cloud Economics</vt:lpstr>
      <vt:lpstr>Sample Experiment Pilot in the Clouds</vt:lpstr>
      <vt:lpstr>Collaboration and Communities</vt:lpstr>
      <vt:lpstr>Timelines</vt:lpstr>
      <vt:lpstr>Conclusions</vt:lpstr>
      <vt:lpstr>Questions ?</vt:lpstr>
      <vt:lpstr>PowerPoint Presentation</vt:lpstr>
      <vt:lpstr>Principles</vt:lpstr>
      <vt:lpstr>Efficiency Focus</vt:lpstr>
      <vt:lpstr>PowerPoint Presentation</vt:lpstr>
      <vt:lpstr>Foundation Governance</vt:lpstr>
      <vt:lpstr>Sample Repair</vt:lpstr>
      <vt:lpstr>OpenStack Cloud Components</vt:lpstr>
      <vt:lpstr>LEP Computing trends hint at the LHC needs</vt:lpstr>
      <vt:lpstr>New architecture data flows</vt:lpstr>
      <vt:lpstr>Scaling up with Puppet and OpenStack</vt:lpstr>
      <vt:lpstr>Ongoing Projects</vt:lpstr>
      <vt:lpstr>PowerPoint Presentation</vt:lpstr>
    </vt:vector>
  </TitlesOfParts>
  <Company>CERN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Accelerating Science with Puppet</dc:title>
  <dc:creator>Tim Bell</dc:creator>
  <cp:lastModifiedBy>Tim Bell</cp:lastModifiedBy>
  <cp:revision>675</cp:revision>
  <cp:lastPrinted>2012-09-25T07:48:06Z</cp:lastPrinted>
  <dcterms:created xsi:type="dcterms:W3CDTF">2011-07-12T14:46:10Z</dcterms:created>
  <dcterms:modified xsi:type="dcterms:W3CDTF">2013-04-01T13:57:37Z</dcterms:modified>
</cp:coreProperties>
</file>