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72" r:id="rId3"/>
    <p:sldId id="258" r:id="rId4"/>
    <p:sldId id="279" r:id="rId5"/>
    <p:sldId id="262" r:id="rId6"/>
    <p:sldId id="281" r:id="rId7"/>
    <p:sldId id="284" r:id="rId8"/>
    <p:sldId id="263" r:id="rId9"/>
    <p:sldId id="264" r:id="rId10"/>
    <p:sldId id="282" r:id="rId11"/>
    <p:sldId id="285" r:id="rId12"/>
    <p:sldId id="270" r:id="rId13"/>
    <p:sldId id="276" r:id="rId14"/>
    <p:sldId id="286" r:id="rId15"/>
    <p:sldId id="287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55" autoAdjust="0"/>
  </p:normalViewPr>
  <p:slideViewPr>
    <p:cSldViewPr>
      <p:cViewPr>
        <p:scale>
          <a:sx n="110" d="100"/>
          <a:sy n="110" d="100"/>
        </p:scale>
        <p:origin x="-164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10D89-FFA1-49B2-BE22-D757F59E31B3}" type="datetimeFigureOut">
              <a:rPr lang="fr-FR" smtClean="0"/>
              <a:pPr/>
              <a:t>14/03/2013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F22F40-B597-4D81-A137-B1C10CE518D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6915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Mars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Perrier - Walter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Mars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Perrier - Walter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Mars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Perrier - Walter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Mars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Perrier - Walter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Mars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Perrier - Walter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Mars 2013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Perrier - Walter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Mars 2013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Perrier - Walter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Mars 2013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Perrier - Walter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Mars 2013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Perrier - Walter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Mars 2013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Perrier - Walter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Mars 2013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Perrier - Walter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Mars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Perrier - Walter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BF9DE-297A-4B1D-9FD7-AE01FC03A1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8" name="Picture 4" descr="gab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724128" y="1052736"/>
            <a:ext cx="3419872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200" b="1" i="1" dirty="0" smtClean="0">
                <a:solidFill>
                  <a:srgbClr val="003399"/>
                </a:solidFill>
              </a:rPr>
              <a:t>Mathieu Walter</a:t>
            </a:r>
          </a:p>
          <a:p>
            <a:pPr>
              <a:spcBef>
                <a:spcPct val="50000"/>
              </a:spcBef>
            </a:pPr>
            <a:r>
              <a:rPr lang="fr-FR" sz="2200" b="1" i="1" dirty="0" smtClean="0">
                <a:solidFill>
                  <a:srgbClr val="003399"/>
                </a:solidFill>
              </a:rPr>
              <a:t>Alexandre Perrier</a:t>
            </a:r>
          </a:p>
        </p:txBody>
      </p:sp>
      <p:sp>
        <p:nvSpPr>
          <p:cNvPr id="6" name="Rectangle 5"/>
          <p:cNvSpPr/>
          <p:nvPr/>
        </p:nvSpPr>
        <p:spPr>
          <a:xfrm>
            <a:off x="2195736" y="4365104"/>
            <a:ext cx="69482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800" b="1" dirty="0" smtClean="0">
                <a:solidFill>
                  <a:srgbClr val="003399"/>
                </a:solidFill>
              </a:rPr>
              <a:t>Réunion Correspondants Formation</a:t>
            </a:r>
          </a:p>
          <a:p>
            <a:pPr algn="ctr">
              <a:spcBef>
                <a:spcPct val="50000"/>
              </a:spcBef>
            </a:pPr>
            <a:r>
              <a:rPr lang="fr-FR" sz="2400" b="1" dirty="0" smtClean="0">
                <a:solidFill>
                  <a:srgbClr val="003399"/>
                </a:solidFill>
              </a:rPr>
              <a:t>Cellule IAO/CAO</a:t>
            </a:r>
          </a:p>
        </p:txBody>
      </p:sp>
      <p:sp>
        <p:nvSpPr>
          <p:cNvPr id="7" name="Rectangle 6"/>
          <p:cNvSpPr/>
          <p:nvPr/>
        </p:nvSpPr>
        <p:spPr>
          <a:xfrm>
            <a:off x="7409772" y="6237312"/>
            <a:ext cx="15424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i="1" dirty="0" smtClean="0">
                <a:solidFill>
                  <a:srgbClr val="003399"/>
                </a:solidFill>
              </a:rPr>
              <a:t>19 Mars 2013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Mars 2013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z="1300" smtClean="0">
                <a:solidFill>
                  <a:schemeClr val="accent2"/>
                </a:solidFill>
                <a:latin typeface="Arial" charset="0"/>
              </a:rPr>
              <a:pPr/>
              <a:t>10</a:t>
            </a:fld>
            <a:endParaRPr lang="fr-FR" sz="13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Perrier - Walter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1475656" y="1340768"/>
            <a:ext cx="7452320" cy="531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 smtClean="0">
                <a:solidFill>
                  <a:srgbClr val="0070C0"/>
                </a:solidFill>
              </a:rPr>
              <a:t>Marchés ANSYS  274 &amp; 275: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Novembre 2011 : signature (renouvelables 3 fois) 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Début 2012 : Installation ANSYS dans les labos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endParaRPr lang="fr-FR" sz="800" dirty="0" smtClean="0">
              <a:solidFill>
                <a:srgbClr val="0070C0"/>
              </a:solidFill>
            </a:endParaRP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endParaRPr lang="fr-FR" sz="800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fr-FR" sz="1600" b="1" dirty="0" smtClean="0">
                <a:solidFill>
                  <a:srgbClr val="0070C0"/>
                </a:solidFill>
              </a:rPr>
              <a:t>Formations inclues dans le marché :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</a:t>
            </a:r>
            <a:r>
              <a:rPr lang="fr-FR" sz="1600" b="1" dirty="0" smtClean="0">
                <a:solidFill>
                  <a:srgbClr val="0070C0"/>
                </a:solidFill>
              </a:rPr>
              <a:t>Lot</a:t>
            </a:r>
            <a:r>
              <a:rPr lang="fr-FR" sz="1600" b="1" dirty="0" smtClean="0"/>
              <a:t> </a:t>
            </a:r>
            <a:r>
              <a:rPr lang="fr-FR" sz="1600" b="1" dirty="0" smtClean="0">
                <a:solidFill>
                  <a:srgbClr val="0070C0"/>
                </a:solidFill>
              </a:rPr>
              <a:t>1 </a:t>
            </a:r>
            <a:r>
              <a:rPr lang="fr-FR" sz="1600" dirty="0" smtClean="0">
                <a:solidFill>
                  <a:srgbClr val="0070C0"/>
                </a:solidFill>
              </a:rPr>
              <a:t>: Initiation (Modeleur – mécanique – thermique)  =&gt; </a:t>
            </a:r>
            <a:r>
              <a:rPr lang="fr-FR" sz="1600" b="1" dirty="0" smtClean="0">
                <a:solidFill>
                  <a:srgbClr val="0070C0"/>
                </a:solidFill>
              </a:rPr>
              <a:t>40</a:t>
            </a:r>
            <a:r>
              <a:rPr lang="fr-FR" sz="1600" dirty="0" smtClean="0">
                <a:solidFill>
                  <a:srgbClr val="0070C0"/>
                </a:solidFill>
              </a:rPr>
              <a:t> personnes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</a:t>
            </a:r>
            <a:r>
              <a:rPr lang="fr-FR" sz="1600" b="1" dirty="0" smtClean="0">
                <a:solidFill>
                  <a:srgbClr val="0070C0"/>
                </a:solidFill>
              </a:rPr>
              <a:t>Lot 2 </a:t>
            </a:r>
            <a:r>
              <a:rPr lang="fr-FR" sz="1600" dirty="0" smtClean="0">
                <a:solidFill>
                  <a:srgbClr val="0070C0"/>
                </a:solidFill>
              </a:rPr>
              <a:t>: fluide / Thermique =&gt; </a:t>
            </a:r>
            <a:r>
              <a:rPr lang="fr-FR" sz="1600" b="1" dirty="0" smtClean="0">
                <a:solidFill>
                  <a:srgbClr val="0070C0"/>
                </a:solidFill>
              </a:rPr>
              <a:t>10</a:t>
            </a:r>
            <a:r>
              <a:rPr lang="fr-FR" sz="1600" dirty="0" smtClean="0">
                <a:solidFill>
                  <a:srgbClr val="0070C0"/>
                </a:solidFill>
              </a:rPr>
              <a:t> personnes</a:t>
            </a:r>
          </a:p>
          <a:p>
            <a:pPr lvl="1">
              <a:spcBef>
                <a:spcPct val="50000"/>
              </a:spcBef>
            </a:pPr>
            <a:endParaRPr lang="fr-FR" sz="800" dirty="0" smtClean="0">
              <a:solidFill>
                <a:srgbClr val="0070C0"/>
              </a:solidFill>
            </a:endParaRPr>
          </a:p>
          <a:p>
            <a:pPr lvl="1">
              <a:spcBef>
                <a:spcPct val="50000"/>
              </a:spcBef>
            </a:pPr>
            <a:endParaRPr lang="fr-FR" sz="800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fr-FR" sz="1600" b="1" dirty="0" smtClean="0">
                <a:solidFill>
                  <a:srgbClr val="0070C0"/>
                </a:solidFill>
              </a:rPr>
              <a:t>Formations hors marché (- 20% du prix catalogue) :</a:t>
            </a:r>
          </a:p>
          <a:p>
            <a:pPr lvl="1">
              <a:spcBef>
                <a:spcPts val="960"/>
              </a:spcBef>
              <a:buFont typeface="Arial" pitchFamily="34" charset="0"/>
              <a:buChar char="•"/>
              <a:defRPr/>
            </a:pPr>
            <a:r>
              <a:rPr lang="fr-FR" sz="1600" dirty="0" smtClean="0">
                <a:solidFill>
                  <a:srgbClr val="0070C0"/>
                </a:solidFill>
              </a:rPr>
              <a:t> Thermique =&gt; </a:t>
            </a:r>
            <a:r>
              <a:rPr lang="fr-FR" sz="1600" b="1" dirty="0" smtClean="0">
                <a:solidFill>
                  <a:srgbClr val="0070C0"/>
                </a:solidFill>
              </a:rPr>
              <a:t>1</a:t>
            </a:r>
            <a:r>
              <a:rPr lang="fr-FR" sz="1600" dirty="0" smtClean="0">
                <a:solidFill>
                  <a:srgbClr val="0070C0"/>
                </a:solidFill>
              </a:rPr>
              <a:t> personne</a:t>
            </a:r>
          </a:p>
          <a:p>
            <a:pPr lvl="1">
              <a:spcBef>
                <a:spcPts val="960"/>
              </a:spcBef>
              <a:buFont typeface="Arial" pitchFamily="34" charset="0"/>
              <a:buChar char="•"/>
              <a:defRPr/>
            </a:pPr>
            <a:r>
              <a:rPr lang="fr-FR" sz="1600" dirty="0" smtClean="0">
                <a:solidFill>
                  <a:srgbClr val="0070C0"/>
                </a:solidFill>
              </a:rPr>
              <a:t> Composite =&gt; </a:t>
            </a:r>
            <a:r>
              <a:rPr lang="fr-FR" sz="1600" b="1" dirty="0" smtClean="0">
                <a:solidFill>
                  <a:srgbClr val="0070C0"/>
                </a:solidFill>
              </a:rPr>
              <a:t>3</a:t>
            </a:r>
            <a:r>
              <a:rPr lang="fr-FR" sz="1600" dirty="0" smtClean="0">
                <a:solidFill>
                  <a:srgbClr val="0070C0"/>
                </a:solidFill>
              </a:rPr>
              <a:t> personnes</a:t>
            </a:r>
          </a:p>
          <a:p>
            <a:pPr lvl="1">
              <a:spcBef>
                <a:spcPts val="960"/>
              </a:spcBef>
              <a:buFont typeface="Arial" pitchFamily="34" charset="0"/>
              <a:buChar char="•"/>
              <a:defRPr/>
            </a:pPr>
            <a:r>
              <a:rPr lang="fr-FR" sz="1600" dirty="0" smtClean="0">
                <a:solidFill>
                  <a:srgbClr val="0070C0"/>
                </a:solidFill>
              </a:rPr>
              <a:t> Initiation =&gt; </a:t>
            </a:r>
            <a:r>
              <a:rPr lang="fr-FR" sz="1600" b="1" dirty="0" smtClean="0">
                <a:solidFill>
                  <a:srgbClr val="0070C0"/>
                </a:solidFill>
              </a:rPr>
              <a:t>3</a:t>
            </a:r>
            <a:r>
              <a:rPr lang="fr-FR" sz="1600" dirty="0" smtClean="0">
                <a:solidFill>
                  <a:srgbClr val="0070C0"/>
                </a:solidFill>
              </a:rPr>
              <a:t> personnes</a:t>
            </a:r>
          </a:p>
          <a:p>
            <a:pPr lvl="1">
              <a:spcBef>
                <a:spcPts val="960"/>
              </a:spcBef>
              <a:buFont typeface="Arial" pitchFamily="34" charset="0"/>
              <a:buChar char="•"/>
              <a:defRPr/>
            </a:pPr>
            <a:r>
              <a:rPr lang="fr-FR" sz="1600" dirty="0" smtClean="0">
                <a:solidFill>
                  <a:srgbClr val="0070C0"/>
                </a:solidFill>
              </a:rPr>
              <a:t> HFSS (Electromagnétisme haute fréquence) =&gt; </a:t>
            </a:r>
            <a:r>
              <a:rPr lang="fr-FR" sz="1600" b="1" dirty="0" smtClean="0">
                <a:solidFill>
                  <a:srgbClr val="0070C0"/>
                </a:solidFill>
              </a:rPr>
              <a:t>4 + 5 </a:t>
            </a:r>
            <a:r>
              <a:rPr lang="fr-FR" sz="1600" dirty="0" smtClean="0">
                <a:solidFill>
                  <a:srgbClr val="0070C0"/>
                </a:solidFill>
              </a:rPr>
              <a:t>personnes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endParaRPr lang="fr-FR" sz="1600" dirty="0" smtClean="0">
              <a:solidFill>
                <a:srgbClr val="0070C0"/>
              </a:solidFill>
            </a:endParaRPr>
          </a:p>
          <a:p>
            <a:pPr lvl="1">
              <a:spcBef>
                <a:spcPct val="50000"/>
              </a:spcBef>
            </a:pPr>
            <a:endParaRPr lang="fr-FR" sz="900" dirty="0" smtClean="0">
              <a:solidFill>
                <a:srgbClr val="003399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484438" y="115888"/>
            <a:ext cx="60483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200" b="1" dirty="0" smtClean="0">
                <a:solidFill>
                  <a:schemeClr val="accent2"/>
                </a:solidFill>
              </a:rPr>
              <a:t>Soutien aux Labos : Réseau Calcul</a:t>
            </a:r>
            <a:endParaRPr lang="fr-FR" sz="2200" b="1" dirty="0">
              <a:solidFill>
                <a:schemeClr val="accent2"/>
              </a:solidFill>
            </a:endParaRPr>
          </a:p>
        </p:txBody>
      </p:sp>
      <p:pic>
        <p:nvPicPr>
          <p:cNvPr id="11" name="Image 10" descr="cas1_mise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1052736"/>
            <a:ext cx="2292710" cy="14082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273"/>
            <a:ext cx="9144000" cy="686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Mars 2013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z="1300" smtClean="0">
                <a:solidFill>
                  <a:schemeClr val="accent2"/>
                </a:solidFill>
                <a:latin typeface="Arial" charset="0"/>
              </a:rPr>
              <a:pPr/>
              <a:t>11</a:t>
            </a:fld>
            <a:endParaRPr lang="fr-FR" sz="13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Perrier - Walter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grpSp>
        <p:nvGrpSpPr>
          <p:cNvPr id="2" name="Groupe 8"/>
          <p:cNvGrpSpPr>
            <a:grpSpLocks/>
          </p:cNvGrpSpPr>
          <p:nvPr/>
        </p:nvGrpSpPr>
        <p:grpSpPr bwMode="auto">
          <a:xfrm>
            <a:off x="3285668" y="1387138"/>
            <a:ext cx="2916238" cy="1042987"/>
            <a:chOff x="2951820" y="1808820"/>
            <a:chExt cx="2916324" cy="1044116"/>
          </a:xfrm>
          <a:noFill/>
        </p:grpSpPr>
        <p:sp>
          <p:nvSpPr>
            <p:cNvPr id="11" name="Ellipse 10"/>
            <p:cNvSpPr/>
            <p:nvPr/>
          </p:nvSpPr>
          <p:spPr>
            <a:xfrm>
              <a:off x="2951820" y="1808820"/>
              <a:ext cx="2916324" cy="1044116"/>
            </a:xfrm>
            <a:prstGeom prst="ellipse">
              <a:avLst/>
            </a:prstGeom>
            <a:grpFill/>
            <a:ln w="25400">
              <a:solidFill>
                <a:srgbClr val="0070C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fr-FR" sz="2200" dirty="0">
                <a:solidFill>
                  <a:srgbClr val="0070C0"/>
                </a:solidFill>
              </a:endParaRPr>
            </a:p>
          </p:txBody>
        </p:sp>
        <p:sp>
          <p:nvSpPr>
            <p:cNvPr id="12" name="ZoneTexte 7"/>
            <p:cNvSpPr txBox="1">
              <a:spLocks noChangeArrowheads="1"/>
            </p:cNvSpPr>
            <p:nvPr/>
          </p:nvSpPr>
          <p:spPr bwMode="auto">
            <a:xfrm>
              <a:off x="3095836" y="2060848"/>
              <a:ext cx="273630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2400" b="1" dirty="0" smtClean="0">
                  <a:solidFill>
                    <a:srgbClr val="0070C0"/>
                  </a:solidFill>
                </a:rPr>
                <a:t>Cellule IAO/CAO</a:t>
              </a:r>
              <a:endParaRPr lang="fr-FR" sz="2400" b="1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24" name="Connecteur droit 23"/>
          <p:cNvCxnSpPr>
            <a:stCxn id="11" idx="4"/>
            <a:endCxn id="33" idx="0"/>
          </p:cNvCxnSpPr>
          <p:nvPr/>
        </p:nvCxnSpPr>
        <p:spPr>
          <a:xfrm flipH="1">
            <a:off x="4741654" y="2430125"/>
            <a:ext cx="2133" cy="1574939"/>
          </a:xfrm>
          <a:prstGeom prst="line">
            <a:avLst/>
          </a:prstGeom>
          <a:ln w="50800">
            <a:solidFill>
              <a:srgbClr val="0070C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e 30"/>
          <p:cNvGrpSpPr/>
          <p:nvPr/>
        </p:nvGrpSpPr>
        <p:grpSpPr>
          <a:xfrm>
            <a:off x="421174" y="4005064"/>
            <a:ext cx="2448272" cy="1656184"/>
            <a:chOff x="395536" y="3717032"/>
            <a:chExt cx="2448272" cy="1656184"/>
          </a:xfrm>
        </p:grpSpPr>
        <p:sp>
          <p:nvSpPr>
            <p:cNvPr id="27" name="Rectangle à coins arrondis 26"/>
            <p:cNvSpPr/>
            <p:nvPr/>
          </p:nvSpPr>
          <p:spPr>
            <a:xfrm>
              <a:off x="395536" y="3717032"/>
              <a:ext cx="2448272" cy="1656184"/>
            </a:xfrm>
            <a:prstGeom prst="roundRect">
              <a:avLst/>
            </a:prstGeom>
            <a:noFill/>
            <a:ln w="254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659196" y="3895232"/>
              <a:ext cx="187220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>
                  <a:solidFill>
                    <a:srgbClr val="0070C0"/>
                  </a:solidFill>
                </a:rPr>
                <a:t>Organisation</a:t>
              </a:r>
            </a:p>
            <a:p>
              <a:pPr>
                <a:buFont typeface="Arial" charset="0"/>
                <a:buChar char="•"/>
              </a:pPr>
              <a:r>
                <a:rPr lang="fr-FR" sz="2000" dirty="0" smtClean="0">
                  <a:solidFill>
                    <a:srgbClr val="0070C0"/>
                  </a:solidFill>
                </a:rPr>
                <a:t> Structure</a:t>
              </a:r>
            </a:p>
            <a:p>
              <a:pPr>
                <a:buFont typeface="Arial" charset="0"/>
                <a:buChar char="•"/>
              </a:pPr>
              <a:r>
                <a:rPr lang="fr-FR" sz="2000" dirty="0" smtClean="0">
                  <a:solidFill>
                    <a:srgbClr val="0070C0"/>
                  </a:solidFill>
                </a:rPr>
                <a:t> BD mécanique</a:t>
              </a:r>
            </a:p>
            <a:p>
              <a:pPr>
                <a:buFont typeface="Arial" pitchFamily="34" charset="0"/>
                <a:buChar char="•"/>
              </a:pPr>
              <a:r>
                <a:rPr lang="fr-FR" dirty="0" smtClean="0">
                  <a:solidFill>
                    <a:srgbClr val="0070C0"/>
                  </a:solidFill>
                </a:rPr>
                <a:t> GED IN2P3</a:t>
              </a:r>
              <a:endParaRPr lang="fr-FR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8" name="Groupe 31"/>
          <p:cNvGrpSpPr/>
          <p:nvPr/>
        </p:nvGrpSpPr>
        <p:grpSpPr>
          <a:xfrm>
            <a:off x="3517518" y="4005064"/>
            <a:ext cx="2448272" cy="1656184"/>
            <a:chOff x="395536" y="3717032"/>
            <a:chExt cx="2448272" cy="1656184"/>
          </a:xfrm>
        </p:grpSpPr>
        <p:sp>
          <p:nvSpPr>
            <p:cNvPr id="33" name="Rectangle à coins arrondis 32"/>
            <p:cNvSpPr/>
            <p:nvPr/>
          </p:nvSpPr>
          <p:spPr>
            <a:xfrm>
              <a:off x="395536" y="3717032"/>
              <a:ext cx="2448272" cy="1656184"/>
            </a:xfrm>
            <a:prstGeom prst="roundRect">
              <a:avLst/>
            </a:prstGeom>
            <a:noFill/>
            <a:ln w="254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513914" y="3861048"/>
              <a:ext cx="221879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>
                  <a:solidFill>
                    <a:schemeClr val="accent1"/>
                  </a:solidFill>
                </a:rPr>
                <a:t>Soutien aux Labos</a:t>
              </a:r>
              <a:endParaRPr lang="fr-FR" sz="2000" dirty="0" smtClean="0">
                <a:solidFill>
                  <a:schemeClr val="accent1"/>
                </a:solidFill>
              </a:endParaRPr>
            </a:p>
            <a:p>
              <a:pPr>
                <a:buFont typeface="Arial" charset="0"/>
                <a:buChar char="•"/>
              </a:pPr>
              <a:r>
                <a:rPr lang="fr-FR" sz="2000" dirty="0" smtClean="0">
                  <a:solidFill>
                    <a:schemeClr val="accent1"/>
                  </a:solidFill>
                </a:rPr>
                <a:t> Support</a:t>
              </a:r>
            </a:p>
            <a:p>
              <a:pPr>
                <a:buFont typeface="Arial" charset="0"/>
                <a:buChar char="•"/>
              </a:pPr>
              <a:r>
                <a:rPr lang="fr-FR" sz="2000" dirty="0" smtClean="0">
                  <a:solidFill>
                    <a:schemeClr val="accent1"/>
                  </a:solidFill>
                </a:rPr>
                <a:t> Formations 2012</a:t>
              </a:r>
            </a:p>
            <a:p>
              <a:pPr>
                <a:buFont typeface="Arial" charset="0"/>
                <a:buChar char="•"/>
              </a:pPr>
              <a:r>
                <a:rPr lang="fr-FR" sz="2000" dirty="0" smtClean="0">
                  <a:solidFill>
                    <a:schemeClr val="accent1"/>
                  </a:solidFill>
                </a:rPr>
                <a:t> Réseau Calcul</a:t>
              </a:r>
            </a:p>
          </p:txBody>
        </p:sp>
      </p:grpSp>
      <p:grpSp>
        <p:nvGrpSpPr>
          <p:cNvPr id="9" name="Groupe 36"/>
          <p:cNvGrpSpPr/>
          <p:nvPr/>
        </p:nvGrpSpPr>
        <p:grpSpPr>
          <a:xfrm>
            <a:off x="6397838" y="4005064"/>
            <a:ext cx="2448272" cy="1656184"/>
            <a:chOff x="395536" y="3717032"/>
            <a:chExt cx="2448272" cy="1656184"/>
          </a:xfrm>
        </p:grpSpPr>
        <p:sp>
          <p:nvSpPr>
            <p:cNvPr id="38" name="Rectangle à coins arrondis 37"/>
            <p:cNvSpPr/>
            <p:nvPr/>
          </p:nvSpPr>
          <p:spPr>
            <a:xfrm>
              <a:off x="395536" y="3717032"/>
              <a:ext cx="2448272" cy="1656184"/>
            </a:xfrm>
            <a:prstGeom prst="roundRect">
              <a:avLst/>
            </a:prstGeom>
            <a:noFill/>
            <a:ln w="635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603014" y="3893695"/>
              <a:ext cx="211260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>
                  <a:solidFill>
                    <a:schemeClr val="accent2"/>
                  </a:solidFill>
                </a:rPr>
                <a:t>Perspectives</a:t>
              </a:r>
              <a:endParaRPr lang="fr-FR" sz="2000" dirty="0" smtClean="0">
                <a:solidFill>
                  <a:schemeClr val="accent2"/>
                </a:solidFill>
              </a:endParaRPr>
            </a:p>
            <a:p>
              <a:pPr>
                <a:buFont typeface="Arial" charset="0"/>
                <a:buChar char="•"/>
              </a:pPr>
              <a:r>
                <a:rPr lang="fr-FR" sz="2000" dirty="0" smtClean="0">
                  <a:solidFill>
                    <a:schemeClr val="accent2"/>
                  </a:solidFill>
                </a:rPr>
                <a:t> </a:t>
              </a:r>
              <a:r>
                <a:rPr lang="fr-FR" sz="2000" dirty="0" err="1" smtClean="0">
                  <a:solidFill>
                    <a:schemeClr val="accent2"/>
                  </a:solidFill>
                </a:rPr>
                <a:t>Enovia</a:t>
              </a:r>
              <a:r>
                <a:rPr lang="fr-FR" sz="2000" dirty="0" smtClean="0">
                  <a:solidFill>
                    <a:schemeClr val="accent2"/>
                  </a:solidFill>
                </a:rPr>
                <a:t> V6</a:t>
              </a:r>
            </a:p>
            <a:p>
              <a:pPr>
                <a:buFont typeface="Arial" charset="0"/>
                <a:buChar char="•"/>
              </a:pPr>
              <a:r>
                <a:rPr lang="fr-FR" sz="2000" dirty="0" smtClean="0">
                  <a:solidFill>
                    <a:schemeClr val="accent2"/>
                  </a:solidFill>
                </a:rPr>
                <a:t> Atrium</a:t>
              </a:r>
            </a:p>
            <a:p>
              <a:pPr>
                <a:buFont typeface="Arial" charset="0"/>
                <a:buChar char="•"/>
              </a:pPr>
              <a:r>
                <a:rPr lang="fr-FR" sz="2000" dirty="0" smtClean="0">
                  <a:solidFill>
                    <a:schemeClr val="accent2"/>
                  </a:solidFill>
                </a:rPr>
                <a:t> Demandes 2013</a:t>
              </a:r>
              <a:endParaRPr lang="fr-FR" sz="2000" dirty="0">
                <a:solidFill>
                  <a:schemeClr val="accent2"/>
                </a:solidFill>
              </a:endParaRPr>
            </a:p>
          </p:txBody>
        </p:sp>
      </p:grpSp>
      <p:cxnSp>
        <p:nvCxnSpPr>
          <p:cNvPr id="46" name="Connecteur droit 45"/>
          <p:cNvCxnSpPr>
            <a:stCxn id="11" idx="3"/>
            <a:endCxn id="27" idx="0"/>
          </p:cNvCxnSpPr>
          <p:nvPr/>
        </p:nvCxnSpPr>
        <p:spPr>
          <a:xfrm flipH="1">
            <a:off x="1645310" y="2277383"/>
            <a:ext cx="2067431" cy="1727681"/>
          </a:xfrm>
          <a:prstGeom prst="line">
            <a:avLst/>
          </a:prstGeom>
          <a:ln w="50800">
            <a:solidFill>
              <a:srgbClr val="0070C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>
            <a:stCxn id="11" idx="5"/>
            <a:endCxn id="38" idx="0"/>
          </p:cNvCxnSpPr>
          <p:nvPr/>
        </p:nvCxnSpPr>
        <p:spPr>
          <a:xfrm>
            <a:off x="5774833" y="2277383"/>
            <a:ext cx="1847141" cy="1727681"/>
          </a:xfrm>
          <a:prstGeom prst="line">
            <a:avLst/>
          </a:prstGeom>
          <a:ln w="50800">
            <a:solidFill>
              <a:srgbClr val="0070C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2484438" y="115888"/>
            <a:ext cx="60483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200" b="1" dirty="0" smtClean="0">
                <a:solidFill>
                  <a:schemeClr val="accent2"/>
                </a:solidFill>
              </a:rPr>
              <a:t>Structure de la présentation</a:t>
            </a:r>
            <a:endParaRPr lang="fr-FR" sz="22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273"/>
            <a:ext cx="9144000" cy="686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Mars 2013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z="1300" smtClean="0">
                <a:solidFill>
                  <a:schemeClr val="accent2"/>
                </a:solidFill>
                <a:latin typeface="Arial" charset="0"/>
              </a:rPr>
              <a:pPr/>
              <a:t>12</a:t>
            </a:fld>
            <a:endParaRPr lang="fr-FR" sz="13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Perrier - Walter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484438" y="115888"/>
            <a:ext cx="60483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200" b="1" dirty="0" smtClean="0">
                <a:solidFill>
                  <a:schemeClr val="accent2"/>
                </a:solidFill>
              </a:rPr>
              <a:t>Perspectives : Enovia V6</a:t>
            </a:r>
            <a:endParaRPr lang="fr-FR" sz="2200" b="1" dirty="0">
              <a:solidFill>
                <a:schemeClr val="accent2"/>
              </a:solidFill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1907704" y="1039284"/>
            <a:ext cx="723629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 smtClean="0">
                <a:solidFill>
                  <a:srgbClr val="0070C0"/>
                </a:solidFill>
              </a:rPr>
              <a:t>Solution Enovia V6 :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Une Base de données : Enovia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Des modules : </a:t>
            </a:r>
            <a:r>
              <a:rPr lang="fr-FR" sz="1600" dirty="0" err="1" smtClean="0">
                <a:solidFill>
                  <a:srgbClr val="0070C0"/>
                </a:solidFill>
              </a:rPr>
              <a:t>Catia</a:t>
            </a:r>
            <a:r>
              <a:rPr lang="fr-FR" sz="1600" dirty="0" smtClean="0">
                <a:solidFill>
                  <a:srgbClr val="0070C0"/>
                </a:solidFill>
              </a:rPr>
              <a:t>, </a:t>
            </a:r>
            <a:r>
              <a:rPr lang="fr-FR" sz="1600" dirty="0" err="1" smtClean="0">
                <a:solidFill>
                  <a:srgbClr val="0070C0"/>
                </a:solidFill>
              </a:rPr>
              <a:t>Simulia</a:t>
            </a:r>
            <a:r>
              <a:rPr lang="fr-FR" sz="1600" dirty="0" smtClean="0">
                <a:solidFill>
                  <a:srgbClr val="0070C0"/>
                </a:solidFill>
              </a:rPr>
              <a:t>, …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Des liens CAO </a:t>
            </a:r>
            <a:r>
              <a:rPr lang="fr-FR" sz="1600" dirty="0" smtClean="0">
                <a:solidFill>
                  <a:srgbClr val="0070C0"/>
                </a:solidFill>
              </a:rPr>
              <a:t>portés par la base de données </a:t>
            </a:r>
            <a:r>
              <a:rPr lang="fr-FR" sz="1600" dirty="0" err="1" smtClean="0">
                <a:solidFill>
                  <a:srgbClr val="0070C0"/>
                </a:solidFill>
              </a:rPr>
              <a:t>Enovia</a:t>
            </a:r>
            <a:endParaRPr lang="fr-FR" sz="1600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endParaRPr lang="fr-FR" sz="1600" dirty="0" smtClean="0">
              <a:solidFill>
                <a:srgbClr val="003399"/>
              </a:solidFill>
            </a:endParaRPr>
          </a:p>
        </p:txBody>
      </p:sp>
      <p:pic>
        <p:nvPicPr>
          <p:cNvPr id="12" name="Picture 2" descr="D:\Réunions\Resp Technique\2012-03-14_Images-pres-RT\Eclate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708920"/>
            <a:ext cx="6336704" cy="3566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Mars 2013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z="1300" smtClean="0">
                <a:solidFill>
                  <a:schemeClr val="accent2"/>
                </a:solidFill>
                <a:latin typeface="Arial" charset="0"/>
              </a:rPr>
              <a:pPr/>
              <a:t>13</a:t>
            </a:fld>
            <a:endParaRPr lang="fr-FR" sz="13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300" dirty="0" smtClean="0">
                <a:solidFill>
                  <a:schemeClr val="accent2"/>
                </a:solidFill>
                <a:latin typeface="Arial" charset="0"/>
              </a:rPr>
              <a:t>Perrier - Walter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763688" y="1556792"/>
            <a:ext cx="7380312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 smtClean="0">
                <a:solidFill>
                  <a:srgbClr val="0070C0"/>
                </a:solidFill>
              </a:rPr>
              <a:t>Prévision de  formation du personnel  à Atrium :</a:t>
            </a:r>
          </a:p>
          <a:p>
            <a:pPr>
              <a:spcBef>
                <a:spcPct val="50000"/>
              </a:spcBef>
            </a:pPr>
            <a:endParaRPr lang="fr-FR" sz="1600" dirty="0" smtClean="0">
              <a:solidFill>
                <a:srgbClr val="0070C0"/>
              </a:solidFill>
            </a:endParaRP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Formation des Administrateurs Locaux</a:t>
            </a:r>
          </a:p>
          <a:p>
            <a:pPr lvl="1">
              <a:spcBef>
                <a:spcPct val="50000"/>
              </a:spcBef>
            </a:pPr>
            <a:r>
              <a:rPr lang="fr-FR" sz="1600" dirty="0" smtClean="0">
                <a:solidFill>
                  <a:srgbClr val="0070C0"/>
                </a:solidFill>
              </a:rPr>
              <a:t>	- 2 journées </a:t>
            </a:r>
          </a:p>
          <a:p>
            <a:pPr lvl="1">
              <a:spcBef>
                <a:spcPct val="50000"/>
              </a:spcBef>
            </a:pPr>
            <a:r>
              <a:rPr lang="fr-FR" sz="1600" dirty="0" smtClean="0">
                <a:solidFill>
                  <a:srgbClr val="0070C0"/>
                </a:solidFill>
              </a:rPr>
              <a:t>	- Plusieurs sessions (découpage régional)</a:t>
            </a:r>
          </a:p>
          <a:p>
            <a:pPr lvl="1">
              <a:spcBef>
                <a:spcPct val="50000"/>
              </a:spcBef>
            </a:pPr>
            <a:endParaRPr lang="fr-FR" sz="1600" dirty="0" smtClean="0">
              <a:solidFill>
                <a:srgbClr val="0070C0"/>
              </a:solidFill>
            </a:endParaRP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Les formations utilisateurs seront effectuées à la demande lors de l'intégration de l'entité (Laboratoire ou Projet) dans Atrium. </a:t>
            </a:r>
          </a:p>
          <a:p>
            <a:pPr lvl="1">
              <a:spcBef>
                <a:spcPct val="50000"/>
              </a:spcBef>
            </a:pPr>
            <a:endParaRPr lang="fr-FR" sz="1600" dirty="0" smtClean="0">
              <a:solidFill>
                <a:srgbClr val="0070C0"/>
              </a:solidFill>
            </a:endParaRP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Formation des Utilisateurs</a:t>
            </a:r>
          </a:p>
          <a:p>
            <a:pPr lvl="2">
              <a:spcBef>
                <a:spcPct val="50000"/>
              </a:spcBef>
              <a:buFontTx/>
              <a:buChar char="-"/>
            </a:pPr>
            <a:r>
              <a:rPr lang="fr-FR" sz="1600" dirty="0" smtClean="0">
                <a:solidFill>
                  <a:srgbClr val="0070C0"/>
                </a:solidFill>
              </a:rPr>
              <a:t> 1 journée</a:t>
            </a:r>
          </a:p>
          <a:p>
            <a:pPr lvl="2">
              <a:spcBef>
                <a:spcPct val="50000"/>
              </a:spcBef>
            </a:pPr>
            <a:r>
              <a:rPr lang="fr-FR" sz="1600" dirty="0" smtClean="0">
                <a:solidFill>
                  <a:srgbClr val="0070C0"/>
                </a:solidFill>
              </a:rPr>
              <a:t>- Plusieurs sessions (découpage par entité)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484438" y="115888"/>
            <a:ext cx="60483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200" b="1" dirty="0" smtClean="0">
                <a:solidFill>
                  <a:schemeClr val="accent2"/>
                </a:solidFill>
              </a:rPr>
              <a:t>Perspectives : Atrium</a:t>
            </a:r>
            <a:endParaRPr lang="fr-FR" sz="22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Mars 2013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z="1300" smtClean="0">
                <a:solidFill>
                  <a:schemeClr val="accent2"/>
                </a:solidFill>
                <a:latin typeface="Arial" charset="0"/>
              </a:rPr>
              <a:pPr/>
              <a:t>14</a:t>
            </a:fld>
            <a:endParaRPr lang="fr-FR" sz="13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Perrier - Walter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35696" y="3861048"/>
            <a:ext cx="730830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 smtClean="0">
                <a:solidFill>
                  <a:srgbClr val="0070C0"/>
                </a:solidFill>
              </a:rPr>
              <a:t>CATIA : 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15 demandes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5 ateliers différents</a:t>
            </a:r>
            <a:endParaRPr lang="fr-FR" sz="1600" dirty="0" smtClean="0">
              <a:solidFill>
                <a:srgbClr val="003399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835696" y="2688668"/>
            <a:ext cx="730830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 smtClean="0">
                <a:solidFill>
                  <a:srgbClr val="00B050"/>
                </a:solidFill>
              </a:rPr>
              <a:t>SMARTEAM :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B050"/>
                </a:solidFill>
              </a:rPr>
              <a:t> 5 demandes de 3 laboratoires différents</a:t>
            </a:r>
          </a:p>
          <a:p>
            <a:pPr lvl="1">
              <a:spcBef>
                <a:spcPct val="50000"/>
              </a:spcBef>
            </a:pPr>
            <a:r>
              <a:rPr lang="fr-FR" sz="1600" dirty="0" smtClean="0">
                <a:solidFill>
                  <a:srgbClr val="00B050"/>
                </a:solidFill>
              </a:rPr>
              <a:t>=&gt; 1 formation interne groupée à Lyon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484438" y="115888"/>
            <a:ext cx="60483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200" b="1" dirty="0" smtClean="0">
                <a:solidFill>
                  <a:schemeClr val="accent2"/>
                </a:solidFill>
              </a:rPr>
              <a:t>Perspectives : Demandes 2013</a:t>
            </a:r>
            <a:endParaRPr lang="fr-FR" sz="2200" b="1" dirty="0">
              <a:solidFill>
                <a:schemeClr val="accent2"/>
              </a:solidFill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835696" y="5157192"/>
            <a:ext cx="730830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 smtClean="0">
                <a:solidFill>
                  <a:srgbClr val="0070C0"/>
                </a:solidFill>
              </a:rPr>
              <a:t>ANSYS :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17 demandes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5 ateliers différents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835696" y="954850"/>
            <a:ext cx="7308304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 smtClean="0">
                <a:solidFill>
                  <a:srgbClr val="0070C0"/>
                </a:solidFill>
              </a:rPr>
              <a:t>Estimation des demandes des laboratoires pour 2013 :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Actuellement : </a:t>
            </a:r>
            <a:r>
              <a:rPr lang="fr-FR" sz="1600" b="1" dirty="0" smtClean="0">
                <a:solidFill>
                  <a:schemeClr val="accent2"/>
                </a:solidFill>
              </a:rPr>
              <a:t>37 demandes </a:t>
            </a:r>
            <a:r>
              <a:rPr lang="fr-FR" sz="1600" dirty="0" smtClean="0">
                <a:solidFill>
                  <a:srgbClr val="0070C0"/>
                </a:solidFill>
              </a:rPr>
              <a:t>provenant de </a:t>
            </a:r>
            <a:r>
              <a:rPr lang="fr-FR" sz="1600" b="1" dirty="0" smtClean="0">
                <a:solidFill>
                  <a:srgbClr val="0070C0"/>
                </a:solidFill>
              </a:rPr>
              <a:t>7</a:t>
            </a:r>
            <a:r>
              <a:rPr lang="fr-FR" sz="1600" dirty="0" smtClean="0">
                <a:solidFill>
                  <a:srgbClr val="0070C0"/>
                </a:solidFill>
              </a:rPr>
              <a:t> laboratoires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 1 demande pour organiser  une formation sismique =&gt; Financement via les DR avec 15% négocié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environ 30 K€ de budget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Mars 2013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z="1300" smtClean="0">
                <a:solidFill>
                  <a:schemeClr val="accent2"/>
                </a:solidFill>
                <a:latin typeface="Arial" charset="0"/>
              </a:rPr>
              <a:pPr/>
              <a:t>15</a:t>
            </a:fld>
            <a:endParaRPr lang="fr-FR" sz="13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300" dirty="0" smtClean="0">
                <a:solidFill>
                  <a:schemeClr val="accent2"/>
                </a:solidFill>
                <a:latin typeface="Arial" charset="0"/>
              </a:rPr>
              <a:t>Perrier - Walter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763688" y="1412776"/>
            <a:ext cx="7380312" cy="42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50000"/>
              </a:spcBef>
              <a:spcAft>
                <a:spcPts val="1500"/>
              </a:spcAft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</a:t>
            </a:r>
            <a:r>
              <a:rPr lang="fr-FR" sz="1600" b="1" dirty="0" smtClean="0">
                <a:solidFill>
                  <a:srgbClr val="0070C0"/>
                </a:solidFill>
              </a:rPr>
              <a:t>IAO : I</a:t>
            </a:r>
            <a:r>
              <a:rPr lang="fr-FR" sz="1600" dirty="0" smtClean="0">
                <a:solidFill>
                  <a:srgbClr val="0070C0"/>
                </a:solidFill>
              </a:rPr>
              <a:t>ngénierie </a:t>
            </a:r>
            <a:r>
              <a:rPr lang="fr-FR" sz="1600" b="1" dirty="0" smtClean="0">
                <a:solidFill>
                  <a:srgbClr val="0070C0"/>
                </a:solidFill>
              </a:rPr>
              <a:t>A</a:t>
            </a:r>
            <a:r>
              <a:rPr lang="fr-FR" sz="1600" dirty="0" smtClean="0">
                <a:solidFill>
                  <a:srgbClr val="0070C0"/>
                </a:solidFill>
              </a:rPr>
              <a:t>ssistée par </a:t>
            </a:r>
            <a:r>
              <a:rPr lang="fr-FR" sz="1600" b="1" dirty="0" smtClean="0">
                <a:solidFill>
                  <a:srgbClr val="0070C0"/>
                </a:solidFill>
              </a:rPr>
              <a:t>O</a:t>
            </a:r>
            <a:r>
              <a:rPr lang="fr-FR" sz="1600" dirty="0" smtClean="0">
                <a:solidFill>
                  <a:srgbClr val="0070C0"/>
                </a:solidFill>
              </a:rPr>
              <a:t>rdinateur (Calcul et simulation)</a:t>
            </a:r>
            <a:endParaRPr lang="fr-FR" sz="1600" dirty="0" smtClean="0">
              <a:solidFill>
                <a:srgbClr val="0070C0"/>
              </a:solidFill>
            </a:endParaRPr>
          </a:p>
          <a:p>
            <a:pPr lvl="1">
              <a:spcBef>
                <a:spcPct val="50000"/>
              </a:spcBef>
              <a:spcAft>
                <a:spcPts val="1500"/>
              </a:spcAft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</a:t>
            </a:r>
            <a:r>
              <a:rPr lang="fr-FR" sz="1600" b="1" dirty="0" smtClean="0">
                <a:solidFill>
                  <a:srgbClr val="0070C0"/>
                </a:solidFill>
              </a:rPr>
              <a:t>CAO </a:t>
            </a:r>
            <a:r>
              <a:rPr lang="fr-FR" sz="1600" dirty="0" smtClean="0">
                <a:solidFill>
                  <a:srgbClr val="0070C0"/>
                </a:solidFill>
              </a:rPr>
              <a:t>: </a:t>
            </a:r>
            <a:r>
              <a:rPr lang="fr-FR" sz="1600" b="1" dirty="0" smtClean="0">
                <a:solidFill>
                  <a:srgbClr val="0070C0"/>
                </a:solidFill>
              </a:rPr>
              <a:t>C</a:t>
            </a:r>
            <a:r>
              <a:rPr lang="fr-FR" sz="1600" dirty="0" smtClean="0">
                <a:solidFill>
                  <a:srgbClr val="0070C0"/>
                </a:solidFill>
              </a:rPr>
              <a:t>onception </a:t>
            </a:r>
            <a:r>
              <a:rPr lang="fr-FR" sz="1600" b="1" dirty="0" smtClean="0">
                <a:solidFill>
                  <a:srgbClr val="0070C0"/>
                </a:solidFill>
              </a:rPr>
              <a:t>A</a:t>
            </a:r>
            <a:r>
              <a:rPr lang="fr-FR" sz="1600" dirty="0" smtClean="0">
                <a:solidFill>
                  <a:srgbClr val="0070C0"/>
                </a:solidFill>
              </a:rPr>
              <a:t>ssistée par </a:t>
            </a:r>
            <a:r>
              <a:rPr lang="fr-FR" sz="1600" b="1" dirty="0" smtClean="0">
                <a:solidFill>
                  <a:srgbClr val="0070C0"/>
                </a:solidFill>
              </a:rPr>
              <a:t>O</a:t>
            </a:r>
            <a:r>
              <a:rPr lang="fr-FR" sz="1600" dirty="0" smtClean="0">
                <a:solidFill>
                  <a:srgbClr val="0070C0"/>
                </a:solidFill>
              </a:rPr>
              <a:t>rdinateur (Conception et Modélisation)</a:t>
            </a:r>
          </a:p>
          <a:p>
            <a:pPr lvl="1">
              <a:spcBef>
                <a:spcPct val="50000"/>
              </a:spcBef>
              <a:spcAft>
                <a:spcPts val="1500"/>
              </a:spcAft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</a:t>
            </a:r>
            <a:r>
              <a:rPr lang="fr-FR" sz="1600" b="1" dirty="0" smtClean="0">
                <a:solidFill>
                  <a:srgbClr val="0070C0"/>
                </a:solidFill>
              </a:rPr>
              <a:t>BD : B</a:t>
            </a:r>
            <a:r>
              <a:rPr lang="fr-FR" sz="1600" dirty="0" smtClean="0">
                <a:solidFill>
                  <a:srgbClr val="0070C0"/>
                </a:solidFill>
              </a:rPr>
              <a:t>ase de </a:t>
            </a:r>
            <a:r>
              <a:rPr lang="fr-FR" sz="1600" b="1" dirty="0" smtClean="0">
                <a:solidFill>
                  <a:srgbClr val="0070C0"/>
                </a:solidFill>
              </a:rPr>
              <a:t>D</a:t>
            </a:r>
            <a:r>
              <a:rPr lang="fr-FR" sz="1600" dirty="0" smtClean="0">
                <a:solidFill>
                  <a:srgbClr val="0070C0"/>
                </a:solidFill>
              </a:rPr>
              <a:t>onnées</a:t>
            </a:r>
            <a:endParaRPr lang="fr-FR" sz="1600" dirty="0" smtClean="0">
              <a:solidFill>
                <a:srgbClr val="0070C0"/>
              </a:solidFill>
            </a:endParaRPr>
          </a:p>
          <a:p>
            <a:pPr lvl="1">
              <a:spcBef>
                <a:spcPct val="50000"/>
              </a:spcBef>
              <a:spcAft>
                <a:spcPts val="1500"/>
              </a:spcAft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</a:t>
            </a:r>
            <a:r>
              <a:rPr lang="fr-FR" sz="1600" b="1" dirty="0" smtClean="0">
                <a:solidFill>
                  <a:srgbClr val="0070C0"/>
                </a:solidFill>
              </a:rPr>
              <a:t>GED </a:t>
            </a:r>
            <a:r>
              <a:rPr lang="fr-FR" sz="1600" dirty="0" smtClean="0">
                <a:solidFill>
                  <a:srgbClr val="0070C0"/>
                </a:solidFill>
              </a:rPr>
              <a:t>: </a:t>
            </a:r>
            <a:r>
              <a:rPr lang="fr-FR" sz="1600" b="1" dirty="0" smtClean="0">
                <a:solidFill>
                  <a:srgbClr val="0070C0"/>
                </a:solidFill>
              </a:rPr>
              <a:t>G</a:t>
            </a:r>
            <a:r>
              <a:rPr lang="fr-FR" sz="1600" dirty="0" smtClean="0">
                <a:solidFill>
                  <a:srgbClr val="0070C0"/>
                </a:solidFill>
              </a:rPr>
              <a:t>estion </a:t>
            </a:r>
            <a:r>
              <a:rPr lang="fr-FR" sz="1600" b="1" dirty="0" smtClean="0">
                <a:solidFill>
                  <a:srgbClr val="0070C0"/>
                </a:solidFill>
              </a:rPr>
              <a:t>E</a:t>
            </a:r>
            <a:r>
              <a:rPr lang="fr-FR" sz="1600" dirty="0" smtClean="0">
                <a:solidFill>
                  <a:srgbClr val="0070C0"/>
                </a:solidFill>
              </a:rPr>
              <a:t>lectronique de </a:t>
            </a:r>
            <a:r>
              <a:rPr lang="fr-FR" sz="1600" b="1" dirty="0" smtClean="0">
                <a:solidFill>
                  <a:srgbClr val="0070C0"/>
                </a:solidFill>
              </a:rPr>
              <a:t>D</a:t>
            </a:r>
            <a:r>
              <a:rPr lang="fr-FR" sz="1600" dirty="0" smtClean="0">
                <a:solidFill>
                  <a:srgbClr val="0070C0"/>
                </a:solidFill>
              </a:rPr>
              <a:t>ocuments</a:t>
            </a:r>
          </a:p>
          <a:p>
            <a:pPr lvl="1">
              <a:spcBef>
                <a:spcPct val="50000"/>
              </a:spcBef>
              <a:spcAft>
                <a:spcPts val="1500"/>
              </a:spcAft>
              <a:buFont typeface="Arial" pitchFamily="34" charset="0"/>
              <a:buChar char="•"/>
            </a:pPr>
            <a:r>
              <a:rPr lang="fr-FR" sz="1600" b="1" dirty="0" smtClean="0">
                <a:solidFill>
                  <a:srgbClr val="0070C0"/>
                </a:solidFill>
              </a:rPr>
              <a:t>CATIA : </a:t>
            </a:r>
            <a:r>
              <a:rPr lang="fr-FR" sz="1600" dirty="0" smtClean="0">
                <a:solidFill>
                  <a:srgbClr val="0070C0"/>
                </a:solidFill>
              </a:rPr>
              <a:t>Logiciel de conception mécanique</a:t>
            </a:r>
          </a:p>
          <a:p>
            <a:pPr lvl="1">
              <a:spcBef>
                <a:spcPct val="50000"/>
              </a:spcBef>
              <a:spcAft>
                <a:spcPts val="1500"/>
              </a:spcAft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</a:t>
            </a:r>
            <a:r>
              <a:rPr lang="fr-FR" sz="1600" b="1" dirty="0" smtClean="0">
                <a:solidFill>
                  <a:srgbClr val="0070C0"/>
                </a:solidFill>
              </a:rPr>
              <a:t>SMARTEAM : </a:t>
            </a:r>
            <a:r>
              <a:rPr lang="fr-FR" sz="1600" dirty="0" smtClean="0">
                <a:solidFill>
                  <a:srgbClr val="0070C0"/>
                </a:solidFill>
              </a:rPr>
              <a:t>Logiciel de gestion de données intégré à CATIA</a:t>
            </a:r>
          </a:p>
          <a:p>
            <a:pPr lvl="1">
              <a:spcBef>
                <a:spcPct val="50000"/>
              </a:spcBef>
              <a:spcAft>
                <a:spcPts val="1500"/>
              </a:spcAft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</a:t>
            </a:r>
            <a:r>
              <a:rPr lang="fr-FR" sz="1600" b="1" dirty="0" smtClean="0">
                <a:solidFill>
                  <a:srgbClr val="0070C0"/>
                </a:solidFill>
              </a:rPr>
              <a:t>ANSYS : </a:t>
            </a:r>
            <a:r>
              <a:rPr lang="fr-FR" sz="1600" dirty="0" smtClean="0">
                <a:solidFill>
                  <a:srgbClr val="0070C0"/>
                </a:solidFill>
              </a:rPr>
              <a:t>Logiciel de calcul par éléments finis</a:t>
            </a:r>
            <a:endParaRPr lang="fr-FR" sz="1600" dirty="0" smtClean="0">
              <a:solidFill>
                <a:srgbClr val="0070C0"/>
              </a:solidFill>
            </a:endParaRP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endParaRPr lang="fr-FR" sz="1600" dirty="0" smtClean="0">
              <a:solidFill>
                <a:srgbClr val="0070C0"/>
              </a:solidFill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484438" y="115888"/>
            <a:ext cx="60483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200" b="1" dirty="0" smtClean="0">
                <a:solidFill>
                  <a:schemeClr val="accent2"/>
                </a:solidFill>
              </a:rPr>
              <a:t>Glossaire</a:t>
            </a:r>
            <a:endParaRPr lang="fr-FR" sz="22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273"/>
            <a:ext cx="9144000" cy="686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Mars 2013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z="1300" smtClean="0">
                <a:solidFill>
                  <a:schemeClr val="accent2"/>
                </a:solidFill>
                <a:latin typeface="Arial" charset="0"/>
              </a:rPr>
              <a:pPr/>
              <a:t>2</a:t>
            </a:fld>
            <a:endParaRPr lang="fr-FR" sz="13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Perrier - Walter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grpSp>
        <p:nvGrpSpPr>
          <p:cNvPr id="2" name="Groupe 8"/>
          <p:cNvGrpSpPr>
            <a:grpSpLocks/>
          </p:cNvGrpSpPr>
          <p:nvPr/>
        </p:nvGrpSpPr>
        <p:grpSpPr bwMode="auto">
          <a:xfrm>
            <a:off x="3285668" y="1387138"/>
            <a:ext cx="2916238" cy="1042987"/>
            <a:chOff x="2951820" y="1808820"/>
            <a:chExt cx="2916324" cy="1044116"/>
          </a:xfrm>
          <a:noFill/>
        </p:grpSpPr>
        <p:sp>
          <p:nvSpPr>
            <p:cNvPr id="11" name="Ellipse 10"/>
            <p:cNvSpPr/>
            <p:nvPr/>
          </p:nvSpPr>
          <p:spPr>
            <a:xfrm>
              <a:off x="2951820" y="1808820"/>
              <a:ext cx="2916324" cy="1044116"/>
            </a:xfrm>
            <a:prstGeom prst="ellipse">
              <a:avLst/>
            </a:prstGeom>
            <a:grpFill/>
            <a:ln w="25400">
              <a:solidFill>
                <a:srgbClr val="0070C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fr-FR" sz="2200" dirty="0">
                <a:solidFill>
                  <a:srgbClr val="0070C0"/>
                </a:solidFill>
              </a:endParaRPr>
            </a:p>
          </p:txBody>
        </p:sp>
        <p:sp>
          <p:nvSpPr>
            <p:cNvPr id="12" name="ZoneTexte 7"/>
            <p:cNvSpPr txBox="1">
              <a:spLocks noChangeArrowheads="1"/>
            </p:cNvSpPr>
            <p:nvPr/>
          </p:nvSpPr>
          <p:spPr bwMode="auto">
            <a:xfrm>
              <a:off x="3095836" y="2060848"/>
              <a:ext cx="273630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2400" b="1" dirty="0" smtClean="0">
                  <a:solidFill>
                    <a:srgbClr val="0070C0"/>
                  </a:solidFill>
                </a:rPr>
                <a:t>Cellule IAO/CAO</a:t>
              </a:r>
              <a:endParaRPr lang="fr-FR" sz="2400" b="1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24" name="Connecteur droit 23"/>
          <p:cNvCxnSpPr>
            <a:stCxn id="11" idx="4"/>
            <a:endCxn id="33" idx="0"/>
          </p:cNvCxnSpPr>
          <p:nvPr/>
        </p:nvCxnSpPr>
        <p:spPr>
          <a:xfrm flipH="1">
            <a:off x="4741654" y="2430125"/>
            <a:ext cx="2133" cy="1574939"/>
          </a:xfrm>
          <a:prstGeom prst="line">
            <a:avLst/>
          </a:prstGeom>
          <a:ln w="50800">
            <a:solidFill>
              <a:srgbClr val="0070C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e 30"/>
          <p:cNvGrpSpPr/>
          <p:nvPr/>
        </p:nvGrpSpPr>
        <p:grpSpPr>
          <a:xfrm>
            <a:off x="421174" y="4005064"/>
            <a:ext cx="2448272" cy="1656184"/>
            <a:chOff x="395536" y="3717032"/>
            <a:chExt cx="2448272" cy="1656184"/>
          </a:xfrm>
        </p:grpSpPr>
        <p:sp>
          <p:nvSpPr>
            <p:cNvPr id="27" name="Rectangle à coins arrondis 26"/>
            <p:cNvSpPr/>
            <p:nvPr/>
          </p:nvSpPr>
          <p:spPr>
            <a:xfrm>
              <a:off x="395536" y="3717032"/>
              <a:ext cx="2448272" cy="1656184"/>
            </a:xfrm>
            <a:prstGeom prst="roundRect">
              <a:avLst/>
            </a:prstGeom>
            <a:noFill/>
            <a:ln w="635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659196" y="3895232"/>
              <a:ext cx="187220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>
                  <a:solidFill>
                    <a:schemeClr val="accent2"/>
                  </a:solidFill>
                </a:rPr>
                <a:t>Organisation</a:t>
              </a:r>
            </a:p>
            <a:p>
              <a:pPr>
                <a:buFont typeface="Arial" charset="0"/>
                <a:buChar char="•"/>
              </a:pPr>
              <a:r>
                <a:rPr lang="fr-FR" sz="2000" dirty="0" smtClean="0">
                  <a:solidFill>
                    <a:schemeClr val="accent2"/>
                  </a:solidFill>
                </a:rPr>
                <a:t> Structure</a:t>
              </a:r>
            </a:p>
            <a:p>
              <a:pPr>
                <a:buFont typeface="Arial" charset="0"/>
                <a:buChar char="•"/>
              </a:pPr>
              <a:r>
                <a:rPr lang="fr-FR" sz="2000" dirty="0" smtClean="0">
                  <a:solidFill>
                    <a:schemeClr val="accent2"/>
                  </a:solidFill>
                </a:rPr>
                <a:t> BD mécanique</a:t>
              </a:r>
            </a:p>
            <a:p>
              <a:pPr>
                <a:buFont typeface="Arial" pitchFamily="34" charset="0"/>
                <a:buChar char="•"/>
              </a:pPr>
              <a:r>
                <a:rPr lang="fr-FR" dirty="0" smtClean="0">
                  <a:solidFill>
                    <a:schemeClr val="accent2"/>
                  </a:solidFill>
                </a:rPr>
                <a:t> GED IN2P3</a:t>
              </a:r>
              <a:endParaRPr lang="fr-FR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8" name="Groupe 31"/>
          <p:cNvGrpSpPr/>
          <p:nvPr/>
        </p:nvGrpSpPr>
        <p:grpSpPr>
          <a:xfrm>
            <a:off x="3517518" y="4005064"/>
            <a:ext cx="2448272" cy="1656184"/>
            <a:chOff x="395536" y="3717032"/>
            <a:chExt cx="2448272" cy="1656184"/>
          </a:xfrm>
        </p:grpSpPr>
        <p:sp>
          <p:nvSpPr>
            <p:cNvPr id="33" name="Rectangle à coins arrondis 32"/>
            <p:cNvSpPr/>
            <p:nvPr/>
          </p:nvSpPr>
          <p:spPr>
            <a:xfrm>
              <a:off x="395536" y="3717032"/>
              <a:ext cx="2448272" cy="1656184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513914" y="3861048"/>
              <a:ext cx="221879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>
                  <a:solidFill>
                    <a:srgbClr val="0070C0"/>
                  </a:solidFill>
                </a:rPr>
                <a:t>Soutien aux Labos</a:t>
              </a:r>
              <a:endParaRPr lang="fr-FR" sz="2000" dirty="0" smtClean="0">
                <a:solidFill>
                  <a:srgbClr val="0070C0"/>
                </a:solidFill>
              </a:endParaRPr>
            </a:p>
            <a:p>
              <a:pPr>
                <a:buFont typeface="Arial" charset="0"/>
                <a:buChar char="•"/>
              </a:pPr>
              <a:r>
                <a:rPr lang="fr-FR" sz="2000" dirty="0" smtClean="0">
                  <a:solidFill>
                    <a:srgbClr val="0070C0"/>
                  </a:solidFill>
                </a:rPr>
                <a:t> Support</a:t>
              </a:r>
            </a:p>
            <a:p>
              <a:pPr>
                <a:buFont typeface="Arial" charset="0"/>
                <a:buChar char="•"/>
              </a:pPr>
              <a:r>
                <a:rPr lang="fr-FR" sz="2000" dirty="0" smtClean="0">
                  <a:solidFill>
                    <a:srgbClr val="0070C0"/>
                  </a:solidFill>
                </a:rPr>
                <a:t> Formations 2012</a:t>
              </a:r>
            </a:p>
            <a:p>
              <a:pPr>
                <a:buFont typeface="Arial" charset="0"/>
                <a:buChar char="•"/>
              </a:pPr>
              <a:r>
                <a:rPr lang="fr-FR" sz="2000" dirty="0" smtClean="0">
                  <a:solidFill>
                    <a:srgbClr val="0070C0"/>
                  </a:solidFill>
                </a:rPr>
                <a:t> Réseau Calcul</a:t>
              </a:r>
            </a:p>
          </p:txBody>
        </p:sp>
      </p:grpSp>
      <p:grpSp>
        <p:nvGrpSpPr>
          <p:cNvPr id="9" name="Groupe 36"/>
          <p:cNvGrpSpPr/>
          <p:nvPr/>
        </p:nvGrpSpPr>
        <p:grpSpPr>
          <a:xfrm>
            <a:off x="6397838" y="4005064"/>
            <a:ext cx="2448272" cy="1656184"/>
            <a:chOff x="395536" y="3717032"/>
            <a:chExt cx="2448272" cy="1656184"/>
          </a:xfrm>
        </p:grpSpPr>
        <p:sp>
          <p:nvSpPr>
            <p:cNvPr id="38" name="Rectangle à coins arrondis 37"/>
            <p:cNvSpPr/>
            <p:nvPr/>
          </p:nvSpPr>
          <p:spPr>
            <a:xfrm>
              <a:off x="395536" y="3717032"/>
              <a:ext cx="2448272" cy="1656184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603014" y="3893695"/>
              <a:ext cx="211260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>
                  <a:solidFill>
                    <a:srgbClr val="0070C0"/>
                  </a:solidFill>
                </a:rPr>
                <a:t>Perspectives</a:t>
              </a:r>
              <a:endParaRPr lang="fr-FR" sz="2000" dirty="0" smtClean="0">
                <a:solidFill>
                  <a:srgbClr val="0070C0"/>
                </a:solidFill>
              </a:endParaRPr>
            </a:p>
            <a:p>
              <a:pPr>
                <a:buFont typeface="Arial" charset="0"/>
                <a:buChar char="•"/>
              </a:pPr>
              <a:r>
                <a:rPr lang="fr-FR" sz="2000" dirty="0" smtClean="0">
                  <a:solidFill>
                    <a:srgbClr val="0070C0"/>
                  </a:solidFill>
                </a:rPr>
                <a:t> </a:t>
              </a:r>
              <a:r>
                <a:rPr lang="fr-FR" sz="2000" dirty="0" err="1" smtClean="0">
                  <a:solidFill>
                    <a:srgbClr val="0070C0"/>
                  </a:solidFill>
                </a:rPr>
                <a:t>Enovia</a:t>
              </a:r>
              <a:r>
                <a:rPr lang="fr-FR" sz="2000" dirty="0" smtClean="0">
                  <a:solidFill>
                    <a:srgbClr val="0070C0"/>
                  </a:solidFill>
                </a:rPr>
                <a:t> V6</a:t>
              </a:r>
            </a:p>
            <a:p>
              <a:pPr>
                <a:buFont typeface="Arial" charset="0"/>
                <a:buChar char="•"/>
              </a:pPr>
              <a:r>
                <a:rPr lang="fr-FR" sz="2000" dirty="0" smtClean="0">
                  <a:solidFill>
                    <a:srgbClr val="0070C0"/>
                  </a:solidFill>
                </a:rPr>
                <a:t> Atrium</a:t>
              </a:r>
            </a:p>
            <a:p>
              <a:pPr>
                <a:buFont typeface="Arial" charset="0"/>
                <a:buChar char="•"/>
              </a:pPr>
              <a:r>
                <a:rPr lang="fr-FR" sz="2000" dirty="0" smtClean="0">
                  <a:solidFill>
                    <a:srgbClr val="0070C0"/>
                  </a:solidFill>
                </a:rPr>
                <a:t> Demandes 2013</a:t>
              </a:r>
              <a:endParaRPr lang="fr-FR" sz="2000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46" name="Connecteur droit 45"/>
          <p:cNvCxnSpPr>
            <a:stCxn id="11" idx="3"/>
            <a:endCxn id="27" idx="0"/>
          </p:cNvCxnSpPr>
          <p:nvPr/>
        </p:nvCxnSpPr>
        <p:spPr>
          <a:xfrm flipH="1">
            <a:off x="1645310" y="2277383"/>
            <a:ext cx="2067431" cy="1727681"/>
          </a:xfrm>
          <a:prstGeom prst="line">
            <a:avLst/>
          </a:prstGeom>
          <a:ln w="50800">
            <a:solidFill>
              <a:srgbClr val="0070C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>
            <a:stCxn id="11" idx="5"/>
            <a:endCxn id="38" idx="0"/>
          </p:cNvCxnSpPr>
          <p:nvPr/>
        </p:nvCxnSpPr>
        <p:spPr>
          <a:xfrm>
            <a:off x="5774833" y="2277383"/>
            <a:ext cx="1847141" cy="1727681"/>
          </a:xfrm>
          <a:prstGeom prst="line">
            <a:avLst/>
          </a:prstGeom>
          <a:ln w="50800">
            <a:solidFill>
              <a:srgbClr val="0070C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2484438" y="115888"/>
            <a:ext cx="60483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200" b="1" dirty="0" smtClean="0">
                <a:solidFill>
                  <a:schemeClr val="accent2"/>
                </a:solidFill>
              </a:rPr>
              <a:t>Structure de la présentation</a:t>
            </a:r>
            <a:endParaRPr lang="fr-FR" sz="22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092"/>
            <a:ext cx="9144000" cy="686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Mars 2013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z="1300" smtClean="0">
                <a:solidFill>
                  <a:schemeClr val="accent2"/>
                </a:solidFill>
                <a:latin typeface="Arial" charset="0"/>
              </a:rPr>
              <a:pPr/>
              <a:t>3</a:t>
            </a:fld>
            <a:endParaRPr lang="fr-FR" sz="13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Perrier - Walter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484438" y="115888"/>
            <a:ext cx="60483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200" b="1" dirty="0" smtClean="0">
                <a:solidFill>
                  <a:schemeClr val="accent2"/>
                </a:solidFill>
              </a:rPr>
              <a:t>Organisation : Structure de la Cellule IAO </a:t>
            </a:r>
            <a:endParaRPr lang="fr-FR" sz="2200" b="1" dirty="0">
              <a:solidFill>
                <a:schemeClr val="accent2"/>
              </a:solidFill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2915816" y="908721"/>
            <a:ext cx="475252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kern="0" dirty="0" smtClean="0">
                <a:solidFill>
                  <a:srgbClr val="0070C0"/>
                </a:solidFill>
              </a:rPr>
              <a:t>Départ de </a:t>
            </a:r>
            <a:r>
              <a:rPr lang="fr-FR" b="1" kern="0" dirty="0" smtClean="0">
                <a:solidFill>
                  <a:srgbClr val="0070C0"/>
                </a:solidFill>
              </a:rPr>
              <a:t>Vincent </a:t>
            </a:r>
            <a:r>
              <a:rPr lang="fr-FR" b="1" kern="0" dirty="0" err="1" smtClean="0">
                <a:solidFill>
                  <a:srgbClr val="0070C0"/>
                </a:solidFill>
              </a:rPr>
              <a:t>Boninchi</a:t>
            </a:r>
            <a:r>
              <a:rPr lang="fr-FR" b="1" kern="0" dirty="0" smtClean="0">
                <a:solidFill>
                  <a:srgbClr val="0070C0"/>
                </a:solidFill>
              </a:rPr>
              <a:t> </a:t>
            </a:r>
            <a:r>
              <a:rPr lang="fr-FR" kern="0" dirty="0" smtClean="0">
                <a:solidFill>
                  <a:srgbClr val="0070C0"/>
                </a:solidFill>
              </a:rPr>
              <a:t>(fin juillet 2012)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kern="0" dirty="0" smtClean="0">
                <a:solidFill>
                  <a:srgbClr val="0070C0"/>
                </a:solidFill>
              </a:rPr>
              <a:t>Arrivée CDD : </a:t>
            </a:r>
            <a:r>
              <a:rPr lang="fr-FR" b="1" kern="0" dirty="0" smtClean="0">
                <a:solidFill>
                  <a:srgbClr val="0070C0"/>
                </a:solidFill>
              </a:rPr>
              <a:t>Alexandre Perrier </a:t>
            </a:r>
            <a:r>
              <a:rPr lang="fr-FR" kern="0" dirty="0" smtClean="0">
                <a:solidFill>
                  <a:srgbClr val="0070C0"/>
                </a:solidFill>
              </a:rPr>
              <a:t>(mi juin 2012)</a:t>
            </a:r>
            <a:endParaRPr kumimoji="0" lang="fr-FR" sz="160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3419872" y="2132856"/>
            <a:ext cx="2520280" cy="523220"/>
          </a:xfrm>
          <a:prstGeom prst="rect">
            <a:avLst/>
          </a:prstGeom>
          <a:noFill/>
          <a:ln w="254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accent2"/>
                </a:solidFill>
              </a:rPr>
              <a:t>DAT  IN2P3</a:t>
            </a:r>
          </a:p>
          <a:p>
            <a:pPr algn="ctr"/>
            <a:r>
              <a:rPr lang="fr-FR" sz="1400" b="1" i="1" dirty="0" smtClean="0">
                <a:solidFill>
                  <a:srgbClr val="0070C0"/>
                </a:solidFill>
              </a:rPr>
              <a:t>Christophe De La Taille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3389328" y="4012344"/>
            <a:ext cx="2592288" cy="1200329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2"/>
                </a:solidFill>
              </a:rPr>
              <a:t>Cellule IAO/CAO</a:t>
            </a:r>
          </a:p>
          <a:p>
            <a:pPr algn="ctr"/>
            <a:r>
              <a:rPr lang="fr-FR" b="1" i="1" dirty="0">
                <a:solidFill>
                  <a:srgbClr val="0070C0"/>
                </a:solidFill>
              </a:rPr>
              <a:t>Mathieu Walter Alexandre </a:t>
            </a:r>
            <a:r>
              <a:rPr lang="fr-FR" b="1" i="1" dirty="0" smtClean="0">
                <a:solidFill>
                  <a:srgbClr val="0070C0"/>
                </a:solidFill>
              </a:rPr>
              <a:t>Perrier</a:t>
            </a:r>
          </a:p>
          <a:p>
            <a:pPr algn="ctr"/>
            <a:r>
              <a:rPr lang="fr-FR" dirty="0" smtClean="0">
                <a:solidFill>
                  <a:srgbClr val="0070C0"/>
                </a:solidFill>
              </a:rPr>
              <a:t>Hébergement : CCIN2P3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539552" y="3356992"/>
            <a:ext cx="1944216" cy="954107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accent2"/>
                </a:solidFill>
              </a:rPr>
              <a:t>Expert Architecture Multi-sites</a:t>
            </a:r>
          </a:p>
          <a:p>
            <a:pPr algn="ctr"/>
            <a:r>
              <a:rPr lang="fr-FR" sz="1400" dirty="0" smtClean="0">
                <a:solidFill>
                  <a:srgbClr val="0070C0"/>
                </a:solidFill>
              </a:rPr>
              <a:t>(IPHC, 20% pour IAO)</a:t>
            </a:r>
          </a:p>
          <a:p>
            <a:pPr algn="ctr"/>
            <a:r>
              <a:rPr lang="fr-FR" sz="1400" b="1" i="1" dirty="0" smtClean="0">
                <a:solidFill>
                  <a:srgbClr val="0070C0"/>
                </a:solidFill>
              </a:rPr>
              <a:t>Cédric Muller</a:t>
            </a:r>
            <a:endParaRPr lang="fr-FR" sz="1400" b="1" i="1" dirty="0">
              <a:solidFill>
                <a:srgbClr val="0070C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6744426" y="4228368"/>
            <a:ext cx="2148054" cy="738664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accent2"/>
                </a:solidFill>
              </a:rPr>
              <a:t>Réseau calcul</a:t>
            </a:r>
          </a:p>
          <a:p>
            <a:pPr algn="ctr"/>
            <a:r>
              <a:rPr lang="fr-FR" sz="1400" b="1" i="1" dirty="0" smtClean="0">
                <a:solidFill>
                  <a:srgbClr val="0070C0"/>
                </a:solidFill>
              </a:rPr>
              <a:t>Pierre </a:t>
            </a:r>
            <a:r>
              <a:rPr lang="fr-FR" sz="1400" b="1" i="1" dirty="0" err="1" smtClean="0">
                <a:solidFill>
                  <a:srgbClr val="0070C0"/>
                </a:solidFill>
              </a:rPr>
              <a:t>Delebecque</a:t>
            </a:r>
            <a:r>
              <a:rPr lang="fr-FR" sz="1400" b="1" i="1" dirty="0" smtClean="0">
                <a:solidFill>
                  <a:srgbClr val="0070C0"/>
                </a:solidFill>
              </a:rPr>
              <a:t> (LAPP)</a:t>
            </a:r>
          </a:p>
          <a:p>
            <a:pPr algn="ctr"/>
            <a:r>
              <a:rPr lang="fr-FR" sz="1400" b="1" i="1" dirty="0" smtClean="0">
                <a:solidFill>
                  <a:srgbClr val="0070C0"/>
                </a:solidFill>
              </a:rPr>
              <a:t>Julien Giraud (LPSC)</a:t>
            </a:r>
            <a:endParaRPr lang="fr-FR" sz="1400" b="1" i="1" dirty="0">
              <a:solidFill>
                <a:srgbClr val="0070C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909608" y="2932224"/>
            <a:ext cx="2448272" cy="738664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accent2"/>
                </a:solidFill>
              </a:rPr>
              <a:t>Chargé de Mission</a:t>
            </a:r>
          </a:p>
          <a:p>
            <a:pPr algn="ctr"/>
            <a:r>
              <a:rPr lang="fr-FR" sz="1400" dirty="0" smtClean="0">
                <a:solidFill>
                  <a:srgbClr val="0070C0"/>
                </a:solidFill>
              </a:rPr>
              <a:t>(LPC Clermont, 10% pour IAO)</a:t>
            </a:r>
          </a:p>
          <a:p>
            <a:pPr algn="ctr"/>
            <a:r>
              <a:rPr lang="fr-FR" sz="1400" b="1" i="1" dirty="0" smtClean="0">
                <a:solidFill>
                  <a:srgbClr val="0070C0"/>
                </a:solidFill>
              </a:rPr>
              <a:t>François </a:t>
            </a:r>
            <a:r>
              <a:rPr lang="fr-FR" sz="1400" b="1" i="1" dirty="0" err="1" smtClean="0">
                <a:solidFill>
                  <a:srgbClr val="0070C0"/>
                </a:solidFill>
              </a:rPr>
              <a:t>Daudon</a:t>
            </a:r>
            <a:endParaRPr lang="fr-FR" sz="1400" b="1" i="1" dirty="0">
              <a:solidFill>
                <a:srgbClr val="0070C0"/>
              </a:solidFill>
            </a:endParaRPr>
          </a:p>
        </p:txBody>
      </p:sp>
      <p:cxnSp>
        <p:nvCxnSpPr>
          <p:cNvPr id="33" name="Connecteur droit avec flèche 32"/>
          <p:cNvCxnSpPr>
            <a:stCxn id="28" idx="3"/>
            <a:endCxn id="30" idx="1"/>
          </p:cNvCxnSpPr>
          <p:nvPr/>
        </p:nvCxnSpPr>
        <p:spPr>
          <a:xfrm flipV="1">
            <a:off x="5981616" y="4597700"/>
            <a:ext cx="762810" cy="14809"/>
          </a:xfrm>
          <a:prstGeom prst="straightConnector1">
            <a:avLst/>
          </a:prstGeom>
          <a:ln w="254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>
            <a:stCxn id="29" idx="3"/>
            <a:endCxn id="28" idx="1"/>
          </p:cNvCxnSpPr>
          <p:nvPr/>
        </p:nvCxnSpPr>
        <p:spPr>
          <a:xfrm>
            <a:off x="2483768" y="3834046"/>
            <a:ext cx="905560" cy="778463"/>
          </a:xfrm>
          <a:prstGeom prst="straightConnector1">
            <a:avLst/>
          </a:prstGeom>
          <a:ln w="254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>
            <a:stCxn id="28" idx="0"/>
            <a:endCxn id="27" idx="2"/>
          </p:cNvCxnSpPr>
          <p:nvPr/>
        </p:nvCxnSpPr>
        <p:spPr>
          <a:xfrm flipH="1" flipV="1">
            <a:off x="4680012" y="2656076"/>
            <a:ext cx="5460" cy="1356268"/>
          </a:xfrm>
          <a:prstGeom prst="straightConnector1">
            <a:avLst/>
          </a:prstGeom>
          <a:ln w="38100"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>
            <a:stCxn id="28" idx="0"/>
            <a:endCxn id="31" idx="1"/>
          </p:cNvCxnSpPr>
          <p:nvPr/>
        </p:nvCxnSpPr>
        <p:spPr>
          <a:xfrm flipV="1">
            <a:off x="4685472" y="3301556"/>
            <a:ext cx="1224136" cy="710788"/>
          </a:xfrm>
          <a:prstGeom prst="straightConnector1">
            <a:avLst/>
          </a:prstGeom>
          <a:ln w="25400">
            <a:solidFill>
              <a:srgbClr val="00B05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>
            <a:off x="3419872" y="5851634"/>
            <a:ext cx="504056" cy="0"/>
          </a:xfrm>
          <a:prstGeom prst="straightConnector1">
            <a:avLst/>
          </a:prstGeom>
          <a:ln w="25400">
            <a:solidFill>
              <a:srgbClr val="00B05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/>
          <p:nvPr/>
        </p:nvCxnSpPr>
        <p:spPr>
          <a:xfrm>
            <a:off x="899592" y="5851634"/>
            <a:ext cx="504056" cy="0"/>
          </a:xfrm>
          <a:prstGeom prst="straightConnector1">
            <a:avLst/>
          </a:prstGeom>
          <a:ln w="38100">
            <a:solidFill>
              <a:srgbClr val="FF0000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ZoneTexte 56"/>
          <p:cNvSpPr txBox="1"/>
          <p:nvPr/>
        </p:nvSpPr>
        <p:spPr>
          <a:xfrm>
            <a:off x="1475656" y="566124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Hiérarchie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6732240" y="566124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Collaboration</a:t>
            </a:r>
          </a:p>
        </p:txBody>
      </p:sp>
      <p:cxnSp>
        <p:nvCxnSpPr>
          <p:cNvPr id="63" name="Connecteur droit avec flèche 62"/>
          <p:cNvCxnSpPr/>
          <p:nvPr/>
        </p:nvCxnSpPr>
        <p:spPr>
          <a:xfrm>
            <a:off x="6156176" y="5860180"/>
            <a:ext cx="504056" cy="0"/>
          </a:xfrm>
          <a:prstGeom prst="straightConnector1">
            <a:avLst/>
          </a:prstGeom>
          <a:ln w="254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ZoneTexte 64"/>
          <p:cNvSpPr txBox="1"/>
          <p:nvPr/>
        </p:nvSpPr>
        <p:spPr>
          <a:xfrm>
            <a:off x="3995936" y="566124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</a:rPr>
              <a:t>Suivi et conseil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539552" y="4725144"/>
            <a:ext cx="1944216" cy="738664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accent2"/>
                </a:solidFill>
              </a:rPr>
              <a:t>Expert </a:t>
            </a:r>
            <a:r>
              <a:rPr lang="fr-FR" sz="1400" b="1" dirty="0" err="1" smtClean="0">
                <a:solidFill>
                  <a:schemeClr val="accent2"/>
                </a:solidFill>
              </a:rPr>
              <a:t>Smarteam</a:t>
            </a:r>
            <a:r>
              <a:rPr lang="fr-FR" sz="1400" b="1" dirty="0" smtClean="0">
                <a:solidFill>
                  <a:schemeClr val="accent2"/>
                </a:solidFill>
              </a:rPr>
              <a:t> </a:t>
            </a:r>
          </a:p>
          <a:p>
            <a:pPr algn="ctr"/>
            <a:r>
              <a:rPr lang="fr-FR" sz="1400" dirty="0" smtClean="0">
                <a:solidFill>
                  <a:srgbClr val="0070C0"/>
                </a:solidFill>
              </a:rPr>
              <a:t>(LPSC, 20% pour IAO)</a:t>
            </a:r>
          </a:p>
          <a:p>
            <a:pPr algn="ctr"/>
            <a:r>
              <a:rPr lang="fr-FR" sz="1400" b="1" i="1" dirty="0" smtClean="0">
                <a:solidFill>
                  <a:srgbClr val="0070C0"/>
                </a:solidFill>
              </a:rPr>
              <a:t>Francis </a:t>
            </a:r>
            <a:r>
              <a:rPr lang="fr-FR" sz="1400" b="1" i="1" dirty="0" err="1" smtClean="0">
                <a:solidFill>
                  <a:srgbClr val="0070C0"/>
                </a:solidFill>
              </a:rPr>
              <a:t>Vezzu</a:t>
            </a:r>
            <a:endParaRPr lang="fr-FR" sz="1400" b="1" i="1" dirty="0">
              <a:solidFill>
                <a:srgbClr val="0070C0"/>
              </a:solidFill>
            </a:endParaRPr>
          </a:p>
        </p:txBody>
      </p:sp>
      <p:cxnSp>
        <p:nvCxnSpPr>
          <p:cNvPr id="32" name="Connecteur droit avec flèche 31"/>
          <p:cNvCxnSpPr>
            <a:stCxn id="26" idx="3"/>
            <a:endCxn id="28" idx="1"/>
          </p:cNvCxnSpPr>
          <p:nvPr/>
        </p:nvCxnSpPr>
        <p:spPr>
          <a:xfrm flipV="1">
            <a:off x="2483768" y="4612509"/>
            <a:ext cx="905560" cy="481967"/>
          </a:xfrm>
          <a:prstGeom prst="straightConnector1">
            <a:avLst/>
          </a:prstGeom>
          <a:ln w="25400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273"/>
            <a:ext cx="9144000" cy="686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Mars 2013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z="1300" smtClean="0">
                <a:solidFill>
                  <a:schemeClr val="accent2"/>
                </a:solidFill>
                <a:latin typeface="Arial" charset="0"/>
              </a:rPr>
              <a:pPr/>
              <a:t>4</a:t>
            </a:fld>
            <a:endParaRPr lang="fr-FR" sz="13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Perrier - Walter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3635896" y="3993594"/>
            <a:ext cx="5508104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 smtClean="0">
                <a:solidFill>
                  <a:srgbClr val="0070C0"/>
                </a:solidFill>
              </a:rPr>
              <a:t>Base de Données Multi-sites </a:t>
            </a:r>
            <a:r>
              <a:rPr lang="fr-FR" sz="1600" b="1" dirty="0" smtClean="0">
                <a:solidFill>
                  <a:srgbClr val="0070C0"/>
                </a:solidFill>
              </a:rPr>
              <a:t>SMARTEAM </a:t>
            </a:r>
            <a:r>
              <a:rPr lang="fr-FR" sz="1600" b="1" dirty="0" smtClean="0">
                <a:solidFill>
                  <a:srgbClr val="0070C0"/>
                </a:solidFill>
              </a:rPr>
              <a:t>: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5 serveurs : Lyon, Caen, Strasbourg, Orsay &amp; Marseille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Multi-sites pour amélioration des performances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Mises à jour régulières des outils</a:t>
            </a:r>
          </a:p>
          <a:p>
            <a:pPr lvl="1">
              <a:spcBef>
                <a:spcPct val="50000"/>
              </a:spcBef>
            </a:pPr>
            <a:r>
              <a:rPr lang="fr-FR" sz="1600" b="1" dirty="0" smtClean="0">
                <a:solidFill>
                  <a:schemeClr val="accent2"/>
                </a:solidFill>
              </a:rPr>
              <a:t>	=&gt; Gestion quotidienne</a:t>
            </a:r>
          </a:p>
          <a:p>
            <a:pPr>
              <a:spcBef>
                <a:spcPct val="50000"/>
              </a:spcBef>
            </a:pPr>
            <a:endParaRPr lang="fr-FR" sz="1600" dirty="0" smtClean="0">
              <a:solidFill>
                <a:srgbClr val="003399"/>
              </a:solidFill>
            </a:endParaRPr>
          </a:p>
        </p:txBody>
      </p:sp>
      <p:pic>
        <p:nvPicPr>
          <p:cNvPr id="11" name="Picture 20" descr="C:\Users\boninchi\Pictures\Labos-in2p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269556"/>
            <a:ext cx="3456384" cy="34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484438" y="115888"/>
            <a:ext cx="60483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200" b="1" dirty="0" smtClean="0">
                <a:solidFill>
                  <a:schemeClr val="accent2"/>
                </a:solidFill>
              </a:rPr>
              <a:t>Organisation : Base de Données Mécanique </a:t>
            </a:r>
            <a:endParaRPr lang="fr-FR" sz="2200" b="1" dirty="0">
              <a:solidFill>
                <a:schemeClr val="accent2"/>
              </a:solidFill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491880" y="1076227"/>
            <a:ext cx="565212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 smtClean="0">
                <a:solidFill>
                  <a:srgbClr val="0070C0"/>
                </a:solidFill>
              </a:rPr>
              <a:t>Mécanique à l'IN2P3 :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Des Bureaux d'Etudes mécaniques dans 17 laboratoires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Un logiciel de conception commun : </a:t>
            </a:r>
          </a:p>
          <a:p>
            <a:pPr lvl="2">
              <a:spcBef>
                <a:spcPct val="50000"/>
              </a:spcBef>
            </a:pPr>
            <a:r>
              <a:rPr lang="fr-FR" sz="1600" dirty="0" smtClean="0">
                <a:solidFill>
                  <a:srgbClr val="0070C0"/>
                </a:solidFill>
              </a:rPr>
              <a:t>- 1988 : EUCLID</a:t>
            </a:r>
          </a:p>
          <a:p>
            <a:pPr lvl="2">
              <a:spcBef>
                <a:spcPct val="50000"/>
              </a:spcBef>
            </a:pPr>
            <a:r>
              <a:rPr lang="fr-FR" sz="1600" dirty="0" smtClean="0">
                <a:solidFill>
                  <a:srgbClr val="0070C0"/>
                </a:solidFill>
              </a:rPr>
              <a:t>- 1999 : </a:t>
            </a:r>
            <a:r>
              <a:rPr lang="fr-FR" sz="1600" dirty="0" err="1" smtClean="0">
                <a:solidFill>
                  <a:srgbClr val="0070C0"/>
                </a:solidFill>
              </a:rPr>
              <a:t>Catia</a:t>
            </a:r>
            <a:r>
              <a:rPr lang="fr-FR" sz="1600" dirty="0" smtClean="0">
                <a:solidFill>
                  <a:srgbClr val="0070C0"/>
                </a:solidFill>
              </a:rPr>
              <a:t> V5 &amp; SMARTEAM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Des Projets communs</a:t>
            </a:r>
          </a:p>
          <a:p>
            <a:pPr lvl="1">
              <a:spcBef>
                <a:spcPct val="50000"/>
              </a:spcBef>
            </a:pPr>
            <a:r>
              <a:rPr lang="fr-FR" sz="1600" b="1" dirty="0" smtClean="0">
                <a:solidFill>
                  <a:schemeClr val="accent2"/>
                </a:solidFill>
              </a:rPr>
              <a:t>	=&gt; Partage des données</a:t>
            </a:r>
          </a:p>
          <a:p>
            <a:pPr>
              <a:spcBef>
                <a:spcPct val="50000"/>
              </a:spcBef>
            </a:pPr>
            <a:endParaRPr lang="fr-FR" sz="1600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endParaRPr lang="fr-FR" sz="1600" dirty="0" smtClean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Mars 2013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z="1300" smtClean="0">
                <a:solidFill>
                  <a:schemeClr val="accent2"/>
                </a:solidFill>
                <a:latin typeface="Arial" charset="0"/>
              </a:rPr>
              <a:pPr/>
              <a:t>5</a:t>
            </a:fld>
            <a:endParaRPr lang="fr-FR" sz="13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Perrier - Walter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2411760" y="899428"/>
            <a:ext cx="67322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b="1" kern="0" noProof="0" dirty="0" smtClean="0">
                <a:solidFill>
                  <a:srgbClr val="0070C0"/>
                </a:solidFill>
              </a:rPr>
              <a:t>	Statistiques de la BD depuis 2008</a:t>
            </a:r>
            <a:endParaRPr kumimoji="0" lang="fr-FR" sz="1800" b="1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484438" y="115888"/>
            <a:ext cx="60483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200" b="1" dirty="0" smtClean="0">
                <a:solidFill>
                  <a:schemeClr val="accent2"/>
                </a:solidFill>
              </a:rPr>
              <a:t>Organisation : Base de Données Mécanique </a:t>
            </a:r>
            <a:endParaRPr lang="fr-FR" sz="2200" b="1" dirty="0">
              <a:solidFill>
                <a:schemeClr val="accent2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628800"/>
            <a:ext cx="7272808" cy="438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67"/>
            <a:ext cx="9144000" cy="686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Mars 2013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z="1300" smtClean="0">
                <a:solidFill>
                  <a:schemeClr val="accent2"/>
                </a:solidFill>
                <a:latin typeface="Arial" charset="0"/>
              </a:rPr>
              <a:pPr/>
              <a:t>6</a:t>
            </a:fld>
            <a:endParaRPr lang="fr-FR" sz="13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Perrier - Walter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484438" y="115888"/>
            <a:ext cx="60483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200" b="1" dirty="0" smtClean="0">
                <a:solidFill>
                  <a:schemeClr val="accent2"/>
                </a:solidFill>
              </a:rPr>
              <a:t>Organisation : GED-IN2P3</a:t>
            </a:r>
            <a:endParaRPr lang="fr-FR" sz="2200" b="1" dirty="0">
              <a:solidFill>
                <a:schemeClr val="accent2"/>
              </a:solidFill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2195736" y="1003950"/>
            <a:ext cx="6948264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 smtClean="0">
                <a:solidFill>
                  <a:srgbClr val="0070C0"/>
                </a:solidFill>
              </a:rPr>
              <a:t>	Evolution de l'outil EDMS vers </a:t>
            </a:r>
            <a:r>
              <a:rPr lang="fr-FR" b="1" dirty="0" err="1" smtClean="0">
                <a:solidFill>
                  <a:srgbClr val="0070C0"/>
                </a:solidFill>
              </a:rPr>
              <a:t>Nuxeo</a:t>
            </a:r>
            <a:endParaRPr lang="fr-FR" b="1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endParaRPr lang="fr-FR" sz="1600" b="1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fr-FR" sz="1600" dirty="0" smtClean="0">
                <a:solidFill>
                  <a:srgbClr val="0070C0"/>
                </a:solidFill>
              </a:rPr>
              <a:t>Equipe Projet supervisée par la Direction Technique :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</a:t>
            </a:r>
            <a:r>
              <a:rPr lang="fr-FR" sz="1600" b="1" dirty="0" smtClean="0">
                <a:solidFill>
                  <a:srgbClr val="0070C0"/>
                </a:solidFill>
              </a:rPr>
              <a:t>Chef de projet </a:t>
            </a:r>
            <a:r>
              <a:rPr lang="fr-FR" sz="1600" dirty="0" smtClean="0">
                <a:solidFill>
                  <a:srgbClr val="0070C0"/>
                </a:solidFill>
              </a:rPr>
              <a:t>: </a:t>
            </a:r>
            <a:r>
              <a:rPr lang="fr-FR" sz="1600" i="1" dirty="0" smtClean="0">
                <a:solidFill>
                  <a:srgbClr val="0070C0"/>
                </a:solidFill>
              </a:rPr>
              <a:t>Christian Arnault </a:t>
            </a:r>
            <a:r>
              <a:rPr lang="fr-FR" sz="1600" dirty="0" smtClean="0">
                <a:solidFill>
                  <a:srgbClr val="0070C0"/>
                </a:solidFill>
              </a:rPr>
              <a:t>(LAL)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</a:t>
            </a:r>
            <a:r>
              <a:rPr lang="fr-FR" sz="1600" b="1" dirty="0" smtClean="0">
                <a:solidFill>
                  <a:srgbClr val="0070C0"/>
                </a:solidFill>
              </a:rPr>
              <a:t>Expertise EDMS &amp; Paramétrage Atrium</a:t>
            </a:r>
          </a:p>
          <a:p>
            <a:pPr lvl="1">
              <a:spcBef>
                <a:spcPct val="50000"/>
              </a:spcBef>
            </a:pPr>
            <a:r>
              <a:rPr lang="fr-FR" sz="1600" i="1" dirty="0" smtClean="0">
                <a:solidFill>
                  <a:srgbClr val="0070C0"/>
                </a:solidFill>
              </a:rPr>
              <a:t>	Pierre-Etienne </a:t>
            </a:r>
            <a:r>
              <a:rPr lang="fr-FR" sz="1600" i="1" dirty="0" err="1" smtClean="0">
                <a:solidFill>
                  <a:srgbClr val="0070C0"/>
                </a:solidFill>
              </a:rPr>
              <a:t>Macchi</a:t>
            </a:r>
            <a:r>
              <a:rPr lang="fr-FR" sz="1600" i="1" dirty="0" smtClean="0">
                <a:solidFill>
                  <a:srgbClr val="0070C0"/>
                </a:solidFill>
              </a:rPr>
              <a:t>, Jean-René Rouet  </a:t>
            </a:r>
            <a:r>
              <a:rPr lang="fr-FR" sz="1600" dirty="0" smtClean="0">
                <a:solidFill>
                  <a:srgbClr val="0070C0"/>
                </a:solidFill>
              </a:rPr>
              <a:t>&amp; </a:t>
            </a:r>
            <a:r>
              <a:rPr lang="fr-FR" sz="1600" i="1" dirty="0" smtClean="0">
                <a:solidFill>
                  <a:srgbClr val="0070C0"/>
                </a:solidFill>
              </a:rPr>
              <a:t>Dominique Cathala</a:t>
            </a:r>
            <a:r>
              <a:rPr lang="fr-FR" sz="1600" dirty="0" smtClean="0">
                <a:solidFill>
                  <a:srgbClr val="0070C0"/>
                </a:solidFill>
              </a:rPr>
              <a:t> (CC)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fr-FR" sz="1600" b="1" dirty="0" smtClean="0">
                <a:solidFill>
                  <a:srgbClr val="0070C0"/>
                </a:solidFill>
              </a:rPr>
              <a:t> Paramétrage Atrium &amp; Support utilisateurs </a:t>
            </a:r>
            <a:r>
              <a:rPr lang="fr-FR" sz="1600" dirty="0" smtClean="0">
                <a:solidFill>
                  <a:srgbClr val="0070C0"/>
                </a:solidFill>
              </a:rPr>
              <a:t>: </a:t>
            </a:r>
            <a:r>
              <a:rPr lang="fr-FR" sz="1600" i="1" dirty="0" smtClean="0">
                <a:solidFill>
                  <a:srgbClr val="0070C0"/>
                </a:solidFill>
              </a:rPr>
              <a:t>Cellule IAO</a:t>
            </a:r>
          </a:p>
          <a:p>
            <a:pPr>
              <a:spcBef>
                <a:spcPct val="50000"/>
              </a:spcBef>
            </a:pPr>
            <a:endParaRPr lang="fr-FR" sz="1600" dirty="0" smtClean="0">
              <a:solidFill>
                <a:srgbClr val="003399"/>
              </a:solidFill>
            </a:endParaRPr>
          </a:p>
          <a:p>
            <a:pPr>
              <a:spcBef>
                <a:spcPct val="50000"/>
              </a:spcBef>
            </a:pPr>
            <a:r>
              <a:rPr lang="fr-FR" sz="1600" dirty="0">
                <a:solidFill>
                  <a:srgbClr val="0070C0"/>
                </a:solidFill>
              </a:rPr>
              <a:t>M</a:t>
            </a:r>
            <a:r>
              <a:rPr lang="fr-FR" sz="1600" dirty="0" smtClean="0">
                <a:solidFill>
                  <a:srgbClr val="0070C0"/>
                </a:solidFill>
              </a:rPr>
              <a:t>oyens alloués :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</a:t>
            </a:r>
            <a:r>
              <a:rPr lang="fr-FR" sz="1600" b="1" dirty="0" smtClean="0">
                <a:solidFill>
                  <a:srgbClr val="0070C0"/>
                </a:solidFill>
              </a:rPr>
              <a:t>1,9 ETP </a:t>
            </a:r>
            <a:r>
              <a:rPr lang="fr-FR" sz="1600" dirty="0" smtClean="0">
                <a:solidFill>
                  <a:srgbClr val="0070C0"/>
                </a:solidFill>
              </a:rPr>
              <a:t>en total pour le projet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dont </a:t>
            </a:r>
            <a:r>
              <a:rPr lang="fr-FR" sz="1600" b="1" dirty="0" smtClean="0">
                <a:solidFill>
                  <a:srgbClr val="0070C0"/>
                </a:solidFill>
              </a:rPr>
              <a:t>1 ETP </a:t>
            </a:r>
            <a:r>
              <a:rPr lang="fr-FR" sz="1600" dirty="0" smtClean="0">
                <a:solidFill>
                  <a:srgbClr val="0070C0"/>
                </a:solidFill>
              </a:rPr>
              <a:t>pour la </a:t>
            </a:r>
            <a:r>
              <a:rPr lang="fr-FR" sz="1600" dirty="0">
                <a:solidFill>
                  <a:srgbClr val="0070C0"/>
                </a:solidFill>
              </a:rPr>
              <a:t>C</a:t>
            </a:r>
            <a:r>
              <a:rPr lang="fr-FR" sz="1600" dirty="0" smtClean="0">
                <a:solidFill>
                  <a:srgbClr val="0070C0"/>
                </a:solidFill>
              </a:rPr>
              <a:t>ellule IAO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fr-FR" sz="1600" b="1" dirty="0" smtClean="0">
                <a:solidFill>
                  <a:srgbClr val="0070C0"/>
                </a:solidFill>
              </a:rPr>
              <a:t> Soutien logistique par le Centre de Calcul</a:t>
            </a:r>
          </a:p>
          <a:p>
            <a:pPr>
              <a:spcBef>
                <a:spcPct val="50000"/>
              </a:spcBef>
            </a:pPr>
            <a:endParaRPr lang="fr-FR" sz="16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Mars 2013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z="1300" smtClean="0">
                <a:solidFill>
                  <a:schemeClr val="accent2"/>
                </a:solidFill>
                <a:latin typeface="Arial" charset="0"/>
              </a:rPr>
              <a:pPr/>
              <a:t>7</a:t>
            </a:fld>
            <a:endParaRPr lang="fr-FR" sz="13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Perrier - Walter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grpSp>
        <p:nvGrpSpPr>
          <p:cNvPr id="2" name="Groupe 8"/>
          <p:cNvGrpSpPr>
            <a:grpSpLocks/>
          </p:cNvGrpSpPr>
          <p:nvPr/>
        </p:nvGrpSpPr>
        <p:grpSpPr bwMode="auto">
          <a:xfrm>
            <a:off x="3285668" y="1387138"/>
            <a:ext cx="2916238" cy="1042987"/>
            <a:chOff x="2951820" y="1808820"/>
            <a:chExt cx="2916324" cy="1044116"/>
          </a:xfrm>
          <a:noFill/>
        </p:grpSpPr>
        <p:sp>
          <p:nvSpPr>
            <p:cNvPr id="11" name="Ellipse 10"/>
            <p:cNvSpPr/>
            <p:nvPr/>
          </p:nvSpPr>
          <p:spPr>
            <a:xfrm>
              <a:off x="2951820" y="1808820"/>
              <a:ext cx="2916324" cy="1044116"/>
            </a:xfrm>
            <a:prstGeom prst="ellipse">
              <a:avLst/>
            </a:prstGeom>
            <a:grpFill/>
            <a:ln w="25400">
              <a:solidFill>
                <a:srgbClr val="0070C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fr-FR" sz="2200" dirty="0">
                <a:solidFill>
                  <a:srgbClr val="0070C0"/>
                </a:solidFill>
              </a:endParaRPr>
            </a:p>
          </p:txBody>
        </p:sp>
        <p:sp>
          <p:nvSpPr>
            <p:cNvPr id="12" name="ZoneTexte 7"/>
            <p:cNvSpPr txBox="1">
              <a:spLocks noChangeArrowheads="1"/>
            </p:cNvSpPr>
            <p:nvPr/>
          </p:nvSpPr>
          <p:spPr bwMode="auto">
            <a:xfrm>
              <a:off x="3095836" y="2060848"/>
              <a:ext cx="273630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sz="2400" b="1" dirty="0" smtClean="0">
                  <a:solidFill>
                    <a:srgbClr val="0070C0"/>
                  </a:solidFill>
                </a:rPr>
                <a:t>Cellule IAO/CAO</a:t>
              </a:r>
              <a:endParaRPr lang="fr-FR" sz="2400" b="1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24" name="Connecteur droit 23"/>
          <p:cNvCxnSpPr>
            <a:stCxn id="11" idx="4"/>
            <a:endCxn id="33" idx="0"/>
          </p:cNvCxnSpPr>
          <p:nvPr/>
        </p:nvCxnSpPr>
        <p:spPr>
          <a:xfrm flipH="1">
            <a:off x="4741654" y="2430125"/>
            <a:ext cx="2133" cy="1574939"/>
          </a:xfrm>
          <a:prstGeom prst="line">
            <a:avLst/>
          </a:prstGeom>
          <a:ln w="50800">
            <a:solidFill>
              <a:srgbClr val="0070C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e 30"/>
          <p:cNvGrpSpPr/>
          <p:nvPr/>
        </p:nvGrpSpPr>
        <p:grpSpPr>
          <a:xfrm>
            <a:off x="421174" y="4005064"/>
            <a:ext cx="2448272" cy="1656184"/>
            <a:chOff x="395536" y="3717032"/>
            <a:chExt cx="2448272" cy="1656184"/>
          </a:xfrm>
        </p:grpSpPr>
        <p:sp>
          <p:nvSpPr>
            <p:cNvPr id="27" name="Rectangle à coins arrondis 26"/>
            <p:cNvSpPr/>
            <p:nvPr/>
          </p:nvSpPr>
          <p:spPr>
            <a:xfrm>
              <a:off x="395536" y="3717032"/>
              <a:ext cx="2448272" cy="1656184"/>
            </a:xfrm>
            <a:prstGeom prst="roundRect">
              <a:avLst/>
            </a:prstGeom>
            <a:noFill/>
            <a:ln w="254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659196" y="3895232"/>
              <a:ext cx="187220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>
                  <a:solidFill>
                    <a:srgbClr val="0070C0"/>
                  </a:solidFill>
                </a:rPr>
                <a:t>Organisation</a:t>
              </a:r>
            </a:p>
            <a:p>
              <a:pPr>
                <a:buFont typeface="Arial" charset="0"/>
                <a:buChar char="•"/>
              </a:pPr>
              <a:r>
                <a:rPr lang="fr-FR" sz="2000" dirty="0" smtClean="0">
                  <a:solidFill>
                    <a:srgbClr val="0070C0"/>
                  </a:solidFill>
                </a:rPr>
                <a:t> Structure</a:t>
              </a:r>
            </a:p>
            <a:p>
              <a:pPr>
                <a:buFont typeface="Arial" charset="0"/>
                <a:buChar char="•"/>
              </a:pPr>
              <a:r>
                <a:rPr lang="fr-FR" sz="2000" dirty="0" smtClean="0">
                  <a:solidFill>
                    <a:srgbClr val="0070C0"/>
                  </a:solidFill>
                </a:rPr>
                <a:t> BD mécanique</a:t>
              </a:r>
            </a:p>
            <a:p>
              <a:pPr>
                <a:buFont typeface="Arial" pitchFamily="34" charset="0"/>
                <a:buChar char="•"/>
              </a:pPr>
              <a:r>
                <a:rPr lang="fr-FR" dirty="0" smtClean="0">
                  <a:solidFill>
                    <a:srgbClr val="0070C0"/>
                  </a:solidFill>
                </a:rPr>
                <a:t> GED IN2P3</a:t>
              </a:r>
              <a:endParaRPr lang="fr-FR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8" name="Groupe 31"/>
          <p:cNvGrpSpPr/>
          <p:nvPr/>
        </p:nvGrpSpPr>
        <p:grpSpPr>
          <a:xfrm>
            <a:off x="3517518" y="4005064"/>
            <a:ext cx="2448272" cy="1656184"/>
            <a:chOff x="395536" y="3717032"/>
            <a:chExt cx="2448272" cy="1656184"/>
          </a:xfrm>
        </p:grpSpPr>
        <p:sp>
          <p:nvSpPr>
            <p:cNvPr id="33" name="Rectangle à coins arrondis 32"/>
            <p:cNvSpPr/>
            <p:nvPr/>
          </p:nvSpPr>
          <p:spPr>
            <a:xfrm>
              <a:off x="395536" y="3717032"/>
              <a:ext cx="2448272" cy="1656184"/>
            </a:xfrm>
            <a:prstGeom prst="roundRect">
              <a:avLst/>
            </a:prstGeom>
            <a:noFill/>
            <a:ln w="635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513914" y="3861048"/>
              <a:ext cx="2218796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>
                  <a:solidFill>
                    <a:schemeClr val="accent2"/>
                  </a:solidFill>
                </a:rPr>
                <a:t>Soutien aux Labos</a:t>
              </a:r>
              <a:endParaRPr lang="fr-FR" sz="2000" dirty="0" smtClean="0">
                <a:solidFill>
                  <a:schemeClr val="accent2"/>
                </a:solidFill>
              </a:endParaRPr>
            </a:p>
            <a:p>
              <a:pPr>
                <a:buFont typeface="Arial" charset="0"/>
                <a:buChar char="•"/>
              </a:pPr>
              <a:r>
                <a:rPr lang="fr-FR" sz="2000" dirty="0" smtClean="0">
                  <a:solidFill>
                    <a:schemeClr val="accent2"/>
                  </a:solidFill>
                </a:rPr>
                <a:t> Support</a:t>
              </a:r>
            </a:p>
            <a:p>
              <a:pPr>
                <a:buFont typeface="Arial" charset="0"/>
                <a:buChar char="•"/>
              </a:pPr>
              <a:r>
                <a:rPr lang="fr-FR" sz="2000" dirty="0" smtClean="0">
                  <a:solidFill>
                    <a:schemeClr val="accent2"/>
                  </a:solidFill>
                </a:rPr>
                <a:t> Formations 2012</a:t>
              </a:r>
            </a:p>
            <a:p>
              <a:pPr>
                <a:buFont typeface="Arial" charset="0"/>
                <a:buChar char="•"/>
              </a:pPr>
              <a:r>
                <a:rPr lang="fr-FR" sz="2000" dirty="0" smtClean="0">
                  <a:solidFill>
                    <a:schemeClr val="accent2"/>
                  </a:solidFill>
                </a:rPr>
                <a:t> Réseau Calcul</a:t>
              </a:r>
            </a:p>
          </p:txBody>
        </p:sp>
      </p:grpSp>
      <p:grpSp>
        <p:nvGrpSpPr>
          <p:cNvPr id="9" name="Groupe 36"/>
          <p:cNvGrpSpPr/>
          <p:nvPr/>
        </p:nvGrpSpPr>
        <p:grpSpPr>
          <a:xfrm>
            <a:off x="6397838" y="4005064"/>
            <a:ext cx="2448272" cy="1656184"/>
            <a:chOff x="395536" y="3717032"/>
            <a:chExt cx="2448272" cy="1656184"/>
          </a:xfrm>
        </p:grpSpPr>
        <p:sp>
          <p:nvSpPr>
            <p:cNvPr id="38" name="Rectangle à coins arrondis 37"/>
            <p:cNvSpPr/>
            <p:nvPr/>
          </p:nvSpPr>
          <p:spPr>
            <a:xfrm>
              <a:off x="395536" y="3717032"/>
              <a:ext cx="2448272" cy="1656184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603014" y="3893695"/>
              <a:ext cx="211260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>
                  <a:solidFill>
                    <a:srgbClr val="0070C0"/>
                  </a:solidFill>
                </a:rPr>
                <a:t>Perspectives</a:t>
              </a:r>
              <a:endParaRPr lang="fr-FR" sz="2000" dirty="0" smtClean="0">
                <a:solidFill>
                  <a:srgbClr val="0070C0"/>
                </a:solidFill>
              </a:endParaRPr>
            </a:p>
            <a:p>
              <a:pPr>
                <a:buFont typeface="Arial" charset="0"/>
                <a:buChar char="•"/>
              </a:pPr>
              <a:r>
                <a:rPr lang="fr-FR" sz="2000" dirty="0" smtClean="0">
                  <a:solidFill>
                    <a:srgbClr val="0070C0"/>
                  </a:solidFill>
                </a:rPr>
                <a:t> </a:t>
              </a:r>
              <a:r>
                <a:rPr lang="fr-FR" sz="2000" dirty="0" err="1" smtClean="0">
                  <a:solidFill>
                    <a:srgbClr val="0070C0"/>
                  </a:solidFill>
                </a:rPr>
                <a:t>Enovia</a:t>
              </a:r>
              <a:r>
                <a:rPr lang="fr-FR" sz="2000" dirty="0" smtClean="0">
                  <a:solidFill>
                    <a:srgbClr val="0070C0"/>
                  </a:solidFill>
                </a:rPr>
                <a:t> V6</a:t>
              </a:r>
            </a:p>
            <a:p>
              <a:pPr>
                <a:buFont typeface="Arial" charset="0"/>
                <a:buChar char="•"/>
              </a:pPr>
              <a:r>
                <a:rPr lang="fr-FR" sz="2000" dirty="0" smtClean="0">
                  <a:solidFill>
                    <a:srgbClr val="0070C0"/>
                  </a:solidFill>
                </a:rPr>
                <a:t> Atrium</a:t>
              </a:r>
            </a:p>
            <a:p>
              <a:pPr>
                <a:buFont typeface="Arial" charset="0"/>
                <a:buChar char="•"/>
              </a:pPr>
              <a:r>
                <a:rPr lang="fr-FR" sz="2000" dirty="0" smtClean="0">
                  <a:solidFill>
                    <a:srgbClr val="0070C0"/>
                  </a:solidFill>
                </a:rPr>
                <a:t> Demandes 2012</a:t>
              </a:r>
              <a:endParaRPr lang="fr-FR" sz="2000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46" name="Connecteur droit 45"/>
          <p:cNvCxnSpPr>
            <a:stCxn id="11" idx="3"/>
            <a:endCxn id="27" idx="0"/>
          </p:cNvCxnSpPr>
          <p:nvPr/>
        </p:nvCxnSpPr>
        <p:spPr>
          <a:xfrm flipH="1">
            <a:off x="1645310" y="2277383"/>
            <a:ext cx="2067431" cy="1727681"/>
          </a:xfrm>
          <a:prstGeom prst="line">
            <a:avLst/>
          </a:prstGeom>
          <a:ln w="50800">
            <a:solidFill>
              <a:srgbClr val="0070C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>
            <a:stCxn id="11" idx="5"/>
            <a:endCxn id="38" idx="0"/>
          </p:cNvCxnSpPr>
          <p:nvPr/>
        </p:nvCxnSpPr>
        <p:spPr>
          <a:xfrm>
            <a:off x="5774833" y="2277383"/>
            <a:ext cx="1847141" cy="1727681"/>
          </a:xfrm>
          <a:prstGeom prst="line">
            <a:avLst/>
          </a:prstGeom>
          <a:ln w="50800">
            <a:solidFill>
              <a:srgbClr val="0070C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2484438" y="115888"/>
            <a:ext cx="60483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200" b="1" dirty="0" smtClean="0">
                <a:solidFill>
                  <a:schemeClr val="accent2"/>
                </a:solidFill>
              </a:rPr>
              <a:t>Structure de la présentation</a:t>
            </a:r>
            <a:endParaRPr lang="fr-FR" sz="22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Mars 2013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z="1300" smtClean="0">
                <a:solidFill>
                  <a:schemeClr val="accent2"/>
                </a:solidFill>
                <a:latin typeface="Arial" charset="0"/>
              </a:rPr>
              <a:pPr/>
              <a:t>8</a:t>
            </a:fld>
            <a:endParaRPr lang="fr-FR" sz="13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300" dirty="0" smtClean="0">
                <a:solidFill>
                  <a:schemeClr val="accent2"/>
                </a:solidFill>
                <a:latin typeface="Arial" charset="0"/>
              </a:rPr>
              <a:t>Perrier - Walter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484438" y="115888"/>
            <a:ext cx="60483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200" b="1" dirty="0" smtClean="0">
                <a:solidFill>
                  <a:schemeClr val="accent2"/>
                </a:solidFill>
              </a:rPr>
              <a:t>Soutien aux Labos : Support</a:t>
            </a:r>
            <a:endParaRPr lang="fr-FR" sz="2200" b="1" dirty="0">
              <a:solidFill>
                <a:schemeClr val="accent2"/>
              </a:solidFill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1907704" y="836712"/>
            <a:ext cx="7236296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 smtClean="0">
                <a:solidFill>
                  <a:srgbClr val="0070C0"/>
                </a:solidFill>
              </a:rPr>
              <a:t>SMARTEAM :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Support aux utilisateurs 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Sécurisation des données (accès et backup)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Gestion du Multi-sites (Surveillance pour non interruption du service)</a:t>
            </a:r>
          </a:p>
          <a:p>
            <a:pPr>
              <a:spcBef>
                <a:spcPct val="50000"/>
              </a:spcBef>
            </a:pPr>
            <a:endParaRPr lang="fr-FR" sz="1000" b="1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fr-FR" sz="1600" b="1" dirty="0" smtClean="0">
                <a:solidFill>
                  <a:srgbClr val="0070C0"/>
                </a:solidFill>
              </a:rPr>
              <a:t>CATIA :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Support de premier niveau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Gestion des licences : 120 licences flottantes avec possibilité de jetons</a:t>
            </a:r>
          </a:p>
          <a:p>
            <a:pPr>
              <a:spcBef>
                <a:spcPct val="50000"/>
              </a:spcBef>
            </a:pPr>
            <a:endParaRPr lang="fr-FR" sz="1000" dirty="0" smtClean="0">
              <a:solidFill>
                <a:srgbClr val="003399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fr-FR" b="1" dirty="0" smtClean="0">
                <a:solidFill>
                  <a:srgbClr val="0070C0"/>
                </a:solidFill>
              </a:rPr>
              <a:t>ANSYS :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rgbClr val="0070C0"/>
                </a:solidFill>
              </a:rPr>
              <a:t> Interface avec société ANSYS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dirty="0" smtClean="0">
                <a:solidFill>
                  <a:srgbClr val="0070C0"/>
                </a:solidFill>
              </a:rPr>
              <a:t>Suivi de la maintenance annuelle</a:t>
            </a:r>
          </a:p>
          <a:p>
            <a:pPr lvl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rgbClr val="0070C0"/>
                </a:solidFill>
              </a:rPr>
              <a:t> Gestion des licences : 17 (basiques) + 3 (experts) licences flottantes</a:t>
            </a:r>
          </a:p>
          <a:p>
            <a:pPr>
              <a:spcBef>
                <a:spcPct val="50000"/>
              </a:spcBef>
              <a:defRPr/>
            </a:pPr>
            <a:endParaRPr lang="fr-FR" sz="1000" b="1" kern="0" dirty="0">
              <a:solidFill>
                <a:srgbClr val="333399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fr-FR" b="1" dirty="0" smtClean="0">
                <a:solidFill>
                  <a:srgbClr val="0070C0"/>
                </a:solidFill>
              </a:rPr>
              <a:t>Automatisation des installations pour les 3 logiciels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Mars 2013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BF9DE-297A-4B1D-9FD7-AE01FC03A106}" type="slidenum">
              <a:rPr lang="fr-FR" sz="1300" smtClean="0">
                <a:solidFill>
                  <a:schemeClr val="accent2"/>
                </a:solidFill>
                <a:latin typeface="Arial" charset="0"/>
              </a:rPr>
              <a:pPr/>
              <a:t>9</a:t>
            </a:fld>
            <a:endParaRPr lang="fr-FR" sz="13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300" smtClean="0">
                <a:solidFill>
                  <a:schemeClr val="accent2"/>
                </a:solidFill>
                <a:latin typeface="Arial" charset="0"/>
              </a:rPr>
              <a:t>Perrier - Walter</a:t>
            </a:r>
            <a:endParaRPr lang="fr-FR" sz="13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1907704" y="1196752"/>
            <a:ext cx="7236296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 dirty="0" smtClean="0">
                <a:solidFill>
                  <a:srgbClr val="0070C0"/>
                </a:solidFill>
              </a:rPr>
              <a:t>SMARTEAM :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Accompagnement interne IN2P3 (F. </a:t>
            </a:r>
            <a:r>
              <a:rPr lang="fr-FR" sz="1600" dirty="0" err="1" smtClean="0">
                <a:solidFill>
                  <a:srgbClr val="0070C0"/>
                </a:solidFill>
              </a:rPr>
              <a:t>Vezzu</a:t>
            </a:r>
            <a:r>
              <a:rPr lang="fr-FR" sz="1600" dirty="0" smtClean="0">
                <a:solidFill>
                  <a:srgbClr val="0070C0"/>
                </a:solidFill>
              </a:rPr>
              <a:t> &amp; M. Walter)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Interventions en interne mieux adaptées car outils très spécifiques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</a:t>
            </a:r>
            <a:r>
              <a:rPr lang="fr-FR" sz="1600" b="1" dirty="0" smtClean="0">
                <a:solidFill>
                  <a:srgbClr val="0070C0"/>
                </a:solidFill>
              </a:rPr>
              <a:t>2 bureaux d'études </a:t>
            </a:r>
            <a:r>
              <a:rPr lang="fr-FR" sz="1600" dirty="0" smtClean="0">
                <a:solidFill>
                  <a:srgbClr val="0070C0"/>
                </a:solidFill>
              </a:rPr>
              <a:t>: IPNL &amp; </a:t>
            </a:r>
            <a:r>
              <a:rPr lang="fr-FR" sz="1600" dirty="0" err="1" smtClean="0">
                <a:solidFill>
                  <a:srgbClr val="0070C0"/>
                </a:solidFill>
              </a:rPr>
              <a:t>Subatech</a:t>
            </a:r>
            <a:endParaRPr lang="fr-FR" sz="1600" dirty="0" smtClean="0">
              <a:solidFill>
                <a:srgbClr val="0070C0"/>
              </a:solidFill>
            </a:endParaRP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endParaRPr lang="fr-FR" sz="800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fr-FR" sz="1600" b="1" dirty="0" smtClean="0">
                <a:solidFill>
                  <a:srgbClr val="0070C0"/>
                </a:solidFill>
              </a:rPr>
              <a:t>CATIA :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</a:t>
            </a:r>
            <a:r>
              <a:rPr lang="fr-FR" sz="1600" b="1" dirty="0" smtClean="0">
                <a:solidFill>
                  <a:srgbClr val="0070C0"/>
                </a:solidFill>
              </a:rPr>
              <a:t>2 formations "Initiation"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</a:t>
            </a:r>
            <a:r>
              <a:rPr lang="fr-FR" sz="1600" b="1" dirty="0" smtClean="0">
                <a:solidFill>
                  <a:srgbClr val="0070C0"/>
                </a:solidFill>
              </a:rPr>
              <a:t>1 formation "Expert"</a:t>
            </a:r>
            <a:endParaRPr lang="fr-FR" sz="800" b="1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endParaRPr lang="fr-FR" sz="1600" b="1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fr-FR" sz="1600" b="1" dirty="0" smtClean="0">
                <a:solidFill>
                  <a:srgbClr val="0070C0"/>
                </a:solidFill>
              </a:rPr>
              <a:t>ANSYS :</a:t>
            </a:r>
          </a:p>
          <a:p>
            <a:pPr lvl="1">
              <a:spcBef>
                <a:spcPct val="50000"/>
              </a:spcBef>
              <a:buFont typeface="Arial" charset="0"/>
              <a:buChar char="•"/>
            </a:pPr>
            <a:r>
              <a:rPr lang="fr-FR" sz="1600" dirty="0" smtClean="0">
                <a:solidFill>
                  <a:srgbClr val="0070C0"/>
                </a:solidFill>
              </a:rPr>
              <a:t> </a:t>
            </a:r>
            <a:r>
              <a:rPr lang="fr-FR" sz="1600" dirty="0" err="1" smtClean="0">
                <a:solidFill>
                  <a:srgbClr val="0070C0"/>
                </a:solidFill>
              </a:rPr>
              <a:t>Cf</a:t>
            </a:r>
            <a:r>
              <a:rPr lang="fr-FR" sz="1600" dirty="0" smtClean="0">
                <a:solidFill>
                  <a:srgbClr val="0070C0"/>
                </a:solidFill>
              </a:rPr>
              <a:t> </a:t>
            </a:r>
            <a:r>
              <a:rPr lang="fr-FR" sz="1600" dirty="0" err="1" smtClean="0">
                <a:solidFill>
                  <a:srgbClr val="0070C0"/>
                </a:solidFill>
              </a:rPr>
              <a:t>Slide</a:t>
            </a:r>
            <a:r>
              <a:rPr lang="fr-FR" sz="1600" dirty="0" smtClean="0">
                <a:solidFill>
                  <a:srgbClr val="0070C0"/>
                </a:solidFill>
              </a:rPr>
              <a:t> suivante</a:t>
            </a:r>
            <a:endParaRPr lang="fr-FR" sz="900" dirty="0" smtClean="0">
              <a:solidFill>
                <a:srgbClr val="003399"/>
              </a:solidFill>
            </a:endParaRPr>
          </a:p>
          <a:p>
            <a:pPr>
              <a:spcBef>
                <a:spcPct val="50000"/>
              </a:spcBef>
            </a:pPr>
            <a:endParaRPr lang="fr-FR" sz="1600" b="1" dirty="0" smtClean="0">
              <a:solidFill>
                <a:srgbClr val="0070C0"/>
              </a:solidFill>
            </a:endParaRPr>
          </a:p>
          <a:p>
            <a:pPr>
              <a:spcBef>
                <a:spcPct val="50000"/>
              </a:spcBef>
            </a:pPr>
            <a:r>
              <a:rPr lang="fr-FR" sz="1600" b="1" dirty="0" smtClean="0">
                <a:solidFill>
                  <a:srgbClr val="0070C0"/>
                </a:solidFill>
              </a:rPr>
              <a:t>=&gt; Les </a:t>
            </a:r>
            <a:r>
              <a:rPr lang="fr-FR" sz="1600" b="1" dirty="0" err="1" smtClean="0">
                <a:solidFill>
                  <a:srgbClr val="0070C0"/>
                </a:solidFill>
              </a:rPr>
              <a:t>COFOs</a:t>
            </a:r>
            <a:r>
              <a:rPr lang="fr-FR" sz="1600" b="1" dirty="0" smtClean="0">
                <a:solidFill>
                  <a:srgbClr val="0070C0"/>
                </a:solidFill>
              </a:rPr>
              <a:t> sont informés de toutes les actions de formations.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484438" y="115888"/>
            <a:ext cx="60483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200" b="1" dirty="0" smtClean="0">
                <a:solidFill>
                  <a:schemeClr val="accent2"/>
                </a:solidFill>
              </a:rPr>
              <a:t>Soutien aux Labos : Formations 2012</a:t>
            </a:r>
            <a:endParaRPr lang="fr-FR" sz="22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3277</TotalTime>
  <Words>831</Words>
  <Application>Microsoft Office PowerPoint</Application>
  <PresentationFormat>Affichage à l'écran (4:3)</PresentationFormat>
  <Paragraphs>225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</vt:vector>
  </TitlesOfParts>
  <Company>CNRS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Mathieu Walter</dc:creator>
  <cp:lastModifiedBy>Mathieu Walter</cp:lastModifiedBy>
  <cp:revision>332</cp:revision>
  <dcterms:created xsi:type="dcterms:W3CDTF">2012-05-31T13:44:26Z</dcterms:created>
  <dcterms:modified xsi:type="dcterms:W3CDTF">2013-03-14T14:51:47Z</dcterms:modified>
</cp:coreProperties>
</file>