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76" r:id="rId14"/>
    <p:sldId id="271" r:id="rId15"/>
    <p:sldId id="277" r:id="rId16"/>
    <p:sldId id="272" r:id="rId17"/>
    <p:sldId id="273" r:id="rId18"/>
    <p:sldId id="274" r:id="rId19"/>
    <p:sldId id="2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AC0-31BA-46CB-9607-549B3F8D6E8F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3269-C5F5-4957-A564-4C1E32AF2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130425"/>
            <a:ext cx="6768752" cy="1470025"/>
          </a:xfrm>
        </p:spPr>
        <p:txBody>
          <a:bodyPr/>
          <a:lstStyle/>
          <a:p>
            <a:r>
              <a:rPr lang="en-US" dirty="0" smtClean="0"/>
              <a:t>Interactions of hadrons in the Si-W ECAL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Naomi van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Kolk</a:t>
            </a:r>
            <a:endParaRPr lang="en-US" dirty="0" smtClean="0"/>
          </a:p>
          <a:p>
            <a:r>
              <a:rPr lang="en-US" dirty="0" smtClean="0"/>
              <a:t>LAL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 for events classified as non-interacting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50131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Non-interacting events</a:t>
            </a:r>
            <a:endParaRPr lang="en-US" dirty="0"/>
          </a:p>
        </p:txBody>
      </p:sp>
      <p:pic>
        <p:nvPicPr>
          <p:cNvPr id="7" name="Content Placeholder 6" descr="LongitudinalEnergyProfile_NonInteracting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0180" y="1556792"/>
            <a:ext cx="5692140" cy="499491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 for events classified as interacting</a:t>
            </a:r>
            <a:endParaRPr lang="en-US" dirty="0"/>
          </a:p>
        </p:txBody>
      </p:sp>
      <p:pic>
        <p:nvPicPr>
          <p:cNvPr id="14" name="Content Placeholder 13" descr="MeanShowerRadius_Interacting_se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0180" y="1556792"/>
            <a:ext cx="5692140" cy="499491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 for events classified as non-interacting</a:t>
            </a:r>
            <a:endParaRPr lang="en-US" dirty="0"/>
          </a:p>
        </p:txBody>
      </p:sp>
      <p:pic>
        <p:nvPicPr>
          <p:cNvPr id="11" name="Content Placeholder 10" descr="MeanShowerRadius_NonInteracting_se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5692140" cy="4994910"/>
          </a:xfrm>
        </p:spPr>
      </p:pic>
      <p:sp>
        <p:nvSpPr>
          <p:cNvPr id="12" name="TextBox 11"/>
          <p:cNvSpPr txBox="1"/>
          <p:nvPr/>
        </p:nvSpPr>
        <p:spPr>
          <a:xfrm>
            <a:off x="179512" y="177281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Cosmetics &amp; normalize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MC production to add more physics lists to the comparison (e.g. ????)</a:t>
            </a:r>
          </a:p>
          <a:p>
            <a:r>
              <a:rPr lang="en-US" dirty="0" smtClean="0"/>
              <a:t>Error calculation </a:t>
            </a:r>
            <a:r>
              <a:rPr lang="en-US" dirty="0" err="1" smtClean="0"/>
              <a:t>wrt</a:t>
            </a:r>
            <a:r>
              <a:rPr lang="en-US" dirty="0" smtClean="0"/>
              <a:t> double event rejection and interaction finding efficiency</a:t>
            </a:r>
          </a:p>
          <a:p>
            <a:r>
              <a:rPr lang="en-US" dirty="0" smtClean="0"/>
              <a:t>Submit paper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[Backup]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criteria for event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FireBall</a:t>
            </a:r>
            <a:endParaRPr lang="en-US" dirty="0" smtClean="0"/>
          </a:p>
          <a:p>
            <a:pPr lvl="1"/>
            <a:r>
              <a:rPr lang="en-US" dirty="0" smtClean="0"/>
              <a:t>Absolute energy increase </a:t>
            </a:r>
            <a:r>
              <a:rPr lang="en-US" dirty="0" smtClean="0">
                <a:solidFill>
                  <a:srgbClr val="FF0000"/>
                </a:solidFill>
              </a:rPr>
              <a:t>Formulas</a:t>
            </a:r>
          </a:p>
          <a:p>
            <a:pPr lvl="1"/>
            <a:r>
              <a:rPr lang="en-US" dirty="0" smtClean="0"/>
              <a:t>Relative energy increase</a:t>
            </a:r>
          </a:p>
          <a:p>
            <a:r>
              <a:rPr lang="en-US" dirty="0" smtClean="0"/>
              <a:t>Peaked</a:t>
            </a:r>
          </a:p>
          <a:p>
            <a:pPr lvl="1"/>
            <a:r>
              <a:rPr lang="en-US" dirty="0" smtClean="0"/>
              <a:t>Local energy increase</a:t>
            </a:r>
          </a:p>
          <a:p>
            <a:r>
              <a:rPr lang="en-US" dirty="0" smtClean="0"/>
              <a:t>Scattered</a:t>
            </a:r>
          </a:p>
          <a:p>
            <a:pPr lvl="1"/>
            <a:r>
              <a:rPr lang="en-US" dirty="0" smtClean="0"/>
              <a:t>displacement</a:t>
            </a:r>
          </a:p>
          <a:p>
            <a:r>
              <a:rPr lang="en-US" dirty="0" err="1" smtClean="0"/>
              <a:t>Mip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</a:t>
            </a:r>
            <a:r>
              <a:rPr lang="en-US" dirty="0" err="1" smtClean="0"/>
              <a:t>SelectAndConvert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39752" y="1340768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hitType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Sim</a:t>
            </a:r>
            <a:endParaRPr lang="en-US" sz="1200" dirty="0" smtClean="0"/>
          </a:p>
          <a:p>
            <a:r>
              <a:rPr lang="en-US" sz="1200" dirty="0" smtClean="0"/>
              <a:t>“ProtoSD03Collection”</a:t>
            </a: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6444208" y="1340768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5536" y="1340768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9552" y="213285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Set triggers true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2598003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Calculate the energy weighted average hit position (</a:t>
            </a:r>
            <a:r>
              <a:rPr lang="en-US" sz="1200" dirty="0" err="1" smtClean="0"/>
              <a:t>c.o.g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378904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C.o.g</a:t>
            </a:r>
            <a:r>
              <a:rPr lang="en-US" sz="1200" dirty="0" smtClean="0"/>
              <a:t>. in the correct region?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436510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of hits &gt; 25 ?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635896" y="4293096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763688" y="3717032"/>
            <a:ext cx="194421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95536" y="2564904"/>
            <a:ext cx="158417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95536" y="2132856"/>
            <a:ext cx="1584176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39752" y="1412776"/>
            <a:ext cx="1637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hitType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Digi</a:t>
            </a:r>
            <a:endParaRPr lang="en-US" sz="1200" dirty="0" smtClean="0"/>
          </a:p>
          <a:p>
            <a:r>
              <a:rPr lang="en-US" sz="1200" dirty="0" smtClean="0"/>
              <a:t>“</a:t>
            </a:r>
            <a:r>
              <a:rPr lang="en-US" sz="1200" dirty="0" err="1" smtClean="0"/>
              <a:t>EmcCalorimeter_Hits</a:t>
            </a:r>
            <a:r>
              <a:rPr lang="en-US" sz="1200" dirty="0" smtClean="0"/>
              <a:t>”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6462464" y="1412776"/>
            <a:ext cx="1637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hitType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Reco</a:t>
            </a:r>
            <a:endParaRPr lang="en-US" sz="1200" dirty="0" smtClean="0"/>
          </a:p>
          <a:p>
            <a:r>
              <a:rPr lang="en-US" sz="1200" dirty="0" smtClean="0"/>
              <a:t>“</a:t>
            </a:r>
            <a:r>
              <a:rPr lang="en-US" sz="1200" dirty="0" err="1" smtClean="0"/>
              <a:t>EmcCalorimeter_Hits</a:t>
            </a:r>
            <a:r>
              <a:rPr lang="en-US" sz="1200" dirty="0" smtClean="0"/>
              <a:t>”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555776" y="213285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Set triggers true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2339752" y="2132856"/>
            <a:ext cx="1584176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300192" y="2132856"/>
            <a:ext cx="1872208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72200" y="2132856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the  triggers bits from the event header. Does the event pass the energy dependent trigger condition?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11760" y="2598003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Calculate the energy weighted average hit position (</a:t>
            </a:r>
            <a:r>
              <a:rPr lang="en-US" sz="1200" dirty="0" err="1" smtClean="0"/>
              <a:t>c.o.g</a:t>
            </a:r>
            <a:r>
              <a:rPr lang="en-US" sz="1200" dirty="0" smtClean="0"/>
              <a:t>), </a:t>
            </a:r>
            <a:r>
              <a:rPr lang="en-US" sz="1200" dirty="0" err="1" smtClean="0"/>
              <a:t>exluding</a:t>
            </a:r>
            <a:r>
              <a:rPr lang="en-US" sz="1200" dirty="0" smtClean="0"/>
              <a:t> isolated hits</a:t>
            </a:r>
            <a:endParaRPr lang="en-US" sz="1200" dirty="0"/>
          </a:p>
        </p:txBody>
      </p:sp>
      <p:cxnSp>
        <p:nvCxnSpPr>
          <p:cNvPr id="25" name="Straight Connector 24"/>
          <p:cNvCxnSpPr>
            <a:stCxn id="7" idx="2"/>
            <a:endCxn id="15" idx="0"/>
          </p:cNvCxnSpPr>
          <p:nvPr/>
        </p:nvCxnSpPr>
        <p:spPr>
          <a:xfrm>
            <a:off x="1187624" y="1988840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2"/>
            <a:endCxn id="14" idx="0"/>
          </p:cNvCxnSpPr>
          <p:nvPr/>
        </p:nvCxnSpPr>
        <p:spPr>
          <a:xfrm>
            <a:off x="1187624" y="2420888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2"/>
            <a:endCxn id="13" idx="1"/>
          </p:cNvCxnSpPr>
          <p:nvPr/>
        </p:nvCxnSpPr>
        <p:spPr>
          <a:xfrm>
            <a:off x="1187624" y="3501008"/>
            <a:ext cx="576064" cy="43204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2"/>
            <a:endCxn id="19" idx="0"/>
          </p:cNvCxnSpPr>
          <p:nvPr/>
        </p:nvCxnSpPr>
        <p:spPr>
          <a:xfrm>
            <a:off x="3131840" y="1988840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6" idx="2"/>
            <a:endCxn id="20" idx="0"/>
          </p:cNvCxnSpPr>
          <p:nvPr/>
        </p:nvCxnSpPr>
        <p:spPr>
          <a:xfrm>
            <a:off x="7236296" y="1988840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339752" y="2564904"/>
            <a:ext cx="158417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19" idx="2"/>
            <a:endCxn id="40" idx="0"/>
          </p:cNvCxnSpPr>
          <p:nvPr/>
        </p:nvCxnSpPr>
        <p:spPr>
          <a:xfrm>
            <a:off x="3131840" y="2420888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516216" y="4254187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for noisy hits, pads and layers.  Accept events without noisy layers.</a:t>
            </a:r>
            <a:endParaRPr lang="en-US" sz="1200" dirty="0"/>
          </a:p>
        </p:txBody>
      </p:sp>
      <p:sp>
        <p:nvSpPr>
          <p:cNvPr id="46" name="Rounded Rectangle 45"/>
          <p:cNvSpPr/>
          <p:nvPr/>
        </p:nvSpPr>
        <p:spPr>
          <a:xfrm>
            <a:off x="6444208" y="4221088"/>
            <a:ext cx="158417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0" idx="1"/>
            <a:endCxn id="40" idx="3"/>
          </p:cNvCxnSpPr>
          <p:nvPr/>
        </p:nvCxnSpPr>
        <p:spPr>
          <a:xfrm flipH="1">
            <a:off x="3923928" y="2672916"/>
            <a:ext cx="2376264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2" idx="3"/>
            <a:endCxn id="46" idx="1"/>
          </p:cNvCxnSpPr>
          <p:nvPr/>
        </p:nvCxnSpPr>
        <p:spPr>
          <a:xfrm>
            <a:off x="5220072" y="4509120"/>
            <a:ext cx="1224136" cy="1800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0" idx="2"/>
            <a:endCxn id="13" idx="0"/>
          </p:cNvCxnSpPr>
          <p:nvPr/>
        </p:nvCxnSpPr>
        <p:spPr>
          <a:xfrm flipH="1">
            <a:off x="2735796" y="3501008"/>
            <a:ext cx="396044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403648" y="479715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Reject events with two MC particles where only one reaches the ECAL.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707904" y="5733256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 hits to the output collection which are not isolated and deposit a minimum amount of energy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5868144" y="5733256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for the number of hits in HCAL and TCMC to reject </a:t>
            </a:r>
            <a:r>
              <a:rPr lang="en-US" sz="1200" dirty="0" err="1" smtClean="0"/>
              <a:t>muons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7380312" y="573325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 the output collection “</a:t>
            </a:r>
            <a:r>
              <a:rPr lang="en-US" sz="1200" dirty="0" err="1" smtClean="0"/>
              <a:t>ECALConvCalorimeterHits</a:t>
            </a:r>
            <a:r>
              <a:rPr lang="en-US" sz="1200" dirty="0" smtClean="0"/>
              <a:t>” to the event</a:t>
            </a:r>
            <a:endParaRPr lang="en-US" sz="1200" dirty="0"/>
          </a:p>
        </p:txBody>
      </p:sp>
      <p:sp>
        <p:nvSpPr>
          <p:cNvPr id="67" name="Rounded Rectangle 66"/>
          <p:cNvSpPr/>
          <p:nvPr/>
        </p:nvSpPr>
        <p:spPr>
          <a:xfrm>
            <a:off x="1259632" y="4725144"/>
            <a:ext cx="158417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635896" y="5661248"/>
            <a:ext cx="201622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5796136" y="5661248"/>
            <a:ext cx="1440160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7380312" y="5661248"/>
            <a:ext cx="158417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12" idx="0"/>
            <a:endCxn id="13" idx="3"/>
          </p:cNvCxnSpPr>
          <p:nvPr/>
        </p:nvCxnSpPr>
        <p:spPr>
          <a:xfrm flipH="1" flipV="1">
            <a:off x="3707904" y="3933056"/>
            <a:ext cx="720080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2" idx="1"/>
            <a:endCxn id="67" idx="3"/>
          </p:cNvCxnSpPr>
          <p:nvPr/>
        </p:nvCxnSpPr>
        <p:spPr>
          <a:xfrm flipH="1">
            <a:off x="2843808" y="4509120"/>
            <a:ext cx="792088" cy="68407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8" idx="1"/>
            <a:endCxn id="67" idx="3"/>
          </p:cNvCxnSpPr>
          <p:nvPr/>
        </p:nvCxnSpPr>
        <p:spPr>
          <a:xfrm flipH="1" flipV="1">
            <a:off x="2843808" y="5193196"/>
            <a:ext cx="792088" cy="93610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6" idx="2"/>
            <a:endCxn id="68" idx="0"/>
          </p:cNvCxnSpPr>
          <p:nvPr/>
        </p:nvCxnSpPr>
        <p:spPr>
          <a:xfrm flipH="1">
            <a:off x="4644008" y="5157192"/>
            <a:ext cx="2592288" cy="5040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69" idx="1"/>
            <a:endCxn id="68" idx="3"/>
          </p:cNvCxnSpPr>
          <p:nvPr/>
        </p:nvCxnSpPr>
        <p:spPr>
          <a:xfrm flipH="1">
            <a:off x="5652120" y="6129300"/>
            <a:ext cx="14401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0" idx="1"/>
            <a:endCxn id="69" idx="3"/>
          </p:cNvCxnSpPr>
          <p:nvPr/>
        </p:nvCxnSpPr>
        <p:spPr>
          <a:xfrm flipH="1">
            <a:off x="7236296" y="6129300"/>
            <a:ext cx="14401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MipFinder2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26876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collection “</a:t>
            </a:r>
            <a:r>
              <a:rPr lang="en-US" dirty="0" err="1" smtClean="0"/>
              <a:t>ConvCalorimeterHits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06084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 each hit to its layer object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85293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the first layer with a hit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645024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clustering in the first layer up to the 8th layer. If hits are closer than a minimum distance they are added to that cluster. Else they seed a new cluster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522920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Merge clusters if they are close enough together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162880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most likely candidate cluster (with more that 3 hits) based on the slope of a fit to the cluster hits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6056" y="299695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Reject the event if there are two large clusters with a slope less than 0.7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6" y="407707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the cluster with the smallest slope to the output cluster collection “</a:t>
            </a:r>
            <a:r>
              <a:rPr lang="en-US" dirty="0" err="1" smtClean="0"/>
              <a:t>EcalClusters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55576" y="1268760"/>
            <a:ext cx="237626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55576" y="2060848"/>
            <a:ext cx="237626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55576" y="2852936"/>
            <a:ext cx="237626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55576" y="3645024"/>
            <a:ext cx="3528392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55576" y="5229200"/>
            <a:ext cx="237626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004048" y="1628800"/>
            <a:ext cx="3024336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004048" y="2996952"/>
            <a:ext cx="295232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004048" y="4077072"/>
            <a:ext cx="295232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39552" y="1340768"/>
            <a:ext cx="0" cy="468052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88024" y="1628800"/>
            <a:ext cx="0" cy="3528392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</a:t>
            </a:r>
            <a:r>
              <a:rPr lang="en-US" dirty="0" err="1" smtClean="0"/>
              <a:t>InteractionFinder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34076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Input hit collection</a:t>
            </a:r>
          </a:p>
          <a:p>
            <a:r>
              <a:rPr lang="en-US" sz="1200" dirty="0" smtClean="0"/>
              <a:t>“</a:t>
            </a:r>
            <a:r>
              <a:rPr lang="en-US" sz="1200" dirty="0" err="1" smtClean="0"/>
              <a:t>ConvCalorimeterHits</a:t>
            </a:r>
            <a:r>
              <a:rPr lang="en-US" sz="1200" dirty="0" smtClean="0"/>
              <a:t>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3707904" y="1412776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I</a:t>
            </a:r>
            <a:r>
              <a:rPr lang="en-US" sz="1200" dirty="0" smtClean="0"/>
              <a:t>nput cluster</a:t>
            </a:r>
          </a:p>
          <a:p>
            <a:r>
              <a:rPr lang="en-US" sz="1200" dirty="0" smtClean="0"/>
              <a:t>“</a:t>
            </a:r>
            <a:r>
              <a:rPr lang="en-US" sz="1200" dirty="0" err="1" smtClean="0"/>
              <a:t>EcalIncomingClusters</a:t>
            </a:r>
            <a:r>
              <a:rPr lang="en-US" sz="1200" dirty="0" smtClean="0"/>
              <a:t>”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2048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Calculate the mean position and </a:t>
            </a:r>
            <a:r>
              <a:rPr lang="en-US" sz="1200" dirty="0" err="1" smtClean="0"/>
              <a:t>stdev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3030051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Calculate the deposited energy per layer, excluding hits that are more than 3.5 </a:t>
            </a:r>
            <a:r>
              <a:rPr lang="en-US" sz="1200" dirty="0" err="1" smtClean="0"/>
              <a:t>stdev</a:t>
            </a:r>
            <a:r>
              <a:rPr lang="en-US" sz="1200" dirty="0" smtClean="0"/>
              <a:t> from the mean position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36510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the interaction layer based on increasing absolute energy</a:t>
            </a:r>
          </a:p>
          <a:p>
            <a:r>
              <a:rPr lang="en-US" sz="1200" dirty="0" smtClean="0"/>
              <a:t>The last  3 layers are excluded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19958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the interaction layer based on relative increasing energy</a:t>
            </a:r>
          </a:p>
          <a:p>
            <a:r>
              <a:rPr lang="en-US" sz="1200" dirty="0" smtClean="0"/>
              <a:t>The first 2 and last 3 layers are excluded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899592" y="1268760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99592" y="2132856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1560" y="2996952"/>
            <a:ext cx="2160240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95536" y="4293096"/>
            <a:ext cx="2592288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95536" y="5157192"/>
            <a:ext cx="2592288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5536" y="6104329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scattered events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635896" y="5384249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Save event type in the hit collection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395536" y="6021288"/>
            <a:ext cx="259228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707904" y="1340768"/>
            <a:ext cx="15841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563888" y="5301208"/>
            <a:ext cx="259228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419872" y="2278613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Make a fit to the cluster hits and calculate the extrapolated track position for all layers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419872" y="314096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Calculate the energy deposited </a:t>
            </a:r>
            <a:r>
              <a:rPr lang="en-US" sz="1200" dirty="0"/>
              <a:t> </a:t>
            </a:r>
            <a:r>
              <a:rPr lang="en-US" sz="1200" dirty="0" smtClean="0"/>
              <a:t>around the extrapolated track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3347864" y="2204864"/>
            <a:ext cx="2304256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347864" y="3140968"/>
            <a:ext cx="230425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0" idx="2"/>
            <a:endCxn id="11" idx="0"/>
          </p:cNvCxnSpPr>
          <p:nvPr/>
        </p:nvCxnSpPr>
        <p:spPr>
          <a:xfrm>
            <a:off x="1691680" y="2780928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2"/>
            <a:endCxn id="21" idx="0"/>
          </p:cNvCxnSpPr>
          <p:nvPr/>
        </p:nvCxnSpPr>
        <p:spPr>
          <a:xfrm>
            <a:off x="4499992" y="1988840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2"/>
            <a:endCxn id="22" idx="0"/>
          </p:cNvCxnSpPr>
          <p:nvPr/>
        </p:nvCxnSpPr>
        <p:spPr>
          <a:xfrm>
            <a:off x="4499992" y="2924944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2"/>
            <a:endCxn id="12" idx="0"/>
          </p:cNvCxnSpPr>
          <p:nvPr/>
        </p:nvCxnSpPr>
        <p:spPr>
          <a:xfrm>
            <a:off x="1691680" y="3861048"/>
            <a:ext cx="0" cy="43204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2"/>
            <a:endCxn id="10" idx="0"/>
          </p:cNvCxnSpPr>
          <p:nvPr/>
        </p:nvCxnSpPr>
        <p:spPr>
          <a:xfrm>
            <a:off x="1691680" y="1916832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1" idx="3"/>
            <a:endCxn id="16" idx="0"/>
          </p:cNvCxnSpPr>
          <p:nvPr/>
        </p:nvCxnSpPr>
        <p:spPr>
          <a:xfrm flipH="1">
            <a:off x="1691680" y="2564904"/>
            <a:ext cx="3960440" cy="3456384"/>
          </a:xfrm>
          <a:prstGeom prst="bentConnector4">
            <a:avLst>
              <a:gd name="adj1" fmla="val -21672"/>
              <a:gd name="adj2" fmla="val 97886"/>
            </a:avLst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2" idx="3"/>
            <a:endCxn id="13" idx="0"/>
          </p:cNvCxnSpPr>
          <p:nvPr/>
        </p:nvCxnSpPr>
        <p:spPr>
          <a:xfrm flipH="1">
            <a:off x="1691680" y="3392996"/>
            <a:ext cx="3960440" cy="1764196"/>
          </a:xfrm>
          <a:prstGeom prst="bentConnector4">
            <a:avLst>
              <a:gd name="adj1" fmla="val -17534"/>
              <a:gd name="adj2" fmla="val 95772"/>
            </a:avLst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2"/>
            <a:endCxn id="16" idx="0"/>
          </p:cNvCxnSpPr>
          <p:nvPr/>
        </p:nvCxnSpPr>
        <p:spPr>
          <a:xfrm>
            <a:off x="1691680" y="5877272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2"/>
            <a:endCxn id="13" idx="0"/>
          </p:cNvCxnSpPr>
          <p:nvPr/>
        </p:nvCxnSpPr>
        <p:spPr>
          <a:xfrm>
            <a:off x="1691680" y="5013176"/>
            <a:ext cx="0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2" idx="3"/>
            <a:endCxn id="18" idx="1"/>
          </p:cNvCxnSpPr>
          <p:nvPr/>
        </p:nvCxnSpPr>
        <p:spPr>
          <a:xfrm>
            <a:off x="2987824" y="4653136"/>
            <a:ext cx="576064" cy="86409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3" idx="3"/>
            <a:endCxn id="18" idx="1"/>
          </p:cNvCxnSpPr>
          <p:nvPr/>
        </p:nvCxnSpPr>
        <p:spPr>
          <a:xfrm>
            <a:off x="2987824" y="5517232"/>
            <a:ext cx="57606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6" idx="3"/>
            <a:endCxn id="18" idx="1"/>
          </p:cNvCxnSpPr>
          <p:nvPr/>
        </p:nvCxnSpPr>
        <p:spPr>
          <a:xfrm flipV="1">
            <a:off x="2987824" y="5517232"/>
            <a:ext cx="576064" cy="72008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</a:t>
            </a:r>
            <a:r>
              <a:rPr lang="en-US" dirty="0" err="1" smtClean="0"/>
              <a:t>CaliceEcalHitInfo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8478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hit collection “</a:t>
            </a:r>
            <a:r>
              <a:rPr lang="en-US" dirty="0" err="1" smtClean="0"/>
              <a:t>ECALConvCalorimeterHits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148478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cluster “</a:t>
            </a:r>
            <a:r>
              <a:rPr lang="en-US" dirty="0" err="1" smtClean="0"/>
              <a:t>EcalIncomingClusters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249289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histograms and a </a:t>
            </a:r>
            <a:r>
              <a:rPr lang="en-US" dirty="0" err="1" smtClean="0"/>
              <a:t>TTree</a:t>
            </a:r>
            <a:r>
              <a:rPr lang="en-US" dirty="0" smtClean="0"/>
              <a:t> of event and hit properties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335699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MC calculate efficiency and contamination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9552" y="1484784"/>
            <a:ext cx="2808312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491880" y="1484784"/>
            <a:ext cx="237626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67744" y="2492896"/>
            <a:ext cx="2880320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67744" y="3356992"/>
            <a:ext cx="2880320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hape 11"/>
          <p:cNvCxnSpPr>
            <a:stCxn id="7" idx="2"/>
            <a:endCxn id="9" idx="1"/>
          </p:cNvCxnSpPr>
          <p:nvPr/>
        </p:nvCxnSpPr>
        <p:spPr>
          <a:xfrm rot="16200000" flipH="1">
            <a:off x="1781690" y="2366882"/>
            <a:ext cx="648072" cy="324036"/>
          </a:xfrm>
          <a:prstGeom prst="bentConnector2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endCxn id="10" idx="1"/>
          </p:cNvCxnSpPr>
          <p:nvPr/>
        </p:nvCxnSpPr>
        <p:spPr>
          <a:xfrm rot="16200000" flipH="1">
            <a:off x="1007604" y="2456892"/>
            <a:ext cx="1512168" cy="1008112"/>
          </a:xfrm>
          <a:prstGeom prst="bentConnector2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3"/>
          <p:cNvCxnSpPr>
            <a:stCxn id="8" idx="2"/>
            <a:endCxn id="9" idx="3"/>
          </p:cNvCxnSpPr>
          <p:nvPr/>
        </p:nvCxnSpPr>
        <p:spPr>
          <a:xfrm rot="16200000" flipH="1">
            <a:off x="4590002" y="2294874"/>
            <a:ext cx="648072" cy="468052"/>
          </a:xfrm>
          <a:prstGeom prst="bentConnector4">
            <a:avLst>
              <a:gd name="adj1" fmla="val 22222"/>
              <a:gd name="adj2" fmla="val 149714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4906888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Revise the analysis presented in CALICE Analysis Note CAN-025 on the FNAL 2008 Si ECAL </a:t>
            </a:r>
            <a:r>
              <a:rPr lang="en-US" sz="2400" dirty="0" err="1" smtClean="0"/>
              <a:t>testbeam</a:t>
            </a:r>
            <a:r>
              <a:rPr lang="en-US" sz="2400" dirty="0" smtClean="0"/>
              <a:t> data</a:t>
            </a:r>
          </a:p>
          <a:p>
            <a:r>
              <a:rPr lang="en-US" sz="2400" dirty="0" smtClean="0"/>
              <a:t>Study the interactions of pi- in the Si ECAL at low energies (2 – 10 </a:t>
            </a:r>
            <a:r>
              <a:rPr lang="en-US" sz="2400" dirty="0" err="1" smtClean="0"/>
              <a:t>GeV</a:t>
            </a:r>
            <a:r>
              <a:rPr lang="en-US" sz="2400" dirty="0" smtClean="0"/>
              <a:t>) and compare various Monte Carlo </a:t>
            </a:r>
            <a:r>
              <a:rPr lang="en-US" sz="2400" dirty="0" smtClean="0"/>
              <a:t>Models (physics lists) </a:t>
            </a:r>
            <a:r>
              <a:rPr lang="en-US" sz="2400" dirty="0" smtClean="0"/>
              <a:t>to this data</a:t>
            </a:r>
          </a:p>
          <a:p>
            <a:r>
              <a:rPr lang="en-US" sz="2400" dirty="0" smtClean="0"/>
              <a:t>Check the analysis and make minor improvements</a:t>
            </a:r>
          </a:p>
          <a:p>
            <a:r>
              <a:rPr lang="en-US" sz="2400" dirty="0" smtClean="0"/>
              <a:t>Adjust the note to make it into a publication</a:t>
            </a:r>
            <a:endParaRPr lang="en-US" sz="2400" dirty="0"/>
          </a:p>
        </p:txBody>
      </p:sp>
      <p:pic>
        <p:nvPicPr>
          <p:cNvPr id="4" name="Picture 3" descr="CAN-025picture.png"/>
          <p:cNvPicPr>
            <a:picLocks noChangeAspect="1"/>
          </p:cNvPicPr>
          <p:nvPr/>
        </p:nvPicPr>
        <p:blipFill>
          <a:blip r:embed="rId2" cstate="print"/>
          <a:srcRect l="16400" t="21650" r="17241" b="12201"/>
          <a:stretch>
            <a:fillRect/>
          </a:stretch>
        </p:blipFill>
        <p:spPr>
          <a:xfrm>
            <a:off x="5407522" y="2348880"/>
            <a:ext cx="3340942" cy="2664296"/>
          </a:xfrm>
          <a:prstGeom prst="rect">
            <a:avLst/>
          </a:prstGeom>
          <a:ln w="22225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Event sample:</a:t>
            </a:r>
          </a:p>
          <a:p>
            <a:pPr lvl="1"/>
            <a:r>
              <a:rPr lang="en-US" dirty="0" smtClean="0"/>
              <a:t>Si-W ECAL physics prototype</a:t>
            </a:r>
          </a:p>
          <a:p>
            <a:pPr lvl="1"/>
            <a:r>
              <a:rPr lang="en-US" dirty="0" smtClean="0"/>
              <a:t>2008 FNAL </a:t>
            </a:r>
            <a:r>
              <a:rPr lang="en-US" dirty="0" err="1" smtClean="0"/>
              <a:t>testbeam</a:t>
            </a:r>
            <a:r>
              <a:rPr lang="en-US" dirty="0" smtClean="0"/>
              <a:t> of pi- at 2, 4, 6, 8 and 10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Matching Monte Carlo with </a:t>
            </a:r>
            <a:r>
              <a:rPr lang="en-US" dirty="0" smtClean="0"/>
              <a:t>FTFP_BERT, QGSP_BERT and LHEP </a:t>
            </a:r>
            <a:r>
              <a:rPr lang="en-US" dirty="0" smtClean="0"/>
              <a:t>physics </a:t>
            </a:r>
            <a:r>
              <a:rPr lang="en-US" dirty="0" smtClean="0"/>
              <a:t>lists (add more)</a:t>
            </a:r>
            <a:endParaRPr lang="en-US" dirty="0" smtClean="0"/>
          </a:p>
          <a:p>
            <a:r>
              <a:rPr lang="en-US" dirty="0" smtClean="0"/>
              <a:t>Event cuts: </a:t>
            </a:r>
          </a:p>
          <a:p>
            <a:pPr lvl="1"/>
            <a:r>
              <a:rPr lang="en-US" dirty="0" smtClean="0"/>
              <a:t>correct trigger, minimum number of hits, </a:t>
            </a:r>
            <a:r>
              <a:rPr lang="en-US" dirty="0" smtClean="0"/>
              <a:t>hits </a:t>
            </a:r>
            <a:r>
              <a:rPr lang="en-US" dirty="0" smtClean="0"/>
              <a:t>in correct region of </a:t>
            </a:r>
            <a:r>
              <a:rPr lang="en-US" dirty="0" err="1" smtClean="0"/>
              <a:t>Ecal</a:t>
            </a:r>
            <a:r>
              <a:rPr lang="en-US" dirty="0" smtClean="0"/>
              <a:t>, </a:t>
            </a:r>
            <a:r>
              <a:rPr lang="en-US" dirty="0" smtClean="0"/>
              <a:t>no noisy layers,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smtClean="0"/>
              <a:t>rejection</a:t>
            </a:r>
          </a:p>
          <a:p>
            <a:r>
              <a:rPr lang="en-US" dirty="0" smtClean="0"/>
              <a:t>Event classification based on 4 interaction types: </a:t>
            </a:r>
            <a:r>
              <a:rPr lang="en-US" dirty="0" err="1" smtClean="0"/>
              <a:t>FireBall</a:t>
            </a:r>
            <a:r>
              <a:rPr lang="en-US" dirty="0" smtClean="0"/>
              <a:t>, Peaked, Scattered, </a:t>
            </a:r>
            <a:r>
              <a:rPr lang="en-US" dirty="0" err="1" smtClean="0"/>
              <a:t>Mip</a:t>
            </a:r>
            <a:endParaRPr lang="en-US" dirty="0" smtClean="0"/>
          </a:p>
          <a:p>
            <a:pPr lvl="1"/>
            <a:r>
              <a:rPr lang="en-US" dirty="0" smtClean="0"/>
              <a:t>Absolute and relative energy increase in subsequent </a:t>
            </a:r>
            <a:r>
              <a:rPr lang="en-US" dirty="0" err="1" smtClean="0"/>
              <a:t>Ecal</a:t>
            </a:r>
            <a:r>
              <a:rPr lang="en-US" dirty="0" smtClean="0"/>
              <a:t> layers defines the interaction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Rejection efficiency for events with multiple incoming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824536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muon</a:t>
            </a:r>
            <a:r>
              <a:rPr lang="en-US" sz="2000" dirty="0" smtClean="0"/>
              <a:t> may coincide with a </a:t>
            </a:r>
            <a:r>
              <a:rPr lang="en-US" sz="2000" dirty="0" err="1" smtClean="0"/>
              <a:t>pion</a:t>
            </a:r>
            <a:endParaRPr lang="en-US" sz="2000" dirty="0" smtClean="0"/>
          </a:p>
          <a:p>
            <a:r>
              <a:rPr lang="en-US" sz="2000" dirty="0" smtClean="0"/>
              <a:t>Reject such events from the analysis</a:t>
            </a:r>
          </a:p>
          <a:p>
            <a:r>
              <a:rPr lang="en-US" sz="2000" dirty="0" smtClean="0"/>
              <a:t>Simulate such “d</a:t>
            </a:r>
            <a:r>
              <a:rPr lang="en-US" sz="2000" dirty="0" smtClean="0"/>
              <a:t>ouble events” </a:t>
            </a:r>
            <a:r>
              <a:rPr lang="en-US" sz="2000" dirty="0" smtClean="0"/>
              <a:t>-&gt; Overlay </a:t>
            </a:r>
            <a:r>
              <a:rPr lang="en-US" sz="2000" dirty="0" err="1" smtClean="0"/>
              <a:t>pion</a:t>
            </a:r>
            <a:r>
              <a:rPr lang="en-US" sz="2000" dirty="0" smtClean="0"/>
              <a:t> events with </a:t>
            </a:r>
            <a:r>
              <a:rPr lang="en-US" sz="2000" dirty="0" err="1" smtClean="0"/>
              <a:t>muon</a:t>
            </a:r>
            <a:r>
              <a:rPr lang="en-US" sz="2000" dirty="0" smtClean="0"/>
              <a:t> events </a:t>
            </a:r>
            <a:br>
              <a:rPr lang="en-US" sz="2000" dirty="0" smtClean="0"/>
            </a:br>
            <a:r>
              <a:rPr lang="en-US" sz="2000" dirty="0" smtClean="0"/>
              <a:t>(add the hit collections together)</a:t>
            </a:r>
          </a:p>
          <a:p>
            <a:r>
              <a:rPr lang="en-US" sz="2000" dirty="0" err="1" smtClean="0"/>
              <a:t>Eff</a:t>
            </a:r>
            <a:r>
              <a:rPr lang="en-US" sz="2000" dirty="0" smtClean="0"/>
              <a:t> = #rejected/#total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4221088"/>
          <a:ext cx="4680519" cy="2042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56364"/>
                <a:gridCol w="1795963"/>
                <a:gridCol w="1728192"/>
              </a:tblGrid>
              <a:tr h="4816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 (</a:t>
                      </a:r>
                      <a:r>
                        <a:rPr lang="en-US" sz="1400" dirty="0" err="1" smtClean="0"/>
                        <a:t>GeV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Eff</a:t>
                      </a:r>
                      <a:r>
                        <a:rPr lang="en-US" sz="1400" dirty="0" smtClean="0"/>
                        <a:t> for double</a:t>
                      </a:r>
                      <a:r>
                        <a:rPr lang="en-US" sz="1400" baseline="0" dirty="0" smtClean="0"/>
                        <a:t> events (</a:t>
                      </a:r>
                      <a:r>
                        <a:rPr lang="en-US" sz="1400" baseline="0" dirty="0" err="1" smtClean="0"/>
                        <a:t>pion</a:t>
                      </a:r>
                      <a:r>
                        <a:rPr lang="en-US" sz="1400" baseline="0" dirty="0" smtClean="0"/>
                        <a:t> + </a:t>
                      </a:r>
                      <a:r>
                        <a:rPr lang="en-US" sz="1400" baseline="0" dirty="0" err="1" smtClean="0"/>
                        <a:t>muon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Eff</a:t>
                      </a:r>
                      <a:r>
                        <a:rPr lang="en-US" sz="1400" dirty="0" smtClean="0"/>
                        <a:t> for single events (</a:t>
                      </a:r>
                      <a:r>
                        <a:rPr lang="en-US" sz="1400" dirty="0" err="1" smtClean="0"/>
                        <a:t>pion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0.123</a:t>
                      </a:r>
                      <a:endParaRPr lang="en-US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0.139</a:t>
                      </a:r>
                      <a:endParaRPr lang="en-US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0.149</a:t>
                      </a:r>
                      <a:endParaRPr lang="en-US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0.155</a:t>
                      </a:r>
                      <a:endParaRPr lang="en-US" sz="1400" dirty="0"/>
                    </a:p>
                  </a:txBody>
                  <a:tcPr/>
                </a:tc>
              </a:tr>
              <a:tr h="2833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0.810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0.156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2276872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Update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0" name="Content Placeholder 9" descr="RejectionEfficiency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484784"/>
            <a:ext cx="4038600" cy="3330684"/>
          </a:xfrm>
        </p:spPr>
      </p:pic>
      <p:sp>
        <p:nvSpPr>
          <p:cNvPr id="11" name="Rectangle 10"/>
          <p:cNvSpPr/>
          <p:nvPr/>
        </p:nvSpPr>
        <p:spPr>
          <a:xfrm>
            <a:off x="5652120" y="5157192"/>
            <a:ext cx="270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MC physics list FTFP_BERT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066130"/>
          </a:xfrm>
        </p:spPr>
        <p:txBody>
          <a:bodyPr>
            <a:noAutofit/>
          </a:bodyPr>
          <a:lstStyle/>
          <a:p>
            <a:r>
              <a:rPr lang="en-US" sz="3600" dirty="0" smtClean="0"/>
              <a:t>Estimate </a:t>
            </a:r>
            <a:r>
              <a:rPr lang="en-US" sz="3600" dirty="0" smtClean="0"/>
              <a:t>the </a:t>
            </a:r>
            <a:r>
              <a:rPr lang="en-US" sz="3600" dirty="0" smtClean="0"/>
              <a:t>contamination of </a:t>
            </a:r>
            <a:r>
              <a:rPr lang="en-US" sz="3600" dirty="0" smtClean="0"/>
              <a:t>“double events” </a:t>
            </a:r>
            <a:r>
              <a:rPr lang="en-US" sz="3600" dirty="0" smtClean="0"/>
              <a:t>in the accepted event sample in data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Upper limit: Assume all rejected events were real double events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FF"/>
                </a:solidFill>
              </a:rPr>
              <a:t>contamination = (1-eff</a:t>
            </a:r>
            <a:r>
              <a:rPr lang="en-US" sz="2400" baseline="-25000" dirty="0" smtClean="0">
                <a:solidFill>
                  <a:srgbClr val="FF00FF"/>
                </a:solidFill>
              </a:rPr>
              <a:t>d</a:t>
            </a:r>
            <a:r>
              <a:rPr lang="en-US" sz="2400" dirty="0" smtClean="0">
                <a:solidFill>
                  <a:srgbClr val="FF00FF"/>
                </a:solidFill>
              </a:rPr>
              <a:t>)/</a:t>
            </a:r>
            <a:r>
              <a:rPr lang="en-US" sz="2400" dirty="0" err="1" smtClean="0">
                <a:solidFill>
                  <a:srgbClr val="FF00FF"/>
                </a:solidFill>
              </a:rPr>
              <a:t>eff</a:t>
            </a:r>
            <a:r>
              <a:rPr lang="en-US" sz="2400" baseline="-25000" dirty="0" err="1" smtClean="0">
                <a:solidFill>
                  <a:srgbClr val="FF00FF"/>
                </a:solidFill>
              </a:rPr>
              <a:t>d</a:t>
            </a:r>
            <a:r>
              <a:rPr lang="en-US" sz="2400" dirty="0" smtClean="0">
                <a:solidFill>
                  <a:srgbClr val="FF00FF"/>
                </a:solidFill>
              </a:rPr>
              <a:t>*rejected</a:t>
            </a:r>
          </a:p>
          <a:p>
            <a:r>
              <a:rPr lang="en-US" sz="2400" dirty="0" smtClean="0"/>
              <a:t>Estimate: rejected events are the sum of double and single events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FF"/>
                </a:solidFill>
              </a:rPr>
              <a:t>contamination = (1-eff</a:t>
            </a:r>
            <a:r>
              <a:rPr lang="en-US" sz="2400" baseline="-25000" dirty="0" smtClean="0">
                <a:solidFill>
                  <a:srgbClr val="FF00FF"/>
                </a:solidFill>
              </a:rPr>
              <a:t>d</a:t>
            </a:r>
            <a:r>
              <a:rPr lang="en-US" sz="2400" dirty="0" smtClean="0">
                <a:solidFill>
                  <a:srgbClr val="FF00FF"/>
                </a:solidFill>
              </a:rPr>
              <a:t>)*(rejected – </a:t>
            </a:r>
            <a:r>
              <a:rPr lang="en-US" sz="2400" dirty="0" err="1" smtClean="0">
                <a:solidFill>
                  <a:srgbClr val="FF00FF"/>
                </a:solidFill>
              </a:rPr>
              <a:t>eff</a:t>
            </a:r>
            <a:r>
              <a:rPr lang="en-US" sz="2400" baseline="-25000" dirty="0" err="1" smtClean="0">
                <a:solidFill>
                  <a:srgbClr val="FF00FF"/>
                </a:solidFill>
              </a:rPr>
              <a:t>s</a:t>
            </a:r>
            <a:r>
              <a:rPr lang="en-US" sz="2400" dirty="0" smtClean="0">
                <a:solidFill>
                  <a:srgbClr val="FF00FF"/>
                </a:solidFill>
              </a:rPr>
              <a:t>*total)/(</a:t>
            </a:r>
            <a:r>
              <a:rPr lang="en-US" sz="2400" dirty="0" err="1" smtClean="0">
                <a:solidFill>
                  <a:srgbClr val="FF00FF"/>
                </a:solidFill>
              </a:rPr>
              <a:t>eff</a:t>
            </a:r>
            <a:r>
              <a:rPr lang="en-US" sz="2400" baseline="-25000" dirty="0" err="1" smtClean="0">
                <a:solidFill>
                  <a:srgbClr val="FF00FF"/>
                </a:solidFill>
              </a:rPr>
              <a:t>d</a:t>
            </a:r>
            <a:r>
              <a:rPr lang="en-US" sz="2400" dirty="0" smtClean="0">
                <a:solidFill>
                  <a:srgbClr val="FF00FF"/>
                </a:solidFill>
              </a:rPr>
              <a:t> - </a:t>
            </a:r>
            <a:r>
              <a:rPr lang="en-US" sz="2400" dirty="0" err="1" smtClean="0">
                <a:solidFill>
                  <a:srgbClr val="FF00FF"/>
                </a:solidFill>
              </a:rPr>
              <a:t>eff</a:t>
            </a:r>
            <a:r>
              <a:rPr lang="en-US" sz="2400" baseline="-25000" dirty="0" err="1" smtClean="0">
                <a:solidFill>
                  <a:srgbClr val="FF00FF"/>
                </a:solidFill>
              </a:rPr>
              <a:t>s</a:t>
            </a:r>
            <a:r>
              <a:rPr lang="en-US" sz="2400" dirty="0" smtClean="0">
                <a:solidFill>
                  <a:srgbClr val="FF00FF"/>
                </a:solidFill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3" y="4149080"/>
          <a:ext cx="676875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2167"/>
                <a:gridCol w="1584176"/>
                <a:gridCol w="1728192"/>
                <a:gridCol w="1944217"/>
              </a:tblGrid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(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 limit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fraction</a:t>
                      </a:r>
                      <a:endParaRPr lang="en-US" dirty="0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0.393</a:t>
                      </a:r>
                      <a:endParaRPr lang="en-US" dirty="0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0.305</a:t>
                      </a:r>
                      <a:endParaRPr lang="en-US" dirty="0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0.142</a:t>
                      </a:r>
                      <a:endParaRPr lang="en-US" dirty="0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0.225</a:t>
                      </a:r>
                      <a:endParaRPr lang="en-US" dirty="0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Layer</a:t>
            </a:r>
            <a:endParaRPr lang="en-US" dirty="0"/>
          </a:p>
        </p:txBody>
      </p:sp>
      <p:pic>
        <p:nvPicPr>
          <p:cNvPr id="7" name="Content Placeholder 6" descr="InteractionLayer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4038600" cy="2915008"/>
          </a:xfrm>
        </p:spPr>
      </p:pic>
      <p:pic>
        <p:nvPicPr>
          <p:cNvPr id="6" name="Content Placeholder 5" descr="InteractionLayerDifference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059832" y="2649716"/>
            <a:ext cx="5469255" cy="3947636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8028384" y="5373216"/>
            <a:ext cx="648072" cy="576064"/>
          </a:xfrm>
          <a:prstGeom prst="straightConnector1">
            <a:avLst/>
          </a:prstGeom>
          <a:ln w="25400">
            <a:solidFill>
              <a:srgbClr val="FF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39744" y="486916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FF"/>
                </a:solidFill>
              </a:rPr>
              <a:t>Incorrect interaction (interaction found but not present in MC)</a:t>
            </a:r>
            <a:endParaRPr lang="en-US" sz="1200" dirty="0">
              <a:solidFill>
                <a:srgbClr val="FF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03848" y="4941168"/>
            <a:ext cx="504056" cy="432048"/>
          </a:xfrm>
          <a:prstGeom prst="straightConnector1">
            <a:avLst/>
          </a:prstGeom>
          <a:ln w="25400">
            <a:solidFill>
              <a:srgbClr val="FF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59632" y="465313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FF"/>
                </a:solidFill>
              </a:rPr>
              <a:t>Missed interaction (interaction present in MC but not found)</a:t>
            </a:r>
            <a:endParaRPr lang="en-US" sz="1200" dirty="0">
              <a:solidFill>
                <a:srgbClr val="FF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132856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Monte Carlo </a:t>
            </a:r>
            <a:r>
              <a:rPr lang="en-US" dirty="0" smtClean="0"/>
              <a:t>pi- </a:t>
            </a:r>
            <a:r>
              <a:rPr lang="en-US" dirty="0" smtClean="0"/>
              <a:t>events (QGSP_BERT)</a:t>
            </a:r>
          </a:p>
          <a:p>
            <a:r>
              <a:rPr lang="en-US" sz="1400" dirty="0" smtClean="0"/>
              <a:t>FTFP_BERT and LHEP have </a:t>
            </a:r>
            <a:r>
              <a:rPr lang="en-US" sz="1400" dirty="0" smtClean="0"/>
              <a:t>a very similar distribution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type fractions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119675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Pi- </a:t>
            </a:r>
            <a:r>
              <a:rPr lang="en-US" dirty="0" smtClean="0"/>
              <a:t>data and Monte Carlo (</a:t>
            </a:r>
            <a:r>
              <a:rPr lang="en-US" dirty="0" smtClean="0"/>
              <a:t>QGSP_BERT, FTFP_BERT and LHEP)</a:t>
            </a:r>
            <a:endParaRPr lang="en-US" dirty="0"/>
          </a:p>
        </p:txBody>
      </p:sp>
      <p:pic>
        <p:nvPicPr>
          <p:cNvPr id="6" name="Content Placeholder 5" descr="EventFrac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00198"/>
            <a:ext cx="5692140" cy="499491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finding Efficiency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79712" y="1772816"/>
          <a:ext cx="5184576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  <a:gridCol w="1584175"/>
                <a:gridCol w="1872209"/>
              </a:tblGrid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(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contamination</a:t>
                      </a:r>
                      <a:endParaRPr 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0.036</a:t>
                      </a:r>
                      <a:endParaRPr 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0.038</a:t>
                      </a:r>
                      <a:endParaRPr 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0.042</a:t>
                      </a:r>
                      <a:endParaRPr 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0.047</a:t>
                      </a:r>
                      <a:endParaRPr 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91680" y="126876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Monte Carlo </a:t>
            </a:r>
            <a:r>
              <a:rPr lang="en-US" dirty="0" smtClean="0"/>
              <a:t>pi- </a:t>
            </a:r>
            <a:r>
              <a:rPr lang="en-US" dirty="0" smtClean="0"/>
              <a:t>events (</a:t>
            </a:r>
            <a:r>
              <a:rPr lang="en-US" dirty="0" smtClean="0"/>
              <a:t>QGSP_BERT, FTFP_BERT and LHEP)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221088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Efficiency </a:t>
            </a:r>
          </a:p>
          <a:p>
            <a:pPr algn="ctr"/>
            <a:r>
              <a:rPr lang="en-US" dirty="0" smtClean="0"/>
              <a:t>= </a:t>
            </a:r>
          </a:p>
          <a:p>
            <a:pPr algn="ctr"/>
            <a:r>
              <a:rPr lang="en-US" dirty="0" smtClean="0"/>
              <a:t>fraction of all true interacting events that is classified as interacting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Contamination </a:t>
            </a:r>
          </a:p>
          <a:p>
            <a:pPr algn="ctr"/>
            <a:r>
              <a:rPr lang="en-US" dirty="0" smtClean="0"/>
              <a:t>= </a:t>
            </a:r>
          </a:p>
          <a:p>
            <a:pPr algn="ctr"/>
            <a:r>
              <a:rPr lang="en-US" dirty="0" smtClean="0"/>
              <a:t>fraction of all events classified as interacting that is non-interacting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20096540">
            <a:off x="372978" y="2036118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Update with also </a:t>
            </a:r>
            <a:r>
              <a:rPr lang="en-US" sz="3200" dirty="0" smtClean="0">
                <a:solidFill>
                  <a:srgbClr val="FF0000"/>
                </a:solidFill>
              </a:rPr>
              <a:t>FTFP_BERT and LHEP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 for events classified as interacting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91880" y="22048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Interacting events</a:t>
            </a:r>
            <a:endParaRPr lang="en-US" dirty="0"/>
          </a:p>
        </p:txBody>
      </p:sp>
      <p:pic>
        <p:nvPicPr>
          <p:cNvPr id="7" name="Content Placeholder 6" descr="LongitudinalEnergyProfile_Interacting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5692140" cy="499491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916</Words>
  <Application>Microsoft Office PowerPoint</Application>
  <PresentationFormat>On-screen Show (4:3)</PresentationFormat>
  <Paragraphs>173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Interactions of hadrons in the Si-W ECAL</vt:lpstr>
      <vt:lpstr>Aim</vt:lpstr>
      <vt:lpstr>Analysis setup</vt:lpstr>
      <vt:lpstr>Rejection efficiency for events with multiple incoming particles</vt:lpstr>
      <vt:lpstr>Estimate the contamination of “double events” in the accepted event sample in data</vt:lpstr>
      <vt:lpstr>Interaction Layer</vt:lpstr>
      <vt:lpstr>Event type fractions</vt:lpstr>
      <vt:lpstr>Interaction finding Efficiency</vt:lpstr>
      <vt:lpstr>Longitudinal Energy Profile for events classified as interacting</vt:lpstr>
      <vt:lpstr>Longitudinal Energy Profile for events classified as non-interacting</vt:lpstr>
      <vt:lpstr>Mean Shower Radius for events classified as interacting</vt:lpstr>
      <vt:lpstr>Mean Shower Radius for events classified as non-interacting</vt:lpstr>
      <vt:lpstr>Next…</vt:lpstr>
      <vt:lpstr>[Backup]</vt:lpstr>
      <vt:lpstr>Selection criteria for event types</vt:lpstr>
      <vt:lpstr>Step 1: SelectAndConvert</vt:lpstr>
      <vt:lpstr>Step 2: MipFinder2</vt:lpstr>
      <vt:lpstr>Step 3: InteractionFinder</vt:lpstr>
      <vt:lpstr>Step 4: CaliceEcalHitInfo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14/03/2013</dc:title>
  <dc:creator>nkolk</dc:creator>
  <cp:lastModifiedBy>nkolk</cp:lastModifiedBy>
  <cp:revision>90</cp:revision>
  <dcterms:created xsi:type="dcterms:W3CDTF">2013-03-14T10:15:02Z</dcterms:created>
  <dcterms:modified xsi:type="dcterms:W3CDTF">2013-03-18T08:51:22Z</dcterms:modified>
</cp:coreProperties>
</file>