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3" r:id="rId3"/>
    <p:sldId id="271" r:id="rId4"/>
    <p:sldId id="274" r:id="rId5"/>
    <p:sldId id="288" r:id="rId6"/>
    <p:sldId id="279" r:id="rId7"/>
    <p:sldId id="289" r:id="rId8"/>
    <p:sldId id="268" r:id="rId9"/>
    <p:sldId id="295" r:id="rId10"/>
    <p:sldId id="294" r:id="rId11"/>
    <p:sldId id="258" r:id="rId12"/>
    <p:sldId id="272" r:id="rId13"/>
    <p:sldId id="270" r:id="rId14"/>
    <p:sldId id="257" r:id="rId15"/>
    <p:sldId id="276" r:id="rId16"/>
    <p:sldId id="275" r:id="rId17"/>
    <p:sldId id="269" r:id="rId18"/>
    <p:sldId id="264" r:id="rId19"/>
    <p:sldId id="284" r:id="rId20"/>
    <p:sldId id="280" r:id="rId21"/>
    <p:sldId id="296" r:id="rId22"/>
    <p:sldId id="267" r:id="rId23"/>
    <p:sldId id="290" r:id="rId24"/>
    <p:sldId id="291" r:id="rId25"/>
    <p:sldId id="278" r:id="rId26"/>
    <p:sldId id="261" r:id="rId27"/>
    <p:sldId id="259" r:id="rId28"/>
    <p:sldId id="260" r:id="rId29"/>
    <p:sldId id="281" r:id="rId30"/>
    <p:sldId id="262" r:id="rId31"/>
    <p:sldId id="282" r:id="rId32"/>
    <p:sldId id="263" r:id="rId33"/>
    <p:sldId id="266" r:id="rId34"/>
    <p:sldId id="283" r:id="rId35"/>
    <p:sldId id="286" r:id="rId36"/>
    <p:sldId id="273" r:id="rId37"/>
    <p:sldId id="292" r:id="rId3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8D93D"/>
    <a:srgbClr val="4F5556"/>
    <a:srgbClr val="80B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4" autoAdjust="0"/>
    <p:restoredTop sz="94545" autoAdjust="0"/>
  </p:normalViewPr>
  <p:slideViewPr>
    <p:cSldViewPr snapToObjects="1">
      <p:cViewPr>
        <p:scale>
          <a:sx n="55" d="100"/>
          <a:sy n="55" d="100"/>
        </p:scale>
        <p:origin x="-64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fr-FR"/>
              <a:t>titre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8C897C-22BD-4D8D-BF07-5F63BCEBE492}" type="datetime4">
              <a:rPr lang="fr-FR"/>
              <a:pPr>
                <a:defRPr/>
              </a:pPr>
              <a:t>4 juin 2013</a:t>
            </a:fld>
            <a:endParaRPr 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9E864F-E7FC-4C2E-95B7-209D3EDC394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015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fr-FR"/>
              <a:t>titre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A505BC-2655-4219-99FE-3042BA76D745}" type="datetime4">
              <a:rPr lang="fr-FR"/>
              <a:pPr>
                <a:defRPr/>
              </a:pPr>
              <a:t>4 juin 2013</a:t>
            </a:fld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FAE720E-0577-4152-AB2F-44611C5B16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910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5B4A4-EFC9-4F34-85BB-E7AA660EAF6D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348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E720E-0577-4152-AB2F-44611C5B16B0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14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84F33-F0D8-4BB9-86A2-0FBD531AF666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187450" y="6597650"/>
            <a:ext cx="736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9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800" dirty="0" smtClean="0">
                <a:solidFill>
                  <a:srgbClr val="5F5F5F"/>
                </a:solidFill>
              </a:rPr>
              <a:t>CEA DSM </a:t>
            </a:r>
            <a:r>
              <a:rPr lang="fr-FR" sz="800" dirty="0" err="1" smtClean="0">
                <a:solidFill>
                  <a:srgbClr val="5F5F5F"/>
                </a:solidFill>
              </a:rPr>
              <a:t>Irfu</a:t>
            </a:r>
            <a:endParaRPr lang="fr-FR" sz="800" dirty="0" smtClean="0">
              <a:solidFill>
                <a:srgbClr val="5F5F5F"/>
              </a:solidFill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0" y="-4763"/>
            <a:ext cx="9142413" cy="6637338"/>
          </a:xfrm>
          <a:custGeom>
            <a:avLst/>
            <a:gdLst>
              <a:gd name="T0" fmla="*/ 2147483647 w 5759"/>
              <a:gd name="T1" fmla="*/ 2147483647 h 4181"/>
              <a:gd name="T2" fmla="*/ 2147483647 w 5759"/>
              <a:gd name="T3" fmla="*/ 2147483647 h 4181"/>
              <a:gd name="T4" fmla="*/ 2147483647 w 5759"/>
              <a:gd name="T5" fmla="*/ 0 h 4181"/>
              <a:gd name="T6" fmla="*/ 2147483647 w 5759"/>
              <a:gd name="T7" fmla="*/ 0 h 4181"/>
              <a:gd name="T8" fmla="*/ 2147483647 w 5759"/>
              <a:gd name="T9" fmla="*/ 2147483647 h 4181"/>
              <a:gd name="T10" fmla="*/ 2147483647 w 5759"/>
              <a:gd name="T11" fmla="*/ 2147483647 h 4181"/>
              <a:gd name="T12" fmla="*/ 2147483647 w 5759"/>
              <a:gd name="T13" fmla="*/ 2147483647 h 4181"/>
              <a:gd name="T14" fmla="*/ 2147483647 w 5759"/>
              <a:gd name="T15" fmla="*/ 2147483647 h 4181"/>
              <a:gd name="T16" fmla="*/ 2147483647 w 5759"/>
              <a:gd name="T17" fmla="*/ 2147483647 h 4181"/>
              <a:gd name="T18" fmla="*/ 2147483647 w 5759"/>
              <a:gd name="T19" fmla="*/ 2147483647 h 4181"/>
              <a:gd name="T20" fmla="*/ 2147483647 w 5759"/>
              <a:gd name="T21" fmla="*/ 2147483647 h 4181"/>
              <a:gd name="T22" fmla="*/ 0 w 5759"/>
              <a:gd name="T23" fmla="*/ 2147483647 h 4181"/>
              <a:gd name="T24" fmla="*/ 0 w 5759"/>
              <a:gd name="T25" fmla="*/ 2147483647 h 4181"/>
              <a:gd name="T26" fmla="*/ 2147483647 w 5759"/>
              <a:gd name="T27" fmla="*/ 2147483647 h 41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59" h="4181">
                <a:moveTo>
                  <a:pt x="10" y="504"/>
                </a:moveTo>
                <a:lnTo>
                  <a:pt x="702" y="503"/>
                </a:lnTo>
                <a:lnTo>
                  <a:pt x="702" y="0"/>
                </a:lnTo>
                <a:lnTo>
                  <a:pt x="713" y="0"/>
                </a:lnTo>
                <a:lnTo>
                  <a:pt x="714" y="503"/>
                </a:lnTo>
                <a:lnTo>
                  <a:pt x="5759" y="503"/>
                </a:lnTo>
                <a:lnTo>
                  <a:pt x="5759" y="549"/>
                </a:lnTo>
                <a:lnTo>
                  <a:pt x="714" y="547"/>
                </a:lnTo>
                <a:lnTo>
                  <a:pt x="714" y="4181"/>
                </a:lnTo>
                <a:lnTo>
                  <a:pt x="701" y="4181"/>
                </a:lnTo>
                <a:lnTo>
                  <a:pt x="702" y="547"/>
                </a:lnTo>
                <a:lnTo>
                  <a:pt x="0" y="547"/>
                </a:lnTo>
                <a:lnTo>
                  <a:pt x="0" y="504"/>
                </a:lnTo>
                <a:lnTo>
                  <a:pt x="10" y="504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rgbClr val="80BBD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88913"/>
            <a:ext cx="9620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1368425" y="1568450"/>
            <a:ext cx="7667625" cy="765175"/>
          </a:xfrm>
        </p:spPr>
        <p:txBody>
          <a:bodyPr/>
          <a:lstStyle>
            <a:lvl1pPr>
              <a:defRPr sz="4400">
                <a:solidFill>
                  <a:srgbClr val="80BBD0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</a:p>
        </p:txBody>
      </p:sp>
      <p:sp>
        <p:nvSpPr>
          <p:cNvPr id="542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68425" y="3598863"/>
            <a:ext cx="7667625" cy="1343025"/>
          </a:xfrm>
        </p:spPr>
        <p:txBody>
          <a:bodyPr/>
          <a:lstStyle>
            <a:lvl1pPr marL="0" indent="0">
              <a:buFontTx/>
              <a:buNone/>
              <a:defRPr sz="2800" b="1" i="1">
                <a:solidFill>
                  <a:srgbClr val="5F5F5F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E0AC7-41CB-421A-B4D3-75471AFE0F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78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337D-0189-421E-AD6F-8F2A1BB9A6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5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37400" y="44450"/>
            <a:ext cx="1970088" cy="6527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25550" y="44450"/>
            <a:ext cx="5759450" cy="6527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1FC8C-B6BA-4DAD-843F-83BCAE1976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69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A193-C9C4-4E22-BE40-75BD37C004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19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943E-C48B-49A2-96BD-2DF8A596A7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25550" y="914400"/>
            <a:ext cx="3863975" cy="56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41925" y="914400"/>
            <a:ext cx="3865563" cy="56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C1EC6-C2CB-44CB-B492-26AFC8EA442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33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C560-71CF-4D7F-AD7A-88AAF7DAA6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73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90718-1D6D-414E-B7C9-7BC044CADF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56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EEF39-DBCB-436A-B971-81E319184C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08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9D51D-D41A-4AD1-9AD3-36BABFFE6E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36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8AD33-8FEC-479A-B4C6-84A5D00490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7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6"/>
          <p:cNvSpPr>
            <a:spLocks/>
          </p:cNvSpPr>
          <p:nvPr/>
        </p:nvSpPr>
        <p:spPr bwMode="auto">
          <a:xfrm>
            <a:off x="0" y="-1588"/>
            <a:ext cx="9142413" cy="6637338"/>
          </a:xfrm>
          <a:custGeom>
            <a:avLst/>
            <a:gdLst>
              <a:gd name="T0" fmla="*/ 2147483647 w 5759"/>
              <a:gd name="T1" fmla="*/ 2147483647 h 4181"/>
              <a:gd name="T2" fmla="*/ 2147483647 w 5759"/>
              <a:gd name="T3" fmla="*/ 2147483647 h 4181"/>
              <a:gd name="T4" fmla="*/ 2147483647 w 5759"/>
              <a:gd name="T5" fmla="*/ 0 h 4181"/>
              <a:gd name="T6" fmla="*/ 2147483647 w 5759"/>
              <a:gd name="T7" fmla="*/ 0 h 4181"/>
              <a:gd name="T8" fmla="*/ 2147483647 w 5759"/>
              <a:gd name="T9" fmla="*/ 2147483647 h 4181"/>
              <a:gd name="T10" fmla="*/ 2147483647 w 5759"/>
              <a:gd name="T11" fmla="*/ 2147483647 h 4181"/>
              <a:gd name="T12" fmla="*/ 2147483647 w 5759"/>
              <a:gd name="T13" fmla="*/ 2147483647 h 4181"/>
              <a:gd name="T14" fmla="*/ 2147483647 w 5759"/>
              <a:gd name="T15" fmla="*/ 2147483647 h 4181"/>
              <a:gd name="T16" fmla="*/ 2147483647 w 5759"/>
              <a:gd name="T17" fmla="*/ 2147483647 h 4181"/>
              <a:gd name="T18" fmla="*/ 2147483647 w 5759"/>
              <a:gd name="T19" fmla="*/ 2147483647 h 4181"/>
              <a:gd name="T20" fmla="*/ 2147483647 w 5759"/>
              <a:gd name="T21" fmla="*/ 2147483647 h 4181"/>
              <a:gd name="T22" fmla="*/ 0 w 5759"/>
              <a:gd name="T23" fmla="*/ 2147483647 h 4181"/>
              <a:gd name="T24" fmla="*/ 0 w 5759"/>
              <a:gd name="T25" fmla="*/ 2147483647 h 4181"/>
              <a:gd name="T26" fmla="*/ 2147483647 w 5759"/>
              <a:gd name="T27" fmla="*/ 2147483647 h 41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59" h="4181">
                <a:moveTo>
                  <a:pt x="10" y="504"/>
                </a:moveTo>
                <a:lnTo>
                  <a:pt x="702" y="503"/>
                </a:lnTo>
                <a:lnTo>
                  <a:pt x="702" y="0"/>
                </a:lnTo>
                <a:lnTo>
                  <a:pt x="713" y="0"/>
                </a:lnTo>
                <a:lnTo>
                  <a:pt x="714" y="503"/>
                </a:lnTo>
                <a:lnTo>
                  <a:pt x="5759" y="503"/>
                </a:lnTo>
                <a:lnTo>
                  <a:pt x="5759" y="549"/>
                </a:lnTo>
                <a:lnTo>
                  <a:pt x="714" y="547"/>
                </a:lnTo>
                <a:lnTo>
                  <a:pt x="714" y="4181"/>
                </a:lnTo>
                <a:lnTo>
                  <a:pt x="701" y="4181"/>
                </a:lnTo>
                <a:lnTo>
                  <a:pt x="702" y="547"/>
                </a:lnTo>
                <a:lnTo>
                  <a:pt x="0" y="547"/>
                </a:lnTo>
                <a:lnTo>
                  <a:pt x="0" y="504"/>
                </a:lnTo>
                <a:lnTo>
                  <a:pt x="10" y="504"/>
                </a:lnTo>
                <a:close/>
              </a:path>
            </a:pathLst>
          </a:custGeom>
          <a:solidFill>
            <a:srgbClr val="F8D93D">
              <a:alpha val="50195"/>
            </a:srgbClr>
          </a:solidFill>
          <a:ln w="9525">
            <a:solidFill>
              <a:srgbClr val="F8D93D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227138" y="44450"/>
            <a:ext cx="76136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de cette diapositive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5550" y="914400"/>
            <a:ext cx="7881938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11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11509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720" rIns="3600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/>
              <a:t>Date de présentation</a:t>
            </a:r>
          </a:p>
        </p:txBody>
      </p:sp>
      <p:sp>
        <p:nvSpPr>
          <p:cNvPr id="3115" name="Rectangle 4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93913" y="6597650"/>
            <a:ext cx="66325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/>
              <a:t>- Prénom Nom -   [Titre de la présentation]       ("pied de page" et "date"  -&gt; onglet menu Affichage/En-tête)</a:t>
            </a:r>
          </a:p>
        </p:txBody>
      </p:sp>
      <p:sp>
        <p:nvSpPr>
          <p:cNvPr id="1031" name="Text Box 44"/>
          <p:cNvSpPr txBox="1">
            <a:spLocks noChangeArrowheads="1"/>
          </p:cNvSpPr>
          <p:nvPr/>
        </p:nvSpPr>
        <p:spPr bwMode="auto">
          <a:xfrm>
            <a:off x="1244600" y="6589713"/>
            <a:ext cx="7366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9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800" dirty="0" smtClean="0">
                <a:solidFill>
                  <a:srgbClr val="5F5F5F"/>
                </a:solidFill>
              </a:rPr>
              <a:t>CEA DSM </a:t>
            </a:r>
            <a:r>
              <a:rPr lang="fr-FR" sz="800" dirty="0" err="1" smtClean="0">
                <a:solidFill>
                  <a:srgbClr val="5F5F5F"/>
                </a:solidFill>
              </a:rPr>
              <a:t>Irfu</a:t>
            </a:r>
            <a:endParaRPr lang="fr-FR" sz="800" dirty="0" smtClean="0">
              <a:solidFill>
                <a:srgbClr val="5F5F5F"/>
              </a:solidFill>
            </a:endParaRPr>
          </a:p>
          <a:p>
            <a:pPr eaLnBrk="1" hangingPunct="1">
              <a:defRPr/>
            </a:pPr>
            <a:endParaRPr lang="fr-FR" sz="800" dirty="0" smtClean="0">
              <a:solidFill>
                <a:srgbClr val="5F5F5F"/>
              </a:solidFill>
            </a:endParaRPr>
          </a:p>
        </p:txBody>
      </p:sp>
      <p:sp>
        <p:nvSpPr>
          <p:cNvPr id="3117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3313" y="6597650"/>
            <a:ext cx="3857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fld id="{40BDC631-ACF0-4061-BB4D-6DE92052CCA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3" name="Imag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88913"/>
            <a:ext cx="9620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iramis-i.cea.fr/Images/logos/CEA_Saclay_logotype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iramis-i.cea.fr/Images/logos/CEA_Saclay_logotype.jpg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iramis-i.cea.fr/Images/logos/CEA_Saclay_logotype.jpg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://iramis-i.cea.fr/Images/logos/CEA_Saclay_logotype.jpg" TargetMode="Externa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3.png"/><Relationship Id="rId9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ramis-i.cea.fr/Images/logos/CEA_Saclay_logotype.jpg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iramis-i.cea.fr/Images/logos/CEA_Saclay_logotype.jpg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Excel_Chart1.xls"/><Relationship Id="rId5" Type="http://schemas.openxmlformats.org/officeDocument/2006/relationships/image" Target="../media/image43.jpeg"/><Relationship Id="rId10" Type="http://schemas.openxmlformats.org/officeDocument/2006/relationships/image" Target="../media/image3.png"/><Relationship Id="rId4" Type="http://schemas.openxmlformats.org/officeDocument/2006/relationships/image" Target="../media/image42.jpeg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hyperlink" Target="http://iramis-i.cea.fr/Images/logos/CEA_Saclay_logotype.jpg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2.jpeg"/><Relationship Id="rId7" Type="http://schemas.openxmlformats.org/officeDocument/2006/relationships/image" Target="../media/image62.wmf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3.png"/><Relationship Id="rId5" Type="http://schemas.openxmlformats.org/officeDocument/2006/relationships/image" Target="../media/image66.png"/><Relationship Id="rId10" Type="http://schemas.openxmlformats.org/officeDocument/2006/relationships/image" Target="../media/image2.jpeg"/><Relationship Id="rId4" Type="http://schemas.openxmlformats.org/officeDocument/2006/relationships/image" Target="../media/image65.png"/><Relationship Id="rId9" Type="http://schemas.openxmlformats.org/officeDocument/2006/relationships/hyperlink" Target="http://iramis-i.cea.fr/Images/logos/CEA_Saclay_logotype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iramis-i.cea.fr/Images/logos/CEA_Saclay_logotype.jpg" TargetMode="External"/><Relationship Id="rId7" Type="http://schemas.openxmlformats.org/officeDocument/2006/relationships/oleObject" Target="file:///\\Dapdc5\feozenou\My%20Documents\pr&#233;sentationsperso\%3f%3f%3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iramis-i.cea.fr/Images/logos/CEA_Saclay_logotyp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ramis-i.cea.fr/Images/logos/CEA_Saclay_logotype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ramis-i.cea.fr/Images/logos/CEA_Saclay_logotyp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iramis-i.cea.fr/Images/logos/CEA_Saclay_logotype.jpg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re 3"/>
          <p:cNvSpPr>
            <a:spLocks noGrp="1"/>
          </p:cNvSpPr>
          <p:nvPr>
            <p:ph type="ctrTitle" sz="quarter"/>
          </p:nvPr>
        </p:nvSpPr>
        <p:spPr>
          <a:xfrm>
            <a:off x="406566" y="2515443"/>
            <a:ext cx="9396536" cy="765175"/>
          </a:xfrm>
        </p:spPr>
        <p:txBody>
          <a:bodyPr/>
          <a:lstStyle/>
          <a:p>
            <a:pPr algn="ctr" eaLnBrk="1" hangingPunct="1"/>
            <a:r>
              <a:rPr lang="fr-FR" sz="2400" dirty="0" smtClean="0"/>
              <a:t>A_RD_9 </a:t>
            </a:r>
            <a:br>
              <a:rPr lang="fr-FR" sz="2400" dirty="0" smtClean="0"/>
            </a:br>
            <a:r>
              <a:rPr lang="en-US" sz="2400" dirty="0" smtClean="0"/>
              <a:t>Effort </a:t>
            </a:r>
            <a:r>
              <a:rPr lang="en-US" sz="2400" dirty="0"/>
              <a:t>towards improving large scale production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of </a:t>
            </a:r>
            <a:r>
              <a:rPr lang="en-US" sz="2400" dirty="0"/>
              <a:t>SC cavities</a:t>
            </a:r>
            <a:endParaRPr lang="fr-FR" sz="2400" dirty="0" smtClean="0"/>
          </a:p>
        </p:txBody>
      </p:sp>
      <p:sp>
        <p:nvSpPr>
          <p:cNvPr id="30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3B064C-3677-446B-8FD4-91B93862844A}" type="slidenum">
              <a:rPr lang="fr-FR" smtClean="0">
                <a:solidFill>
                  <a:srgbClr val="5F5F5F"/>
                </a:solidFill>
              </a:rPr>
              <a:pPr eaLnBrk="1" hangingPunct="1"/>
              <a:t>1</a:t>
            </a:fld>
            <a:endParaRPr lang="fr-FR" smtClean="0">
              <a:solidFill>
                <a:srgbClr val="5F5F5F"/>
              </a:solidFill>
            </a:endParaRPr>
          </a:p>
        </p:txBody>
      </p:sp>
      <p:pic>
        <p:nvPicPr>
          <p:cNvPr id="1026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" y="1700808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- Prénom Nom -   [Titre de la présentation]       ("pied de page" et "date"  -&gt; onglet menu Affichage/En-tête)</a:t>
            </a:r>
            <a:endParaRPr lang="fr-F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A193-C9C4-4E22-BE40-75BD37C004DC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8" name="Picture 2" descr="D:\home\写真\ILC\Sawabe-san\EP-facility\IMG_0522.JPG"/>
          <p:cNvPicPr>
            <a:picLocks noChangeAspect="1" noChangeArrowheads="1"/>
          </p:cNvPicPr>
          <p:nvPr/>
        </p:nvPicPr>
        <p:blipFill rotWithShape="1">
          <a:blip r:embed="rId2" cstate="print"/>
          <a:srcRect l="31564" t="19977" r="16719" b="47949"/>
          <a:stretch/>
        </p:blipFill>
        <p:spPr bwMode="auto">
          <a:xfrm>
            <a:off x="1227138" y="2276872"/>
            <a:ext cx="52448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\\DAPDC5\Manip\SACMElectroPolissage\BancEPV\PhotosManips\P11403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t="7510" r="25999" b="2203"/>
          <a:stretch/>
        </p:blipFill>
        <p:spPr bwMode="auto">
          <a:xfrm>
            <a:off x="7058211" y="1594545"/>
            <a:ext cx="1632876" cy="43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1229517" y="1460003"/>
            <a:ext cx="4813796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 dirty="0" smtClean="0"/>
              <a:t>9-cell horizontal EP setup (KEK): electrolyte is half-filled</a:t>
            </a:r>
            <a:endParaRPr kumimoji="0" lang="en-US" altLang="ja-JP" sz="2400" dirty="0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2960541" y="4995885"/>
            <a:ext cx="4097670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 dirty="0" smtClean="0"/>
              <a:t>9-cell vertical EP setup (</a:t>
            </a:r>
            <a:r>
              <a:rPr kumimoji="0" lang="en-US" altLang="ja-JP" sz="2400" dirty="0" err="1" smtClean="0"/>
              <a:t>Ifru</a:t>
            </a:r>
            <a:r>
              <a:rPr kumimoji="0" lang="en-US" altLang="ja-JP" sz="2400" dirty="0" smtClean="0"/>
              <a:t>): electrolyte is fully filled.</a:t>
            </a:r>
            <a:endParaRPr kumimoji="0" lang="en-US" altLang="ja-JP" sz="2400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350963" y="115888"/>
            <a:ext cx="7086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5F5F5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kern="0" smtClean="0">
                <a:solidFill>
                  <a:srgbClr val="FF0000"/>
                </a:solidFill>
              </a:rPr>
              <a:t>Horizontal vs Vertical</a:t>
            </a:r>
            <a:endParaRPr lang="fr-FR" sz="2800" kern="0" dirty="0" smtClean="0">
              <a:solidFill>
                <a:srgbClr val="FF0000"/>
              </a:solidFill>
            </a:endParaRPr>
          </a:p>
        </p:txBody>
      </p:sp>
      <p:pic>
        <p:nvPicPr>
          <p:cNvPr id="13" name="Picture 2" descr="http://iramis-i.cea.fr/Images/logos/CEA_Saclay_logotyp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" y="914968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92" y="1772816"/>
            <a:ext cx="1116013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8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A193-C9C4-4E22-BE40-75BD37C004D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02093" y="201195"/>
            <a:ext cx="8280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Overview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12" y="1030961"/>
            <a:ext cx="2740939" cy="26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\\DAPDC5\Manip\SACMElectroPolissage\BancEPV\PhotosManips\P1140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17433"/>
            <a:ext cx="2015092" cy="26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1081970" y="3933056"/>
            <a:ext cx="7921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VEP of 1Cell and </a:t>
            </a:r>
            <a:r>
              <a:rPr lang="fr-FR" dirty="0" smtClean="0"/>
              <a:t>9-cell </a:t>
            </a:r>
            <a:r>
              <a:rPr lang="fr-FR" dirty="0" smtClean="0"/>
              <a:t>cavities</a:t>
            </a:r>
          </a:p>
          <a:p>
            <a:pPr marL="285750" indent="-285750">
              <a:buFontTx/>
              <a:buChar char="-"/>
            </a:pPr>
            <a:endParaRPr lang="fr-FR" sz="1000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Focus on </a:t>
            </a:r>
            <a:r>
              <a:rPr lang="fr-FR" dirty="0" err="1" smtClean="0"/>
              <a:t>parameters</a:t>
            </a:r>
            <a:r>
              <a:rPr lang="fr-FR" dirty="0" smtClean="0"/>
              <a:t>: </a:t>
            </a:r>
            <a:r>
              <a:rPr lang="fr-FR" dirty="0" err="1" smtClean="0"/>
              <a:t>low</a:t>
            </a:r>
            <a:r>
              <a:rPr lang="fr-FR" dirty="0" smtClean="0"/>
              <a:t> voltage (~ 6V) – high </a:t>
            </a:r>
            <a:r>
              <a:rPr lang="fr-FR" dirty="0" err="1" smtClean="0"/>
              <a:t>acid</a:t>
            </a:r>
            <a:r>
              <a:rPr lang="fr-FR" dirty="0" smtClean="0"/>
              <a:t> flow (25L/min)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Improved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degassing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(H</a:t>
            </a:r>
            <a:r>
              <a:rPr lang="fr-FR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, O</a:t>
            </a:r>
            <a:r>
              <a:rPr lang="fr-FR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heating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itchFamily="49" charset="0"/>
              <a:buChar char="o"/>
            </a:pPr>
            <a:endParaRPr lang="fr-FR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/>
              <a:t>Four 1-Cell cavities and one 9-cell cavity </a:t>
            </a:r>
            <a:r>
              <a:rPr lang="fr-FR" dirty="0" smtClean="0"/>
              <a:t>were prepared </a:t>
            </a:r>
            <a:r>
              <a:rPr lang="fr-FR" dirty="0" smtClean="0"/>
              <a:t>by VEP</a:t>
            </a:r>
          </a:p>
          <a:p>
            <a:pPr marL="285750" indent="-285750">
              <a:buFontTx/>
              <a:buChar char="-"/>
            </a:pPr>
            <a:endParaRPr lang="fr-FR" sz="1000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7524328" y="1915837"/>
            <a:ext cx="180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TB9RI025 </a:t>
            </a:r>
            <a:r>
              <a:rPr lang="fr-FR" sz="1200" dirty="0" err="1" smtClean="0"/>
              <a:t>cavity</a:t>
            </a:r>
            <a:endParaRPr lang="fr-FR" sz="1200" dirty="0" smtClean="0"/>
          </a:p>
          <a:p>
            <a:r>
              <a:rPr lang="fr-FR" sz="1200" dirty="0" smtClean="0"/>
              <a:t>Prior to VEP</a:t>
            </a:r>
            <a:endParaRPr lang="fr-FR" sz="1200" dirty="0"/>
          </a:p>
        </p:txBody>
      </p:sp>
      <p:sp>
        <p:nvSpPr>
          <p:cNvPr id="2" name="ZoneTexte 1"/>
          <p:cNvSpPr txBox="1"/>
          <p:nvPr/>
        </p:nvSpPr>
        <p:spPr>
          <a:xfrm>
            <a:off x="1081970" y="2289553"/>
            <a:ext cx="172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dirty="0" err="1" smtClean="0"/>
              <a:t>Circulating</a:t>
            </a:r>
            <a:r>
              <a:rPr lang="fr-FR" sz="1100" dirty="0" smtClean="0"/>
              <a:t> </a:t>
            </a:r>
            <a:r>
              <a:rPr lang="fr-FR" sz="1100" dirty="0" err="1" smtClean="0"/>
              <a:t>acid</a:t>
            </a:r>
            <a:endParaRPr lang="fr-FR" sz="11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fr-FR" sz="1100" dirty="0" smtClean="0"/>
              <a:t>Constant voltage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100" dirty="0" err="1" smtClean="0"/>
              <a:t>Nitrogen</a:t>
            </a:r>
            <a:r>
              <a:rPr lang="fr-FR" sz="1100" dirty="0" smtClean="0"/>
              <a:t> </a:t>
            </a:r>
            <a:r>
              <a:rPr lang="fr-FR" sz="1100" dirty="0" err="1" smtClean="0"/>
              <a:t>blowing</a:t>
            </a:r>
            <a:endParaRPr lang="fr-FR" sz="1100" dirty="0"/>
          </a:p>
        </p:txBody>
      </p:sp>
      <p:pic>
        <p:nvPicPr>
          <p:cNvPr id="4098" name="Picture 2" descr="\\Dapdc5\feozenou\My Documents\présentationsperso\Pékin2011\logoferm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56035"/>
            <a:ext cx="664468" cy="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" y="1734862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2" descr="\\DAPDC5\Manip\SACMElectroPolissage\BancVertical\PhotosEPVsurzone\P1130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908050"/>
            <a:ext cx="3863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35" descr="IMGP2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1088231"/>
            <a:ext cx="345587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50963" y="115888"/>
            <a:ext cx="70866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Horizontal vs Vertical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67244" y="3761745"/>
            <a:ext cx="3736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rgbClr val="00B050"/>
                </a:solidFill>
              </a:rPr>
              <a:t>Pros: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Good </a:t>
            </a:r>
            <a:r>
              <a:rPr lang="fr-FR" sz="1600" dirty="0" err="1" smtClean="0">
                <a:solidFill>
                  <a:srgbClr val="00B050"/>
                </a:solidFill>
              </a:rPr>
              <a:t>evacuation</a:t>
            </a:r>
            <a:r>
              <a:rPr lang="fr-FR" sz="1600" dirty="0" smtClean="0">
                <a:solidFill>
                  <a:srgbClr val="00B050"/>
                </a:solidFill>
              </a:rPr>
              <a:t> of </a:t>
            </a:r>
            <a:r>
              <a:rPr lang="fr-FR" sz="1600" dirty="0" err="1" smtClean="0">
                <a:solidFill>
                  <a:srgbClr val="00B050"/>
                </a:solidFill>
              </a:rPr>
              <a:t>gases</a:t>
            </a:r>
            <a:r>
              <a:rPr lang="fr-FR" sz="1600" dirty="0" smtClean="0">
                <a:solidFill>
                  <a:srgbClr val="00B050"/>
                </a:solidFill>
              </a:rPr>
              <a:t> (</a:t>
            </a:r>
            <a:r>
              <a:rPr lang="fr-FR" sz="1600" dirty="0" err="1" smtClean="0">
                <a:solidFill>
                  <a:srgbClr val="00B050"/>
                </a:solidFill>
              </a:rPr>
              <a:t>cavity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half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filled</a:t>
            </a:r>
            <a:r>
              <a:rPr lang="fr-FR" sz="1600" dirty="0" smtClean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Demonstrated </a:t>
            </a:r>
            <a:r>
              <a:rPr lang="fr-FR" sz="1600" dirty="0" smtClean="0">
                <a:solidFill>
                  <a:srgbClr val="00B050"/>
                </a:solidFill>
              </a:rPr>
              <a:t>performance</a:t>
            </a:r>
            <a:endParaRPr lang="fr-FR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Large range of </a:t>
            </a:r>
            <a:r>
              <a:rPr lang="fr-FR" sz="1600" dirty="0" err="1" smtClean="0">
                <a:solidFill>
                  <a:srgbClr val="00B050"/>
                </a:solidFill>
              </a:rPr>
              <a:t>parameters</a:t>
            </a:r>
            <a:endParaRPr lang="fr-FR" sz="1600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30352" y="5085184"/>
            <a:ext cx="3576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Complicated </a:t>
            </a:r>
            <a:r>
              <a:rPr lang="fr-FR" sz="1600" dirty="0" smtClean="0">
                <a:solidFill>
                  <a:srgbClr val="FF0000"/>
                </a:solidFill>
              </a:rPr>
              <a:t>process (high cost)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Rotary </a:t>
            </a:r>
            <a:r>
              <a:rPr lang="fr-FR" sz="1600" dirty="0" err="1" smtClean="0">
                <a:solidFill>
                  <a:srgbClr val="FF0000"/>
                </a:solidFill>
              </a:rPr>
              <a:t>seals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Switching </a:t>
            </a:r>
            <a:r>
              <a:rPr lang="fr-FR" sz="1600" dirty="0" smtClean="0">
                <a:solidFill>
                  <a:srgbClr val="FF0000"/>
                </a:solidFill>
              </a:rPr>
              <a:t>(vertical draining) of </a:t>
            </a:r>
            <a:r>
              <a:rPr lang="fr-FR" sz="1600" dirty="0" smtClean="0">
                <a:solidFill>
                  <a:srgbClr val="FF0000"/>
                </a:solidFill>
              </a:rPr>
              <a:t>the cavity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Low removal </a:t>
            </a:r>
            <a:r>
              <a:rPr lang="fr-FR" sz="1600" dirty="0" smtClean="0">
                <a:solidFill>
                  <a:srgbClr val="FF0000"/>
                </a:solidFill>
              </a:rPr>
              <a:t>rate (half-filled)</a:t>
            </a:r>
            <a:endParaRPr lang="fr-FR" sz="1600" dirty="0" smtClean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07594" y="386783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rgbClr val="00B050"/>
                </a:solidFill>
              </a:rPr>
              <a:t>Pros: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Simple </a:t>
            </a:r>
            <a:r>
              <a:rPr lang="fr-FR" sz="1600" dirty="0" smtClean="0">
                <a:solidFill>
                  <a:srgbClr val="00B050"/>
                </a:solidFill>
              </a:rPr>
              <a:t>process (low cost)</a:t>
            </a:r>
            <a:endParaRPr lang="fr-FR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err="1" smtClean="0">
                <a:solidFill>
                  <a:srgbClr val="00B050"/>
                </a:solidFill>
              </a:rPr>
              <a:t>Improved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safety</a:t>
            </a:r>
            <a:endParaRPr lang="fr-FR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Higher removal </a:t>
            </a:r>
            <a:r>
              <a:rPr lang="fr-FR" sz="1600" dirty="0" smtClean="0">
                <a:solidFill>
                  <a:srgbClr val="00B050"/>
                </a:solidFill>
              </a:rPr>
              <a:t>rate (Fully filled)</a:t>
            </a:r>
            <a:endParaRPr lang="fr-FR" sz="1600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76056" y="5180322"/>
            <a:ext cx="4033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Sensitive to fluid </a:t>
            </a:r>
            <a:r>
              <a:rPr lang="fr-FR" sz="1600" dirty="0" smtClean="0">
                <a:solidFill>
                  <a:srgbClr val="FF0000"/>
                </a:solidFill>
              </a:rPr>
              <a:t>dynamics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</a:rPr>
              <a:t>Difficult evacuation of gasses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err="1" smtClean="0">
                <a:solidFill>
                  <a:srgbClr val="FF0000"/>
                </a:solidFill>
              </a:rPr>
              <a:t>Proper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parameters</a:t>
            </a:r>
            <a:r>
              <a:rPr lang="fr-FR" sz="1600" dirty="0" smtClean="0">
                <a:solidFill>
                  <a:srgbClr val="FF0000"/>
                </a:solidFill>
              </a:rPr>
              <a:t> to </a:t>
            </a:r>
            <a:r>
              <a:rPr lang="fr-FR" sz="1600" dirty="0" err="1" smtClean="0">
                <a:solidFill>
                  <a:srgbClr val="FF0000"/>
                </a:solidFill>
              </a:rPr>
              <a:t>be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determined</a:t>
            </a:r>
            <a:r>
              <a:rPr lang="fr-FR" sz="1600" dirty="0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207594" y="6349970"/>
            <a:ext cx="322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…Voltage and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endParaRPr lang="fr-FR" dirty="0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92" y="1772816"/>
            <a:ext cx="1116013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ramis-i.cea.fr/Images/logos/CEA_Saclay_logotyp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" y="914968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50963" y="115888"/>
            <a:ext cx="70866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solidFill>
                  <a:srgbClr val="FF0000"/>
                </a:solidFill>
              </a:rPr>
              <a:t>Low</a:t>
            </a:r>
            <a:r>
              <a:rPr lang="fr-FR" sz="2800" dirty="0" smtClean="0">
                <a:solidFill>
                  <a:srgbClr val="FF0000"/>
                </a:solidFill>
              </a:rPr>
              <a:t> Voltage VEP: 1st </a:t>
            </a:r>
            <a:r>
              <a:rPr lang="fr-FR" sz="2800" dirty="0" err="1" smtClean="0">
                <a:solidFill>
                  <a:srgbClr val="FF0000"/>
                </a:solidFill>
              </a:rPr>
              <a:t>Result</a:t>
            </a:r>
            <a:endParaRPr lang="fr-FR" sz="28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73016"/>
            <a:ext cx="4433291" cy="27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F:\DCIM\114_PANA\P11403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958850"/>
            <a:ext cx="2236768" cy="16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3980011" y="1707525"/>
            <a:ext cx="4536504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Better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surface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achieved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Pits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partially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removed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In spite of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pits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the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cavity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tested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→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Quench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34MV/m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the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pit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area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(Standard Q-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Slope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before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baking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1920" y="11967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VEP of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surface </a:t>
            </a:r>
            <a:r>
              <a:rPr lang="fr-FR" dirty="0" err="1" smtClean="0"/>
              <a:t>quality</a:t>
            </a:r>
            <a:r>
              <a:rPr lang="fr-FR" dirty="0" smtClean="0"/>
              <a:t> (</a:t>
            </a:r>
            <a:r>
              <a:rPr lang="fr-FR" dirty="0" err="1" smtClean="0"/>
              <a:t>pits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3988992" y="3356253"/>
            <a:ext cx="4813796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000" dirty="0" smtClean="0"/>
              <a:t>ILC specification of </a:t>
            </a:r>
            <a:r>
              <a:rPr kumimoji="0" lang="en-US" altLang="ja-JP" sz="2000" dirty="0" err="1" smtClean="0"/>
              <a:t>Eacc</a:t>
            </a:r>
            <a:r>
              <a:rPr kumimoji="0" lang="en-US" altLang="ja-JP" sz="2000" dirty="0" smtClean="0"/>
              <a:t> at VT: 35 MV/m</a:t>
            </a:r>
            <a:endParaRPr kumimoji="0" lang="en-US" altLang="ja-JP" sz="2000" dirty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6084168" y="3756363"/>
            <a:ext cx="504056" cy="464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4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988FEF-E685-49CF-A824-263E83EA7284}" type="slidenum">
              <a:rPr lang="fr-FR" smtClean="0">
                <a:solidFill>
                  <a:srgbClr val="5F5F5F"/>
                </a:solidFill>
              </a:rPr>
              <a:pPr eaLnBrk="1" hangingPunct="1"/>
              <a:t>14</a:t>
            </a:fld>
            <a:endParaRPr lang="fr-FR" smtClean="0">
              <a:solidFill>
                <a:srgbClr val="5F5F5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11338" y="1852"/>
            <a:ext cx="82809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FF0000"/>
                </a:solidFill>
              </a:rPr>
              <a:t>Eacc</a:t>
            </a:r>
            <a:r>
              <a:rPr lang="en-US" sz="2000" b="1" dirty="0" smtClean="0">
                <a:solidFill>
                  <a:srgbClr val="FF0000"/>
                </a:solidFill>
              </a:rPr>
              <a:t> &gt; 41 MV/m on 1Cell Cavity with Parameters: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Low Voltage – High Acid Flow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5863" y="1219770"/>
            <a:ext cx="7140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1DE1</a:t>
            </a:r>
            <a:r>
              <a:rPr lang="fr-FR" dirty="0" smtClean="0"/>
              <a:t>: Horizontal EP + 70 µm VEP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/>
              <a:t>Parameters</a:t>
            </a:r>
            <a:r>
              <a:rPr lang="fr-FR" dirty="0"/>
              <a:t>: 6V &amp; &gt;24L/min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Bright and </a:t>
            </a:r>
            <a:r>
              <a:rPr lang="fr-FR" dirty="0" err="1" smtClean="0"/>
              <a:t>smooth</a:t>
            </a:r>
            <a:r>
              <a:rPr lang="fr-FR" dirty="0" smtClean="0"/>
              <a:t> surface</a:t>
            </a:r>
          </a:p>
          <a:p>
            <a:endParaRPr lang="fr-F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Performance </a:t>
            </a:r>
            <a:r>
              <a:rPr lang="fr-FR" dirty="0" err="1">
                <a:solidFill>
                  <a:srgbClr val="FF0000"/>
                </a:solidFill>
              </a:rPr>
              <a:t>before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err="1">
                <a:solidFill>
                  <a:srgbClr val="FF0000"/>
                </a:solidFill>
              </a:rPr>
              <a:t>after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baking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similar</a:t>
            </a:r>
            <a:r>
              <a:rPr lang="fr-FR" dirty="0">
                <a:solidFill>
                  <a:srgbClr val="FF0000"/>
                </a:solidFill>
              </a:rPr>
              <a:t> to </a:t>
            </a:r>
            <a:r>
              <a:rPr lang="fr-FR" dirty="0" smtClean="0">
                <a:solidFill>
                  <a:srgbClr val="FF0000"/>
                </a:solidFill>
              </a:rPr>
              <a:t>HEP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High gradient </a:t>
            </a:r>
            <a:r>
              <a:rPr lang="fr-FR" dirty="0" err="1">
                <a:solidFill>
                  <a:srgbClr val="FF0000"/>
                </a:solidFill>
              </a:rPr>
              <a:t>maintained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after</a:t>
            </a:r>
            <a:r>
              <a:rPr lang="fr-FR" dirty="0">
                <a:solidFill>
                  <a:srgbClr val="FF0000"/>
                </a:solidFill>
              </a:rPr>
              <a:t> VEP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9" name="Picture 3" descr="\\Dapdc5\feozenou\My Documents\MonoCellulesEPV\1DE1_1AC3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09" y="1259561"/>
            <a:ext cx="2211468" cy="16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912353" y="2955044"/>
            <a:ext cx="324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1DE1 </a:t>
            </a:r>
            <a:r>
              <a:rPr lang="fr-FR" dirty="0" err="1" smtClean="0"/>
              <a:t>after</a:t>
            </a:r>
            <a:r>
              <a:rPr lang="fr-FR" dirty="0" smtClean="0"/>
              <a:t> HEP + 70 µm VEP</a:t>
            </a:r>
            <a:endParaRPr lang="fr-FR" dirty="0"/>
          </a:p>
        </p:txBody>
      </p:sp>
      <p:pic>
        <p:nvPicPr>
          <p:cNvPr id="12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421439" y="3717032"/>
            <a:ext cx="385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Aspects to </a:t>
            </a:r>
            <a:r>
              <a:rPr lang="fr-FR" sz="1600" dirty="0" err="1" smtClean="0"/>
              <a:t>improve</a:t>
            </a:r>
            <a:r>
              <a:rPr lang="fr-FR" sz="1600" dirty="0" smtClean="0"/>
              <a:t>:</a:t>
            </a:r>
          </a:p>
          <a:p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removal</a:t>
            </a:r>
            <a:r>
              <a:rPr lang="fr-FR" sz="1600" dirty="0" smtClean="0"/>
              <a:t> rate </a:t>
            </a:r>
            <a:r>
              <a:rPr lang="fr-FR" sz="1600" dirty="0" err="1" smtClean="0"/>
              <a:t>at</a:t>
            </a:r>
            <a:r>
              <a:rPr lang="fr-FR" sz="1600" dirty="0" smtClean="0"/>
              <a:t> 19°C: 0.2µm/min</a:t>
            </a:r>
          </a:p>
          <a:p>
            <a:pPr marL="285750" indent="-285750">
              <a:buFontTx/>
              <a:buChar char="-"/>
            </a:pP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 </a:t>
            </a:r>
            <a:r>
              <a:rPr lang="fr-FR" sz="1600" dirty="0" err="1" smtClean="0"/>
              <a:t>asymmetry</a:t>
            </a:r>
            <a:r>
              <a:rPr lang="fr-FR" sz="1600" dirty="0" smtClean="0"/>
              <a:t>: </a:t>
            </a:r>
            <a:r>
              <a:rPr lang="fr-FR" sz="1600" dirty="0" err="1" smtClean="0"/>
              <a:t>removal</a:t>
            </a:r>
            <a:r>
              <a:rPr lang="fr-FR" sz="1600" dirty="0" smtClean="0"/>
              <a:t> rate </a:t>
            </a:r>
            <a:r>
              <a:rPr lang="fr-FR" sz="1600" dirty="0" err="1" smtClean="0"/>
              <a:t>higher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upper</a:t>
            </a:r>
            <a:r>
              <a:rPr lang="fr-FR" sz="1600" dirty="0" smtClean="0"/>
              <a:t> part of the </a:t>
            </a:r>
            <a:r>
              <a:rPr lang="fr-FR" sz="1600" dirty="0" err="1" smtClean="0"/>
              <a:t>cell</a:t>
            </a:r>
            <a:r>
              <a:rPr lang="fr-FR" sz="1600" dirty="0" smtClean="0"/>
              <a:t> (x 3)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40" y="3025698"/>
            <a:ext cx="397850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29" y="5373216"/>
            <a:ext cx="87011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7662744" y="6092038"/>
            <a:ext cx="0" cy="360338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347036" y="646926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rgbClr val="FFC000"/>
                </a:solidFill>
              </a:rPr>
              <a:t>Acid</a:t>
            </a:r>
            <a:r>
              <a:rPr lang="fr-FR" sz="1200" dirty="0" smtClean="0">
                <a:solidFill>
                  <a:srgbClr val="FFC000"/>
                </a:solidFill>
              </a:rPr>
              <a:t> flow</a:t>
            </a:r>
            <a:endParaRPr lang="fr-FR" sz="1200" dirty="0">
              <a:solidFill>
                <a:srgbClr val="FFC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438685" y="5632421"/>
            <a:ext cx="43204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696728" y="5872485"/>
            <a:ext cx="1140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FF0000"/>
                </a:solidFill>
              </a:rPr>
              <a:t>higher</a:t>
            </a:r>
            <a:r>
              <a:rPr lang="fr-FR" sz="1100" dirty="0" smtClean="0">
                <a:solidFill>
                  <a:srgbClr val="FF0000"/>
                </a:solidFill>
              </a:rPr>
              <a:t> local </a:t>
            </a:r>
            <a:r>
              <a:rPr lang="fr-FR" sz="1100" dirty="0" err="1" smtClean="0">
                <a:solidFill>
                  <a:srgbClr val="FF0000"/>
                </a:solidFill>
              </a:rPr>
              <a:t>removal</a:t>
            </a:r>
            <a:endParaRPr lang="fr-FR" sz="1100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8" y="950428"/>
            <a:ext cx="303319" cy="30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" y="1759842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4572000" y="3139710"/>
            <a:ext cx="0" cy="1362152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矢印 13"/>
          <p:cNvSpPr/>
          <p:nvPr/>
        </p:nvSpPr>
        <p:spPr>
          <a:xfrm>
            <a:off x="4572000" y="3616273"/>
            <a:ext cx="504056" cy="177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4637064" y="3212976"/>
            <a:ext cx="1087064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1600" dirty="0" smtClean="0"/>
              <a:t>ILC spec.</a:t>
            </a:r>
            <a:endParaRPr kumimoji="0" lang="en-US" altLang="ja-JP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99792" y="270892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Cavity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Fabrication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Facility</a:t>
            </a:r>
            <a:endParaRPr lang="fr-FR" sz="3200" dirty="0" smtClean="0">
              <a:solidFill>
                <a:srgbClr val="333399">
                  <a:lumMod val="60000"/>
                  <a:lumOff val="40000"/>
                </a:srgbClr>
              </a:solidFill>
            </a:endParaRPr>
          </a:p>
          <a:p>
            <a:pPr algn="ctr"/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CFF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at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KEK</a:t>
            </a:r>
            <a:endParaRPr lang="fr-FR" sz="32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19427" r="1579" b="11179"/>
          <a:stretch>
            <a:fillRect/>
          </a:stretch>
        </p:blipFill>
        <p:spPr>
          <a:xfrm>
            <a:off x="5949156" y="3826866"/>
            <a:ext cx="3206750" cy="2359025"/>
          </a:xfrm>
        </p:spPr>
      </p:pic>
      <p:sp>
        <p:nvSpPr>
          <p:cNvPr id="11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462044" y="6001741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5AD78A23-FDE0-41B9-9CB1-F0AB6F30EDE3}" type="slidenum">
              <a:rPr lang="en-US" altLang="ja-JP"/>
              <a:pPr eaLnBrk="1" hangingPunct="1"/>
              <a:t>16</a:t>
            </a:fld>
            <a:endParaRPr lang="en-US" altLang="ja-JP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1493837" y="8389"/>
            <a:ext cx="8624888" cy="777875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Construction of Cavity Fabrication Facility (CFF)</a:t>
            </a:r>
            <a:endParaRPr lang="ja-JP" altLang="en-US" sz="2400" dirty="0" smtClean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2444" y="1024929"/>
            <a:ext cx="2933700" cy="4565650"/>
          </a:xfrm>
          <a:noFill/>
        </p:spPr>
      </p:pic>
      <p:graphicFrame>
        <p:nvGraphicFramePr>
          <p:cNvPr id="1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770698"/>
              </p:ext>
            </p:extLst>
          </p:nvPr>
        </p:nvGraphicFramePr>
        <p:xfrm>
          <a:off x="4801394" y="882054"/>
          <a:ext cx="4111625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Photo Editor 写真" r:id="rId8" imgW="13609524" imgH="6980952" progId="MSPhotoEd.3">
                  <p:embed/>
                </p:oleObj>
              </mc:Choice>
              <mc:Fallback>
                <p:oleObj name="Photo Editor 写真" r:id="rId8" imgW="13609524" imgH="69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1394" y="882054"/>
                        <a:ext cx="4111625" cy="210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1916906" y="3690341"/>
            <a:ext cx="1800225" cy="646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195809" y="3197998"/>
            <a:ext cx="10080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/>
              <a:t>STF building</a:t>
            </a:r>
            <a:endParaRPr lang="ja-JP" altLang="en-US" dirty="0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1845469" y="2753716"/>
            <a:ext cx="15843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126331" y="1024929"/>
            <a:ext cx="1439863" cy="3667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/>
              <a:t>Map of KEK</a:t>
            </a:r>
            <a:endParaRPr lang="ja-JP" altLang="en-US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653756" y="3401416"/>
            <a:ext cx="1295400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/>
              <a:t>Chemical treatment  </a:t>
            </a:r>
            <a:endParaRPr lang="ja-JP" altLang="en-US" b="1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723606" y="4409479"/>
            <a:ext cx="1370013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/>
              <a:t>Surface inspection</a:t>
            </a:r>
            <a:endParaRPr lang="ja-JP" altLang="en-US" b="1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796631" y="5633441"/>
            <a:ext cx="1009650" cy="641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/>
              <a:t>Vertical lathe</a:t>
            </a:r>
            <a:endParaRPr lang="ja-JP" altLang="en-US" b="1"/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022181" y="3401416"/>
            <a:ext cx="2016125" cy="3667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/>
              <a:t>Press machine</a:t>
            </a:r>
            <a:endParaRPr lang="ja-JP" altLang="en-US" b="1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8172400" y="3396654"/>
            <a:ext cx="864096" cy="36933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/>
              <a:t> </a:t>
            </a:r>
            <a:r>
              <a:rPr lang="en-US" altLang="ja-JP" b="1" dirty="0" smtClean="0"/>
              <a:t>EBW </a:t>
            </a:r>
            <a:endParaRPr lang="ja-JP" altLang="en-US" b="1" dirty="0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H="1">
            <a:off x="8397081" y="3842741"/>
            <a:ext cx="433388" cy="71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7030244" y="3844329"/>
            <a:ext cx="144462" cy="420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5949156" y="3977679"/>
            <a:ext cx="468313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6093619" y="5130204"/>
            <a:ext cx="863600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5806281" y="5633441"/>
            <a:ext cx="719138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5517393" y="2753716"/>
            <a:ext cx="2799023" cy="30777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/>
              <a:t>Clean room</a:t>
            </a:r>
            <a:r>
              <a:rPr lang="ja-JP" altLang="en-US" sz="1400" dirty="0"/>
              <a:t>　 </a:t>
            </a:r>
            <a:r>
              <a:rPr lang="en-US" altLang="ja-JP" sz="1400" b="1" dirty="0">
                <a:solidFill>
                  <a:srgbClr val="0000FF"/>
                </a:solidFill>
                <a:latin typeface="ＭＳ Ｐゴシック" pitchFamily="50" charset="-128"/>
              </a:rPr>
              <a:t>19m x 14m</a:t>
            </a:r>
            <a:r>
              <a:rPr lang="ja-JP" altLang="en-US" sz="1400" b="1" dirty="0">
                <a:solidFill>
                  <a:srgbClr val="0000FF"/>
                </a:solidFill>
                <a:latin typeface="ＭＳ Ｐゴシック" pitchFamily="50" charset="-128"/>
              </a:rPr>
              <a:t> </a:t>
            </a:r>
            <a:r>
              <a:rPr lang="en-US" altLang="ja-JP" sz="1400" b="1" dirty="0">
                <a:solidFill>
                  <a:srgbClr val="0000FF"/>
                </a:solidFill>
                <a:latin typeface="ＭＳ Ｐゴシック" pitchFamily="50" charset="-128"/>
              </a:rPr>
              <a:t>x </a:t>
            </a:r>
            <a:r>
              <a:rPr lang="en-US" altLang="ja-JP" sz="1400" b="1" dirty="0" smtClean="0">
                <a:solidFill>
                  <a:srgbClr val="0000FF"/>
                </a:solidFill>
                <a:latin typeface="ＭＳ Ｐゴシック" pitchFamily="50" charset="-128"/>
              </a:rPr>
              <a:t>5m</a:t>
            </a:r>
            <a:endParaRPr lang="ja-JP" altLang="en-US" sz="1400" b="1" dirty="0">
              <a:solidFill>
                <a:srgbClr val="0000FF"/>
              </a:solidFill>
              <a:latin typeface="ＭＳ Ｐゴシック" pitchFamily="50" charset="-128"/>
            </a:endParaRP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5588794" y="6247804"/>
            <a:ext cx="352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/>
              <a:t>Clean room floor layout of CFF</a:t>
            </a:r>
            <a:endParaRPr lang="ja-JP" altLang="en-US"/>
          </a:p>
        </p:txBody>
      </p:sp>
      <p:sp>
        <p:nvSpPr>
          <p:cNvPr id="32" name="テキスト ボックス 12"/>
          <p:cNvSpPr txBox="1">
            <a:spLocks noChangeArrowheads="1"/>
          </p:cNvSpPr>
          <p:nvPr/>
        </p:nvSpPr>
        <p:spPr bwMode="auto">
          <a:xfrm>
            <a:off x="1185772" y="4279989"/>
            <a:ext cx="135947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2"/>
                </a:solidFill>
              </a:rPr>
              <a:t>Cavity Fabrication Facility</a:t>
            </a:r>
          </a:p>
          <a:p>
            <a:pPr eaLnBrk="1" hangingPunct="1"/>
            <a:r>
              <a:rPr lang="en-US" altLang="ja-JP" sz="1600" b="1" dirty="0">
                <a:solidFill>
                  <a:schemeClr val="tx2"/>
                </a:solidFill>
              </a:rPr>
              <a:t>(CFF)</a:t>
            </a:r>
            <a:endParaRPr lang="en-US" altLang="ja-JP" sz="1600" b="1" dirty="0"/>
          </a:p>
        </p:txBody>
      </p:sp>
      <p:sp>
        <p:nvSpPr>
          <p:cNvPr id="33" name="円/楕円 4"/>
          <p:cNvSpPr>
            <a:spLocks noChangeArrowheads="1"/>
          </p:cNvSpPr>
          <p:nvPr/>
        </p:nvSpPr>
        <p:spPr bwMode="auto">
          <a:xfrm>
            <a:off x="3572669" y="3401416"/>
            <a:ext cx="504825" cy="360363"/>
          </a:xfrm>
          <a:prstGeom prst="ellipse">
            <a:avLst/>
          </a:prstGeom>
          <a:noFill/>
          <a:ln w="25400" algn="ctr">
            <a:solidFill>
              <a:srgbClr val="00CC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4" name="テキスト ボックス 11"/>
          <p:cNvSpPr txBox="1">
            <a:spLocks noChangeArrowheads="1"/>
          </p:cNvSpPr>
          <p:nvPr/>
        </p:nvSpPr>
        <p:spPr bwMode="auto">
          <a:xfrm>
            <a:off x="1197768" y="5769172"/>
            <a:ext cx="3455988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Construction finished in FY2011 </a:t>
            </a:r>
          </a:p>
        </p:txBody>
      </p:sp>
      <p:sp>
        <p:nvSpPr>
          <p:cNvPr id="35" name="テキスト ボックス 11"/>
          <p:cNvSpPr txBox="1">
            <a:spLocks noChangeArrowheads="1"/>
          </p:cNvSpPr>
          <p:nvPr/>
        </p:nvSpPr>
        <p:spPr bwMode="auto">
          <a:xfrm>
            <a:off x="3140869" y="834429"/>
            <a:ext cx="45370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itchFamily="34" charset="0"/>
              </a:rPr>
              <a:t>All machines are in class-100,000 clean-rooms.</a:t>
            </a:r>
          </a:p>
        </p:txBody>
      </p:sp>
    </p:spTree>
    <p:extLst>
      <p:ext uri="{BB962C8B-B14F-4D97-AF65-F5344CB8AC3E}">
        <p14:creationId xmlns:p14="http://schemas.microsoft.com/office/powerpoint/2010/main" val="18771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99592" y="-99392"/>
            <a:ext cx="8064895" cy="94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kern="1200" dirty="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Main </a:t>
            </a:r>
            <a:r>
              <a:rPr lang="en-US" altLang="ja-JP" sz="3200" kern="1200" dirty="0" err="1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Equipments</a:t>
            </a:r>
            <a:r>
              <a:rPr lang="en-US" altLang="ja-JP" sz="3200" kern="1200" dirty="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 of CFF</a:t>
            </a:r>
            <a:r>
              <a:rPr lang="ja-JP" altLang="en-US" sz="3200" kern="1200" dirty="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　　</a:t>
            </a:r>
            <a:endParaRPr lang="ja-JP" altLang="en-US" sz="3200" kern="1200" dirty="0">
              <a:solidFill>
                <a:srgbClr val="0070C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7882" y="5546182"/>
            <a:ext cx="240821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ctr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Inspection equipment for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Nb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surface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851275" y="1268413"/>
            <a:ext cx="2160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EBW room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　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Installation of EBW machine started from  April 2011.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　　　　　　　　　　　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001668" y="6298268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Vertical lathe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530559" y="6070761"/>
            <a:ext cx="187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Press machine (servo control)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14" name="Picture 21" descr="DSC046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51" y="1196975"/>
            <a:ext cx="2304912" cy="172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DSC046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8" y="3798380"/>
            <a:ext cx="21526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339975" y="5157788"/>
            <a:ext cx="2303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Measuring system for half cell shape (Under developing)</a:t>
            </a:r>
            <a:endParaRPr kumimoji="1" lang="ja-JP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18" name="Picture 16" descr="DSC049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45" y="1268413"/>
            <a:ext cx="2649234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65" y="3142869"/>
            <a:ext cx="1761744" cy="28773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16008"/>
            <a:ext cx="2139696" cy="26212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27" y="3798380"/>
            <a:ext cx="1988343" cy="1214796"/>
          </a:xfrm>
          <a:prstGeom prst="rect">
            <a:avLst/>
          </a:prstGeom>
        </p:spPr>
      </p:pic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6403809" y="2920805"/>
            <a:ext cx="2771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Chemical Polishing room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1204014" y="116632"/>
            <a:ext cx="8229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Purpose of Cavity Fabrication Facility (CFF)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6650" y="921424"/>
            <a:ext cx="6970150" cy="1148052"/>
          </a:xfrm>
        </p:spPr>
        <p:txBody>
          <a:bodyPr/>
          <a:lstStyle/>
          <a:p>
            <a:r>
              <a:rPr lang="en-US" altLang="ja-JP" sz="2000" dirty="0" smtClean="0"/>
              <a:t>High performance / high yield rate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= Good QA</a:t>
            </a:r>
          </a:p>
          <a:p>
            <a:r>
              <a:rPr lang="en-US" altLang="ja-JP" sz="2000" dirty="0" smtClean="0"/>
              <a:t>Reduction of fabrication cost</a:t>
            </a:r>
          </a:p>
          <a:p>
            <a:r>
              <a:rPr lang="en-US" altLang="ja-JP" sz="2000" dirty="0" smtClean="0"/>
              <a:t>R&amp;D of mass-production processes/fixtures</a:t>
            </a:r>
            <a:endParaRPr lang="ja-JP" altLang="en-US" sz="2000" dirty="0" smtClean="0"/>
          </a:p>
        </p:txBody>
      </p:sp>
      <p:sp>
        <p:nvSpPr>
          <p:cNvPr id="2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70A1F607-E871-4788-9B8A-7591A1AD5B36}" type="slidenum">
              <a:rPr lang="ja-JP" altLang="en-US"/>
              <a:pPr eaLnBrk="1" hangingPunct="1"/>
              <a:t>18</a:t>
            </a:fld>
            <a:endParaRPr lang="ja-JP" altLang="en-US"/>
          </a:p>
        </p:txBody>
      </p:sp>
      <p:sp>
        <p:nvSpPr>
          <p:cNvPr id="26" name="テキスト ボックス 5"/>
          <p:cNvSpPr txBox="1"/>
          <p:nvPr/>
        </p:nvSpPr>
        <p:spPr>
          <a:xfrm>
            <a:off x="912117" y="2226083"/>
            <a:ext cx="7980363" cy="369332"/>
          </a:xfrm>
          <a:prstGeom prst="rect">
            <a:avLst/>
          </a:prstGeom>
          <a:solidFill>
            <a:srgbClr val="FFFF00"/>
          </a:solidFill>
          <a:ln w="285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 necessary machines for cavity-fabrication are </a:t>
            </a:r>
            <a:r>
              <a:rPr lang="en-US" altLang="ja-JP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 one place</a:t>
            </a:r>
            <a:r>
              <a:rPr lang="en-US" altLang="ja-JP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Efficient R&amp;D </a:t>
            </a:r>
            <a:endParaRPr lang="ja-JP" altLang="en-US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テキスト ボックス 6"/>
          <p:cNvSpPr txBox="1"/>
          <p:nvPr/>
        </p:nvSpPr>
        <p:spPr>
          <a:xfrm>
            <a:off x="1382713" y="3860800"/>
            <a:ext cx="2109787" cy="461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FFFFFF"/>
                </a:solidFill>
                <a:latin typeface="Tahoma" pitchFamily="34" charset="0"/>
              </a:rPr>
              <a:t>Studies in CFF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28" name="テキスト ボックス 7"/>
          <p:cNvSpPr txBox="1"/>
          <p:nvPr/>
        </p:nvSpPr>
        <p:spPr>
          <a:xfrm>
            <a:off x="1267718" y="5013325"/>
            <a:ext cx="246895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</a:rPr>
              <a:t>Cooperation with vendors (industries)</a:t>
            </a:r>
            <a:endParaRPr lang="ja-JP" altLang="en-US" sz="2000">
              <a:solidFill>
                <a:srgbClr val="FFFFFF"/>
              </a:solidFill>
            </a:endParaRPr>
          </a:p>
        </p:txBody>
      </p:sp>
      <p:sp>
        <p:nvSpPr>
          <p:cNvPr id="29" name="テキスト ボックス 8"/>
          <p:cNvSpPr txBox="1"/>
          <p:nvPr/>
        </p:nvSpPr>
        <p:spPr>
          <a:xfrm>
            <a:off x="1295767" y="2708275"/>
            <a:ext cx="644458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</a:rPr>
              <a:t>Cooperation with STF (Surface treatments / VT in Lab.)</a:t>
            </a:r>
            <a:endParaRPr lang="ja-JP" altLang="en-US" sz="2000">
              <a:solidFill>
                <a:srgbClr val="FFFFFF"/>
              </a:solidFill>
            </a:endParaRPr>
          </a:p>
        </p:txBody>
      </p:sp>
      <p:sp>
        <p:nvSpPr>
          <p:cNvPr id="30" name="上下矢印 9"/>
          <p:cNvSpPr/>
          <p:nvPr/>
        </p:nvSpPr>
        <p:spPr>
          <a:xfrm>
            <a:off x="2247900" y="4360863"/>
            <a:ext cx="454025" cy="609600"/>
          </a:xfrm>
          <a:prstGeom prst="upDownArrow">
            <a:avLst>
              <a:gd name="adj1" fmla="val 3857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1" name="上下矢印 10"/>
          <p:cNvSpPr/>
          <p:nvPr/>
        </p:nvSpPr>
        <p:spPr>
          <a:xfrm rot="10800000">
            <a:off x="2225675" y="3208338"/>
            <a:ext cx="454025" cy="609600"/>
          </a:xfrm>
          <a:prstGeom prst="upDownArrow">
            <a:avLst>
              <a:gd name="adj1" fmla="val 3857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" name="テキスト ボックス 11"/>
          <p:cNvSpPr txBox="1">
            <a:spLocks noChangeArrowheads="1"/>
          </p:cNvSpPr>
          <p:nvPr/>
        </p:nvSpPr>
        <p:spPr bwMode="auto">
          <a:xfrm>
            <a:off x="4427984" y="3667445"/>
            <a:ext cx="4252912" cy="7078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/>
              <a:t>Speed up the R&amp;D to establish the standard recipe for mass-production</a:t>
            </a:r>
          </a:p>
        </p:txBody>
      </p:sp>
      <p:sp>
        <p:nvSpPr>
          <p:cNvPr id="33" name="下矢印 13"/>
          <p:cNvSpPr/>
          <p:nvPr/>
        </p:nvSpPr>
        <p:spPr>
          <a:xfrm>
            <a:off x="6343650" y="4581128"/>
            <a:ext cx="649288" cy="45561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ja-JP">
              <a:solidFill>
                <a:srgbClr val="FFFFFF"/>
              </a:solidFill>
            </a:endParaRPr>
          </a:p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4" name="テキスト ボックス 14"/>
          <p:cNvSpPr txBox="1">
            <a:spLocks noChangeArrowheads="1"/>
          </p:cNvSpPr>
          <p:nvPr/>
        </p:nvSpPr>
        <p:spPr bwMode="auto">
          <a:xfrm>
            <a:off x="4499992" y="5157192"/>
            <a:ext cx="4044950" cy="4619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Open to other lab. / venders</a:t>
            </a:r>
            <a:endParaRPr lang="en-US" altLang="ja-JP" sz="2400">
              <a:solidFill>
                <a:srgbClr val="FF0000"/>
              </a:solidFill>
            </a:endParaRPr>
          </a:p>
        </p:txBody>
      </p:sp>
      <p:sp>
        <p:nvSpPr>
          <p:cNvPr id="35" name="下矢印 15"/>
          <p:cNvSpPr/>
          <p:nvPr/>
        </p:nvSpPr>
        <p:spPr>
          <a:xfrm rot="16200000">
            <a:off x="3707606" y="3904457"/>
            <a:ext cx="649287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ja-JP">
              <a:solidFill>
                <a:srgbClr val="FFFFFF"/>
              </a:solidFill>
            </a:endParaRPr>
          </a:p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6" name="テキスト ボックス 16"/>
          <p:cNvSpPr txBox="1"/>
          <p:nvPr/>
        </p:nvSpPr>
        <p:spPr>
          <a:xfrm>
            <a:off x="899592" y="5949280"/>
            <a:ext cx="7988250" cy="369332"/>
          </a:xfrm>
          <a:prstGeom prst="rect">
            <a:avLst/>
          </a:prstGeom>
          <a:solidFill>
            <a:srgbClr val="FFFF00"/>
          </a:solidFill>
          <a:ln w="28575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Target is realization of mass-production technology for 17,000 cavities (ILC).</a:t>
            </a:r>
            <a:endParaRPr lang="ja-JP" altLang="en-US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55251" y="4093098"/>
            <a:ext cx="7539706" cy="23796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タイトル 3"/>
          <p:cNvSpPr>
            <a:spLocks noGrp="1"/>
          </p:cNvSpPr>
          <p:nvPr>
            <p:ph type="title"/>
          </p:nvPr>
        </p:nvSpPr>
        <p:spPr>
          <a:xfrm>
            <a:off x="1491563" y="270502"/>
            <a:ext cx="8229600" cy="417512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70C0"/>
                </a:solidFill>
              </a:rPr>
              <a:t>Plan/Purpose of cavities in CFF/KEK</a:t>
            </a:r>
            <a:endParaRPr lang="ja-JP" altLang="en-US" sz="3200" dirty="0" smtClean="0">
              <a:solidFill>
                <a:srgbClr val="0070C0"/>
              </a:solidFill>
            </a:endParaRPr>
          </a:p>
        </p:txBody>
      </p:sp>
      <p:cxnSp>
        <p:nvCxnSpPr>
          <p:cNvPr id="13" name="直線コネクタ 6"/>
          <p:cNvCxnSpPr/>
          <p:nvPr/>
        </p:nvCxnSpPr>
        <p:spPr>
          <a:xfrm>
            <a:off x="1230353" y="1337302"/>
            <a:ext cx="7902535" cy="9525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8"/>
          <p:cNvCxnSpPr/>
          <p:nvPr/>
        </p:nvCxnSpPr>
        <p:spPr>
          <a:xfrm>
            <a:off x="1907704" y="980728"/>
            <a:ext cx="0" cy="2597150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9"/>
          <p:cNvCxnSpPr/>
          <p:nvPr/>
        </p:nvCxnSpPr>
        <p:spPr>
          <a:xfrm>
            <a:off x="5076056" y="1048377"/>
            <a:ext cx="0" cy="2597150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0"/>
          <p:cNvCxnSpPr/>
          <p:nvPr/>
        </p:nvCxnSpPr>
        <p:spPr>
          <a:xfrm>
            <a:off x="9108504" y="1048377"/>
            <a:ext cx="0" cy="2597150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1"/>
          <p:cNvSpPr txBox="1">
            <a:spLocks noChangeArrowheads="1"/>
          </p:cNvSpPr>
          <p:nvPr/>
        </p:nvSpPr>
        <p:spPr bwMode="auto">
          <a:xfrm>
            <a:off x="3243263" y="976939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Tahoma" pitchFamily="34" charset="0"/>
                <a:cs typeface="Tahoma" pitchFamily="34" charset="0"/>
              </a:rPr>
              <a:t>FY2012</a:t>
            </a:r>
            <a:endParaRPr lang="ja-JP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テキスト ボックス 12"/>
          <p:cNvSpPr txBox="1">
            <a:spLocks noChangeArrowheads="1"/>
          </p:cNvSpPr>
          <p:nvPr/>
        </p:nvSpPr>
        <p:spPr bwMode="auto">
          <a:xfrm>
            <a:off x="7185026" y="903914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Tahoma" pitchFamily="34" charset="0"/>
                <a:cs typeface="Tahoma" pitchFamily="34" charset="0"/>
              </a:rPr>
              <a:t>FY2013</a:t>
            </a:r>
            <a:endParaRPr lang="ja-JP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1 つの角を切り取った四角形 13"/>
          <p:cNvSpPr/>
          <p:nvPr/>
        </p:nvSpPr>
        <p:spPr>
          <a:xfrm>
            <a:off x="1946276" y="1864352"/>
            <a:ext cx="4065587" cy="263525"/>
          </a:xfrm>
          <a:prstGeom prst="snip1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fabrication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" name="1 つの角を切り取った四角形 15"/>
          <p:cNvSpPr/>
          <p:nvPr/>
        </p:nvSpPr>
        <p:spPr>
          <a:xfrm>
            <a:off x="7458076" y="1864352"/>
            <a:ext cx="1674812" cy="249237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VT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1" name="テキスト ボックス 28"/>
          <p:cNvSpPr txBox="1">
            <a:spLocks noChangeArrowheads="1"/>
          </p:cNvSpPr>
          <p:nvPr/>
        </p:nvSpPr>
        <p:spPr bwMode="auto">
          <a:xfrm>
            <a:off x="1075532" y="1804026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KEK01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22" name="1 つの角を切り取った四角形 17"/>
          <p:cNvSpPr/>
          <p:nvPr/>
        </p:nvSpPr>
        <p:spPr>
          <a:xfrm>
            <a:off x="6012160" y="2286627"/>
            <a:ext cx="1512412" cy="263423"/>
          </a:xfrm>
          <a:prstGeom prst="snip1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 dirty="0">
                <a:solidFill>
                  <a:srgbClr val="000000"/>
                </a:solidFill>
              </a:rPr>
              <a:t>fabrication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3" name="1 つの角を切り取った四角形 18"/>
          <p:cNvSpPr/>
          <p:nvPr/>
        </p:nvSpPr>
        <p:spPr>
          <a:xfrm>
            <a:off x="7452320" y="2286628"/>
            <a:ext cx="843162" cy="23495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VT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4" name="テキスト ボックス 29"/>
          <p:cNvSpPr txBox="1">
            <a:spLocks noChangeArrowheads="1"/>
          </p:cNvSpPr>
          <p:nvPr/>
        </p:nvSpPr>
        <p:spPr bwMode="auto">
          <a:xfrm>
            <a:off x="1075532" y="2286627"/>
            <a:ext cx="83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KEK02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25" name="1 つの角を切り取った四角形 20"/>
          <p:cNvSpPr/>
          <p:nvPr/>
        </p:nvSpPr>
        <p:spPr>
          <a:xfrm>
            <a:off x="6045600" y="2761289"/>
            <a:ext cx="1622744" cy="315913"/>
          </a:xfrm>
          <a:prstGeom prst="snip1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 dirty="0">
                <a:solidFill>
                  <a:srgbClr val="000000"/>
                </a:solidFill>
              </a:rPr>
              <a:t>fabrication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6" name="1 つの角を切り取った四角形 21"/>
          <p:cNvSpPr/>
          <p:nvPr/>
        </p:nvSpPr>
        <p:spPr>
          <a:xfrm>
            <a:off x="7596336" y="2807022"/>
            <a:ext cx="834655" cy="261938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VT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" name="1 つの角を切り取った四角形 22"/>
          <p:cNvSpPr/>
          <p:nvPr/>
        </p:nvSpPr>
        <p:spPr>
          <a:xfrm>
            <a:off x="8355365" y="2739854"/>
            <a:ext cx="788635" cy="401114"/>
          </a:xfrm>
          <a:prstGeom prst="snip1Rect">
            <a:avLst>
              <a:gd name="adj" fmla="val 22438"/>
            </a:avLst>
          </a:prstGeom>
          <a:solidFill>
            <a:srgbClr val="FF00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 sz="1100" dirty="0">
                <a:solidFill>
                  <a:srgbClr val="000000"/>
                </a:solidFill>
              </a:rPr>
              <a:t>Jacket weld</a:t>
            </a:r>
            <a:endParaRPr lang="ja-JP" altLang="en-US" sz="1100" dirty="0">
              <a:solidFill>
                <a:srgbClr val="000000"/>
              </a:solidFill>
            </a:endParaRPr>
          </a:p>
        </p:txBody>
      </p:sp>
      <p:sp>
        <p:nvSpPr>
          <p:cNvPr id="28" name="テキスト ボックス 30"/>
          <p:cNvSpPr txBox="1">
            <a:spLocks noChangeArrowheads="1"/>
          </p:cNvSpPr>
          <p:nvPr/>
        </p:nvSpPr>
        <p:spPr bwMode="auto">
          <a:xfrm>
            <a:off x="1085694" y="2761289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KEK03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42"/>
          <p:cNvSpPr txBox="1">
            <a:spLocks noChangeArrowheads="1"/>
          </p:cNvSpPr>
          <p:nvPr/>
        </p:nvSpPr>
        <p:spPr bwMode="auto">
          <a:xfrm>
            <a:off x="2093913" y="3073511"/>
            <a:ext cx="2857747" cy="923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Preparation for complying with high pressure gas code</a:t>
            </a:r>
          </a:p>
        </p:txBody>
      </p:sp>
      <p:sp>
        <p:nvSpPr>
          <p:cNvPr id="30" name="テキスト ボックス 43"/>
          <p:cNvSpPr txBox="1">
            <a:spLocks noChangeArrowheads="1"/>
          </p:cNvSpPr>
          <p:nvPr/>
        </p:nvSpPr>
        <p:spPr bwMode="auto">
          <a:xfrm>
            <a:off x="5292080" y="3460583"/>
            <a:ext cx="370998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Demonstration of mass-production</a:t>
            </a:r>
            <a:endParaRPr lang="ja-JP" altLang="en-US"/>
          </a:p>
        </p:txBody>
      </p:sp>
      <p:sp>
        <p:nvSpPr>
          <p:cNvPr id="31" name="テキスト ボックス 28"/>
          <p:cNvSpPr txBox="1">
            <a:spLocks noChangeArrowheads="1"/>
          </p:cNvSpPr>
          <p:nvPr/>
        </p:nvSpPr>
        <p:spPr bwMode="auto">
          <a:xfrm>
            <a:off x="1106016" y="967414"/>
            <a:ext cx="80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Tahoma" pitchFamily="34" charset="0"/>
                <a:cs typeface="Tahoma" pitchFamily="34" charset="0"/>
              </a:rPr>
              <a:t>Cavity</a:t>
            </a:r>
            <a:endParaRPr lang="ja-JP" altLang="en-US" dirty="0"/>
          </a:p>
        </p:txBody>
      </p:sp>
      <p:sp>
        <p:nvSpPr>
          <p:cNvPr id="32" name="テキスト ボックス 28"/>
          <p:cNvSpPr txBox="1">
            <a:spLocks noChangeArrowheads="1"/>
          </p:cNvSpPr>
          <p:nvPr/>
        </p:nvSpPr>
        <p:spPr bwMode="auto">
          <a:xfrm>
            <a:off x="1075532" y="1397467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Tahoma" pitchFamily="34" charset="0"/>
                <a:cs typeface="Tahoma" pitchFamily="34" charset="0"/>
              </a:rPr>
              <a:t>KEK00</a:t>
            </a:r>
            <a:endParaRPr lang="ja-JP" altLang="en-US" dirty="0"/>
          </a:p>
        </p:txBody>
      </p:sp>
      <p:sp>
        <p:nvSpPr>
          <p:cNvPr id="33" name="1 つの角を切り取った四角形 52"/>
          <p:cNvSpPr/>
          <p:nvPr/>
        </p:nvSpPr>
        <p:spPr>
          <a:xfrm>
            <a:off x="1933577" y="1451602"/>
            <a:ext cx="2926456" cy="263525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rgbClr val="000000"/>
                </a:solidFill>
              </a:rPr>
              <a:t>VT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4" name="1 つの角を切り取った四角形 54"/>
          <p:cNvSpPr/>
          <p:nvPr/>
        </p:nvSpPr>
        <p:spPr>
          <a:xfrm>
            <a:off x="6555934" y="1480177"/>
            <a:ext cx="1919287" cy="263525"/>
          </a:xfrm>
          <a:prstGeom prst="snip1Rect">
            <a:avLst/>
          </a:prstGeom>
          <a:solidFill>
            <a:srgbClr val="FF00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 sz="1400">
                <a:solidFill>
                  <a:srgbClr val="000000"/>
                </a:solidFill>
              </a:rPr>
              <a:t>Jacket weld training</a:t>
            </a:r>
            <a:endParaRPr lang="ja-JP" altLang="en-US" sz="1400">
              <a:solidFill>
                <a:srgbClr val="000000"/>
              </a:solidFill>
            </a:endParaRPr>
          </a:p>
        </p:txBody>
      </p:sp>
      <p:pic>
        <p:nvPicPr>
          <p:cNvPr id="35" name="Picture 2" descr="Flow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6105" r="-1901"/>
          <a:stretch>
            <a:fillRect/>
          </a:stretch>
        </p:blipFill>
        <p:spPr bwMode="auto">
          <a:xfrm>
            <a:off x="1675120" y="4883673"/>
            <a:ext cx="70437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20"/>
          <p:cNvSpPr txBox="1">
            <a:spLocks noChangeArrowheads="1"/>
          </p:cNvSpPr>
          <p:nvPr/>
        </p:nvSpPr>
        <p:spPr bwMode="auto">
          <a:xfrm>
            <a:off x="3546782" y="4262961"/>
            <a:ext cx="1649413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Cryomodule-1</a:t>
            </a:r>
          </a:p>
          <a:p>
            <a:pPr eaLnBrk="1" hangingPunct="1"/>
            <a:r>
              <a:rPr lang="en-US" altLang="ja-JP"/>
              <a:t>8 cavities</a:t>
            </a:r>
          </a:p>
        </p:txBody>
      </p:sp>
      <p:sp>
        <p:nvSpPr>
          <p:cNvPr id="37" name="テキスト ボックス 20"/>
          <p:cNvSpPr txBox="1">
            <a:spLocks noChangeArrowheads="1"/>
          </p:cNvSpPr>
          <p:nvPr/>
        </p:nvSpPr>
        <p:spPr bwMode="auto">
          <a:xfrm>
            <a:off x="5616882" y="4272486"/>
            <a:ext cx="1223963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CM2a</a:t>
            </a:r>
          </a:p>
          <a:p>
            <a:pPr eaLnBrk="1" hangingPunct="1"/>
            <a:r>
              <a:rPr lang="en-US" altLang="ja-JP"/>
              <a:t>4 cavities</a:t>
            </a:r>
          </a:p>
        </p:txBody>
      </p:sp>
      <p:sp>
        <p:nvSpPr>
          <p:cNvPr id="38" name="テキスト ボックス 20"/>
          <p:cNvSpPr txBox="1">
            <a:spLocks noChangeArrowheads="1"/>
          </p:cNvSpPr>
          <p:nvPr/>
        </p:nvSpPr>
        <p:spPr bwMode="auto">
          <a:xfrm>
            <a:off x="7002770" y="4235973"/>
            <a:ext cx="1223962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CM2b</a:t>
            </a:r>
          </a:p>
          <a:p>
            <a:pPr eaLnBrk="1" hangingPunct="1"/>
            <a:r>
              <a:rPr lang="en-US" altLang="ja-JP"/>
              <a:t>4 cavities</a:t>
            </a:r>
          </a:p>
        </p:txBody>
      </p:sp>
      <p:sp>
        <p:nvSpPr>
          <p:cNvPr id="39" name="テキスト ボックス 20"/>
          <p:cNvSpPr txBox="1">
            <a:spLocks noChangeArrowheads="1"/>
          </p:cNvSpPr>
          <p:nvPr/>
        </p:nvSpPr>
        <p:spPr bwMode="auto">
          <a:xfrm>
            <a:off x="4038378" y="6013028"/>
            <a:ext cx="43926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KEK-03 cavity (Fabrication in CFF/KEK)</a:t>
            </a:r>
          </a:p>
        </p:txBody>
      </p:sp>
      <p:sp>
        <p:nvSpPr>
          <p:cNvPr id="40" name="テキスト ボックス 20"/>
          <p:cNvSpPr txBox="1">
            <a:spLocks noChangeArrowheads="1"/>
          </p:cNvSpPr>
          <p:nvPr/>
        </p:nvSpPr>
        <p:spPr bwMode="auto">
          <a:xfrm>
            <a:off x="1525895" y="4093098"/>
            <a:ext cx="1481137" cy="4603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</a:rPr>
              <a:t>STF/KEK</a:t>
            </a:r>
          </a:p>
        </p:txBody>
      </p:sp>
      <p:sp>
        <p:nvSpPr>
          <p:cNvPr id="41" name="テキスト ボックス 20"/>
          <p:cNvSpPr txBox="1">
            <a:spLocks noChangeArrowheads="1"/>
          </p:cNvSpPr>
          <p:nvPr/>
        </p:nvSpPr>
        <p:spPr bwMode="auto">
          <a:xfrm>
            <a:off x="4572000" y="2521577"/>
            <a:ext cx="143986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We are here</a:t>
            </a:r>
          </a:p>
        </p:txBody>
      </p:sp>
      <p:sp>
        <p:nvSpPr>
          <p:cNvPr id="42" name="下矢印 7"/>
          <p:cNvSpPr/>
          <p:nvPr/>
        </p:nvSpPr>
        <p:spPr>
          <a:xfrm flipV="1">
            <a:off x="5436096" y="2202489"/>
            <a:ext cx="4318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43" name="直線矢印コネクタ 35"/>
          <p:cNvCxnSpPr/>
          <p:nvPr/>
        </p:nvCxnSpPr>
        <p:spPr>
          <a:xfrm>
            <a:off x="1401738" y="3212976"/>
            <a:ext cx="361950" cy="757237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1"/>
          <p:cNvSpPr/>
          <p:nvPr/>
        </p:nvSpPr>
        <p:spPr>
          <a:xfrm>
            <a:off x="2176770" y="5474223"/>
            <a:ext cx="60499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5" name="下矢印 65"/>
          <p:cNvSpPr/>
          <p:nvPr/>
        </p:nvSpPr>
        <p:spPr>
          <a:xfrm flipV="1">
            <a:off x="7002770" y="5474223"/>
            <a:ext cx="431800" cy="414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- Prénom Nom -   [Titre de la présentation]       ("pied de page" et "date"  -&gt; onglet menu Affichage/En-tête)</a:t>
            </a:r>
            <a:endParaRPr lang="fr-F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A193-C9C4-4E22-BE40-75BD37C004DC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aeki\Desktop\home\Doc\KEK\01-ILC\03-S0study\03-FJPPL-project\2013\20130521ReportPropsalBooklets\FJPPL-Proposal-Booklet_2013-2-AR9_ページ_1.tif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4070" r="4933" b="66099"/>
          <a:stretch/>
        </p:blipFill>
        <p:spPr bwMode="auto">
          <a:xfrm>
            <a:off x="1262331" y="1700808"/>
            <a:ext cx="777416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843808" y="185738"/>
            <a:ext cx="4428728" cy="685800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B0F0"/>
                </a:solidFill>
                <a:ea typeface="Arial Unicode MS" pitchFamily="50" charset="-128"/>
                <a:cs typeface="Arial Unicode MS" pitchFamily="50" charset="-128"/>
              </a:rPr>
              <a:t>Members for A_RD_9</a:t>
            </a:r>
            <a:endParaRPr lang="en-US" altLang="ja-JP" sz="24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3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55776" y="2708919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Improvement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of EBW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Process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at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KEK</a:t>
            </a:r>
            <a:endParaRPr lang="fr-FR" sz="32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3913" y="188640"/>
            <a:ext cx="6222503" cy="576238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70C0"/>
                </a:solidFill>
              </a:rPr>
              <a:t>Fabrication of KEK-01 Cavity with HOM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- Prénom Nom -   [Titre de la présentation]       ("pied de page" et "date"  -&gt; onglet menu Affichage/En-tête)</a:t>
            </a:r>
            <a:endParaRPr lang="fr-F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A193-C9C4-4E22-BE40-75BD37C004D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6146" name="Picture 2" descr="C:\Users\saeki\Desktop\home\Doc\KEK\01-ILC\07-Conferences\2013\IPAC2013\Presentations\Saeki\20130515IPAC-saeki-v8-final-P12.t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6" r="509"/>
          <a:stretch/>
        </p:blipFill>
        <p:spPr bwMode="auto">
          <a:xfrm>
            <a:off x="1196916" y="1052736"/>
            <a:ext cx="78395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7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946125" y="176810"/>
            <a:ext cx="845666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Configuration Choice of Cavity Attitude and Gun Position </a:t>
            </a:r>
            <a:r>
              <a: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　</a:t>
            </a:r>
          </a:p>
        </p:txBody>
      </p:sp>
      <p:sp>
        <p:nvSpPr>
          <p:cNvPr id="2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pic>
        <p:nvPicPr>
          <p:cNvPr id="29" name="Picture 21" descr="C:\Users\saeki\Desktop\home\写真\KEK\ILC\ILC2012\201201Jan\20120130KEK-CFF\DSC03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9036" r="4449" b="8711"/>
          <a:stretch>
            <a:fillRect/>
          </a:stretch>
        </p:blipFill>
        <p:spPr bwMode="auto">
          <a:xfrm>
            <a:off x="1199657" y="1673139"/>
            <a:ext cx="3412005" cy="261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5" t="45748"/>
          <a:stretch/>
        </p:blipFill>
        <p:spPr>
          <a:xfrm>
            <a:off x="5488231" y="1012053"/>
            <a:ext cx="3331919" cy="3710423"/>
          </a:xfrm>
          <a:noFill/>
        </p:spPr>
      </p:pic>
      <p:sp>
        <p:nvSpPr>
          <p:cNvPr id="32" name="Line 1051"/>
          <p:cNvSpPr>
            <a:spLocks noChangeShapeType="1"/>
          </p:cNvSpPr>
          <p:nvPr/>
        </p:nvSpPr>
        <p:spPr bwMode="auto">
          <a:xfrm flipH="1">
            <a:off x="3059832" y="1569123"/>
            <a:ext cx="0" cy="831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254500" y="921423"/>
            <a:ext cx="2284412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/>
              <a:t>Direction of electron beam is vertical.</a:t>
            </a:r>
            <a:endParaRPr lang="ja-JP" altLang="en-US"/>
          </a:p>
        </p:txBody>
      </p:sp>
      <p:sp>
        <p:nvSpPr>
          <p:cNvPr id="34" name="Line 1051"/>
          <p:cNvSpPr>
            <a:spLocks noChangeShapeType="1"/>
          </p:cNvSpPr>
          <p:nvPr/>
        </p:nvSpPr>
        <p:spPr bwMode="auto">
          <a:xfrm flipH="1" flipV="1">
            <a:off x="7235825" y="3141663"/>
            <a:ext cx="287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下カーブ矢印 6"/>
          <p:cNvSpPr/>
          <p:nvPr/>
        </p:nvSpPr>
        <p:spPr>
          <a:xfrm>
            <a:off x="2194358" y="2154888"/>
            <a:ext cx="504825" cy="3222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6" name="上カーブ矢印 14"/>
          <p:cNvSpPr/>
          <p:nvPr/>
        </p:nvSpPr>
        <p:spPr>
          <a:xfrm>
            <a:off x="6804025" y="2471738"/>
            <a:ext cx="703263" cy="3238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1779704" y="5281612"/>
            <a:ext cx="6767513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/>
              <a:t>Stacking dumbbells is easy in the vertical configuration of cavity. </a:t>
            </a:r>
          </a:p>
          <a:p>
            <a:pPr eaLnBrk="1" hangingPunct="1">
              <a:spcBef>
                <a:spcPct val="50000"/>
              </a:spcBef>
            </a:pPr>
            <a:endParaRPr lang="en-US" altLang="ja-JP" dirty="0"/>
          </a:p>
          <a:p>
            <a:pPr eaLnBrk="1" hangingPunct="1">
              <a:spcBef>
                <a:spcPct val="50000"/>
              </a:spcBef>
            </a:pPr>
            <a:r>
              <a:rPr lang="en-US" altLang="ja-JP" dirty="0"/>
              <a:t>                   </a:t>
            </a:r>
            <a:r>
              <a:rPr lang="en-US" altLang="ja-JP" dirty="0" smtClean="0"/>
              <a:t>	 </a:t>
            </a:r>
            <a:r>
              <a:rPr lang="en-US" altLang="ja-JP" dirty="0"/>
              <a:t>Better for mass-production.</a:t>
            </a:r>
            <a:endParaRPr lang="ja-JP" altLang="en-US" dirty="0"/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154088" y="4487775"/>
            <a:ext cx="3457575" cy="646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/>
              <a:t>Setting cavity in horizontal way is rather compllicated (</a:t>
            </a:r>
            <a:r>
              <a:rPr lang="en-US" altLang="ja-JP">
                <a:solidFill>
                  <a:srgbClr val="FF0000"/>
                </a:solidFill>
              </a:rPr>
              <a:t>KEK-00</a:t>
            </a:r>
            <a:r>
              <a:rPr lang="en-US" altLang="ja-JP"/>
              <a:t>).</a:t>
            </a:r>
            <a:endParaRPr lang="ja-JP" altLang="en-US"/>
          </a:p>
        </p:txBody>
      </p:sp>
      <p:sp>
        <p:nvSpPr>
          <p:cNvPr id="39" name="右矢印 1"/>
          <p:cNvSpPr/>
          <p:nvPr/>
        </p:nvSpPr>
        <p:spPr>
          <a:xfrm>
            <a:off x="4677800" y="2944813"/>
            <a:ext cx="877887" cy="73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0" name="右矢印 20"/>
          <p:cNvSpPr/>
          <p:nvPr/>
        </p:nvSpPr>
        <p:spPr>
          <a:xfrm rot="5400000">
            <a:off x="4584700" y="1880818"/>
            <a:ext cx="746125" cy="433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4364037" y="1092929"/>
            <a:ext cx="1268413" cy="6461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/>
              <a:t>Direction of gravity.</a:t>
            </a:r>
            <a:endParaRPr lang="ja-JP" altLang="en-US" dirty="0"/>
          </a:p>
        </p:txBody>
      </p:sp>
      <p:sp>
        <p:nvSpPr>
          <p:cNvPr id="42" name="下矢印 2"/>
          <p:cNvSpPr/>
          <p:nvPr/>
        </p:nvSpPr>
        <p:spPr>
          <a:xfrm>
            <a:off x="4881004" y="5680612"/>
            <a:ext cx="720725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5632450" y="1012053"/>
            <a:ext cx="320675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/>
              <a:t>Direction of electron beam is horizontal. </a:t>
            </a:r>
            <a:endParaRPr lang="ja-JP" altLang="en-US" dirty="0"/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5453072" y="4467049"/>
            <a:ext cx="2736850" cy="646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/>
              <a:t>Setting cavity in vertical way is simple (</a:t>
            </a:r>
            <a:r>
              <a:rPr lang="en-US" altLang="ja-JP" dirty="0">
                <a:solidFill>
                  <a:srgbClr val="FF0000"/>
                </a:solidFill>
              </a:rPr>
              <a:t>KEK-01</a:t>
            </a:r>
            <a:r>
              <a:rPr lang="en-US" altLang="ja-JP" dirty="0"/>
              <a:t>).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3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DCIM\100MSDCF\DSC02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r="455" b="11967"/>
          <a:stretch>
            <a:fillRect/>
          </a:stretch>
        </p:blipFill>
        <p:spPr bwMode="auto">
          <a:xfrm>
            <a:off x="4932363" y="3781425"/>
            <a:ext cx="219710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064022" y="257464"/>
            <a:ext cx="706080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400" kern="0" dirty="0" smtClean="0">
                <a:solidFill>
                  <a:srgbClr val="0070C0"/>
                </a:solidFill>
              </a:rPr>
              <a:t>EBW at equator for  stacked dumbbells (KEK-01)</a:t>
            </a:r>
            <a:endParaRPr lang="ja-JP" altLang="en-US" sz="2400" kern="0" dirty="0" smtClean="0">
              <a:solidFill>
                <a:srgbClr val="0070C0"/>
              </a:solidFill>
            </a:endParaRPr>
          </a:p>
        </p:txBody>
      </p:sp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6767513" y="5199063"/>
            <a:ext cx="124460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/>
              <a:t>Direction of electron beam</a:t>
            </a:r>
            <a:endParaRPr lang="ja-JP" altLang="en-US" sz="1200"/>
          </a:p>
        </p:txBody>
      </p:sp>
      <p:pic>
        <p:nvPicPr>
          <p:cNvPr id="18437" name="Picture 6" descr="C:\Users\saeki\Desktop\home\写真\KEK\ILC\ILC2013\201301Jan\20130128KEK-CFF-DumbbellEBW\DSC00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1" t="24770" r="28903" b="16899"/>
          <a:stretch>
            <a:fillRect/>
          </a:stretch>
        </p:blipFill>
        <p:spPr bwMode="auto">
          <a:xfrm>
            <a:off x="1567309" y="3779838"/>
            <a:ext cx="1951037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051"/>
          <p:cNvSpPr>
            <a:spLocks noChangeShapeType="1"/>
          </p:cNvSpPr>
          <p:nvPr/>
        </p:nvSpPr>
        <p:spPr bwMode="auto">
          <a:xfrm flipH="1" flipV="1">
            <a:off x="6575425" y="5013325"/>
            <a:ext cx="6953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1051"/>
          <p:cNvSpPr>
            <a:spLocks noChangeShapeType="1"/>
          </p:cNvSpPr>
          <p:nvPr/>
        </p:nvSpPr>
        <p:spPr bwMode="auto">
          <a:xfrm flipH="1" flipV="1">
            <a:off x="3038921" y="4984750"/>
            <a:ext cx="69373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3181796" y="5127625"/>
            <a:ext cx="1246188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/>
              <a:t>Direction of electron beam</a:t>
            </a:r>
            <a:endParaRPr lang="ja-JP" altLang="en-US" sz="1200"/>
          </a:p>
        </p:txBody>
      </p:sp>
      <p:pic>
        <p:nvPicPr>
          <p:cNvPr id="18441" name="Picture 7" descr="C:\Users\saeki\Desktop\home\写真\KEK\ILC\ILC2013\201301Jan\20130111KEK-CFF-EquatorPipeEBW\DSC00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/>
          <a:stretch>
            <a:fillRect/>
          </a:stretch>
        </p:blipFill>
        <p:spPr bwMode="auto">
          <a:xfrm>
            <a:off x="1166689" y="1054100"/>
            <a:ext cx="2667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51"/>
          <p:cNvSpPr>
            <a:spLocks noChangeShapeType="1"/>
          </p:cNvSpPr>
          <p:nvPr/>
        </p:nvSpPr>
        <p:spPr bwMode="auto">
          <a:xfrm flipH="1" flipV="1">
            <a:off x="2893889" y="2119313"/>
            <a:ext cx="69373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3109789" y="2276475"/>
            <a:ext cx="1246187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/>
              <a:t>Direction of electron beam</a:t>
            </a:r>
            <a:endParaRPr lang="ja-JP" altLang="en-US" sz="1200"/>
          </a:p>
        </p:txBody>
      </p:sp>
      <p:sp>
        <p:nvSpPr>
          <p:cNvPr id="18444" name="テキスト ボックス 37"/>
          <p:cNvSpPr txBox="1">
            <a:spLocks noChangeArrowheads="1"/>
          </p:cNvSpPr>
          <p:nvPr/>
        </p:nvSpPr>
        <p:spPr bwMode="auto">
          <a:xfrm>
            <a:off x="998414" y="3028950"/>
            <a:ext cx="3160712" cy="3381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600" b="1"/>
              <a:t>EBW test by a dummy Nb-pipe</a:t>
            </a:r>
          </a:p>
        </p:txBody>
      </p:sp>
      <p:sp>
        <p:nvSpPr>
          <p:cNvPr id="2" name="右矢印 1"/>
          <p:cNvSpPr/>
          <p:nvPr/>
        </p:nvSpPr>
        <p:spPr>
          <a:xfrm>
            <a:off x="3959225" y="4311650"/>
            <a:ext cx="611188" cy="603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右カーブ矢印 2"/>
          <p:cNvSpPr/>
          <p:nvPr/>
        </p:nvSpPr>
        <p:spPr>
          <a:xfrm>
            <a:off x="344785" y="2671043"/>
            <a:ext cx="1058863" cy="22701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7" name="右カーブ矢印 16"/>
          <p:cNvSpPr/>
          <p:nvPr/>
        </p:nvSpPr>
        <p:spPr>
          <a:xfrm>
            <a:off x="1234951" y="1206500"/>
            <a:ext cx="727075" cy="779463"/>
          </a:xfrm>
          <a:prstGeom prst="curvedRightArrow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8448" name="Text Box 13"/>
          <p:cNvSpPr txBox="1">
            <a:spLocks noChangeArrowheads="1"/>
          </p:cNvSpPr>
          <p:nvPr/>
        </p:nvSpPr>
        <p:spPr bwMode="auto">
          <a:xfrm>
            <a:off x="488826" y="1863725"/>
            <a:ext cx="1008063" cy="33813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/>
              <a:t>Rotation</a:t>
            </a:r>
            <a:endParaRPr lang="ja-JP" altLang="en-US" sz="1600"/>
          </a:p>
        </p:txBody>
      </p:sp>
      <p:graphicFrame>
        <p:nvGraphicFramePr>
          <p:cNvPr id="18449" name="グラフ 18"/>
          <p:cNvGraphicFramePr>
            <a:graphicFrameLocks/>
          </p:cNvGraphicFramePr>
          <p:nvPr/>
        </p:nvGraphicFramePr>
        <p:xfrm>
          <a:off x="4600575" y="1198563"/>
          <a:ext cx="422910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r:id="rId6" imgW="4230991" imgH="2042337" progId="Excel.Chart.8">
                  <p:embed/>
                </p:oleObj>
              </mc:Choice>
              <mc:Fallback>
                <p:oleObj r:id="rId6" imgW="4230991" imgH="204233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1198563"/>
                        <a:ext cx="4229100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テキスト ボックス 19"/>
          <p:cNvSpPr txBox="1"/>
          <p:nvPr/>
        </p:nvSpPr>
        <p:spPr>
          <a:xfrm rot="16200000">
            <a:off x="3738562" y="1981201"/>
            <a:ext cx="1655763" cy="277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b="1" dirty="0"/>
              <a:t>Beam current  (mA)</a:t>
            </a:r>
            <a:endParaRPr lang="ja-JP" altLang="en-US" sz="12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08625" y="3155950"/>
            <a:ext cx="2189163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 dirty="0"/>
              <a:t>Rotation angle (degree)</a:t>
            </a:r>
            <a:endParaRPr lang="ja-JP" altLang="en-US" sz="1400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7123113" y="1162050"/>
            <a:ext cx="0" cy="1743075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7123113" y="1292225"/>
            <a:ext cx="441325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4" name="テキスト ボックス 26"/>
          <p:cNvSpPr txBox="1">
            <a:spLocks noChangeArrowheads="1"/>
          </p:cNvSpPr>
          <p:nvPr/>
        </p:nvSpPr>
        <p:spPr bwMode="auto">
          <a:xfrm>
            <a:off x="7656513" y="1052513"/>
            <a:ext cx="936625" cy="307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/>
              <a:t>Overlap</a:t>
            </a:r>
            <a:endParaRPr lang="ja-JP" altLang="en-US" sz="1400" b="1"/>
          </a:p>
        </p:txBody>
      </p:sp>
      <p:sp>
        <p:nvSpPr>
          <p:cNvPr id="18455" name="テキスト ボックス 37"/>
          <p:cNvSpPr txBox="1">
            <a:spLocks noChangeArrowheads="1"/>
          </p:cNvSpPr>
          <p:nvPr/>
        </p:nvSpPr>
        <p:spPr bwMode="auto">
          <a:xfrm>
            <a:off x="5805488" y="2201863"/>
            <a:ext cx="1146175" cy="52228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400" b="1"/>
              <a:t>Parameter for equator</a:t>
            </a:r>
          </a:p>
        </p:txBody>
      </p:sp>
      <p:sp>
        <p:nvSpPr>
          <p:cNvPr id="18456" name="テキスト ボックス 37"/>
          <p:cNvSpPr txBox="1">
            <a:spLocks noChangeArrowheads="1"/>
          </p:cNvSpPr>
          <p:nvPr/>
        </p:nvSpPr>
        <p:spPr bwMode="auto">
          <a:xfrm>
            <a:off x="1426021" y="6108700"/>
            <a:ext cx="2300288" cy="3698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b="1"/>
              <a:t>EBW of 2-dumbbell</a:t>
            </a:r>
          </a:p>
        </p:txBody>
      </p:sp>
      <p:sp>
        <p:nvSpPr>
          <p:cNvPr id="18457" name="テキスト ボックス 37"/>
          <p:cNvSpPr txBox="1">
            <a:spLocks noChangeArrowheads="1"/>
          </p:cNvSpPr>
          <p:nvPr/>
        </p:nvSpPr>
        <p:spPr bwMode="auto">
          <a:xfrm>
            <a:off x="4935538" y="6180138"/>
            <a:ext cx="2300287" cy="36988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b="1"/>
              <a:t>EBW of 4-dumbbell</a:t>
            </a:r>
          </a:p>
        </p:txBody>
      </p:sp>
      <p:sp>
        <p:nvSpPr>
          <p:cNvPr id="18458" name="テキスト ボックス 37"/>
          <p:cNvSpPr txBox="1">
            <a:spLocks noChangeArrowheads="1"/>
          </p:cNvSpPr>
          <p:nvPr/>
        </p:nvSpPr>
        <p:spPr bwMode="auto">
          <a:xfrm>
            <a:off x="6921500" y="3644900"/>
            <a:ext cx="2043113" cy="12001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/>
              <a:t>Smooth inner surface of welding seam was achieved.</a:t>
            </a:r>
          </a:p>
        </p:txBody>
      </p:sp>
      <p:sp>
        <p:nvSpPr>
          <p:cNvPr id="18459" name="Text Box 13"/>
          <p:cNvSpPr txBox="1">
            <a:spLocks noChangeArrowheads="1"/>
          </p:cNvSpPr>
          <p:nvPr/>
        </p:nvSpPr>
        <p:spPr bwMode="auto">
          <a:xfrm>
            <a:off x="5357813" y="1084263"/>
            <a:ext cx="1244600" cy="2778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/>
              <a:t>120 kV, 5 mm/s</a:t>
            </a:r>
            <a:endParaRPr lang="ja-JP" altLang="en-US" sz="1200"/>
          </a:p>
        </p:txBody>
      </p:sp>
      <p:pic>
        <p:nvPicPr>
          <p:cNvPr id="28" name="Picture 2" descr="http://iramis-i.cea.fr/Images/logos/CEA_Saclay_logotyp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347158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8048A77-F0B1-4319-8C02-4D6E251F2D9B}" type="slidenum">
              <a:rPr lang="en-US" altLang="ja-JP" smtClean="0"/>
              <a:pPr eaLnBrk="1" hangingPunct="1"/>
              <a:t>24</a:t>
            </a:fld>
            <a:endParaRPr lang="en-US" altLang="ja-JP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188913"/>
            <a:ext cx="8893175" cy="431800"/>
          </a:xfrm>
        </p:spPr>
        <p:txBody>
          <a:bodyPr/>
          <a:lstStyle/>
          <a:p>
            <a:pPr eaLnBrk="1" hangingPunct="1"/>
            <a:r>
              <a:rPr lang="en-US" altLang="ja-JP" sz="2800" smtClean="0">
                <a:solidFill>
                  <a:srgbClr val="0070C0"/>
                </a:solidFill>
              </a:rPr>
              <a:t>Design of loader for multiple dumb-bells </a:t>
            </a:r>
            <a:r>
              <a:rPr lang="ja-JP" altLang="en-US" sz="2800" smtClean="0">
                <a:solidFill>
                  <a:srgbClr val="0070C0"/>
                </a:solidFill>
              </a:rPr>
              <a:t>　</a:t>
            </a:r>
          </a:p>
        </p:txBody>
      </p:sp>
      <p:pic>
        <p:nvPicPr>
          <p:cNvPr id="22532" name="Picture 2" descr="C:\Users\saeki\Desktop\home\Doc\KEK\01-ILC\15-Review\20120731\Presentation\Figures\DB-loader_july2012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72342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C:\Users\saeki\Desktop\home\Doc\KEK\01-ILC\15-Review\20120731\Presentation\Figures\DB-loader-catch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36613"/>
            <a:ext cx="3024188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円/楕円 8"/>
          <p:cNvSpPr/>
          <p:nvPr/>
        </p:nvSpPr>
        <p:spPr>
          <a:xfrm>
            <a:off x="2700338" y="2852738"/>
            <a:ext cx="576262" cy="863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3271838" y="2060575"/>
            <a:ext cx="2163762" cy="936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テキスト ボックス 36"/>
          <p:cNvSpPr txBox="1">
            <a:spLocks noChangeArrowheads="1"/>
          </p:cNvSpPr>
          <p:nvPr/>
        </p:nvSpPr>
        <p:spPr bwMode="auto">
          <a:xfrm>
            <a:off x="3187700" y="1768475"/>
            <a:ext cx="84772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/>
              <a:t>e- gun</a:t>
            </a:r>
          </a:p>
          <a:p>
            <a:pPr eaLnBrk="1" hangingPunct="1"/>
            <a:r>
              <a:rPr lang="en-US" altLang="ja-JP" sz="1600"/>
              <a:t>on side</a:t>
            </a:r>
          </a:p>
        </p:txBody>
      </p:sp>
      <p:sp>
        <p:nvSpPr>
          <p:cNvPr id="22537" name="テキスト ボックス 36"/>
          <p:cNvSpPr txBox="1">
            <a:spLocks noChangeArrowheads="1"/>
          </p:cNvSpPr>
          <p:nvPr/>
        </p:nvSpPr>
        <p:spPr bwMode="auto">
          <a:xfrm>
            <a:off x="179388" y="755650"/>
            <a:ext cx="467995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Pumping time (~30 min.) and cooling time (~30 min.) are duplicated in EBW processes.</a:t>
            </a:r>
          </a:p>
        </p:txBody>
      </p:sp>
      <p:sp>
        <p:nvSpPr>
          <p:cNvPr id="22538" name="テキスト ボックス 36"/>
          <p:cNvSpPr txBox="1">
            <a:spLocks noChangeArrowheads="1"/>
          </p:cNvSpPr>
          <p:nvPr/>
        </p:nvSpPr>
        <p:spPr bwMode="auto">
          <a:xfrm>
            <a:off x="395288" y="6021388"/>
            <a:ext cx="7561262" cy="646112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Multiple dumbbells are loaded inside the EBW chamber at once and the EBW of dumbbells will be done continuously after pumping down.</a:t>
            </a:r>
          </a:p>
        </p:txBody>
      </p:sp>
      <p:pic>
        <p:nvPicPr>
          <p:cNvPr id="22539" name="Picture 12" descr="C:\Users\saeki\Desktop\home\写真\KEK\ILC\ILC2013\20130425KEK-STF-DumbbellLoader\DSC01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10097" r="16878" b="25227"/>
          <a:stretch>
            <a:fillRect/>
          </a:stretch>
        </p:blipFill>
        <p:spPr bwMode="auto">
          <a:xfrm>
            <a:off x="4644008" y="3034292"/>
            <a:ext cx="4240191" cy="26269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テキスト ボックス 36"/>
          <p:cNvSpPr txBox="1">
            <a:spLocks noChangeArrowheads="1"/>
          </p:cNvSpPr>
          <p:nvPr/>
        </p:nvSpPr>
        <p:spPr bwMode="auto">
          <a:xfrm>
            <a:off x="4859338" y="5611813"/>
            <a:ext cx="3719512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Proto-type of four-dumbbell loader</a:t>
            </a:r>
          </a:p>
        </p:txBody>
      </p:sp>
    </p:spTree>
    <p:extLst>
      <p:ext uri="{BB962C8B-B14F-4D97-AF65-F5344CB8AC3E}">
        <p14:creationId xmlns:p14="http://schemas.microsoft.com/office/powerpoint/2010/main" val="21910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55776" y="300130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New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Processes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Investigated</a:t>
            </a:r>
            <a:endParaRPr lang="fr-FR" sz="32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6" descr="ECB Princip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921423"/>
            <a:ext cx="4465392" cy="3404373"/>
          </a:xfrm>
          <a:prstGeom prst="rect">
            <a:avLst/>
          </a:prstGeom>
          <a:scene3d>
            <a:camera prst="orthographicFront">
              <a:rot lat="0" lon="120000" rev="0"/>
            </a:camera>
            <a:lightRig rig="threePt" dir="t"/>
          </a:scene3d>
        </p:spPr>
      </p:pic>
      <p:pic>
        <p:nvPicPr>
          <p:cNvPr id="6" name="図 7" descr="Fig3_actual situati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2577066"/>
            <a:ext cx="1977283" cy="1658578"/>
          </a:xfrm>
          <a:prstGeom prst="rect">
            <a:avLst/>
          </a:prstGeom>
        </p:spPr>
      </p:pic>
      <p:sp>
        <p:nvSpPr>
          <p:cNvPr id="8" name="正方形/長方形 9"/>
          <p:cNvSpPr/>
          <p:nvPr/>
        </p:nvSpPr>
        <p:spPr>
          <a:xfrm>
            <a:off x="1230353" y="4581128"/>
            <a:ext cx="7807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kumimoji="1" lang="en-US" altLang="ja-JP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●</a:t>
            </a:r>
            <a:r>
              <a:rPr kumimoji="1" lang="ja-JP" altLang="en-US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 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A rotating disk with abrasive fine particles on nonwoven fabric is pressed against the workpiece. </a:t>
            </a:r>
          </a:p>
          <a:p>
            <a:pPr marL="342900" indent="-342900" algn="just"/>
            <a:r>
              <a:rPr kumimoji="1" lang="en-US" altLang="ja-JP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●</a:t>
            </a:r>
            <a:r>
              <a:rPr kumimoji="1" lang="ja-JP" altLang="en-US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 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An aqueous solution of sodium nitrate (neutral) is supplied in between.</a:t>
            </a:r>
          </a:p>
          <a:p>
            <a:pPr marL="342900" indent="-342900" algn="just"/>
            <a:r>
              <a:rPr kumimoji="1" lang="en-US" altLang="ja-JP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●</a:t>
            </a:r>
            <a:r>
              <a:rPr kumimoji="1" lang="ja-JP" altLang="en-US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 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The disk and the work function as a cathode and an anode, respectively.</a:t>
            </a:r>
          </a:p>
          <a:p>
            <a:pPr marL="342900" indent="-342900" algn="just"/>
            <a:r>
              <a:rPr kumimoji="1" lang="en-US" altLang="ja-JP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●</a:t>
            </a:r>
            <a:r>
              <a:rPr kumimoji="1" lang="ja-JP" altLang="en-US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 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Abrasive :   micropowders of alumina, diamond, silica etc.</a:t>
            </a:r>
          </a:p>
          <a:p>
            <a:pPr marL="342900" indent="-342900" algn="just"/>
            <a:r>
              <a:rPr kumimoji="1" lang="en-US" altLang="ja-JP" sz="1600" dirty="0" smtClean="0">
                <a:solidFill>
                  <a:srgbClr val="0FFF13"/>
                </a:solidFill>
                <a:ea typeface="ＤＦＰ太丸ゴシック体" pitchFamily="-105" charset="-128"/>
              </a:rPr>
              <a:t>● 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Current : a few of mA/cm to a few of 10mA/cm</a:t>
            </a:r>
            <a:r>
              <a:rPr kumimoji="1" lang="en-US" altLang="ja-JP" sz="1600" baseline="30000" dirty="0" smtClean="0">
                <a:solidFill>
                  <a:srgbClr val="000000"/>
                </a:solidFill>
                <a:ea typeface="ＤＦＰ太丸ゴシック体" pitchFamily="-105" charset="-128"/>
              </a:rPr>
              <a:t>2</a:t>
            </a:r>
            <a:r>
              <a:rPr kumimoji="1" lang="en-US" altLang="ja-JP" sz="1600" dirty="0" smtClean="0">
                <a:solidFill>
                  <a:srgbClr val="000000"/>
                </a:solidFill>
                <a:ea typeface="ＤＦＰ太丸ゴシック体" pitchFamily="-105" charset="-128"/>
              </a:rPr>
              <a:t> depending on the polishing stages. </a:t>
            </a:r>
            <a:endParaRPr kumimoji="1" lang="en-US" altLang="ja-JP" sz="1600" dirty="0">
              <a:solidFill>
                <a:srgbClr val="000000"/>
              </a:solidFill>
              <a:ea typeface="ＤＦＰ太丸ゴシック体" pitchFamily="-105" charset="-128"/>
            </a:endParaRPr>
          </a:p>
        </p:txBody>
      </p:sp>
      <p:pic>
        <p:nvPicPr>
          <p:cNvPr id="9" name="図 10" descr="110091a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958366"/>
            <a:ext cx="2665577" cy="1618700"/>
          </a:xfrm>
          <a:prstGeom prst="rect">
            <a:avLst/>
          </a:prstGeom>
        </p:spPr>
      </p:pic>
      <p:sp>
        <p:nvSpPr>
          <p:cNvPr id="11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 bwMode="auto">
          <a:xfrm>
            <a:off x="1192108" y="124105"/>
            <a:ext cx="7970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Electro-Chemical Buffing (ECB) by KEK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6" descr="DSC03182-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255959"/>
            <a:ext cx="3333407" cy="3056222"/>
          </a:xfrm>
          <a:prstGeom prst="rect">
            <a:avLst/>
          </a:prstGeom>
        </p:spPr>
      </p:pic>
      <p:pic>
        <p:nvPicPr>
          <p:cNvPr id="15" name="図 1" descr="IMG_04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611" y="2276969"/>
            <a:ext cx="4049765" cy="3037324"/>
          </a:xfrm>
          <a:prstGeom prst="rect">
            <a:avLst/>
          </a:prstGeom>
        </p:spPr>
      </p:pic>
      <p:sp>
        <p:nvSpPr>
          <p:cNvPr id="1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 bwMode="auto">
          <a:xfrm>
            <a:off x="1204014" y="116632"/>
            <a:ext cx="8229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Smooth</a:t>
            </a:r>
            <a:r>
              <a:rPr kumimoji="1" lang="en-US" altLang="ja-JP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 Surface </a:t>
            </a:r>
            <a:r>
              <a:rPr kumimoji="1" lang="en-US" altLang="ja-JP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on </a:t>
            </a:r>
            <a:r>
              <a:rPr kumimoji="1" lang="en-US" altLang="ja-JP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Dumbbells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67416" y="5506119"/>
            <a:ext cx="730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ECB </a:t>
            </a:r>
            <a:r>
              <a:rPr lang="fr-FR" dirty="0" err="1" smtClean="0"/>
              <a:t>makes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possible to </a:t>
            </a:r>
            <a:r>
              <a:rPr lang="fr-FR" dirty="0" err="1" smtClean="0"/>
              <a:t>achieve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bright</a:t>
            </a:r>
            <a:r>
              <a:rPr lang="fr-FR" dirty="0" smtClean="0"/>
              <a:t> surfaces on </a:t>
            </a:r>
            <a:r>
              <a:rPr lang="fr-FR" dirty="0" err="1" smtClean="0"/>
              <a:t>dumbbells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1" descr="2%HF ECB 2010-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77462" y="744622"/>
            <a:ext cx="1577031" cy="7866948"/>
          </a:xfrm>
          <a:prstGeom prst="rect">
            <a:avLst/>
          </a:prstGeom>
        </p:spPr>
      </p:pic>
      <p:pic>
        <p:nvPicPr>
          <p:cNvPr id="6" name="図 2" descr="EP Iris 2010-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96748" y="-1915772"/>
            <a:ext cx="1580670" cy="7876005"/>
          </a:xfrm>
          <a:prstGeom prst="rect">
            <a:avLst/>
          </a:prstGeom>
        </p:spPr>
      </p:pic>
      <p:sp>
        <p:nvSpPr>
          <p:cNvPr id="8" name="テキスト ボックス 4"/>
          <p:cNvSpPr txBox="1"/>
          <p:nvPr/>
        </p:nvSpPr>
        <p:spPr>
          <a:xfrm>
            <a:off x="7179647" y="2762365"/>
            <a:ext cx="172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R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ea typeface="ＤＦＰ太丸ゴシック体" pitchFamily="-105" charset="-128"/>
              </a:rPr>
              <a:t>q</a:t>
            </a:r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=0.39μm</a:t>
            </a:r>
            <a:endParaRPr kumimoji="1" lang="ja-JP" altLang="en-US" sz="2400" dirty="0">
              <a:solidFill>
                <a:srgbClr val="000000"/>
              </a:solidFill>
              <a:ea typeface="ＤＦＰ太丸ゴシック体" pitchFamily="-105" charset="-128"/>
            </a:endParaRPr>
          </a:p>
        </p:txBody>
      </p:sp>
      <p:sp>
        <p:nvSpPr>
          <p:cNvPr id="9" name="正方形/長方形 5"/>
          <p:cNvSpPr/>
          <p:nvPr/>
        </p:nvSpPr>
        <p:spPr>
          <a:xfrm>
            <a:off x="7146425" y="5466611"/>
            <a:ext cx="177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R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ea typeface="ＤＦＰ太丸ゴシック体" pitchFamily="-105" charset="-128"/>
              </a:rPr>
              <a:t>q</a:t>
            </a:r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=0.04μm</a:t>
            </a:r>
            <a:endParaRPr kumimoji="1" lang="ja-JP" altLang="en-US" sz="2400" dirty="0">
              <a:solidFill>
                <a:srgbClr val="000000"/>
              </a:solidFill>
              <a:ea typeface="ＤＦＰ太丸ゴシック体" pitchFamily="-105" charset="-128"/>
            </a:endParaRPr>
          </a:p>
        </p:txBody>
      </p:sp>
      <p:sp>
        <p:nvSpPr>
          <p:cNvPr id="10" name="テキスト ボックス 7"/>
          <p:cNvSpPr txBox="1"/>
          <p:nvPr/>
        </p:nvSpPr>
        <p:spPr>
          <a:xfrm>
            <a:off x="2845517" y="3500736"/>
            <a:ext cx="866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206"/>
                </a:solidFill>
                <a:ea typeface="ＤＦＰ太丸ゴシック体" pitchFamily="-105" charset="-128"/>
              </a:rPr>
              <a:t>ECB</a:t>
            </a:r>
            <a:endParaRPr kumimoji="1" lang="ja-JP" altLang="en-US" sz="2400" dirty="0">
              <a:solidFill>
                <a:srgbClr val="FF0206"/>
              </a:solidFill>
              <a:ea typeface="ＤＦＰ太丸ゴシック体" pitchFamily="-105" charset="-128"/>
            </a:endParaRPr>
          </a:p>
        </p:txBody>
      </p:sp>
      <p:sp>
        <p:nvSpPr>
          <p:cNvPr id="11" name="テキスト ボックス 9"/>
          <p:cNvSpPr txBox="1"/>
          <p:nvPr/>
        </p:nvSpPr>
        <p:spPr>
          <a:xfrm>
            <a:off x="2916775" y="911668"/>
            <a:ext cx="631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206"/>
                </a:solidFill>
                <a:ea typeface="ＤＦＰ太丸ゴシック体" pitchFamily="-105" charset="-128"/>
              </a:rPr>
              <a:t>EP</a:t>
            </a:r>
            <a:endParaRPr kumimoji="1" lang="ja-JP" altLang="en-US" sz="2400" dirty="0">
              <a:solidFill>
                <a:srgbClr val="FF0206"/>
              </a:solidFill>
              <a:ea typeface="ＤＦＰ太丸ゴシック体" pitchFamily="-105" charset="-128"/>
            </a:endParaRPr>
          </a:p>
        </p:txBody>
      </p:sp>
      <p:cxnSp>
        <p:nvCxnSpPr>
          <p:cNvPr id="13" name="直線矢印コネクタ 10"/>
          <p:cNvCxnSpPr/>
          <p:nvPr/>
        </p:nvCxnSpPr>
        <p:spPr>
          <a:xfrm rot="16200000" flipV="1">
            <a:off x="2796659" y="3190646"/>
            <a:ext cx="393700" cy="12700"/>
          </a:xfrm>
          <a:prstGeom prst="straightConnector1">
            <a:avLst/>
          </a:prstGeom>
          <a:noFill/>
          <a:ln w="38100" cap="flat" cmpd="sng" algn="ctr">
            <a:solidFill>
              <a:srgbClr val="F00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テキスト ボックス 11"/>
          <p:cNvSpPr txBox="1"/>
          <p:nvPr/>
        </p:nvSpPr>
        <p:spPr>
          <a:xfrm>
            <a:off x="5062764" y="2859765"/>
            <a:ext cx="921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1mm</a:t>
            </a:r>
            <a:endParaRPr kumimoji="1" lang="ja-JP" altLang="en-US" sz="2400" dirty="0">
              <a:solidFill>
                <a:srgbClr val="000000"/>
              </a:solidFill>
              <a:ea typeface="ＤＦＰ太丸ゴシック体" pitchFamily="-105" charset="-128"/>
            </a:endParaRPr>
          </a:p>
        </p:txBody>
      </p:sp>
      <p:cxnSp>
        <p:nvCxnSpPr>
          <p:cNvPr id="15" name="直線矢印コネクタ 15"/>
          <p:cNvCxnSpPr/>
          <p:nvPr/>
        </p:nvCxnSpPr>
        <p:spPr>
          <a:xfrm>
            <a:off x="4659761" y="2715463"/>
            <a:ext cx="1727798" cy="12700"/>
          </a:xfrm>
          <a:prstGeom prst="straightConnector1">
            <a:avLst/>
          </a:prstGeom>
          <a:noFill/>
          <a:ln w="38100" cap="flat" cmpd="sng" algn="ctr">
            <a:solidFill>
              <a:srgbClr val="F00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テキスト ボックス 16"/>
          <p:cNvSpPr txBox="1"/>
          <p:nvPr/>
        </p:nvSpPr>
        <p:spPr>
          <a:xfrm>
            <a:off x="3222852" y="3001698"/>
            <a:ext cx="97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00"/>
                </a:solidFill>
                <a:ea typeface="ＤＦＰ太丸ゴシック体" pitchFamily="-105" charset="-128"/>
              </a:rPr>
              <a:t>1μm</a:t>
            </a:r>
            <a:endParaRPr kumimoji="1" lang="ja-JP" altLang="en-US" sz="2400" dirty="0">
              <a:solidFill>
                <a:srgbClr val="000000"/>
              </a:solidFill>
              <a:ea typeface="ＤＦＰ太丸ゴシック体" pitchFamily="-105" charset="-128"/>
            </a:endParaRPr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 bwMode="auto">
          <a:xfrm>
            <a:off x="1204014" y="116632"/>
            <a:ext cx="8229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j-cs"/>
              </a:rPr>
              <a:t>Decreased Roughness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99792" y="2708919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New VEP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Method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by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Marui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</a:t>
            </a:r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Company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Ltd</a:t>
            </a:r>
            <a:endParaRPr lang="fr-FR" sz="32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50963" y="115888"/>
            <a:ext cx="70866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2800" dirty="0" err="1" smtClean="0">
                <a:solidFill>
                  <a:srgbClr val="FF0000"/>
                </a:solidFill>
              </a:rPr>
              <a:t>Outline</a:t>
            </a:r>
            <a:endParaRPr lang="fr-FR" sz="2800" dirty="0" smtClean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5656" y="1707525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Context</a:t>
            </a:r>
            <a:r>
              <a:rPr lang="fr-FR" dirty="0" smtClean="0"/>
              <a:t> and motivation for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proposal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New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CEA/</a:t>
            </a:r>
            <a:r>
              <a:rPr lang="fr-FR" dirty="0" err="1" smtClean="0"/>
              <a:t>Irfu</a:t>
            </a:r>
            <a:r>
              <a:rPr lang="fr-FR" dirty="0" smtClean="0"/>
              <a:t> : Vertical Electro-</a:t>
            </a:r>
            <a:r>
              <a:rPr lang="fr-FR" dirty="0" err="1" smtClean="0"/>
              <a:t>Polishing</a:t>
            </a:r>
            <a:r>
              <a:rPr lang="fr-FR" dirty="0" smtClean="0"/>
              <a:t> (VEP) </a:t>
            </a:r>
            <a:r>
              <a:rPr lang="fr-FR" dirty="0" err="1" smtClean="0"/>
              <a:t>set-up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New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KEK: </a:t>
            </a:r>
            <a:r>
              <a:rPr lang="fr-FR" dirty="0" err="1" smtClean="0"/>
              <a:t>Cavity</a:t>
            </a:r>
            <a:r>
              <a:rPr lang="fr-FR" dirty="0" smtClean="0"/>
              <a:t> Fabrication </a:t>
            </a:r>
            <a:r>
              <a:rPr lang="fr-FR" dirty="0" err="1" smtClean="0"/>
              <a:t>Facility</a:t>
            </a:r>
            <a:r>
              <a:rPr lang="fr-FR" dirty="0" smtClean="0"/>
              <a:t> (CFF)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New </a:t>
            </a:r>
            <a:r>
              <a:rPr lang="fr-FR" dirty="0" smtClean="0"/>
              <a:t>process</a:t>
            </a:r>
            <a:endParaRPr lang="fr-FR" dirty="0" smtClean="0"/>
          </a:p>
          <a:p>
            <a:pPr marL="742950" lvl="1" indent="-285750">
              <a:buFont typeface="Wingdings" pitchFamily="2" charset="2"/>
              <a:buChar char="v"/>
            </a:pPr>
            <a:r>
              <a:rPr lang="fr-FR" dirty="0" smtClean="0"/>
              <a:t>Optimized Electron Beam Welding (EBW</a:t>
            </a:r>
            <a:r>
              <a:rPr lang="fr-FR" dirty="0" smtClean="0"/>
              <a:t>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fr-FR" altLang="ja-JP" dirty="0"/>
              <a:t>Electro-Chemical Buffing (ECB</a:t>
            </a:r>
            <a:r>
              <a:rPr lang="fr-FR" altLang="ja-JP" dirty="0" smtClean="0"/>
              <a:t>)</a:t>
            </a:r>
            <a:endParaRPr lang="fr-FR" dirty="0" smtClean="0"/>
          </a:p>
          <a:p>
            <a:pPr marL="742950" lvl="1" indent="-285750">
              <a:buFont typeface="Wingdings" pitchFamily="2" charset="2"/>
              <a:buChar char="v"/>
            </a:pPr>
            <a:r>
              <a:rPr lang="fr-FR" dirty="0" err="1" smtClean="0"/>
              <a:t>Modified</a:t>
            </a:r>
            <a:r>
              <a:rPr lang="fr-FR" dirty="0" smtClean="0"/>
              <a:t> VEP </a:t>
            </a:r>
            <a:r>
              <a:rPr lang="fr-FR" dirty="0" err="1" smtClean="0"/>
              <a:t>process</a:t>
            </a:r>
            <a:r>
              <a:rPr lang="fr-FR" dirty="0" smtClean="0"/>
              <a:t> by </a:t>
            </a:r>
            <a:r>
              <a:rPr lang="fr-FR" dirty="0" err="1" smtClean="0"/>
              <a:t>Marui</a:t>
            </a:r>
            <a:r>
              <a:rPr lang="fr-FR" dirty="0" smtClean="0"/>
              <a:t> </a:t>
            </a:r>
            <a:r>
              <a:rPr lang="fr-FR" dirty="0" err="1" smtClean="0"/>
              <a:t>Company</a:t>
            </a:r>
            <a:endParaRPr lang="fr-FR" dirty="0" smtClean="0"/>
          </a:p>
          <a:p>
            <a:pPr marL="742950" lvl="1" indent="-285750">
              <a:buFont typeface="Wingdings" pitchFamily="2" charset="2"/>
              <a:buChar char="v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Details of the </a:t>
            </a:r>
            <a:r>
              <a:rPr lang="fr-FR" dirty="0" smtClean="0"/>
              <a:t>program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Summary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529208" y="557808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smtClean="0">
                <a:ln>
                  <a:noFill/>
                </a:ln>
                <a:solidFill>
                  <a:srgbClr val="975C1E"/>
                </a:solidFill>
                <a:effectLst>
                  <a:glow rad="101600">
                    <a:srgbClr val="FFE880">
                      <a:tint val="20000"/>
                      <a:alpha val="60000"/>
                    </a:srgb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+mj-cs"/>
              </a:rPr>
              <a:t> 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975C1E"/>
              </a:solidFill>
              <a:effectLst>
                <a:glow rad="101600">
                  <a:srgbClr val="FFE880">
                    <a:tint val="20000"/>
                    <a:alpha val="60000"/>
                  </a:srgbClr>
                </a:glow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+mj-cs"/>
            </a:endParaRPr>
          </a:p>
        </p:txBody>
      </p:sp>
      <p:sp>
        <p:nvSpPr>
          <p:cNvPr id="9" name="コンテンツ プレースホルダ 3"/>
          <p:cNvSpPr txBox="1">
            <a:spLocks/>
          </p:cNvSpPr>
          <p:nvPr/>
        </p:nvSpPr>
        <p:spPr>
          <a:xfrm>
            <a:off x="3269704" y="1541678"/>
            <a:ext cx="4038600" cy="468720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Wingdings"/>
              <a:buChar char="l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rgbClr val="C00000"/>
              </a:buClr>
              <a:buSzPct val="65000"/>
              <a:buFont typeface="Wingdings"/>
              <a:buChar char="l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/>
              <a:buChar char="l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"/>
              <a:buChar char="l"/>
              <a:defRPr kumimoji="1" sz="1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5000"/>
              <a:buFont typeface="Wingdings"/>
              <a:buChar char="l"/>
              <a:defRPr kumimoji="1" sz="1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l"/>
              <a:defRPr kumimoji="1" sz="180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80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80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80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975C1E"/>
                </a:solidFill>
                <a:effectLst/>
                <a:uLnTx/>
                <a:uFillTx/>
                <a:latin typeface="Corbel"/>
                <a:cs typeface="+mn-cs"/>
              </a:rPr>
              <a:t>　　</a:t>
            </a: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Corbel"/>
              <a:cs typeface="+mn-cs"/>
            </a:endParaRPr>
          </a:p>
        </p:txBody>
      </p:sp>
      <p:sp>
        <p:nvSpPr>
          <p:cNvPr id="10" name="角丸四角形 19"/>
          <p:cNvSpPr/>
          <p:nvPr/>
        </p:nvSpPr>
        <p:spPr>
          <a:xfrm>
            <a:off x="4937025" y="1696091"/>
            <a:ext cx="2736304" cy="1604261"/>
          </a:xfrm>
          <a:prstGeom prst="roundRect">
            <a:avLst/>
          </a:prstGeom>
          <a:noFill/>
          <a:ln w="19525" cap="flat" cmpd="sng" algn="ctr">
            <a:solidFill>
              <a:srgbClr val="E3560E">
                <a:shade val="50000"/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60E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remove hydrogen gas generated  during EP process by the method of fluid circulation.</a:t>
            </a:r>
          </a:p>
        </p:txBody>
      </p:sp>
      <p:sp>
        <p:nvSpPr>
          <p:cNvPr id="11" name="正方形/長方形 2067"/>
          <p:cNvSpPr/>
          <p:nvPr/>
        </p:nvSpPr>
        <p:spPr>
          <a:xfrm>
            <a:off x="1547664" y="1009543"/>
            <a:ext cx="5775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smtClean="0">
                <a:solidFill>
                  <a:srgbClr val="E3560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 part of features : Integrated New VEP System</a:t>
            </a:r>
            <a:endParaRPr kumimoji="1" lang="ja-JP" altLang="en-US" sz="2000" dirty="0">
              <a:solidFill>
                <a:srgbClr val="E3560E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3" name="テキスト ボックス 41"/>
          <p:cNvSpPr txBox="1"/>
          <p:nvPr/>
        </p:nvSpPr>
        <p:spPr>
          <a:xfrm>
            <a:off x="1547664" y="116632"/>
            <a:ext cx="676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1" sz="28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2pPr>
            <a:lvl3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3pPr>
            <a:lvl4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4pPr>
            <a:lvl5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9pPr>
          </a:lstStyle>
          <a:p>
            <a:r>
              <a:rPr lang="en-US" altLang="ja-JP" dirty="0" smtClean="0"/>
              <a:t>New VEP Process with top-down Electrolyte Circulation by Marui Cy Ltd</a:t>
            </a:r>
            <a:endParaRPr lang="ja-JP" alt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1253775" y="1420178"/>
            <a:ext cx="3555540" cy="4267326"/>
            <a:chOff x="1403349" y="1127048"/>
            <a:chExt cx="4870836" cy="5705182"/>
          </a:xfrm>
        </p:grpSpPr>
        <p:sp>
          <p:nvSpPr>
            <p:cNvPr id="5" name="正方形/長方形 183"/>
            <p:cNvSpPr>
              <a:spLocks/>
            </p:cNvSpPr>
            <p:nvPr/>
          </p:nvSpPr>
          <p:spPr>
            <a:xfrm>
              <a:off x="1973560" y="6544198"/>
              <a:ext cx="3212050" cy="122389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6" name="正方形/長方形 182"/>
            <p:cNvSpPr>
              <a:spLocks/>
            </p:cNvSpPr>
            <p:nvPr/>
          </p:nvSpPr>
          <p:spPr>
            <a:xfrm>
              <a:off x="1973560" y="1431630"/>
              <a:ext cx="3212050" cy="122389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14" name="テキスト ボックス 43"/>
            <p:cNvSpPr txBox="1"/>
            <p:nvPr/>
          </p:nvSpPr>
          <p:spPr>
            <a:xfrm>
              <a:off x="2718646" y="1625392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Flow direction </a:t>
              </a:r>
            </a:p>
          </p:txBody>
        </p:sp>
        <p:sp>
          <p:nvSpPr>
            <p:cNvPr id="15" name="円弧 112"/>
            <p:cNvSpPr>
              <a:spLocks noChangeAspect="1"/>
            </p:cNvSpPr>
            <p:nvPr/>
          </p:nvSpPr>
          <p:spPr bwMode="auto">
            <a:xfrm rot="16200000">
              <a:off x="4974365" y="3048760"/>
              <a:ext cx="761878" cy="1836972"/>
            </a:xfrm>
            <a:prstGeom prst="arc">
              <a:avLst>
                <a:gd name="adj1" fmla="val 16057442"/>
                <a:gd name="adj2" fmla="val 15882075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stealth" w="lg" len="lg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6" name="円弧 113"/>
            <p:cNvSpPr>
              <a:spLocks noChangeAspect="1"/>
            </p:cNvSpPr>
            <p:nvPr/>
          </p:nvSpPr>
          <p:spPr bwMode="auto">
            <a:xfrm rot="16200000">
              <a:off x="5226991" y="6037795"/>
              <a:ext cx="253959" cy="612324"/>
            </a:xfrm>
            <a:prstGeom prst="arc">
              <a:avLst>
                <a:gd name="adj1" fmla="val 16057442"/>
                <a:gd name="adj2" fmla="val 15882075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7" name="円弧 114"/>
            <p:cNvSpPr>
              <a:spLocks noChangeAspect="1"/>
            </p:cNvSpPr>
            <p:nvPr/>
          </p:nvSpPr>
          <p:spPr bwMode="auto">
            <a:xfrm rot="16200000">
              <a:off x="5236042" y="1513594"/>
              <a:ext cx="253959" cy="612324"/>
            </a:xfrm>
            <a:prstGeom prst="arc">
              <a:avLst>
                <a:gd name="adj1" fmla="val 16057442"/>
                <a:gd name="adj2" fmla="val 15882075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/楕円 129"/>
            <p:cNvSpPr>
              <a:spLocks noChangeAspect="1"/>
            </p:cNvSpPr>
            <p:nvPr/>
          </p:nvSpPr>
          <p:spPr>
            <a:xfrm>
              <a:off x="4939861" y="1922181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19" name="正方形/長方形 130"/>
            <p:cNvSpPr>
              <a:spLocks/>
            </p:cNvSpPr>
            <p:nvPr/>
          </p:nvSpPr>
          <p:spPr>
            <a:xfrm>
              <a:off x="5174360" y="1431630"/>
              <a:ext cx="372400" cy="534429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20" name="直線コネクタ 131"/>
            <p:cNvCxnSpPr/>
            <p:nvPr/>
          </p:nvCxnSpPr>
          <p:spPr>
            <a:xfrm>
              <a:off x="5167092" y="1554019"/>
              <a:ext cx="778" cy="40002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1" name="直線コネクタ 132"/>
            <p:cNvCxnSpPr/>
            <p:nvPr/>
          </p:nvCxnSpPr>
          <p:spPr>
            <a:xfrm flipH="1">
              <a:off x="5551995" y="1431630"/>
              <a:ext cx="2362" cy="52460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2" name="円/楕円 133"/>
            <p:cNvSpPr>
              <a:spLocks noChangeAspect="1"/>
            </p:cNvSpPr>
            <p:nvPr/>
          </p:nvSpPr>
          <p:spPr>
            <a:xfrm>
              <a:off x="4940081" y="2401386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23" name="正方形/長方形 134"/>
            <p:cNvSpPr>
              <a:spLocks/>
            </p:cNvSpPr>
            <p:nvPr/>
          </p:nvSpPr>
          <p:spPr>
            <a:xfrm>
              <a:off x="5174580" y="2354478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24" name="直線コネクタ 135"/>
            <p:cNvCxnSpPr/>
            <p:nvPr/>
          </p:nvCxnSpPr>
          <p:spPr>
            <a:xfrm>
              <a:off x="5167092" y="2369275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" name="直線コネクタ 136"/>
            <p:cNvCxnSpPr/>
            <p:nvPr/>
          </p:nvCxnSpPr>
          <p:spPr>
            <a:xfrm>
              <a:off x="5551216" y="2371469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6" name="円/楕円 137"/>
            <p:cNvSpPr>
              <a:spLocks noChangeAspect="1"/>
            </p:cNvSpPr>
            <p:nvPr/>
          </p:nvSpPr>
          <p:spPr>
            <a:xfrm>
              <a:off x="4938574" y="2883958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27" name="正方形/長方形 138"/>
            <p:cNvSpPr>
              <a:spLocks/>
            </p:cNvSpPr>
            <p:nvPr/>
          </p:nvSpPr>
          <p:spPr>
            <a:xfrm>
              <a:off x="5173073" y="2837050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28" name="直線コネクタ 139"/>
            <p:cNvCxnSpPr/>
            <p:nvPr/>
          </p:nvCxnSpPr>
          <p:spPr>
            <a:xfrm>
              <a:off x="5168263" y="2851847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" name="直線コネクタ 140"/>
            <p:cNvCxnSpPr/>
            <p:nvPr/>
          </p:nvCxnSpPr>
          <p:spPr>
            <a:xfrm>
              <a:off x="5549709" y="2854041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0" name="円/楕円 141"/>
            <p:cNvSpPr>
              <a:spLocks noChangeAspect="1"/>
            </p:cNvSpPr>
            <p:nvPr/>
          </p:nvSpPr>
          <p:spPr>
            <a:xfrm>
              <a:off x="4942224" y="3368832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31" name="正方形/長方形 142"/>
            <p:cNvSpPr>
              <a:spLocks/>
            </p:cNvSpPr>
            <p:nvPr/>
          </p:nvSpPr>
          <p:spPr>
            <a:xfrm>
              <a:off x="5176723" y="3321924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32" name="直線コネクタ 143"/>
            <p:cNvCxnSpPr/>
            <p:nvPr/>
          </p:nvCxnSpPr>
          <p:spPr>
            <a:xfrm>
              <a:off x="5171914" y="3336721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直線コネクタ 144"/>
            <p:cNvCxnSpPr/>
            <p:nvPr/>
          </p:nvCxnSpPr>
          <p:spPr>
            <a:xfrm>
              <a:off x="5553359" y="3338914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円/楕円 145"/>
            <p:cNvSpPr>
              <a:spLocks noChangeAspect="1"/>
            </p:cNvSpPr>
            <p:nvPr/>
          </p:nvSpPr>
          <p:spPr>
            <a:xfrm>
              <a:off x="4936574" y="3852936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35" name="正方形/長方形 146"/>
            <p:cNvSpPr>
              <a:spLocks/>
            </p:cNvSpPr>
            <p:nvPr/>
          </p:nvSpPr>
          <p:spPr>
            <a:xfrm>
              <a:off x="5171073" y="3806028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36" name="直線コネクタ 147"/>
            <p:cNvCxnSpPr/>
            <p:nvPr/>
          </p:nvCxnSpPr>
          <p:spPr>
            <a:xfrm>
              <a:off x="5166368" y="3820825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7" name="直線コネクタ 148"/>
            <p:cNvCxnSpPr/>
            <p:nvPr/>
          </p:nvCxnSpPr>
          <p:spPr>
            <a:xfrm>
              <a:off x="5547709" y="3823019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円/楕円 149"/>
            <p:cNvSpPr>
              <a:spLocks noChangeAspect="1"/>
            </p:cNvSpPr>
            <p:nvPr/>
          </p:nvSpPr>
          <p:spPr>
            <a:xfrm>
              <a:off x="4935067" y="4335508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39" name="正方形/長方形 150"/>
            <p:cNvSpPr>
              <a:spLocks/>
            </p:cNvSpPr>
            <p:nvPr/>
          </p:nvSpPr>
          <p:spPr>
            <a:xfrm>
              <a:off x="5169566" y="4288600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40" name="直線コネクタ 151"/>
            <p:cNvCxnSpPr/>
            <p:nvPr/>
          </p:nvCxnSpPr>
          <p:spPr>
            <a:xfrm>
              <a:off x="5164757" y="4303397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" name="直線コネクタ 152"/>
            <p:cNvCxnSpPr/>
            <p:nvPr/>
          </p:nvCxnSpPr>
          <p:spPr>
            <a:xfrm>
              <a:off x="5546202" y="4305591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2" name="円/楕円 153"/>
            <p:cNvSpPr>
              <a:spLocks noChangeAspect="1"/>
            </p:cNvSpPr>
            <p:nvPr/>
          </p:nvSpPr>
          <p:spPr>
            <a:xfrm>
              <a:off x="4938718" y="4820382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43" name="正方形/長方形 154"/>
            <p:cNvSpPr>
              <a:spLocks/>
            </p:cNvSpPr>
            <p:nvPr/>
          </p:nvSpPr>
          <p:spPr>
            <a:xfrm>
              <a:off x="5173216" y="4773474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44" name="直線コネクタ 155"/>
            <p:cNvCxnSpPr/>
            <p:nvPr/>
          </p:nvCxnSpPr>
          <p:spPr>
            <a:xfrm>
              <a:off x="5168407" y="4788271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5" name="直線コネクタ 156"/>
            <p:cNvCxnSpPr/>
            <p:nvPr/>
          </p:nvCxnSpPr>
          <p:spPr>
            <a:xfrm>
              <a:off x="5549853" y="4790464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6" name="円/楕円 157"/>
            <p:cNvSpPr>
              <a:spLocks noChangeAspect="1"/>
            </p:cNvSpPr>
            <p:nvPr/>
          </p:nvSpPr>
          <p:spPr>
            <a:xfrm>
              <a:off x="4938424" y="5300190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47" name="正方形/長方形 158"/>
            <p:cNvSpPr>
              <a:spLocks/>
            </p:cNvSpPr>
            <p:nvPr/>
          </p:nvSpPr>
          <p:spPr>
            <a:xfrm>
              <a:off x="5172923" y="5253283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48" name="直線コネクタ 159"/>
            <p:cNvCxnSpPr/>
            <p:nvPr/>
          </p:nvCxnSpPr>
          <p:spPr>
            <a:xfrm>
              <a:off x="5165435" y="5268080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9" name="直線コネクタ 160"/>
            <p:cNvCxnSpPr/>
            <p:nvPr/>
          </p:nvCxnSpPr>
          <p:spPr>
            <a:xfrm>
              <a:off x="5549559" y="5270273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円/楕円 161"/>
            <p:cNvSpPr>
              <a:spLocks noChangeAspect="1"/>
            </p:cNvSpPr>
            <p:nvPr/>
          </p:nvSpPr>
          <p:spPr>
            <a:xfrm>
              <a:off x="4936917" y="5782762"/>
              <a:ext cx="846457" cy="480772"/>
            </a:xfrm>
            <a:prstGeom prst="ellipse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51" name="正方形/長方形 162"/>
            <p:cNvSpPr>
              <a:spLocks/>
            </p:cNvSpPr>
            <p:nvPr/>
          </p:nvSpPr>
          <p:spPr>
            <a:xfrm>
              <a:off x="5171416" y="5735855"/>
              <a:ext cx="372400" cy="88013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52" name="直線コネクタ 163"/>
            <p:cNvCxnSpPr/>
            <p:nvPr/>
          </p:nvCxnSpPr>
          <p:spPr>
            <a:xfrm>
              <a:off x="5166606" y="5750652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3" name="直線コネクタ 164"/>
            <p:cNvCxnSpPr/>
            <p:nvPr/>
          </p:nvCxnSpPr>
          <p:spPr>
            <a:xfrm>
              <a:off x="5548052" y="5752845"/>
              <a:ext cx="998" cy="600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4" name="正方形/長方形 165"/>
            <p:cNvSpPr>
              <a:spLocks/>
            </p:cNvSpPr>
            <p:nvPr/>
          </p:nvSpPr>
          <p:spPr>
            <a:xfrm>
              <a:off x="5175066" y="6220727"/>
              <a:ext cx="372400" cy="445859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cxnSp>
          <p:nvCxnSpPr>
            <p:cNvPr id="55" name="直線コネクタ 166"/>
            <p:cNvCxnSpPr/>
            <p:nvPr/>
          </p:nvCxnSpPr>
          <p:spPr>
            <a:xfrm>
              <a:off x="5170257" y="6235526"/>
              <a:ext cx="998" cy="30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6" name="直線コネクタ 167"/>
            <p:cNvCxnSpPr/>
            <p:nvPr/>
          </p:nvCxnSpPr>
          <p:spPr>
            <a:xfrm>
              <a:off x="5551702" y="6237719"/>
              <a:ext cx="2655" cy="42886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7" name="直線コネクタ 168"/>
            <p:cNvCxnSpPr/>
            <p:nvPr/>
          </p:nvCxnSpPr>
          <p:spPr>
            <a:xfrm>
              <a:off x="5192799" y="3365931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58" name="直線コネクタ 169"/>
            <p:cNvCxnSpPr/>
            <p:nvPr/>
          </p:nvCxnSpPr>
          <p:spPr>
            <a:xfrm>
              <a:off x="5190152" y="2882377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59" name="直線コネクタ 170"/>
            <p:cNvCxnSpPr/>
            <p:nvPr/>
          </p:nvCxnSpPr>
          <p:spPr>
            <a:xfrm>
              <a:off x="5190152" y="2401605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60" name="直線コネクタ 171"/>
            <p:cNvCxnSpPr/>
            <p:nvPr/>
          </p:nvCxnSpPr>
          <p:spPr>
            <a:xfrm>
              <a:off x="5189619" y="3851189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61" name="直線コネクタ 172"/>
            <p:cNvCxnSpPr/>
            <p:nvPr/>
          </p:nvCxnSpPr>
          <p:spPr>
            <a:xfrm>
              <a:off x="5184692" y="4334384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62" name="直線コネクタ 173"/>
            <p:cNvCxnSpPr/>
            <p:nvPr/>
          </p:nvCxnSpPr>
          <p:spPr>
            <a:xfrm>
              <a:off x="5190152" y="4820001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63" name="直線コネクタ 174"/>
            <p:cNvCxnSpPr/>
            <p:nvPr/>
          </p:nvCxnSpPr>
          <p:spPr>
            <a:xfrm>
              <a:off x="5187422" y="5300773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cxnSp>
          <p:nvCxnSpPr>
            <p:cNvPr id="64" name="直線コネクタ 175"/>
            <p:cNvCxnSpPr/>
            <p:nvPr/>
          </p:nvCxnSpPr>
          <p:spPr>
            <a:xfrm>
              <a:off x="5190152" y="5781545"/>
              <a:ext cx="33854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glow rad="38100">
                <a:srgbClr val="3E68AF">
                  <a:lumMod val="40000"/>
                  <a:lumOff val="60000"/>
                  <a:alpha val="40000"/>
                </a:srgbClr>
              </a:glow>
            </a:effectLst>
          </p:spPr>
        </p:cxnSp>
        <p:sp>
          <p:nvSpPr>
            <p:cNvPr id="65" name="正方形/長方形 116"/>
            <p:cNvSpPr/>
            <p:nvPr/>
          </p:nvSpPr>
          <p:spPr>
            <a:xfrm>
              <a:off x="5308580" y="1127048"/>
              <a:ext cx="101563" cy="5705182"/>
            </a:xfrm>
            <a:prstGeom prst="rect">
              <a:avLst/>
            </a:prstGeom>
            <a:solidFill>
              <a:srgbClr val="FF0000"/>
            </a:solidFill>
            <a:ln w="1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66" name="円/楕円 117"/>
            <p:cNvSpPr>
              <a:spLocks noChangeAspect="1"/>
            </p:cNvSpPr>
            <p:nvPr/>
          </p:nvSpPr>
          <p:spPr>
            <a:xfrm>
              <a:off x="5065698" y="1990511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67" name="円/楕円 118"/>
            <p:cNvSpPr>
              <a:spLocks noChangeAspect="1"/>
            </p:cNvSpPr>
            <p:nvPr/>
          </p:nvSpPr>
          <p:spPr>
            <a:xfrm>
              <a:off x="5069571" y="2471345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68" name="円/楕円 119"/>
            <p:cNvSpPr>
              <a:spLocks noChangeAspect="1"/>
            </p:cNvSpPr>
            <p:nvPr/>
          </p:nvSpPr>
          <p:spPr>
            <a:xfrm>
              <a:off x="5066075" y="2954321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69" name="円/楕円 120"/>
            <p:cNvSpPr>
              <a:spLocks noChangeAspect="1"/>
            </p:cNvSpPr>
            <p:nvPr/>
          </p:nvSpPr>
          <p:spPr>
            <a:xfrm>
              <a:off x="5066075" y="3435093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0" name="円/楕円 121"/>
            <p:cNvSpPr>
              <a:spLocks noChangeAspect="1"/>
            </p:cNvSpPr>
            <p:nvPr/>
          </p:nvSpPr>
          <p:spPr>
            <a:xfrm>
              <a:off x="5069947" y="3915927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1" name="円/楕円 122"/>
            <p:cNvSpPr>
              <a:spLocks noChangeAspect="1"/>
            </p:cNvSpPr>
            <p:nvPr/>
          </p:nvSpPr>
          <p:spPr>
            <a:xfrm>
              <a:off x="5066452" y="4398902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2" name="円/楕円 123"/>
            <p:cNvSpPr>
              <a:spLocks noChangeAspect="1"/>
            </p:cNvSpPr>
            <p:nvPr/>
          </p:nvSpPr>
          <p:spPr>
            <a:xfrm>
              <a:off x="5068268" y="4899123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3" name="円/楕円 124"/>
            <p:cNvSpPr>
              <a:spLocks noChangeAspect="1"/>
            </p:cNvSpPr>
            <p:nvPr/>
          </p:nvSpPr>
          <p:spPr>
            <a:xfrm>
              <a:off x="5072142" y="5379956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4" name="円/楕円 125"/>
            <p:cNvSpPr>
              <a:spLocks noChangeAspect="1"/>
            </p:cNvSpPr>
            <p:nvPr/>
          </p:nvSpPr>
          <p:spPr>
            <a:xfrm>
              <a:off x="5068645" y="5862932"/>
              <a:ext cx="592520" cy="3365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75" name="円弧 126"/>
            <p:cNvSpPr>
              <a:spLocks noChangeAspect="1"/>
            </p:cNvSpPr>
            <p:nvPr/>
          </p:nvSpPr>
          <p:spPr bwMode="auto">
            <a:xfrm rot="16200000">
              <a:off x="5236350" y="1516115"/>
              <a:ext cx="253959" cy="612324"/>
            </a:xfrm>
            <a:prstGeom prst="arc">
              <a:avLst>
                <a:gd name="adj1" fmla="val 6136079"/>
                <a:gd name="adj2" fmla="val 14952144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non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76" name="円弧 127"/>
            <p:cNvSpPr>
              <a:spLocks noChangeAspect="1"/>
            </p:cNvSpPr>
            <p:nvPr/>
          </p:nvSpPr>
          <p:spPr bwMode="auto">
            <a:xfrm rot="16200000">
              <a:off x="5228210" y="6037796"/>
              <a:ext cx="253959" cy="612324"/>
            </a:xfrm>
            <a:prstGeom prst="arc">
              <a:avLst>
                <a:gd name="adj1" fmla="val 6136079"/>
                <a:gd name="adj2" fmla="val 14952144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non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77" name="円弧 128"/>
            <p:cNvSpPr>
              <a:spLocks noChangeAspect="1"/>
            </p:cNvSpPr>
            <p:nvPr/>
          </p:nvSpPr>
          <p:spPr bwMode="auto">
            <a:xfrm rot="16200000">
              <a:off x="4974760" y="3048760"/>
              <a:ext cx="761878" cy="1836972"/>
            </a:xfrm>
            <a:prstGeom prst="arc">
              <a:avLst>
                <a:gd name="adj1" fmla="val 6136079"/>
                <a:gd name="adj2" fmla="val 14952144"/>
              </a:avLst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non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78" name="直線コネクタ 179"/>
            <p:cNvCxnSpPr/>
            <p:nvPr/>
          </p:nvCxnSpPr>
          <p:spPr>
            <a:xfrm flipH="1">
              <a:off x="5175066" y="1431630"/>
              <a:ext cx="379291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9" name="直線コネクタ 187"/>
            <p:cNvCxnSpPr/>
            <p:nvPr/>
          </p:nvCxnSpPr>
          <p:spPr>
            <a:xfrm flipH="1">
              <a:off x="5175066" y="6666586"/>
              <a:ext cx="379291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0" name="正方形/長方形 190"/>
            <p:cNvSpPr>
              <a:spLocks/>
            </p:cNvSpPr>
            <p:nvPr/>
          </p:nvSpPr>
          <p:spPr>
            <a:xfrm rot="16200000">
              <a:off x="-588683" y="3988794"/>
              <a:ext cx="5233200" cy="122389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正方形/長方形 2052"/>
            <p:cNvSpPr/>
            <p:nvPr/>
          </p:nvSpPr>
          <p:spPr>
            <a:xfrm>
              <a:off x="1403350" y="5235663"/>
              <a:ext cx="1296442" cy="787485"/>
            </a:xfrm>
            <a:prstGeom prst="rect">
              <a:avLst/>
            </a:prstGeom>
            <a:solidFill>
              <a:srgbClr val="3E68AF">
                <a:lumMod val="60000"/>
                <a:lumOff val="40000"/>
              </a:srgbClr>
            </a:solidFill>
            <a:ln w="19525" cap="flat" cmpd="sng" algn="ctr">
              <a:solidFill>
                <a:srgbClr val="E3560E">
                  <a:shade val="50000"/>
                  <a:alpha val="10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Acid bath</a:t>
              </a:r>
              <a:endPara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円/楕円 2053"/>
            <p:cNvSpPr>
              <a:spLocks noChangeAspect="1"/>
            </p:cNvSpPr>
            <p:nvPr/>
          </p:nvSpPr>
          <p:spPr>
            <a:xfrm>
              <a:off x="1403349" y="3882089"/>
              <a:ext cx="1296442" cy="968466"/>
            </a:xfrm>
            <a:prstGeom prst="ellipse">
              <a:avLst/>
            </a:prstGeom>
            <a:solidFill>
              <a:srgbClr val="3E68AF">
                <a:lumMod val="60000"/>
                <a:lumOff val="40000"/>
              </a:srgbClr>
            </a:solidFill>
            <a:ln w="19525" cap="flat" cmpd="sng" algn="ctr">
              <a:solidFill>
                <a:srgbClr val="E3560E">
                  <a:shade val="50000"/>
                  <a:alpha val="100000"/>
                </a:srgbClr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Pump</a:t>
              </a:r>
              <a:endPara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正方形/長方形 195"/>
            <p:cNvSpPr>
              <a:spLocks/>
            </p:cNvSpPr>
            <p:nvPr/>
          </p:nvSpPr>
          <p:spPr>
            <a:xfrm>
              <a:off x="2039996" y="6555922"/>
              <a:ext cx="142900" cy="108000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84" name="正方形/長方形 196"/>
            <p:cNvSpPr>
              <a:spLocks/>
            </p:cNvSpPr>
            <p:nvPr/>
          </p:nvSpPr>
          <p:spPr>
            <a:xfrm>
              <a:off x="2039996" y="1439446"/>
              <a:ext cx="142900" cy="104400"/>
            </a:xfrm>
            <a:prstGeom prst="rect">
              <a:avLst/>
            </a:prstGeom>
            <a:solidFill>
              <a:srgbClr val="3E68AF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cs typeface="+mn-cs"/>
              </a:endParaRPr>
            </a:p>
          </p:txBody>
        </p:sp>
        <p:sp>
          <p:nvSpPr>
            <p:cNvPr id="85" name="円弧 228"/>
            <p:cNvSpPr>
              <a:spLocks noChangeAspect="1"/>
            </p:cNvSpPr>
            <p:nvPr/>
          </p:nvSpPr>
          <p:spPr bwMode="auto">
            <a:xfrm rot="16200000">
              <a:off x="5221461" y="1849953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6" name="円弧 229"/>
            <p:cNvSpPr>
              <a:spLocks noChangeAspect="1"/>
            </p:cNvSpPr>
            <p:nvPr/>
          </p:nvSpPr>
          <p:spPr bwMode="auto">
            <a:xfrm rot="16200000" flipV="1">
              <a:off x="5121048" y="1853880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7" name="円弧 230"/>
            <p:cNvSpPr>
              <a:spLocks noChangeAspect="1"/>
            </p:cNvSpPr>
            <p:nvPr/>
          </p:nvSpPr>
          <p:spPr bwMode="auto">
            <a:xfrm rot="16200000">
              <a:off x="5225472" y="2325931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8" name="円弧 231"/>
            <p:cNvSpPr>
              <a:spLocks noChangeAspect="1"/>
            </p:cNvSpPr>
            <p:nvPr/>
          </p:nvSpPr>
          <p:spPr bwMode="auto">
            <a:xfrm rot="16200000" flipV="1">
              <a:off x="5125059" y="2329858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9" name="円弧 232"/>
            <p:cNvSpPr>
              <a:spLocks noChangeAspect="1"/>
            </p:cNvSpPr>
            <p:nvPr/>
          </p:nvSpPr>
          <p:spPr bwMode="auto">
            <a:xfrm rot="16200000">
              <a:off x="5225472" y="2815487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0" name="円弧 233"/>
            <p:cNvSpPr>
              <a:spLocks noChangeAspect="1"/>
            </p:cNvSpPr>
            <p:nvPr/>
          </p:nvSpPr>
          <p:spPr bwMode="auto">
            <a:xfrm rot="16200000" flipV="1">
              <a:off x="5125059" y="2819414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1" name="円弧 234"/>
            <p:cNvSpPr>
              <a:spLocks noChangeAspect="1"/>
            </p:cNvSpPr>
            <p:nvPr/>
          </p:nvSpPr>
          <p:spPr bwMode="auto">
            <a:xfrm rot="16200000">
              <a:off x="5229284" y="3295667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2" name="円弧 235"/>
            <p:cNvSpPr>
              <a:spLocks noChangeAspect="1"/>
            </p:cNvSpPr>
            <p:nvPr/>
          </p:nvSpPr>
          <p:spPr bwMode="auto">
            <a:xfrm rot="16200000" flipV="1">
              <a:off x="5128871" y="3299594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3" name="円弧 236"/>
            <p:cNvSpPr>
              <a:spLocks noChangeAspect="1"/>
            </p:cNvSpPr>
            <p:nvPr/>
          </p:nvSpPr>
          <p:spPr bwMode="auto">
            <a:xfrm rot="16200000">
              <a:off x="5225472" y="3778125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4" name="円弧 237"/>
            <p:cNvSpPr>
              <a:spLocks noChangeAspect="1"/>
            </p:cNvSpPr>
            <p:nvPr/>
          </p:nvSpPr>
          <p:spPr bwMode="auto">
            <a:xfrm rot="16200000" flipV="1">
              <a:off x="5125059" y="3782052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5" name="円弧 238"/>
            <p:cNvSpPr>
              <a:spLocks noChangeAspect="1"/>
            </p:cNvSpPr>
            <p:nvPr/>
          </p:nvSpPr>
          <p:spPr bwMode="auto">
            <a:xfrm rot="16200000">
              <a:off x="5225273" y="4262126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6" name="円弧 239"/>
            <p:cNvSpPr>
              <a:spLocks noChangeAspect="1"/>
            </p:cNvSpPr>
            <p:nvPr/>
          </p:nvSpPr>
          <p:spPr bwMode="auto">
            <a:xfrm rot="16200000" flipV="1">
              <a:off x="5124860" y="4266053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7" name="円弧 240"/>
            <p:cNvSpPr>
              <a:spLocks noChangeAspect="1"/>
            </p:cNvSpPr>
            <p:nvPr/>
          </p:nvSpPr>
          <p:spPr bwMode="auto">
            <a:xfrm rot="16200000">
              <a:off x="5225472" y="4746127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8" name="円弧 241"/>
            <p:cNvSpPr>
              <a:spLocks noChangeAspect="1"/>
            </p:cNvSpPr>
            <p:nvPr/>
          </p:nvSpPr>
          <p:spPr bwMode="auto">
            <a:xfrm rot="16200000" flipV="1">
              <a:off x="5125059" y="4750054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99" name="円弧 242"/>
            <p:cNvSpPr>
              <a:spLocks noChangeAspect="1"/>
            </p:cNvSpPr>
            <p:nvPr/>
          </p:nvSpPr>
          <p:spPr bwMode="auto">
            <a:xfrm rot="16200000">
              <a:off x="5221461" y="5234329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00" name="円弧 243"/>
            <p:cNvSpPr>
              <a:spLocks noChangeAspect="1"/>
            </p:cNvSpPr>
            <p:nvPr/>
          </p:nvSpPr>
          <p:spPr bwMode="auto">
            <a:xfrm rot="16200000" flipV="1">
              <a:off x="5121048" y="5238256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01" name="円弧 244"/>
            <p:cNvSpPr>
              <a:spLocks noChangeAspect="1"/>
            </p:cNvSpPr>
            <p:nvPr/>
          </p:nvSpPr>
          <p:spPr bwMode="auto">
            <a:xfrm rot="16200000">
              <a:off x="5225472" y="5714319"/>
              <a:ext cx="377364" cy="612324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02" name="円弧 245"/>
            <p:cNvSpPr>
              <a:spLocks noChangeAspect="1"/>
            </p:cNvSpPr>
            <p:nvPr/>
          </p:nvSpPr>
          <p:spPr bwMode="auto">
            <a:xfrm rot="16200000" flipV="1">
              <a:off x="5125059" y="5718246"/>
              <a:ext cx="378000" cy="612000"/>
            </a:xfrm>
            <a:prstGeom prst="arc">
              <a:avLst>
                <a:gd name="adj1" fmla="val 1431600"/>
                <a:gd name="adj2" fmla="val 9330556"/>
              </a:avLst>
            </a:prstGeom>
            <a:noFill/>
            <a:ln w="222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03" name="直線矢印コネクタ 223"/>
            <p:cNvCxnSpPr/>
            <p:nvPr/>
          </p:nvCxnSpPr>
          <p:spPr>
            <a:xfrm>
              <a:off x="3053036" y="1494211"/>
              <a:ext cx="912235" cy="0"/>
            </a:xfrm>
            <a:prstGeom prst="straightConnector1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</p:cxnSp>
        <p:cxnSp>
          <p:nvCxnSpPr>
            <p:cNvPr id="104" name="直線矢印コネクタ 248"/>
            <p:cNvCxnSpPr/>
            <p:nvPr/>
          </p:nvCxnSpPr>
          <p:spPr>
            <a:xfrm rot="10800000">
              <a:off x="3205436" y="6606778"/>
              <a:ext cx="912235" cy="0"/>
            </a:xfrm>
            <a:prstGeom prst="straightConnector1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</p:cxnSp>
        <p:cxnSp>
          <p:nvCxnSpPr>
            <p:cNvPr id="105" name="直線矢印コネクタ 249"/>
            <p:cNvCxnSpPr/>
            <p:nvPr/>
          </p:nvCxnSpPr>
          <p:spPr>
            <a:xfrm flipV="1">
              <a:off x="2040301" y="2338457"/>
              <a:ext cx="0" cy="1307710"/>
            </a:xfrm>
            <a:prstGeom prst="straightConnector1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tailEnd type="stealth"/>
            </a:ln>
            <a:effectLst/>
          </p:spPr>
        </p:cxnSp>
      </p:grpSp>
      <p:sp>
        <p:nvSpPr>
          <p:cNvPr id="10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pic>
        <p:nvPicPr>
          <p:cNvPr id="108" name="Picture 2" descr="F:\DCIM\114_PANA\P1140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13435"/>
            <a:ext cx="1785727" cy="133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3" descr="F:\DCIM\114_PANA\P11403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40" y="3513434"/>
            <a:ext cx="1823247" cy="13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72000" y="4979227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Flaws</a:t>
            </a:r>
            <a:r>
              <a:rPr lang="fr-FR" sz="1600" dirty="0" smtClean="0"/>
              <a:t> </a:t>
            </a:r>
            <a:r>
              <a:rPr lang="fr-FR" sz="1600" dirty="0" err="1" smtClean="0"/>
              <a:t>observed</a:t>
            </a:r>
            <a:r>
              <a:rPr lang="fr-FR" sz="1600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VEP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inadequate</a:t>
            </a:r>
            <a:r>
              <a:rPr lang="fr-FR" sz="1600" dirty="0" smtClean="0"/>
              <a:t> </a:t>
            </a:r>
            <a:r>
              <a:rPr lang="fr-FR" sz="1600" dirty="0" err="1" smtClean="0"/>
              <a:t>parameters</a:t>
            </a:r>
            <a:r>
              <a:rPr lang="fr-FR" sz="1600" dirty="0" smtClean="0"/>
              <a:t> (voltage, </a:t>
            </a:r>
            <a:r>
              <a:rPr lang="fr-FR" sz="1600" dirty="0" err="1" smtClean="0"/>
              <a:t>Temp</a:t>
            </a:r>
            <a:r>
              <a:rPr lang="fr-FR" sz="1600" dirty="0" smtClean="0"/>
              <a:t>, Cathode </a:t>
            </a:r>
            <a:r>
              <a:rPr lang="fr-FR" sz="1600" dirty="0" err="1" smtClean="0"/>
              <a:t>shape</a:t>
            </a:r>
            <a:r>
              <a:rPr lang="fr-FR" sz="1600" dirty="0" smtClean="0"/>
              <a:t>):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stripes</a:t>
            </a:r>
            <a:r>
              <a:rPr lang="fr-FR" sz="1600" dirty="0" smtClean="0"/>
              <a:t> (due to </a:t>
            </a:r>
            <a:r>
              <a:rPr lang="fr-FR" sz="1600" dirty="0" err="1" smtClean="0"/>
              <a:t>bubbles</a:t>
            </a:r>
            <a:r>
              <a:rPr lang="fr-FR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Pitting</a:t>
            </a:r>
            <a:endParaRPr lang="fr-FR" sz="1600" dirty="0" smtClean="0"/>
          </a:p>
          <a:p>
            <a:r>
              <a:rPr lang="fr-FR" sz="1600" dirty="0" smtClean="0"/>
              <a:t>This new </a:t>
            </a:r>
            <a:r>
              <a:rPr lang="fr-FR" sz="1600" dirty="0" err="1" smtClean="0"/>
              <a:t>method</a:t>
            </a:r>
            <a:r>
              <a:rPr lang="fr-FR" sz="1600" dirty="0" smtClean="0"/>
              <a:t> </a:t>
            </a:r>
            <a:r>
              <a:rPr lang="fr-FR" sz="1600" dirty="0" err="1" smtClean="0"/>
              <a:t>should</a:t>
            </a:r>
            <a:r>
              <a:rPr lang="fr-FR" sz="1600" dirty="0" smtClean="0"/>
              <a:t> </a:t>
            </a:r>
            <a:r>
              <a:rPr lang="fr-FR" sz="1600" dirty="0" err="1" smtClean="0"/>
              <a:t>overcome</a:t>
            </a:r>
            <a:r>
              <a:rPr lang="fr-FR" sz="1600" dirty="0" smtClean="0"/>
              <a:t> </a:t>
            </a:r>
            <a:r>
              <a:rPr lang="fr-FR" sz="1600" dirty="0" err="1" smtClean="0"/>
              <a:t>these</a:t>
            </a:r>
            <a:r>
              <a:rPr lang="fr-FR" sz="1600" dirty="0" smtClean="0"/>
              <a:t> </a:t>
            </a:r>
            <a:r>
              <a:rPr lang="fr-FR" sz="1600" dirty="0" err="1" smtClean="0"/>
              <a:t>pbms</a:t>
            </a:r>
            <a:endParaRPr lang="fr-FR" sz="1600" dirty="0"/>
          </a:p>
        </p:txBody>
      </p:sp>
      <p:sp>
        <p:nvSpPr>
          <p:cNvPr id="1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55776" y="27089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Details</a:t>
            </a:r>
            <a:r>
              <a:rPr lang="fr-FR" sz="320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 of the Program</a:t>
            </a:r>
            <a:endParaRPr lang="fr-FR" sz="32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5" descr="P102054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521781" y="1397902"/>
            <a:ext cx="2664295" cy="216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3" descr="空洞チャンバー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88299" y="1461377"/>
            <a:ext cx="2686631" cy="2014973"/>
          </a:xfrm>
          <a:prstGeom prst="rect">
            <a:avLst/>
          </a:prstGeom>
        </p:spPr>
      </p:pic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34216" y="-4307"/>
            <a:ext cx="6000935" cy="8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1" sz="28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2pPr>
            <a:lvl3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3pPr>
            <a:lvl4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4pPr>
            <a:lvl5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9pPr>
          </a:lstStyle>
          <a:p>
            <a:r>
              <a:rPr lang="en-US" altLang="ja-JP" dirty="0" smtClean="0"/>
              <a:t>Manufacturing of New 1Cell Cavities</a:t>
            </a:r>
          </a:p>
          <a:p>
            <a:r>
              <a:rPr lang="en-US" altLang="ja-JP" dirty="0" smtClean="0"/>
              <a:t>Dedicated to ECB</a:t>
            </a:r>
            <a:endParaRPr lang="ja-JP" alt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1403648" y="4005064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Two</a:t>
            </a:r>
            <a:r>
              <a:rPr lang="fr-FR" dirty="0" smtClean="0"/>
              <a:t> single-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cavities</a:t>
            </a:r>
            <a:r>
              <a:rPr lang="fr-FR" dirty="0" smtClean="0"/>
              <a:t> have been </a:t>
            </a:r>
            <a:r>
              <a:rPr lang="fr-FR" dirty="0" err="1" smtClean="0"/>
              <a:t>fabricated</a:t>
            </a:r>
            <a:r>
              <a:rPr lang="fr-FR" dirty="0" smtClean="0"/>
              <a:t> for ECB </a:t>
            </a:r>
            <a:r>
              <a:rPr lang="fr-FR" dirty="0" err="1" smtClean="0"/>
              <a:t>experiments</a:t>
            </a:r>
            <a:r>
              <a:rPr lang="fr-FR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Tesla </a:t>
            </a:r>
            <a:r>
              <a:rPr lang="fr-FR" dirty="0" err="1" smtClean="0"/>
              <a:t>shape</a:t>
            </a:r>
            <a:r>
              <a:rPr lang="fr-FR" dirty="0" smtClean="0"/>
              <a:t>: </a:t>
            </a:r>
            <a:r>
              <a:rPr lang="en-US" dirty="0">
                <a:latin typeface="Times New Roman"/>
                <a:ea typeface="Calibri"/>
              </a:rPr>
              <a:t>K-LBW-S01-ECB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 smtClean="0"/>
              <a:t>: </a:t>
            </a:r>
            <a:r>
              <a:rPr lang="en-US" dirty="0">
                <a:latin typeface="Times New Roman"/>
                <a:ea typeface="Calibri"/>
              </a:rPr>
              <a:t>1TS-01-ECB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cavities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ECB’ed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KEK and </a:t>
            </a:r>
            <a:r>
              <a:rPr lang="fr-FR" dirty="0" err="1" smtClean="0"/>
              <a:t>shipped</a:t>
            </a:r>
            <a:r>
              <a:rPr lang="fr-FR" dirty="0" smtClean="0"/>
              <a:t> to </a:t>
            </a:r>
            <a:r>
              <a:rPr lang="fr-FR" dirty="0" err="1" smtClean="0"/>
              <a:t>Irfu</a:t>
            </a:r>
            <a:r>
              <a:rPr lang="fr-FR" dirty="0" smtClean="0"/>
              <a:t> for </a:t>
            </a:r>
            <a:r>
              <a:rPr lang="fr-FR" dirty="0" err="1" smtClean="0"/>
              <a:t>Assembly</a:t>
            </a:r>
            <a:r>
              <a:rPr lang="fr-FR" dirty="0" smtClean="0"/>
              <a:t> and VT.</a:t>
            </a:r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230353" y="0"/>
            <a:ext cx="7662127" cy="8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1" sz="28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2pPr>
            <a:lvl3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3pPr>
            <a:lvl4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4pPr>
            <a:lvl5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9pPr>
          </a:lstStyle>
          <a:p>
            <a:r>
              <a:rPr lang="en-US" altLang="ja-JP" dirty="0"/>
              <a:t>Next Step Plan </a:t>
            </a:r>
            <a:r>
              <a:rPr lang="en-US" altLang="ja-JP" dirty="0" smtClean="0"/>
              <a:t>at Marui </a:t>
            </a:r>
            <a:r>
              <a:rPr lang="en-US" altLang="ja-JP" dirty="0"/>
              <a:t>– </a:t>
            </a:r>
            <a:r>
              <a:rPr lang="en-US" altLang="ja-JP" dirty="0" smtClean="0"/>
              <a:t>VEP </a:t>
            </a:r>
            <a:r>
              <a:rPr lang="en-US" altLang="ja-JP" dirty="0"/>
              <a:t>on Nb. Cavity</a:t>
            </a:r>
            <a:endParaRPr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1079612" y="1124744"/>
            <a:ext cx="7956884" cy="4968552"/>
          </a:xfrm>
          <a:prstGeom prst="rect">
            <a:avLst/>
          </a:prstGeom>
        </p:spPr>
        <p:txBody>
          <a:bodyPr vert="horz" rtlCol="0"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Wingdings"/>
              <a:buChar char="l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rgbClr val="C00000"/>
              </a:buClr>
              <a:buSzPct val="65000"/>
              <a:buFont typeface="Wingdings"/>
              <a:buChar char="l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/>
              <a:buChar char="l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"/>
              <a:buChar char="l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5000"/>
              <a:buFont typeface="Wingdings"/>
              <a:buChar char="l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l"/>
              <a:defRPr kumimoji="1" sz="190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600" smtClean="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600" smtClean="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l"/>
              <a:defRPr kumimoji="1" lang="ja-JP" altLang="en-US" sz="1600" smtClean="0">
                <a:solidFill>
                  <a:schemeClr val="accent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AutoNum type="arabicPeriod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75C1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1-Cell TI00 Cavity purchased from RI company</a:t>
            </a: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Corbe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75C1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VEP at Marui + VT at </a:t>
            </a:r>
            <a:r>
              <a:rPr lang="en-US" altLang="ja-JP" sz="1800" kern="0" dirty="0" err="1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Saclay</a:t>
            </a: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AutoNum type="arabicPeriod" startAt="2"/>
              <a:tabLst/>
              <a:defRPr/>
            </a:pP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AutoNum type="arabicPeriod" startAt="2"/>
              <a:tabLst/>
              <a:defRPr/>
            </a:pPr>
            <a:r>
              <a:rPr lang="en-US" altLang="ja-JP" sz="1800" kern="0" dirty="0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Cavity Exchange program between Marui and CEA. 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TI00 Cavity </a:t>
            </a:r>
            <a:r>
              <a:rPr lang="en-US" altLang="ja-JP" sz="1800" kern="0" dirty="0" err="1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VEP’ed</a:t>
            </a: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 at Marui, </a:t>
            </a:r>
            <a:r>
              <a:rPr lang="en-US" altLang="ja-JP" sz="1800" kern="0" dirty="0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Vertical Test (VT) at </a:t>
            </a:r>
            <a:r>
              <a:rPr lang="en-US" altLang="ja-JP" sz="1800" kern="0" dirty="0" err="1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Irfu</a:t>
            </a: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1AC3 </a:t>
            </a:r>
            <a:r>
              <a:rPr lang="en-US" altLang="ja-JP" sz="1800" kern="0" dirty="0" err="1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VEP’ed</a:t>
            </a: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altLang="ja-JP" sz="1800" kern="0" dirty="0" err="1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Saclay</a:t>
            </a: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 (36MV/m) will be shipped to Japan for </a:t>
            </a:r>
            <a:r>
              <a:rPr lang="en-US" altLang="ja-JP" sz="1800" kern="0" dirty="0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VEP </a:t>
            </a: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1" defTabSz="914400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v"/>
              <a:tabLst/>
              <a:defRPr/>
            </a:pPr>
            <a:r>
              <a:rPr lang="en-US" altLang="ja-JP" sz="1800" kern="0" dirty="0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VT at </a:t>
            </a:r>
            <a:r>
              <a:rPr lang="en-US" altLang="ja-JP" sz="1800" kern="0" dirty="0" err="1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Irfu</a:t>
            </a:r>
            <a:endParaRPr lang="en-US" altLang="ja-JP" sz="1800" kern="0" dirty="0" smtClean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defTabSz="914400" fontAlgn="auto">
              <a:lnSpc>
                <a:spcPct val="100000"/>
              </a:lnSpc>
              <a:spcAft>
                <a:spcPts val="0"/>
              </a:spcAft>
              <a:buNone/>
              <a:tabLst/>
              <a:defRPr/>
            </a:pPr>
            <a:r>
              <a:rPr lang="en-US" altLang="ja-JP" sz="1800" kern="0" dirty="0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→Comparison of respective results at Marui / </a:t>
            </a:r>
            <a:r>
              <a:rPr lang="en-US" altLang="ja-JP" sz="1800" kern="0" dirty="0" err="1" smtClean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Irfu</a:t>
            </a:r>
            <a:endParaRPr lang="en-US" altLang="ja-JP" sz="1800" kern="0" dirty="0" smtClean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1" defTabSz="914400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v"/>
              <a:tabLst/>
              <a:defRPr/>
            </a:pPr>
            <a:endParaRPr lang="en-US" altLang="ja-JP" sz="1800" kern="0" dirty="0" smtClean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auto">
              <a:spcAft>
                <a:spcPts val="0"/>
              </a:spcAft>
              <a:buFont typeface="Wingdings"/>
              <a:buAutoNum type="arabicPeriod" startAt="2"/>
            </a:pPr>
            <a:r>
              <a:rPr lang="en-US" altLang="ja-JP" sz="1800" kern="0" dirty="0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If successful results, motivation for 9-cell VEP at Marui &amp; </a:t>
            </a:r>
            <a:r>
              <a:rPr lang="en-US" altLang="ja-JP" sz="1800" kern="0" dirty="0" err="1">
                <a:solidFill>
                  <a:srgbClr val="975C1E"/>
                </a:solidFill>
                <a:latin typeface="Times New Roman" pitchFamily="18" charset="0"/>
                <a:cs typeface="Times New Roman" pitchFamily="18" charset="0"/>
              </a:rPr>
              <a:t>Irfu</a:t>
            </a: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1" defTabSz="914400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v"/>
              <a:tabLst/>
              <a:defRPr/>
            </a:pP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1" defTabSz="914400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v"/>
              <a:tabLst/>
              <a:defRPr/>
            </a:pPr>
            <a:endParaRPr lang="en-US" altLang="ja-JP" sz="1800" kern="0" dirty="0">
              <a:solidFill>
                <a:srgbClr val="975C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AutoNum type="arabicPeriod" startAt="2"/>
              <a:tabLst/>
              <a:defRPr/>
            </a:pPr>
            <a:endParaRPr kumimoji="1" lang="en-US" altLang="ja-JP" sz="2000" b="1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ja-JP" altLang="ja-JP" sz="2000" b="0" i="0" u="none" strike="noStrike" kern="0" cap="none" spc="0" normalizeH="0" baseline="0" noProof="0" dirty="0" smtClean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/>
              <a:buNone/>
              <a:tabLst/>
              <a:defRPr/>
            </a:pP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975C1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3123327" cy="2340666"/>
          </a:xfrm>
          <a:prstGeom prst="rect">
            <a:avLst/>
          </a:prstGeom>
        </p:spPr>
      </p:pic>
      <p:pic>
        <p:nvPicPr>
          <p:cNvPr id="9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14" y="1494539"/>
            <a:ext cx="3133746" cy="2348475"/>
          </a:xfrm>
          <a:prstGeom prst="rect">
            <a:avLst/>
          </a:prstGeom>
        </p:spPr>
      </p:pic>
      <p:sp>
        <p:nvSpPr>
          <p:cNvPr id="10" name="テキスト ボックス 6"/>
          <p:cNvSpPr txBox="1"/>
          <p:nvPr/>
        </p:nvSpPr>
        <p:spPr>
          <a:xfrm>
            <a:off x="1502639" y="159769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MG purchased from RI GmbH</a:t>
            </a:r>
            <a:endParaRPr kumimoji="1" lang="ja-JP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7"/>
          <p:cNvSpPr txBox="1"/>
          <p:nvPr/>
        </p:nvSpPr>
        <p:spPr>
          <a:xfrm>
            <a:off x="5489815" y="1614102"/>
            <a:ext cx="259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Inside the 1-Cell Cavity</a:t>
            </a:r>
            <a:endParaRPr kumimoji="1" lang="ja-JP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230353" y="188640"/>
            <a:ext cx="7662127" cy="6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1" sz="28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2pPr>
            <a:lvl3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3pPr>
            <a:lvl4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4pPr>
            <a:lvl5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9pPr>
          </a:lstStyle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10" name="ZoneTexte 8"/>
          <p:cNvSpPr txBox="1"/>
          <p:nvPr/>
        </p:nvSpPr>
        <p:spPr>
          <a:xfrm>
            <a:off x="1203557" y="1196752"/>
            <a:ext cx="76621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00B050"/>
                </a:solidFill>
              </a:rPr>
              <a:t>Previous collaboration within A_RD_5 </a:t>
            </a:r>
            <a:r>
              <a:rPr lang="fr-FR" dirty="0" smtClean="0">
                <a:solidFill>
                  <a:srgbClr val="00B050"/>
                </a:solidFill>
              </a:rPr>
              <a:t>program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was very successful.</a:t>
            </a:r>
            <a:endParaRPr lang="fr-FR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New equipments </a:t>
            </a:r>
            <a:r>
              <a:rPr lang="fr-FR" dirty="0" smtClean="0"/>
              <a:t>are installed at </a:t>
            </a:r>
            <a:r>
              <a:rPr lang="fr-FR" dirty="0" smtClean="0"/>
              <a:t>KEK &amp; </a:t>
            </a:r>
            <a:r>
              <a:rPr lang="fr-FR" dirty="0" smtClean="0"/>
              <a:t>Irfu.</a:t>
            </a:r>
          </a:p>
          <a:p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 smtClean="0"/>
              <a:t>      Cavity Fabrication Facility (CFF) at KEK</a:t>
            </a:r>
          </a:p>
          <a:p>
            <a:r>
              <a:rPr lang="fr-FR" dirty="0"/>
              <a:t> </a:t>
            </a:r>
            <a:r>
              <a:rPr lang="fr-FR" dirty="0" smtClean="0"/>
              <a:t>         </a:t>
            </a:r>
            <a:r>
              <a:rPr lang="fr-FR" dirty="0" smtClean="0"/>
              <a:t>Vertical Test Facility at Irfu.</a:t>
            </a:r>
            <a:endParaRPr lang="fr-FR" dirty="0" smtClean="0"/>
          </a:p>
          <a:p>
            <a:pPr lvl="1"/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Extension of our expertise from cavity fabrication to Vertical </a:t>
            </a:r>
            <a:r>
              <a:rPr lang="fr-FR" dirty="0" smtClean="0"/>
              <a:t>Test will realize more effective R&amp;D of ILC mass-production process.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altLang="ja-JP" dirty="0"/>
              <a:t>Equipments of KEK &amp; Irfu are complimentary and this collaboration makes us the efficient R&amp;D possible.</a:t>
            </a:r>
          </a:p>
          <a:p>
            <a:pPr marL="0" lvl="1"/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Detailed cavity-exchange plan are considered.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The collaboration between KEK &amp; Irfu will play the important role to establish the cavity mass-production of ILC.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262820" y="3140968"/>
            <a:ext cx="7662127" cy="6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1" sz="28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  <a:lvl2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2pPr>
            <a:lvl3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3pPr>
            <a:lvl4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4pPr>
            <a:lvl5pPr algn="ctr" eaLnBrk="0" hangingPunct="0"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a typeface="ＭＳ Ｐゴシック" pitchFamily="50" charset="-128"/>
              </a:defRPr>
            </a:lvl9pPr>
          </a:lstStyle>
          <a:p>
            <a:r>
              <a:rPr lang="en-US" altLang="ja-JP" dirty="0" smtClean="0"/>
              <a:t>Backup slides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9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247915" y="272439"/>
            <a:ext cx="8229600" cy="417512"/>
          </a:xfrm>
        </p:spPr>
        <p:txBody>
          <a:bodyPr/>
          <a:lstStyle/>
          <a:p>
            <a:pPr algn="ctr"/>
            <a:r>
              <a:rPr lang="en-US" altLang="ja-JP" sz="3200" dirty="0">
                <a:solidFill>
                  <a:srgbClr val="0070C0"/>
                </a:solidFill>
              </a:rPr>
              <a:t>Studies on EBW </a:t>
            </a:r>
            <a:r>
              <a:rPr lang="en-US" altLang="ja-JP" sz="3200" dirty="0" smtClean="0">
                <a:solidFill>
                  <a:srgbClr val="0070C0"/>
                </a:solidFill>
              </a:rPr>
              <a:t>parameters</a:t>
            </a:r>
            <a:endParaRPr lang="ja-JP" altLang="en-US" sz="3200" dirty="0" smtClean="0">
              <a:solidFill>
                <a:srgbClr val="0070C0"/>
              </a:solidFill>
            </a:endParaRPr>
          </a:p>
        </p:txBody>
      </p:sp>
      <p:sp>
        <p:nvSpPr>
          <p:cNvPr id="14" name="テキスト ボックス 64"/>
          <p:cNvSpPr txBox="1">
            <a:spLocks noChangeArrowheads="1"/>
          </p:cNvSpPr>
          <p:nvPr/>
        </p:nvSpPr>
        <p:spPr bwMode="auto">
          <a:xfrm>
            <a:off x="1230353" y="921423"/>
            <a:ext cx="7848600" cy="8302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/>
              <a:t>Search for good EBW </a:t>
            </a:r>
            <a:r>
              <a:rPr lang="en-US" altLang="ja-JP" sz="1600" dirty="0" smtClean="0"/>
              <a:t>parameters </a:t>
            </a:r>
            <a:r>
              <a:rPr lang="en-US" altLang="ja-JP" sz="1600" dirty="0"/>
              <a:t>was done by changing the welding beam-voltage, beam-current, focus-current, working-piece distance from gun, working-piece moving speed, </a:t>
            </a:r>
            <a:r>
              <a:rPr lang="en-US" altLang="ja-JP" sz="1600" dirty="0" err="1"/>
              <a:t>Nb</a:t>
            </a:r>
            <a:r>
              <a:rPr lang="en-US" altLang="ja-JP" sz="1600" dirty="0"/>
              <a:t>-plate thickness, and </a:t>
            </a:r>
            <a:r>
              <a:rPr lang="en-US" altLang="ja-JP" sz="1600" dirty="0">
                <a:solidFill>
                  <a:srgbClr val="FF0000"/>
                </a:solidFill>
              </a:rPr>
              <a:t>the gun and working-piece configuration</a:t>
            </a:r>
            <a:r>
              <a:rPr lang="en-US" altLang="ja-JP" sz="1600" dirty="0"/>
              <a:t>.</a:t>
            </a:r>
            <a:endParaRPr lang="ja-JP" altLang="en-US" sz="1600" dirty="0"/>
          </a:p>
        </p:txBody>
      </p:sp>
      <p:pic>
        <p:nvPicPr>
          <p:cNvPr id="15" name="Picture 2" descr="C:\Users\saeki\Desktop\home\Doc\KEK\01-ILC\07-Conferences\2013\IPAC2013\Proceedings\Kubo\Figures\EBWfigure1a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15" y="2554034"/>
            <a:ext cx="202565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saeki\Desktop\home\Doc\KEK\01-ILC\07-Conferences\2013\IPAC2013\Presentations\Kubo\Figures\EBWfigure1b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65" y="2184146"/>
            <a:ext cx="12668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saeki\Desktop\home\Doc\KEK\01-ILC\07-Conferences\2013\IPAC2013\Presentations\Kubo\Figures\EBWfigure1c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28" y="2211134"/>
            <a:ext cx="11064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saeki\Desktop\home\Doc\KEK\01-ILC\07-Conferences\2013\IPAC2013\Presentations\Kubo\Figures\EBWfigure1d.ep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15" y="2066671"/>
            <a:ext cx="113347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37"/>
          <p:cNvSpPr txBox="1">
            <a:spLocks noChangeArrowheads="1"/>
          </p:cNvSpPr>
          <p:nvPr/>
        </p:nvSpPr>
        <p:spPr bwMode="auto">
          <a:xfrm>
            <a:off x="4943135" y="4097271"/>
            <a:ext cx="1630363" cy="4619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200" dirty="0"/>
              <a:t>Horizontal beam</a:t>
            </a:r>
          </a:p>
          <a:p>
            <a:pPr algn="ctr" eaLnBrk="1" hangingPunct="1"/>
            <a:r>
              <a:rPr lang="en-US" altLang="ja-JP" sz="1200" dirty="0"/>
              <a:t>Downward welding</a:t>
            </a:r>
          </a:p>
        </p:txBody>
      </p:sp>
      <p:sp>
        <p:nvSpPr>
          <p:cNvPr id="20" name="テキスト ボックス 37"/>
          <p:cNvSpPr txBox="1">
            <a:spLocks noChangeArrowheads="1"/>
          </p:cNvSpPr>
          <p:nvPr/>
        </p:nvSpPr>
        <p:spPr bwMode="auto">
          <a:xfrm>
            <a:off x="7069120" y="4097271"/>
            <a:ext cx="1628775" cy="4619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200"/>
              <a:t>Horizontal beam</a:t>
            </a:r>
          </a:p>
          <a:p>
            <a:pPr algn="ctr" eaLnBrk="1" hangingPunct="1"/>
            <a:r>
              <a:rPr lang="en-US" altLang="ja-JP" sz="1200"/>
              <a:t>Upward welding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478546" y="5085184"/>
            <a:ext cx="725487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/>
              <a:t>In particular, the gun and working-piece configuration affects the results of welding seam.</a:t>
            </a:r>
            <a:endParaRPr lang="ja-JP" altLang="en-US" sz="1400" dirty="0"/>
          </a:p>
        </p:txBody>
      </p:sp>
      <p:sp>
        <p:nvSpPr>
          <p:cNvPr id="22" name="テキスト ボックス 37"/>
          <p:cNvSpPr txBox="1">
            <a:spLocks noChangeArrowheads="1"/>
          </p:cNvSpPr>
          <p:nvPr/>
        </p:nvSpPr>
        <p:spPr bwMode="auto">
          <a:xfrm>
            <a:off x="1251348" y="4093114"/>
            <a:ext cx="1630362" cy="2762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200"/>
              <a:t>Vertical beam</a:t>
            </a:r>
          </a:p>
        </p:txBody>
      </p:sp>
      <p:sp>
        <p:nvSpPr>
          <p:cNvPr id="23" name="テキスト ボックス 37"/>
          <p:cNvSpPr txBox="1">
            <a:spLocks noChangeArrowheads="1"/>
          </p:cNvSpPr>
          <p:nvPr/>
        </p:nvSpPr>
        <p:spPr bwMode="auto">
          <a:xfrm>
            <a:off x="3020414" y="4093114"/>
            <a:ext cx="1630362" cy="4619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200"/>
              <a:t>Horizontal beam</a:t>
            </a:r>
          </a:p>
          <a:p>
            <a:pPr algn="ctr" eaLnBrk="1" hangingPunct="1"/>
            <a:r>
              <a:rPr lang="en-US" altLang="ja-JP" sz="1200"/>
              <a:t>(</a:t>
            </a:r>
            <a:r>
              <a:rPr lang="en-US" altLang="ja-JP" sz="1200">
                <a:solidFill>
                  <a:srgbClr val="FF0000"/>
                </a:solidFill>
              </a:rPr>
              <a:t>See next slide</a:t>
            </a:r>
            <a:r>
              <a:rPr lang="en-US" altLang="ja-JP" sz="12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71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図 25" descr="pic3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418013"/>
            <a:ext cx="27559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図 20" descr="pic02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3" y="5153025"/>
            <a:ext cx="8534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876300"/>
            <a:ext cx="1700212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041"/>
          <p:cNvSpPr txBox="1">
            <a:spLocks noChangeArrowheads="1"/>
          </p:cNvSpPr>
          <p:nvPr/>
        </p:nvSpPr>
        <p:spPr bwMode="auto">
          <a:xfrm>
            <a:off x="3000375" y="76200"/>
            <a:ext cx="39830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800" b="1" dirty="0">
                <a:solidFill>
                  <a:srgbClr val="00B0F0"/>
                </a:solidFill>
              </a:rPr>
              <a:t>Local grinding at KEK</a:t>
            </a:r>
            <a:endParaRPr lang="ja-JP" altLang="en-US" sz="2800" b="1" dirty="0">
              <a:solidFill>
                <a:srgbClr val="00B0F0"/>
              </a:solidFill>
            </a:endParaRP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63" y="876300"/>
            <a:ext cx="33591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5848" name="図 23" descr="AES003_grinding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7025" y="876300"/>
            <a:ext cx="34036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円/楕円 28"/>
          <p:cNvSpPr/>
          <p:nvPr/>
        </p:nvSpPr>
        <p:spPr>
          <a:xfrm>
            <a:off x="1066800" y="56388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2857500" y="54864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321300" y="56388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7469188" y="5638800"/>
            <a:ext cx="685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 rot="16200000" flipH="1">
            <a:off x="3793331" y="4402932"/>
            <a:ext cx="4905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4" name="TextBox 34"/>
          <p:cNvSpPr txBox="1">
            <a:spLocks noChangeArrowheads="1"/>
          </p:cNvSpPr>
          <p:nvPr/>
        </p:nvSpPr>
        <p:spPr bwMode="auto">
          <a:xfrm>
            <a:off x="2643188" y="3786188"/>
            <a:ext cx="3292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Helvetica" pitchFamily="-60" charset="0"/>
                <a:cs typeface="Helvetica" pitchFamily="-60" charset="0"/>
              </a:rPr>
              <a:t>~115µm depth pit in MHI-08 cavity</a:t>
            </a:r>
            <a:endParaRPr lang="ja-JP" altLang="en-US" sz="1600">
              <a:latin typeface="Helvetica" pitchFamily="-60" charset="0"/>
              <a:cs typeface="Helvetica" pitchFamily="-60" charset="0"/>
            </a:endParaRPr>
          </a:p>
        </p:txBody>
      </p:sp>
      <p:sp>
        <p:nvSpPr>
          <p:cNvPr id="35855" name="TextBox 36"/>
          <p:cNvSpPr txBox="1">
            <a:spLocks noChangeArrowheads="1"/>
          </p:cNvSpPr>
          <p:nvPr/>
        </p:nvSpPr>
        <p:spPr bwMode="auto">
          <a:xfrm>
            <a:off x="1066800" y="3427413"/>
            <a:ext cx="5916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latin typeface="Helvetica" pitchFamily="-60" charset="0"/>
                <a:cs typeface="Helvetica" pitchFamily="-60" charset="0"/>
              </a:rPr>
              <a:t>Grinding only for pit, without touching other surface</a:t>
            </a:r>
            <a:endParaRPr lang="ja-JP" altLang="en-US" b="1">
              <a:latin typeface="Helvetica" pitchFamily="-60" charset="0"/>
              <a:cs typeface="Helvetica" pitchFamily="-60" charset="0"/>
            </a:endParaRPr>
          </a:p>
        </p:txBody>
      </p:sp>
      <p:sp>
        <p:nvSpPr>
          <p:cNvPr id="35856" name="TextBox 37"/>
          <p:cNvSpPr txBox="1">
            <a:spLocks noChangeArrowheads="1"/>
          </p:cNvSpPr>
          <p:nvPr/>
        </p:nvSpPr>
        <p:spPr bwMode="auto">
          <a:xfrm>
            <a:off x="269875" y="3987800"/>
            <a:ext cx="2587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Helvetica" pitchFamily="-60" charset="0"/>
                <a:cs typeface="Helvetica" pitchFamily="-60" charset="0"/>
              </a:rPr>
              <a:t>diamond powder compound</a:t>
            </a:r>
          </a:p>
          <a:p>
            <a:r>
              <a:rPr lang="en-US" altLang="ja-JP" sz="1400" b="1">
                <a:latin typeface="Helvetica" pitchFamily="-60" charset="0"/>
                <a:cs typeface="Helvetica" pitchFamily="-60" charset="0"/>
              </a:rPr>
              <a:t>with water in between</a:t>
            </a:r>
          </a:p>
          <a:p>
            <a:r>
              <a:rPr lang="en-US" altLang="ja-JP" sz="1400" b="1">
                <a:latin typeface="Helvetica" pitchFamily="-60" charset="0"/>
                <a:cs typeface="Helvetica" pitchFamily="-60" charset="0"/>
              </a:rPr>
              <a:t>were used.</a:t>
            </a:r>
            <a:endParaRPr lang="ja-JP" altLang="en-US" sz="1400" b="1">
              <a:latin typeface="Helvetica" pitchFamily="-60" charset="0"/>
              <a:cs typeface="Helvetica" pitchFamily="-60" charset="0"/>
            </a:endParaRPr>
          </a:p>
        </p:txBody>
      </p:sp>
      <p:sp>
        <p:nvSpPr>
          <p:cNvPr id="35857" name="TextBox 43"/>
          <p:cNvSpPr txBox="1">
            <a:spLocks noChangeArrowheads="1"/>
          </p:cNvSpPr>
          <p:nvPr/>
        </p:nvSpPr>
        <p:spPr bwMode="auto">
          <a:xfrm>
            <a:off x="3200400" y="6367463"/>
            <a:ext cx="313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  <a:latin typeface="Helvetica" pitchFamily="-60" charset="0"/>
                <a:cs typeface="Helvetica" pitchFamily="-60" charset="0"/>
              </a:rPr>
              <a:t>MHI-08 cell #2 grinding example</a:t>
            </a:r>
            <a:endParaRPr lang="ja-JP" altLang="en-US" sz="1600">
              <a:solidFill>
                <a:srgbClr val="FFFF00"/>
              </a:solidFill>
              <a:latin typeface="Helvetica" pitchFamily="-60" charset="0"/>
              <a:cs typeface="Helvetica" pitchFamily="-60" charset="0"/>
            </a:endParaRPr>
          </a:p>
        </p:txBody>
      </p:sp>
      <p:pic>
        <p:nvPicPr>
          <p:cNvPr id="35858" name="図 18" descr="MHI08-KATA.tif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4125" y="3729038"/>
            <a:ext cx="1820863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テキスト ボックス 21"/>
          <p:cNvSpPr txBox="1">
            <a:spLocks noChangeArrowheads="1"/>
          </p:cNvSpPr>
          <p:nvPr/>
        </p:nvSpPr>
        <p:spPr bwMode="auto">
          <a:xfrm>
            <a:off x="357188" y="5048250"/>
            <a:ext cx="200025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/>
              <a:t>This pit caused quench at 16 MV/m</a:t>
            </a:r>
            <a:endParaRPr lang="ja-JP" altLang="en-US" sz="1400" b="1"/>
          </a:p>
        </p:txBody>
      </p:sp>
      <p:sp>
        <p:nvSpPr>
          <p:cNvPr id="35860" name="テキスト ボックス 22"/>
          <p:cNvSpPr txBox="1">
            <a:spLocks noChangeArrowheads="1"/>
          </p:cNvSpPr>
          <p:nvPr/>
        </p:nvSpPr>
        <p:spPr bwMode="auto">
          <a:xfrm>
            <a:off x="4286250" y="4071938"/>
            <a:ext cx="2000250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Quench at 16 MV/m</a:t>
            </a:r>
            <a:endParaRPr lang="ja-JP" altLang="en-US" sz="1600" b="1"/>
          </a:p>
        </p:txBody>
      </p:sp>
      <p:pic>
        <p:nvPicPr>
          <p:cNvPr id="21" name="Picture 2" descr="http://iramis-i.cea.fr/Images/logos/CEA_Saclay_logotyp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29" y="76200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42" y="2000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62445" y="26907"/>
            <a:ext cx="7913647" cy="9541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ja-JP" sz="2800" b="0" dirty="0" smtClean="0">
                <a:solidFill>
                  <a:srgbClr val="0070C0"/>
                </a:solidFill>
                <a:latin typeface="Arial"/>
              </a:rPr>
              <a:t>Context: SCRF </a:t>
            </a:r>
            <a:r>
              <a:rPr kumimoji="1" lang="en-US" altLang="ja-JP" sz="2800" b="0" dirty="0">
                <a:solidFill>
                  <a:srgbClr val="0070C0"/>
                </a:solidFill>
                <a:latin typeface="Arial"/>
              </a:rPr>
              <a:t>Industrialization required for ILC</a:t>
            </a:r>
            <a:endParaRPr kumimoji="1" lang="fr-FR" sz="2800" b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0" name="Picture 9" descr="cavityassy-annotated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8441" r="9151" b="24904"/>
          <a:stretch>
            <a:fillRect/>
          </a:stretch>
        </p:blipFill>
        <p:spPr bwMode="auto">
          <a:xfrm>
            <a:off x="5655854" y="3477609"/>
            <a:ext cx="3188615" cy="125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コンテンツ プレースホルダ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3392522"/>
              </p:ext>
            </p:extLst>
          </p:nvPr>
        </p:nvGraphicFramePr>
        <p:xfrm>
          <a:off x="1168449" y="1125393"/>
          <a:ext cx="4114800" cy="3962400"/>
        </p:xfrm>
        <a:graphic>
          <a:graphicData uri="http://schemas.openxmlformats.org/drawingml/2006/table">
            <a:tbl>
              <a:tblPr/>
              <a:tblGrid>
                <a:gridCol w="2046288"/>
                <a:gridCol w="2068512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Parameters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Value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C.M.  Energy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500 GeV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Peak luminosity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1.5 x10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34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cm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-2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-1</a:t>
                      </a:r>
                      <a:endParaRPr kumimoji="1" lang="ja-JP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Beam Rep. rate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 Hz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Pulse duration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0.73 ms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Average current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5.8 mA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(in pulse)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Av. field gradient</a:t>
                      </a:r>
                      <a:endParaRPr kumimoji="1" lang="ja-JP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31.5 MV/m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ea typeface="Osaka"/>
                          <a:cs typeface="Osaka"/>
                        </a:rPr>
                        <a:t>Q</a:t>
                      </a:r>
                      <a:r>
                        <a:rPr kumimoji="1" lang="en-US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ea typeface="Osaka"/>
                          <a:cs typeface="Osaka"/>
                        </a:rPr>
                        <a:t>0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ea typeface="Osaka"/>
                          <a:cs typeface="Osaka"/>
                        </a:rPr>
                        <a:t> = 1E10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# 9-cell cavity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16,024 (x 1.1)</a:t>
                      </a:r>
                      <a:endParaRPr kumimoji="1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# cryomodule </a:t>
                      </a:r>
                      <a:endParaRPr kumimoji="1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1,855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# Klystron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~400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34" charset="0"/>
                        <a:ea typeface="Osaka"/>
                        <a:cs typeface="Osaka"/>
                      </a:endParaRPr>
                    </a:p>
                  </a:txBody>
                  <a:tcPr marL="76200" marR="76200" horzOverflow="overflow">
                    <a:lnL>
                      <a:noFill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913827"/>
              </p:ext>
            </p:extLst>
          </p:nvPr>
        </p:nvGraphicFramePr>
        <p:xfrm>
          <a:off x="6588224" y="5453867"/>
          <a:ext cx="2373784" cy="127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Word 文書" r:id="rId7" imgW="2679601" imgH="1435047" progId="Word.Document.12">
                  <p:link updateAutomatic="1"/>
                </p:oleObj>
              </mc:Choice>
              <mc:Fallback>
                <p:oleObj name="Word 文書" r:id="rId7" imgW="2679601" imgH="143504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5453867"/>
                        <a:ext cx="2373784" cy="1270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OT0105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24" y="968543"/>
            <a:ext cx="3648075" cy="22018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9"/>
          <p:cNvSpPr txBox="1">
            <a:spLocks noChangeArrowheads="1"/>
          </p:cNvSpPr>
          <p:nvPr/>
        </p:nvSpPr>
        <p:spPr bwMode="auto">
          <a:xfrm>
            <a:off x="1165274" y="5444981"/>
            <a:ext cx="5113338" cy="831850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/>
              <a:t>16024 x 1.1(Yield = 90%)  </a:t>
            </a:r>
          </a:p>
          <a:p>
            <a:pPr eaLnBrk="1" hangingPunct="1"/>
            <a:r>
              <a:rPr kumimoji="0" lang="en-US" altLang="ja-JP" sz="2400"/>
              <a:t>~ 17600 cavities of mass-production</a:t>
            </a:r>
            <a:endParaRPr kumimoji="0" lang="en-US" altLang="ja-JP" sz="2400">
              <a:solidFill>
                <a:srgbClr val="3366FF"/>
              </a:solidFill>
            </a:endParaRPr>
          </a:p>
        </p:txBody>
      </p:sp>
      <p:cxnSp>
        <p:nvCxnSpPr>
          <p:cNvPr id="17" name="直線矢印コネクタ 14"/>
          <p:cNvCxnSpPr/>
          <p:nvPr/>
        </p:nvCxnSpPr>
        <p:spPr>
          <a:xfrm flipH="1">
            <a:off x="2749599" y="4373418"/>
            <a:ext cx="865188" cy="107156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9"/>
          <p:cNvSpPr txBox="1">
            <a:spLocks noChangeArrowheads="1"/>
          </p:cNvSpPr>
          <p:nvPr/>
        </p:nvSpPr>
        <p:spPr bwMode="auto">
          <a:xfrm>
            <a:off x="5126087" y="4865543"/>
            <a:ext cx="1936750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/>
              <a:t>High quality</a:t>
            </a:r>
          </a:p>
        </p:txBody>
      </p:sp>
      <p:cxnSp>
        <p:nvCxnSpPr>
          <p:cNvPr id="19" name="直線矢印コネクタ 16"/>
          <p:cNvCxnSpPr/>
          <p:nvPr/>
        </p:nvCxnSpPr>
        <p:spPr>
          <a:xfrm>
            <a:off x="4910187" y="3789218"/>
            <a:ext cx="669925" cy="1076325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9"/>
          <p:cNvSpPr txBox="1">
            <a:spLocks noChangeArrowheads="1"/>
          </p:cNvSpPr>
          <p:nvPr/>
        </p:nvSpPr>
        <p:spPr bwMode="auto">
          <a:xfrm>
            <a:off x="6075654" y="2780928"/>
            <a:ext cx="2589213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 dirty="0" err="1"/>
              <a:t>Linac</a:t>
            </a:r>
            <a:r>
              <a:rPr kumimoji="0" lang="en-US" altLang="ja-JP" sz="2400" dirty="0"/>
              <a:t> (11km) x 2</a:t>
            </a:r>
          </a:p>
        </p:txBody>
      </p:sp>
      <p:sp>
        <p:nvSpPr>
          <p:cNvPr id="21" name="テキスト ボックス 9"/>
          <p:cNvSpPr txBox="1">
            <a:spLocks noChangeArrowheads="1"/>
          </p:cNvSpPr>
          <p:nvPr/>
        </p:nvSpPr>
        <p:spPr bwMode="auto">
          <a:xfrm>
            <a:off x="5440513" y="1028579"/>
            <a:ext cx="741363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/>
              <a:t>ILC</a:t>
            </a:r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" b="-2177"/>
          <a:stretch>
            <a:fillRect/>
          </a:stretch>
        </p:blipFill>
        <p:spPr>
          <a:xfrm>
            <a:off x="1092294" y="981075"/>
            <a:ext cx="4362356" cy="3528045"/>
          </a:xfrm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1295400" y="185738"/>
            <a:ext cx="7467600" cy="685800"/>
          </a:xfrm>
        </p:spPr>
        <p:txBody>
          <a:bodyPr/>
          <a:lstStyle/>
          <a:p>
            <a:r>
              <a:rPr lang="en-US" altLang="ja-JP" sz="3200" b="1" dirty="0" smtClean="0">
                <a:ea typeface="Arial Unicode MS" pitchFamily="50" charset="-128"/>
                <a:cs typeface="Arial Unicode MS" pitchFamily="50" charset="-128"/>
              </a:rPr>
              <a:t>Progress in SCRF Cavity Gradient</a:t>
            </a:r>
            <a:endParaRPr lang="en-US" altLang="ja-JP" sz="2400" b="1" dirty="0" smtClean="0">
              <a:solidFill>
                <a:srgbClr val="3366FF"/>
              </a:solidFill>
            </a:endParaRP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D278B2CB-0A21-4BFB-9BCF-553DF8E1E390}" type="slidenum">
              <a:rPr kumimoji="0" lang="en-US" altLang="ja-JP" smtClean="0"/>
              <a:pPr eaLnBrk="1" hangingPunct="1"/>
              <a:t>5</a:t>
            </a:fld>
            <a:endParaRPr kumimoji="0" lang="en-US" altLang="ja-JP" smtClean="0">
              <a:latin typeface="Times" pitchFamily="18" charset="0"/>
            </a:endParaRPr>
          </a:p>
        </p:txBody>
      </p:sp>
      <p:sp>
        <p:nvSpPr>
          <p:cNvPr id="5125" name="テキスト ボックス 9"/>
          <p:cNvSpPr txBox="1">
            <a:spLocks noChangeArrowheads="1"/>
          </p:cNvSpPr>
          <p:nvPr/>
        </p:nvSpPr>
        <p:spPr bwMode="auto">
          <a:xfrm>
            <a:off x="5580063" y="1171575"/>
            <a:ext cx="3048000" cy="2678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/>
              <a:t>Production yield</a:t>
            </a:r>
            <a:r>
              <a:rPr kumimoji="0" lang="en-US" altLang="ja-JP" sz="2400">
                <a:solidFill>
                  <a:srgbClr val="3366FF"/>
                </a:solidFill>
              </a:rPr>
              <a:t>:  </a:t>
            </a:r>
          </a:p>
          <a:p>
            <a:pPr eaLnBrk="1" hangingPunct="1"/>
            <a:r>
              <a:rPr kumimoji="0" lang="en-US" altLang="ja-JP" sz="2400">
                <a:solidFill>
                  <a:srgbClr val="3366FF"/>
                </a:solidFill>
              </a:rPr>
              <a:t>94 % </a:t>
            </a:r>
            <a:r>
              <a:rPr kumimoji="0" lang="en-US" altLang="ja-JP" sz="2400"/>
              <a:t>at &gt; 28 MV/m,</a:t>
            </a:r>
          </a:p>
          <a:p>
            <a:pPr eaLnBrk="1" hangingPunct="1"/>
            <a:r>
              <a:rPr kumimoji="0" lang="en-US" altLang="ja-JP" sz="2400"/>
              <a:t> </a:t>
            </a:r>
          </a:p>
          <a:p>
            <a:pPr eaLnBrk="1" hangingPunct="1"/>
            <a:r>
              <a:rPr kumimoji="0" lang="en-US" altLang="ja-JP" sz="2400"/>
              <a:t>Average gradient: </a:t>
            </a:r>
          </a:p>
          <a:p>
            <a:pPr eaLnBrk="1" hangingPunct="1"/>
            <a:r>
              <a:rPr kumimoji="0" lang="en-US" altLang="ja-JP" sz="2400">
                <a:solidFill>
                  <a:srgbClr val="FF0000"/>
                </a:solidFill>
              </a:rPr>
              <a:t>37.1 MV/m</a:t>
            </a:r>
          </a:p>
          <a:p>
            <a:pPr eaLnBrk="1" hangingPunct="1"/>
            <a:endParaRPr kumimoji="0" lang="en-US" altLang="ja-JP" sz="2400">
              <a:solidFill>
                <a:srgbClr val="FF0000"/>
              </a:solidFill>
            </a:endParaRPr>
          </a:p>
          <a:p>
            <a:pPr eaLnBrk="1" hangingPunct="1"/>
            <a:r>
              <a:rPr kumimoji="0" lang="en-US" altLang="ja-JP" sz="2400">
                <a:solidFill>
                  <a:srgbClr val="000090"/>
                </a:solidFill>
              </a:rPr>
              <a:t>reached (2012) </a:t>
            </a:r>
            <a:endParaRPr lang="ja-JP" altLang="en-US" sz="2400">
              <a:solidFill>
                <a:srgbClr val="000090"/>
              </a:solidFill>
            </a:endParaRPr>
          </a:p>
        </p:txBody>
      </p:sp>
      <p:pic>
        <p:nvPicPr>
          <p:cNvPr id="5126" name="図 8" descr="TESLA-like Cavity (KAKO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05263"/>
            <a:ext cx="3048000" cy="20320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16013" y="4676775"/>
            <a:ext cx="4073525" cy="1200150"/>
          </a:xfrm>
          <a:prstGeom prst="rect">
            <a:avLst/>
          </a:prstGeom>
          <a:solidFill>
            <a:srgbClr val="CCE8EA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ja-JP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Issues of mass-production:</a:t>
            </a:r>
            <a:endParaRPr kumimoji="0" lang="ja-JP" altLang="en-US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kumimoji="0" lang="en-US" altLang="ja-JP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High Quality Assurance (QA)</a:t>
            </a:r>
            <a:endParaRPr kumimoji="0" lang="ja-JP" altLang="en-US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kumimoji="0" lang="en-US" altLang="ja-JP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Cost Reduction</a:t>
            </a:r>
            <a:endParaRPr kumimoji="0" lang="ja-JP" altLang="en-US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2" descr="http://iramis-i.cea.fr/Images/logos/CEA_Saclay_logotyp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86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50963" y="115888"/>
            <a:ext cx="70866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8965" y="2636912"/>
            <a:ext cx="76621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92D050"/>
                </a:solidFill>
              </a:rPr>
              <a:t>Previous collaboration within A_RD_5 program: Surface </a:t>
            </a:r>
            <a:r>
              <a:rPr lang="fr-FR" dirty="0" smtClean="0">
                <a:solidFill>
                  <a:srgbClr val="92D050"/>
                </a:solidFill>
              </a:rPr>
              <a:t>treatment</a:t>
            </a:r>
          </a:p>
          <a:p>
            <a:r>
              <a:rPr lang="fr-FR" dirty="0">
                <a:solidFill>
                  <a:srgbClr val="92D050"/>
                </a:solidFill>
              </a:rPr>
              <a:t> </a:t>
            </a:r>
            <a:r>
              <a:rPr lang="fr-FR" dirty="0" smtClean="0">
                <a:solidFill>
                  <a:srgbClr val="92D050"/>
                </a:solidFill>
              </a:rPr>
              <a:t>    &gt;&gt;&gt; Very successful</a:t>
            </a:r>
            <a:endParaRPr lang="fr-FR" dirty="0" smtClean="0">
              <a:solidFill>
                <a:srgbClr val="92D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We installed new equipments </a:t>
            </a:r>
            <a:r>
              <a:rPr lang="fr-FR" dirty="0" smtClean="0"/>
              <a:t>at KEK &amp; </a:t>
            </a:r>
            <a:r>
              <a:rPr lang="fr-FR" dirty="0" smtClean="0"/>
              <a:t>Irfu.</a:t>
            </a:r>
            <a:endParaRPr lang="fr-FR" dirty="0" smtClean="0"/>
          </a:p>
          <a:p>
            <a:pPr lvl="1"/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Extension of our expertise from cavity fabrication to Vertical </a:t>
            </a:r>
            <a:r>
              <a:rPr lang="fr-FR" dirty="0" smtClean="0"/>
              <a:t>Test.</a:t>
            </a:r>
            <a:endParaRPr lang="fr-FR" dirty="0" smtClean="0"/>
          </a:p>
          <a:p>
            <a:pPr marL="285750" lvl="1" indent="-285750">
              <a:buFont typeface="Arial" pitchFamily="34" charset="0"/>
              <a:buChar char="•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/>
              <a:t>Equipments of KEK &amp; Irfu are complimentary and this collaboration makes us the efficient R&amp;D possible.</a:t>
            </a:r>
            <a:endParaRPr lang="fr-FR" dirty="0" smtClean="0"/>
          </a:p>
          <a:p>
            <a:pPr marL="285750" lvl="1" indent="-285750">
              <a:buFont typeface="Arial" pitchFamily="34" charset="0"/>
              <a:buChar char="•"/>
            </a:pPr>
            <a:endParaRPr lang="fr-FR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The collaboration between KEK &amp; Irfu will play the important role to establish the cavity mass-production of ILC.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Picture 8" descr="FN0265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93667"/>
            <a:ext cx="15128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KE0060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51419"/>
            <a:ext cx="1368152" cy="164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CB21115F-B1E1-475E-AC19-4B74068C170A}" type="slidenum">
              <a:rPr lang="ja-JP" altLang="en-US" smtClean="0"/>
              <a:pPr eaLnBrk="1" hangingPunct="1"/>
              <a:t>7</a:t>
            </a:fld>
            <a:endParaRPr lang="ja-JP" altLang="en-US" smtClean="0"/>
          </a:p>
        </p:txBody>
      </p:sp>
      <p:pic>
        <p:nvPicPr>
          <p:cNvPr id="25603" name="図 2" descr="Cavity_factory_layout_v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609600"/>
            <a:ext cx="9144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テキスト ボックス 3"/>
          <p:cNvSpPr txBox="1">
            <a:spLocks noChangeArrowheads="1"/>
          </p:cNvSpPr>
          <p:nvPr/>
        </p:nvSpPr>
        <p:spPr bwMode="auto">
          <a:xfrm>
            <a:off x="7360220" y="1727200"/>
            <a:ext cx="992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1">
                <a:latin typeface="Helvetica" pitchFamily="34" charset="0"/>
                <a:cs typeface="Helvetica" pitchFamily="34" charset="0"/>
              </a:rPr>
              <a:t>reception</a:t>
            </a:r>
            <a:endParaRPr lang="ja-JP" altLang="en-US" sz="14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05" name="テキスト ボックス 4"/>
          <p:cNvSpPr txBox="1">
            <a:spLocks noChangeArrowheads="1"/>
          </p:cNvSpPr>
          <p:nvPr/>
        </p:nvSpPr>
        <p:spPr bwMode="auto">
          <a:xfrm>
            <a:off x="6533133" y="1322388"/>
            <a:ext cx="114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Eddy-current</a:t>
            </a:r>
          </a:p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 scan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06" name="テキスト ボックス 5"/>
          <p:cNvSpPr txBox="1">
            <a:spLocks noChangeArrowheads="1"/>
          </p:cNvSpPr>
          <p:nvPr/>
        </p:nvSpPr>
        <p:spPr bwMode="auto">
          <a:xfrm>
            <a:off x="5544120" y="19431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Press forming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07" name="テキスト ボックス 6"/>
          <p:cNvSpPr txBox="1">
            <a:spLocks noChangeArrowheads="1"/>
          </p:cNvSpPr>
          <p:nvPr/>
        </p:nvSpPr>
        <p:spPr bwMode="auto">
          <a:xfrm>
            <a:off x="4555108" y="2643188"/>
            <a:ext cx="877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Trimming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08" name="テキスト ボックス 7"/>
          <p:cNvSpPr txBox="1">
            <a:spLocks noChangeArrowheads="1"/>
          </p:cNvSpPr>
          <p:nvPr/>
        </p:nvSpPr>
        <p:spPr bwMode="auto">
          <a:xfrm>
            <a:off x="3601020" y="2643188"/>
            <a:ext cx="954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Inspection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09" name="テキスト ボックス 8"/>
          <p:cNvSpPr txBox="1">
            <a:spLocks noChangeArrowheads="1"/>
          </p:cNvSpPr>
          <p:nvPr/>
        </p:nvSpPr>
        <p:spPr bwMode="auto">
          <a:xfrm>
            <a:off x="3915345" y="1322388"/>
            <a:ext cx="4016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CP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0" name="テキスト ボックス 9"/>
          <p:cNvSpPr txBox="1">
            <a:spLocks noChangeArrowheads="1"/>
          </p:cNvSpPr>
          <p:nvPr/>
        </p:nvSpPr>
        <p:spPr bwMode="auto">
          <a:xfrm>
            <a:off x="3026345" y="2081213"/>
            <a:ext cx="585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stock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1" name="テキスト ボックス 10"/>
          <p:cNvSpPr txBox="1">
            <a:spLocks noChangeArrowheads="1"/>
          </p:cNvSpPr>
          <p:nvPr/>
        </p:nvSpPr>
        <p:spPr bwMode="auto">
          <a:xfrm>
            <a:off x="1984945" y="1184275"/>
            <a:ext cx="542925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EBW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2" name="テキスト ボックス 11"/>
          <p:cNvSpPr txBox="1">
            <a:spLocks noChangeArrowheads="1"/>
          </p:cNvSpPr>
          <p:nvPr/>
        </p:nvSpPr>
        <p:spPr bwMode="auto">
          <a:xfrm>
            <a:off x="791145" y="1184275"/>
            <a:ext cx="5429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EBW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3" name="テキスト ボックス 12"/>
          <p:cNvSpPr txBox="1">
            <a:spLocks noChangeArrowheads="1"/>
          </p:cNvSpPr>
          <p:nvPr/>
        </p:nvSpPr>
        <p:spPr bwMode="auto">
          <a:xfrm>
            <a:off x="1218183" y="4194175"/>
            <a:ext cx="766762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Bulk EP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4" name="テキスト ボックス 13"/>
          <p:cNvSpPr txBox="1">
            <a:spLocks noChangeArrowheads="1"/>
          </p:cNvSpPr>
          <p:nvPr/>
        </p:nvSpPr>
        <p:spPr bwMode="auto">
          <a:xfrm>
            <a:off x="3026345" y="4073525"/>
            <a:ext cx="6715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anneal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5" name="テキスト ボックス 14"/>
          <p:cNvSpPr txBox="1">
            <a:spLocks noChangeArrowheads="1"/>
          </p:cNvSpPr>
          <p:nvPr/>
        </p:nvSpPr>
        <p:spPr bwMode="auto">
          <a:xfrm>
            <a:off x="4478908" y="5195888"/>
            <a:ext cx="9540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Inspection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6" name="テキスト ボックス 15"/>
          <p:cNvSpPr txBox="1">
            <a:spLocks noChangeArrowheads="1"/>
          </p:cNvSpPr>
          <p:nvPr/>
        </p:nvSpPr>
        <p:spPr bwMode="auto">
          <a:xfrm>
            <a:off x="4078858" y="4073525"/>
            <a:ext cx="1354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Tuning machine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7" name="テキスト ボックス 16"/>
          <p:cNvSpPr txBox="1">
            <a:spLocks noChangeArrowheads="1"/>
          </p:cNvSpPr>
          <p:nvPr/>
        </p:nvSpPr>
        <p:spPr bwMode="auto">
          <a:xfrm>
            <a:off x="5867970" y="5176838"/>
            <a:ext cx="665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Jacket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8" name="テキスト ボックス 17"/>
          <p:cNvSpPr txBox="1">
            <a:spLocks noChangeArrowheads="1"/>
          </p:cNvSpPr>
          <p:nvPr/>
        </p:nvSpPr>
        <p:spPr bwMode="auto">
          <a:xfrm>
            <a:off x="6879208" y="3638550"/>
            <a:ext cx="96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Stock area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619" name="テキスト ボックス 18"/>
          <p:cNvSpPr txBox="1">
            <a:spLocks noChangeArrowheads="1"/>
          </p:cNvSpPr>
          <p:nvPr/>
        </p:nvSpPr>
        <p:spPr bwMode="auto">
          <a:xfrm>
            <a:off x="7047483" y="4929188"/>
            <a:ext cx="1262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Helvetica" pitchFamily="34" charset="0"/>
                <a:cs typeface="Helvetica" pitchFamily="34" charset="0"/>
              </a:rPr>
              <a:t>AC power area</a:t>
            </a:r>
            <a:endParaRPr lang="ja-JP" altLang="en-US" sz="1200" b="1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左矢印 19"/>
          <p:cNvSpPr/>
          <p:nvPr/>
        </p:nvSpPr>
        <p:spPr>
          <a:xfrm>
            <a:off x="6590283" y="2505075"/>
            <a:ext cx="346075" cy="27781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右矢印 20"/>
          <p:cNvSpPr/>
          <p:nvPr/>
        </p:nvSpPr>
        <p:spPr>
          <a:xfrm>
            <a:off x="8465120" y="2505075"/>
            <a:ext cx="330200" cy="2778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622" name="テキスト ボックス 21"/>
          <p:cNvSpPr txBox="1">
            <a:spLocks noChangeArrowheads="1"/>
          </p:cNvSpPr>
          <p:nvPr/>
        </p:nvSpPr>
        <p:spPr bwMode="auto">
          <a:xfrm>
            <a:off x="4544858" y="524644"/>
            <a:ext cx="3417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/>
              <a:t>Assuming area</a:t>
            </a:r>
            <a:r>
              <a:rPr lang="ja-JP" altLang="en-US" sz="2000" dirty="0"/>
              <a:t>（</a:t>
            </a:r>
            <a:r>
              <a:rPr lang="en-US" altLang="ja-JP" sz="2000" dirty="0"/>
              <a:t>53m x 30m</a:t>
            </a:r>
            <a:r>
              <a:rPr lang="ja-JP" altLang="en-US" sz="2000" dirty="0"/>
              <a:t>）</a:t>
            </a:r>
          </a:p>
        </p:txBody>
      </p:sp>
      <p:sp>
        <p:nvSpPr>
          <p:cNvPr id="25626" name="テキスト ボックス 25"/>
          <p:cNvSpPr txBox="1">
            <a:spLocks noChangeArrowheads="1"/>
          </p:cNvSpPr>
          <p:nvPr/>
        </p:nvSpPr>
        <p:spPr bwMode="auto">
          <a:xfrm>
            <a:off x="1437854" y="135480"/>
            <a:ext cx="62140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b="1" dirty="0" smtClean="0">
                <a:solidFill>
                  <a:srgbClr val="00B0F0"/>
                </a:solidFill>
                <a:latin typeface="Osaka"/>
                <a:ea typeface="Osaka"/>
                <a:cs typeface="Osaka"/>
              </a:rPr>
              <a:t>Simulation study of </a:t>
            </a:r>
            <a:r>
              <a:rPr lang="en-US" altLang="ja-JP" sz="2000" b="1" dirty="0">
                <a:solidFill>
                  <a:srgbClr val="00B0F0"/>
                </a:solidFill>
                <a:latin typeface="Osaka"/>
                <a:ea typeface="Osaka"/>
                <a:cs typeface="Osaka"/>
              </a:rPr>
              <a:t>cavity production plant</a:t>
            </a:r>
            <a:endParaRPr lang="ja-JP" altLang="en-US" sz="2000" b="1" dirty="0">
              <a:solidFill>
                <a:srgbClr val="00B0F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5627" name="テキスト ボックス 26"/>
          <p:cNvSpPr txBox="1">
            <a:spLocks noChangeArrowheads="1"/>
          </p:cNvSpPr>
          <p:nvPr/>
        </p:nvSpPr>
        <p:spPr bwMode="auto">
          <a:xfrm>
            <a:off x="7932738" y="558800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KEK-MHI</a:t>
            </a:r>
            <a:endParaRPr lang="ja-JP" altLang="en-US" dirty="0"/>
          </a:p>
        </p:txBody>
      </p:sp>
      <p:cxnSp>
        <p:nvCxnSpPr>
          <p:cNvPr id="28" name="直線コネクタ 27"/>
          <p:cNvCxnSpPr/>
          <p:nvPr/>
        </p:nvCxnSpPr>
        <p:spPr>
          <a:xfrm>
            <a:off x="319088" y="541338"/>
            <a:ext cx="4829175" cy="34925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629" name="テキスト ボックス 29"/>
          <p:cNvSpPr txBox="1">
            <a:spLocks noChangeArrowheads="1"/>
          </p:cNvSpPr>
          <p:nvPr/>
        </p:nvSpPr>
        <p:spPr bwMode="auto">
          <a:xfrm>
            <a:off x="3527425" y="6497638"/>
            <a:ext cx="4724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>
                <a:latin typeface="Osaka"/>
                <a:ea typeface="Osaka"/>
                <a:cs typeface="Osaka"/>
              </a:rPr>
              <a:t>Assuming that final treatment and vertical test will be done in other place.</a:t>
            </a:r>
            <a:endParaRPr lang="ja-JP" altLang="en-US" sz="1000">
              <a:latin typeface="Osaka"/>
              <a:ea typeface="Osaka"/>
              <a:cs typeface="Osaka"/>
            </a:endParaRPr>
          </a:p>
        </p:txBody>
      </p:sp>
      <p:sp>
        <p:nvSpPr>
          <p:cNvPr id="25630" name="テキスト ボックス 30"/>
          <p:cNvSpPr txBox="1">
            <a:spLocks noChangeArrowheads="1"/>
          </p:cNvSpPr>
          <p:nvPr/>
        </p:nvSpPr>
        <p:spPr bwMode="auto">
          <a:xfrm>
            <a:off x="5769545" y="2643188"/>
            <a:ext cx="1198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>
                <a:latin typeface="Osaka"/>
                <a:ea typeface="Osaka"/>
                <a:cs typeface="Osaka"/>
              </a:rPr>
              <a:t>parts delivery</a:t>
            </a:r>
            <a:endParaRPr lang="ja-JP" altLang="en-US" sz="1200" b="1">
              <a:latin typeface="Osaka"/>
              <a:ea typeface="Osaka"/>
              <a:cs typeface="Osaka"/>
            </a:endParaRPr>
          </a:p>
        </p:txBody>
      </p:sp>
      <p:sp>
        <p:nvSpPr>
          <p:cNvPr id="32" name="テキスト ボックス 9"/>
          <p:cNvSpPr txBox="1">
            <a:spLocks noChangeArrowheads="1"/>
          </p:cNvSpPr>
          <p:nvPr/>
        </p:nvSpPr>
        <p:spPr bwMode="auto">
          <a:xfrm>
            <a:off x="586804" y="5622339"/>
            <a:ext cx="7958485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 dirty="0" smtClean="0"/>
              <a:t>Cavity fabrication and cavity surface treatment are the most important parts of ILC mass-production.</a:t>
            </a:r>
            <a:endParaRPr kumimoji="0" lang="en-US" altLang="ja-JP" sz="2400" dirty="0"/>
          </a:p>
        </p:txBody>
      </p:sp>
      <p:sp>
        <p:nvSpPr>
          <p:cNvPr id="2" name="角丸四角形 1"/>
          <p:cNvSpPr/>
          <p:nvPr/>
        </p:nvSpPr>
        <p:spPr>
          <a:xfrm>
            <a:off x="402207" y="931970"/>
            <a:ext cx="6130926" cy="213699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230407" y="3163147"/>
            <a:ext cx="2607208" cy="233986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9"/>
          <p:cNvSpPr txBox="1">
            <a:spLocks noChangeArrowheads="1"/>
          </p:cNvSpPr>
          <p:nvPr/>
        </p:nvSpPr>
        <p:spPr bwMode="auto">
          <a:xfrm>
            <a:off x="395535" y="3140968"/>
            <a:ext cx="2132335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1400" dirty="0" smtClean="0"/>
              <a:t>surface treatment</a:t>
            </a:r>
          </a:p>
          <a:p>
            <a:pPr eaLnBrk="1" hangingPunct="1"/>
            <a:r>
              <a:rPr kumimoji="0" lang="en-US" altLang="ja-JP" sz="1400" dirty="0" smtClean="0"/>
              <a:t>R&amp;D at CEA </a:t>
            </a:r>
            <a:r>
              <a:rPr kumimoji="0" lang="en-US" altLang="ja-JP" sz="1400" dirty="0" err="1" smtClean="0"/>
              <a:t>Saclay</a:t>
            </a:r>
            <a:r>
              <a:rPr kumimoji="0" lang="en-US" altLang="ja-JP" sz="1400" dirty="0" smtClean="0"/>
              <a:t>/ </a:t>
            </a:r>
            <a:r>
              <a:rPr kumimoji="0" lang="en-US" altLang="ja-JP" sz="1400" dirty="0" err="1" smtClean="0"/>
              <a:t>Irfu</a:t>
            </a:r>
            <a:endParaRPr kumimoji="0" lang="en-US" altLang="ja-JP" sz="1400" dirty="0"/>
          </a:p>
        </p:txBody>
      </p:sp>
      <p:sp>
        <p:nvSpPr>
          <p:cNvPr id="36" name="テキスト ボックス 9"/>
          <p:cNvSpPr txBox="1">
            <a:spLocks noChangeArrowheads="1"/>
          </p:cNvSpPr>
          <p:nvPr/>
        </p:nvSpPr>
        <p:spPr bwMode="auto">
          <a:xfrm>
            <a:off x="2527871" y="924754"/>
            <a:ext cx="2428080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1400" dirty="0" smtClean="0"/>
              <a:t>Fabrication / R&amp;D at KEK</a:t>
            </a:r>
            <a:endParaRPr kumimoji="0" lang="en-US" altLang="ja-JP" sz="1400" dirty="0"/>
          </a:p>
        </p:txBody>
      </p:sp>
      <p:pic>
        <p:nvPicPr>
          <p:cNvPr id="37" name="Picture 2" descr="http://iramis-i.cea.fr/Images/logos/CEA_Saclay_logotyp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4492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95" y="148808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amis-i.cea.fr/Images/logos/CEA_Saclay_logotyp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" y="921423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" y="1707525"/>
            <a:ext cx="10858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79415" y="6597650"/>
            <a:ext cx="1150938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>
                <a:solidFill>
                  <a:srgbClr val="5F5F5F"/>
                </a:solidFill>
              </a:rPr>
              <a:t>June</a:t>
            </a:r>
            <a:r>
              <a:rPr lang="fr-FR" dirty="0" smtClean="0">
                <a:solidFill>
                  <a:srgbClr val="5F5F5F"/>
                </a:solidFill>
              </a:rPr>
              <a:t> 5th 2013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93913" y="2708920"/>
            <a:ext cx="571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Vertical Electro-</a:t>
            </a:r>
            <a:r>
              <a:rPr lang="fr-FR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Polishing</a:t>
            </a:r>
            <a:endParaRPr lang="fr-FR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(VEP) </a:t>
            </a:r>
            <a:r>
              <a:rPr lang="fr-FR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Set-up</a:t>
            </a:r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</a:t>
            </a:r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CEA Saclay</a:t>
            </a:r>
            <a:endParaRPr lang="fr-F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93913" y="6597650"/>
            <a:ext cx="1830015" cy="2159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5F5F5F"/>
                </a:solidFill>
              </a:rPr>
              <a:t>- </a:t>
            </a:r>
            <a:r>
              <a:rPr lang="fr-FR" dirty="0" smtClean="0">
                <a:solidFill>
                  <a:srgbClr val="5F5F5F"/>
                </a:solidFill>
              </a:rPr>
              <a:t>T. </a:t>
            </a:r>
            <a:r>
              <a:rPr lang="fr-FR" dirty="0" err="1" smtClean="0">
                <a:solidFill>
                  <a:srgbClr val="5F5F5F"/>
                </a:solidFill>
              </a:rPr>
              <a:t>Saeki</a:t>
            </a:r>
            <a:r>
              <a:rPr lang="fr-FR" dirty="0" smtClean="0">
                <a:solidFill>
                  <a:srgbClr val="5F5F5F"/>
                </a:solidFill>
              </a:rPr>
              <a:t> - F. Eozenou -  A_RD_09</a:t>
            </a:r>
            <a:endParaRPr lang="fr-FR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P-SingleCa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1480" r="6683" b="35045"/>
          <a:stretch>
            <a:fillRect/>
          </a:stretch>
        </p:blipFill>
        <p:spPr bwMode="auto">
          <a:xfrm>
            <a:off x="612775" y="1016000"/>
            <a:ext cx="6551613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SC02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30756" r="745" b="732"/>
          <a:stretch>
            <a:fillRect/>
          </a:stretch>
        </p:blipFill>
        <p:spPr bwMode="auto">
          <a:xfrm>
            <a:off x="755650" y="3429000"/>
            <a:ext cx="417671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5651500" y="3429000"/>
            <a:ext cx="2952750" cy="28797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ja-JP" altLang="ja-JP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6516688" y="4292600"/>
            <a:ext cx="1223962" cy="1223963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6877050" y="4797425"/>
            <a:ext cx="503238" cy="5048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659563" y="4508500"/>
            <a:ext cx="936625" cy="865188"/>
          </a:xfrm>
          <a:custGeom>
            <a:avLst/>
            <a:gdLst>
              <a:gd name="G0" fmla="+- 9669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69"/>
              <a:gd name="G18" fmla="*/ 9669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9669 10800 0"/>
              <a:gd name="G26" fmla="?: G9 G17 G25"/>
              <a:gd name="G27" fmla="?: G9 0 21600"/>
              <a:gd name="G28" fmla="cos 10800 11796480"/>
              <a:gd name="G29" fmla="sin 10800 11796480"/>
              <a:gd name="G30" fmla="sin 9669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65 w 21600"/>
              <a:gd name="T15" fmla="*/ 10800 h 21600"/>
              <a:gd name="T16" fmla="*/ 10800 w 21600"/>
              <a:gd name="T17" fmla="*/ 1131 h 21600"/>
              <a:gd name="T18" fmla="*/ 21035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131" y="10800"/>
                </a:moveTo>
                <a:cubicBezTo>
                  <a:pt x="1131" y="5459"/>
                  <a:pt x="5459" y="1131"/>
                  <a:pt x="10800" y="1131"/>
                </a:cubicBezTo>
                <a:cubicBezTo>
                  <a:pt x="16140" y="1130"/>
                  <a:pt x="20468" y="5459"/>
                  <a:pt x="2046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5651500" y="4724400"/>
            <a:ext cx="295275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985000" y="2924175"/>
            <a:ext cx="215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altLang="ja-JP" sz="2000" b="1"/>
              <a:t>Cavity X-section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7380288" y="4076700"/>
            <a:ext cx="2873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7812088" y="3284538"/>
            <a:ext cx="4333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927850" y="373697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altLang="ja-JP" b="1"/>
              <a:t>Beam Pipe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084888" y="5516563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altLang="ja-JP" b="1">
                <a:solidFill>
                  <a:schemeClr val="folHlink"/>
                </a:solidFill>
              </a:rPr>
              <a:t>Cathode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6659563" y="5229225"/>
            <a:ext cx="21748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596188" y="50847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altLang="ja-JP" b="1">
                <a:solidFill>
                  <a:schemeClr val="folHlink"/>
                </a:solidFill>
              </a:rPr>
              <a:t>Cathode</a:t>
            </a:r>
          </a:p>
          <a:p>
            <a:r>
              <a:rPr lang="en-US" altLang="ja-JP" b="1">
                <a:solidFill>
                  <a:schemeClr val="folHlink"/>
                </a:solidFill>
              </a:rPr>
              <a:t>bag</a:t>
            </a: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H="1" flipV="1">
            <a:off x="7596188" y="4941888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867400" y="4076700"/>
            <a:ext cx="76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altLang="ja-JP" b="1">
                <a:solidFill>
                  <a:schemeClr val="hlink"/>
                </a:solidFill>
              </a:rPr>
              <a:t>Acid</a:t>
            </a:r>
          </a:p>
          <a:p>
            <a:r>
              <a:rPr lang="en-US" altLang="ja-JP" b="1">
                <a:solidFill>
                  <a:schemeClr val="hlink"/>
                </a:solidFill>
              </a:rPr>
              <a:t>Level</a:t>
            </a:r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 flipH="1" flipV="1">
            <a:off x="4716463" y="4797425"/>
            <a:ext cx="1727200" cy="7191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H="1">
            <a:off x="3419475" y="4508500"/>
            <a:ext cx="647700" cy="360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1619250" y="4292600"/>
            <a:ext cx="792163" cy="2889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1835150" y="4076700"/>
            <a:ext cx="361950" cy="73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1763713" y="4581525"/>
            <a:ext cx="1152525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b="1">
                <a:solidFill>
                  <a:schemeClr val="accent2"/>
                </a:solidFill>
              </a:rPr>
              <a:t>EP acid </a:t>
            </a:r>
          </a:p>
          <a:p>
            <a:pPr algn="ctr"/>
            <a:r>
              <a:rPr lang="en-US" altLang="ja-JP" b="1">
                <a:solidFill>
                  <a:schemeClr val="accent2"/>
                </a:solidFill>
              </a:rPr>
              <a:t>circulates</a:t>
            </a: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6084888" y="1557338"/>
            <a:ext cx="2663825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b="1">
                <a:solidFill>
                  <a:schemeClr val="accent2"/>
                </a:solidFill>
              </a:rPr>
              <a:t>Circulating EP acid</a:t>
            </a:r>
          </a:p>
          <a:p>
            <a:pPr algn="ctr"/>
            <a:r>
              <a:rPr lang="en-US" altLang="ja-JP" b="1">
                <a:solidFill>
                  <a:srgbClr val="FF00FF"/>
                </a:solidFill>
              </a:rPr>
              <a:t>H</a:t>
            </a:r>
            <a:r>
              <a:rPr lang="en-US" altLang="ja-JP" b="1" baseline="-25000">
                <a:solidFill>
                  <a:srgbClr val="FF00FF"/>
                </a:solidFill>
              </a:rPr>
              <a:t>2</a:t>
            </a:r>
            <a:r>
              <a:rPr lang="en-US" altLang="ja-JP" b="1">
                <a:solidFill>
                  <a:srgbClr val="FF00FF"/>
                </a:solidFill>
              </a:rPr>
              <a:t>SO</a:t>
            </a:r>
            <a:r>
              <a:rPr lang="en-US" altLang="ja-JP" b="1" baseline="-25000">
                <a:solidFill>
                  <a:srgbClr val="FF00FF"/>
                </a:solidFill>
              </a:rPr>
              <a:t>4</a:t>
            </a:r>
            <a:r>
              <a:rPr lang="en-US" altLang="ja-JP" b="1">
                <a:solidFill>
                  <a:srgbClr val="FF00FF"/>
                </a:solidFill>
              </a:rPr>
              <a:t>(95%) : HF(46%) </a:t>
            </a:r>
          </a:p>
          <a:p>
            <a:pPr algn="ctr"/>
            <a:r>
              <a:rPr lang="en-US" altLang="ja-JP" b="1">
                <a:solidFill>
                  <a:srgbClr val="FF00FF"/>
                </a:solidFill>
              </a:rPr>
              <a:t>= 10 : 1 in volume </a:t>
            </a:r>
            <a:endParaRPr lang="en-US" altLang="ja-JP" sz="2000" b="1">
              <a:solidFill>
                <a:srgbClr val="FF00FF"/>
              </a:solidFill>
            </a:endParaRP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H="1" flipV="1">
            <a:off x="3492500" y="1125538"/>
            <a:ext cx="0" cy="358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H="1">
            <a:off x="5435600" y="1989138"/>
            <a:ext cx="6492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 flipV="1">
            <a:off x="2700338" y="5084763"/>
            <a:ext cx="358775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4572000" y="5373688"/>
            <a:ext cx="928688" cy="5905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/>
              <a:t>Electric</a:t>
            </a:r>
          </a:p>
          <a:p>
            <a:r>
              <a:rPr lang="en-US" altLang="ja-JP" sz="1600" b="1"/>
              <a:t>Current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H="1">
            <a:off x="4356100" y="5013325"/>
            <a:ext cx="217488" cy="504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2700338" y="6165850"/>
            <a:ext cx="337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Voltage ~ 20 V, Current ~ 40A</a:t>
            </a:r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title"/>
          </p:nvPr>
        </p:nvSpPr>
        <p:spPr>
          <a:xfrm>
            <a:off x="1252239" y="144463"/>
            <a:ext cx="6650767" cy="548233"/>
          </a:xfrm>
          <a:noFill/>
          <a:ln/>
        </p:spPr>
        <p:txBody>
          <a:bodyPr lIns="91418" tIns="45710" rIns="91418" bIns="45710"/>
          <a:lstStyle/>
          <a:p>
            <a:r>
              <a:rPr lang="en-US" altLang="ja-JP" dirty="0">
                <a:solidFill>
                  <a:schemeClr val="accent2"/>
                </a:solidFill>
              </a:rPr>
              <a:t>Horizontally Rotated Electro-Polishing (EP</a:t>
            </a:r>
            <a:r>
              <a:rPr lang="en-US" altLang="ja-JP" dirty="0" smtClean="0">
                <a:solidFill>
                  <a:schemeClr val="accent2"/>
                </a:solidFill>
              </a:rPr>
              <a:t>) - Conventional</a:t>
            </a:r>
            <a:endParaRPr lang="en-US" altLang="ja-JP" dirty="0">
              <a:solidFill>
                <a:schemeClr val="accent2"/>
              </a:solidFill>
            </a:endParaRPr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auto">
          <a:xfrm>
            <a:off x="217488" y="5445125"/>
            <a:ext cx="2051050" cy="9366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en-US" altLang="ja-JP" sz="2000" b="1"/>
              <a:t> Back to EP-acid</a:t>
            </a:r>
          </a:p>
          <a:p>
            <a:pPr algn="ctr"/>
            <a:r>
              <a:rPr lang="en-US" altLang="ja-JP" sz="2000" b="1"/>
              <a:t>reservoir</a:t>
            </a:r>
          </a:p>
          <a:p>
            <a:pPr algn="ctr"/>
            <a:r>
              <a:rPr lang="en-US" altLang="ja-JP" sz="2000" b="1"/>
              <a:t>tank (100L)</a:t>
            </a:r>
          </a:p>
        </p:txBody>
      </p:sp>
      <p:sp>
        <p:nvSpPr>
          <p:cNvPr id="10272" name="Line 32"/>
          <p:cNvSpPr>
            <a:spLocks noChangeShapeType="1"/>
          </p:cNvSpPr>
          <p:nvPr/>
        </p:nvSpPr>
        <p:spPr bwMode="auto">
          <a:xfrm flipH="1">
            <a:off x="1116013" y="4652963"/>
            <a:ext cx="431800" cy="720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>
            <a:off x="3419475" y="5084763"/>
            <a:ext cx="792163" cy="720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74" name="Line 34"/>
          <p:cNvSpPr>
            <a:spLocks noChangeShapeType="1"/>
          </p:cNvSpPr>
          <p:nvPr/>
        </p:nvSpPr>
        <p:spPr bwMode="auto">
          <a:xfrm>
            <a:off x="539750" y="836613"/>
            <a:ext cx="8077200" cy="0"/>
          </a:xfrm>
          <a:prstGeom prst="line">
            <a:avLst/>
          </a:prstGeom>
          <a:noFill/>
          <a:ln w="57150" cmpd="thinThick">
            <a:solidFill>
              <a:srgbClr val="0B16D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8728075" y="-33338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2</a:t>
            </a:r>
          </a:p>
        </p:txBody>
      </p:sp>
      <p:sp>
        <p:nvSpPr>
          <p:cNvPr id="10278" name="Line 38"/>
          <p:cNvSpPr>
            <a:spLocks noChangeShapeType="1"/>
          </p:cNvSpPr>
          <p:nvPr/>
        </p:nvSpPr>
        <p:spPr bwMode="auto">
          <a:xfrm flipH="1" flipV="1">
            <a:off x="3563938" y="2276475"/>
            <a:ext cx="7207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4067175" y="3284538"/>
            <a:ext cx="1577975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Temperature</a:t>
            </a:r>
          </a:p>
          <a:p>
            <a:r>
              <a:rPr lang="en-US" altLang="ja-JP" b="1"/>
              <a:t>sensor</a:t>
            </a:r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3419475" y="2060575"/>
            <a:ext cx="144463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9" name="Picture 2" descr="http://iramis-i.cea.fr/Images/logos/CEA_Saclay_logotyp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" y="914968"/>
            <a:ext cx="7143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07" y="320655"/>
            <a:ext cx="1116013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9424"/>
      </p:ext>
    </p:extLst>
  </p:cSld>
  <p:clrMapOvr>
    <a:masterClrMapping/>
  </p:clrMapOvr>
</p:sld>
</file>

<file path=ppt/theme/theme1.xml><?xml version="1.0" encoding="utf-8"?>
<a:theme xmlns:a="http://schemas.openxmlformats.org/drawingml/2006/main" name="pressimpl">
  <a:themeElements>
    <a:clrScheme name="Ronsard_Dapni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onsard_Dapn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onsard_Dapn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pressimpl</Template>
  <TotalTime>2230</TotalTime>
  <Words>2088</Words>
  <Application>Microsoft Office PowerPoint</Application>
  <PresentationFormat>画面に合わせる (4:3)</PresentationFormat>
  <Paragraphs>442</Paragraphs>
  <Slides>37</Slides>
  <Notes>3</Notes>
  <HiddenSlides>0</HiddenSlides>
  <MMClips>0</MMClips>
  <ScaleCrop>false</ScaleCrop>
  <HeadingPairs>
    <vt:vector size="8" baseType="variant">
      <vt:variant>
        <vt:lpstr>テーマ</vt:lpstr>
      </vt:variant>
      <vt:variant>
        <vt:i4>1</vt:i4>
      </vt:variant>
      <vt:variant>
        <vt:lpstr>リンクの設定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37</vt:i4>
      </vt:variant>
    </vt:vector>
  </HeadingPairs>
  <TitlesOfParts>
    <vt:vector size="41" baseType="lpstr">
      <vt:lpstr>pressimpl</vt:lpstr>
      <vt:lpstr>\\Dapdc5\feozenou\My Documents\présentationsperso\???</vt:lpstr>
      <vt:lpstr>Photo Editor 写真</vt:lpstr>
      <vt:lpstr>Microsoft Excel グラフ</vt:lpstr>
      <vt:lpstr>A_RD_9  Effort towards improving large scale production  of SC cavities</vt:lpstr>
      <vt:lpstr>Members for A_RD_9</vt:lpstr>
      <vt:lpstr>Outline</vt:lpstr>
      <vt:lpstr>Context: SCRF Industrialization required for ILC</vt:lpstr>
      <vt:lpstr>Progress in SCRF Cavity Gradient</vt:lpstr>
      <vt:lpstr>Motivation</vt:lpstr>
      <vt:lpstr>PowerPoint プレゼンテーション</vt:lpstr>
      <vt:lpstr>PowerPoint プレゼンテーション</vt:lpstr>
      <vt:lpstr>Horizontally Rotated Electro-Polishing (EP) - Conventional</vt:lpstr>
      <vt:lpstr>PowerPoint プレゼンテーション</vt:lpstr>
      <vt:lpstr>PowerPoint プレゼンテーション</vt:lpstr>
      <vt:lpstr>Horizontal vs Vertical</vt:lpstr>
      <vt:lpstr>Low Voltage VEP: 1st Result</vt:lpstr>
      <vt:lpstr>PowerPoint プレゼンテーション</vt:lpstr>
      <vt:lpstr>PowerPoint プレゼンテーション</vt:lpstr>
      <vt:lpstr>Construction of Cavity Fabrication Facility (CFF)</vt:lpstr>
      <vt:lpstr>PowerPoint プレゼンテーション</vt:lpstr>
      <vt:lpstr>PowerPoint プレゼンテーション</vt:lpstr>
      <vt:lpstr>Plan/Purpose of cavities in CFF/KEK</vt:lpstr>
      <vt:lpstr>PowerPoint プレゼンテーション</vt:lpstr>
      <vt:lpstr>Fabrication of KEK-01 Cavity with HOM</vt:lpstr>
      <vt:lpstr>PowerPoint プレゼンテーション</vt:lpstr>
      <vt:lpstr>PowerPoint プレゼンテーション</vt:lpstr>
      <vt:lpstr>Design of loader for multiple dumb-bells 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Studies on EBW parameters</vt:lpstr>
      <vt:lpstr>PowerPoint プレゼンテーション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 LABORDERIE Emmanuelle</dc:creator>
  <cp:lastModifiedBy>saeki</cp:lastModifiedBy>
  <cp:revision>84</cp:revision>
  <cp:lastPrinted>2013-04-16T11:40:19Z</cp:lastPrinted>
  <dcterms:created xsi:type="dcterms:W3CDTF">2011-10-06T12:47:34Z</dcterms:created>
  <dcterms:modified xsi:type="dcterms:W3CDTF">2013-06-04T04:24:24Z</dcterms:modified>
</cp:coreProperties>
</file>