
<file path=[Content_Types].xml><?xml version="1.0" encoding="utf-8"?>
<Types xmlns="http://schemas.openxmlformats.org/package/2006/content-types">
  <Default Extension="png" ContentType="image/png"/>
  <Default Extension="emf" ContentType="image/x-emf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9" r:id="rId2"/>
  </p:sldMasterIdLst>
  <p:notesMasterIdLst>
    <p:notesMasterId r:id="rId46"/>
  </p:notesMasterIdLst>
  <p:handoutMasterIdLst>
    <p:handoutMasterId r:id="rId47"/>
  </p:handoutMasterIdLst>
  <p:sldIdLst>
    <p:sldId id="309" r:id="rId3"/>
    <p:sldId id="313" r:id="rId4"/>
    <p:sldId id="314" r:id="rId5"/>
    <p:sldId id="294" r:id="rId6"/>
    <p:sldId id="327" r:id="rId7"/>
    <p:sldId id="315" r:id="rId8"/>
    <p:sldId id="317" r:id="rId9"/>
    <p:sldId id="319" r:id="rId10"/>
    <p:sldId id="346" r:id="rId11"/>
    <p:sldId id="320" r:id="rId12"/>
    <p:sldId id="318" r:id="rId13"/>
    <p:sldId id="323" r:id="rId14"/>
    <p:sldId id="321" r:id="rId15"/>
    <p:sldId id="342" r:id="rId16"/>
    <p:sldId id="322" r:id="rId17"/>
    <p:sldId id="324" r:id="rId18"/>
    <p:sldId id="326" r:id="rId19"/>
    <p:sldId id="337" r:id="rId20"/>
    <p:sldId id="345" r:id="rId21"/>
    <p:sldId id="338" r:id="rId22"/>
    <p:sldId id="332" r:id="rId23"/>
    <p:sldId id="333" r:id="rId24"/>
    <p:sldId id="330" r:id="rId25"/>
    <p:sldId id="348" r:id="rId26"/>
    <p:sldId id="336" r:id="rId27"/>
    <p:sldId id="328" r:id="rId28"/>
    <p:sldId id="329" r:id="rId29"/>
    <p:sldId id="331" r:id="rId30"/>
    <p:sldId id="339" r:id="rId31"/>
    <p:sldId id="347" r:id="rId32"/>
    <p:sldId id="340" r:id="rId33"/>
    <p:sldId id="341" r:id="rId34"/>
    <p:sldId id="343" r:id="rId35"/>
    <p:sldId id="344" r:id="rId36"/>
    <p:sldId id="325" r:id="rId37"/>
    <p:sldId id="277" r:id="rId38"/>
    <p:sldId id="288" r:id="rId39"/>
    <p:sldId id="267" r:id="rId40"/>
    <p:sldId id="268" r:id="rId41"/>
    <p:sldId id="274" r:id="rId42"/>
    <p:sldId id="270" r:id="rId43"/>
    <p:sldId id="265" r:id="rId44"/>
    <p:sldId id="266" r:id="rId45"/>
  </p:sldIdLst>
  <p:sldSz cx="9144000" cy="6858000" type="screen4x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B3FF"/>
    <a:srgbClr val="94C7FF"/>
    <a:srgbClr val="E91717"/>
    <a:srgbClr val="000000"/>
    <a:srgbClr val="FE4848"/>
    <a:srgbClr val="FCE724"/>
    <a:srgbClr val="DE0000"/>
    <a:srgbClr val="89A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4660"/>
  </p:normalViewPr>
  <p:slideViewPr>
    <p:cSldViewPr>
      <p:cViewPr>
        <p:scale>
          <a:sx n="75" d="100"/>
          <a:sy n="75" d="100"/>
        </p:scale>
        <p:origin x="-1266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2130"/>
    </p:cViewPr>
  </p:sorterViewPr>
  <p:notesViewPr>
    <p:cSldViewPr>
      <p:cViewPr varScale="1">
        <p:scale>
          <a:sx n="67" d="100"/>
          <a:sy n="67" d="100"/>
        </p:scale>
        <p:origin x="-3168" y="-8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8B0C06-62E2-4615-A936-8FD051FA707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C606B3F-64A0-4735-A165-DD371A71D24B}">
      <dgm:prSet phldrT="[Texte]" custT="1"/>
      <dgm:spPr/>
      <dgm:t>
        <a:bodyPr/>
        <a:lstStyle/>
        <a:p>
          <a:r>
            <a:rPr lang="en-US" sz="2100" dirty="0" smtClean="0"/>
            <a:t>2000</a:t>
          </a:r>
          <a:br>
            <a:rPr lang="en-US" sz="2100" dirty="0" smtClean="0"/>
          </a:br>
          <a:r>
            <a:rPr lang="en-US" sz="2100" dirty="0" smtClean="0"/>
            <a:t> </a:t>
          </a:r>
          <a:r>
            <a:rPr lang="en-US" sz="2100" dirty="0" err="1" smtClean="0"/>
            <a:t>LAr</a:t>
          </a:r>
          <a:r>
            <a:rPr lang="en-US" sz="2100" dirty="0" smtClean="0"/>
            <a:t> Test Beam Bookkeeping</a:t>
          </a:r>
          <a:br>
            <a:rPr lang="en-US" sz="2100" dirty="0" smtClean="0"/>
          </a:br>
          <a:r>
            <a:rPr lang="en-US" sz="2100" dirty="0" smtClean="0"/>
            <a:t> (</a:t>
          </a:r>
          <a:r>
            <a:rPr lang="en-US" sz="2000" dirty="0" err="1" smtClean="0"/>
            <a:t>voir</a:t>
          </a:r>
          <a:r>
            <a:rPr lang="en-US" sz="2000" dirty="0" smtClean="0"/>
            <a:t> </a:t>
          </a:r>
          <a:r>
            <a:rPr lang="en-US" sz="2000" dirty="0" err="1" smtClean="0"/>
            <a:t>diapo</a:t>
          </a:r>
          <a:r>
            <a:rPr lang="en-US" sz="2000" dirty="0" smtClean="0"/>
            <a:t>. </a:t>
          </a:r>
          <a:r>
            <a:rPr lang="en-US" sz="2000" dirty="0" err="1" smtClean="0"/>
            <a:t>suivant</a:t>
          </a:r>
          <a:r>
            <a:rPr lang="en-US" sz="2100" dirty="0" smtClean="0"/>
            <a:t>)</a:t>
          </a:r>
          <a:endParaRPr lang="fr-FR" sz="2100" dirty="0"/>
        </a:p>
      </dgm:t>
    </dgm:pt>
    <dgm:pt modelId="{CBAE544F-EA14-4C86-AAEF-019834435D80}" type="parTrans" cxnId="{4F3E2592-C690-4049-A943-AB44491144A3}">
      <dgm:prSet/>
      <dgm:spPr/>
      <dgm:t>
        <a:bodyPr/>
        <a:lstStyle/>
        <a:p>
          <a:endParaRPr lang="fr-FR"/>
        </a:p>
      </dgm:t>
    </dgm:pt>
    <dgm:pt modelId="{C403EC2B-24FA-4B85-952A-A81F6D1A558B}" type="sibTrans" cxnId="{4F3E2592-C690-4049-A943-AB44491144A3}">
      <dgm:prSet/>
      <dgm:spPr/>
      <dgm:t>
        <a:bodyPr/>
        <a:lstStyle/>
        <a:p>
          <a:endParaRPr lang="fr-FR"/>
        </a:p>
      </dgm:t>
    </dgm:pt>
    <dgm:pt modelId="{BFE1E4D1-2EE3-41FB-857E-5FE08A97387E}">
      <dgm:prSet phldrT="[Texte]"/>
      <dgm:spPr/>
      <dgm:t>
        <a:bodyPr/>
        <a:lstStyle/>
        <a:p>
          <a:r>
            <a:rPr lang="en-US" dirty="0" smtClean="0"/>
            <a:t>2001</a:t>
          </a:r>
          <a:br>
            <a:rPr lang="en-US" dirty="0" smtClean="0"/>
          </a:br>
          <a:r>
            <a:rPr lang="en-US" dirty="0" smtClean="0"/>
            <a:t> Tag Collector I (</a:t>
          </a:r>
          <a:r>
            <a:rPr lang="fr-FR" noProof="0" dirty="0" smtClean="0"/>
            <a:t>première mention </a:t>
          </a:r>
          <a:r>
            <a:rPr lang="en-US" dirty="0" smtClean="0"/>
            <a:t>09/01 par J. </a:t>
          </a:r>
          <a:r>
            <a:rPr lang="en-US" dirty="0" err="1" smtClean="0"/>
            <a:t>Collot</a:t>
          </a:r>
          <a:r>
            <a:rPr lang="en-US" dirty="0" smtClean="0"/>
            <a:t>)</a:t>
          </a:r>
          <a:endParaRPr lang="fr-FR" dirty="0"/>
        </a:p>
      </dgm:t>
    </dgm:pt>
    <dgm:pt modelId="{2FF2EC0C-0204-4A85-BEBE-E3E70EAF0FBA}" type="parTrans" cxnId="{BBA67669-2BE1-4619-AD8B-3D30A6235FDA}">
      <dgm:prSet/>
      <dgm:spPr/>
      <dgm:t>
        <a:bodyPr/>
        <a:lstStyle/>
        <a:p>
          <a:endParaRPr lang="fr-FR"/>
        </a:p>
      </dgm:t>
    </dgm:pt>
    <dgm:pt modelId="{B2A63E6D-EA8B-4162-883B-572EC50A3D08}" type="sibTrans" cxnId="{BBA67669-2BE1-4619-AD8B-3D30A6235FDA}">
      <dgm:prSet/>
      <dgm:spPr/>
      <dgm:t>
        <a:bodyPr/>
        <a:lstStyle/>
        <a:p>
          <a:endParaRPr lang="fr-FR"/>
        </a:p>
      </dgm:t>
    </dgm:pt>
    <dgm:pt modelId="{B1763531-A647-4FAB-901A-730C0A7A0906}">
      <dgm:prSet phldrT="[Texte]"/>
      <dgm:spPr/>
      <dgm:t>
        <a:bodyPr/>
        <a:lstStyle/>
        <a:p>
          <a:r>
            <a:rPr lang="en-US" dirty="0" smtClean="0"/>
            <a:t>2001, 2002</a:t>
          </a:r>
          <a:br>
            <a:rPr lang="en-US" dirty="0" smtClean="0"/>
          </a:br>
          <a:r>
            <a:rPr lang="en-US" dirty="0" smtClean="0"/>
            <a:t>DC0 , DC1</a:t>
          </a:r>
          <a:br>
            <a:rPr lang="en-US" dirty="0" smtClean="0"/>
          </a:br>
          <a:r>
            <a:rPr lang="en-US" dirty="0" smtClean="0"/>
            <a:t>“AMB” </a:t>
          </a:r>
          <a:r>
            <a:rPr lang="en-US" dirty="0" smtClean="0">
              <a:sym typeface="Wingdings" pitchFamily="2" charset="2"/>
            </a:rPr>
            <a:t> “AMI”</a:t>
          </a:r>
          <a:endParaRPr lang="fr-FR" dirty="0"/>
        </a:p>
      </dgm:t>
    </dgm:pt>
    <dgm:pt modelId="{E38B84FD-E371-49A5-84AB-5AB824FF6F6F}" type="parTrans" cxnId="{2A51245C-8D35-46B2-9160-CC5462917871}">
      <dgm:prSet/>
      <dgm:spPr/>
      <dgm:t>
        <a:bodyPr/>
        <a:lstStyle/>
        <a:p>
          <a:endParaRPr lang="fr-FR"/>
        </a:p>
      </dgm:t>
    </dgm:pt>
    <dgm:pt modelId="{E28DFE96-6E4B-4333-9B3E-A29281C3FC2F}" type="sibTrans" cxnId="{2A51245C-8D35-46B2-9160-CC5462917871}">
      <dgm:prSet/>
      <dgm:spPr/>
      <dgm:t>
        <a:bodyPr/>
        <a:lstStyle/>
        <a:p>
          <a:endParaRPr lang="fr-FR"/>
        </a:p>
      </dgm:t>
    </dgm:pt>
    <dgm:pt modelId="{4F24177C-92DC-4B31-BD36-979BB83B2A04}" type="pres">
      <dgm:prSet presAssocID="{988B0C06-62E2-4615-A936-8FD051FA7076}" presName="CompostProcess" presStyleCnt="0">
        <dgm:presLayoutVars>
          <dgm:dir/>
          <dgm:resizeHandles val="exact"/>
        </dgm:presLayoutVars>
      </dgm:prSet>
      <dgm:spPr/>
    </dgm:pt>
    <dgm:pt modelId="{8810EE50-4664-4ECB-8007-D40BC8A21FC8}" type="pres">
      <dgm:prSet presAssocID="{988B0C06-62E2-4615-A936-8FD051FA7076}" presName="arrow" presStyleLbl="bgShp" presStyleIdx="0" presStyleCnt="1" custLinFactNeighborY="-1475"/>
      <dgm:spPr/>
    </dgm:pt>
    <dgm:pt modelId="{2BB1BA44-6071-4F90-A9BD-CEA0B4031892}" type="pres">
      <dgm:prSet presAssocID="{988B0C06-62E2-4615-A936-8FD051FA7076}" presName="linearProcess" presStyleCnt="0"/>
      <dgm:spPr/>
    </dgm:pt>
    <dgm:pt modelId="{82BC8F3B-8E7E-451C-BB2B-4DC9CDCE07CC}" type="pres">
      <dgm:prSet presAssocID="{4C606B3F-64A0-4735-A165-DD371A71D24B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D0B2B2C-017C-478E-8D5F-349BEBAFDF54}" type="pres">
      <dgm:prSet presAssocID="{C403EC2B-24FA-4B85-952A-A81F6D1A558B}" presName="sibTrans" presStyleCnt="0"/>
      <dgm:spPr/>
    </dgm:pt>
    <dgm:pt modelId="{0841DC07-5892-492C-87F8-0CBD5EA73252}" type="pres">
      <dgm:prSet presAssocID="{BFE1E4D1-2EE3-41FB-857E-5FE08A97387E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F6E233-8D91-475E-AD9E-1B8AAB42D08A}" type="pres">
      <dgm:prSet presAssocID="{B2A63E6D-EA8B-4162-883B-572EC50A3D08}" presName="sibTrans" presStyleCnt="0"/>
      <dgm:spPr/>
    </dgm:pt>
    <dgm:pt modelId="{D2D9DF87-E98B-44C2-AC6A-CE310D6B0230}" type="pres">
      <dgm:prSet presAssocID="{B1763531-A647-4FAB-901A-730C0A7A0906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93A3C00-CC91-4959-94A7-0F2727FBB353}" type="presOf" srcId="{4C606B3F-64A0-4735-A165-DD371A71D24B}" destId="{82BC8F3B-8E7E-451C-BB2B-4DC9CDCE07CC}" srcOrd="0" destOrd="0" presId="urn:microsoft.com/office/officeart/2005/8/layout/hProcess9"/>
    <dgm:cxn modelId="{BBA67669-2BE1-4619-AD8B-3D30A6235FDA}" srcId="{988B0C06-62E2-4615-A936-8FD051FA7076}" destId="{BFE1E4D1-2EE3-41FB-857E-5FE08A97387E}" srcOrd="1" destOrd="0" parTransId="{2FF2EC0C-0204-4A85-BEBE-E3E70EAF0FBA}" sibTransId="{B2A63E6D-EA8B-4162-883B-572EC50A3D08}"/>
    <dgm:cxn modelId="{5A30FFC8-B025-4CFE-BE1B-0F7166DE6F41}" type="presOf" srcId="{988B0C06-62E2-4615-A936-8FD051FA7076}" destId="{4F24177C-92DC-4B31-BD36-979BB83B2A04}" srcOrd="0" destOrd="0" presId="urn:microsoft.com/office/officeart/2005/8/layout/hProcess9"/>
    <dgm:cxn modelId="{4F3E2592-C690-4049-A943-AB44491144A3}" srcId="{988B0C06-62E2-4615-A936-8FD051FA7076}" destId="{4C606B3F-64A0-4735-A165-DD371A71D24B}" srcOrd="0" destOrd="0" parTransId="{CBAE544F-EA14-4C86-AAEF-019834435D80}" sibTransId="{C403EC2B-24FA-4B85-952A-A81F6D1A558B}"/>
    <dgm:cxn modelId="{114685A0-F407-4E49-A0A7-6C544B166B2C}" type="presOf" srcId="{BFE1E4D1-2EE3-41FB-857E-5FE08A97387E}" destId="{0841DC07-5892-492C-87F8-0CBD5EA73252}" srcOrd="0" destOrd="0" presId="urn:microsoft.com/office/officeart/2005/8/layout/hProcess9"/>
    <dgm:cxn modelId="{2A51245C-8D35-46B2-9160-CC5462917871}" srcId="{988B0C06-62E2-4615-A936-8FD051FA7076}" destId="{B1763531-A647-4FAB-901A-730C0A7A0906}" srcOrd="2" destOrd="0" parTransId="{E38B84FD-E371-49A5-84AB-5AB824FF6F6F}" sibTransId="{E28DFE96-6E4B-4333-9B3E-A29281C3FC2F}"/>
    <dgm:cxn modelId="{2616FD0B-2C2F-4EF8-A716-12CBDE5AC9EB}" type="presOf" srcId="{B1763531-A647-4FAB-901A-730C0A7A0906}" destId="{D2D9DF87-E98B-44C2-AC6A-CE310D6B0230}" srcOrd="0" destOrd="0" presId="urn:microsoft.com/office/officeart/2005/8/layout/hProcess9"/>
    <dgm:cxn modelId="{639FB9EE-4014-449F-9428-0FED916E025F}" type="presParOf" srcId="{4F24177C-92DC-4B31-BD36-979BB83B2A04}" destId="{8810EE50-4664-4ECB-8007-D40BC8A21FC8}" srcOrd="0" destOrd="0" presId="urn:microsoft.com/office/officeart/2005/8/layout/hProcess9"/>
    <dgm:cxn modelId="{B2F79506-B2CA-4881-9CFD-9779D973F00A}" type="presParOf" srcId="{4F24177C-92DC-4B31-BD36-979BB83B2A04}" destId="{2BB1BA44-6071-4F90-A9BD-CEA0B4031892}" srcOrd="1" destOrd="0" presId="urn:microsoft.com/office/officeart/2005/8/layout/hProcess9"/>
    <dgm:cxn modelId="{98AFEEAA-6503-4494-87DB-6149B6AEDD9C}" type="presParOf" srcId="{2BB1BA44-6071-4F90-A9BD-CEA0B4031892}" destId="{82BC8F3B-8E7E-451C-BB2B-4DC9CDCE07CC}" srcOrd="0" destOrd="0" presId="urn:microsoft.com/office/officeart/2005/8/layout/hProcess9"/>
    <dgm:cxn modelId="{A162A77A-1B7E-4F91-9FCE-6ECEF4BB213F}" type="presParOf" srcId="{2BB1BA44-6071-4F90-A9BD-CEA0B4031892}" destId="{FD0B2B2C-017C-478E-8D5F-349BEBAFDF54}" srcOrd="1" destOrd="0" presId="urn:microsoft.com/office/officeart/2005/8/layout/hProcess9"/>
    <dgm:cxn modelId="{0C1C06E4-6296-4976-8E3A-E4827A3B2A7C}" type="presParOf" srcId="{2BB1BA44-6071-4F90-A9BD-CEA0B4031892}" destId="{0841DC07-5892-492C-87F8-0CBD5EA73252}" srcOrd="2" destOrd="0" presId="urn:microsoft.com/office/officeart/2005/8/layout/hProcess9"/>
    <dgm:cxn modelId="{800B16DD-4171-44A1-A928-B1240C67D4D6}" type="presParOf" srcId="{2BB1BA44-6071-4F90-A9BD-CEA0B4031892}" destId="{86F6E233-8D91-475E-AD9E-1B8AAB42D08A}" srcOrd="3" destOrd="0" presId="urn:microsoft.com/office/officeart/2005/8/layout/hProcess9"/>
    <dgm:cxn modelId="{3A4EB1C2-19B0-4CA3-93EA-AA8EF03A43D8}" type="presParOf" srcId="{2BB1BA44-6071-4F90-A9BD-CEA0B4031892}" destId="{D2D9DF87-E98B-44C2-AC6A-CE310D6B023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0B513B-F216-4A8D-BBF6-061D345CEA9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F2721741-4E5E-4B97-B448-FD1ED69AB934}">
      <dgm:prSet phldrT="[Texte]"/>
      <dgm:spPr/>
      <dgm:t>
        <a:bodyPr/>
        <a:lstStyle/>
        <a:p>
          <a:r>
            <a:rPr lang="en-US" dirty="0" smtClean="0"/>
            <a:t>2003</a:t>
          </a:r>
          <a:br>
            <a:rPr lang="en-US" dirty="0" smtClean="0"/>
          </a:br>
          <a:r>
            <a:rPr lang="en-US" dirty="0" smtClean="0"/>
            <a:t>Acquisition par scripts </a:t>
          </a:r>
          <a:r>
            <a:rPr lang="en-US" dirty="0" err="1" smtClean="0"/>
            <a:t>sur</a:t>
          </a:r>
          <a:r>
            <a:rPr lang="en-US" dirty="0" smtClean="0"/>
            <a:t> sites de production.</a:t>
          </a:r>
          <a:endParaRPr lang="fr-FR" dirty="0"/>
        </a:p>
      </dgm:t>
    </dgm:pt>
    <dgm:pt modelId="{8FE39A7B-E760-4E88-988A-43F40AFA5846}" type="parTrans" cxnId="{721EC77A-7BD8-458C-8405-B161FFA9ED25}">
      <dgm:prSet/>
      <dgm:spPr/>
      <dgm:t>
        <a:bodyPr/>
        <a:lstStyle/>
        <a:p>
          <a:endParaRPr lang="fr-FR"/>
        </a:p>
      </dgm:t>
    </dgm:pt>
    <dgm:pt modelId="{C0F4FCE9-A558-45EB-B7C9-9F61AB023412}" type="sibTrans" cxnId="{721EC77A-7BD8-458C-8405-B161FFA9ED25}">
      <dgm:prSet/>
      <dgm:spPr/>
      <dgm:t>
        <a:bodyPr/>
        <a:lstStyle/>
        <a:p>
          <a:endParaRPr lang="fr-FR"/>
        </a:p>
      </dgm:t>
    </dgm:pt>
    <dgm:pt modelId="{AC22CA71-792A-4ED6-8CB5-46CBBE7A3C4B}">
      <dgm:prSet phldrT="[Texte]"/>
      <dgm:spPr/>
      <dgm:t>
        <a:bodyPr/>
        <a:lstStyle/>
        <a:p>
          <a:r>
            <a:rPr lang="en-US" dirty="0" smtClean="0"/>
            <a:t>2004 DC2 – Introduction de Request A Dataset(“RAT”)</a:t>
          </a:r>
          <a:endParaRPr lang="fr-FR" dirty="0"/>
        </a:p>
      </dgm:t>
    </dgm:pt>
    <dgm:pt modelId="{EE9821E7-BB9C-4A4D-8CEF-21D402980930}" type="parTrans" cxnId="{E7E4CF75-31CB-4E84-946A-988578342D1E}">
      <dgm:prSet/>
      <dgm:spPr/>
      <dgm:t>
        <a:bodyPr/>
        <a:lstStyle/>
        <a:p>
          <a:endParaRPr lang="fr-FR"/>
        </a:p>
      </dgm:t>
    </dgm:pt>
    <dgm:pt modelId="{40672CB3-89F2-4BF0-A731-49057B53A39A}" type="sibTrans" cxnId="{E7E4CF75-31CB-4E84-946A-988578342D1E}">
      <dgm:prSet/>
      <dgm:spPr/>
      <dgm:t>
        <a:bodyPr/>
        <a:lstStyle/>
        <a:p>
          <a:endParaRPr lang="fr-FR"/>
        </a:p>
      </dgm:t>
    </dgm:pt>
    <dgm:pt modelId="{EFE393D9-1A0D-4710-8D76-562384855E3A}">
      <dgm:prSet phldrT="[Texte]"/>
      <dgm:spPr/>
      <dgm:t>
        <a:bodyPr/>
        <a:lstStyle/>
        <a:p>
          <a:r>
            <a:rPr lang="en-US" dirty="0" smtClean="0"/>
            <a:t>2005</a:t>
          </a:r>
          <a:br>
            <a:rPr lang="en-US" dirty="0" smtClean="0"/>
          </a:br>
          <a:r>
            <a:rPr lang="fr-FR" noProof="0" dirty="0" smtClean="0"/>
            <a:t>Année très riche pour AMI </a:t>
          </a:r>
          <a:r>
            <a:rPr lang="fr-FR" noProof="0" dirty="0" err="1" smtClean="0"/>
            <a:t>dev</a:t>
          </a:r>
          <a:r>
            <a:rPr lang="fr-FR" noProof="0" dirty="0" smtClean="0"/>
            <a:t>., mais le  “RAT” devient méchant.</a:t>
          </a:r>
          <a:endParaRPr lang="fr-FR" noProof="0" dirty="0"/>
        </a:p>
      </dgm:t>
    </dgm:pt>
    <dgm:pt modelId="{8B292366-0A06-4900-AF43-0E596B104918}" type="parTrans" cxnId="{A73DFAF0-11CD-4710-9E18-7B8F44B774CE}">
      <dgm:prSet/>
      <dgm:spPr/>
      <dgm:t>
        <a:bodyPr/>
        <a:lstStyle/>
        <a:p>
          <a:endParaRPr lang="fr-FR"/>
        </a:p>
      </dgm:t>
    </dgm:pt>
    <dgm:pt modelId="{59E39E7A-1485-4ACE-8399-3544A326A5A1}" type="sibTrans" cxnId="{A73DFAF0-11CD-4710-9E18-7B8F44B774CE}">
      <dgm:prSet/>
      <dgm:spPr/>
      <dgm:t>
        <a:bodyPr/>
        <a:lstStyle/>
        <a:p>
          <a:endParaRPr lang="fr-FR"/>
        </a:p>
      </dgm:t>
    </dgm:pt>
    <dgm:pt modelId="{0954F380-0868-4B3C-9557-3A19AA74E64B}" type="pres">
      <dgm:prSet presAssocID="{9A0B513B-F216-4A8D-BBF6-061D345CEA97}" presName="CompostProcess" presStyleCnt="0">
        <dgm:presLayoutVars>
          <dgm:dir/>
          <dgm:resizeHandles val="exact"/>
        </dgm:presLayoutVars>
      </dgm:prSet>
      <dgm:spPr/>
    </dgm:pt>
    <dgm:pt modelId="{7A898FD9-7809-4B9C-AD34-E325CA519C25}" type="pres">
      <dgm:prSet presAssocID="{9A0B513B-F216-4A8D-BBF6-061D345CEA97}" presName="arrow" presStyleLbl="bgShp" presStyleIdx="0" presStyleCnt="1" custLinFactNeighborX="-6486"/>
      <dgm:spPr/>
    </dgm:pt>
    <dgm:pt modelId="{BA65A4C4-23A3-481C-928D-13F3DA69E14B}" type="pres">
      <dgm:prSet presAssocID="{9A0B513B-F216-4A8D-BBF6-061D345CEA97}" presName="linearProcess" presStyleCnt="0"/>
      <dgm:spPr/>
    </dgm:pt>
    <dgm:pt modelId="{9781F581-E50C-4EB4-AAE5-9BFAC7E8B155}" type="pres">
      <dgm:prSet presAssocID="{F2721741-4E5E-4B97-B448-FD1ED69AB934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F867A2C-B134-44DD-9D50-69DC55F7D5CD}" type="pres">
      <dgm:prSet presAssocID="{C0F4FCE9-A558-45EB-B7C9-9F61AB023412}" presName="sibTrans" presStyleCnt="0"/>
      <dgm:spPr/>
    </dgm:pt>
    <dgm:pt modelId="{3C02D1AF-10B5-4DA6-A87A-BE879BA276F3}" type="pres">
      <dgm:prSet presAssocID="{AC22CA71-792A-4ED6-8CB5-46CBBE7A3C4B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FB1BD9E-A4D3-4939-9864-4E5C2160B2E2}" type="pres">
      <dgm:prSet presAssocID="{40672CB3-89F2-4BF0-A731-49057B53A39A}" presName="sibTrans" presStyleCnt="0"/>
      <dgm:spPr/>
    </dgm:pt>
    <dgm:pt modelId="{07893627-E584-44FB-9569-EFC708040C3F}" type="pres">
      <dgm:prSet presAssocID="{EFE393D9-1A0D-4710-8D76-562384855E3A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7E4CF75-31CB-4E84-946A-988578342D1E}" srcId="{9A0B513B-F216-4A8D-BBF6-061D345CEA97}" destId="{AC22CA71-792A-4ED6-8CB5-46CBBE7A3C4B}" srcOrd="1" destOrd="0" parTransId="{EE9821E7-BB9C-4A4D-8CEF-21D402980930}" sibTransId="{40672CB3-89F2-4BF0-A731-49057B53A39A}"/>
    <dgm:cxn modelId="{D1ABF9A6-22DB-469E-A2F0-06B7B27D1151}" type="presOf" srcId="{AC22CA71-792A-4ED6-8CB5-46CBBE7A3C4B}" destId="{3C02D1AF-10B5-4DA6-A87A-BE879BA276F3}" srcOrd="0" destOrd="0" presId="urn:microsoft.com/office/officeart/2005/8/layout/hProcess9"/>
    <dgm:cxn modelId="{721EC77A-7BD8-458C-8405-B161FFA9ED25}" srcId="{9A0B513B-F216-4A8D-BBF6-061D345CEA97}" destId="{F2721741-4E5E-4B97-B448-FD1ED69AB934}" srcOrd="0" destOrd="0" parTransId="{8FE39A7B-E760-4E88-988A-43F40AFA5846}" sibTransId="{C0F4FCE9-A558-45EB-B7C9-9F61AB023412}"/>
    <dgm:cxn modelId="{DF1EB146-3BDE-45F5-A9FF-23C843AC2FAD}" type="presOf" srcId="{F2721741-4E5E-4B97-B448-FD1ED69AB934}" destId="{9781F581-E50C-4EB4-AAE5-9BFAC7E8B155}" srcOrd="0" destOrd="0" presId="urn:microsoft.com/office/officeart/2005/8/layout/hProcess9"/>
    <dgm:cxn modelId="{89EDC39D-BD75-4B3A-ADD3-77C103C05B2C}" type="presOf" srcId="{EFE393D9-1A0D-4710-8D76-562384855E3A}" destId="{07893627-E584-44FB-9569-EFC708040C3F}" srcOrd="0" destOrd="0" presId="urn:microsoft.com/office/officeart/2005/8/layout/hProcess9"/>
    <dgm:cxn modelId="{3E9B3A83-4471-4877-9143-37FC0DA63D34}" type="presOf" srcId="{9A0B513B-F216-4A8D-BBF6-061D345CEA97}" destId="{0954F380-0868-4B3C-9557-3A19AA74E64B}" srcOrd="0" destOrd="0" presId="urn:microsoft.com/office/officeart/2005/8/layout/hProcess9"/>
    <dgm:cxn modelId="{A73DFAF0-11CD-4710-9E18-7B8F44B774CE}" srcId="{9A0B513B-F216-4A8D-BBF6-061D345CEA97}" destId="{EFE393D9-1A0D-4710-8D76-562384855E3A}" srcOrd="2" destOrd="0" parTransId="{8B292366-0A06-4900-AF43-0E596B104918}" sibTransId="{59E39E7A-1485-4ACE-8399-3544A326A5A1}"/>
    <dgm:cxn modelId="{B74F1CEF-B654-4EBA-8424-7A91DCA24A6D}" type="presParOf" srcId="{0954F380-0868-4B3C-9557-3A19AA74E64B}" destId="{7A898FD9-7809-4B9C-AD34-E325CA519C25}" srcOrd="0" destOrd="0" presId="urn:microsoft.com/office/officeart/2005/8/layout/hProcess9"/>
    <dgm:cxn modelId="{95912DE4-E7F8-4F89-8BB0-82832C438D2C}" type="presParOf" srcId="{0954F380-0868-4B3C-9557-3A19AA74E64B}" destId="{BA65A4C4-23A3-481C-928D-13F3DA69E14B}" srcOrd="1" destOrd="0" presId="urn:microsoft.com/office/officeart/2005/8/layout/hProcess9"/>
    <dgm:cxn modelId="{95E11D81-F82D-43E3-961D-25F914E9E962}" type="presParOf" srcId="{BA65A4C4-23A3-481C-928D-13F3DA69E14B}" destId="{9781F581-E50C-4EB4-AAE5-9BFAC7E8B155}" srcOrd="0" destOrd="0" presId="urn:microsoft.com/office/officeart/2005/8/layout/hProcess9"/>
    <dgm:cxn modelId="{B96692A7-6A82-4D0C-A087-0DA0392E26CE}" type="presParOf" srcId="{BA65A4C4-23A3-481C-928D-13F3DA69E14B}" destId="{CF867A2C-B134-44DD-9D50-69DC55F7D5CD}" srcOrd="1" destOrd="0" presId="urn:microsoft.com/office/officeart/2005/8/layout/hProcess9"/>
    <dgm:cxn modelId="{F5A0E2E9-51AD-49EC-86D4-0A3BE61F0DEC}" type="presParOf" srcId="{BA65A4C4-23A3-481C-928D-13F3DA69E14B}" destId="{3C02D1AF-10B5-4DA6-A87A-BE879BA276F3}" srcOrd="2" destOrd="0" presId="urn:microsoft.com/office/officeart/2005/8/layout/hProcess9"/>
    <dgm:cxn modelId="{349F2FFE-F588-4A34-9099-5F6AFE775D40}" type="presParOf" srcId="{BA65A4C4-23A3-481C-928D-13F3DA69E14B}" destId="{7FB1BD9E-A4D3-4939-9864-4E5C2160B2E2}" srcOrd="3" destOrd="0" presId="urn:microsoft.com/office/officeart/2005/8/layout/hProcess9"/>
    <dgm:cxn modelId="{C4351754-DE9D-4D62-8DC9-D98EDAE86356}" type="presParOf" srcId="{BA65A4C4-23A3-481C-928D-13F3DA69E14B}" destId="{07893627-E584-44FB-9569-EFC708040C3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0B513B-F216-4A8D-BBF6-061D345CEA9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F2721741-4E5E-4B97-B448-FD1ED69AB934}">
      <dgm:prSet phldrT="[Texte]"/>
      <dgm:spPr/>
      <dgm:t>
        <a:bodyPr/>
        <a:lstStyle/>
        <a:p>
          <a:r>
            <a:rPr lang="en-US" dirty="0" smtClean="0"/>
            <a:t>2006</a:t>
          </a:r>
        </a:p>
        <a:p>
          <a:r>
            <a:rPr lang="en-US" dirty="0" smtClean="0"/>
            <a:t>AMI Review</a:t>
          </a:r>
          <a:endParaRPr lang="fr-FR" dirty="0"/>
        </a:p>
      </dgm:t>
    </dgm:pt>
    <dgm:pt modelId="{8FE39A7B-E760-4E88-988A-43F40AFA5846}" type="parTrans" cxnId="{721EC77A-7BD8-458C-8405-B161FFA9ED25}">
      <dgm:prSet/>
      <dgm:spPr/>
      <dgm:t>
        <a:bodyPr/>
        <a:lstStyle/>
        <a:p>
          <a:endParaRPr lang="fr-FR"/>
        </a:p>
      </dgm:t>
    </dgm:pt>
    <dgm:pt modelId="{C0F4FCE9-A558-45EB-B7C9-9F61AB023412}" type="sibTrans" cxnId="{721EC77A-7BD8-458C-8405-B161FFA9ED25}">
      <dgm:prSet/>
      <dgm:spPr/>
      <dgm:t>
        <a:bodyPr/>
        <a:lstStyle/>
        <a:p>
          <a:endParaRPr lang="fr-FR"/>
        </a:p>
      </dgm:t>
    </dgm:pt>
    <dgm:pt modelId="{AC22CA71-792A-4ED6-8CB5-46CBBE7A3C4B}">
      <dgm:prSet phldrT="[Texte]"/>
      <dgm:spPr/>
      <dgm:t>
        <a:bodyPr/>
        <a:lstStyle/>
        <a:p>
          <a:r>
            <a:rPr lang="en-US" dirty="0" smtClean="0"/>
            <a:t>2007</a:t>
          </a:r>
          <a:br>
            <a:rPr lang="en-US" dirty="0" smtClean="0"/>
          </a:br>
          <a:r>
            <a:rPr lang="en-US" dirty="0" smtClean="0"/>
            <a:t>Definition &amp; Implementation Nomenclature</a:t>
          </a:r>
          <a:br>
            <a:rPr lang="en-US" dirty="0" smtClean="0"/>
          </a:br>
          <a:r>
            <a:rPr lang="en-US" dirty="0" smtClean="0"/>
            <a:t>(</a:t>
          </a:r>
          <a:r>
            <a:rPr lang="en-US" dirty="0" smtClean="0">
              <a:sym typeface="Wingdings" pitchFamily="2" charset="2"/>
            </a:rPr>
            <a:t> “AMI tags”)</a:t>
          </a:r>
          <a:endParaRPr lang="fr-FR" dirty="0"/>
        </a:p>
      </dgm:t>
    </dgm:pt>
    <dgm:pt modelId="{EE9821E7-BB9C-4A4D-8CEF-21D402980930}" type="parTrans" cxnId="{E7E4CF75-31CB-4E84-946A-988578342D1E}">
      <dgm:prSet/>
      <dgm:spPr/>
      <dgm:t>
        <a:bodyPr/>
        <a:lstStyle/>
        <a:p>
          <a:endParaRPr lang="fr-FR"/>
        </a:p>
      </dgm:t>
    </dgm:pt>
    <dgm:pt modelId="{40672CB3-89F2-4BF0-A731-49057B53A39A}" type="sibTrans" cxnId="{E7E4CF75-31CB-4E84-946A-988578342D1E}">
      <dgm:prSet/>
      <dgm:spPr/>
      <dgm:t>
        <a:bodyPr/>
        <a:lstStyle/>
        <a:p>
          <a:endParaRPr lang="fr-FR"/>
        </a:p>
      </dgm:t>
    </dgm:pt>
    <dgm:pt modelId="{EFE393D9-1A0D-4710-8D76-562384855E3A}">
      <dgm:prSet phldrT="[Texte]"/>
      <dgm:spPr/>
      <dgm:t>
        <a:bodyPr/>
        <a:lstStyle/>
        <a:p>
          <a:r>
            <a:rPr lang="en-US" dirty="0" smtClean="0"/>
            <a:t>2013</a:t>
          </a:r>
          <a:br>
            <a:rPr lang="en-US" dirty="0" smtClean="0"/>
          </a:br>
          <a:r>
            <a:rPr lang="en-US" dirty="0" smtClean="0"/>
            <a:t>and beyond</a:t>
          </a:r>
          <a:endParaRPr lang="fr-FR" dirty="0"/>
        </a:p>
      </dgm:t>
    </dgm:pt>
    <dgm:pt modelId="{8B292366-0A06-4900-AF43-0E596B104918}" type="parTrans" cxnId="{A73DFAF0-11CD-4710-9E18-7B8F44B774CE}">
      <dgm:prSet/>
      <dgm:spPr/>
      <dgm:t>
        <a:bodyPr/>
        <a:lstStyle/>
        <a:p>
          <a:endParaRPr lang="fr-FR"/>
        </a:p>
      </dgm:t>
    </dgm:pt>
    <dgm:pt modelId="{59E39E7A-1485-4ACE-8399-3544A326A5A1}" type="sibTrans" cxnId="{A73DFAF0-11CD-4710-9E18-7B8F44B774CE}">
      <dgm:prSet/>
      <dgm:spPr/>
      <dgm:t>
        <a:bodyPr/>
        <a:lstStyle/>
        <a:p>
          <a:endParaRPr lang="fr-FR"/>
        </a:p>
      </dgm:t>
    </dgm:pt>
    <dgm:pt modelId="{0954F380-0868-4B3C-9557-3A19AA74E64B}" type="pres">
      <dgm:prSet presAssocID="{9A0B513B-F216-4A8D-BBF6-061D345CEA97}" presName="CompostProcess" presStyleCnt="0">
        <dgm:presLayoutVars>
          <dgm:dir/>
          <dgm:resizeHandles val="exact"/>
        </dgm:presLayoutVars>
      </dgm:prSet>
      <dgm:spPr/>
    </dgm:pt>
    <dgm:pt modelId="{7A898FD9-7809-4B9C-AD34-E325CA519C25}" type="pres">
      <dgm:prSet presAssocID="{9A0B513B-F216-4A8D-BBF6-061D345CEA97}" presName="arrow" presStyleLbl="bgShp" presStyleIdx="0" presStyleCnt="1" custScaleX="117647" custLinFactNeighborX="401"/>
      <dgm:spPr/>
    </dgm:pt>
    <dgm:pt modelId="{BA65A4C4-23A3-481C-928D-13F3DA69E14B}" type="pres">
      <dgm:prSet presAssocID="{9A0B513B-F216-4A8D-BBF6-061D345CEA97}" presName="linearProcess" presStyleCnt="0"/>
      <dgm:spPr/>
    </dgm:pt>
    <dgm:pt modelId="{9781F581-E50C-4EB4-AAE5-9BFAC7E8B155}" type="pres">
      <dgm:prSet presAssocID="{F2721741-4E5E-4B97-B448-FD1ED69AB934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F867A2C-B134-44DD-9D50-69DC55F7D5CD}" type="pres">
      <dgm:prSet presAssocID="{C0F4FCE9-A558-45EB-B7C9-9F61AB023412}" presName="sibTrans" presStyleCnt="0"/>
      <dgm:spPr/>
    </dgm:pt>
    <dgm:pt modelId="{3C02D1AF-10B5-4DA6-A87A-BE879BA276F3}" type="pres">
      <dgm:prSet presAssocID="{AC22CA71-792A-4ED6-8CB5-46CBBE7A3C4B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FB1BD9E-A4D3-4939-9864-4E5C2160B2E2}" type="pres">
      <dgm:prSet presAssocID="{40672CB3-89F2-4BF0-A731-49057B53A39A}" presName="sibTrans" presStyleCnt="0"/>
      <dgm:spPr/>
    </dgm:pt>
    <dgm:pt modelId="{07893627-E584-44FB-9569-EFC708040C3F}" type="pres">
      <dgm:prSet presAssocID="{EFE393D9-1A0D-4710-8D76-562384855E3A}" presName="textNode" presStyleLbl="node1" presStyleIdx="2" presStyleCnt="3" custLinFactX="7060" custLinFactNeighborX="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7C73862-37FA-4D78-A2B0-3078DEB529CE}" type="presOf" srcId="{9A0B513B-F216-4A8D-BBF6-061D345CEA97}" destId="{0954F380-0868-4B3C-9557-3A19AA74E64B}" srcOrd="0" destOrd="0" presId="urn:microsoft.com/office/officeart/2005/8/layout/hProcess9"/>
    <dgm:cxn modelId="{E7E4CF75-31CB-4E84-946A-988578342D1E}" srcId="{9A0B513B-F216-4A8D-BBF6-061D345CEA97}" destId="{AC22CA71-792A-4ED6-8CB5-46CBBE7A3C4B}" srcOrd="1" destOrd="0" parTransId="{EE9821E7-BB9C-4A4D-8CEF-21D402980930}" sibTransId="{40672CB3-89F2-4BF0-A731-49057B53A39A}"/>
    <dgm:cxn modelId="{721EC77A-7BD8-458C-8405-B161FFA9ED25}" srcId="{9A0B513B-F216-4A8D-BBF6-061D345CEA97}" destId="{F2721741-4E5E-4B97-B448-FD1ED69AB934}" srcOrd="0" destOrd="0" parTransId="{8FE39A7B-E760-4E88-988A-43F40AFA5846}" sibTransId="{C0F4FCE9-A558-45EB-B7C9-9F61AB023412}"/>
    <dgm:cxn modelId="{D3797824-1F9A-4BDE-ADF6-CB002D1CCBAC}" type="presOf" srcId="{EFE393D9-1A0D-4710-8D76-562384855E3A}" destId="{07893627-E584-44FB-9569-EFC708040C3F}" srcOrd="0" destOrd="0" presId="urn:microsoft.com/office/officeart/2005/8/layout/hProcess9"/>
    <dgm:cxn modelId="{D0E0D7B1-07EB-41CE-84C8-CD425351BD9B}" type="presOf" srcId="{F2721741-4E5E-4B97-B448-FD1ED69AB934}" destId="{9781F581-E50C-4EB4-AAE5-9BFAC7E8B155}" srcOrd="0" destOrd="0" presId="urn:microsoft.com/office/officeart/2005/8/layout/hProcess9"/>
    <dgm:cxn modelId="{62EAAB33-4A1D-4DDF-BAF4-13F64FE353F1}" type="presOf" srcId="{AC22CA71-792A-4ED6-8CB5-46CBBE7A3C4B}" destId="{3C02D1AF-10B5-4DA6-A87A-BE879BA276F3}" srcOrd="0" destOrd="0" presId="urn:microsoft.com/office/officeart/2005/8/layout/hProcess9"/>
    <dgm:cxn modelId="{A73DFAF0-11CD-4710-9E18-7B8F44B774CE}" srcId="{9A0B513B-F216-4A8D-BBF6-061D345CEA97}" destId="{EFE393D9-1A0D-4710-8D76-562384855E3A}" srcOrd="2" destOrd="0" parTransId="{8B292366-0A06-4900-AF43-0E596B104918}" sibTransId="{59E39E7A-1485-4ACE-8399-3544A326A5A1}"/>
    <dgm:cxn modelId="{F0DDF6FF-E90D-4160-AE8C-E6B5457F1D5F}" type="presParOf" srcId="{0954F380-0868-4B3C-9557-3A19AA74E64B}" destId="{7A898FD9-7809-4B9C-AD34-E325CA519C25}" srcOrd="0" destOrd="0" presId="urn:microsoft.com/office/officeart/2005/8/layout/hProcess9"/>
    <dgm:cxn modelId="{5CD550E0-6092-4087-9DD0-EDB71DDFE50F}" type="presParOf" srcId="{0954F380-0868-4B3C-9557-3A19AA74E64B}" destId="{BA65A4C4-23A3-481C-928D-13F3DA69E14B}" srcOrd="1" destOrd="0" presId="urn:microsoft.com/office/officeart/2005/8/layout/hProcess9"/>
    <dgm:cxn modelId="{C32B0055-F984-4164-93C9-E9E4AD5AADDF}" type="presParOf" srcId="{BA65A4C4-23A3-481C-928D-13F3DA69E14B}" destId="{9781F581-E50C-4EB4-AAE5-9BFAC7E8B155}" srcOrd="0" destOrd="0" presId="urn:microsoft.com/office/officeart/2005/8/layout/hProcess9"/>
    <dgm:cxn modelId="{2EEADFD2-A152-4078-BE9E-0A22AC15DF66}" type="presParOf" srcId="{BA65A4C4-23A3-481C-928D-13F3DA69E14B}" destId="{CF867A2C-B134-44DD-9D50-69DC55F7D5CD}" srcOrd="1" destOrd="0" presId="urn:microsoft.com/office/officeart/2005/8/layout/hProcess9"/>
    <dgm:cxn modelId="{14EDCB81-A7E0-4E6E-88FB-9912A85DEA7E}" type="presParOf" srcId="{BA65A4C4-23A3-481C-928D-13F3DA69E14B}" destId="{3C02D1AF-10B5-4DA6-A87A-BE879BA276F3}" srcOrd="2" destOrd="0" presId="urn:microsoft.com/office/officeart/2005/8/layout/hProcess9"/>
    <dgm:cxn modelId="{8A5370C3-7870-4EA6-89E0-063B9324E7DA}" type="presParOf" srcId="{BA65A4C4-23A3-481C-928D-13F3DA69E14B}" destId="{7FB1BD9E-A4D3-4939-9864-4E5C2160B2E2}" srcOrd="3" destOrd="0" presId="urn:microsoft.com/office/officeart/2005/8/layout/hProcess9"/>
    <dgm:cxn modelId="{AEB36C01-E0AC-4E00-BB35-3D8E4B27A42F}" type="presParOf" srcId="{BA65A4C4-23A3-481C-928D-13F3DA69E14B}" destId="{07893627-E584-44FB-9569-EFC708040C3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10EE50-4664-4ECB-8007-D40BC8A21FC8}">
      <dsp:nvSpPr>
        <dsp:cNvPr id="0" name=""/>
        <dsp:cNvSpPr/>
      </dsp:nvSpPr>
      <dsp:spPr>
        <a:xfrm>
          <a:off x="617219" y="0"/>
          <a:ext cx="6995160" cy="468029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BC8F3B-8E7E-451C-BB2B-4DC9CDCE07CC}">
      <dsp:nvSpPr>
        <dsp:cNvPr id="0" name=""/>
        <dsp:cNvSpPr/>
      </dsp:nvSpPr>
      <dsp:spPr>
        <a:xfrm>
          <a:off x="8840" y="1404089"/>
          <a:ext cx="2648902" cy="18721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2000</a:t>
          </a:r>
          <a:br>
            <a:rPr lang="en-US" sz="2100" kern="1200" dirty="0" smtClean="0"/>
          </a:br>
          <a:r>
            <a:rPr lang="en-US" sz="2100" kern="1200" dirty="0" smtClean="0"/>
            <a:t> </a:t>
          </a:r>
          <a:r>
            <a:rPr lang="en-US" sz="2100" kern="1200" dirty="0" err="1" smtClean="0"/>
            <a:t>LAr</a:t>
          </a:r>
          <a:r>
            <a:rPr lang="en-US" sz="2100" kern="1200" dirty="0" smtClean="0"/>
            <a:t> Test Beam Bookkeeping</a:t>
          </a:r>
          <a:br>
            <a:rPr lang="en-US" sz="2100" kern="1200" dirty="0" smtClean="0"/>
          </a:br>
          <a:r>
            <a:rPr lang="en-US" sz="2100" kern="1200" dirty="0" smtClean="0"/>
            <a:t> (</a:t>
          </a:r>
          <a:r>
            <a:rPr lang="en-US" sz="2000" kern="1200" dirty="0" err="1" smtClean="0"/>
            <a:t>voir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diapo</a:t>
          </a:r>
          <a:r>
            <a:rPr lang="en-US" sz="2000" kern="1200" dirty="0" smtClean="0"/>
            <a:t>. </a:t>
          </a:r>
          <a:r>
            <a:rPr lang="en-US" sz="2000" kern="1200" dirty="0" err="1" smtClean="0"/>
            <a:t>suivant</a:t>
          </a:r>
          <a:r>
            <a:rPr lang="en-US" sz="2100" kern="1200" dirty="0" smtClean="0"/>
            <a:t>)</a:t>
          </a:r>
          <a:endParaRPr lang="fr-FR" sz="2100" kern="1200" dirty="0"/>
        </a:p>
      </dsp:txBody>
      <dsp:txXfrm>
        <a:off x="100229" y="1495478"/>
        <a:ext cx="2466124" cy="1689340"/>
      </dsp:txXfrm>
    </dsp:sp>
    <dsp:sp modelId="{0841DC07-5892-492C-87F8-0CBD5EA73252}">
      <dsp:nvSpPr>
        <dsp:cNvPr id="0" name=""/>
        <dsp:cNvSpPr/>
      </dsp:nvSpPr>
      <dsp:spPr>
        <a:xfrm>
          <a:off x="2790348" y="1404089"/>
          <a:ext cx="2648902" cy="18721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2001</a:t>
          </a:r>
          <a:br>
            <a:rPr lang="en-US" sz="2300" kern="1200" dirty="0" smtClean="0"/>
          </a:br>
          <a:r>
            <a:rPr lang="en-US" sz="2300" kern="1200" dirty="0" smtClean="0"/>
            <a:t> Tag Collector I (</a:t>
          </a:r>
          <a:r>
            <a:rPr lang="fr-FR" sz="2300" kern="1200" noProof="0" dirty="0" smtClean="0"/>
            <a:t>première mention </a:t>
          </a:r>
          <a:r>
            <a:rPr lang="en-US" sz="2300" kern="1200" dirty="0" smtClean="0"/>
            <a:t>09/01 par J. </a:t>
          </a:r>
          <a:r>
            <a:rPr lang="en-US" sz="2300" kern="1200" dirty="0" err="1" smtClean="0"/>
            <a:t>Collot</a:t>
          </a:r>
          <a:r>
            <a:rPr lang="en-US" sz="2300" kern="1200" dirty="0" smtClean="0"/>
            <a:t>)</a:t>
          </a:r>
          <a:endParaRPr lang="fr-FR" sz="2300" kern="1200" dirty="0"/>
        </a:p>
      </dsp:txBody>
      <dsp:txXfrm>
        <a:off x="2881737" y="1495478"/>
        <a:ext cx="2466124" cy="1689340"/>
      </dsp:txXfrm>
    </dsp:sp>
    <dsp:sp modelId="{D2D9DF87-E98B-44C2-AC6A-CE310D6B0230}">
      <dsp:nvSpPr>
        <dsp:cNvPr id="0" name=""/>
        <dsp:cNvSpPr/>
      </dsp:nvSpPr>
      <dsp:spPr>
        <a:xfrm>
          <a:off x="5571857" y="1404089"/>
          <a:ext cx="2648902" cy="18721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2001, 2002</a:t>
          </a:r>
          <a:br>
            <a:rPr lang="en-US" sz="2300" kern="1200" dirty="0" smtClean="0"/>
          </a:br>
          <a:r>
            <a:rPr lang="en-US" sz="2300" kern="1200" dirty="0" smtClean="0"/>
            <a:t>DC0 , DC1</a:t>
          </a:r>
          <a:br>
            <a:rPr lang="en-US" sz="2300" kern="1200" dirty="0" smtClean="0"/>
          </a:br>
          <a:r>
            <a:rPr lang="en-US" sz="2300" kern="1200" dirty="0" smtClean="0"/>
            <a:t>“AMB” </a:t>
          </a:r>
          <a:r>
            <a:rPr lang="en-US" sz="2300" kern="1200" dirty="0" smtClean="0">
              <a:sym typeface="Wingdings" pitchFamily="2" charset="2"/>
            </a:rPr>
            <a:t> “AMI”</a:t>
          </a:r>
          <a:endParaRPr lang="fr-FR" sz="2300" kern="1200" dirty="0"/>
        </a:p>
      </dsp:txBody>
      <dsp:txXfrm>
        <a:off x="5663246" y="1495478"/>
        <a:ext cx="2466124" cy="16893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898FD9-7809-4B9C-AD34-E325CA519C25}">
      <dsp:nvSpPr>
        <dsp:cNvPr id="0" name=""/>
        <dsp:cNvSpPr/>
      </dsp:nvSpPr>
      <dsp:spPr>
        <a:xfrm>
          <a:off x="144013" y="0"/>
          <a:ext cx="6160908" cy="4064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81F581-E50C-4EB4-AAE5-9BFAC7E8B155}">
      <dsp:nvSpPr>
        <dsp:cNvPr id="0" name=""/>
        <dsp:cNvSpPr/>
      </dsp:nvSpPr>
      <dsp:spPr>
        <a:xfrm>
          <a:off x="245615" y="1219199"/>
          <a:ext cx="2174438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2003</a:t>
          </a:r>
          <a:br>
            <a:rPr lang="en-US" sz="1800" kern="1200" dirty="0" smtClean="0"/>
          </a:br>
          <a:r>
            <a:rPr lang="en-US" sz="1800" kern="1200" dirty="0" smtClean="0"/>
            <a:t>Acquisition par scripts </a:t>
          </a:r>
          <a:r>
            <a:rPr lang="en-US" sz="1800" kern="1200" dirty="0" err="1" smtClean="0"/>
            <a:t>sur</a:t>
          </a:r>
          <a:r>
            <a:rPr lang="en-US" sz="1800" kern="1200" dirty="0" smtClean="0"/>
            <a:t> sites de production.</a:t>
          </a:r>
          <a:endParaRPr lang="fr-FR" sz="1800" kern="1200" dirty="0"/>
        </a:p>
      </dsp:txBody>
      <dsp:txXfrm>
        <a:off x="324970" y="1298554"/>
        <a:ext cx="2015728" cy="1466890"/>
      </dsp:txXfrm>
    </dsp:sp>
    <dsp:sp modelId="{3C02D1AF-10B5-4DA6-A87A-BE879BA276F3}">
      <dsp:nvSpPr>
        <dsp:cNvPr id="0" name=""/>
        <dsp:cNvSpPr/>
      </dsp:nvSpPr>
      <dsp:spPr>
        <a:xfrm>
          <a:off x="2536844" y="1219199"/>
          <a:ext cx="2174438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2004 DC2 – Introduction de Request A Dataset(“RAT”)</a:t>
          </a:r>
          <a:endParaRPr lang="fr-FR" sz="1800" kern="1200" dirty="0"/>
        </a:p>
      </dsp:txBody>
      <dsp:txXfrm>
        <a:off x="2616199" y="1298554"/>
        <a:ext cx="2015728" cy="1466890"/>
      </dsp:txXfrm>
    </dsp:sp>
    <dsp:sp modelId="{07893627-E584-44FB-9569-EFC708040C3F}">
      <dsp:nvSpPr>
        <dsp:cNvPr id="0" name=""/>
        <dsp:cNvSpPr/>
      </dsp:nvSpPr>
      <dsp:spPr>
        <a:xfrm>
          <a:off x="4828074" y="1219199"/>
          <a:ext cx="2174438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2005</a:t>
          </a:r>
          <a:br>
            <a:rPr lang="en-US" sz="1800" kern="1200" dirty="0" smtClean="0"/>
          </a:br>
          <a:r>
            <a:rPr lang="fr-FR" sz="1800" kern="1200" noProof="0" dirty="0" smtClean="0"/>
            <a:t>Année très riche pour AMI </a:t>
          </a:r>
          <a:r>
            <a:rPr lang="fr-FR" sz="1800" kern="1200" noProof="0" dirty="0" err="1" smtClean="0"/>
            <a:t>dev</a:t>
          </a:r>
          <a:r>
            <a:rPr lang="fr-FR" sz="1800" kern="1200" noProof="0" dirty="0" smtClean="0"/>
            <a:t>., mais le  “RAT” devient méchant.</a:t>
          </a:r>
          <a:endParaRPr lang="fr-FR" sz="1800" kern="1200" noProof="0" dirty="0"/>
        </a:p>
      </dsp:txBody>
      <dsp:txXfrm>
        <a:off x="4907429" y="1298554"/>
        <a:ext cx="2015728" cy="14668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898FD9-7809-4B9C-AD34-E325CA519C25}">
      <dsp:nvSpPr>
        <dsp:cNvPr id="0" name=""/>
        <dsp:cNvSpPr/>
      </dsp:nvSpPr>
      <dsp:spPr>
        <a:xfrm>
          <a:off x="3" y="0"/>
          <a:ext cx="7248124" cy="4064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81F581-E50C-4EB4-AAE5-9BFAC7E8B155}">
      <dsp:nvSpPr>
        <dsp:cNvPr id="0" name=""/>
        <dsp:cNvSpPr/>
      </dsp:nvSpPr>
      <dsp:spPr>
        <a:xfrm>
          <a:off x="245615" y="1219199"/>
          <a:ext cx="2174438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2006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AMI Review</a:t>
          </a:r>
          <a:endParaRPr lang="fr-FR" sz="1800" kern="1200" dirty="0"/>
        </a:p>
      </dsp:txBody>
      <dsp:txXfrm>
        <a:off x="324970" y="1298554"/>
        <a:ext cx="2015728" cy="1466890"/>
      </dsp:txXfrm>
    </dsp:sp>
    <dsp:sp modelId="{3C02D1AF-10B5-4DA6-A87A-BE879BA276F3}">
      <dsp:nvSpPr>
        <dsp:cNvPr id="0" name=""/>
        <dsp:cNvSpPr/>
      </dsp:nvSpPr>
      <dsp:spPr>
        <a:xfrm>
          <a:off x="2536844" y="1219199"/>
          <a:ext cx="2174438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2007</a:t>
          </a:r>
          <a:br>
            <a:rPr lang="en-US" sz="1800" kern="1200" dirty="0" smtClean="0"/>
          </a:br>
          <a:r>
            <a:rPr lang="en-US" sz="1800" kern="1200" dirty="0" smtClean="0"/>
            <a:t>Definition &amp; Implementation Nomenclature</a:t>
          </a:r>
          <a:br>
            <a:rPr lang="en-US" sz="1800" kern="1200" dirty="0" smtClean="0"/>
          </a:br>
          <a:r>
            <a:rPr lang="en-US" sz="1800" kern="1200" dirty="0" smtClean="0"/>
            <a:t>(</a:t>
          </a:r>
          <a:r>
            <a:rPr lang="en-US" sz="1800" kern="1200" dirty="0" smtClean="0">
              <a:sym typeface="Wingdings" pitchFamily="2" charset="2"/>
            </a:rPr>
            <a:t> “AMI tags”)</a:t>
          </a:r>
          <a:endParaRPr lang="fr-FR" sz="1800" kern="1200" dirty="0"/>
        </a:p>
      </dsp:txBody>
      <dsp:txXfrm>
        <a:off x="2616199" y="1298554"/>
        <a:ext cx="2015728" cy="1466890"/>
      </dsp:txXfrm>
    </dsp:sp>
    <dsp:sp modelId="{07893627-E584-44FB-9569-EFC708040C3F}">
      <dsp:nvSpPr>
        <dsp:cNvPr id="0" name=""/>
        <dsp:cNvSpPr/>
      </dsp:nvSpPr>
      <dsp:spPr>
        <a:xfrm>
          <a:off x="5073689" y="1219199"/>
          <a:ext cx="2174438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2013</a:t>
          </a:r>
          <a:br>
            <a:rPr lang="en-US" sz="1800" kern="1200" dirty="0" smtClean="0"/>
          </a:br>
          <a:r>
            <a:rPr lang="en-US" sz="1800" kern="1200" dirty="0" smtClean="0"/>
            <a:t>and beyond</a:t>
          </a:r>
          <a:endParaRPr lang="fr-FR" sz="1800" kern="1200" dirty="0"/>
        </a:p>
      </dsp:txBody>
      <dsp:txXfrm>
        <a:off x="5153044" y="1298554"/>
        <a:ext cx="2015728" cy="1466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ADA2751D-24FA-4CDF-88BE-D8C4C5B293DA}" type="datetimeFigureOut">
              <a:rPr lang="fr-FR"/>
              <a:pPr>
                <a:defRPr/>
              </a:pPr>
              <a:t>29/05/2013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3F393914-CD41-4091-AAED-8CC1AD3B4CC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55124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DA764E45-B825-4B74-8BD5-0C3FF29B80CD}" type="datetimeFigureOut">
              <a:rPr lang="fr-FR"/>
              <a:pPr>
                <a:defRPr/>
              </a:pPr>
              <a:t>29/05/2013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AC656275-70F3-4DD9-90EB-0AC57D373DF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6721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9E40C0-A644-4278-9E38-FFCDA4118042}" type="slidenum">
              <a:rPr lang="fr-FR"/>
              <a:pPr/>
              <a:t>7</a:t>
            </a:fld>
            <a:endParaRPr lang="fr-FR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Threads – InfoCollector, HPSS search – option, DB upload, local backup.</a:t>
            </a:r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64" name="Espace réservé de l'en-tête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sz="1200" smtClean="0"/>
              <a:t>AMI Databases</a:t>
            </a:r>
          </a:p>
        </p:txBody>
      </p:sp>
      <p:sp>
        <p:nvSpPr>
          <p:cNvPr id="40965" name="Espace réservé du numéro de diapositive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7136D40-D255-412B-8D35-151A8477D4EE}" type="slidenum">
              <a:rPr lang="fr-FR" sz="1200" smtClean="0"/>
              <a:pPr eaLnBrk="1" hangingPunct="1"/>
              <a:t>22</a:t>
            </a:fld>
            <a:endParaRPr lang="fr-FR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3686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79F24EF1-1A85-4B20-B5FB-2175279E48AD}" type="slidenum">
              <a:rPr lang="fr-FR" smtClean="0"/>
              <a:pPr eaLnBrk="1" hangingPunct="1"/>
              <a:t>43</a:t>
            </a:fld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44624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18856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D89C3-DD83-4595-931E-7B8C94A52055}" type="datetime1">
              <a:rPr lang="fr-FR"/>
              <a:pPr>
                <a:defRPr/>
              </a:pPr>
              <a:t>29/05/2013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ATLAS Metadata Interface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340A0-1D69-4530-88AD-64BD90237BE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2439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296FB-42BE-49A0-A302-EF13E72267D8}" type="datetime1">
              <a:rPr lang="fr-FR"/>
              <a:pPr>
                <a:defRPr/>
              </a:pPr>
              <a:t>29/05/2013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ATLAS Metadata Interface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57800-F010-400B-8B58-62A9E9148B1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8532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5D40C-BD57-46FA-AE67-5E74B6EB5A6E}" type="datetime1">
              <a:rPr lang="fr-FR"/>
              <a:pPr>
                <a:defRPr/>
              </a:pPr>
              <a:t>29/05/2013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ATLAS Metadata Interface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E5F4B-B95F-4AB7-BBC7-3BF4CD3F6E6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3104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96544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11780-A97B-48C6-8FB0-C3BC67446C0D}" type="datetime1">
              <a:rPr lang="fr-FR"/>
              <a:pPr>
                <a:defRPr/>
              </a:pPr>
              <a:t>29/05/2013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ATLAS Metadata Interface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4A779-7C9F-43E8-8A71-B84D25EA3AB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75818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B4366-1CC2-4683-B09F-A4B5B2D35EC7}" type="datetime1">
              <a:rPr lang="fr-FR"/>
              <a:pPr>
                <a:defRPr/>
              </a:pPr>
              <a:t>29/05/2013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ATLAS Metadata Interface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85974-2A58-475D-95B1-4C6A2A483AB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240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10C58-67B2-4572-AB23-61962E7405F9}" type="datetime1">
              <a:rPr lang="fr-FR"/>
              <a:pPr>
                <a:defRPr/>
              </a:pPr>
              <a:t>29/05/2013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ATLAS Metadata Interface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B1F84-0AC3-496A-8EEF-33D9A04ECBE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3981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34FC0-9E93-4C83-8E8A-65EC3154F6E0}" type="datetime1">
              <a:rPr lang="fr-FR"/>
              <a:pPr>
                <a:defRPr/>
              </a:pPr>
              <a:t>29/05/2013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ATLAS Metadata Interface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F91C7-9E36-4569-9C52-9719C19F6CB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019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813A6-9928-4656-87E4-FE26234D1DB8}" type="datetime1">
              <a:rPr lang="fr-FR"/>
              <a:pPr>
                <a:defRPr/>
              </a:pPr>
              <a:t>29/05/2013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ATLAS Metadata Interface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57C93-DC20-46C8-98D2-E7BD7C21305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1182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C3F6F-625E-4078-A4DC-3B20677CA290}" type="datetime1">
              <a:rPr lang="fr-FR"/>
              <a:pPr>
                <a:defRPr/>
              </a:pPr>
              <a:t>29/05/2013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ATLAS Metadata Interface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689B5-D1CC-487D-A9FF-D4B4C33237A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8452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51C41-CC81-4F7A-BA65-6D4E72781CCD}" type="datetime1">
              <a:rPr lang="fr-FR"/>
              <a:pPr>
                <a:defRPr/>
              </a:pPr>
              <a:t>29/05/2013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ATLAS Metadata Interface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1354B-A945-4307-9FB6-A44C86A129A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92592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16819-FB64-4048-A05F-CE22DA14DCD9}" type="datetime1">
              <a:rPr lang="fr-FR"/>
              <a:pPr>
                <a:defRPr/>
              </a:pPr>
              <a:t>29/05/2013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ATLAS Metadata Interface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DA4FD-D3CD-4A19-98E8-53BBFCB9744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8157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62A8E-C483-4152-8782-9E39ECB11CE8}" type="datetime1">
              <a:rPr lang="fr-FR"/>
              <a:pPr>
                <a:defRPr/>
              </a:pPr>
              <a:t>29/05/2013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ATLAS Metadata Interface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3E5F9-2F7F-405F-9F23-B50AB8CC76F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96888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079F8-FD8D-4180-97A1-75E91807145A}" type="datetime1">
              <a:rPr lang="fr-FR"/>
              <a:pPr>
                <a:defRPr/>
              </a:pPr>
              <a:t>29/05/2013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ATLAS Metadata Interface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1EC2C-D2D0-4C0C-92A2-18E758F89D6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43511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7941B-93AE-4562-94C8-D199307D01C6}" type="datetime1">
              <a:rPr lang="fr-FR"/>
              <a:pPr>
                <a:defRPr/>
              </a:pPr>
              <a:t>29/05/2013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ATLAS Metadata Interface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61ED4-42F8-455A-ADC7-3B56B70F3AA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0456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9AD07-9BBD-46C9-9F05-AA831942B6C4}" type="datetime1">
              <a:rPr lang="fr-FR"/>
              <a:pPr>
                <a:defRPr/>
              </a:pPr>
              <a:t>29/05/2013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ATLAS Metadata Interface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3C5EC-04CD-42E5-8D95-108181D2EED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8445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AD596-0CA3-43F3-BB91-F79A69E1EB6C}" type="datetime1">
              <a:rPr lang="fr-FR"/>
              <a:pPr>
                <a:defRPr/>
              </a:pPr>
              <a:t>29/05/2013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ATLAS Metadata Interface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C33E6-364D-4325-8366-3AFBB79BF0F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0838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F7480-1745-4E15-844D-B59BF79B6434}" type="datetime1">
              <a:rPr lang="fr-FR"/>
              <a:pPr>
                <a:defRPr/>
              </a:pPr>
              <a:t>29/05/2013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ATLAS Metadata Interface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1FC47-8B17-4259-AFC0-9E12E933FD5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8969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5374C-F542-48B7-B8C3-28C2E58316DC}" type="datetime1">
              <a:rPr lang="fr-FR"/>
              <a:pPr>
                <a:defRPr/>
              </a:pPr>
              <a:t>29/05/2013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ATLAS Metadata Interface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E0DFD-A99F-4C3E-8518-7DF13055F5A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1045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E343F-87BB-419A-A0FE-BEBE29F66B7B}" type="datetime1">
              <a:rPr lang="fr-FR"/>
              <a:pPr>
                <a:defRPr/>
              </a:pPr>
              <a:t>29/05/2013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ATLAS Metadata Interface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AC414-43E1-4356-9EA9-9E598A83F78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874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70028-A602-40B2-A379-F1D6AB806DE7}" type="datetime1">
              <a:rPr lang="fr-FR"/>
              <a:pPr>
                <a:defRPr/>
              </a:pPr>
              <a:t>29/05/2013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ATLAS Metadata Interface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3DAA8-5519-41E6-B4D2-4874C965F9E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2049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6E90B-A3F6-4BC6-B903-662D10E0CDF5}" type="datetime1">
              <a:rPr lang="fr-FR"/>
              <a:pPr>
                <a:defRPr/>
              </a:pPr>
              <a:t>29/05/2013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ATLAS Metadata Interface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2DB56-7056-441E-8AFE-CFCCF559D6C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2831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C:\Users\jfulach\AppData\Local\Temp\bandeau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163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0950EA-F6E5-4CCE-B314-208C3E91A830}" type="datetime1">
              <a:rPr lang="fr-FR"/>
              <a:pPr>
                <a:defRPr/>
              </a:pPr>
              <a:t>29/05/2013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ATLAS </a:t>
            </a:r>
            <a:r>
              <a:rPr lang="fr-FR" err="1"/>
              <a:t>Metadata</a:t>
            </a:r>
            <a:r>
              <a:rPr lang="fr-FR"/>
              <a:t> Interface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A97997-FD5A-4D60-AC91-C8633FD3537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1032" name="Imag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060575"/>
            <a:ext cx="15113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Imag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5589588"/>
            <a:ext cx="9652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Image 9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985963"/>
            <a:ext cx="1411287" cy="122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90" r:id="rId1"/>
    <p:sldLayoutId id="2147484491" r:id="rId2"/>
    <p:sldLayoutId id="2147484492" r:id="rId3"/>
    <p:sldLayoutId id="2147484493" r:id="rId4"/>
    <p:sldLayoutId id="2147484494" r:id="rId5"/>
    <p:sldLayoutId id="2147484495" r:id="rId6"/>
    <p:sldLayoutId id="2147484496" r:id="rId7"/>
    <p:sldLayoutId id="2147484497" r:id="rId8"/>
    <p:sldLayoutId id="2147484498" r:id="rId9"/>
    <p:sldLayoutId id="2147484499" r:id="rId10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65ECE897-0239-41B5-B030-BB617B0F40CA}" type="datetime1">
              <a:rPr lang="fr-FR"/>
              <a:pPr>
                <a:defRPr/>
              </a:pPr>
              <a:t>29/05/2013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fr-FR"/>
              <a:t>ATLAS </a:t>
            </a:r>
            <a:r>
              <a:rPr lang="fr-FR" err="1"/>
              <a:t>Metadata</a:t>
            </a:r>
            <a:r>
              <a:rPr lang="fr-FR"/>
              <a:t> Interface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B40E140E-4545-4274-9848-74A127930F7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2054" name="Imag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55563"/>
            <a:ext cx="80645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Image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55575"/>
            <a:ext cx="987425" cy="609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Image 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3975"/>
            <a:ext cx="900113" cy="782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-1460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0" r:id="rId1"/>
    <p:sldLayoutId id="2147484501" r:id="rId2"/>
    <p:sldLayoutId id="2147484502" r:id="rId3"/>
    <p:sldLayoutId id="2147484503" r:id="rId4"/>
    <p:sldLayoutId id="2147484504" r:id="rId5"/>
    <p:sldLayoutId id="2147484505" r:id="rId6"/>
    <p:sldLayoutId id="2147484506" r:id="rId7"/>
    <p:sldLayoutId id="2147484507" r:id="rId8"/>
    <p:sldLayoutId id="2147484508" r:id="rId9"/>
    <p:sldLayoutId id="2147484509" r:id="rId10"/>
    <p:sldLayoutId id="2147484510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41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3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slide" Target="slide36.xml"/><Relationship Id="rId1" Type="http://schemas.openxmlformats.org/officeDocument/2006/relationships/slideLayout" Target="../slideLayouts/slideLayout12.xml"/><Relationship Id="rId5" Type="http://schemas.openxmlformats.org/officeDocument/2006/relationships/slide" Target="slide39.xml"/><Relationship Id="rId4" Type="http://schemas.openxmlformats.org/officeDocument/2006/relationships/slide" Target="slide3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3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indico.in2p3.fr/conferenceOtherViews.py?confId=6514&amp;view=cdsagenda#16" TargetMode="Externa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re 1"/>
          <p:cNvSpPr>
            <a:spLocks noGrp="1"/>
          </p:cNvSpPr>
          <p:nvPr>
            <p:ph type="ctrTitle"/>
          </p:nvPr>
        </p:nvSpPr>
        <p:spPr>
          <a:xfrm>
            <a:off x="611188" y="44450"/>
            <a:ext cx="7772400" cy="1470025"/>
          </a:xfrm>
        </p:spPr>
        <p:txBody>
          <a:bodyPr/>
          <a:lstStyle/>
          <a:p>
            <a:pPr eaLnBrk="1" hangingPunct="1"/>
            <a:r>
              <a:rPr lang="fr-FR" dirty="0" smtClean="0"/>
              <a:t>ATLAS </a:t>
            </a:r>
            <a:r>
              <a:rPr lang="fr-FR" dirty="0" err="1" smtClean="0"/>
              <a:t>Metadata</a:t>
            </a:r>
            <a:r>
              <a:rPr lang="fr-FR" dirty="0" smtClean="0"/>
              <a:t> Interface </a:t>
            </a:r>
            <a:br>
              <a:rPr lang="fr-FR" dirty="0" smtClean="0"/>
            </a:br>
            <a:r>
              <a:rPr lang="fr-FR" dirty="0" smtClean="0"/>
              <a:t>Une Histoire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189288"/>
            <a:ext cx="6400800" cy="1752600"/>
          </a:xfrm>
        </p:spPr>
        <p:txBody>
          <a:bodyPr rtlCol="0">
            <a:normAutofit/>
          </a:bodyPr>
          <a:lstStyle/>
          <a:p>
            <a:pPr eaLnBrk="1">
              <a:buFont typeface="Arial" charset="0"/>
              <a:buNone/>
              <a:defRPr/>
            </a:pPr>
            <a:r>
              <a:rPr lang="fr-FR" sz="2800" dirty="0" err="1" smtClean="0">
                <a:solidFill>
                  <a:schemeClr val="tx1"/>
                </a:solidFill>
                <a:ea typeface="DejaVu Sans"/>
                <a:cs typeface="DejaVu Sans"/>
              </a:rPr>
              <a:t>Solveig</a:t>
            </a:r>
            <a:r>
              <a:rPr lang="fr-FR" sz="2800" dirty="0" smtClean="0">
                <a:solidFill>
                  <a:schemeClr val="tx1"/>
                </a:solidFill>
                <a:ea typeface="DejaVu Sans"/>
                <a:cs typeface="DejaVu Sans"/>
              </a:rPr>
              <a:t> ALBRAND</a:t>
            </a:r>
          </a:p>
          <a:p>
            <a:pPr eaLnBrk="1">
              <a:buFont typeface="Arial" charset="0"/>
              <a:buNone/>
              <a:defRPr/>
            </a:pPr>
            <a:r>
              <a:rPr lang="fr-FR" sz="1400" dirty="0" smtClean="0">
                <a:solidFill>
                  <a:schemeClr val="tx1"/>
                </a:solidFill>
                <a:ea typeface="DejaVu Sans"/>
                <a:cs typeface="DejaVu Sans"/>
              </a:rPr>
              <a:t>Avec  l’aide de </a:t>
            </a:r>
            <a:r>
              <a:rPr lang="fr-FR" sz="1400" dirty="0" err="1">
                <a:solidFill>
                  <a:schemeClr val="tx1"/>
                </a:solidFill>
                <a:ea typeface="DejaVu Sans"/>
                <a:cs typeface="DejaVu Sans"/>
              </a:rPr>
              <a:t>J.Fulachier</a:t>
            </a:r>
            <a:r>
              <a:rPr lang="fr-FR" sz="1400" dirty="0">
                <a:solidFill>
                  <a:schemeClr val="tx1"/>
                </a:solidFill>
                <a:ea typeface="DejaVu Sans"/>
                <a:cs typeface="DejaVu Sans"/>
              </a:rPr>
              <a:t>, </a:t>
            </a:r>
            <a:r>
              <a:rPr lang="fr-FR" sz="1400" dirty="0" err="1">
                <a:solidFill>
                  <a:schemeClr val="tx1"/>
                </a:solidFill>
                <a:ea typeface="DejaVu Sans"/>
                <a:cs typeface="DejaVu Sans"/>
              </a:rPr>
              <a:t>F.Lambert</a:t>
            </a:r>
            <a:endParaRPr lang="fr-FR" sz="2800" dirty="0">
              <a:solidFill>
                <a:schemeClr val="tx1"/>
              </a:solidFill>
              <a:ea typeface="DejaVu Sans"/>
              <a:cs typeface="DejaVu San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fr-FR" dirty="0" smtClean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66428FA-43EF-4E3C-9FCD-6CAADE623D80}" type="datetime1">
              <a:rPr lang="fr-FR"/>
              <a:pPr>
                <a:defRPr/>
              </a:pPr>
              <a:t>29/05/2013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ATLAS Metadata Interface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DC94D-9044-4D9C-B8CB-35BADE80796A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  <p:pic>
        <p:nvPicPr>
          <p:cNvPr id="24583" name="Picture 7" descr="C:\Users\jfulach\Desktop\ami2trans.gi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094163"/>
            <a:ext cx="17780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Années RAT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5C3F6F-625E-4078-A4DC-3B20677CA290}" type="datetime1">
              <a:rPr lang="fr-FR" smtClean="0"/>
              <a:pPr>
                <a:defRPr/>
              </a:pPr>
              <a:t>29/05/2013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ATLAS Metadata Interface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689B5-D1CC-487D-A9FF-D4B4C33237A2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106104634"/>
              </p:ext>
            </p:extLst>
          </p:nvPr>
        </p:nvGraphicFramePr>
        <p:xfrm>
          <a:off x="1115616" y="1412776"/>
          <a:ext cx="724812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avec flèche vers le haut 5"/>
          <p:cNvSpPr/>
          <p:nvPr/>
        </p:nvSpPr>
        <p:spPr>
          <a:xfrm>
            <a:off x="2987824" y="4725144"/>
            <a:ext cx="2592288" cy="1224136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F.L. nous </a:t>
            </a:r>
            <a:r>
              <a:rPr lang="fr-FR" dirty="0" smtClean="0"/>
              <a:t>rejoint</a:t>
            </a:r>
            <a:br>
              <a:rPr lang="fr-FR" dirty="0" smtClean="0"/>
            </a:br>
            <a:r>
              <a:rPr lang="en-US" dirty="0" smtClean="0"/>
              <a:t> (TCII redesign)</a:t>
            </a:r>
            <a:endParaRPr lang="fr-FR" dirty="0"/>
          </a:p>
        </p:txBody>
      </p:sp>
      <p:sp>
        <p:nvSpPr>
          <p:cNvPr id="7" name="Rectangle avec flèche vers le haut 6"/>
          <p:cNvSpPr/>
          <p:nvPr/>
        </p:nvSpPr>
        <p:spPr>
          <a:xfrm>
            <a:off x="6012160" y="4725144"/>
            <a:ext cx="2592288" cy="1224136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Collabn</a:t>
            </a:r>
            <a:r>
              <a:rPr lang="en-US" dirty="0" smtClean="0"/>
              <a:t>. </a:t>
            </a:r>
            <a:r>
              <a:rPr lang="en-US" dirty="0" err="1" smtClean="0"/>
              <a:t>Ponctuelle</a:t>
            </a:r>
            <a:r>
              <a:rPr lang="en-US" dirty="0" smtClean="0"/>
              <a:t> Univ. Glasgow</a:t>
            </a:r>
            <a:br>
              <a:rPr lang="en-US" dirty="0" smtClean="0"/>
            </a:br>
            <a:r>
              <a:rPr lang="en-US" dirty="0" smtClean="0"/>
              <a:t>&amp; Olivier </a:t>
            </a:r>
            <a:r>
              <a:rPr lang="en-US" dirty="0" err="1" smtClean="0"/>
              <a:t>Pernet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992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5C3F6F-625E-4078-A4DC-3B20677CA290}" type="datetime1">
              <a:rPr lang="fr-FR" smtClean="0"/>
              <a:pPr>
                <a:defRPr/>
              </a:pPr>
              <a:t>29/05/2013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ATLAS Metadata Interface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689B5-D1CC-487D-A9FF-D4B4C33237A2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6463"/>
            <a:ext cx="8067675" cy="603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Bulle ronde 4"/>
          <p:cNvSpPr/>
          <p:nvPr/>
        </p:nvSpPr>
        <p:spPr>
          <a:xfrm>
            <a:off x="5652120" y="4869160"/>
            <a:ext cx="2160240" cy="936104"/>
          </a:xfrm>
          <a:prstGeom prst="wedgeEllipseCallout">
            <a:avLst>
              <a:gd name="adj1" fmla="val 30167"/>
              <a:gd name="adj2" fmla="val 1030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06/03/2003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6638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5C3F6F-625E-4078-A4DC-3B20677CA290}" type="datetime1">
              <a:rPr lang="fr-FR" smtClean="0"/>
              <a:pPr>
                <a:defRPr/>
              </a:pPr>
              <a:t>29/05/2013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ATLAS Metadata Interface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689B5-D1CC-487D-A9FF-D4B4C33237A2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419100"/>
            <a:ext cx="8543925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970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5C3F6F-625E-4078-A4DC-3B20677CA290}" type="datetime1">
              <a:rPr lang="fr-FR" smtClean="0"/>
              <a:pPr>
                <a:defRPr/>
              </a:pPr>
              <a:t>29/05/2013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ATLAS Metadata Interface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689B5-D1CC-487D-A9FF-D4B4C33237A2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349126"/>
            <a:ext cx="8553450" cy="605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e 4"/>
          <p:cNvSpPr/>
          <p:nvPr/>
        </p:nvSpPr>
        <p:spPr>
          <a:xfrm>
            <a:off x="1259632" y="3140968"/>
            <a:ext cx="4248472" cy="72008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Bulle ronde 6"/>
          <p:cNvSpPr/>
          <p:nvPr/>
        </p:nvSpPr>
        <p:spPr>
          <a:xfrm>
            <a:off x="4932040" y="4869160"/>
            <a:ext cx="2880320" cy="936104"/>
          </a:xfrm>
          <a:prstGeom prst="wedgeEllipseCallout">
            <a:avLst>
              <a:gd name="adj1" fmla="val -144438"/>
              <a:gd name="adj2" fmla="val 487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26/05/2005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990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BRIDGE design pattern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B11780-A97B-48C6-8FB0-C3BC67446C0D}" type="datetime1">
              <a:rPr lang="fr-FR" smtClean="0"/>
              <a:pPr>
                <a:defRPr/>
              </a:pPr>
              <a:t>29/05/2013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ATLAS Metadata Interface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84A779-7C9F-43E8-8A71-B84D25EA3AB6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3563888" y="1268760"/>
            <a:ext cx="2088232" cy="720080"/>
          </a:xfrm>
          <a:prstGeom prst="rect">
            <a:avLst/>
          </a:prstGeom>
          <a:solidFill>
            <a:srgbClr val="94C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Interface</a:t>
            </a:r>
          </a:p>
          <a:p>
            <a:pPr algn="ctr"/>
            <a:r>
              <a:rPr lang="en-US" sz="1400" dirty="0" err="1" smtClean="0"/>
              <a:t>BkkJDBCLoaderInterface</a:t>
            </a:r>
            <a:endParaRPr lang="fr-FR" sz="1400" dirty="0"/>
          </a:p>
        </p:txBody>
      </p:sp>
      <p:sp>
        <p:nvSpPr>
          <p:cNvPr id="9" name="Rectangle 8"/>
          <p:cNvSpPr/>
          <p:nvPr/>
        </p:nvSpPr>
        <p:spPr>
          <a:xfrm>
            <a:off x="3131840" y="2420888"/>
            <a:ext cx="2970330" cy="720080"/>
          </a:xfrm>
          <a:prstGeom prst="rect">
            <a:avLst/>
          </a:prstGeom>
          <a:solidFill>
            <a:srgbClr val="94C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Interface</a:t>
            </a:r>
            <a:endParaRPr lang="en-US" sz="1400" dirty="0"/>
          </a:p>
          <a:p>
            <a:pPr algn="ctr"/>
            <a:r>
              <a:rPr lang="en-US" sz="1400" dirty="0" err="1" smtClean="0"/>
              <a:t>BkkJDBCBuilderLoaderInterface</a:t>
            </a:r>
            <a:endParaRPr lang="fr-FR" sz="1400" dirty="0"/>
          </a:p>
          <a:p>
            <a:pPr algn="ctr"/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1619672" y="3861048"/>
            <a:ext cx="1368152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BkkJDBCLoader</a:t>
            </a:r>
            <a:endParaRPr lang="fr-FR" sz="1400" dirty="0"/>
          </a:p>
        </p:txBody>
      </p:sp>
      <p:sp>
        <p:nvSpPr>
          <p:cNvPr id="11" name="Rectangle 10"/>
          <p:cNvSpPr/>
          <p:nvPr/>
        </p:nvSpPr>
        <p:spPr>
          <a:xfrm>
            <a:off x="3851920" y="3861048"/>
            <a:ext cx="201622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BkkJDBCBuilderLoader</a:t>
            </a:r>
            <a:endParaRPr lang="fr-FR" sz="1400" dirty="0"/>
          </a:p>
        </p:txBody>
      </p:sp>
      <p:sp>
        <p:nvSpPr>
          <p:cNvPr id="12" name="Rectangle 11"/>
          <p:cNvSpPr/>
          <p:nvPr/>
        </p:nvSpPr>
        <p:spPr>
          <a:xfrm>
            <a:off x="6588224" y="4439828"/>
            <a:ext cx="160359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JDBCMySQLLoader</a:t>
            </a:r>
            <a:endParaRPr lang="fr-FR" sz="1400" dirty="0"/>
          </a:p>
        </p:txBody>
      </p:sp>
      <p:sp>
        <p:nvSpPr>
          <p:cNvPr id="13" name="Rectangle 12"/>
          <p:cNvSpPr/>
          <p:nvPr/>
        </p:nvSpPr>
        <p:spPr>
          <a:xfrm>
            <a:off x="6735068" y="5517232"/>
            <a:ext cx="154534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JDBCOracleLoader</a:t>
            </a:r>
            <a:endParaRPr lang="fr-FR" sz="1400" dirty="0"/>
          </a:p>
        </p:txBody>
      </p:sp>
      <p:sp>
        <p:nvSpPr>
          <p:cNvPr id="14" name="Rectangle 13"/>
          <p:cNvSpPr/>
          <p:nvPr/>
        </p:nvSpPr>
        <p:spPr>
          <a:xfrm>
            <a:off x="3347864" y="5373216"/>
            <a:ext cx="187220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BkkPluginMgr</a:t>
            </a:r>
            <a:endParaRPr lang="fr-FR" sz="1400" dirty="0"/>
          </a:p>
        </p:txBody>
      </p:sp>
      <p:sp>
        <p:nvSpPr>
          <p:cNvPr id="15" name="Organigramme : Document 14"/>
          <p:cNvSpPr/>
          <p:nvPr/>
        </p:nvSpPr>
        <p:spPr>
          <a:xfrm>
            <a:off x="179512" y="5231916"/>
            <a:ext cx="2016224" cy="789372"/>
          </a:xfrm>
          <a:prstGeom prst="flowChartDocumen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70C0"/>
                </a:solidFill>
              </a:rPr>
              <a:t>These</a:t>
            </a:r>
            <a:r>
              <a:rPr lang="en-US" dirty="0" smtClean="0"/>
              <a:t> </a:t>
            </a:r>
            <a:r>
              <a:rPr lang="en-US" sz="1400" dirty="0" smtClean="0">
                <a:solidFill>
                  <a:srgbClr val="0070C0"/>
                </a:solidFill>
              </a:rPr>
              <a:t>classes are to be extended by classes using the package</a:t>
            </a:r>
            <a:endParaRPr lang="fr-FR" sz="1400" dirty="0">
              <a:solidFill>
                <a:srgbClr val="0070C0"/>
              </a:solidFill>
            </a:endParaRPr>
          </a:p>
        </p:txBody>
      </p:sp>
      <p:sp>
        <p:nvSpPr>
          <p:cNvPr id="16" name="Organigramme : Document 15"/>
          <p:cNvSpPr/>
          <p:nvPr/>
        </p:nvSpPr>
        <p:spPr>
          <a:xfrm>
            <a:off x="7596336" y="2636913"/>
            <a:ext cx="1368152" cy="1139036"/>
          </a:xfrm>
          <a:prstGeom prst="flowChartDocumen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70C0"/>
                </a:solidFill>
              </a:rPr>
              <a:t>The plugins implement the real database operations</a:t>
            </a:r>
            <a:endParaRPr lang="fr-FR" sz="1400" dirty="0">
              <a:solidFill>
                <a:srgbClr val="0070C0"/>
              </a:solidFill>
            </a:endParaRPr>
          </a:p>
        </p:txBody>
      </p:sp>
      <p:cxnSp>
        <p:nvCxnSpPr>
          <p:cNvPr id="18" name="Connecteur droit avec flèche 17"/>
          <p:cNvCxnSpPr>
            <a:stCxn id="9" idx="0"/>
            <a:endCxn id="8" idx="2"/>
          </p:cNvCxnSpPr>
          <p:nvPr/>
        </p:nvCxnSpPr>
        <p:spPr>
          <a:xfrm flipH="1" flipV="1">
            <a:off x="4608004" y="1988840"/>
            <a:ext cx="9001" cy="4320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V="1">
            <a:off x="4572000" y="3140968"/>
            <a:ext cx="0" cy="720080"/>
          </a:xfrm>
          <a:prstGeom prst="straightConnector1">
            <a:avLst/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>
            <a:stCxn id="11" idx="1"/>
            <a:endCxn id="10" idx="3"/>
          </p:cNvCxnSpPr>
          <p:nvPr/>
        </p:nvCxnSpPr>
        <p:spPr>
          <a:xfrm flipH="1">
            <a:off x="2987824" y="4257092"/>
            <a:ext cx="86409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>
            <a:stCxn id="12" idx="0"/>
            <a:endCxn id="9" idx="3"/>
          </p:cNvCxnSpPr>
          <p:nvPr/>
        </p:nvCxnSpPr>
        <p:spPr>
          <a:xfrm rot="16200000" flipV="1">
            <a:off x="5916646" y="2966452"/>
            <a:ext cx="1658900" cy="1287851"/>
          </a:xfrm>
          <a:prstGeom prst="bentConnector2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>
            <a:stCxn id="10" idx="0"/>
            <a:endCxn id="8" idx="1"/>
          </p:cNvCxnSpPr>
          <p:nvPr/>
        </p:nvCxnSpPr>
        <p:spPr>
          <a:xfrm rot="5400000" flipH="1" flipV="1">
            <a:off x="1817694" y="2114854"/>
            <a:ext cx="2232248" cy="1260140"/>
          </a:xfrm>
          <a:prstGeom prst="bentConnector2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en angle 32"/>
          <p:cNvCxnSpPr>
            <a:stCxn id="10" idx="2"/>
            <a:endCxn id="14" idx="1"/>
          </p:cNvCxnSpPr>
          <p:nvPr/>
        </p:nvCxnSpPr>
        <p:spPr>
          <a:xfrm rot="16200000" flipH="1">
            <a:off x="2267744" y="4689140"/>
            <a:ext cx="1116124" cy="1044116"/>
          </a:xfrm>
          <a:prstGeom prst="bentConnector2">
            <a:avLst/>
          </a:prstGeom>
          <a:ln w="2540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en angle 33"/>
          <p:cNvCxnSpPr>
            <a:stCxn id="14" idx="3"/>
            <a:endCxn id="13" idx="1"/>
          </p:cNvCxnSpPr>
          <p:nvPr/>
        </p:nvCxnSpPr>
        <p:spPr>
          <a:xfrm>
            <a:off x="5220072" y="5769260"/>
            <a:ext cx="1514996" cy="144016"/>
          </a:xfrm>
          <a:prstGeom prst="straightConnector1">
            <a:avLst/>
          </a:prstGeom>
          <a:ln w="2540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en angle 36"/>
          <p:cNvCxnSpPr>
            <a:stCxn id="14" idx="0"/>
            <a:endCxn id="12" idx="1"/>
          </p:cNvCxnSpPr>
          <p:nvPr/>
        </p:nvCxnSpPr>
        <p:spPr>
          <a:xfrm rot="5400000" flipH="1" flipV="1">
            <a:off x="5167424" y="3952416"/>
            <a:ext cx="537344" cy="2304256"/>
          </a:xfrm>
          <a:prstGeom prst="bentConnector2">
            <a:avLst/>
          </a:prstGeom>
          <a:ln w="2540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/>
          <p:cNvSpPr txBox="1"/>
          <p:nvPr/>
        </p:nvSpPr>
        <p:spPr>
          <a:xfrm>
            <a:off x="5508104" y="5517232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tx2"/>
                </a:solidFill>
              </a:rPr>
              <a:t>&lt;&lt;</a:t>
            </a:r>
            <a:r>
              <a:rPr lang="en-US" sz="1400" dirty="0" smtClean="0">
                <a:solidFill>
                  <a:schemeClr val="tx2"/>
                </a:solidFill>
              </a:rPr>
              <a:t>instantiate</a:t>
            </a:r>
            <a:r>
              <a:rPr lang="en-US" sz="1050" dirty="0" smtClean="0">
                <a:solidFill>
                  <a:schemeClr val="tx2"/>
                </a:solidFill>
              </a:rPr>
              <a:t>&gt;&gt;</a:t>
            </a:r>
            <a:endParaRPr lang="fr-FR" sz="1050" dirty="0">
              <a:solidFill>
                <a:schemeClr val="tx2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3258716" y="4869160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tx2"/>
                </a:solidFill>
              </a:rPr>
              <a:t>&lt;&lt;</a:t>
            </a:r>
            <a:r>
              <a:rPr lang="en-US" sz="1400" dirty="0" smtClean="0">
                <a:solidFill>
                  <a:schemeClr val="tx2"/>
                </a:solidFill>
              </a:rPr>
              <a:t>instantiate</a:t>
            </a:r>
            <a:r>
              <a:rPr lang="en-US" sz="1050" dirty="0" smtClean="0">
                <a:solidFill>
                  <a:schemeClr val="tx2"/>
                </a:solidFill>
              </a:rPr>
              <a:t>&gt;&gt;</a:t>
            </a:r>
            <a:endParaRPr lang="fr-FR" sz="1050" dirty="0">
              <a:solidFill>
                <a:schemeClr val="tx2"/>
              </a:solidFill>
            </a:endParaRPr>
          </a:p>
        </p:txBody>
      </p:sp>
      <p:cxnSp>
        <p:nvCxnSpPr>
          <p:cNvPr id="45" name="Connecteur en angle 44"/>
          <p:cNvCxnSpPr/>
          <p:nvPr/>
        </p:nvCxnSpPr>
        <p:spPr>
          <a:xfrm rot="10800000" flipV="1">
            <a:off x="2825806" y="2794021"/>
            <a:ext cx="306034" cy="981927"/>
          </a:xfrm>
          <a:prstGeom prst="bentConnector2">
            <a:avLst/>
          </a:prstGeom>
          <a:ln w="25400"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ZoneTexte 45"/>
          <p:cNvSpPr txBox="1"/>
          <p:nvPr/>
        </p:nvSpPr>
        <p:spPr>
          <a:xfrm>
            <a:off x="2978822" y="3610378"/>
            <a:ext cx="636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plugin</a:t>
            </a:r>
            <a:endParaRPr lang="fr-FR" sz="1400" dirty="0">
              <a:solidFill>
                <a:srgbClr val="0070C0"/>
              </a:solidFill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1583668" y="4941168"/>
            <a:ext cx="9721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&lt;&lt;Use&gt;&gt;</a:t>
            </a:r>
            <a:endParaRPr lang="fr-FR" sz="1400" dirty="0">
              <a:solidFill>
                <a:srgbClr val="0070C0"/>
              </a:solidFill>
            </a:endParaRPr>
          </a:p>
        </p:txBody>
      </p:sp>
      <p:cxnSp>
        <p:nvCxnSpPr>
          <p:cNvPr id="49" name="Connecteur en angle 48"/>
          <p:cNvCxnSpPr/>
          <p:nvPr/>
        </p:nvCxnSpPr>
        <p:spPr>
          <a:xfrm rot="5400000">
            <a:off x="7076734" y="4277551"/>
            <a:ext cx="3091436" cy="684075"/>
          </a:xfrm>
          <a:prstGeom prst="bentConnector3">
            <a:avLst>
              <a:gd name="adj1" fmla="val 100530"/>
            </a:avLst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en angle 51"/>
          <p:cNvCxnSpPr/>
          <p:nvPr/>
        </p:nvCxnSpPr>
        <p:spPr>
          <a:xfrm rot="5400000">
            <a:off x="7603366" y="4264124"/>
            <a:ext cx="1176903" cy="177191"/>
          </a:xfrm>
          <a:prstGeom prst="bentConnector3">
            <a:avLst>
              <a:gd name="adj1" fmla="val 97481"/>
            </a:avLst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en angle 55"/>
          <p:cNvCxnSpPr>
            <a:stCxn id="10" idx="1"/>
          </p:cNvCxnSpPr>
          <p:nvPr/>
        </p:nvCxnSpPr>
        <p:spPr>
          <a:xfrm rot="10800000" flipV="1">
            <a:off x="683570" y="4257091"/>
            <a:ext cx="936102" cy="919847"/>
          </a:xfrm>
          <a:prstGeom prst="bentConnector3">
            <a:avLst>
              <a:gd name="adj1" fmla="val 105624"/>
            </a:avLst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en angle 59"/>
          <p:cNvCxnSpPr>
            <a:stCxn id="11" idx="1"/>
            <a:endCxn id="15" idx="3"/>
          </p:cNvCxnSpPr>
          <p:nvPr/>
        </p:nvCxnSpPr>
        <p:spPr>
          <a:xfrm flipH="1">
            <a:off x="2195736" y="4257092"/>
            <a:ext cx="1656184" cy="1369510"/>
          </a:xfrm>
          <a:prstGeom prst="straightConnector1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4860032" y="2060848"/>
            <a:ext cx="10477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B0F0"/>
                </a:solidFill>
              </a:rPr>
              <a:t>&lt;&lt;extend&gt;&gt;</a:t>
            </a:r>
            <a:endParaRPr lang="fr-FR" sz="1400" dirty="0">
              <a:solidFill>
                <a:srgbClr val="00B0F0"/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2915816" y="3913311"/>
            <a:ext cx="10477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&lt;&lt;extend&gt;&gt;</a:t>
            </a:r>
            <a:endParaRPr lang="fr-FR" sz="1400" dirty="0">
              <a:solidFill>
                <a:srgbClr val="0070C0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1259632" y="2213248"/>
            <a:ext cx="13403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B0F0"/>
                </a:solidFill>
              </a:rPr>
              <a:t>&lt;&lt;implement&gt;&gt;</a:t>
            </a:r>
            <a:endParaRPr lang="fr-FR" sz="1400" dirty="0">
              <a:solidFill>
                <a:srgbClr val="00B0F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68677" y="3212976"/>
            <a:ext cx="9220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>
                <a:solidFill>
                  <a:srgbClr val="00B0F0"/>
                </a:solidFill>
              </a:rPr>
              <a:t>&lt;&lt;has a&gt;&gt;</a:t>
            </a:r>
            <a:endParaRPr lang="fr-FR" sz="1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12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5C3F6F-625E-4078-A4DC-3B20677CA290}" type="datetime1">
              <a:rPr lang="fr-FR" smtClean="0"/>
              <a:pPr>
                <a:defRPr/>
              </a:pPr>
              <a:t>29/05/2013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ATLAS Metadata Interface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689B5-D1CC-487D-A9FF-D4B4C33237A2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1492953179"/>
              </p:ext>
            </p:extLst>
          </p:nvPr>
        </p:nvGraphicFramePr>
        <p:xfrm>
          <a:off x="1259632" y="1412776"/>
          <a:ext cx="724812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Rectangle 13"/>
          <p:cNvSpPr/>
          <p:nvPr/>
        </p:nvSpPr>
        <p:spPr>
          <a:xfrm>
            <a:off x="6039021" y="1988840"/>
            <a:ext cx="162302" cy="2808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avec flèche vers le haut 14"/>
          <p:cNvSpPr/>
          <p:nvPr/>
        </p:nvSpPr>
        <p:spPr>
          <a:xfrm>
            <a:off x="4427984" y="4725144"/>
            <a:ext cx="2592288" cy="1224136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AMI </a:t>
            </a:r>
            <a:r>
              <a:rPr lang="en-US" dirty="0" err="1" smtClean="0"/>
              <a:t>devient</a:t>
            </a:r>
            <a:r>
              <a:rPr lang="en-US" dirty="0" smtClean="0"/>
              <a:t> </a:t>
            </a:r>
            <a:r>
              <a:rPr lang="en-US" dirty="0" err="1" smtClean="0"/>
              <a:t>officiellement</a:t>
            </a:r>
            <a:r>
              <a:rPr lang="en-US" dirty="0" smtClean="0"/>
              <a:t> “</a:t>
            </a:r>
            <a:r>
              <a:rPr lang="en-US" dirty="0" err="1" smtClean="0"/>
              <a:t>essentiel</a:t>
            </a:r>
            <a:r>
              <a:rPr lang="en-US" dirty="0" smtClean="0"/>
              <a:t>”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381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AMI Review 2006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“……we </a:t>
            </a:r>
            <a:r>
              <a:rPr lang="en-US" dirty="0"/>
              <a:t>recommend that AMI is deployed as the primary physicist interface to the metadata and Dataset Selection Catalog</a:t>
            </a:r>
            <a:r>
              <a:rPr lang="en-US" dirty="0" smtClean="0"/>
              <a:t>.” April 2006.</a:t>
            </a:r>
          </a:p>
          <a:p>
            <a:r>
              <a:rPr lang="en-US" dirty="0" smtClean="0">
                <a:sym typeface="Wingdings" pitchFamily="2" charset="2"/>
              </a:rPr>
              <a:t> Metadata task force. </a:t>
            </a:r>
            <a:r>
              <a:rPr lang="fr-FR" dirty="0" smtClean="0">
                <a:sym typeface="Wingdings" pitchFamily="2" charset="2"/>
              </a:rPr>
              <a:t>(L’équipe AMI n’en fait pas partie! Toutefois, j’ai obtenu d’être un observateur )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5C3F6F-625E-4078-A4DC-3B20677CA290}" type="datetime1">
              <a:rPr lang="fr-FR" smtClean="0"/>
              <a:pPr>
                <a:defRPr/>
              </a:pPr>
              <a:t>29/05/2013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ATLAS Metadata Interface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689B5-D1CC-487D-A9FF-D4B4C33237A2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824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Onward and Upward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Depuis 2006 :</a:t>
            </a:r>
          </a:p>
          <a:p>
            <a:pPr lvl="1"/>
            <a:r>
              <a:rPr lang="fr-FR" dirty="0" smtClean="0"/>
              <a:t>La place d’AMI dans la collaboration se renforce. (TC n’a jamais été mis en cause)</a:t>
            </a:r>
          </a:p>
          <a:p>
            <a:pPr lvl="1"/>
            <a:r>
              <a:rPr lang="fr-FR" dirty="0" smtClean="0"/>
              <a:t>Infrastructure </a:t>
            </a:r>
            <a:r>
              <a:rPr lang="fr-FR" dirty="0" smtClean="0"/>
              <a:t>de </a:t>
            </a:r>
            <a:r>
              <a:rPr lang="fr-FR" dirty="0" smtClean="0"/>
              <a:t>métadonnées </a:t>
            </a:r>
            <a:r>
              <a:rPr lang="fr-FR" dirty="0" smtClean="0"/>
              <a:t>ATLAS se </a:t>
            </a:r>
            <a:r>
              <a:rPr lang="fr-FR" dirty="0" smtClean="0"/>
              <a:t>renforce.</a:t>
            </a:r>
          </a:p>
          <a:p>
            <a:pPr lvl="2"/>
            <a:r>
              <a:rPr lang="fr-FR" dirty="0" err="1" smtClean="0"/>
              <a:t>External</a:t>
            </a:r>
            <a:r>
              <a:rPr lang="fr-FR" dirty="0" smtClean="0"/>
              <a:t> </a:t>
            </a:r>
            <a:r>
              <a:rPr lang="fr-FR" dirty="0" err="1" smtClean="0"/>
              <a:t>databases</a:t>
            </a:r>
            <a:r>
              <a:rPr lang="fr-FR" dirty="0" smtClean="0"/>
              <a:t> </a:t>
            </a:r>
            <a:r>
              <a:rPr lang="fr-FR" dirty="0" smtClean="0">
                <a:sym typeface="Wingdings" pitchFamily="2" charset="2"/>
              </a:rPr>
              <a:t> Relations avec d’autres bases de données.</a:t>
            </a:r>
          </a:p>
          <a:p>
            <a:pPr lvl="2"/>
            <a:r>
              <a:rPr lang="en-US" dirty="0" err="1" smtClean="0">
                <a:sym typeface="Wingdings" pitchFamily="2" charset="2"/>
              </a:rPr>
              <a:t>Fonctions</a:t>
            </a:r>
            <a:r>
              <a:rPr lang="en-US" dirty="0" smtClean="0">
                <a:sym typeface="Wingdings" pitchFamily="2" charset="2"/>
              </a:rPr>
              <a:t> pour Data Preparation et MC production.</a:t>
            </a:r>
            <a:endParaRPr lang="fr-FR" dirty="0" smtClean="0"/>
          </a:p>
          <a:p>
            <a:pPr lvl="2"/>
            <a:r>
              <a:rPr lang="fr-FR" dirty="0" err="1" smtClean="0"/>
              <a:t>Sync</a:t>
            </a:r>
            <a:r>
              <a:rPr lang="fr-FR" dirty="0" smtClean="0"/>
              <a:t>. avec DDM (</a:t>
            </a:r>
            <a:r>
              <a:rPr lang="fr-FR" dirty="0" err="1"/>
              <a:t>D</a:t>
            </a:r>
            <a:r>
              <a:rPr lang="fr-FR" dirty="0" err="1" smtClean="0"/>
              <a:t>istributed</a:t>
            </a:r>
            <a:r>
              <a:rPr lang="fr-FR" dirty="0" smtClean="0"/>
              <a:t> Data </a:t>
            </a:r>
            <a:r>
              <a:rPr lang="fr-FR" dirty="0"/>
              <a:t>M</a:t>
            </a:r>
            <a:r>
              <a:rPr lang="fr-FR" dirty="0" smtClean="0"/>
              <a:t>anagement)</a:t>
            </a: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B11780-A97B-48C6-8FB0-C3BC67446C0D}" type="datetime1">
              <a:rPr lang="fr-FR" smtClean="0"/>
              <a:pPr>
                <a:defRPr/>
              </a:pPr>
              <a:t>29/05/2013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ATLAS Metadata Interface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84A779-7C9F-43E8-8A71-B84D25EA3AB6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2247975"/>
              </p:ext>
            </p:extLst>
          </p:nvPr>
        </p:nvGraphicFramePr>
        <p:xfrm>
          <a:off x="1187624" y="4365103"/>
          <a:ext cx="4110080" cy="22573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" name="Graphique" r:id="rId3" imgW="8220159" imgH="4514755" progId="Excel.Chart.8">
                  <p:embed/>
                </p:oleObj>
              </mc:Choice>
              <mc:Fallback>
                <p:oleObj name="Graphique" r:id="rId3" imgW="8220159" imgH="4514755" progId="Excel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4365103"/>
                        <a:ext cx="4110080" cy="22573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5652120" y="4365104"/>
            <a:ext cx="2880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Nov 2011 – ATLAS Information Protection </a:t>
            </a:r>
            <a:r>
              <a:rPr lang="en-US" dirty="0" smtClean="0">
                <a:sym typeface="Wingdings" pitchFamily="2" charset="2"/>
              </a:rPr>
              <a:t></a:t>
            </a:r>
            <a:br>
              <a:rPr lang="en-US" dirty="0" smtClean="0">
                <a:sym typeface="Wingdings" pitchFamily="2" charset="2"/>
              </a:rPr>
            </a:br>
            <a:r>
              <a:rPr lang="fr-FR" dirty="0" smtClean="0">
                <a:sym typeface="Wingdings" pitchFamily="2" charset="2"/>
              </a:rPr>
              <a:t>Nous savons combien d’utilisateurs “lecture”.</a:t>
            </a:r>
          </a:p>
          <a:p>
            <a:r>
              <a:rPr lang="fr-FR" dirty="0" smtClean="0">
                <a:sym typeface="Wingdings" pitchFamily="2" charset="2"/>
              </a:rPr>
              <a:t>Depuis Novembre 2012 Monitoring des requêtes.</a:t>
            </a:r>
            <a:endParaRPr lang="fr-FR" dirty="0"/>
          </a:p>
        </p:txBody>
      </p:sp>
      <p:sp>
        <p:nvSpPr>
          <p:cNvPr id="9" name="Légende encadrée 1 8"/>
          <p:cNvSpPr/>
          <p:nvPr/>
        </p:nvSpPr>
        <p:spPr>
          <a:xfrm>
            <a:off x="4608004" y="5848676"/>
            <a:ext cx="936104" cy="576064"/>
          </a:xfrm>
          <a:prstGeom prst="borderCallout1">
            <a:avLst>
              <a:gd name="adj1" fmla="val 18750"/>
              <a:gd name="adj2" fmla="val -8333"/>
              <a:gd name="adj3" fmla="val -255671"/>
              <a:gd name="adj4" fmla="val 688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~1960</a:t>
            </a:r>
            <a:br>
              <a:rPr lang="en-US" dirty="0" smtClean="0"/>
            </a:br>
            <a:r>
              <a:rPr lang="en-US" dirty="0" smtClean="0"/>
              <a:t>05/13</a:t>
            </a:r>
            <a:endParaRPr lang="fr-FR" dirty="0"/>
          </a:p>
        </p:txBody>
      </p:sp>
      <p:cxnSp>
        <p:nvCxnSpPr>
          <p:cNvPr id="11" name="Connecteur droit avec flèche 10"/>
          <p:cNvCxnSpPr/>
          <p:nvPr/>
        </p:nvCxnSpPr>
        <p:spPr>
          <a:xfrm flipV="1">
            <a:off x="4608004" y="4293096"/>
            <a:ext cx="684076" cy="148357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Légende encadrée 1 11"/>
          <p:cNvSpPr/>
          <p:nvPr/>
        </p:nvSpPr>
        <p:spPr>
          <a:xfrm>
            <a:off x="3347864" y="5949280"/>
            <a:ext cx="936104" cy="576064"/>
          </a:xfrm>
          <a:prstGeom prst="borderCallout1">
            <a:avLst>
              <a:gd name="adj1" fmla="val 18750"/>
              <a:gd name="adj2" fmla="val -8333"/>
              <a:gd name="adj3" fmla="val -171896"/>
              <a:gd name="adj4" fmla="val 1543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~1600</a:t>
            </a:r>
            <a:br>
              <a:rPr lang="en-US" dirty="0" smtClean="0"/>
            </a:br>
            <a:r>
              <a:rPr lang="en-US" dirty="0" smtClean="0"/>
              <a:t>03/12</a:t>
            </a:r>
            <a:endParaRPr lang="fr-FR" dirty="0"/>
          </a:p>
        </p:txBody>
      </p:sp>
      <p:sp>
        <p:nvSpPr>
          <p:cNvPr id="13" name="Légende encadrée 1 12"/>
          <p:cNvSpPr/>
          <p:nvPr/>
        </p:nvSpPr>
        <p:spPr>
          <a:xfrm>
            <a:off x="185540" y="5409346"/>
            <a:ext cx="936104" cy="1115998"/>
          </a:xfrm>
          <a:prstGeom prst="borderCallout1">
            <a:avLst>
              <a:gd name="adj1" fmla="val 98116"/>
              <a:gd name="adj2" fmla="val 97489"/>
              <a:gd name="adj3" fmla="val 71885"/>
              <a:gd name="adj4" fmla="val 1624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~400</a:t>
            </a:r>
            <a:br>
              <a:rPr lang="en-US" dirty="0" smtClean="0"/>
            </a:br>
            <a:r>
              <a:rPr lang="en-US" dirty="0" smtClean="0"/>
              <a:t>11/11</a:t>
            </a:r>
            <a:br>
              <a:rPr lang="en-US" dirty="0" smtClean="0"/>
            </a:br>
            <a:r>
              <a:rPr lang="en-US" dirty="0" smtClean="0"/>
              <a:t>(lecture </a:t>
            </a:r>
            <a:r>
              <a:rPr lang="en-US" dirty="0" err="1" smtClean="0"/>
              <a:t>seul</a:t>
            </a:r>
            <a:r>
              <a:rPr lang="en-US" dirty="0" smtClean="0"/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628800"/>
            <a:ext cx="6772275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B11780-A97B-48C6-8FB0-C3BC67446C0D}" type="datetime1">
              <a:rPr lang="fr-FR" smtClean="0"/>
              <a:pPr>
                <a:defRPr/>
              </a:pPr>
              <a:t>29/05/2013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ATLAS Metadata Interface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84A779-7C9F-43E8-8A71-B84D25EA3AB6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1804"/>
            <a:ext cx="545782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cteur en arc 7"/>
          <p:cNvCxnSpPr/>
          <p:nvPr/>
        </p:nvCxnSpPr>
        <p:spPr>
          <a:xfrm>
            <a:off x="5853361" y="908720"/>
            <a:ext cx="1958999" cy="936104"/>
          </a:xfrm>
          <a:prstGeom prst="curvedConnector3">
            <a:avLst>
              <a:gd name="adj1" fmla="val 50000"/>
            </a:avLst>
          </a:prstGeom>
          <a:ln w="53975" cmpd="sng">
            <a:bevel/>
            <a:tailEnd type="stealth" w="lg" len="lg"/>
          </a:ln>
          <a:effectLst/>
          <a:scene3d>
            <a:camera prst="orthographicFront"/>
            <a:lightRig rig="threePt" dir="t"/>
          </a:scene3d>
          <a:sp3d prstMaterial="matte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251520" y="4110062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Dataset selection</a:t>
            </a:r>
            <a:br>
              <a:rPr lang="en-US" dirty="0" smtClean="0"/>
            </a:br>
            <a:r>
              <a:rPr lang="en-US" dirty="0" smtClean="0"/>
              <a:t>2007 - &gt; 2013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8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5C3F6F-625E-4078-A4DC-3B20677CA290}" type="datetime1">
              <a:rPr lang="fr-FR" smtClean="0"/>
              <a:pPr>
                <a:defRPr/>
              </a:pPr>
              <a:t>29/05/2013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ATLAS Metadata Interface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689B5-D1CC-487D-A9FF-D4B4C33237A2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147" y="1747986"/>
            <a:ext cx="7934325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67" y="620688"/>
            <a:ext cx="606742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732240" y="404664"/>
            <a:ext cx="2088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Refonte</a:t>
            </a:r>
            <a:r>
              <a:rPr lang="en-US" sz="2000" dirty="0" smtClean="0"/>
              <a:t> des pages WEB 2013.</a:t>
            </a:r>
          </a:p>
          <a:p>
            <a:r>
              <a:rPr lang="en-US" sz="2000" dirty="0" smtClean="0"/>
              <a:t>AJAX/ Java Script</a:t>
            </a:r>
            <a:endParaRPr lang="fr-FR" sz="2000" dirty="0"/>
          </a:p>
        </p:txBody>
      </p:sp>
      <p:sp>
        <p:nvSpPr>
          <p:cNvPr id="6" name="ZoneTexte 5"/>
          <p:cNvSpPr txBox="1"/>
          <p:nvPr/>
        </p:nvSpPr>
        <p:spPr>
          <a:xfrm>
            <a:off x="5796136" y="1556792"/>
            <a:ext cx="3024336" cy="830997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2,7 million datasets</a:t>
            </a:r>
            <a:br>
              <a:rPr lang="en-US" sz="2400" dirty="0" smtClean="0"/>
            </a:br>
            <a:r>
              <a:rPr lang="en-US" sz="2400" dirty="0" smtClean="0"/>
              <a:t>273 million files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74183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AMI – </a:t>
            </a:r>
            <a:r>
              <a:rPr lang="en-US" dirty="0" err="1" smtClean="0"/>
              <a:t>C’est</a:t>
            </a:r>
            <a:r>
              <a:rPr lang="en-US" dirty="0" smtClean="0"/>
              <a:t> quoi?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12568"/>
          </a:xfrm>
        </p:spPr>
        <p:txBody>
          <a:bodyPr/>
          <a:lstStyle/>
          <a:p>
            <a:r>
              <a:rPr lang="fr-FR" sz="2800" dirty="0" smtClean="0"/>
              <a:t>Un FRAMEWORK pour des applications base de données avec interface WEB + CLI.</a:t>
            </a:r>
          </a:p>
          <a:p>
            <a:r>
              <a:rPr lang="fr-FR" sz="2800" dirty="0" smtClean="0"/>
              <a:t>Développé au LPSC dans le cadre de l’expérience ATLAS, mais (bien sur) applicable à d’autre projets.</a:t>
            </a:r>
          </a:p>
          <a:p>
            <a:pPr lvl="1"/>
            <a:r>
              <a:rPr lang="fr-FR" sz="2000" dirty="0" smtClean="0"/>
              <a:t>S.A. + </a:t>
            </a:r>
            <a:r>
              <a:rPr lang="fr-FR" sz="2000" dirty="0" err="1" smtClean="0"/>
              <a:t>Jerome</a:t>
            </a:r>
            <a:r>
              <a:rPr lang="fr-FR" sz="2000" dirty="0" smtClean="0"/>
              <a:t> </a:t>
            </a:r>
            <a:r>
              <a:rPr lang="fr-FR" sz="2000" dirty="0" err="1" smtClean="0"/>
              <a:t>Fulachier</a:t>
            </a:r>
            <a:r>
              <a:rPr lang="fr-FR" sz="2000" dirty="0" smtClean="0"/>
              <a:t>, Fabian Lambert</a:t>
            </a:r>
          </a:p>
          <a:p>
            <a:pPr lvl="1"/>
            <a:r>
              <a:rPr lang="fr-FR" sz="2000" dirty="0" smtClean="0"/>
              <a:t>Collaborations ponctuelles – </a:t>
            </a:r>
            <a:r>
              <a:rPr lang="fr-FR" sz="2000" dirty="0" err="1" smtClean="0"/>
              <a:t>Univ</a:t>
            </a:r>
            <a:r>
              <a:rPr lang="fr-FR" sz="2000" dirty="0" smtClean="0"/>
              <a:t>. de Glasgow, Simon Fraser </a:t>
            </a:r>
            <a:r>
              <a:rPr lang="fr-FR" sz="2000" dirty="0" err="1" smtClean="0"/>
              <a:t>Univ</a:t>
            </a:r>
            <a:r>
              <a:rPr lang="fr-FR" sz="2000" dirty="0" smtClean="0"/>
              <a:t>. , </a:t>
            </a:r>
            <a:r>
              <a:rPr lang="fr-FR" sz="2000" dirty="0" err="1" smtClean="0"/>
              <a:t>Univ</a:t>
            </a:r>
            <a:r>
              <a:rPr lang="fr-FR" sz="2000" dirty="0" smtClean="0"/>
              <a:t>. de Göttingen. (</a:t>
            </a:r>
            <a:r>
              <a:rPr lang="en-US" sz="2000" dirty="0" err="1"/>
              <a:t>Haykuhi</a:t>
            </a:r>
            <a:r>
              <a:rPr lang="en-US" sz="2000" dirty="0"/>
              <a:t> </a:t>
            </a:r>
            <a:r>
              <a:rPr lang="en-US" sz="2000" dirty="0" err="1"/>
              <a:t>Musheghyan</a:t>
            </a:r>
            <a:r>
              <a:rPr lang="en-US" sz="2000" dirty="0"/>
              <a:t> </a:t>
            </a:r>
            <a:r>
              <a:rPr lang="fr-FR" sz="2000" dirty="0" smtClean="0"/>
              <a:t>)</a:t>
            </a:r>
          </a:p>
          <a:p>
            <a:pPr lvl="1"/>
            <a:r>
              <a:rPr lang="fr-FR" sz="2000" dirty="0" smtClean="0"/>
              <a:t>Plusieurs étudiants; au moins 2 ont fait du travail dont on s’en sert toujours.</a:t>
            </a:r>
          </a:p>
          <a:p>
            <a:r>
              <a:rPr lang="fr-FR" sz="2800" dirty="0" smtClean="0"/>
              <a:t>2 applications “essentielles pour ATLAS ” utilisent le Framework. </a:t>
            </a:r>
            <a:r>
              <a:rPr lang="fr-FR" sz="2800" dirty="0" smtClean="0">
                <a:solidFill>
                  <a:srgbClr val="FF0000"/>
                </a:solidFill>
              </a:rPr>
              <a:t>AMI </a:t>
            </a:r>
            <a:r>
              <a:rPr lang="fr-FR" sz="2800" dirty="0" err="1" smtClean="0">
                <a:solidFill>
                  <a:srgbClr val="FF0000"/>
                </a:solidFill>
              </a:rPr>
              <a:t>Physics</a:t>
            </a:r>
            <a:r>
              <a:rPr lang="fr-FR" sz="2800" dirty="0" smtClean="0">
                <a:solidFill>
                  <a:srgbClr val="FF0000"/>
                </a:solidFill>
              </a:rPr>
              <a:t> </a:t>
            </a:r>
            <a:r>
              <a:rPr lang="fr-FR" sz="2800" dirty="0" err="1" smtClean="0">
                <a:solidFill>
                  <a:srgbClr val="FF0000"/>
                </a:solidFill>
              </a:rPr>
              <a:t>Metadata</a:t>
            </a:r>
            <a:r>
              <a:rPr lang="fr-FR" sz="2800" dirty="0" smtClean="0">
                <a:solidFill>
                  <a:srgbClr val="FF0000"/>
                </a:solidFill>
              </a:rPr>
              <a:t> </a:t>
            </a:r>
            <a:r>
              <a:rPr lang="fr-FR" sz="2800" dirty="0" smtClean="0"/>
              <a:t>et </a:t>
            </a:r>
            <a:r>
              <a:rPr lang="fr-FR" sz="2800" dirty="0" smtClean="0">
                <a:solidFill>
                  <a:srgbClr val="FF0000"/>
                </a:solidFill>
              </a:rPr>
              <a:t>Tag </a:t>
            </a:r>
            <a:r>
              <a:rPr lang="fr-FR" sz="2800" dirty="0" err="1" smtClean="0">
                <a:solidFill>
                  <a:srgbClr val="FF0000"/>
                </a:solidFill>
              </a:rPr>
              <a:t>Collector</a:t>
            </a:r>
            <a:r>
              <a:rPr lang="fr-FR" sz="2800" dirty="0" smtClean="0"/>
              <a:t>.</a:t>
            </a:r>
            <a:br>
              <a:rPr lang="fr-FR" sz="2800" dirty="0" smtClean="0"/>
            </a:br>
            <a:r>
              <a:rPr lang="fr-FR" sz="2400" i="1" dirty="0" smtClean="0"/>
              <a:t>(en fait au début 2 </a:t>
            </a:r>
            <a:r>
              <a:rPr lang="fr-FR" sz="2400" i="1" dirty="0" err="1" smtClean="0"/>
              <a:t>apps</a:t>
            </a:r>
            <a:r>
              <a:rPr lang="fr-FR" sz="2400" i="1" dirty="0" smtClean="0"/>
              <a:t>. </a:t>
            </a:r>
            <a:r>
              <a:rPr lang="fr-FR" sz="2400" i="1" dirty="0" err="1" smtClean="0"/>
              <a:t>independent</a:t>
            </a:r>
            <a:r>
              <a:rPr lang="fr-FR" sz="2400" i="1" dirty="0" smtClean="0"/>
              <a:t> que nous avons rapidement « unifiées » par le </a:t>
            </a:r>
            <a:r>
              <a:rPr lang="fr-FR" sz="2400" i="1" dirty="0" err="1" smtClean="0"/>
              <a:t>framework</a:t>
            </a:r>
            <a:r>
              <a:rPr lang="fr-FR" sz="2400" i="1" dirty="0" smtClean="0"/>
              <a:t>.)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B11780-A97B-48C6-8FB0-C3BC67446C0D}" type="datetime1">
              <a:rPr lang="fr-FR" smtClean="0"/>
              <a:pPr>
                <a:defRPr/>
              </a:pPr>
              <a:t>29/05/2013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ATLAS Metadata Interface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84A779-7C9F-43E8-8A71-B84D25EA3AB6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135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Acquisition des Métadonnées</a:t>
            </a:r>
            <a:endParaRPr lang="fr-FR" dirty="0"/>
          </a:p>
        </p:txBody>
      </p:sp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Seulement</a:t>
            </a:r>
            <a:r>
              <a:rPr lang="en-US" dirty="0" smtClean="0"/>
              <a:t> les datasets </a:t>
            </a:r>
            <a:r>
              <a:rPr lang="en-US" dirty="0" err="1" smtClean="0"/>
              <a:t>officiels</a:t>
            </a:r>
            <a:r>
              <a:rPr lang="en-US" dirty="0" smtClean="0"/>
              <a:t>.</a:t>
            </a:r>
            <a:endParaRPr lang="fr-FR" dirty="0" smtClean="0"/>
          </a:p>
          <a:p>
            <a:r>
              <a:rPr lang="fr-FR" dirty="0" smtClean="0"/>
              <a:t>Principes </a:t>
            </a:r>
            <a:r>
              <a:rPr lang="fr-FR" dirty="0" smtClean="0"/>
              <a:t>:</a:t>
            </a:r>
          </a:p>
          <a:p>
            <a:pPr lvl="1"/>
            <a:r>
              <a:rPr lang="fr-FR" dirty="0" smtClean="0"/>
              <a:t>Cohérentes,</a:t>
            </a:r>
          </a:p>
          <a:p>
            <a:pPr lvl="1"/>
            <a:r>
              <a:rPr lang="fr-FR" dirty="0" smtClean="0"/>
              <a:t>Précises</a:t>
            </a:r>
          </a:p>
          <a:p>
            <a:pPr lvl="1"/>
            <a:r>
              <a:rPr lang="fr-FR" dirty="0" smtClean="0"/>
              <a:t>Et …</a:t>
            </a:r>
          </a:p>
          <a:p>
            <a:pPr marL="0" indent="0" algn="ctr">
              <a:buNone/>
            </a:pPr>
            <a:r>
              <a:rPr lang="fr-FR" dirty="0" smtClean="0">
                <a:solidFill>
                  <a:srgbClr val="FF0000"/>
                </a:solidFill>
              </a:rPr>
              <a:t>La douleur d’acquisition </a:t>
            </a:r>
          </a:p>
          <a:p>
            <a:pPr marL="0" indent="0" algn="ctr">
              <a:buNone/>
            </a:pPr>
            <a:r>
              <a:rPr lang="fr-FR" dirty="0" smtClean="0">
                <a:solidFill>
                  <a:srgbClr val="FF0000"/>
                </a:solidFill>
              </a:rPr>
              <a:t>&lt; </a:t>
            </a:r>
          </a:p>
          <a:p>
            <a:pPr marL="0" indent="0" algn="ctr">
              <a:buNone/>
            </a:pPr>
            <a:r>
              <a:rPr lang="fr-FR" dirty="0" smtClean="0">
                <a:solidFill>
                  <a:srgbClr val="FF0000"/>
                </a:solidFill>
              </a:rPr>
              <a:t>La joie de trouver</a:t>
            </a:r>
          </a:p>
          <a:p>
            <a:pPr marL="0" indent="0" algn="ctr">
              <a:buNone/>
            </a:pPr>
            <a:r>
              <a:rPr lang="en-US" sz="2400" i="1" dirty="0" smtClean="0">
                <a:solidFill>
                  <a:srgbClr val="FF0000"/>
                </a:solidFill>
              </a:rPr>
              <a:t>(Roger Jones)</a:t>
            </a:r>
            <a:endParaRPr lang="fr-FR" sz="2400" i="1" dirty="0">
              <a:solidFill>
                <a:srgbClr val="FF0000"/>
              </a:solidFill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5C3F6F-625E-4078-A4DC-3B20677CA290}" type="datetime1">
              <a:rPr lang="fr-FR" smtClean="0"/>
              <a:pPr>
                <a:defRPr/>
              </a:pPr>
              <a:t>29/05/2013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ATLAS Metadata Interface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689B5-D1CC-487D-A9FF-D4B4C33237A2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047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fr-FR" sz="4000" dirty="0" smtClean="0"/>
              <a:t>AMI </a:t>
            </a:r>
            <a:r>
              <a:rPr lang="fr-FR" sz="4000" dirty="0" err="1" smtClean="0"/>
              <a:t>is</a:t>
            </a:r>
            <a:r>
              <a:rPr lang="fr-FR" sz="4000" dirty="0" smtClean="0"/>
              <a:t> a "</a:t>
            </a:r>
            <a:r>
              <a:rPr lang="fr-FR" sz="4000" dirty="0" err="1" smtClean="0"/>
              <a:t>mediator</a:t>
            </a:r>
            <a:r>
              <a:rPr lang="fr-FR" sz="4000" dirty="0" smtClean="0"/>
              <a:t> interface"</a:t>
            </a:r>
            <a:br>
              <a:rPr lang="fr-FR" sz="4000" dirty="0" smtClean="0"/>
            </a:br>
            <a:endParaRPr lang="fr-FR" sz="4000" dirty="0" smtClean="0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41438"/>
            <a:ext cx="7772400" cy="4754562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≝</a:t>
            </a:r>
            <a:r>
              <a:rPr lang="fr-FR" sz="2400" dirty="0" smtClean="0"/>
              <a:t> </a:t>
            </a:r>
            <a:r>
              <a:rPr lang="en-GB" sz="2400" dirty="0" smtClean="0"/>
              <a:t>“a software module that exploits encoded knowledge about some sets or subsets of data to create information for a higher layer of applications” ‎[</a:t>
            </a:r>
            <a:r>
              <a:rPr lang="en-GB" sz="2800" i="1" dirty="0" err="1" smtClean="0"/>
              <a:t>Gio</a:t>
            </a:r>
            <a:r>
              <a:rPr lang="en-GB" sz="2800" i="1" dirty="0" smtClean="0"/>
              <a:t> </a:t>
            </a:r>
            <a:r>
              <a:rPr lang="en-GB" sz="2800" i="1" dirty="0" err="1" smtClean="0"/>
              <a:t>Wiederhold</a:t>
            </a:r>
            <a:r>
              <a:rPr lang="en-GB" sz="2800" i="1" dirty="0" smtClean="0"/>
              <a:t>, Mediators in the architecture of future information systems, IEEE Computer Magazine, </a:t>
            </a:r>
            <a:r>
              <a:rPr lang="en-GB" sz="2800" i="1" dirty="0" err="1" smtClean="0"/>
              <a:t>Vol</a:t>
            </a:r>
            <a:r>
              <a:rPr lang="en-GB" sz="2800" i="1" dirty="0" smtClean="0"/>
              <a:t> 25, No3, p38-49 March 1993</a:t>
            </a:r>
            <a:r>
              <a:rPr lang="en-GB" sz="2400" dirty="0" smtClean="0"/>
              <a:t>]. 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fr-FR" sz="2400" dirty="0" smtClean="0"/>
              <a:t>Exemple : Calcul du nombre d’événements dans un </a:t>
            </a:r>
            <a:r>
              <a:rPr lang="fr-FR" sz="2400" dirty="0" err="1" smtClean="0"/>
              <a:t>dataset</a:t>
            </a:r>
            <a:r>
              <a:rPr lang="fr-FR" sz="2400" dirty="0" smtClean="0"/>
              <a:t> par agrégation d’information du système de production et le DDM (</a:t>
            </a:r>
            <a:r>
              <a:rPr lang="fr-FR" sz="2400" dirty="0" err="1" smtClean="0"/>
              <a:t>Distributed</a:t>
            </a:r>
            <a:r>
              <a:rPr lang="fr-FR" sz="2400" dirty="0" smtClean="0"/>
              <a:t> Data Management)</a:t>
            </a:r>
          </a:p>
        </p:txBody>
      </p:sp>
    </p:spTree>
    <p:extLst>
      <p:ext uri="{BB962C8B-B14F-4D97-AF65-F5344CB8AC3E}">
        <p14:creationId xmlns:p14="http://schemas.microsoft.com/office/powerpoint/2010/main" val="96352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e la date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8224040-258A-4D18-BE7A-A38C0AF422CB}" type="datetime1">
              <a:rPr lang="fr-FR" sz="1400" smtClean="0"/>
              <a:pPr eaLnBrk="1" hangingPunct="1"/>
              <a:t>29/05/2013</a:t>
            </a:fld>
            <a:endParaRPr lang="fr-FR" sz="1400" smtClean="0"/>
          </a:p>
        </p:txBody>
      </p:sp>
      <p:sp>
        <p:nvSpPr>
          <p:cNvPr id="8195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0066FF"/>
                </a:solidFill>
              </a:rPr>
              <a:t>S.A. </a:t>
            </a:r>
            <a:endParaRPr lang="fr-FR" sz="1400" smtClean="0">
              <a:solidFill>
                <a:srgbClr val="0066FF"/>
              </a:solidFill>
            </a:endParaRPr>
          </a:p>
        </p:txBody>
      </p:sp>
      <p:sp>
        <p:nvSpPr>
          <p:cNvPr id="819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84E4E65-33BE-45F1-9AF7-6E65A6500400}" type="slidenum">
              <a:rPr lang="fr-FR" sz="1400" smtClean="0"/>
              <a:pPr eaLnBrk="1" hangingPunct="1"/>
              <a:t>22</a:t>
            </a:fld>
            <a:endParaRPr lang="fr-FR" sz="1400" smtClean="0"/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dirty="0" err="1" smtClean="0"/>
              <a:t>Nos</a:t>
            </a:r>
            <a:r>
              <a:rPr lang="en-GB" sz="4000" dirty="0" smtClean="0"/>
              <a:t> sources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196752"/>
            <a:ext cx="7772400" cy="46116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sz="2400" dirty="0" smtClean="0"/>
              <a:t>Nous obtenons nos informations d’au moins 4 sources, </a:t>
            </a:r>
            <a:r>
              <a:rPr lang="fr-FR" sz="2400" dirty="0" smtClean="0">
                <a:solidFill>
                  <a:srgbClr val="FF0000"/>
                </a:solidFill>
              </a:rPr>
              <a:t>par 4 méthodes.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GB" sz="2400" dirty="0" smtClean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7194643"/>
              </p:ext>
            </p:extLst>
          </p:nvPr>
        </p:nvGraphicFramePr>
        <p:xfrm>
          <a:off x="1043608" y="2276872"/>
          <a:ext cx="7272807" cy="4032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2808312"/>
                <a:gridCol w="2736303"/>
              </a:tblGrid>
              <a:tr h="432048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Système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741259">
                <a:tc>
                  <a:txBody>
                    <a:bodyPr/>
                    <a:lstStyle/>
                    <a:p>
                      <a:r>
                        <a:rPr lang="fr-FR" sz="1800" dirty="0" err="1" smtClean="0"/>
                        <a:t>Tier</a:t>
                      </a:r>
                      <a:r>
                        <a:rPr lang="fr-FR" sz="1800" dirty="0" smtClean="0"/>
                        <a:t> 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DAQ et first reconstruction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Lecture </a:t>
                      </a:r>
                      <a:r>
                        <a:rPr lang="fr-FR" noProof="0" dirty="0" smtClean="0"/>
                        <a:t>contrôlé</a:t>
                      </a:r>
                      <a:r>
                        <a:rPr lang="en-US" baseline="0" dirty="0" smtClean="0"/>
                        <a:t> par semaphore.</a:t>
                      </a:r>
                      <a:endParaRPr lang="fr-FR" dirty="0"/>
                    </a:p>
                  </a:txBody>
                  <a:tcPr/>
                </a:tc>
              </a:tr>
              <a:tr h="1058941">
                <a:tc>
                  <a:txBody>
                    <a:bodyPr/>
                    <a:lstStyle/>
                    <a:p>
                      <a:r>
                        <a:rPr lang="fr-FR" sz="1800" dirty="0" err="1" smtClean="0"/>
                        <a:t>ProdSys</a:t>
                      </a:r>
                      <a:r>
                        <a:rPr lang="fr-FR" sz="1800" dirty="0" smtClean="0"/>
                        <a:t> (PANDA)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ATLAS MC et </a:t>
                      </a:r>
                      <a:r>
                        <a:rPr lang="fr-FR" sz="1800" dirty="0" err="1" smtClean="0"/>
                        <a:t>reprocessing</a:t>
                      </a:r>
                      <a:r>
                        <a:rPr lang="fr-FR" sz="1800" dirty="0" smtClean="0"/>
                        <a:t> sur la grille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Lecture </a:t>
                      </a:r>
                      <a:r>
                        <a:rPr lang="en-US" dirty="0" err="1" smtClean="0"/>
                        <a:t>libre</a:t>
                      </a:r>
                      <a:r>
                        <a:rPr lang="en-US" dirty="0" smtClean="0"/>
                        <a:t>, sync. par timestamp</a:t>
                      </a:r>
                      <a:endParaRPr lang="fr-FR" dirty="0"/>
                    </a:p>
                  </a:txBody>
                  <a:tcPr/>
                </a:tc>
              </a:tr>
              <a:tr h="741259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DDM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 err="1" smtClean="0"/>
                        <a:t>Distributed</a:t>
                      </a:r>
                      <a:r>
                        <a:rPr lang="fr-FR" sz="1800" dirty="0" smtClean="0"/>
                        <a:t> Data Management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Active MQ (messages – produced/consumer)</a:t>
                      </a:r>
                      <a:endParaRPr lang="fr-FR" dirty="0"/>
                    </a:p>
                  </a:txBody>
                  <a:tcPr/>
                </a:tc>
              </a:tr>
              <a:tr h="1058941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COOL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/>
                        <a:t>Conditions </a:t>
                      </a:r>
                      <a:r>
                        <a:rPr lang="fr-FR" sz="1800" dirty="0" err="1" smtClean="0"/>
                        <a:t>Database</a:t>
                      </a:r>
                      <a:r>
                        <a:rPr lang="fr-FR" sz="1800" dirty="0" smtClean="0"/>
                        <a:t>. 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noProof="0" dirty="0" smtClean="0"/>
                        <a:t>Relation</a:t>
                      </a:r>
                      <a:r>
                        <a:rPr lang="fr-FR" baseline="0" noProof="0" dirty="0" smtClean="0"/>
                        <a:t> de s</a:t>
                      </a:r>
                      <a:r>
                        <a:rPr lang="fr-FR" noProof="0" dirty="0" smtClean="0"/>
                        <a:t>ymbiose via COMA. </a:t>
                      </a:r>
                      <a:endParaRPr lang="fr-FR" noProof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073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 smtClean="0"/>
              <a:t>Comment remplir les bases de données?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sldjump"/>
              </a:rPr>
              <a:t>AMI Task Server </a:t>
            </a:r>
            <a:r>
              <a:rPr lang="en-US" dirty="0" smtClean="0"/>
              <a:t>(un “</a:t>
            </a:r>
            <a:r>
              <a:rPr lang="en-US" dirty="0" err="1" smtClean="0"/>
              <a:t>crontab</a:t>
            </a:r>
            <a:r>
              <a:rPr lang="en-US" dirty="0" smtClean="0"/>
              <a:t>” </a:t>
            </a:r>
            <a:r>
              <a:rPr lang="en-US" dirty="0" err="1" smtClean="0"/>
              <a:t>distribué</a:t>
            </a:r>
            <a:r>
              <a:rPr lang="en-US" dirty="0" smtClean="0"/>
              <a:t>)</a:t>
            </a:r>
          </a:p>
          <a:p>
            <a:pPr lvl="1"/>
            <a:r>
              <a:rPr lang="fr-FR" dirty="0" smtClean="0"/>
              <a:t>Tâches qui remplissent les bases de données.</a:t>
            </a:r>
          </a:p>
          <a:p>
            <a:pPr lvl="1"/>
            <a:r>
              <a:rPr lang="fr-FR" dirty="0"/>
              <a:t>Tâches </a:t>
            </a:r>
            <a:r>
              <a:rPr lang="fr-FR" dirty="0" smtClean="0"/>
              <a:t>de synchronisation (ex. avec VOMS)</a:t>
            </a:r>
          </a:p>
          <a:p>
            <a:pPr lvl="1"/>
            <a:r>
              <a:rPr lang="fr-FR" dirty="0"/>
              <a:t>Tâches </a:t>
            </a:r>
            <a:r>
              <a:rPr lang="fr-FR" dirty="0" smtClean="0"/>
              <a:t>pour calculer paramètres</a:t>
            </a:r>
          </a:p>
          <a:p>
            <a:pPr lvl="1"/>
            <a:r>
              <a:rPr lang="en-US" dirty="0" smtClean="0"/>
              <a:t>…</a:t>
            </a:r>
          </a:p>
          <a:p>
            <a:r>
              <a:rPr lang="en-US" dirty="0" smtClean="0"/>
              <a:t>2 instances </a:t>
            </a:r>
            <a:r>
              <a:rPr lang="en-US" dirty="0" err="1" smtClean="0"/>
              <a:t>d’AMI</a:t>
            </a:r>
            <a:r>
              <a:rPr lang="en-US" dirty="0" smtClean="0"/>
              <a:t> </a:t>
            </a:r>
            <a:r>
              <a:rPr lang="en-US" dirty="0" err="1" smtClean="0"/>
              <a:t>consacrés</a:t>
            </a:r>
            <a:endParaRPr lang="en-US" dirty="0" smtClean="0"/>
          </a:p>
          <a:p>
            <a:pPr lvl="1"/>
            <a:r>
              <a:rPr lang="fr-FR" dirty="0" smtClean="0"/>
              <a:t>Fréquence d’exécution</a:t>
            </a:r>
          </a:p>
          <a:p>
            <a:pPr lvl="1"/>
            <a:r>
              <a:rPr lang="fr-FR" dirty="0" smtClean="0"/>
              <a:t>Priorités</a:t>
            </a:r>
          </a:p>
          <a:p>
            <a:pPr lvl="1"/>
            <a:r>
              <a:rPr lang="fr-FR" dirty="0" smtClean="0"/>
              <a:t>Exclusions</a:t>
            </a:r>
          </a:p>
          <a:p>
            <a:pPr lvl="1"/>
            <a:r>
              <a:rPr lang="en-US" dirty="0" smtClean="0"/>
              <a:t>…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B11780-A97B-48C6-8FB0-C3BC67446C0D}" type="datetime1">
              <a:rPr lang="fr-FR" smtClean="0"/>
              <a:pPr>
                <a:defRPr/>
              </a:pPr>
              <a:t>29/05/2013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ATLAS Metadata Interface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84A779-7C9F-43E8-8A71-B84D25EA3AB6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541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Une exception française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(ou presque)</a:t>
            </a:r>
          </a:p>
          <a:p>
            <a:r>
              <a:rPr lang="fr-FR" dirty="0" smtClean="0"/>
              <a:t>AMI et Tag </a:t>
            </a:r>
            <a:r>
              <a:rPr lang="fr-FR" dirty="0" err="1" smtClean="0"/>
              <a:t>Collector</a:t>
            </a:r>
            <a:r>
              <a:rPr lang="fr-FR" dirty="0" smtClean="0"/>
              <a:t> sont au CCIN2P3.</a:t>
            </a:r>
          </a:p>
          <a:p>
            <a:pPr lvl="1"/>
            <a:r>
              <a:rPr lang="fr-FR" dirty="0" smtClean="0"/>
              <a:t>Cluster ORACLE</a:t>
            </a:r>
          </a:p>
          <a:p>
            <a:pPr lvl="1"/>
            <a:r>
              <a:rPr lang="fr-FR" dirty="0" smtClean="0"/>
              <a:t>Cluster </a:t>
            </a:r>
            <a:r>
              <a:rPr lang="fr-FR" dirty="0" err="1" smtClean="0"/>
              <a:t>mySQL</a:t>
            </a:r>
            <a:endParaRPr lang="fr-FR" dirty="0" smtClean="0"/>
          </a:p>
          <a:p>
            <a:pPr lvl="1"/>
            <a:r>
              <a:rPr lang="fr-FR" dirty="0" smtClean="0"/>
              <a:t>Serveurs</a:t>
            </a:r>
          </a:p>
          <a:p>
            <a:pPr lvl="1"/>
            <a:r>
              <a:rPr lang="fr-FR" dirty="0" smtClean="0"/>
              <a:t>Support (surtout pour ORACLE)</a:t>
            </a:r>
          </a:p>
          <a:p>
            <a:r>
              <a:rPr lang="fr-FR" dirty="0" smtClean="0"/>
              <a:t>Parfois on nous a critiqué pour cela.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4813A6-9928-4656-87E4-FE26234D1DB8}" type="datetime1">
              <a:rPr lang="fr-FR" smtClean="0"/>
              <a:pPr>
                <a:defRPr/>
              </a:pPr>
              <a:t>29/05/2013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ATLAS Metadata Interface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A57C93-DC20-46C8-98D2-E7BD7C213051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581128"/>
            <a:ext cx="2857500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33599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Servers 2013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04235"/>
            <a:ext cx="2133600" cy="365125"/>
          </a:xfrm>
        </p:spPr>
        <p:txBody>
          <a:bodyPr/>
          <a:lstStyle/>
          <a:p>
            <a:pPr>
              <a:defRPr/>
            </a:pPr>
            <a:fld id="{C1B11780-A97B-48C6-8FB0-C3BC67446C0D}" type="datetime1">
              <a:rPr lang="fr-FR" smtClean="0"/>
              <a:pPr>
                <a:defRPr/>
              </a:pPr>
              <a:t>29/05/2013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0423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fr-FR" smtClean="0"/>
              <a:t>ATLAS Metadata Interface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04235"/>
            <a:ext cx="2133600" cy="365125"/>
          </a:xfrm>
        </p:spPr>
        <p:txBody>
          <a:bodyPr/>
          <a:lstStyle/>
          <a:p>
            <a:pPr>
              <a:defRPr/>
            </a:pPr>
            <a:fld id="{DE84A779-7C9F-43E8-8A71-B84D25EA3AB6}" type="slidenum">
              <a:rPr lang="fr-FR" smtClean="0"/>
              <a:pPr>
                <a:defRPr/>
              </a:pPr>
              <a:t>25</a:t>
            </a:fld>
            <a:endParaRPr lang="fr-FR"/>
          </a:p>
        </p:txBody>
      </p:sp>
      <p:grpSp>
        <p:nvGrpSpPr>
          <p:cNvPr id="35" name="Groupe 34"/>
          <p:cNvGrpSpPr/>
          <p:nvPr/>
        </p:nvGrpSpPr>
        <p:grpSpPr>
          <a:xfrm>
            <a:off x="5148064" y="1000621"/>
            <a:ext cx="2016224" cy="1675438"/>
            <a:chOff x="5148064" y="1304764"/>
            <a:chExt cx="2016224" cy="1675438"/>
          </a:xfrm>
        </p:grpSpPr>
        <p:sp>
          <p:nvSpPr>
            <p:cNvPr id="24" name="Rectangle à coins arrondis 23"/>
            <p:cNvSpPr/>
            <p:nvPr/>
          </p:nvSpPr>
          <p:spPr bwMode="auto">
            <a:xfrm>
              <a:off x="5148064" y="1304764"/>
              <a:ext cx="2016224" cy="1675438"/>
            </a:xfrm>
            <a:prstGeom prst="roundRect">
              <a:avLst>
                <a:gd name="adj" fmla="val 15548"/>
              </a:avLst>
            </a:prstGeom>
            <a:gradFill>
              <a:gsLst>
                <a:gs pos="0">
                  <a:srgbClr val="94B3FF"/>
                </a:gs>
                <a:gs pos="100000">
                  <a:srgbClr val="FFFFFF"/>
                </a:gs>
              </a:gsLst>
              <a:lin ang="5400000" scaled="0"/>
            </a:gradFill>
            <a:ln w="3175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b="1" dirty="0" err="1" smtClean="0">
                  <a:solidFill>
                    <a:schemeClr val="tx1"/>
                  </a:solidFill>
                </a:rPr>
                <a:t>Tomcat</a:t>
              </a:r>
              <a:endParaRPr lang="fr-FR" b="1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endParaRPr lang="fr-FR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endParaRPr lang="fr-FR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endParaRPr lang="fr-FR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endParaRPr lang="fr-FR" dirty="0">
                <a:solidFill>
                  <a:schemeClr val="tx1"/>
                </a:solidFill>
              </a:endParaRPr>
            </a:p>
          </p:txBody>
        </p:sp>
        <p:pic>
          <p:nvPicPr>
            <p:cNvPr id="9" name="Image 3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0189" y="1828428"/>
              <a:ext cx="611187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Image 3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6293" y="1821768"/>
              <a:ext cx="611187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Image 3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4989" y="2133228"/>
              <a:ext cx="611187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Image 3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1093" y="2126568"/>
              <a:ext cx="611187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7" name="Groupe 36"/>
          <p:cNvGrpSpPr/>
          <p:nvPr/>
        </p:nvGrpSpPr>
        <p:grpSpPr>
          <a:xfrm>
            <a:off x="3767088" y="4568764"/>
            <a:ext cx="2016224" cy="1675438"/>
            <a:chOff x="4139952" y="3409746"/>
            <a:chExt cx="2016224" cy="1675438"/>
          </a:xfrm>
        </p:grpSpPr>
        <p:sp>
          <p:nvSpPr>
            <p:cNvPr id="26" name="Rectangle à coins arrondis 25"/>
            <p:cNvSpPr/>
            <p:nvPr/>
          </p:nvSpPr>
          <p:spPr bwMode="auto">
            <a:xfrm>
              <a:off x="4139952" y="3409746"/>
              <a:ext cx="2016224" cy="1675438"/>
            </a:xfrm>
            <a:prstGeom prst="roundRect">
              <a:avLst>
                <a:gd name="adj" fmla="val 15548"/>
              </a:avLst>
            </a:prstGeom>
            <a:gradFill>
              <a:gsLst>
                <a:gs pos="0">
                  <a:srgbClr val="94B3FF"/>
                </a:gs>
                <a:gs pos="100000">
                  <a:srgbClr val="FFFFFF"/>
                </a:gs>
              </a:gsLst>
              <a:lin ang="5400000" scaled="0"/>
            </a:gradFill>
            <a:ln w="3175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b="1" dirty="0" err="1" smtClean="0">
                  <a:solidFill>
                    <a:schemeClr val="tx1"/>
                  </a:solidFill>
                </a:rPr>
                <a:t>Task</a:t>
              </a:r>
              <a:r>
                <a:rPr lang="fr-FR" b="1" dirty="0" smtClean="0">
                  <a:solidFill>
                    <a:schemeClr val="tx1"/>
                  </a:solidFill>
                </a:rPr>
                <a:t> Servers </a:t>
              </a:r>
              <a:endParaRPr lang="fr-FR" b="1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endParaRPr lang="fr-FR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endParaRPr lang="fr-FR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endParaRPr lang="fr-FR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endParaRPr lang="fr-FR" dirty="0">
                <a:solidFill>
                  <a:schemeClr val="tx1"/>
                </a:solidFill>
              </a:endParaRPr>
            </a:p>
          </p:txBody>
        </p:sp>
        <p:pic>
          <p:nvPicPr>
            <p:cNvPr id="17" name="Image 3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3933428"/>
              <a:ext cx="611187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Image 3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440" y="4221460"/>
              <a:ext cx="611187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Rectangle à coins arrondis 20"/>
          <p:cNvSpPr/>
          <p:nvPr/>
        </p:nvSpPr>
        <p:spPr bwMode="auto">
          <a:xfrm>
            <a:off x="2123728" y="1000621"/>
            <a:ext cx="2016224" cy="1675438"/>
          </a:xfrm>
          <a:prstGeom prst="roundRect">
            <a:avLst>
              <a:gd name="adj" fmla="val 15548"/>
            </a:avLst>
          </a:prstGeom>
          <a:gradFill>
            <a:gsLst>
              <a:gs pos="0">
                <a:srgbClr val="94B3FF"/>
              </a:gs>
              <a:gs pos="100000">
                <a:srgbClr val="FFFFFF"/>
              </a:gs>
            </a:gsLst>
            <a:lin ang="5400000" scaled="0"/>
          </a:gradFill>
          <a:ln w="31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sz="16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600" b="1" dirty="0" smtClean="0">
                <a:solidFill>
                  <a:schemeClr val="tx1"/>
                </a:solidFill>
              </a:rPr>
              <a:t>APACHE@CCIN2P3</a:t>
            </a:r>
            <a:br>
              <a:rPr lang="en-US" sz="1600" b="1" dirty="0" smtClean="0">
                <a:solidFill>
                  <a:schemeClr val="tx1"/>
                </a:solidFill>
              </a:rPr>
            </a:br>
            <a:r>
              <a:rPr lang="en-US" sz="1600" b="1" dirty="0" smtClean="0">
                <a:solidFill>
                  <a:schemeClr val="tx1"/>
                </a:solidFill>
              </a:rPr>
              <a:t>Load balancing</a:t>
            </a:r>
            <a:br>
              <a:rPr lang="en-US" sz="1600" b="1" dirty="0" smtClean="0">
                <a:solidFill>
                  <a:schemeClr val="tx1"/>
                </a:solidFill>
              </a:rPr>
            </a:br>
            <a:r>
              <a:rPr lang="en-US" sz="1600" b="1" dirty="0" err="1" smtClean="0">
                <a:solidFill>
                  <a:schemeClr val="tx1"/>
                </a:solidFill>
              </a:rPr>
              <a:t>mod_proxy</a:t>
            </a:r>
            <a:endParaRPr lang="fr-FR" sz="16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fr-FR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fr-FR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fr-FR" dirty="0">
              <a:solidFill>
                <a:schemeClr val="tx1"/>
              </a:solidFill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6837664" y="4568764"/>
            <a:ext cx="2016224" cy="1675438"/>
            <a:chOff x="6804248" y="4633882"/>
            <a:chExt cx="2016224" cy="1675438"/>
          </a:xfrm>
        </p:grpSpPr>
        <p:grpSp>
          <p:nvGrpSpPr>
            <p:cNvPr id="10" name="Groupe 4"/>
            <p:cNvGrpSpPr>
              <a:grpSpLocks/>
            </p:cNvGrpSpPr>
            <p:nvPr/>
          </p:nvGrpSpPr>
          <p:grpSpPr bwMode="auto">
            <a:xfrm>
              <a:off x="6804248" y="4633882"/>
              <a:ext cx="2016224" cy="1675438"/>
              <a:chOff x="-262715" y="3072463"/>
              <a:chExt cx="3675579" cy="1625839"/>
            </a:xfrm>
          </p:grpSpPr>
          <p:sp>
            <p:nvSpPr>
              <p:cNvPr id="11" name="Rectangle à coins arrondis 10"/>
              <p:cNvSpPr/>
              <p:nvPr/>
            </p:nvSpPr>
            <p:spPr>
              <a:xfrm>
                <a:off x="-262715" y="3072463"/>
                <a:ext cx="3675579" cy="1625839"/>
              </a:xfrm>
              <a:prstGeom prst="roundRect">
                <a:avLst>
                  <a:gd name="adj" fmla="val 15548"/>
                </a:avLst>
              </a:prstGeom>
              <a:gradFill>
                <a:gsLst>
                  <a:gs pos="0">
                    <a:srgbClr val="94B3FF"/>
                  </a:gs>
                  <a:gs pos="100000">
                    <a:srgbClr val="FFFFFF"/>
                  </a:gs>
                </a:gsLst>
                <a:lin ang="5400000" scaled="0"/>
              </a:gradFill>
              <a:ln w="3175"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fr-FR" b="1" dirty="0" smtClean="0">
                    <a:solidFill>
                      <a:schemeClr val="tx1"/>
                    </a:solidFill>
                  </a:rPr>
                  <a:t>AMI </a:t>
                </a:r>
                <a:r>
                  <a:rPr lang="fr-FR" b="1" dirty="0" err="1" smtClean="0">
                    <a:solidFill>
                      <a:schemeClr val="tx1"/>
                    </a:solidFill>
                  </a:rPr>
                  <a:t>Databases</a:t>
                </a:r>
                <a:endParaRPr lang="fr-FR" b="1" dirty="0">
                  <a:solidFill>
                    <a:schemeClr val="tx1"/>
                  </a:solidFill>
                </a:endParaRPr>
              </a:p>
              <a:p>
                <a:pPr algn="ctr">
                  <a:defRPr/>
                </a:pPr>
                <a:endParaRPr lang="fr-FR" dirty="0">
                  <a:solidFill>
                    <a:schemeClr val="tx1"/>
                  </a:solidFill>
                </a:endParaRPr>
              </a:p>
              <a:p>
                <a:pPr algn="ctr">
                  <a:defRPr/>
                </a:pPr>
                <a:endParaRPr lang="fr-FR" dirty="0">
                  <a:solidFill>
                    <a:schemeClr val="tx1"/>
                  </a:solidFill>
                </a:endParaRPr>
              </a:p>
              <a:p>
                <a:pPr algn="ctr">
                  <a:defRPr/>
                </a:pPr>
                <a:endParaRPr lang="fr-FR" dirty="0">
                  <a:solidFill>
                    <a:schemeClr val="tx1"/>
                  </a:solidFill>
                </a:endParaRPr>
              </a:p>
              <a:p>
                <a:pPr algn="ctr">
                  <a:defRPr/>
                </a:pPr>
                <a:endParaRPr lang="fr-FR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2" name="Picture 1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62715" y="3616328"/>
                <a:ext cx="1243723" cy="631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0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9609" y="5290433"/>
              <a:ext cx="720079" cy="602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8" name="Groupe 37"/>
          <p:cNvGrpSpPr/>
          <p:nvPr/>
        </p:nvGrpSpPr>
        <p:grpSpPr>
          <a:xfrm>
            <a:off x="670744" y="4568764"/>
            <a:ext cx="2016224" cy="1675438"/>
            <a:chOff x="2051720" y="4365104"/>
            <a:chExt cx="2016224" cy="1675438"/>
          </a:xfrm>
        </p:grpSpPr>
        <p:grpSp>
          <p:nvGrpSpPr>
            <p:cNvPr id="31" name="Groupe 4"/>
            <p:cNvGrpSpPr>
              <a:grpSpLocks/>
            </p:cNvGrpSpPr>
            <p:nvPr/>
          </p:nvGrpSpPr>
          <p:grpSpPr bwMode="auto">
            <a:xfrm>
              <a:off x="2051720" y="4365104"/>
              <a:ext cx="2016224" cy="1675438"/>
              <a:chOff x="-262715" y="3072463"/>
              <a:chExt cx="3675579" cy="1625839"/>
            </a:xfrm>
          </p:grpSpPr>
          <p:sp>
            <p:nvSpPr>
              <p:cNvPr id="32" name="Rectangle à coins arrondis 31"/>
              <p:cNvSpPr/>
              <p:nvPr/>
            </p:nvSpPr>
            <p:spPr>
              <a:xfrm>
                <a:off x="-262715" y="3072463"/>
                <a:ext cx="3675579" cy="1625839"/>
              </a:xfrm>
              <a:prstGeom prst="roundRect">
                <a:avLst>
                  <a:gd name="adj" fmla="val 15548"/>
                </a:avLst>
              </a:prstGeom>
              <a:gradFill>
                <a:gsLst>
                  <a:gs pos="0">
                    <a:srgbClr val="94B3FF"/>
                  </a:gs>
                  <a:gs pos="100000">
                    <a:srgbClr val="FFFFFF"/>
                  </a:gs>
                </a:gsLst>
                <a:lin ang="5400000" scaled="0"/>
              </a:gradFill>
              <a:ln w="3175"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fr-FR" b="1" dirty="0" smtClean="0">
                    <a:solidFill>
                      <a:schemeClr val="tx1"/>
                    </a:solidFill>
                  </a:rPr>
                  <a:t>Source </a:t>
                </a:r>
                <a:r>
                  <a:rPr lang="fr-FR" b="1" dirty="0" err="1" smtClean="0">
                    <a:solidFill>
                      <a:schemeClr val="tx1"/>
                    </a:solidFill>
                  </a:rPr>
                  <a:t>Databases</a:t>
                </a:r>
                <a:endParaRPr lang="fr-FR" b="1" dirty="0">
                  <a:solidFill>
                    <a:schemeClr val="tx1"/>
                  </a:solidFill>
                </a:endParaRPr>
              </a:p>
              <a:p>
                <a:pPr algn="ctr">
                  <a:defRPr/>
                </a:pPr>
                <a:endParaRPr lang="fr-FR" dirty="0">
                  <a:solidFill>
                    <a:schemeClr val="tx1"/>
                  </a:solidFill>
                </a:endParaRPr>
              </a:p>
              <a:p>
                <a:pPr algn="ctr">
                  <a:defRPr/>
                </a:pPr>
                <a:endParaRPr lang="fr-FR" dirty="0">
                  <a:solidFill>
                    <a:schemeClr val="tx1"/>
                  </a:solidFill>
                </a:endParaRPr>
              </a:p>
              <a:p>
                <a:pPr algn="ctr">
                  <a:defRPr/>
                </a:pPr>
                <a:endParaRPr lang="fr-FR" dirty="0">
                  <a:solidFill>
                    <a:schemeClr val="tx1"/>
                  </a:solidFill>
                </a:endParaRPr>
              </a:p>
              <a:p>
                <a:pPr algn="ctr">
                  <a:defRPr/>
                </a:pPr>
                <a:endParaRPr lang="fr-FR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3" name="Picture 1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62715" y="3616328"/>
                <a:ext cx="1243723" cy="631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4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16" y="4973735"/>
              <a:ext cx="720079" cy="602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5275082"/>
              <a:ext cx="720079" cy="602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" name="Flèche droite 44"/>
          <p:cNvSpPr/>
          <p:nvPr/>
        </p:nvSpPr>
        <p:spPr>
          <a:xfrm>
            <a:off x="348680" y="1312267"/>
            <a:ext cx="1870371" cy="516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https://ami.in2p3.fr</a:t>
            </a:r>
            <a:endParaRPr lang="fr-FR" sz="1200" dirty="0"/>
          </a:p>
        </p:txBody>
      </p:sp>
      <p:sp>
        <p:nvSpPr>
          <p:cNvPr id="48" name="Flèche droite 47"/>
          <p:cNvSpPr/>
          <p:nvPr/>
        </p:nvSpPr>
        <p:spPr>
          <a:xfrm>
            <a:off x="276672" y="1959967"/>
            <a:ext cx="1870371" cy="516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pyAMI</a:t>
            </a:r>
            <a:endParaRPr lang="fr-FR" sz="1200" dirty="0"/>
          </a:p>
        </p:txBody>
      </p:sp>
      <p:sp>
        <p:nvSpPr>
          <p:cNvPr id="53" name="Rectangle à coins arrondis 52"/>
          <p:cNvSpPr/>
          <p:nvPr/>
        </p:nvSpPr>
        <p:spPr bwMode="auto">
          <a:xfrm>
            <a:off x="6043739" y="2800821"/>
            <a:ext cx="1728192" cy="1208157"/>
          </a:xfrm>
          <a:prstGeom prst="roundRect">
            <a:avLst>
              <a:gd name="adj" fmla="val 15548"/>
            </a:avLst>
          </a:prstGeom>
          <a:solidFill>
            <a:schemeClr val="accent6"/>
          </a:solidFill>
          <a:ln w="31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b="1" dirty="0" smtClean="0">
              <a:solidFill>
                <a:schemeClr val="accent6"/>
              </a:solidFill>
            </a:endParaRPr>
          </a:p>
          <a:p>
            <a:pPr algn="ctr">
              <a:defRPr/>
            </a:pPr>
            <a:r>
              <a:rPr lang="fr-FR" b="1" dirty="0" smtClean="0">
                <a:solidFill>
                  <a:schemeClr val="tx1"/>
                </a:solidFill>
              </a:rPr>
              <a:t>AMI</a:t>
            </a:r>
            <a:r>
              <a:rPr lang="fr-FR" b="1" dirty="0" smtClean="0">
                <a:solidFill>
                  <a:schemeClr val="accent6"/>
                </a:solidFill>
              </a:rPr>
              <a:t> </a:t>
            </a:r>
            <a:r>
              <a:rPr lang="fr-FR" b="1" dirty="0" err="1" smtClean="0">
                <a:solidFill>
                  <a:schemeClr val="tx1"/>
                </a:solidFill>
              </a:rPr>
              <a:t>Replica</a:t>
            </a:r>
            <a:endParaRPr lang="fr-FR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fr-FR" dirty="0">
              <a:solidFill>
                <a:schemeClr val="accent6"/>
              </a:solidFill>
            </a:endParaRPr>
          </a:p>
          <a:p>
            <a:pPr algn="ctr">
              <a:defRPr/>
            </a:pPr>
            <a:endParaRPr lang="fr-FR" dirty="0">
              <a:solidFill>
                <a:schemeClr val="accent6"/>
              </a:solidFill>
            </a:endParaRPr>
          </a:p>
          <a:p>
            <a:pPr algn="ctr">
              <a:defRPr/>
            </a:pPr>
            <a:endParaRPr lang="fr-FR" dirty="0">
              <a:solidFill>
                <a:schemeClr val="accent6"/>
              </a:solidFill>
            </a:endParaRPr>
          </a:p>
          <a:p>
            <a:pPr algn="ctr">
              <a:defRPr/>
            </a:pPr>
            <a:endParaRPr lang="fr-FR" dirty="0">
              <a:solidFill>
                <a:schemeClr val="accent6"/>
              </a:solidFill>
            </a:endParaRPr>
          </a:p>
        </p:txBody>
      </p:sp>
      <p:grpSp>
        <p:nvGrpSpPr>
          <p:cNvPr id="55" name="Groupe 54"/>
          <p:cNvGrpSpPr/>
          <p:nvPr/>
        </p:nvGrpSpPr>
        <p:grpSpPr>
          <a:xfrm>
            <a:off x="4570158" y="2800821"/>
            <a:ext cx="936105" cy="1251778"/>
            <a:chOff x="6234098" y="1304764"/>
            <a:chExt cx="930189" cy="1251778"/>
          </a:xfrm>
          <a:solidFill>
            <a:schemeClr val="accent6"/>
          </a:solidFill>
        </p:grpSpPr>
        <p:sp>
          <p:nvSpPr>
            <p:cNvPr id="56" name="Rectangle à coins arrondis 55"/>
            <p:cNvSpPr/>
            <p:nvPr/>
          </p:nvSpPr>
          <p:spPr bwMode="auto">
            <a:xfrm>
              <a:off x="6234098" y="1304764"/>
              <a:ext cx="930189" cy="1208157"/>
            </a:xfrm>
            <a:prstGeom prst="roundRect">
              <a:avLst>
                <a:gd name="adj" fmla="val 15548"/>
              </a:avLst>
            </a:prstGeom>
            <a:grpFill/>
            <a:ln w="3175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600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endParaRPr lang="fr-FR" dirty="0">
                <a:solidFill>
                  <a:schemeClr val="tx1"/>
                </a:solidFill>
              </a:endParaRPr>
            </a:p>
          </p:txBody>
        </p:sp>
        <p:pic>
          <p:nvPicPr>
            <p:cNvPr id="58" name="Image 3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4462" y="1908842"/>
              <a:ext cx="611187" cy="647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" name="Flèche droite 60"/>
          <p:cNvSpPr/>
          <p:nvPr/>
        </p:nvSpPr>
        <p:spPr>
          <a:xfrm>
            <a:off x="2627784" y="3004083"/>
            <a:ext cx="1870371" cy="516818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https://ami-cern.cern.ch</a:t>
            </a:r>
            <a:endParaRPr lang="fr-FR" sz="1200" dirty="0"/>
          </a:p>
        </p:txBody>
      </p:sp>
      <p:sp>
        <p:nvSpPr>
          <p:cNvPr id="62" name="ZoneTexte 61"/>
          <p:cNvSpPr txBox="1"/>
          <p:nvPr/>
        </p:nvSpPr>
        <p:spPr>
          <a:xfrm>
            <a:off x="4716016" y="3004083"/>
            <a:ext cx="6977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Tomcat</a:t>
            </a:r>
            <a:endParaRPr lang="fr-FR" sz="1200" b="1" dirty="0"/>
          </a:p>
        </p:txBody>
      </p:sp>
      <p:pic>
        <p:nvPicPr>
          <p:cNvPr id="40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281082"/>
            <a:ext cx="720079" cy="602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cteur en arc 7"/>
          <p:cNvCxnSpPr>
            <a:stCxn id="32" idx="3"/>
            <a:endCxn id="26" idx="1"/>
          </p:cNvCxnSpPr>
          <p:nvPr/>
        </p:nvCxnSpPr>
        <p:spPr>
          <a:xfrm>
            <a:off x="2686968" y="5406483"/>
            <a:ext cx="1080120" cy="12700"/>
          </a:xfrm>
          <a:prstGeom prst="curvedConnector3">
            <a:avLst>
              <a:gd name="adj1" fmla="val 50000"/>
            </a:avLst>
          </a:prstGeom>
          <a:ln w="101600">
            <a:tailEnd type="arrow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en arc 42"/>
          <p:cNvCxnSpPr/>
          <p:nvPr/>
        </p:nvCxnSpPr>
        <p:spPr>
          <a:xfrm>
            <a:off x="5783312" y="5395526"/>
            <a:ext cx="1054352" cy="21915"/>
          </a:xfrm>
          <a:prstGeom prst="curvedConnector3">
            <a:avLst>
              <a:gd name="adj1" fmla="val 53614"/>
            </a:avLst>
          </a:prstGeom>
          <a:ln w="101600">
            <a:tailEnd type="arrow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C:\Users\albrand\AppData\Local\Microsoft\Windows\Temporary Internet Files\Content.IE5\1UD80VD4\MC90005648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78" y="2832827"/>
            <a:ext cx="1087405" cy="89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Connecteur droit avec flèche 27"/>
          <p:cNvCxnSpPr>
            <a:stCxn id="4098" idx="3"/>
            <a:endCxn id="61" idx="1"/>
          </p:cNvCxnSpPr>
          <p:nvPr/>
        </p:nvCxnSpPr>
        <p:spPr>
          <a:xfrm flipV="1">
            <a:off x="1529983" y="3262492"/>
            <a:ext cx="1097801" cy="199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en arc 40"/>
          <p:cNvCxnSpPr>
            <a:stCxn id="4098" idx="0"/>
            <a:endCxn id="45" idx="1"/>
          </p:cNvCxnSpPr>
          <p:nvPr/>
        </p:nvCxnSpPr>
        <p:spPr>
          <a:xfrm rot="16200000" flipV="1">
            <a:off x="36406" y="1882951"/>
            <a:ext cx="1262151" cy="637601"/>
          </a:xfrm>
          <a:prstGeom prst="curvedConnector4">
            <a:avLst>
              <a:gd name="adj1" fmla="val 39763"/>
              <a:gd name="adj2" fmla="val 13585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en arc 43"/>
          <p:cNvCxnSpPr/>
          <p:nvPr/>
        </p:nvCxnSpPr>
        <p:spPr>
          <a:xfrm rot="5400000" flipH="1" flipV="1">
            <a:off x="1017681" y="2506541"/>
            <a:ext cx="464054" cy="188519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en arc 46"/>
          <p:cNvCxnSpPr>
            <a:stCxn id="21" idx="3"/>
            <a:endCxn id="14" idx="0"/>
          </p:cNvCxnSpPr>
          <p:nvPr/>
        </p:nvCxnSpPr>
        <p:spPr>
          <a:xfrm flipV="1">
            <a:off x="4139952" y="1517625"/>
            <a:ext cx="2341935" cy="320715"/>
          </a:xfrm>
          <a:prstGeom prst="curvedConnector4">
            <a:avLst>
              <a:gd name="adj1" fmla="val 43476"/>
              <a:gd name="adj2" fmla="val 332482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en arc 49"/>
          <p:cNvCxnSpPr>
            <a:stCxn id="21" idx="3"/>
            <a:endCxn id="16" idx="2"/>
          </p:cNvCxnSpPr>
          <p:nvPr/>
        </p:nvCxnSpPr>
        <p:spPr>
          <a:xfrm>
            <a:off x="4139952" y="1838340"/>
            <a:ext cx="2646735" cy="631785"/>
          </a:xfrm>
          <a:prstGeom prst="curvedConnector4">
            <a:avLst>
              <a:gd name="adj1" fmla="val 44227"/>
              <a:gd name="adj2" fmla="val 13618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en arc 56"/>
          <p:cNvCxnSpPr>
            <a:stCxn id="21" idx="3"/>
            <a:endCxn id="9" idx="1"/>
          </p:cNvCxnSpPr>
          <p:nvPr/>
        </p:nvCxnSpPr>
        <p:spPr>
          <a:xfrm>
            <a:off x="4139952" y="1838340"/>
            <a:ext cx="1100237" cy="9795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en arc 59"/>
          <p:cNvCxnSpPr>
            <a:endCxn id="15" idx="2"/>
          </p:cNvCxnSpPr>
          <p:nvPr/>
        </p:nvCxnSpPr>
        <p:spPr>
          <a:xfrm>
            <a:off x="4139952" y="1848135"/>
            <a:ext cx="1710631" cy="628650"/>
          </a:xfrm>
          <a:prstGeom prst="curvedConnector4">
            <a:avLst>
              <a:gd name="adj1" fmla="val 41068"/>
              <a:gd name="adj2" fmla="val 13636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en arc 66"/>
          <p:cNvCxnSpPr/>
          <p:nvPr/>
        </p:nvCxnSpPr>
        <p:spPr>
          <a:xfrm rot="16200000" flipH="1">
            <a:off x="6249827" y="2874429"/>
            <a:ext cx="3518522" cy="1689600"/>
          </a:xfrm>
          <a:prstGeom prst="curvedConnector3">
            <a:avLst>
              <a:gd name="adj1" fmla="val 5243"/>
            </a:avLst>
          </a:prstGeom>
          <a:ln w="101600">
            <a:tailEnd type="arrow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en arc 70"/>
          <p:cNvCxnSpPr/>
          <p:nvPr/>
        </p:nvCxnSpPr>
        <p:spPr>
          <a:xfrm>
            <a:off x="5508104" y="3448893"/>
            <a:ext cx="668189" cy="21915"/>
          </a:xfrm>
          <a:prstGeom prst="curvedConnector3">
            <a:avLst>
              <a:gd name="adj1" fmla="val 50000"/>
            </a:avLst>
          </a:prstGeom>
          <a:ln w="63500">
            <a:solidFill>
              <a:schemeClr val="accent6"/>
            </a:solidFill>
            <a:tailEnd type="arrow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4" name="ZoneTexte 4103"/>
          <p:cNvSpPr txBox="1"/>
          <p:nvPr/>
        </p:nvSpPr>
        <p:spPr>
          <a:xfrm>
            <a:off x="7092280" y="5897165"/>
            <a:ext cx="1390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CCIN2P3</a:t>
            </a:r>
            <a:endParaRPr lang="fr-FR" dirty="0"/>
          </a:p>
        </p:txBody>
      </p:sp>
      <p:sp>
        <p:nvSpPr>
          <p:cNvPr id="4105" name="ZoneTexte 4104"/>
          <p:cNvSpPr txBox="1"/>
          <p:nvPr/>
        </p:nvSpPr>
        <p:spPr>
          <a:xfrm>
            <a:off x="7178783" y="3282438"/>
            <a:ext cx="584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CERN</a:t>
            </a:r>
            <a:endParaRPr lang="fr-FR" sz="1400" dirty="0"/>
          </a:p>
        </p:txBody>
      </p:sp>
      <p:sp>
        <p:nvSpPr>
          <p:cNvPr id="13" name="Flèche vers le haut 12"/>
          <p:cNvSpPr/>
          <p:nvPr/>
        </p:nvSpPr>
        <p:spPr>
          <a:xfrm>
            <a:off x="7308303" y="4052599"/>
            <a:ext cx="700785" cy="51616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6772669" y="4096965"/>
            <a:ext cx="1615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Oracle streams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97537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 smtClean="0"/>
              <a:t>Quelques mots sur l’architecture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40560"/>
          </a:xfrm>
        </p:spPr>
        <p:txBody>
          <a:bodyPr/>
          <a:lstStyle/>
          <a:p>
            <a:r>
              <a:rPr lang="fr-FR" dirty="0" smtClean="0"/>
              <a:t>Ecrit en JAVA, et Java Script/AJAX</a:t>
            </a:r>
          </a:p>
          <a:p>
            <a:r>
              <a:rPr lang="fr-FR" dirty="0" smtClean="0"/>
              <a:t>Base de données ORACLE et </a:t>
            </a:r>
            <a:r>
              <a:rPr lang="fr-FR" dirty="0" err="1" smtClean="0"/>
              <a:t>mySQL</a:t>
            </a:r>
            <a:r>
              <a:rPr lang="fr-FR" dirty="0" smtClean="0"/>
              <a:t> (ou autre), transparent pour les utilisateurs. (</a:t>
            </a:r>
            <a:r>
              <a:rPr lang="fr-FR" dirty="0" smtClean="0">
                <a:hlinkClick r:id="rId2" action="ppaction://hlinksldjump"/>
              </a:rPr>
              <a:t>vide infra</a:t>
            </a:r>
            <a:r>
              <a:rPr lang="fr-FR" dirty="0" smtClean="0"/>
              <a:t>)</a:t>
            </a:r>
          </a:p>
          <a:p>
            <a:r>
              <a:rPr lang="fr-FR" dirty="0" smtClean="0"/>
              <a:t>Connections sont indirectes. (Pas de mot de passe base de données publie)(</a:t>
            </a:r>
            <a:r>
              <a:rPr lang="fr-FR" dirty="0" smtClean="0">
                <a:hlinkClick r:id="rId3" action="ppaction://hlinksldjump"/>
              </a:rPr>
              <a:t>vide infra</a:t>
            </a:r>
            <a:r>
              <a:rPr lang="fr-FR" dirty="0" smtClean="0"/>
              <a:t>)</a:t>
            </a:r>
          </a:p>
          <a:p>
            <a:r>
              <a:rPr lang="fr-FR" dirty="0" err="1" smtClean="0"/>
              <a:t>Connection</a:t>
            </a:r>
            <a:r>
              <a:rPr lang="fr-FR" dirty="0" smtClean="0"/>
              <a:t> Pool “maison”.</a:t>
            </a:r>
            <a:r>
              <a:rPr lang="fr-FR" dirty="0"/>
              <a:t> )(</a:t>
            </a:r>
            <a:r>
              <a:rPr lang="fr-FR" dirty="0">
                <a:hlinkClick r:id="rId4" action="ppaction://hlinksldjump"/>
              </a:rPr>
              <a:t>vide infra</a:t>
            </a:r>
            <a:r>
              <a:rPr lang="fr-FR" dirty="0"/>
              <a:t>)</a:t>
            </a:r>
          </a:p>
          <a:p>
            <a:r>
              <a:rPr lang="fr-FR" dirty="0" smtClean="0"/>
              <a:t>Transaction Pool “maison”. (Agrégation d’actions sur multiple bases de données COMMIT ou ROLLBACK ensemble)(</a:t>
            </a:r>
            <a:r>
              <a:rPr lang="fr-FR" dirty="0" smtClean="0">
                <a:hlinkClick r:id="rId5" action="ppaction://hlinksldjump"/>
              </a:rPr>
              <a:t>vide infra</a:t>
            </a:r>
            <a:r>
              <a:rPr lang="fr-FR" dirty="0" smtClean="0"/>
              <a:t>)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B11780-A97B-48C6-8FB0-C3BC67446C0D}" type="datetime1">
              <a:rPr lang="fr-FR" smtClean="0"/>
              <a:pPr>
                <a:defRPr/>
              </a:pPr>
              <a:t>29/05/2013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ATLAS Metadata Interface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84A779-7C9F-43E8-8A71-B84D25EA3AB6}" type="slidenum">
              <a:rPr lang="fr-FR" smtClean="0"/>
              <a:pPr>
                <a:defRPr/>
              </a:pPr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455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II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56584"/>
          </a:xfrm>
        </p:spPr>
        <p:txBody>
          <a:bodyPr/>
          <a:lstStyle/>
          <a:p>
            <a:r>
              <a:rPr lang="fr-FR" dirty="0" smtClean="0"/>
              <a:t>Evolution de schéma. Chaque base de données “AMI </a:t>
            </a:r>
            <a:r>
              <a:rPr lang="fr-FR" dirty="0" err="1" smtClean="0"/>
              <a:t>compliant</a:t>
            </a:r>
            <a:r>
              <a:rPr lang="fr-FR" dirty="0" smtClean="0"/>
              <a:t>” contient sa propre description. Le code générique utilise cette description pour construire le comportement par défaut.</a:t>
            </a:r>
          </a:p>
          <a:p>
            <a:pPr lvl="1"/>
            <a:r>
              <a:rPr lang="fr-FR" dirty="0" smtClean="0"/>
              <a:t>Les schéma pour les données du détecteur ≠ les schéma des données simulées.</a:t>
            </a:r>
          </a:p>
          <a:p>
            <a:pPr lvl="1"/>
            <a:r>
              <a:rPr lang="fr-FR" dirty="0" smtClean="0"/>
              <a:t>Les schéma évoluent dans le temps (nouveaux paramètres)</a:t>
            </a:r>
          </a:p>
          <a:p>
            <a:r>
              <a:rPr lang="fr-FR" dirty="0" smtClean="0"/>
              <a:t>Les requêtes SQL sont construites par l’application. (</a:t>
            </a:r>
            <a:r>
              <a:rPr lang="fr-FR" dirty="0" smtClean="0">
                <a:hlinkClick r:id="rId2" action="ppaction://hlinksldjump"/>
              </a:rPr>
              <a:t>vide infra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Mais l’</a:t>
            </a:r>
            <a:r>
              <a:rPr lang="fr-FR" dirty="0" err="1" smtClean="0"/>
              <a:t>utilsateur</a:t>
            </a:r>
            <a:r>
              <a:rPr lang="fr-FR" dirty="0" smtClean="0"/>
              <a:t> peut le faire aussi. 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1">
              <a:defRPr/>
            </a:pPr>
            <a:fld id="{C1B11780-A97B-48C6-8FB0-C3BC67446C0D}" type="datetime1">
              <a:rPr lang="fr-FR" sz="1400" smtClean="0"/>
              <a:pPr lvl="1">
                <a:defRPr/>
              </a:pPr>
              <a:t>29/05/2013</a:t>
            </a:fld>
            <a:endParaRPr lang="fr-FR" sz="14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ATLAS </a:t>
            </a:r>
            <a:r>
              <a:rPr lang="fr-FR" dirty="0" err="1" smtClean="0"/>
              <a:t>Metadata</a:t>
            </a:r>
            <a:r>
              <a:rPr lang="fr-FR" dirty="0" smtClean="0"/>
              <a:t> Interface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84A779-7C9F-43E8-8A71-B84D25EA3AB6}" type="slidenum">
              <a:rPr lang="fr-FR" smtClean="0"/>
              <a:pPr>
                <a:defRPr/>
              </a:pPr>
              <a:t>27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98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Un mot </a:t>
            </a:r>
            <a:r>
              <a:rPr lang="en-US" sz="3600" dirty="0" err="1" smtClean="0"/>
              <a:t>sur</a:t>
            </a:r>
            <a:r>
              <a:rPr lang="en-US" sz="3600" dirty="0" smtClean="0"/>
              <a:t> </a:t>
            </a:r>
            <a:r>
              <a:rPr lang="en-US" sz="3600" dirty="0" err="1" smtClean="0"/>
              <a:t>l’environnement</a:t>
            </a:r>
            <a:r>
              <a:rPr lang="en-US" sz="3600" dirty="0" smtClean="0"/>
              <a:t> du travail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Voir</a:t>
            </a:r>
            <a:r>
              <a:rPr lang="en-US" dirty="0" smtClean="0"/>
              <a:t> le </a:t>
            </a:r>
            <a:r>
              <a:rPr lang="en-US" dirty="0" smtClean="0">
                <a:hlinkClick r:id="rId2"/>
              </a:rPr>
              <a:t>presentation de F. Lambert aux JI2012</a:t>
            </a:r>
            <a:endParaRPr lang="fr-FR" dirty="0" smtClean="0"/>
          </a:p>
          <a:p>
            <a:pPr lvl="1"/>
            <a:r>
              <a:rPr lang="fr-FR" dirty="0" smtClean="0"/>
              <a:t>Eclipse</a:t>
            </a:r>
            <a:r>
              <a:rPr lang="fr-FR" dirty="0"/>
              <a:t>: IDE </a:t>
            </a:r>
            <a:r>
              <a:rPr lang="fr-FR" dirty="0" smtClean="0"/>
              <a:t>multi-langage</a:t>
            </a:r>
          </a:p>
          <a:p>
            <a:pPr lvl="1"/>
            <a:r>
              <a:rPr lang="fr-FR" dirty="0" smtClean="0"/>
              <a:t>Subversion</a:t>
            </a:r>
            <a:r>
              <a:rPr lang="fr-FR" dirty="0"/>
              <a:t>: </a:t>
            </a:r>
            <a:r>
              <a:rPr lang="fr-FR" dirty="0" err="1"/>
              <a:t>Dépot</a:t>
            </a:r>
            <a:r>
              <a:rPr lang="fr-FR" dirty="0"/>
              <a:t> code </a:t>
            </a:r>
            <a:r>
              <a:rPr lang="fr-FR" dirty="0" smtClean="0"/>
              <a:t>source</a:t>
            </a:r>
          </a:p>
          <a:p>
            <a:pPr lvl="1"/>
            <a:r>
              <a:rPr lang="fr-FR" dirty="0" err="1" smtClean="0"/>
              <a:t>Redmine</a:t>
            </a:r>
            <a:r>
              <a:rPr lang="fr-FR" dirty="0"/>
              <a:t>: Forge </a:t>
            </a:r>
            <a:r>
              <a:rPr lang="fr-FR" dirty="0" smtClean="0"/>
              <a:t>IN2P3</a:t>
            </a:r>
          </a:p>
          <a:p>
            <a:pPr lvl="1"/>
            <a:r>
              <a:rPr lang="fr-FR" dirty="0" smtClean="0"/>
              <a:t>Jenkins</a:t>
            </a:r>
            <a:r>
              <a:rPr lang="fr-FR" dirty="0"/>
              <a:t>: Serveur d'intégration </a:t>
            </a:r>
            <a:r>
              <a:rPr lang="fr-FR" dirty="0" smtClean="0"/>
              <a:t>continue</a:t>
            </a:r>
          </a:p>
          <a:p>
            <a:r>
              <a:rPr lang="en-US" dirty="0" smtClean="0"/>
              <a:t>Truck count &gt;=1</a:t>
            </a:r>
            <a:endParaRPr lang="fr-FR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B11780-A97B-48C6-8FB0-C3BC67446C0D}" type="datetime1">
              <a:rPr lang="fr-FR" smtClean="0"/>
              <a:pPr>
                <a:defRPr/>
              </a:pPr>
              <a:t>29/05/2013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ATLAS Metadata Interface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84A779-7C9F-43E8-8A71-B84D25EA3AB6}" type="slidenum">
              <a:rPr lang="fr-FR" smtClean="0"/>
              <a:pPr>
                <a:defRPr/>
              </a:pPr>
              <a:t>28</a:t>
            </a:fld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717032"/>
            <a:ext cx="2921000" cy="218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475656" y="4293096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« </a:t>
            </a:r>
            <a:r>
              <a:rPr lang="en-US" i="1" dirty="0"/>
              <a:t>sticky programming</a:t>
            </a:r>
            <a:r>
              <a:rPr lang="fr-FR" dirty="0"/>
              <a:t> » porte d’entrée </a:t>
            </a:r>
            <a:r>
              <a:rPr lang="fr-FR" dirty="0" smtClean="0"/>
              <a:t>de</a:t>
            </a:r>
            <a:br>
              <a:rPr lang="fr-FR" dirty="0" smtClean="0"/>
            </a:br>
            <a:r>
              <a:rPr lang="fr-FR" dirty="0" smtClean="0"/>
              <a:t> </a:t>
            </a:r>
            <a:r>
              <a:rPr lang="fr-FR" dirty="0"/>
              <a:t>l’« </a:t>
            </a:r>
            <a:r>
              <a:rPr lang="en-US" i="1" dirty="0"/>
              <a:t>extreme programming</a:t>
            </a:r>
            <a:r>
              <a:rPr lang="fr-FR" dirty="0"/>
              <a:t> </a:t>
            </a:r>
            <a:r>
              <a:rPr lang="fr-FR" dirty="0" smtClean="0"/>
              <a:t>»</a:t>
            </a:r>
          </a:p>
          <a:p>
            <a:r>
              <a:rPr lang="fr-FR" dirty="0" smtClean="0"/>
              <a:t>B. </a:t>
            </a:r>
            <a:r>
              <a:rPr lang="fr-FR" dirty="0" err="1" smtClean="0"/>
              <a:t>Boutherin</a:t>
            </a:r>
            <a:r>
              <a:rPr lang="fr-FR" dirty="0" smtClean="0"/>
              <a:t> 2009 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Quelques pensées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980728"/>
            <a:ext cx="5605214" cy="5112568"/>
          </a:xfrm>
        </p:spPr>
        <p:txBody>
          <a:bodyPr/>
          <a:lstStyle/>
          <a:p>
            <a:r>
              <a:rPr lang="fr-FR" sz="2400" dirty="0" smtClean="0"/>
              <a:t>Est-ce qu’une équipe d’ingénieurs, développeurs de SW, peut travailler dans une collaboration de physiciens?  </a:t>
            </a:r>
          </a:p>
          <a:p>
            <a:pPr lvl="1"/>
            <a:r>
              <a:rPr lang="fr-FR" sz="2000" dirty="0" smtClean="0">
                <a:solidFill>
                  <a:srgbClr val="FF0000"/>
                </a:solidFill>
              </a:rPr>
              <a:t>Oui</a:t>
            </a:r>
            <a:r>
              <a:rPr lang="fr-FR" sz="2000" dirty="0" smtClean="0"/>
              <a:t>, mais n’attendez pas qu’on vous présente avec un cahier de charges. </a:t>
            </a:r>
          </a:p>
          <a:p>
            <a:pPr lvl="1"/>
            <a:r>
              <a:rPr lang="fr-FR" sz="2000" dirty="0"/>
              <a:t>L</a:t>
            </a:r>
            <a:r>
              <a:rPr lang="fr-FR" sz="2000" dirty="0" smtClean="0"/>
              <a:t>a méthode “bâton de pèlerin” et développement en spirale. </a:t>
            </a:r>
          </a:p>
          <a:p>
            <a:pPr lvl="1"/>
            <a:r>
              <a:rPr lang="fr-FR" sz="2000" dirty="0" smtClean="0"/>
              <a:t>Nos collègues physiciens sont souvent attirés dans un premier temps par des solutions “bout de ficelle” qu’ils peuvent faire marcher eux-mêmes rapidement. </a:t>
            </a:r>
            <a:endParaRPr lang="fr-FR" sz="2000" dirty="0" smtClean="0"/>
          </a:p>
          <a:p>
            <a:pPr lvl="1"/>
            <a:r>
              <a:rPr lang="fr-FR" sz="2000" dirty="0" smtClean="0"/>
              <a:t>Il </a:t>
            </a:r>
            <a:r>
              <a:rPr lang="fr-FR" sz="2000" dirty="0" smtClean="0"/>
              <a:t>faut être patient et pragmatique, tout en faisant savoir que vous avez des idées pour faire mieux</a:t>
            </a:r>
            <a:r>
              <a:rPr lang="fr-FR" dirty="0" smtClean="0"/>
              <a:t>.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B11780-A97B-48C6-8FB0-C3BC67446C0D}" type="datetime1">
              <a:rPr lang="fr-FR" smtClean="0"/>
              <a:pPr>
                <a:defRPr/>
              </a:pPr>
              <a:t>29/05/2013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ATLAS </a:t>
            </a:r>
            <a:r>
              <a:rPr lang="fr-FR" dirty="0" err="1" smtClean="0"/>
              <a:t>Metadata</a:t>
            </a:r>
            <a:r>
              <a:rPr lang="fr-FR" dirty="0" smtClean="0"/>
              <a:t> Interface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84A779-7C9F-43E8-8A71-B84D25EA3AB6}" type="slidenum">
              <a:rPr lang="fr-FR" smtClean="0"/>
              <a:pPr>
                <a:defRPr/>
              </a:pPr>
              <a:t>29</a:t>
            </a:fld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456" y="980728"/>
            <a:ext cx="2286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174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Framework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 structure de l’application est déterminé par le </a:t>
            </a:r>
            <a:r>
              <a:rPr lang="fr-FR" dirty="0" err="1" smtClean="0"/>
              <a:t>framework</a:t>
            </a:r>
            <a:r>
              <a:rPr lang="fr-FR" dirty="0" smtClean="0"/>
              <a:t>.</a:t>
            </a:r>
          </a:p>
          <a:p>
            <a:r>
              <a:rPr lang="fr-FR" dirty="0" smtClean="0"/>
              <a:t>Extensible – mais </a:t>
            </a:r>
            <a:r>
              <a:rPr lang="fr-FR" dirty="0" smtClean="0">
                <a:solidFill>
                  <a:srgbClr val="FF0000"/>
                </a:solidFill>
              </a:rPr>
              <a:t>le </a:t>
            </a:r>
            <a:r>
              <a:rPr lang="fr-FR" dirty="0" err="1" smtClean="0">
                <a:solidFill>
                  <a:srgbClr val="FF0000"/>
                </a:solidFill>
              </a:rPr>
              <a:t>framework</a:t>
            </a:r>
            <a:r>
              <a:rPr lang="fr-FR" dirty="0" smtClean="0">
                <a:solidFill>
                  <a:srgbClr val="FF0000"/>
                </a:solidFill>
              </a:rPr>
              <a:t> a un comportement utile par défaut, c’est a dire sans extension.</a:t>
            </a:r>
          </a:p>
          <a:p>
            <a:r>
              <a:rPr lang="fr-FR" dirty="0" smtClean="0"/>
              <a:t>L’utilisateur du </a:t>
            </a:r>
            <a:r>
              <a:rPr lang="fr-FR" dirty="0" err="1" smtClean="0"/>
              <a:t>framework</a:t>
            </a:r>
            <a:r>
              <a:rPr lang="fr-FR" dirty="0" smtClean="0"/>
              <a:t> ne peut pas modifier le codes générique de base.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B11780-A97B-48C6-8FB0-C3BC67446C0D}" type="datetime1">
              <a:rPr lang="fr-FR" smtClean="0"/>
              <a:pPr>
                <a:defRPr/>
              </a:pPr>
              <a:t>29/05/2013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ATLAS Metadata Interface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84A779-7C9F-43E8-8A71-B84D25EA3AB6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120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 </a:t>
            </a:r>
            <a:r>
              <a:rPr lang="en-US" dirty="0" err="1" smtClean="0"/>
              <a:t>faut</a:t>
            </a:r>
            <a:r>
              <a:rPr lang="en-US" dirty="0" smtClean="0"/>
              <a:t> faire avec.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B11780-A97B-48C6-8FB0-C3BC67446C0D}" type="datetime1">
              <a:rPr lang="fr-FR" smtClean="0"/>
              <a:pPr>
                <a:defRPr/>
              </a:pPr>
              <a:t>29/05/2013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ATLAS Metadata Interface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84A779-7C9F-43E8-8A71-B84D25EA3AB6}" type="slidenum">
              <a:rPr lang="fr-FR" smtClean="0"/>
              <a:pPr>
                <a:defRPr/>
              </a:pPr>
              <a:t>30</a:t>
            </a:fld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45" y="1844824"/>
            <a:ext cx="8227411" cy="262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683568" y="5013176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 smtClean="0"/>
              <a:t>“Je n’ai pas travaillé cette semaine car j’ai jugé que les spécifications de l’utilisateur sont incomplètes”</a:t>
            </a:r>
            <a:endParaRPr lang="fr-FR" sz="2400" i="1" dirty="0"/>
          </a:p>
        </p:txBody>
      </p:sp>
    </p:spTree>
    <p:extLst>
      <p:ext uri="{BB962C8B-B14F-4D97-AF65-F5344CB8AC3E}">
        <p14:creationId xmlns:p14="http://schemas.microsoft.com/office/powerpoint/2010/main" val="215619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</a:t>
            </a:r>
            <a:r>
              <a:rPr lang="fr-FR" dirty="0" smtClean="0"/>
              <a:t>ême des conseils?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 smtClean="0"/>
              <a:t>La « veille de besoins » est plus important que la veille technologique. Autrement dit il y aura beaucoup de meetings…</a:t>
            </a:r>
          </a:p>
          <a:p>
            <a:pPr lvl="1"/>
            <a:r>
              <a:rPr lang="fr-FR" sz="2000" dirty="0" smtClean="0"/>
              <a:t>Voir et être vu.</a:t>
            </a:r>
          </a:p>
          <a:p>
            <a:pPr lvl="1"/>
            <a:r>
              <a:rPr lang="fr-FR" sz="2000" dirty="0" smtClean="0"/>
              <a:t>Préférez la robustesse à l’innovation.</a:t>
            </a:r>
          </a:p>
          <a:p>
            <a:r>
              <a:rPr lang="fr-FR" sz="2400" dirty="0" smtClean="0"/>
              <a:t>La documentation et le support aux utilisateurs est très important.</a:t>
            </a:r>
          </a:p>
          <a:p>
            <a:pPr lvl="1"/>
            <a:r>
              <a:rPr lang="fr-FR" sz="2000" dirty="0" smtClean="0"/>
              <a:t>On vous pardonnera quelques bugs, mais il faut démontrer que vous êtes réactifs.</a:t>
            </a:r>
          </a:p>
          <a:p>
            <a:pPr lvl="1"/>
            <a:r>
              <a:rPr lang="en-US" sz="2000" dirty="0" smtClean="0"/>
              <a:t>Contact personnel vs. bug tracker?</a:t>
            </a:r>
            <a:endParaRPr lang="fr-FR" sz="2000" dirty="0" smtClean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B11780-A97B-48C6-8FB0-C3BC67446C0D}" type="datetime1">
              <a:rPr lang="fr-FR" smtClean="0"/>
              <a:pPr>
                <a:defRPr/>
              </a:pPr>
              <a:t>29/05/2013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ATLAS Metadata Interface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84A779-7C9F-43E8-8A71-B84D25EA3AB6}" type="slidenum">
              <a:rPr lang="fr-FR" smtClean="0"/>
              <a:pPr>
                <a:defRPr/>
              </a:pPr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448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fr-FR" sz="3600" dirty="0"/>
              <a:t>ATLAS est une grande collaboration</a:t>
            </a:r>
            <a:r>
              <a:rPr lang="fr-FR" sz="3600" dirty="0" smtClean="0"/>
              <a:t>.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052736"/>
            <a:ext cx="5973960" cy="3456384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fr-FR" dirty="0"/>
              <a:t>Pourtant peu de monde se risque à dire ce qu’il souhaite. (Et si vous  trouvez quelqu’un, sachez </a:t>
            </a:r>
            <a:r>
              <a:rPr lang="fr-FR" dirty="0" smtClean="0"/>
              <a:t>l’utiliser, car il/elle a des qualités de leader.)</a:t>
            </a:r>
            <a:endParaRPr lang="fr-FR" dirty="0"/>
          </a:p>
          <a:p>
            <a:r>
              <a:rPr lang="fr-FR" sz="2400" dirty="0" smtClean="0"/>
              <a:t>Quelque </a:t>
            </a:r>
            <a:r>
              <a:rPr lang="fr-FR" sz="2400" dirty="0"/>
              <a:t>chose évident pour vous n’est pas forcement évident pour quelqu’un d’autre</a:t>
            </a:r>
            <a:r>
              <a:rPr lang="fr-FR" sz="2400" dirty="0" smtClean="0"/>
              <a:t>.</a:t>
            </a:r>
          </a:p>
          <a:p>
            <a:pPr lvl="1"/>
            <a:r>
              <a:rPr lang="fr-FR" sz="2000" dirty="0"/>
              <a:t>Ne supposez pas que tout le monde a vu toute l’information disponible. </a:t>
            </a:r>
          </a:p>
          <a:p>
            <a:pPr lvl="1"/>
            <a:endParaRPr lang="fr-FR" sz="20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B11780-A97B-48C6-8FB0-C3BC67446C0D}" type="datetime1">
              <a:rPr lang="fr-FR" smtClean="0"/>
              <a:pPr>
                <a:defRPr/>
              </a:pPr>
              <a:t>29/05/2013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ATLAS Metadata Interface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84A779-7C9F-43E8-8A71-B84D25EA3AB6}" type="slidenum">
              <a:rPr lang="fr-FR" smtClean="0"/>
              <a:pPr>
                <a:defRPr/>
              </a:pPr>
              <a:t>32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496" y="1268760"/>
            <a:ext cx="2667000" cy="2528888"/>
          </a:xfrm>
          <a:prstGeom prst="rect">
            <a:avLst/>
          </a:prstGeom>
        </p:spPr>
      </p:pic>
      <p:sp>
        <p:nvSpPr>
          <p:cNvPr id="8" name="Espace réservé du contenu 2"/>
          <p:cNvSpPr txBox="1">
            <a:spLocks/>
          </p:cNvSpPr>
          <p:nvPr/>
        </p:nvSpPr>
        <p:spPr bwMode="auto">
          <a:xfrm>
            <a:off x="457200" y="4149080"/>
            <a:ext cx="8611344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Font typeface="Arial" pitchFamily="34" charset="0"/>
              <a:buChar char="•"/>
            </a:pPr>
            <a:r>
              <a:rPr lang="fr-FR" dirty="0" smtClean="0"/>
              <a:t>On </a:t>
            </a:r>
            <a:r>
              <a:rPr lang="fr-FR" dirty="0" smtClean="0"/>
              <a:t>ne peut pas faire plaisir à tout le monde. Il y aura parfois des insultes.  Faites-vous respecter</a:t>
            </a:r>
            <a:r>
              <a:rPr lang="fr-FR" dirty="0"/>
              <a:t>. </a:t>
            </a:r>
            <a:r>
              <a:rPr lang="fr-FR" dirty="0" smtClean="0"/>
              <a:t> « Communication </a:t>
            </a:r>
            <a:r>
              <a:rPr lang="fr-FR" dirty="0"/>
              <a:t>scientifique en anglais </a:t>
            </a:r>
            <a:r>
              <a:rPr lang="fr-FR" dirty="0" smtClean="0"/>
              <a:t>: » !?</a:t>
            </a:r>
            <a:endParaRPr lang="fr-FR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fr-FR" dirty="0" smtClean="0"/>
              <a:t>Visez le long terme et la solidité.</a:t>
            </a:r>
          </a:p>
          <a:p>
            <a:pPr lvl="1"/>
            <a:r>
              <a:rPr lang="fr-FR" sz="1800" dirty="0" smtClean="0"/>
              <a:t>C’est (presque) une spécificité du CNRS d’avoir un corps d’ingénieurs “titulaires”. </a:t>
            </a:r>
          </a:p>
          <a:p>
            <a:pPr lvl="1"/>
            <a:r>
              <a:rPr lang="fr-FR" sz="1800" dirty="0" smtClean="0"/>
              <a:t>Nous avons vu passer pas mal de post-docs en 12 ans.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393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fr-FR" sz="2400" dirty="0"/>
              <a:t>N’importe qui peut écrire quelques lignes de code</a:t>
            </a:r>
            <a:r>
              <a:rPr lang="en-US" sz="2400" dirty="0"/>
              <a:t>.</a:t>
            </a:r>
            <a:r>
              <a:rPr lang="en-US" sz="2800" dirty="0"/>
              <a:t> 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 smtClean="0"/>
              <a:t>Il est beaucoup plus difficile de construire un architecture qui peut durer dans le temps.</a:t>
            </a:r>
          </a:p>
          <a:p>
            <a:endParaRPr lang="fr-FR" sz="24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B11780-A97B-48C6-8FB0-C3BC67446C0D}" type="datetime1">
              <a:rPr lang="fr-FR" smtClean="0"/>
              <a:pPr>
                <a:defRPr/>
              </a:pPr>
              <a:t>29/05/2013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ATLAS Metadata Interface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84A779-7C9F-43E8-8A71-B84D25EA3AB6}" type="slidenum">
              <a:rPr lang="fr-FR" smtClean="0"/>
              <a:pPr>
                <a:defRPr/>
              </a:pPr>
              <a:t>33</a:t>
            </a:fld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472" y="2308820"/>
            <a:ext cx="5334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971600" y="2060848"/>
            <a:ext cx="21602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sz="2000" dirty="0" smtClean="0"/>
              <a:t>facilité d'utilisation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2000" dirty="0" smtClean="0"/>
              <a:t>fiabilité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2000" dirty="0" smtClean="0"/>
              <a:t>maintenabilité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2000" dirty="0" smtClean="0"/>
              <a:t>performance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2000" dirty="0" smtClean="0"/>
              <a:t>portabilité</a:t>
            </a:r>
            <a:endParaRPr lang="en-US" sz="1400" dirty="0" smtClean="0"/>
          </a:p>
          <a:p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39552" y="5714092"/>
            <a:ext cx="5184576" cy="523220"/>
          </a:xfrm>
          <a:prstGeom prst="rect">
            <a:avLst/>
          </a:prstGeom>
          <a:solidFill>
            <a:srgbClr val="94B3FF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&gt;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10 </a:t>
            </a:r>
            <a:r>
              <a:rPr lang="en-US" sz="2800" b="1" dirty="0" err="1" smtClean="0">
                <a:solidFill>
                  <a:schemeClr val="bg1"/>
                </a:solidFill>
              </a:rPr>
              <a:t>ans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n’est</a:t>
            </a:r>
            <a:r>
              <a:rPr lang="en-US" sz="2800" b="1" dirty="0" smtClean="0">
                <a:solidFill>
                  <a:schemeClr val="bg1"/>
                </a:solidFill>
              </a:rPr>
              <a:t> pas mal !</a:t>
            </a:r>
            <a:endParaRPr lang="fr-F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86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Remerciements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800" i="1" dirty="0" smtClean="0">
                <a:ea typeface="DejaVu Sans"/>
                <a:cs typeface="DejaVu Sans"/>
              </a:rPr>
              <a:t>CCIN2P3 Lyon</a:t>
            </a:r>
            <a:r>
              <a:rPr lang="fr-FR" sz="2800" dirty="0" smtClean="0">
                <a:ea typeface="DejaVu Sans"/>
                <a:cs typeface="DejaVu Sans"/>
              </a:rPr>
              <a:t>: </a:t>
            </a:r>
            <a:r>
              <a:rPr lang="fr-FR" sz="2800" dirty="0" err="1" smtClean="0">
                <a:ea typeface="DejaVu Sans"/>
                <a:cs typeface="DejaVu Sans"/>
              </a:rPr>
              <a:t>Database</a:t>
            </a:r>
            <a:r>
              <a:rPr lang="fr-FR" sz="2800" dirty="0" smtClean="0">
                <a:ea typeface="DejaVu Sans"/>
                <a:cs typeface="DejaVu Sans"/>
              </a:rPr>
              <a:t> </a:t>
            </a:r>
            <a:r>
              <a:rPr lang="fr-FR" sz="2800" dirty="0" err="1" smtClean="0">
                <a:ea typeface="DejaVu Sans"/>
                <a:cs typeface="DejaVu Sans"/>
              </a:rPr>
              <a:t>Admins</a:t>
            </a:r>
            <a:r>
              <a:rPr lang="fr-FR" sz="2800" dirty="0" smtClean="0">
                <a:ea typeface="DejaVu Sans"/>
                <a:cs typeface="DejaVu Sans"/>
              </a:rPr>
              <a:t> &amp; Server support </a:t>
            </a:r>
          </a:p>
          <a:p>
            <a:pPr lvl="1" indent="-342900" eaLnBrk="1">
              <a:lnSpc>
                <a:spcPct val="80000"/>
              </a:lnSpc>
            </a:pPr>
            <a:r>
              <a:rPr lang="fr-FR" sz="2000" b="1" dirty="0" smtClean="0">
                <a:ea typeface="DejaVu Sans"/>
                <a:cs typeface="DejaVu Sans"/>
              </a:rPr>
              <a:t>Osman </a:t>
            </a:r>
            <a:r>
              <a:rPr lang="fr-FR" sz="2000" b="1" dirty="0" err="1" smtClean="0">
                <a:ea typeface="DejaVu Sans"/>
                <a:cs typeface="DejaVu Sans"/>
              </a:rPr>
              <a:t>Aidel</a:t>
            </a:r>
            <a:endParaRPr lang="fr-FR" sz="2000" b="1" dirty="0" smtClean="0">
              <a:ea typeface="DejaVu Sans"/>
              <a:cs typeface="DejaVu Sans"/>
            </a:endParaRPr>
          </a:p>
          <a:p>
            <a:pPr lvl="1" indent="-342900" eaLnBrk="1">
              <a:lnSpc>
                <a:spcPct val="80000"/>
              </a:lnSpc>
            </a:pPr>
            <a:r>
              <a:rPr lang="fr-FR" sz="2000" dirty="0" err="1" smtClean="0">
                <a:ea typeface="DejaVu Sans"/>
                <a:cs typeface="DejaVu Sans"/>
              </a:rPr>
              <a:t>Jean-Rene</a:t>
            </a:r>
            <a:r>
              <a:rPr lang="fr-FR" sz="2000" dirty="0" smtClean="0">
                <a:ea typeface="DejaVu Sans"/>
                <a:cs typeface="DejaVu Sans"/>
              </a:rPr>
              <a:t> Rouet</a:t>
            </a:r>
          </a:p>
          <a:p>
            <a:pPr lvl="1" indent="-342900" eaLnBrk="1">
              <a:lnSpc>
                <a:spcPct val="80000"/>
              </a:lnSpc>
            </a:pPr>
            <a:r>
              <a:rPr lang="fr-FR" sz="2000" dirty="0" smtClean="0">
                <a:ea typeface="DejaVu Sans"/>
                <a:cs typeface="DejaVu Sans"/>
              </a:rPr>
              <a:t>Philippe </a:t>
            </a:r>
            <a:r>
              <a:rPr lang="fr-FR" sz="2000" dirty="0" err="1" smtClean="0">
                <a:ea typeface="DejaVu Sans"/>
                <a:cs typeface="DejaVu Sans"/>
              </a:rPr>
              <a:t>Cheynet</a:t>
            </a:r>
            <a:endParaRPr lang="fr-FR" sz="2000" dirty="0" smtClean="0">
              <a:ea typeface="DejaVu Sans"/>
              <a:cs typeface="DejaVu Sans"/>
            </a:endParaRPr>
          </a:p>
          <a:p>
            <a:pPr lvl="1" indent="-342900" eaLnBrk="1">
              <a:lnSpc>
                <a:spcPct val="80000"/>
              </a:lnSpc>
            </a:pPr>
            <a:r>
              <a:rPr lang="fr-FR" sz="2000" dirty="0" smtClean="0">
                <a:ea typeface="DejaVu Sans"/>
                <a:cs typeface="DejaVu Sans"/>
              </a:rPr>
              <a:t>Yannick Perret</a:t>
            </a:r>
          </a:p>
          <a:p>
            <a:pPr eaLnBrk="1">
              <a:lnSpc>
                <a:spcPct val="80000"/>
              </a:lnSpc>
            </a:pPr>
            <a:r>
              <a:rPr lang="fr-FR" sz="2800" dirty="0" smtClean="0">
                <a:ea typeface="DejaVu Sans"/>
                <a:cs typeface="DejaVu Sans"/>
              </a:rPr>
              <a:t>LCG , ATLAS France et ATLAS LPSC :Serveurs + ORACLE licence.</a:t>
            </a:r>
          </a:p>
          <a:p>
            <a:pPr eaLnBrk="1">
              <a:lnSpc>
                <a:spcPct val="80000"/>
              </a:lnSpc>
            </a:pPr>
            <a:r>
              <a:rPr lang="fr-FR" sz="2800" dirty="0" err="1" smtClean="0">
                <a:ea typeface="DejaVu Sans"/>
                <a:cs typeface="DejaVu Sans"/>
              </a:rPr>
              <a:t>pyAMI</a:t>
            </a:r>
            <a:r>
              <a:rPr lang="fr-FR" sz="2800" dirty="0" smtClean="0">
                <a:ea typeface="DejaVu Sans"/>
                <a:cs typeface="DejaVu Sans"/>
              </a:rPr>
              <a:t> (</a:t>
            </a:r>
            <a:r>
              <a:rPr lang="fr-FR" sz="2800" dirty="0" err="1" smtClean="0">
                <a:ea typeface="DejaVu Sans"/>
                <a:cs typeface="DejaVu Sans"/>
              </a:rPr>
              <a:t>dev</a:t>
            </a:r>
            <a:r>
              <a:rPr lang="fr-FR" sz="2800" dirty="0" smtClean="0">
                <a:ea typeface="DejaVu Sans"/>
                <a:cs typeface="DejaVu Sans"/>
              </a:rPr>
              <a:t>. &amp; </a:t>
            </a:r>
            <a:r>
              <a:rPr lang="fr-FR" sz="2800" dirty="0" err="1" smtClean="0">
                <a:ea typeface="DejaVu Sans"/>
                <a:cs typeface="DejaVu Sans"/>
              </a:rPr>
              <a:t>deploiement</a:t>
            </a:r>
            <a:r>
              <a:rPr lang="fr-FR" sz="2800" dirty="0" smtClean="0">
                <a:ea typeface="DejaVu Sans"/>
                <a:cs typeface="DejaVu Sans"/>
              </a:rPr>
              <a:t>)</a:t>
            </a:r>
          </a:p>
          <a:p>
            <a:pPr lvl="1" eaLnBrk="1">
              <a:lnSpc>
                <a:spcPct val="80000"/>
              </a:lnSpc>
            </a:pPr>
            <a:r>
              <a:rPr lang="fr-FR" sz="2000" dirty="0" smtClean="0">
                <a:ea typeface="DejaVu Sans"/>
                <a:cs typeface="DejaVu Sans"/>
              </a:rPr>
              <a:t>Noel </a:t>
            </a:r>
            <a:r>
              <a:rPr lang="fr-FR" sz="2000" dirty="0" err="1" smtClean="0">
                <a:ea typeface="DejaVu Sans"/>
                <a:cs typeface="DejaVu Sans"/>
              </a:rPr>
              <a:t>Dawe</a:t>
            </a:r>
            <a:r>
              <a:rPr lang="fr-FR" sz="2000" dirty="0" smtClean="0">
                <a:ea typeface="DejaVu Sans"/>
                <a:cs typeface="DejaVu Sans"/>
              </a:rPr>
              <a:t> (SFU, Vancouver)</a:t>
            </a:r>
          </a:p>
          <a:p>
            <a:pPr lvl="1" eaLnBrk="1">
              <a:lnSpc>
                <a:spcPct val="80000"/>
              </a:lnSpc>
            </a:pPr>
            <a:r>
              <a:rPr lang="fr-FR" sz="2000" dirty="0" smtClean="0">
                <a:ea typeface="DejaVu Sans"/>
                <a:cs typeface="DejaVu Sans"/>
              </a:rPr>
              <a:t>Asoka Da Silva (</a:t>
            </a:r>
            <a:r>
              <a:rPr lang="fr-FR" sz="2000" dirty="0" err="1" smtClean="0">
                <a:ea typeface="DejaVu Sans"/>
                <a:cs typeface="DejaVu Sans"/>
              </a:rPr>
              <a:t>Triumf</a:t>
            </a:r>
            <a:r>
              <a:rPr lang="fr-FR" sz="2000" dirty="0" smtClean="0">
                <a:ea typeface="DejaVu Sans"/>
                <a:cs typeface="DejaVu Sans"/>
              </a:rPr>
              <a:t> , Vancouver)</a:t>
            </a:r>
          </a:p>
          <a:p>
            <a:pPr lvl="1" eaLnBrk="1">
              <a:lnSpc>
                <a:spcPct val="80000"/>
              </a:lnSpc>
            </a:pPr>
            <a:r>
              <a:rPr lang="fr-FR" sz="2000" dirty="0" smtClean="0">
                <a:ea typeface="DejaVu Sans"/>
                <a:cs typeface="DejaVu Sans"/>
              </a:rPr>
              <a:t>Emil </a:t>
            </a:r>
            <a:r>
              <a:rPr lang="fr-FR" sz="2000" dirty="0" err="1" smtClean="0">
                <a:ea typeface="DejaVu Sans"/>
                <a:cs typeface="DejaVu Sans"/>
              </a:rPr>
              <a:t>Obreskov</a:t>
            </a:r>
            <a:r>
              <a:rPr lang="fr-FR" sz="2000" dirty="0" smtClean="0">
                <a:ea typeface="DejaVu Sans"/>
                <a:cs typeface="DejaVu Sans"/>
              </a:rPr>
              <a:t> (CERN)</a:t>
            </a: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B11780-A97B-48C6-8FB0-C3BC67446C0D}" type="datetime1">
              <a:rPr lang="fr-FR" smtClean="0"/>
              <a:pPr>
                <a:defRPr/>
              </a:pPr>
              <a:t>29/05/2013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ATLAS </a:t>
            </a:r>
            <a:r>
              <a:rPr lang="fr-FR" dirty="0" err="1" smtClean="0"/>
              <a:t>Metadata</a:t>
            </a:r>
            <a:r>
              <a:rPr lang="fr-FR" dirty="0" smtClean="0"/>
              <a:t> Interface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84A779-7C9F-43E8-8A71-B84D25EA3AB6}" type="slidenum">
              <a:rPr lang="fr-FR" smtClean="0"/>
              <a:pPr>
                <a:defRPr/>
              </a:pPr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882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Extra Slides</a:t>
            </a:r>
            <a:endParaRPr lang="fr-FR" dirty="0"/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(liens “vide infra”)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B11780-A97B-48C6-8FB0-C3BC67446C0D}" type="datetime1">
              <a:rPr lang="fr-FR" smtClean="0"/>
              <a:pPr>
                <a:defRPr/>
              </a:pPr>
              <a:t>29/05/2013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ATLAS Metadata Interface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84A779-7C9F-43E8-8A71-B84D25EA3AB6}" type="slidenum">
              <a:rPr lang="fr-FR" smtClean="0"/>
              <a:pPr>
                <a:defRPr/>
              </a:pPr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14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Command engine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96FD896-774B-47B1-8A5D-5F896A8D06E4}" type="datetime1">
              <a:rPr lang="fr-FR"/>
              <a:pPr>
                <a:defRPr/>
              </a:pPr>
              <a:t>29/05/2013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ATLAS Metadata Interface</a:t>
            </a: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8B4C24-D49D-422A-B562-8B8D7E013837}" type="slidenum">
              <a:rPr lang="fr-FR" smtClean="0"/>
              <a:pPr>
                <a:defRPr/>
              </a:pPr>
              <a:t>36</a:t>
            </a:fld>
            <a:endParaRPr lang="fr-FR"/>
          </a:p>
        </p:txBody>
      </p:sp>
      <p:sp>
        <p:nvSpPr>
          <p:cNvPr id="28" name="Rectangle à coins arrondis 27"/>
          <p:cNvSpPr/>
          <p:nvPr/>
        </p:nvSpPr>
        <p:spPr>
          <a:xfrm>
            <a:off x="539552" y="2420888"/>
            <a:ext cx="8068201" cy="3096344"/>
          </a:xfrm>
          <a:prstGeom prst="roundRect">
            <a:avLst>
              <a:gd name="adj" fmla="val 2885"/>
            </a:avLst>
          </a:prstGeom>
          <a:gradFill>
            <a:gsLst>
              <a:gs pos="0">
                <a:srgbClr val="94B3FF"/>
              </a:gs>
              <a:gs pos="100000">
                <a:srgbClr val="FFFFFF"/>
              </a:gs>
            </a:gsLst>
            <a:lin ang="5400000" scaled="0"/>
          </a:gradFill>
          <a:ln w="31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fr-FR" b="1" dirty="0">
                <a:solidFill>
                  <a:schemeClr val="tx1"/>
                </a:solidFill>
              </a:rPr>
              <a:t>                        </a:t>
            </a:r>
          </a:p>
          <a:p>
            <a:pPr algn="ctr">
              <a:defRPr/>
            </a:pPr>
            <a:endParaRPr lang="fr-FR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fr-FR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fr-FR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fr-FR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fr-FR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fr-FR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fr-FR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26633" name="Picture 7" descr="C:\Users\jfulach\Desktop\ami2trans.gi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2451100"/>
            <a:ext cx="14065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34" name="Groupe 38"/>
          <p:cNvGrpSpPr>
            <a:grpSpLocks/>
          </p:cNvGrpSpPr>
          <p:nvPr/>
        </p:nvGrpSpPr>
        <p:grpSpPr bwMode="auto">
          <a:xfrm>
            <a:off x="3419475" y="5661025"/>
            <a:ext cx="2325688" cy="720725"/>
            <a:chOff x="3131336" y="1945874"/>
            <a:chExt cx="1424401" cy="694299"/>
          </a:xfrm>
        </p:grpSpPr>
        <p:sp>
          <p:nvSpPr>
            <p:cNvPr id="40" name="Rectangle à coins arrondis 39"/>
            <p:cNvSpPr/>
            <p:nvPr/>
          </p:nvSpPr>
          <p:spPr>
            <a:xfrm>
              <a:off x="3131336" y="2037666"/>
              <a:ext cx="1368742" cy="602507"/>
            </a:xfrm>
            <a:prstGeom prst="roundRect">
              <a:avLst>
                <a:gd name="adj" fmla="val 15548"/>
              </a:avLst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rgbClr val="FFFFFF"/>
                </a:gs>
              </a:gsLst>
              <a:lin ang="5400000" scaled="0"/>
            </a:gradFill>
            <a:ln w="3175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fr-FR" dirty="0">
                  <a:solidFill>
                    <a:schemeClr val="tx1"/>
                  </a:solidFill>
                </a:rPr>
                <a:t>an Oracle </a:t>
              </a:r>
              <a:r>
                <a:rPr lang="fr-FR" dirty="0" err="1">
                  <a:solidFill>
                    <a:schemeClr val="tx1"/>
                  </a:solidFill>
                </a:rPr>
                <a:t>db</a:t>
              </a:r>
              <a:endParaRPr lang="fr-FR" dirty="0">
                <a:solidFill>
                  <a:schemeClr val="tx1"/>
                </a:solidFill>
              </a:endParaRPr>
            </a:p>
          </p:txBody>
        </p:sp>
        <p:pic>
          <p:nvPicPr>
            <p:cNvPr id="26705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7170" y="1945874"/>
              <a:ext cx="408567" cy="538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635" name="Groupe 53"/>
          <p:cNvGrpSpPr>
            <a:grpSpLocks/>
          </p:cNvGrpSpPr>
          <p:nvPr/>
        </p:nvGrpSpPr>
        <p:grpSpPr bwMode="auto">
          <a:xfrm>
            <a:off x="539750" y="5637213"/>
            <a:ext cx="2325688" cy="719137"/>
            <a:chOff x="3131336" y="1945874"/>
            <a:chExt cx="1424401" cy="694299"/>
          </a:xfrm>
        </p:grpSpPr>
        <p:sp>
          <p:nvSpPr>
            <p:cNvPr id="55" name="Rectangle à coins arrondis 54"/>
            <p:cNvSpPr/>
            <p:nvPr/>
          </p:nvSpPr>
          <p:spPr>
            <a:xfrm>
              <a:off x="3131336" y="2037666"/>
              <a:ext cx="1368742" cy="602507"/>
            </a:xfrm>
            <a:prstGeom prst="roundRect">
              <a:avLst>
                <a:gd name="adj" fmla="val 15548"/>
              </a:avLst>
            </a:prstGeom>
            <a:gradFill>
              <a:gsLst>
                <a:gs pos="0">
                  <a:srgbClr val="92D050"/>
                </a:gs>
                <a:gs pos="100000">
                  <a:srgbClr val="FFFFFF"/>
                </a:gs>
              </a:gsLst>
              <a:lin ang="5400000" scaled="0"/>
            </a:gradFill>
            <a:ln w="3175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fr-FR" dirty="0">
                  <a:solidFill>
                    <a:schemeClr val="tx1"/>
                  </a:solidFill>
                </a:rPr>
                <a:t>                  router</a:t>
              </a:r>
            </a:p>
          </p:txBody>
        </p:sp>
        <p:pic>
          <p:nvPicPr>
            <p:cNvPr id="26701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7170" y="1945874"/>
              <a:ext cx="408567" cy="538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6636" name="Picture 7" descr="C:\Users\jfulach\Desktop\ami2trans.gi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5888038"/>
            <a:ext cx="100965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" name="Rectangle à coins arrondis 125"/>
          <p:cNvSpPr/>
          <p:nvPr/>
        </p:nvSpPr>
        <p:spPr>
          <a:xfrm>
            <a:off x="938381" y="4537126"/>
            <a:ext cx="2049443" cy="548058"/>
          </a:xfrm>
          <a:prstGeom prst="roundRect">
            <a:avLst>
              <a:gd name="adj" fmla="val 22588"/>
            </a:avLst>
          </a:prstGeom>
          <a:gradFill>
            <a:gsLst>
              <a:gs pos="0">
                <a:srgbClr val="ADD0FF"/>
              </a:gs>
              <a:gs pos="100000">
                <a:srgbClr val="FFFFFF"/>
              </a:gs>
            </a:gsLst>
            <a:lin ang="5400000" scaled="0"/>
          </a:gra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fr-FR" sz="2000" b="1" dirty="0" err="1">
                <a:solidFill>
                  <a:schemeClr val="tx1"/>
                </a:solidFill>
              </a:rPr>
              <a:t>connection</a:t>
            </a:r>
            <a:r>
              <a:rPr lang="fr-FR" sz="2000" b="1" dirty="0">
                <a:solidFill>
                  <a:schemeClr val="tx1"/>
                </a:solidFill>
              </a:rPr>
              <a:t> pool</a:t>
            </a:r>
          </a:p>
        </p:txBody>
      </p:sp>
      <p:sp>
        <p:nvSpPr>
          <p:cNvPr id="127" name="Rectangle à coins arrondis 126"/>
          <p:cNvSpPr/>
          <p:nvPr/>
        </p:nvSpPr>
        <p:spPr>
          <a:xfrm>
            <a:off x="902853" y="3861047"/>
            <a:ext cx="2373003" cy="504057"/>
          </a:xfrm>
          <a:prstGeom prst="roundRect">
            <a:avLst>
              <a:gd name="adj" fmla="val 26012"/>
            </a:avLst>
          </a:prstGeom>
          <a:gradFill>
            <a:gsLst>
              <a:gs pos="0">
                <a:srgbClr val="ADD0FF"/>
              </a:gs>
              <a:gs pos="100000">
                <a:srgbClr val="FFFFFF"/>
              </a:gs>
            </a:gsLst>
            <a:lin ang="5400000" scaled="0"/>
          </a:gra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fr-FR" sz="2000" b="1" dirty="0">
                <a:solidFill>
                  <a:schemeClr val="tx1"/>
                </a:solidFill>
              </a:rPr>
              <a:t>transaction pool</a:t>
            </a:r>
          </a:p>
        </p:txBody>
      </p:sp>
      <p:cxnSp>
        <p:nvCxnSpPr>
          <p:cNvPr id="217" name="Connecteur en arc 216"/>
          <p:cNvCxnSpPr>
            <a:stCxn id="55" idx="0"/>
            <a:endCxn id="126" idx="2"/>
          </p:cNvCxnSpPr>
          <p:nvPr/>
        </p:nvCxnSpPr>
        <p:spPr>
          <a:xfrm rot="5400000" flipH="1" flipV="1">
            <a:off x="1486577" y="5255764"/>
            <a:ext cx="647105" cy="305947"/>
          </a:xfrm>
          <a:prstGeom prst="curvedConnector3">
            <a:avLst>
              <a:gd name="adj1" fmla="val 50000"/>
            </a:avLst>
          </a:prstGeom>
          <a:ln w="730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Connecteur en arc 223"/>
          <p:cNvCxnSpPr>
            <a:stCxn id="40" idx="0"/>
            <a:endCxn id="126" idx="2"/>
          </p:cNvCxnSpPr>
          <p:nvPr/>
        </p:nvCxnSpPr>
        <p:spPr>
          <a:xfrm rot="16200000" flipV="1">
            <a:off x="2914628" y="4133660"/>
            <a:ext cx="671127" cy="2574175"/>
          </a:xfrm>
          <a:prstGeom prst="curvedConnector3">
            <a:avLst>
              <a:gd name="adj1" fmla="val 50000"/>
            </a:avLst>
          </a:prstGeom>
          <a:ln w="730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645" name="Groupe 49"/>
          <p:cNvGrpSpPr>
            <a:grpSpLocks/>
          </p:cNvGrpSpPr>
          <p:nvPr/>
        </p:nvGrpSpPr>
        <p:grpSpPr bwMode="auto">
          <a:xfrm>
            <a:off x="6372225" y="5664200"/>
            <a:ext cx="2324100" cy="730250"/>
            <a:chOff x="3131336" y="1945874"/>
            <a:chExt cx="1424401" cy="704087"/>
          </a:xfrm>
        </p:grpSpPr>
        <p:sp>
          <p:nvSpPr>
            <p:cNvPr id="53" name="Rectangle à coins arrondis 52"/>
            <p:cNvSpPr/>
            <p:nvPr/>
          </p:nvSpPr>
          <p:spPr>
            <a:xfrm>
              <a:off x="3131336" y="2047454"/>
              <a:ext cx="1368742" cy="602507"/>
            </a:xfrm>
            <a:prstGeom prst="roundRect">
              <a:avLst>
                <a:gd name="adj" fmla="val 15548"/>
              </a:avLst>
            </a:prstGeom>
            <a:gradFill>
              <a:gsLst>
                <a:gs pos="0">
                  <a:srgbClr val="FFC000"/>
                </a:gs>
                <a:gs pos="100000">
                  <a:srgbClr val="FFFFFF"/>
                </a:gs>
              </a:gsLst>
              <a:lin ang="5400000" scaled="0"/>
            </a:gradFill>
            <a:ln w="3175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fr-FR" dirty="0">
                  <a:solidFill>
                    <a:schemeClr val="tx1"/>
                  </a:solidFill>
                </a:rPr>
                <a:t>a MySQL </a:t>
              </a:r>
              <a:r>
                <a:rPr lang="fr-FR" dirty="0" err="1">
                  <a:solidFill>
                    <a:schemeClr val="tx1"/>
                  </a:solidFill>
                </a:rPr>
                <a:t>db</a:t>
              </a:r>
              <a:endParaRPr lang="fr-FR" dirty="0">
                <a:solidFill>
                  <a:schemeClr val="tx1"/>
                </a:solidFill>
              </a:endParaRPr>
            </a:p>
          </p:txBody>
        </p:sp>
        <p:pic>
          <p:nvPicPr>
            <p:cNvPr id="26697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7170" y="1945874"/>
              <a:ext cx="408567" cy="538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58" name="Connecteur en arc 57"/>
          <p:cNvCxnSpPr>
            <a:stCxn id="53" idx="0"/>
            <a:endCxn id="126" idx="2"/>
          </p:cNvCxnSpPr>
          <p:nvPr/>
        </p:nvCxnSpPr>
        <p:spPr>
          <a:xfrm rot="16200000" flipV="1">
            <a:off x="4384024" y="2664264"/>
            <a:ext cx="683899" cy="5525740"/>
          </a:xfrm>
          <a:prstGeom prst="curvedConnector3">
            <a:avLst>
              <a:gd name="adj1" fmla="val 50000"/>
            </a:avLst>
          </a:prstGeom>
          <a:ln w="730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en arc 68"/>
          <p:cNvCxnSpPr>
            <a:stCxn id="126" idx="1"/>
            <a:endCxn id="127" idx="1"/>
          </p:cNvCxnSpPr>
          <p:nvPr/>
        </p:nvCxnSpPr>
        <p:spPr>
          <a:xfrm rot="10800000">
            <a:off x="902853" y="4113077"/>
            <a:ext cx="35528" cy="698079"/>
          </a:xfrm>
          <a:prstGeom prst="curvedConnector3">
            <a:avLst>
              <a:gd name="adj1" fmla="val 743436"/>
            </a:avLst>
          </a:prstGeom>
          <a:ln w="730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à coins arrondis 77"/>
          <p:cNvSpPr/>
          <p:nvPr/>
        </p:nvSpPr>
        <p:spPr>
          <a:xfrm>
            <a:off x="5113744" y="2593313"/>
            <a:ext cx="3384376" cy="2336859"/>
          </a:xfrm>
          <a:prstGeom prst="roundRect">
            <a:avLst>
              <a:gd name="adj" fmla="val 7830"/>
            </a:avLst>
          </a:prstGeom>
          <a:gradFill>
            <a:gsLst>
              <a:gs pos="0">
                <a:srgbClr val="ADD0FF"/>
              </a:gs>
              <a:gs pos="100000">
                <a:srgbClr val="FFFFFF"/>
              </a:gs>
            </a:gsLst>
            <a:lin ang="5400000" scaled="0"/>
          </a:gra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fr-FR" sz="2000" b="1" dirty="0">
                <a:solidFill>
                  <a:schemeClr val="tx1"/>
                </a:solidFill>
              </a:rPr>
              <a:t>command </a:t>
            </a:r>
            <a:r>
              <a:rPr lang="fr-FR" sz="2000" b="1" dirty="0" err="1">
                <a:solidFill>
                  <a:schemeClr val="tx1"/>
                </a:solidFill>
              </a:rPr>
              <a:t>engine</a:t>
            </a: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79" name="Rectangle à coins arrondis 78"/>
          <p:cNvSpPr/>
          <p:nvPr/>
        </p:nvSpPr>
        <p:spPr>
          <a:xfrm>
            <a:off x="6278498" y="3861047"/>
            <a:ext cx="1322790" cy="469779"/>
          </a:xfrm>
          <a:prstGeom prst="roundRect">
            <a:avLst>
              <a:gd name="adj" fmla="val 17541"/>
            </a:avLst>
          </a:prstGeom>
          <a:gradFill>
            <a:gsLst>
              <a:gs pos="0">
                <a:srgbClr val="89ABFF"/>
              </a:gs>
              <a:gs pos="100000">
                <a:srgbClr val="FFFFFF"/>
              </a:gs>
            </a:gsLst>
            <a:lin ang="5400000" scaled="0"/>
          </a:gra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fr-FR" sz="2000" b="1" dirty="0">
                <a:solidFill>
                  <a:schemeClr val="tx1"/>
                </a:solidFill>
              </a:rPr>
              <a:t>command</a:t>
            </a:r>
          </a:p>
        </p:txBody>
      </p:sp>
      <p:cxnSp>
        <p:nvCxnSpPr>
          <p:cNvPr id="80" name="Connecteur en arc 79"/>
          <p:cNvCxnSpPr>
            <a:stCxn id="127" idx="3"/>
            <a:endCxn id="79" idx="1"/>
          </p:cNvCxnSpPr>
          <p:nvPr/>
        </p:nvCxnSpPr>
        <p:spPr>
          <a:xfrm flipV="1">
            <a:off x="3275856" y="4095937"/>
            <a:ext cx="3002642" cy="17139"/>
          </a:xfrm>
          <a:prstGeom prst="curvedConnector3">
            <a:avLst>
              <a:gd name="adj1" fmla="val 50000"/>
            </a:avLst>
          </a:prstGeom>
          <a:ln w="730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ysDash"/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Rectangle à coins arrondis 131"/>
          <p:cNvSpPr/>
          <p:nvPr/>
        </p:nvSpPr>
        <p:spPr>
          <a:xfrm>
            <a:off x="7443618" y="4562045"/>
            <a:ext cx="656774" cy="523139"/>
          </a:xfrm>
          <a:prstGeom prst="roundRect">
            <a:avLst>
              <a:gd name="adj" fmla="val 17541"/>
            </a:avLst>
          </a:prstGeom>
          <a:gradFill>
            <a:gsLst>
              <a:gs pos="0">
                <a:srgbClr val="ADD0FF"/>
              </a:gs>
              <a:gs pos="100000">
                <a:srgbClr val="FFFFFF"/>
              </a:gs>
            </a:gsLst>
            <a:lin ang="5400000" scaled="0"/>
          </a:gra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fr-FR" sz="2000" b="1" dirty="0" err="1">
                <a:solidFill>
                  <a:schemeClr val="tx1"/>
                </a:solidFill>
              </a:rPr>
              <a:t>role</a:t>
            </a: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133" name="Rectangle à coins arrondis 132"/>
          <p:cNvSpPr/>
          <p:nvPr/>
        </p:nvSpPr>
        <p:spPr>
          <a:xfrm>
            <a:off x="6571483" y="4570968"/>
            <a:ext cx="736821" cy="523139"/>
          </a:xfrm>
          <a:prstGeom prst="roundRect">
            <a:avLst>
              <a:gd name="adj" fmla="val 17541"/>
            </a:avLst>
          </a:prstGeom>
          <a:gradFill>
            <a:gsLst>
              <a:gs pos="0">
                <a:srgbClr val="ADD0FF"/>
              </a:gs>
              <a:gs pos="100000">
                <a:srgbClr val="FFFFFF"/>
              </a:gs>
            </a:gsLst>
            <a:lin ang="5400000" scaled="0"/>
          </a:gra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fr-FR" sz="2000" b="1" dirty="0">
                <a:solidFill>
                  <a:schemeClr val="tx1"/>
                </a:solidFill>
              </a:rPr>
              <a:t>user</a:t>
            </a:r>
          </a:p>
        </p:txBody>
      </p:sp>
      <p:sp>
        <p:nvSpPr>
          <p:cNvPr id="134" name="Rectangle à coins arrondis 133"/>
          <p:cNvSpPr/>
          <p:nvPr/>
        </p:nvSpPr>
        <p:spPr>
          <a:xfrm>
            <a:off x="6118623" y="1378668"/>
            <a:ext cx="1833287" cy="576064"/>
          </a:xfrm>
          <a:prstGeom prst="roundRect">
            <a:avLst>
              <a:gd name="adj" fmla="val 22603"/>
            </a:avLst>
          </a:prstGeom>
          <a:gradFill>
            <a:gsLst>
              <a:gs pos="0">
                <a:srgbClr val="FF0000"/>
              </a:gs>
              <a:gs pos="100000">
                <a:srgbClr val="FFFFFF"/>
              </a:gs>
            </a:gsLst>
            <a:lin ang="5400000" scaled="0"/>
          </a:gradFill>
          <a:ln w="31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>
                <a:solidFill>
                  <a:schemeClr val="tx1"/>
                </a:solidFill>
              </a:rPr>
              <a:t>command</a:t>
            </a:r>
          </a:p>
        </p:txBody>
      </p:sp>
      <p:sp>
        <p:nvSpPr>
          <p:cNvPr id="156" name="Rectangle à coins arrondis 155"/>
          <p:cNvSpPr/>
          <p:nvPr/>
        </p:nvSpPr>
        <p:spPr>
          <a:xfrm>
            <a:off x="7264602" y="3244240"/>
            <a:ext cx="1098382" cy="364333"/>
          </a:xfrm>
          <a:prstGeom prst="roundRect">
            <a:avLst>
              <a:gd name="adj" fmla="val 17541"/>
            </a:avLst>
          </a:prstGeom>
          <a:gradFill>
            <a:gsLst>
              <a:gs pos="0">
                <a:srgbClr val="FF0000"/>
              </a:gs>
              <a:gs pos="100000">
                <a:srgbClr val="FFFFFF"/>
              </a:gs>
            </a:gsLst>
            <a:lin ang="5400000" scaled="0"/>
          </a:gra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fr-FR" sz="1400" dirty="0">
                <a:solidFill>
                  <a:schemeClr val="tx1"/>
                </a:solidFill>
              </a:rPr>
              <a:t>arguments</a:t>
            </a:r>
          </a:p>
        </p:txBody>
      </p:sp>
      <p:sp>
        <p:nvSpPr>
          <p:cNvPr id="163" name="Rectangle à coins arrondis 162"/>
          <p:cNvSpPr/>
          <p:nvPr/>
        </p:nvSpPr>
        <p:spPr>
          <a:xfrm>
            <a:off x="5306570" y="3134440"/>
            <a:ext cx="1098382" cy="364333"/>
          </a:xfrm>
          <a:prstGeom prst="roundRect">
            <a:avLst>
              <a:gd name="adj" fmla="val 17541"/>
            </a:avLst>
          </a:prstGeom>
          <a:gradFill>
            <a:gsLst>
              <a:gs pos="0">
                <a:srgbClr val="FF0000"/>
              </a:gs>
              <a:gs pos="100000">
                <a:srgbClr val="FFFFFF"/>
              </a:gs>
            </a:gsLst>
            <a:lin ang="5400000" scaled="0"/>
          </a:gra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fr-FR" sz="1400" dirty="0">
                <a:solidFill>
                  <a:schemeClr val="tx1"/>
                </a:solidFill>
              </a:rPr>
              <a:t>XML </a:t>
            </a:r>
            <a:r>
              <a:rPr lang="fr-FR" sz="1400" dirty="0" err="1">
                <a:solidFill>
                  <a:schemeClr val="tx1"/>
                </a:solidFill>
              </a:rPr>
              <a:t>result</a:t>
            </a:r>
            <a:endParaRPr lang="fr-FR" sz="1400" dirty="0">
              <a:solidFill>
                <a:schemeClr val="tx1"/>
              </a:solidFill>
            </a:endParaRPr>
          </a:p>
        </p:txBody>
      </p:sp>
      <p:cxnSp>
        <p:nvCxnSpPr>
          <p:cNvPr id="164" name="Connecteur en arc 163"/>
          <p:cNvCxnSpPr>
            <a:stCxn id="79" idx="3"/>
            <a:endCxn id="156" idx="2"/>
          </p:cNvCxnSpPr>
          <p:nvPr/>
        </p:nvCxnSpPr>
        <p:spPr>
          <a:xfrm flipV="1">
            <a:off x="7601288" y="3608573"/>
            <a:ext cx="212505" cy="487364"/>
          </a:xfrm>
          <a:prstGeom prst="curvedConnector2">
            <a:avLst/>
          </a:prstGeom>
          <a:ln w="730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Connecteur en arc 164"/>
          <p:cNvCxnSpPr>
            <a:stCxn id="163" idx="2"/>
            <a:endCxn id="79" idx="1"/>
          </p:cNvCxnSpPr>
          <p:nvPr/>
        </p:nvCxnSpPr>
        <p:spPr>
          <a:xfrm rot="16200000" flipH="1">
            <a:off x="5768547" y="3585986"/>
            <a:ext cx="597164" cy="422737"/>
          </a:xfrm>
          <a:prstGeom prst="curvedConnector2">
            <a:avLst/>
          </a:prstGeom>
          <a:ln w="730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Rectangle à coins arrondis 167"/>
          <p:cNvSpPr/>
          <p:nvPr/>
        </p:nvSpPr>
        <p:spPr>
          <a:xfrm>
            <a:off x="1876143" y="3134440"/>
            <a:ext cx="1978590" cy="434194"/>
          </a:xfrm>
          <a:prstGeom prst="roundRect">
            <a:avLst>
              <a:gd name="adj" fmla="val 26012"/>
            </a:avLst>
          </a:prstGeom>
          <a:gradFill>
            <a:gsLst>
              <a:gs pos="0">
                <a:srgbClr val="ADD0FF"/>
              </a:gs>
              <a:gs pos="100000">
                <a:srgbClr val="FFFFFF"/>
              </a:gs>
            </a:gsLst>
            <a:lin ang="5400000" scaled="0"/>
          </a:gra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fr-FR" sz="2000" b="1" dirty="0" err="1">
                <a:solidFill>
                  <a:schemeClr val="tx1"/>
                </a:solidFill>
              </a:rPr>
              <a:t>xslt</a:t>
            </a:r>
            <a:r>
              <a:rPr lang="fr-FR" sz="2000" b="1" dirty="0">
                <a:solidFill>
                  <a:schemeClr val="tx1"/>
                </a:solidFill>
              </a:rPr>
              <a:t> pool </a:t>
            </a:r>
            <a:r>
              <a:rPr lang="fr-FR" sz="2000" b="1" dirty="0" err="1">
                <a:solidFill>
                  <a:schemeClr val="tx1"/>
                </a:solidFill>
              </a:rPr>
              <a:t>engine</a:t>
            </a:r>
            <a:endParaRPr lang="fr-FR" sz="2000" b="1" dirty="0">
              <a:solidFill>
                <a:schemeClr val="tx1"/>
              </a:solidFill>
            </a:endParaRPr>
          </a:p>
        </p:txBody>
      </p:sp>
      <p:cxnSp>
        <p:nvCxnSpPr>
          <p:cNvPr id="169" name="Connecteur en arc 168"/>
          <p:cNvCxnSpPr>
            <a:stCxn id="168" idx="3"/>
            <a:endCxn id="163" idx="1"/>
          </p:cNvCxnSpPr>
          <p:nvPr/>
        </p:nvCxnSpPr>
        <p:spPr>
          <a:xfrm flipV="1">
            <a:off x="3854733" y="3316607"/>
            <a:ext cx="1451837" cy="34930"/>
          </a:xfrm>
          <a:prstGeom prst="curvedConnector3">
            <a:avLst>
              <a:gd name="adj1" fmla="val 50000"/>
            </a:avLst>
          </a:prstGeom>
          <a:ln w="730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ysDash"/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Connecteur en arc 172"/>
          <p:cNvCxnSpPr>
            <a:stCxn id="78" idx="0"/>
            <a:endCxn id="134" idx="2"/>
          </p:cNvCxnSpPr>
          <p:nvPr/>
        </p:nvCxnSpPr>
        <p:spPr>
          <a:xfrm rot="5400000" flipH="1" flipV="1">
            <a:off x="6601309" y="2159356"/>
            <a:ext cx="638581" cy="229335"/>
          </a:xfrm>
          <a:prstGeom prst="curvedConnector3">
            <a:avLst>
              <a:gd name="adj1" fmla="val 50000"/>
            </a:avLst>
          </a:prstGeom>
          <a:ln w="730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Rectangle à coins arrondis 182"/>
          <p:cNvSpPr/>
          <p:nvPr/>
        </p:nvSpPr>
        <p:spPr>
          <a:xfrm>
            <a:off x="3203848" y="1268760"/>
            <a:ext cx="1823269" cy="648073"/>
          </a:xfrm>
          <a:prstGeom prst="roundRect">
            <a:avLst>
              <a:gd name="adj" fmla="val 22603"/>
            </a:avLst>
          </a:prstGeom>
          <a:gradFill>
            <a:gsLst>
              <a:gs pos="0">
                <a:srgbClr val="94B3FF"/>
              </a:gs>
              <a:gs pos="100000">
                <a:srgbClr val="FFFFFF"/>
              </a:gs>
            </a:gsLst>
            <a:lin ang="5400000" scaled="0"/>
          </a:gradFill>
          <a:ln w="31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>
                <a:solidFill>
                  <a:schemeClr val="tx1"/>
                </a:solidFill>
              </a:rPr>
              <a:t>Web browser</a:t>
            </a:r>
          </a:p>
          <a:p>
            <a:pPr algn="ctr">
              <a:defRPr/>
            </a:pP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6680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981075"/>
            <a:ext cx="2857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arrow" w="med" len="med"/>
                <a:tailEnd type="arrow" w="med" len="med"/>
              </a14:hiddenLine>
            </a:ext>
          </a:extLst>
        </p:spPr>
      </p:pic>
      <p:sp>
        <p:nvSpPr>
          <p:cNvPr id="182" name="Rectangle à coins arrondis 181"/>
          <p:cNvSpPr/>
          <p:nvPr/>
        </p:nvSpPr>
        <p:spPr>
          <a:xfrm>
            <a:off x="705781" y="1268761"/>
            <a:ext cx="1826113" cy="648072"/>
          </a:xfrm>
          <a:prstGeom prst="roundRect">
            <a:avLst>
              <a:gd name="adj" fmla="val 22603"/>
            </a:avLst>
          </a:prstGeom>
          <a:gradFill>
            <a:gsLst>
              <a:gs pos="0">
                <a:srgbClr val="94B3FF"/>
              </a:gs>
              <a:gs pos="100000">
                <a:srgbClr val="FFFFFF"/>
              </a:gs>
            </a:gsLst>
            <a:lin ang="5400000" scaled="0"/>
          </a:gradFill>
          <a:ln w="31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 err="1">
                <a:solidFill>
                  <a:schemeClr val="tx1"/>
                </a:solidFill>
              </a:rPr>
              <a:t>pyAMI</a:t>
            </a:r>
            <a:endParaRPr lang="fr-FR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6684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963613"/>
            <a:ext cx="46831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arrow" w="med" len="med"/>
                <a:tailEnd type="arrow" w="med" len="med"/>
              </a14:hiddenLine>
            </a:ext>
          </a:extLst>
        </p:spPr>
      </p:pic>
      <p:sp>
        <p:nvSpPr>
          <p:cNvPr id="203" name="Rectangle à coins arrondis 202"/>
          <p:cNvSpPr/>
          <p:nvPr/>
        </p:nvSpPr>
        <p:spPr>
          <a:xfrm>
            <a:off x="2000353" y="1805765"/>
            <a:ext cx="2583181" cy="787548"/>
          </a:xfrm>
          <a:prstGeom prst="roundRect">
            <a:avLst>
              <a:gd name="adj" fmla="val 17541"/>
            </a:avLst>
          </a:prstGeom>
          <a:gradFill>
            <a:gsLst>
              <a:gs pos="0">
                <a:srgbClr val="FF0000"/>
              </a:gs>
              <a:gs pos="100000">
                <a:srgbClr val="FFFFFF"/>
              </a:gs>
            </a:gsLst>
            <a:lin ang="5400000" scaled="0"/>
          </a:gra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fr-FR" sz="1400" b="1" dirty="0">
                <a:solidFill>
                  <a:schemeClr val="tx1"/>
                </a:solidFill>
              </a:rPr>
              <a:t>command output</a:t>
            </a:r>
          </a:p>
          <a:p>
            <a:pPr>
              <a:defRPr/>
            </a:pPr>
            <a:r>
              <a:rPr lang="fr-FR" sz="1400" dirty="0" err="1">
                <a:solidFill>
                  <a:schemeClr val="tx1"/>
                </a:solidFill>
              </a:rPr>
              <a:t>xml,text,html,csv,dict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94" name="Flèche droite 93"/>
          <p:cNvSpPr/>
          <p:nvPr/>
        </p:nvSpPr>
        <p:spPr>
          <a:xfrm>
            <a:off x="5325113" y="1200544"/>
            <a:ext cx="687047" cy="932312"/>
          </a:xfrm>
          <a:prstGeom prst="rightArrow">
            <a:avLst>
              <a:gd name="adj1" fmla="val 57055"/>
              <a:gd name="adj2" fmla="val 50000"/>
            </a:avLst>
          </a:prstGeom>
          <a:ln w="3492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09" name="Flèche droite 208"/>
          <p:cNvSpPr/>
          <p:nvPr/>
        </p:nvSpPr>
        <p:spPr>
          <a:xfrm flipH="1">
            <a:off x="4283968" y="1988840"/>
            <a:ext cx="743149" cy="936104"/>
          </a:xfrm>
          <a:prstGeom prst="rightArrow">
            <a:avLst>
              <a:gd name="adj1" fmla="val 57055"/>
              <a:gd name="adj2" fmla="val 50000"/>
            </a:avLst>
          </a:prstGeom>
          <a:ln w="3492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Metadata Query Language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439DC2E-6B5D-4143-A4B1-7237DBFAD314}" type="datetime1">
              <a:rPr lang="fr-FR" smtClean="0"/>
              <a:pPr>
                <a:defRPr/>
              </a:pPr>
              <a:t>29/05/2013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ATLAS </a:t>
            </a:r>
            <a:r>
              <a:rPr lang="fr-FR" dirty="0" err="1" smtClean="0"/>
              <a:t>Metadata</a:t>
            </a:r>
            <a:r>
              <a:rPr lang="fr-FR" dirty="0" smtClean="0"/>
              <a:t> Interface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261C4C-CA84-403D-9835-38165273146E}" type="slidenum">
              <a:rPr lang="fr-FR" smtClean="0"/>
              <a:pPr>
                <a:defRPr/>
              </a:pPr>
              <a:t>37</a:t>
            </a:fld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539552" y="1052736"/>
            <a:ext cx="8068201" cy="3888433"/>
          </a:xfrm>
          <a:prstGeom prst="roundRect">
            <a:avLst>
              <a:gd name="adj" fmla="val 2885"/>
            </a:avLst>
          </a:prstGeom>
          <a:gradFill>
            <a:gsLst>
              <a:gs pos="0">
                <a:srgbClr val="94B3FF"/>
              </a:gs>
              <a:gs pos="100000">
                <a:srgbClr val="FFFFFF"/>
              </a:gs>
            </a:gsLst>
            <a:lin ang="5400000" scaled="0"/>
          </a:gradFill>
          <a:ln w="31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fr-FR" b="1" dirty="0">
                <a:solidFill>
                  <a:schemeClr val="tx1"/>
                </a:solidFill>
              </a:rPr>
              <a:t>                        </a:t>
            </a:r>
          </a:p>
          <a:p>
            <a:pPr algn="ctr">
              <a:defRPr/>
            </a:pPr>
            <a:endParaRPr lang="fr-FR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fr-FR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fr-FR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fr-FR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fr-FR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fr-FR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fr-FR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27657" name="Picture 7" descr="C:\Users\jfulach\Desktop\ami2trans.gi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125538"/>
            <a:ext cx="14065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à coins arrondis 12"/>
          <p:cNvSpPr/>
          <p:nvPr/>
        </p:nvSpPr>
        <p:spPr>
          <a:xfrm>
            <a:off x="3995936" y="1231030"/>
            <a:ext cx="1322790" cy="469779"/>
          </a:xfrm>
          <a:prstGeom prst="roundRect">
            <a:avLst>
              <a:gd name="adj" fmla="val 17541"/>
            </a:avLst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rgbClr val="FFFFFF"/>
              </a:gs>
            </a:gsLst>
            <a:lin ang="5400000" scaled="0"/>
          </a:gra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fr-FR" sz="2000" b="1" dirty="0">
                <a:solidFill>
                  <a:schemeClr val="tx1"/>
                </a:solidFill>
              </a:rPr>
              <a:t>command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2249482" y="1278921"/>
            <a:ext cx="1098382" cy="364333"/>
          </a:xfrm>
          <a:prstGeom prst="roundRect">
            <a:avLst>
              <a:gd name="adj" fmla="val 17541"/>
            </a:avLst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rgbClr val="FFFFFF"/>
              </a:gs>
            </a:gsLst>
            <a:lin ang="5400000" scaled="0"/>
          </a:gra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fr-FR" sz="1400" dirty="0">
                <a:solidFill>
                  <a:schemeClr val="tx1"/>
                </a:solidFill>
              </a:rPr>
              <a:t>arguments</a:t>
            </a:r>
          </a:p>
        </p:txBody>
      </p:sp>
      <p:sp>
        <p:nvSpPr>
          <p:cNvPr id="18" name="Rectangle à coins arrondis 17"/>
          <p:cNvSpPr/>
          <p:nvPr/>
        </p:nvSpPr>
        <p:spPr>
          <a:xfrm>
            <a:off x="5994786" y="1285676"/>
            <a:ext cx="1098382" cy="364333"/>
          </a:xfrm>
          <a:prstGeom prst="roundRect">
            <a:avLst>
              <a:gd name="adj" fmla="val 17541"/>
            </a:avLst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rgbClr val="FFFFFF"/>
              </a:gs>
            </a:gsLst>
            <a:lin ang="5400000" scaled="0"/>
          </a:gra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fr-FR" sz="1400" dirty="0">
                <a:solidFill>
                  <a:schemeClr val="tx1"/>
                </a:solidFill>
              </a:rPr>
              <a:t>XML </a:t>
            </a:r>
            <a:r>
              <a:rPr lang="fr-FR" sz="1400" dirty="0" err="1">
                <a:solidFill>
                  <a:schemeClr val="tx1"/>
                </a:solidFill>
              </a:rPr>
              <a:t>result</a:t>
            </a:r>
            <a:endParaRPr lang="fr-FR" sz="1400" dirty="0">
              <a:solidFill>
                <a:schemeClr val="tx1"/>
              </a:solidFill>
            </a:endParaRPr>
          </a:p>
        </p:txBody>
      </p:sp>
      <p:cxnSp>
        <p:nvCxnSpPr>
          <p:cNvPr id="19" name="Connecteur en arc 18"/>
          <p:cNvCxnSpPr>
            <a:stCxn id="13" idx="1"/>
            <a:endCxn id="17" idx="3"/>
          </p:cNvCxnSpPr>
          <p:nvPr/>
        </p:nvCxnSpPr>
        <p:spPr>
          <a:xfrm rot="10800000">
            <a:off x="3347864" y="1461088"/>
            <a:ext cx="648072" cy="4832"/>
          </a:xfrm>
          <a:prstGeom prst="curvedConnector3">
            <a:avLst>
              <a:gd name="adj1" fmla="val 50000"/>
            </a:avLst>
          </a:prstGeom>
          <a:ln w="730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en arc 19"/>
          <p:cNvCxnSpPr>
            <a:stCxn id="18" idx="1"/>
            <a:endCxn id="13" idx="3"/>
          </p:cNvCxnSpPr>
          <p:nvPr/>
        </p:nvCxnSpPr>
        <p:spPr>
          <a:xfrm rot="10800000">
            <a:off x="5318726" y="1465921"/>
            <a:ext cx="676060" cy="1923"/>
          </a:xfrm>
          <a:prstGeom prst="curvedConnector3">
            <a:avLst>
              <a:gd name="adj1" fmla="val 50000"/>
            </a:avLst>
          </a:prstGeom>
          <a:ln w="730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à coins arrondis 32"/>
          <p:cNvSpPr/>
          <p:nvPr/>
        </p:nvSpPr>
        <p:spPr>
          <a:xfrm>
            <a:off x="755576" y="1916833"/>
            <a:ext cx="7632848" cy="2952328"/>
          </a:xfrm>
          <a:prstGeom prst="roundRect">
            <a:avLst>
              <a:gd name="adj" fmla="val 4579"/>
            </a:avLst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rgbClr val="FFFFFF"/>
              </a:gs>
            </a:gsLst>
            <a:lin ang="5400000" scaled="0"/>
          </a:gra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fr-FR" sz="2000" b="1" dirty="0">
                <a:solidFill>
                  <a:schemeClr val="tx1"/>
                </a:solidFill>
              </a:rPr>
              <a:t>MQL </a:t>
            </a:r>
            <a:r>
              <a:rPr lang="fr-FR" sz="2000" b="1" dirty="0" err="1">
                <a:solidFill>
                  <a:schemeClr val="tx1"/>
                </a:solidFill>
              </a:rPr>
              <a:t>engine</a:t>
            </a: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42" name="Rectangle à coins arrondis 41"/>
          <p:cNvSpPr/>
          <p:nvPr/>
        </p:nvSpPr>
        <p:spPr>
          <a:xfrm>
            <a:off x="539551" y="5013177"/>
            <a:ext cx="8068201" cy="1368152"/>
          </a:xfrm>
          <a:prstGeom prst="roundRect">
            <a:avLst>
              <a:gd name="adj" fmla="val 14425"/>
            </a:avLst>
          </a:prstGeom>
          <a:gradFill>
            <a:gsLst>
              <a:gs pos="0">
                <a:srgbClr val="89ABFF"/>
              </a:gs>
              <a:gs pos="100000">
                <a:srgbClr val="FFFFFF"/>
              </a:gs>
            </a:gsLst>
            <a:lin ang="5400000" scaled="0"/>
          </a:gra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fr-FR" sz="2000" b="1" dirty="0" err="1">
                <a:solidFill>
                  <a:schemeClr val="tx1"/>
                </a:solidFill>
              </a:rPr>
              <a:t>Metadata</a:t>
            </a:r>
            <a:endParaRPr lang="fr-FR" sz="2000" b="1" dirty="0">
              <a:solidFill>
                <a:schemeClr val="tx1"/>
              </a:solidFill>
            </a:endParaRPr>
          </a:p>
        </p:txBody>
      </p:sp>
      <p:cxnSp>
        <p:nvCxnSpPr>
          <p:cNvPr id="51" name="Connecteur en arc 50"/>
          <p:cNvCxnSpPr>
            <a:stCxn id="34" idx="0"/>
            <a:endCxn id="13" idx="2"/>
          </p:cNvCxnSpPr>
          <p:nvPr/>
        </p:nvCxnSpPr>
        <p:spPr>
          <a:xfrm rot="16200000" flipV="1">
            <a:off x="5480957" y="877183"/>
            <a:ext cx="360040" cy="2007292"/>
          </a:xfrm>
          <a:prstGeom prst="curvedConnector3">
            <a:avLst>
              <a:gd name="adj1" fmla="val 50000"/>
            </a:avLst>
          </a:prstGeom>
          <a:ln w="730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à coins arrondis 55"/>
          <p:cNvSpPr/>
          <p:nvPr/>
        </p:nvSpPr>
        <p:spPr>
          <a:xfrm>
            <a:off x="899592" y="2423945"/>
            <a:ext cx="2448271" cy="2373208"/>
          </a:xfrm>
          <a:prstGeom prst="roundRect">
            <a:avLst>
              <a:gd name="adj" fmla="val 8631"/>
            </a:avLst>
          </a:prstGeom>
          <a:gradFill>
            <a:gsLst>
              <a:gs pos="0">
                <a:srgbClr val="89ABFF"/>
              </a:gs>
              <a:gs pos="100000">
                <a:srgbClr val="FFFFFF"/>
              </a:gs>
            </a:gsLst>
            <a:lin ang="5400000" scaled="0"/>
          </a:gra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fr-FR" sz="2000" b="1" dirty="0">
                <a:solidFill>
                  <a:schemeClr val="tx1"/>
                </a:solidFill>
              </a:rPr>
              <a:t>MQL </a:t>
            </a:r>
            <a:r>
              <a:rPr lang="fr-FR" sz="2000" b="1" dirty="0" err="1">
                <a:solidFill>
                  <a:schemeClr val="tx1"/>
                </a:solidFill>
              </a:rPr>
              <a:t>tree</a:t>
            </a:r>
            <a:endParaRPr lang="fr-FR" sz="2000" b="1" dirty="0">
              <a:solidFill>
                <a:schemeClr val="tx1"/>
              </a:solidFill>
            </a:endParaRPr>
          </a:p>
        </p:txBody>
      </p:sp>
      <p:cxnSp>
        <p:nvCxnSpPr>
          <p:cNvPr id="57" name="Connecteur en arc 56"/>
          <p:cNvCxnSpPr>
            <a:stCxn id="55" idx="2"/>
            <a:endCxn id="34" idx="2"/>
          </p:cNvCxnSpPr>
          <p:nvPr/>
        </p:nvCxnSpPr>
        <p:spPr>
          <a:xfrm rot="16200000" flipH="1">
            <a:off x="5294942" y="1699280"/>
            <a:ext cx="288032" cy="2451329"/>
          </a:xfrm>
          <a:prstGeom prst="curvedConnector3">
            <a:avLst>
              <a:gd name="adj1" fmla="val 179366"/>
            </a:avLst>
          </a:prstGeom>
          <a:ln w="730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en arc 59"/>
          <p:cNvCxnSpPr>
            <a:stCxn id="56" idx="0"/>
            <a:endCxn id="55" idx="0"/>
          </p:cNvCxnSpPr>
          <p:nvPr/>
        </p:nvCxnSpPr>
        <p:spPr>
          <a:xfrm rot="5400000" flipH="1" flipV="1">
            <a:off x="3114900" y="1325551"/>
            <a:ext cx="107222" cy="2089566"/>
          </a:xfrm>
          <a:prstGeom prst="curvedConnector3">
            <a:avLst>
              <a:gd name="adj1" fmla="val 313203"/>
            </a:avLst>
          </a:prstGeom>
          <a:ln w="730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en arc 68"/>
          <p:cNvCxnSpPr>
            <a:stCxn id="68" idx="0"/>
            <a:endCxn id="64" idx="2"/>
          </p:cNvCxnSpPr>
          <p:nvPr/>
        </p:nvCxnSpPr>
        <p:spPr>
          <a:xfrm rot="5400000" flipH="1" flipV="1">
            <a:off x="1988475" y="3427907"/>
            <a:ext cx="288920" cy="3076"/>
          </a:xfrm>
          <a:prstGeom prst="curvedConnector3">
            <a:avLst>
              <a:gd name="adj1" fmla="val 50000"/>
            </a:avLst>
          </a:prstGeom>
          <a:ln w="730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non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en arc 71"/>
          <p:cNvCxnSpPr>
            <a:stCxn id="68" idx="1"/>
            <a:endCxn id="66" idx="0"/>
          </p:cNvCxnSpPr>
          <p:nvPr/>
        </p:nvCxnSpPr>
        <p:spPr>
          <a:xfrm rot="10800000" flipV="1">
            <a:off x="1385870" y="3753925"/>
            <a:ext cx="429507" cy="375724"/>
          </a:xfrm>
          <a:prstGeom prst="curvedConnector2">
            <a:avLst/>
          </a:prstGeom>
          <a:ln w="730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non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en arc 74"/>
          <p:cNvCxnSpPr>
            <a:stCxn id="68" idx="3"/>
            <a:endCxn id="67" idx="0"/>
          </p:cNvCxnSpPr>
          <p:nvPr/>
        </p:nvCxnSpPr>
        <p:spPr>
          <a:xfrm>
            <a:off x="2447418" y="3753925"/>
            <a:ext cx="328948" cy="375724"/>
          </a:xfrm>
          <a:prstGeom prst="curvedConnector2">
            <a:avLst/>
          </a:prstGeom>
          <a:ln w="730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non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à coins arrondis 33"/>
          <p:cNvSpPr/>
          <p:nvPr/>
        </p:nvSpPr>
        <p:spPr>
          <a:xfrm>
            <a:off x="5076056" y="2060849"/>
            <a:ext cx="3177133" cy="1008112"/>
          </a:xfrm>
          <a:prstGeom prst="roundRect">
            <a:avLst>
              <a:gd name="adj" fmla="val 17770"/>
            </a:avLst>
          </a:prstGeom>
          <a:gradFill>
            <a:gsLst>
              <a:gs pos="0">
                <a:srgbClr val="FF0000"/>
              </a:gs>
              <a:gs pos="100000">
                <a:srgbClr val="FFFFFF"/>
              </a:gs>
            </a:gsLst>
            <a:lin ang="5400000" scaled="0"/>
          </a:gra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fr-FR" sz="2000" b="1" dirty="0">
                <a:solidFill>
                  <a:schemeClr val="tx1"/>
                </a:solidFill>
              </a:rPr>
              <a:t>MQL </a:t>
            </a:r>
            <a:r>
              <a:rPr lang="fr-FR" sz="2000" b="1" dirty="0" err="1">
                <a:solidFill>
                  <a:schemeClr val="tx1"/>
                </a:solidFill>
              </a:rPr>
              <a:t>request</a:t>
            </a:r>
            <a:endParaRPr lang="fr-FR" sz="2000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fr-FR" sz="1600" b="1" dirty="0">
                <a:solidFill>
                  <a:schemeClr val="tx1"/>
                </a:solidFill>
              </a:rPr>
              <a:t>Select (</a:t>
            </a:r>
            <a:r>
              <a:rPr lang="fr-FR" sz="1600" b="1" dirty="0" err="1">
                <a:solidFill>
                  <a:schemeClr val="tx1"/>
                </a:solidFill>
              </a:rPr>
              <a:t>fields</a:t>
            </a:r>
            <a:r>
              <a:rPr lang="fr-FR" sz="1600" b="1" dirty="0">
                <a:solidFill>
                  <a:schemeClr val="tx1"/>
                </a:solidFill>
              </a:rPr>
              <a:t>) </a:t>
            </a:r>
            <a:r>
              <a:rPr lang="fr-FR" sz="1600" b="1" dirty="0" err="1">
                <a:solidFill>
                  <a:schemeClr val="tx1"/>
                </a:solidFill>
              </a:rPr>
              <a:t>Where</a:t>
            </a:r>
            <a:r>
              <a:rPr lang="fr-FR" sz="1600" b="1" dirty="0">
                <a:solidFill>
                  <a:schemeClr val="tx1"/>
                </a:solidFill>
              </a:rPr>
              <a:t> (conditions)</a:t>
            </a:r>
          </a:p>
          <a:p>
            <a:pPr>
              <a:defRPr/>
            </a:pPr>
            <a:r>
              <a:rPr lang="fr-FR" sz="1200" dirty="0">
                <a:solidFill>
                  <a:schemeClr val="tx1"/>
                </a:solidFill>
              </a:rPr>
              <a:t>Select </a:t>
            </a:r>
            <a:r>
              <a:rPr lang="fr-FR" sz="1200" dirty="0" err="1">
                <a:solidFill>
                  <a:schemeClr val="tx1"/>
                </a:solidFill>
              </a:rPr>
              <a:t>a.x,b.y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  <a:r>
              <a:rPr lang="fr-FR" sz="1200" dirty="0" err="1">
                <a:solidFill>
                  <a:schemeClr val="tx1"/>
                </a:solidFill>
              </a:rPr>
              <a:t>Where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  <a:r>
              <a:rPr lang="fr-FR" sz="1200" dirty="0" err="1">
                <a:solidFill>
                  <a:schemeClr val="tx1"/>
                </a:solidFill>
              </a:rPr>
              <a:t>a.x</a:t>
            </a:r>
            <a:r>
              <a:rPr lang="fr-FR" sz="1200" dirty="0">
                <a:solidFill>
                  <a:schemeClr val="tx1"/>
                </a:solidFill>
              </a:rPr>
              <a:t> &gt; 0 And </a:t>
            </a:r>
            <a:r>
              <a:rPr lang="fr-FR" sz="1200" dirty="0" err="1">
                <a:solidFill>
                  <a:schemeClr val="tx1"/>
                </a:solidFill>
              </a:rPr>
              <a:t>b.y</a:t>
            </a:r>
            <a:r>
              <a:rPr lang="fr-FR" sz="1200" dirty="0">
                <a:solidFill>
                  <a:schemeClr val="tx1"/>
                </a:solidFill>
              </a:rPr>
              <a:t>=‘</a:t>
            </a:r>
            <a:r>
              <a:rPr lang="fr-FR" sz="1200" dirty="0" err="1">
                <a:solidFill>
                  <a:schemeClr val="tx1"/>
                </a:solidFill>
              </a:rPr>
              <a:t>foo</a:t>
            </a:r>
            <a:r>
              <a:rPr lang="fr-FR" sz="1200" dirty="0">
                <a:solidFill>
                  <a:schemeClr val="tx1"/>
                </a:solidFill>
              </a:rPr>
              <a:t>’</a:t>
            </a:r>
            <a:endParaRPr lang="fr-FR" sz="1600" dirty="0">
              <a:solidFill>
                <a:schemeClr val="tx1"/>
              </a:solidFill>
            </a:endParaRPr>
          </a:p>
          <a:p>
            <a:pPr>
              <a:defRPr/>
            </a:pP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55" name="Rectangle à coins arrondis 54"/>
          <p:cNvSpPr/>
          <p:nvPr/>
        </p:nvSpPr>
        <p:spPr>
          <a:xfrm>
            <a:off x="3494548" y="2316723"/>
            <a:ext cx="1437492" cy="464206"/>
          </a:xfrm>
          <a:prstGeom prst="roundRect">
            <a:avLst>
              <a:gd name="adj" fmla="val 17770"/>
            </a:avLst>
          </a:prstGeom>
          <a:gradFill>
            <a:gsLst>
              <a:gs pos="0">
                <a:srgbClr val="89ABFF"/>
              </a:gs>
              <a:gs pos="100000">
                <a:srgbClr val="FFFFFF"/>
              </a:gs>
            </a:gsLst>
            <a:lin ang="5400000" scaled="0"/>
          </a:gra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fr-FR" b="1" dirty="0">
                <a:solidFill>
                  <a:schemeClr val="tx1"/>
                </a:solidFill>
              </a:rPr>
              <a:t>MQL </a:t>
            </a:r>
            <a:r>
              <a:rPr lang="fr-FR" b="1" dirty="0" err="1">
                <a:solidFill>
                  <a:schemeClr val="tx1"/>
                </a:solidFill>
              </a:rPr>
              <a:t>parser</a:t>
            </a:r>
            <a:endParaRPr lang="fr-FR" b="1" dirty="0">
              <a:solidFill>
                <a:schemeClr val="tx1"/>
              </a:solidFill>
            </a:endParaRPr>
          </a:p>
          <a:p>
            <a:pPr>
              <a:defRPr/>
            </a:pP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64" name="Rectangle à coins arrondis 63"/>
          <p:cNvSpPr/>
          <p:nvPr/>
        </p:nvSpPr>
        <p:spPr>
          <a:xfrm>
            <a:off x="1522849" y="2924945"/>
            <a:ext cx="1223247" cy="360040"/>
          </a:xfrm>
          <a:prstGeom prst="roundRect">
            <a:avLst>
              <a:gd name="adj" fmla="val 17770"/>
            </a:avLst>
          </a:prstGeom>
          <a:gradFill>
            <a:gsLst>
              <a:gs pos="0">
                <a:srgbClr val="92D050"/>
              </a:gs>
              <a:gs pos="100000">
                <a:srgbClr val="FFFFFF"/>
              </a:gs>
            </a:gsLst>
            <a:lin ang="5400000" scaled="0"/>
          </a:gra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fr-FR" sz="1400" dirty="0">
                <a:solidFill>
                  <a:schemeClr val="tx1"/>
                </a:solidFill>
              </a:rPr>
              <a:t>Select </a:t>
            </a:r>
            <a:r>
              <a:rPr lang="fr-FR" sz="1400" dirty="0" err="1">
                <a:solidFill>
                  <a:schemeClr val="tx1"/>
                </a:solidFill>
              </a:rPr>
              <a:t>a.x,b.y</a:t>
            </a:r>
            <a:endParaRPr lang="fr-FR" sz="1400" dirty="0">
              <a:solidFill>
                <a:schemeClr val="tx1"/>
              </a:solidFill>
            </a:endParaRPr>
          </a:p>
          <a:p>
            <a:pPr>
              <a:defRPr/>
            </a:pP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66" name="Rectangle à coins arrondis 65"/>
          <p:cNvSpPr/>
          <p:nvPr/>
        </p:nvSpPr>
        <p:spPr>
          <a:xfrm>
            <a:off x="1080057" y="4129649"/>
            <a:ext cx="611623" cy="360040"/>
          </a:xfrm>
          <a:prstGeom prst="roundRect">
            <a:avLst>
              <a:gd name="adj" fmla="val 1777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rgbClr val="FFFFFF"/>
              </a:gs>
            </a:gsLst>
            <a:lin ang="5400000" scaled="0"/>
          </a:gra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fr-FR" sz="1400" dirty="0" err="1">
                <a:solidFill>
                  <a:schemeClr val="tx1"/>
                </a:solidFill>
              </a:rPr>
              <a:t>a.x</a:t>
            </a:r>
            <a:r>
              <a:rPr lang="fr-FR" sz="1400" dirty="0">
                <a:solidFill>
                  <a:schemeClr val="tx1"/>
                </a:solidFill>
              </a:rPr>
              <a:t>&gt;0</a:t>
            </a:r>
          </a:p>
          <a:p>
            <a:pPr>
              <a:defRPr/>
            </a:pP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67" name="Rectangle à coins arrondis 66"/>
          <p:cNvSpPr/>
          <p:nvPr/>
        </p:nvSpPr>
        <p:spPr>
          <a:xfrm>
            <a:off x="2339752" y="4129649"/>
            <a:ext cx="873227" cy="360040"/>
          </a:xfrm>
          <a:prstGeom prst="roundRect">
            <a:avLst>
              <a:gd name="adj" fmla="val 1777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rgbClr val="FFFFFF"/>
              </a:gs>
            </a:gsLst>
            <a:lin ang="5400000" scaled="0"/>
          </a:gra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fr-FR" sz="1400" dirty="0" err="1">
                <a:solidFill>
                  <a:schemeClr val="tx1"/>
                </a:solidFill>
              </a:rPr>
              <a:t>b.y</a:t>
            </a:r>
            <a:r>
              <a:rPr lang="fr-FR" sz="1400" dirty="0">
                <a:solidFill>
                  <a:schemeClr val="tx1"/>
                </a:solidFill>
              </a:rPr>
              <a:t>=‘</a:t>
            </a:r>
            <a:r>
              <a:rPr lang="fr-FR" sz="1400" dirty="0" err="1">
                <a:solidFill>
                  <a:schemeClr val="tx1"/>
                </a:solidFill>
              </a:rPr>
              <a:t>foo</a:t>
            </a:r>
            <a:r>
              <a:rPr lang="fr-FR" sz="1400" dirty="0">
                <a:solidFill>
                  <a:schemeClr val="tx1"/>
                </a:solidFill>
              </a:rPr>
              <a:t>’</a:t>
            </a:r>
          </a:p>
          <a:p>
            <a:pPr>
              <a:defRPr/>
            </a:pP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68" name="Rectangle à coins arrondis 67"/>
          <p:cNvSpPr/>
          <p:nvPr/>
        </p:nvSpPr>
        <p:spPr>
          <a:xfrm>
            <a:off x="1815376" y="3573905"/>
            <a:ext cx="632042" cy="36004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rgbClr val="FFFFFF"/>
              </a:gs>
            </a:gsLst>
            <a:lin ang="5400000" scaled="0"/>
          </a:gra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fr-FR" sz="1400" dirty="0">
                <a:solidFill>
                  <a:schemeClr val="tx1"/>
                </a:solidFill>
              </a:rPr>
              <a:t>And</a:t>
            </a:r>
          </a:p>
          <a:p>
            <a:pPr>
              <a:defRPr/>
            </a:pPr>
            <a:endParaRPr lang="fr-FR" sz="2000" b="1" dirty="0">
              <a:solidFill>
                <a:schemeClr val="tx1"/>
              </a:solidFill>
            </a:endParaRPr>
          </a:p>
        </p:txBody>
      </p:sp>
      <p:grpSp>
        <p:nvGrpSpPr>
          <p:cNvPr id="27702" name="Groupe 120"/>
          <p:cNvGrpSpPr>
            <a:grpSpLocks/>
          </p:cNvGrpSpPr>
          <p:nvPr/>
        </p:nvGrpSpPr>
        <p:grpSpPr bwMode="auto">
          <a:xfrm>
            <a:off x="2195513" y="5013325"/>
            <a:ext cx="2808287" cy="1008063"/>
            <a:chOff x="3131335" y="1949258"/>
            <a:chExt cx="1422491" cy="516127"/>
          </a:xfrm>
        </p:grpSpPr>
        <p:sp>
          <p:nvSpPr>
            <p:cNvPr id="115" name="Rectangle à coins arrondis 114"/>
            <p:cNvSpPr/>
            <p:nvPr/>
          </p:nvSpPr>
          <p:spPr>
            <a:xfrm>
              <a:off x="3131335" y="2023430"/>
              <a:ext cx="1313068" cy="441955"/>
            </a:xfrm>
            <a:prstGeom prst="roundRect">
              <a:avLst>
                <a:gd name="adj" fmla="val 15548"/>
              </a:avLst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rgbClr val="FFFFFF"/>
                </a:gs>
              </a:gsLst>
              <a:lin ang="5400000" scaled="0"/>
            </a:gradFill>
            <a:ln w="3175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r>
                <a:rPr lang="fr-FR" dirty="0">
                  <a:solidFill>
                    <a:schemeClr val="tx1"/>
                  </a:solidFill>
                </a:rPr>
                <a:t>DB1</a:t>
              </a:r>
            </a:p>
          </p:txBody>
        </p:sp>
        <p:pic>
          <p:nvPicPr>
            <p:cNvPr id="27749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5261" y="1949258"/>
              <a:ext cx="238565" cy="205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25" name="Connecteur en arc 124"/>
          <p:cNvCxnSpPr>
            <a:stCxn id="124" idx="1"/>
            <a:endCxn id="123" idx="3"/>
          </p:cNvCxnSpPr>
          <p:nvPr/>
        </p:nvCxnSpPr>
        <p:spPr>
          <a:xfrm rot="10800000">
            <a:off x="3250981" y="5687093"/>
            <a:ext cx="727176" cy="12700"/>
          </a:xfrm>
          <a:prstGeom prst="curvedConnector3">
            <a:avLst>
              <a:gd name="adj1" fmla="val 50000"/>
            </a:avLst>
          </a:prstGeom>
          <a:ln w="730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non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ectangle à coins arrondis 122"/>
          <p:cNvSpPr/>
          <p:nvPr/>
        </p:nvSpPr>
        <p:spPr>
          <a:xfrm>
            <a:off x="2945170" y="5521802"/>
            <a:ext cx="305811" cy="330582"/>
          </a:xfrm>
          <a:prstGeom prst="roundRect">
            <a:avLst>
              <a:gd name="adj" fmla="val 17770"/>
            </a:avLst>
          </a:prstGeom>
          <a:gradFill>
            <a:gsLst>
              <a:gs pos="0">
                <a:srgbClr val="92D050"/>
              </a:gs>
              <a:gs pos="100000">
                <a:srgbClr val="FFFFFF"/>
              </a:gs>
            </a:gsLst>
            <a:lin ang="5400000" scaled="0"/>
          </a:gra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fr-FR" sz="1400" dirty="0">
                <a:solidFill>
                  <a:schemeClr val="tx1"/>
                </a:solidFill>
              </a:rPr>
              <a:t>a</a:t>
            </a:r>
          </a:p>
          <a:p>
            <a:pPr>
              <a:defRPr/>
            </a:pP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124" name="Rectangle à coins arrondis 123"/>
          <p:cNvSpPr/>
          <p:nvPr/>
        </p:nvSpPr>
        <p:spPr>
          <a:xfrm>
            <a:off x="3978157" y="5507073"/>
            <a:ext cx="305811" cy="360040"/>
          </a:xfrm>
          <a:prstGeom prst="roundRect">
            <a:avLst>
              <a:gd name="adj" fmla="val 17770"/>
            </a:avLst>
          </a:prstGeom>
          <a:gradFill>
            <a:gsLst>
              <a:gs pos="0">
                <a:srgbClr val="92D050"/>
              </a:gs>
              <a:gs pos="100000">
                <a:srgbClr val="FFFFFF"/>
              </a:gs>
            </a:gsLst>
            <a:lin ang="5400000" scaled="0"/>
          </a:gra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fr-FR" sz="1400" dirty="0">
                <a:solidFill>
                  <a:schemeClr val="tx1"/>
                </a:solidFill>
              </a:rPr>
              <a:t>b</a:t>
            </a:r>
          </a:p>
          <a:p>
            <a:pPr>
              <a:defRPr/>
            </a:pPr>
            <a:endParaRPr lang="fr-FR" sz="2000" b="1" dirty="0">
              <a:solidFill>
                <a:schemeClr val="tx1"/>
              </a:solidFill>
            </a:endParaRPr>
          </a:p>
        </p:txBody>
      </p:sp>
      <p:grpSp>
        <p:nvGrpSpPr>
          <p:cNvPr id="27710" name="Groupe 120"/>
          <p:cNvGrpSpPr>
            <a:grpSpLocks/>
          </p:cNvGrpSpPr>
          <p:nvPr/>
        </p:nvGrpSpPr>
        <p:grpSpPr bwMode="auto">
          <a:xfrm>
            <a:off x="5292725" y="5064125"/>
            <a:ext cx="2951163" cy="957263"/>
            <a:chOff x="3131335" y="1975567"/>
            <a:chExt cx="1495439" cy="489818"/>
          </a:xfrm>
        </p:grpSpPr>
        <p:sp>
          <p:nvSpPr>
            <p:cNvPr id="130" name="Rectangle à coins arrondis 129"/>
            <p:cNvSpPr/>
            <p:nvPr/>
          </p:nvSpPr>
          <p:spPr>
            <a:xfrm>
              <a:off x="3131335" y="2023430"/>
              <a:ext cx="1369262" cy="441955"/>
            </a:xfrm>
            <a:prstGeom prst="roundRect">
              <a:avLst>
                <a:gd name="adj" fmla="val 15548"/>
              </a:avLst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rgbClr val="FFFFFF"/>
                </a:gs>
              </a:gsLst>
              <a:lin ang="5400000" scaled="0"/>
            </a:gradFill>
            <a:ln w="3175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r>
                <a:rPr lang="fr-FR" dirty="0">
                  <a:solidFill>
                    <a:schemeClr val="tx1"/>
                  </a:solidFill>
                </a:rPr>
                <a:t>DB2</a:t>
              </a:r>
            </a:p>
          </p:txBody>
        </p:sp>
        <p:pic>
          <p:nvPicPr>
            <p:cNvPr id="27745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8209" y="1975567"/>
              <a:ext cx="238565" cy="205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35" name="Connecteur en arc 134"/>
          <p:cNvCxnSpPr>
            <a:stCxn id="134" idx="1"/>
            <a:endCxn id="132" idx="3"/>
          </p:cNvCxnSpPr>
          <p:nvPr/>
        </p:nvCxnSpPr>
        <p:spPr>
          <a:xfrm rot="10800000">
            <a:off x="6245963" y="5695453"/>
            <a:ext cx="386330" cy="12700"/>
          </a:xfrm>
          <a:prstGeom prst="curvedConnector3">
            <a:avLst>
              <a:gd name="adj1" fmla="val 50000"/>
            </a:avLst>
          </a:prstGeom>
          <a:ln w="730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non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onnecteur en arc 137"/>
          <p:cNvCxnSpPr>
            <a:stCxn id="133" idx="1"/>
            <a:endCxn id="134" idx="3"/>
          </p:cNvCxnSpPr>
          <p:nvPr/>
        </p:nvCxnSpPr>
        <p:spPr>
          <a:xfrm rot="10800000">
            <a:off x="6938105" y="5695453"/>
            <a:ext cx="352421" cy="1800"/>
          </a:xfrm>
          <a:prstGeom prst="curvedConnector3">
            <a:avLst>
              <a:gd name="adj1" fmla="val 50000"/>
            </a:avLst>
          </a:prstGeom>
          <a:ln w="730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non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Rectangle à coins arrondis 131"/>
          <p:cNvSpPr/>
          <p:nvPr/>
        </p:nvSpPr>
        <p:spPr>
          <a:xfrm>
            <a:off x="5940152" y="5513633"/>
            <a:ext cx="305811" cy="363640"/>
          </a:xfrm>
          <a:prstGeom prst="roundRect">
            <a:avLst>
              <a:gd name="adj" fmla="val 17770"/>
            </a:avLst>
          </a:prstGeom>
          <a:gradFill>
            <a:gsLst>
              <a:gs pos="0">
                <a:srgbClr val="92D050"/>
              </a:gs>
              <a:gs pos="100000">
                <a:srgbClr val="FFFFFF"/>
              </a:gs>
            </a:gsLst>
            <a:lin ang="5400000" scaled="0"/>
          </a:gra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fr-FR" sz="1400" dirty="0">
                <a:solidFill>
                  <a:schemeClr val="tx1"/>
                </a:solidFill>
              </a:rPr>
              <a:t>a</a:t>
            </a:r>
          </a:p>
          <a:p>
            <a:pPr>
              <a:defRPr/>
            </a:pP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133" name="Rectangle à coins arrondis 132"/>
          <p:cNvSpPr/>
          <p:nvPr/>
        </p:nvSpPr>
        <p:spPr>
          <a:xfrm>
            <a:off x="7290525" y="5517233"/>
            <a:ext cx="305811" cy="360040"/>
          </a:xfrm>
          <a:prstGeom prst="roundRect">
            <a:avLst>
              <a:gd name="adj" fmla="val 17770"/>
            </a:avLst>
          </a:prstGeom>
          <a:gradFill>
            <a:gsLst>
              <a:gs pos="0">
                <a:srgbClr val="92D050"/>
              </a:gs>
              <a:gs pos="100000">
                <a:srgbClr val="FFFFFF"/>
              </a:gs>
            </a:gsLst>
            <a:lin ang="5400000" scaled="0"/>
          </a:gra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fr-FR" sz="1400" dirty="0">
                <a:solidFill>
                  <a:schemeClr val="tx1"/>
                </a:solidFill>
              </a:rPr>
              <a:t>b</a:t>
            </a:r>
          </a:p>
          <a:p>
            <a:pPr>
              <a:defRPr/>
            </a:pP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134" name="Rectangle à coins arrondis 133"/>
          <p:cNvSpPr/>
          <p:nvPr/>
        </p:nvSpPr>
        <p:spPr>
          <a:xfrm>
            <a:off x="6632293" y="5513633"/>
            <a:ext cx="305811" cy="363640"/>
          </a:xfrm>
          <a:prstGeom prst="roundRect">
            <a:avLst>
              <a:gd name="adj" fmla="val 17770"/>
            </a:avLst>
          </a:prstGeom>
          <a:gradFill>
            <a:gsLst>
              <a:gs pos="0">
                <a:srgbClr val="FFC000"/>
              </a:gs>
              <a:gs pos="100000">
                <a:srgbClr val="FFFFFF"/>
              </a:gs>
            </a:gsLst>
            <a:lin ang="5400000" scaled="0"/>
          </a:gra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fr-FR" sz="1400" dirty="0">
                <a:solidFill>
                  <a:schemeClr val="tx1"/>
                </a:solidFill>
              </a:rPr>
              <a:t>c</a:t>
            </a:r>
          </a:p>
          <a:p>
            <a:pPr>
              <a:defRPr/>
            </a:pP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141" name="Flèche vers le bas 140"/>
          <p:cNvSpPr/>
          <p:nvPr/>
        </p:nvSpPr>
        <p:spPr>
          <a:xfrm>
            <a:off x="1266727" y="4602337"/>
            <a:ext cx="1865113" cy="529632"/>
          </a:xfrm>
          <a:prstGeom prst="downArrow">
            <a:avLst>
              <a:gd name="adj1" fmla="val 48329"/>
              <a:gd name="adj2" fmla="val 86501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000" dirty="0"/>
              <a:t>introspection</a:t>
            </a:r>
            <a:endParaRPr lang="fr-FR" dirty="0"/>
          </a:p>
        </p:txBody>
      </p:sp>
      <p:sp>
        <p:nvSpPr>
          <p:cNvPr id="144" name="Rectangle à coins arrondis 143"/>
          <p:cNvSpPr/>
          <p:nvPr/>
        </p:nvSpPr>
        <p:spPr>
          <a:xfrm>
            <a:off x="3937184" y="3753924"/>
            <a:ext cx="2727440" cy="848413"/>
          </a:xfrm>
          <a:prstGeom prst="roundRect">
            <a:avLst>
              <a:gd name="adj" fmla="val 10715"/>
            </a:avLst>
          </a:prstGeom>
          <a:gradFill>
            <a:gsLst>
              <a:gs pos="0">
                <a:srgbClr val="89ABFF"/>
              </a:gs>
              <a:gs pos="100000">
                <a:srgbClr val="FFFFFF"/>
              </a:gs>
            </a:gsLst>
            <a:lin ang="5400000" scaled="0"/>
          </a:gra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145" name="Rectangle à coins arrondis 144"/>
          <p:cNvSpPr/>
          <p:nvPr/>
        </p:nvSpPr>
        <p:spPr>
          <a:xfrm>
            <a:off x="4044762" y="3965511"/>
            <a:ext cx="1226998" cy="521418"/>
          </a:xfrm>
          <a:prstGeom prst="roundRect">
            <a:avLst>
              <a:gd name="adj" fmla="val 1777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rgbClr val="FFFFFF"/>
              </a:gs>
            </a:gsLst>
            <a:lin ang="5400000" scaled="0"/>
          </a:gra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fr-FR" sz="1200" b="1" dirty="0">
                <a:solidFill>
                  <a:schemeClr val="tx1"/>
                </a:solidFill>
              </a:rPr>
              <a:t>SQL </a:t>
            </a:r>
            <a:r>
              <a:rPr lang="fr-FR" sz="1200" b="1" dirty="0" err="1">
                <a:solidFill>
                  <a:schemeClr val="tx1"/>
                </a:solidFill>
              </a:rPr>
              <a:t>query</a:t>
            </a:r>
            <a:r>
              <a:rPr lang="fr-FR" sz="1200" b="1" dirty="0">
                <a:solidFill>
                  <a:schemeClr val="tx1"/>
                </a:solidFill>
              </a:rPr>
              <a:t> DB1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thread</a:t>
            </a:r>
          </a:p>
          <a:p>
            <a:pPr>
              <a:defRPr/>
            </a:pP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146" name="Rectangle à coins arrondis 145"/>
          <p:cNvSpPr/>
          <p:nvPr/>
        </p:nvSpPr>
        <p:spPr>
          <a:xfrm>
            <a:off x="5364088" y="3972267"/>
            <a:ext cx="1226998" cy="521418"/>
          </a:xfrm>
          <a:prstGeom prst="roundRect">
            <a:avLst>
              <a:gd name="adj" fmla="val 1777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rgbClr val="FFFFFF"/>
              </a:gs>
            </a:gsLst>
            <a:lin ang="5400000" scaled="0"/>
          </a:gra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fr-FR" sz="1200" b="1" dirty="0">
                <a:solidFill>
                  <a:schemeClr val="tx1"/>
                </a:solidFill>
              </a:rPr>
              <a:t>SQL </a:t>
            </a:r>
            <a:r>
              <a:rPr lang="fr-FR" sz="1200" b="1" dirty="0" err="1">
                <a:solidFill>
                  <a:schemeClr val="tx1"/>
                </a:solidFill>
              </a:rPr>
              <a:t>query</a:t>
            </a:r>
            <a:r>
              <a:rPr lang="fr-FR" sz="1200" b="1" dirty="0">
                <a:solidFill>
                  <a:schemeClr val="tx1"/>
                </a:solidFill>
              </a:rPr>
              <a:t> DB2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thread</a:t>
            </a:r>
          </a:p>
          <a:p>
            <a:pPr>
              <a:defRPr/>
            </a:pPr>
            <a:endParaRPr lang="fr-FR" sz="1400" b="1" dirty="0">
              <a:solidFill>
                <a:schemeClr val="tx1"/>
              </a:solidFill>
            </a:endParaRPr>
          </a:p>
        </p:txBody>
      </p:sp>
      <p:cxnSp>
        <p:nvCxnSpPr>
          <p:cNvPr id="147" name="Connecteur en arc 146"/>
          <p:cNvCxnSpPr>
            <a:stCxn id="144" idx="1"/>
            <a:endCxn id="56" idx="3"/>
          </p:cNvCxnSpPr>
          <p:nvPr/>
        </p:nvCxnSpPr>
        <p:spPr>
          <a:xfrm rot="10800000">
            <a:off x="3347864" y="3610549"/>
            <a:ext cx="589321" cy="567582"/>
          </a:xfrm>
          <a:prstGeom prst="curvedConnector3">
            <a:avLst>
              <a:gd name="adj1" fmla="val 50000"/>
            </a:avLst>
          </a:prstGeom>
          <a:ln w="730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Rectangle à coins arrondis 150"/>
          <p:cNvSpPr/>
          <p:nvPr/>
        </p:nvSpPr>
        <p:spPr>
          <a:xfrm>
            <a:off x="7087921" y="3501009"/>
            <a:ext cx="1012471" cy="707048"/>
          </a:xfrm>
          <a:prstGeom prst="roundRect">
            <a:avLst>
              <a:gd name="adj" fmla="val 17770"/>
            </a:avLst>
          </a:prstGeom>
          <a:gradFill>
            <a:gsLst>
              <a:gs pos="0">
                <a:srgbClr val="FF0000"/>
              </a:gs>
              <a:gs pos="100000">
                <a:srgbClr val="FFFFFF"/>
              </a:gs>
            </a:gsLst>
            <a:lin ang="5400000" scaled="0"/>
          </a:gra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fr-FR" sz="1600" b="1" dirty="0" err="1">
                <a:solidFill>
                  <a:schemeClr val="tx1"/>
                </a:solidFill>
              </a:rPr>
              <a:t>Result</a:t>
            </a:r>
            <a:endParaRPr lang="fr-FR" sz="16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fr-FR" sz="1100" b="1" dirty="0" err="1">
                <a:solidFill>
                  <a:schemeClr val="tx1"/>
                </a:solidFill>
              </a:rPr>
              <a:t>agregation</a:t>
            </a:r>
            <a:endParaRPr lang="fr-FR" sz="1100" b="1" dirty="0">
              <a:solidFill>
                <a:schemeClr val="tx1"/>
              </a:solidFill>
            </a:endParaRPr>
          </a:p>
        </p:txBody>
      </p:sp>
      <p:cxnSp>
        <p:nvCxnSpPr>
          <p:cNvPr id="152" name="Connecteur en arc 151"/>
          <p:cNvCxnSpPr>
            <a:stCxn id="151" idx="2"/>
            <a:endCxn id="144" idx="3"/>
          </p:cNvCxnSpPr>
          <p:nvPr/>
        </p:nvCxnSpPr>
        <p:spPr>
          <a:xfrm rot="5400000" flipH="1">
            <a:off x="7114428" y="3728328"/>
            <a:ext cx="29926" cy="929533"/>
          </a:xfrm>
          <a:prstGeom prst="curvedConnector4">
            <a:avLst>
              <a:gd name="adj1" fmla="val -763884"/>
              <a:gd name="adj2" fmla="val 77231"/>
            </a:avLst>
          </a:prstGeom>
          <a:ln w="730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Connecteur en arc 158"/>
          <p:cNvCxnSpPr>
            <a:stCxn id="115" idx="0"/>
            <a:endCxn id="145" idx="2"/>
          </p:cNvCxnSpPr>
          <p:nvPr/>
        </p:nvCxnSpPr>
        <p:spPr>
          <a:xfrm rot="5400000" flipH="1" flipV="1">
            <a:off x="3739507" y="4239290"/>
            <a:ext cx="671114" cy="1166393"/>
          </a:xfrm>
          <a:prstGeom prst="curvedConnector3">
            <a:avLst>
              <a:gd name="adj1" fmla="val 50000"/>
            </a:avLst>
          </a:prstGeom>
          <a:ln w="730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ysDash"/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Connecteur en arc 161"/>
          <p:cNvCxnSpPr>
            <a:stCxn id="130" idx="0"/>
            <a:endCxn id="146" idx="2"/>
          </p:cNvCxnSpPr>
          <p:nvPr/>
        </p:nvCxnSpPr>
        <p:spPr>
          <a:xfrm rot="16200000" flipV="1">
            <a:off x="5978781" y="4492492"/>
            <a:ext cx="663831" cy="666218"/>
          </a:xfrm>
          <a:prstGeom prst="curvedConnector3">
            <a:avLst>
              <a:gd name="adj1" fmla="val 50000"/>
            </a:avLst>
          </a:prstGeom>
          <a:ln w="730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ysDash"/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741" name="Rectangle 1"/>
          <p:cNvSpPr>
            <a:spLocks noChangeArrowheads="1"/>
          </p:cNvSpPr>
          <p:nvPr/>
        </p:nvSpPr>
        <p:spPr bwMode="auto">
          <a:xfrm>
            <a:off x="3903663" y="6005513"/>
            <a:ext cx="2324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/>
              <a:t>schema evolution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Connections - Transactions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96FD896-774B-47B1-8A5D-5F896A8D06E4}" type="datetime1">
              <a:rPr lang="fr-FR"/>
              <a:pPr>
                <a:defRPr/>
              </a:pPr>
              <a:t>29/05/2013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ATLAS Metadata Interface</a:t>
            </a: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8B450B-8811-4BC6-82B6-0C131C267DC7}" type="slidenum">
              <a:rPr lang="fr-FR" smtClean="0"/>
              <a:pPr>
                <a:defRPr/>
              </a:pPr>
              <a:t>38</a:t>
            </a:fld>
            <a:endParaRPr lang="fr-FR"/>
          </a:p>
        </p:txBody>
      </p:sp>
      <p:sp>
        <p:nvSpPr>
          <p:cNvPr id="28" name="Rectangle à coins arrondis 27"/>
          <p:cNvSpPr/>
          <p:nvPr/>
        </p:nvSpPr>
        <p:spPr>
          <a:xfrm>
            <a:off x="539552" y="990299"/>
            <a:ext cx="8068201" cy="4526933"/>
          </a:xfrm>
          <a:prstGeom prst="roundRect">
            <a:avLst>
              <a:gd name="adj" fmla="val 2885"/>
            </a:avLst>
          </a:prstGeom>
          <a:gradFill>
            <a:gsLst>
              <a:gs pos="0">
                <a:srgbClr val="94B3FF"/>
              </a:gs>
              <a:gs pos="100000">
                <a:srgbClr val="FFFFFF"/>
              </a:gs>
            </a:gsLst>
            <a:lin ang="5400000" scaled="0"/>
          </a:gradFill>
          <a:ln w="31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fr-FR" b="1" dirty="0">
                <a:solidFill>
                  <a:schemeClr val="tx1"/>
                </a:solidFill>
              </a:rPr>
              <a:t>                          </a:t>
            </a:r>
            <a:r>
              <a:rPr lang="fr-FR" b="1" dirty="0" err="1">
                <a:solidFill>
                  <a:schemeClr val="tx1"/>
                </a:solidFill>
              </a:rPr>
              <a:t>framework</a:t>
            </a:r>
            <a:endParaRPr lang="fr-FR" b="1" dirty="0">
              <a:solidFill>
                <a:schemeClr val="tx1"/>
              </a:solidFill>
            </a:endParaRPr>
          </a:p>
          <a:p>
            <a:pPr>
              <a:defRPr/>
            </a:pPr>
            <a:endParaRPr lang="fr-FR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fr-FR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fr-FR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fr-FR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fr-FR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fr-FR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fr-FR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fr-FR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28681" name="Picture 7" descr="C:\Users\jfulach\Desktop\ami2trans.gi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016000"/>
            <a:ext cx="14065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82" name="Groupe 38"/>
          <p:cNvGrpSpPr>
            <a:grpSpLocks/>
          </p:cNvGrpSpPr>
          <p:nvPr/>
        </p:nvGrpSpPr>
        <p:grpSpPr bwMode="auto">
          <a:xfrm>
            <a:off x="6375400" y="5661025"/>
            <a:ext cx="2325688" cy="720725"/>
            <a:chOff x="3131336" y="1945874"/>
            <a:chExt cx="1424401" cy="694299"/>
          </a:xfrm>
        </p:grpSpPr>
        <p:sp>
          <p:nvSpPr>
            <p:cNvPr id="40" name="Rectangle à coins arrondis 39"/>
            <p:cNvSpPr/>
            <p:nvPr/>
          </p:nvSpPr>
          <p:spPr>
            <a:xfrm>
              <a:off x="3131336" y="2037666"/>
              <a:ext cx="1368742" cy="602507"/>
            </a:xfrm>
            <a:prstGeom prst="roundRect">
              <a:avLst>
                <a:gd name="adj" fmla="val 15548"/>
              </a:avLst>
            </a:prstGeom>
            <a:gradFill>
              <a:gsLst>
                <a:gs pos="0">
                  <a:srgbClr val="FFC000"/>
                </a:gs>
                <a:gs pos="100000">
                  <a:srgbClr val="FFFFFF"/>
                </a:gs>
              </a:gsLst>
              <a:lin ang="5400000" scaled="0"/>
            </a:gradFill>
            <a:ln w="3175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fr-FR" dirty="0">
                  <a:solidFill>
                    <a:schemeClr val="tx1"/>
                  </a:solidFill>
                </a:rPr>
                <a:t>an Oracle </a:t>
              </a:r>
              <a:r>
                <a:rPr lang="fr-FR" dirty="0" err="1">
                  <a:solidFill>
                    <a:schemeClr val="tx1"/>
                  </a:solidFill>
                </a:rPr>
                <a:t>db</a:t>
              </a:r>
              <a:endParaRPr lang="fr-FR" dirty="0">
                <a:solidFill>
                  <a:schemeClr val="tx1"/>
                </a:solidFill>
              </a:endParaRPr>
            </a:p>
          </p:txBody>
        </p:sp>
        <p:pic>
          <p:nvPicPr>
            <p:cNvPr id="28766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7170" y="1945874"/>
              <a:ext cx="408567" cy="538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683" name="Groupe 49"/>
          <p:cNvGrpSpPr>
            <a:grpSpLocks/>
          </p:cNvGrpSpPr>
          <p:nvPr/>
        </p:nvGrpSpPr>
        <p:grpSpPr bwMode="auto">
          <a:xfrm>
            <a:off x="3495675" y="5661025"/>
            <a:ext cx="2324100" cy="720725"/>
            <a:chOff x="3131336" y="1945874"/>
            <a:chExt cx="1424401" cy="694299"/>
          </a:xfrm>
        </p:grpSpPr>
        <p:sp>
          <p:nvSpPr>
            <p:cNvPr id="51" name="Rectangle à coins arrondis 50"/>
            <p:cNvSpPr/>
            <p:nvPr/>
          </p:nvSpPr>
          <p:spPr>
            <a:xfrm>
              <a:off x="3131336" y="2037666"/>
              <a:ext cx="1368742" cy="602507"/>
            </a:xfrm>
            <a:prstGeom prst="roundRect">
              <a:avLst>
                <a:gd name="adj" fmla="val 15548"/>
              </a:avLst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100000">
                  <a:srgbClr val="FFFFFF"/>
                </a:gs>
              </a:gsLst>
              <a:lin ang="5400000" scaled="0"/>
            </a:gradFill>
            <a:ln w="3175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fr-FR" dirty="0">
                  <a:solidFill>
                    <a:schemeClr val="tx1"/>
                  </a:solidFill>
                </a:rPr>
                <a:t>a MySQL </a:t>
              </a:r>
              <a:r>
                <a:rPr lang="fr-FR" dirty="0" err="1">
                  <a:solidFill>
                    <a:schemeClr val="tx1"/>
                  </a:solidFill>
                </a:rPr>
                <a:t>db</a:t>
              </a:r>
              <a:endParaRPr lang="fr-FR" dirty="0">
                <a:solidFill>
                  <a:schemeClr val="tx1"/>
                </a:solidFill>
              </a:endParaRPr>
            </a:p>
          </p:txBody>
        </p:sp>
        <p:pic>
          <p:nvPicPr>
            <p:cNvPr id="28762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7170" y="1945874"/>
              <a:ext cx="408567" cy="538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684" name="Groupe 53"/>
          <p:cNvGrpSpPr>
            <a:grpSpLocks/>
          </p:cNvGrpSpPr>
          <p:nvPr/>
        </p:nvGrpSpPr>
        <p:grpSpPr bwMode="auto">
          <a:xfrm>
            <a:off x="539750" y="5637213"/>
            <a:ext cx="2325688" cy="719137"/>
            <a:chOff x="3131336" y="1945874"/>
            <a:chExt cx="1424401" cy="694299"/>
          </a:xfrm>
        </p:grpSpPr>
        <p:sp>
          <p:nvSpPr>
            <p:cNvPr id="55" name="Rectangle à coins arrondis 54"/>
            <p:cNvSpPr/>
            <p:nvPr/>
          </p:nvSpPr>
          <p:spPr>
            <a:xfrm>
              <a:off x="3131336" y="2037666"/>
              <a:ext cx="1368742" cy="602507"/>
            </a:xfrm>
            <a:prstGeom prst="roundRect">
              <a:avLst>
                <a:gd name="adj" fmla="val 15548"/>
              </a:avLst>
            </a:prstGeom>
            <a:gradFill>
              <a:gsLst>
                <a:gs pos="0">
                  <a:srgbClr val="92D050"/>
                </a:gs>
                <a:gs pos="100000">
                  <a:srgbClr val="FFFFFF"/>
                </a:gs>
              </a:gsLst>
              <a:lin ang="5400000" scaled="0"/>
            </a:gradFill>
            <a:ln w="3175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dirty="0">
                  <a:solidFill>
                    <a:schemeClr val="tx1"/>
                  </a:solidFill>
                </a:rPr>
                <a:t>      router</a:t>
              </a:r>
            </a:p>
          </p:txBody>
        </p:sp>
        <p:pic>
          <p:nvPicPr>
            <p:cNvPr id="28758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7170" y="1945874"/>
              <a:ext cx="408567" cy="538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8685" name="Picture 7" descr="C:\Users\jfulach\Desktop\ami2trans.gi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918200"/>
            <a:ext cx="8302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" name="Rectangle à coins arrondis 125"/>
          <p:cNvSpPr/>
          <p:nvPr/>
        </p:nvSpPr>
        <p:spPr>
          <a:xfrm>
            <a:off x="745092" y="4400900"/>
            <a:ext cx="7622050" cy="936104"/>
          </a:xfrm>
          <a:prstGeom prst="roundRect">
            <a:avLst>
              <a:gd name="adj" fmla="val 17737"/>
            </a:avLst>
          </a:prstGeom>
          <a:gradFill>
            <a:gsLst>
              <a:gs pos="0">
                <a:srgbClr val="89ABFF"/>
              </a:gs>
              <a:gs pos="100000">
                <a:srgbClr val="FFFFFF"/>
              </a:gs>
            </a:gsLst>
            <a:lin ang="5400000" scaled="0"/>
          </a:gra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fr-FR" sz="2000" b="1" dirty="0" err="1">
                <a:solidFill>
                  <a:schemeClr val="tx1"/>
                </a:solidFill>
              </a:rPr>
              <a:t>connection</a:t>
            </a:r>
            <a:r>
              <a:rPr lang="fr-FR" sz="2000" b="1" dirty="0">
                <a:solidFill>
                  <a:schemeClr val="tx1"/>
                </a:solidFill>
              </a:rPr>
              <a:t> pool</a:t>
            </a:r>
          </a:p>
        </p:txBody>
      </p:sp>
      <p:sp>
        <p:nvSpPr>
          <p:cNvPr id="127" name="Rectangle à coins arrondis 126"/>
          <p:cNvSpPr/>
          <p:nvPr/>
        </p:nvSpPr>
        <p:spPr>
          <a:xfrm>
            <a:off x="5799441" y="1441887"/>
            <a:ext cx="2567701" cy="2851209"/>
          </a:xfrm>
          <a:prstGeom prst="roundRect">
            <a:avLst>
              <a:gd name="adj" fmla="val 11038"/>
            </a:avLst>
          </a:prstGeom>
          <a:gradFill>
            <a:gsLst>
              <a:gs pos="0">
                <a:srgbClr val="ADD0FF"/>
              </a:gs>
              <a:gs pos="100000">
                <a:srgbClr val="FFFFFF"/>
              </a:gs>
            </a:gsLst>
            <a:lin ang="5400000" scaled="0"/>
          </a:gra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fr-FR" sz="2000" b="1" dirty="0">
                <a:solidFill>
                  <a:schemeClr val="tx1"/>
                </a:solidFill>
              </a:rPr>
              <a:t>transaction pool</a:t>
            </a:r>
          </a:p>
        </p:txBody>
      </p:sp>
      <p:sp>
        <p:nvSpPr>
          <p:cNvPr id="142" name="Rectangle à coins arrondis 141"/>
          <p:cNvSpPr/>
          <p:nvPr/>
        </p:nvSpPr>
        <p:spPr>
          <a:xfrm>
            <a:off x="666165" y="1537709"/>
            <a:ext cx="4989260" cy="2755387"/>
          </a:xfrm>
          <a:prstGeom prst="roundRect">
            <a:avLst>
              <a:gd name="adj" fmla="val 7830"/>
            </a:avLst>
          </a:prstGeom>
          <a:gradFill>
            <a:gsLst>
              <a:gs pos="0">
                <a:srgbClr val="ADD0FF"/>
              </a:gs>
              <a:gs pos="100000">
                <a:srgbClr val="FFFFFF"/>
              </a:gs>
            </a:gsLst>
            <a:lin ang="5400000" scaled="0"/>
          </a:gra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fr-FR" sz="2000" b="1" dirty="0">
                <a:solidFill>
                  <a:schemeClr val="tx1"/>
                </a:solidFill>
              </a:rPr>
              <a:t>command (id)</a:t>
            </a:r>
          </a:p>
        </p:txBody>
      </p:sp>
      <p:sp>
        <p:nvSpPr>
          <p:cNvPr id="77" name="Rectangle à coins arrondis 76"/>
          <p:cNvSpPr/>
          <p:nvPr/>
        </p:nvSpPr>
        <p:spPr>
          <a:xfrm>
            <a:off x="830890" y="1981451"/>
            <a:ext cx="4707100" cy="2167629"/>
          </a:xfrm>
          <a:prstGeom prst="roundRect">
            <a:avLst>
              <a:gd name="adj" fmla="val 7830"/>
            </a:avLst>
          </a:prstGeom>
          <a:gradFill>
            <a:gsLst>
              <a:gs pos="0">
                <a:srgbClr val="92D050"/>
              </a:gs>
              <a:gs pos="100000">
                <a:srgbClr val="FFFFFF"/>
              </a:gs>
            </a:gsLst>
            <a:lin ang="5400000" scaled="0"/>
          </a:gra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fr-FR" sz="2000" b="1" dirty="0">
                <a:solidFill>
                  <a:schemeClr val="tx1"/>
                </a:solidFill>
              </a:rPr>
              <a:t>router loader (id)</a:t>
            </a:r>
          </a:p>
        </p:txBody>
      </p:sp>
      <p:sp>
        <p:nvSpPr>
          <p:cNvPr id="81" name="Rectangle à coins arrondis 80"/>
          <p:cNvSpPr/>
          <p:nvPr/>
        </p:nvSpPr>
        <p:spPr>
          <a:xfrm>
            <a:off x="974905" y="2473813"/>
            <a:ext cx="4464496" cy="1531251"/>
          </a:xfrm>
          <a:prstGeom prst="roundRect">
            <a:avLst>
              <a:gd name="adj" fmla="val 7830"/>
            </a:avLst>
          </a:prstGeom>
          <a:gradFill>
            <a:gsLst>
              <a:gs pos="0">
                <a:srgbClr val="ADD0FF"/>
              </a:gs>
              <a:gs pos="100000">
                <a:srgbClr val="FFFFFF"/>
              </a:gs>
            </a:gsLst>
            <a:lin ang="5400000" scaled="0"/>
          </a:gra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fr-FR" sz="2000" b="1" dirty="0" err="1">
                <a:solidFill>
                  <a:schemeClr val="tx1"/>
                </a:solidFill>
              </a:rPr>
              <a:t>vector</a:t>
            </a: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87" name="Rectangle à coins arrondis 86"/>
          <p:cNvSpPr/>
          <p:nvPr/>
        </p:nvSpPr>
        <p:spPr>
          <a:xfrm>
            <a:off x="3207153" y="3424215"/>
            <a:ext cx="2160240" cy="436833"/>
          </a:xfrm>
          <a:prstGeom prst="roundRect">
            <a:avLst>
              <a:gd name="adj" fmla="val 18474"/>
            </a:avLst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rgbClr val="FFFFFF"/>
              </a:gs>
            </a:gsLst>
            <a:lin ang="5400000" scaled="0"/>
          </a:gra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fr-FR" sz="2000" b="1" dirty="0">
                <a:solidFill>
                  <a:schemeClr val="tx1"/>
                </a:solidFill>
              </a:rPr>
              <a:t>MySQL loader (id)</a:t>
            </a:r>
          </a:p>
        </p:txBody>
      </p:sp>
      <p:sp>
        <p:nvSpPr>
          <p:cNvPr id="90" name="Rectangle à coins arrondis 89"/>
          <p:cNvSpPr/>
          <p:nvPr/>
        </p:nvSpPr>
        <p:spPr>
          <a:xfrm>
            <a:off x="1046913" y="3424216"/>
            <a:ext cx="2088232" cy="432048"/>
          </a:xfrm>
          <a:prstGeom prst="roundRect">
            <a:avLst>
              <a:gd name="adj" fmla="val 22665"/>
            </a:avLst>
          </a:prstGeom>
          <a:gradFill>
            <a:gsLst>
              <a:gs pos="0">
                <a:srgbClr val="FFC000"/>
              </a:gs>
              <a:gs pos="100000">
                <a:srgbClr val="FFFFFF"/>
              </a:gs>
            </a:gsLst>
            <a:lin ang="5400000" scaled="0"/>
          </a:gra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fr-FR" sz="2000" b="1" dirty="0">
                <a:solidFill>
                  <a:schemeClr val="tx1"/>
                </a:solidFill>
              </a:rPr>
              <a:t>Oracle loader (id)</a:t>
            </a:r>
          </a:p>
        </p:txBody>
      </p:sp>
      <p:cxnSp>
        <p:nvCxnSpPr>
          <p:cNvPr id="104" name="Connecteur en angle 103"/>
          <p:cNvCxnSpPr/>
          <p:nvPr/>
        </p:nvCxnSpPr>
        <p:spPr>
          <a:xfrm rot="5400000">
            <a:off x="2728119" y="1445419"/>
            <a:ext cx="1341438" cy="2616200"/>
          </a:xfrm>
          <a:prstGeom prst="bentConnector3">
            <a:avLst>
              <a:gd name="adj1" fmla="val 6439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necteur en angle 111"/>
          <p:cNvCxnSpPr/>
          <p:nvPr/>
        </p:nvCxnSpPr>
        <p:spPr>
          <a:xfrm rot="5400000">
            <a:off x="3826669" y="2543969"/>
            <a:ext cx="1341438" cy="419100"/>
          </a:xfrm>
          <a:prstGeom prst="bentConnector3">
            <a:avLst>
              <a:gd name="adj1" fmla="val 6439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en angle 97"/>
          <p:cNvCxnSpPr/>
          <p:nvPr/>
        </p:nvCxnSpPr>
        <p:spPr>
          <a:xfrm rot="5400000" flipH="1" flipV="1">
            <a:off x="3371056" y="1666082"/>
            <a:ext cx="128587" cy="50165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Rectangle à coins arrondis 157"/>
          <p:cNvSpPr/>
          <p:nvPr/>
        </p:nvSpPr>
        <p:spPr>
          <a:xfrm>
            <a:off x="6015465" y="2616592"/>
            <a:ext cx="2232248" cy="1213042"/>
          </a:xfrm>
          <a:prstGeom prst="roundRect">
            <a:avLst>
              <a:gd name="adj" fmla="val 9289"/>
            </a:avLst>
          </a:prstGeom>
          <a:gradFill>
            <a:gsLst>
              <a:gs pos="0">
                <a:srgbClr val="ADD0FF"/>
              </a:gs>
              <a:gs pos="100000">
                <a:srgbClr val="FFFFFF"/>
              </a:gs>
            </a:gsLst>
            <a:lin ang="5400000" scaled="0"/>
          </a:gra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fr-FR" sz="2000" b="1" dirty="0">
                <a:solidFill>
                  <a:schemeClr val="tx1"/>
                </a:solidFill>
              </a:rPr>
              <a:t>id</a:t>
            </a:r>
          </a:p>
        </p:txBody>
      </p:sp>
      <p:sp>
        <p:nvSpPr>
          <p:cNvPr id="159" name="Rectangle à coins arrondis 158"/>
          <p:cNvSpPr/>
          <p:nvPr/>
        </p:nvSpPr>
        <p:spPr>
          <a:xfrm>
            <a:off x="6087473" y="3212976"/>
            <a:ext cx="639688" cy="495672"/>
          </a:xfrm>
          <a:prstGeom prst="roundRect">
            <a:avLst>
              <a:gd name="adj" fmla="val 9289"/>
            </a:avLst>
          </a:prstGeom>
          <a:gradFill>
            <a:gsLst>
              <a:gs pos="0">
                <a:srgbClr val="92D050"/>
              </a:gs>
              <a:gs pos="100000">
                <a:srgbClr val="FFFFFF"/>
              </a:gs>
            </a:gsLst>
            <a:lin ang="5400000" scaled="0"/>
          </a:gra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161" name="Rectangle à coins arrondis 160"/>
          <p:cNvSpPr/>
          <p:nvPr/>
        </p:nvSpPr>
        <p:spPr>
          <a:xfrm>
            <a:off x="6826075" y="3221360"/>
            <a:ext cx="639688" cy="495672"/>
          </a:xfrm>
          <a:prstGeom prst="roundRect">
            <a:avLst>
              <a:gd name="adj" fmla="val 9289"/>
            </a:avLst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rgbClr val="FFFFFF"/>
              </a:gs>
            </a:gsLst>
            <a:lin ang="5400000" scaled="0"/>
          </a:gra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162" name="Rectangle à coins arrondis 161"/>
          <p:cNvSpPr/>
          <p:nvPr/>
        </p:nvSpPr>
        <p:spPr>
          <a:xfrm>
            <a:off x="7536017" y="3212976"/>
            <a:ext cx="639688" cy="495672"/>
          </a:xfrm>
          <a:prstGeom prst="roundRect">
            <a:avLst>
              <a:gd name="adj" fmla="val 9289"/>
            </a:avLst>
          </a:prstGeom>
          <a:gradFill>
            <a:gsLst>
              <a:gs pos="0">
                <a:srgbClr val="FFC000"/>
              </a:gs>
              <a:gs pos="100000">
                <a:srgbClr val="FFFFFF"/>
              </a:gs>
            </a:gsLst>
            <a:lin ang="5400000" scaled="0"/>
          </a:gra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170" name="Rectangle à coins arrondis 169"/>
          <p:cNvSpPr/>
          <p:nvPr/>
        </p:nvSpPr>
        <p:spPr>
          <a:xfrm>
            <a:off x="4580387" y="4471888"/>
            <a:ext cx="3427874" cy="757312"/>
          </a:xfrm>
          <a:prstGeom prst="roundRect">
            <a:avLst>
              <a:gd name="adj" fmla="val 17737"/>
            </a:avLst>
          </a:prstGeom>
          <a:gradFill>
            <a:gsLst>
              <a:gs pos="0">
                <a:srgbClr val="ADD0FF"/>
              </a:gs>
              <a:gs pos="100000">
                <a:srgbClr val="FFFFFF"/>
              </a:gs>
            </a:gsLst>
            <a:lin ang="5400000" scaled="0"/>
          </a:gra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fr-FR" sz="2000" b="1" dirty="0" err="1">
                <a:solidFill>
                  <a:schemeClr val="tx1"/>
                </a:solidFill>
              </a:rPr>
              <a:t>leased</a:t>
            </a: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171" name="Rectangle à coins arrondis 170"/>
          <p:cNvSpPr/>
          <p:nvPr/>
        </p:nvSpPr>
        <p:spPr>
          <a:xfrm>
            <a:off x="2783214" y="4469976"/>
            <a:ext cx="1713937" cy="757312"/>
          </a:xfrm>
          <a:prstGeom prst="roundRect">
            <a:avLst>
              <a:gd name="adj" fmla="val 17737"/>
            </a:avLst>
          </a:prstGeom>
          <a:gradFill>
            <a:gsLst>
              <a:gs pos="0">
                <a:srgbClr val="ADD0FF"/>
              </a:gs>
              <a:gs pos="100000">
                <a:srgbClr val="FFFFFF"/>
              </a:gs>
            </a:gsLst>
            <a:lin ang="5400000" scaled="0"/>
          </a:gra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fr-FR" sz="2000" b="1" dirty="0">
                <a:solidFill>
                  <a:schemeClr val="tx1"/>
                </a:solidFill>
              </a:rPr>
              <a:t>free</a:t>
            </a:r>
          </a:p>
        </p:txBody>
      </p:sp>
      <p:sp>
        <p:nvSpPr>
          <p:cNvPr id="172" name="Rectangle à coins arrondis 171"/>
          <p:cNvSpPr/>
          <p:nvPr/>
        </p:nvSpPr>
        <p:spPr>
          <a:xfrm>
            <a:off x="3546353" y="4621116"/>
            <a:ext cx="639688" cy="495672"/>
          </a:xfrm>
          <a:prstGeom prst="roundRect">
            <a:avLst>
              <a:gd name="adj" fmla="val 9289"/>
            </a:avLst>
          </a:prstGeom>
          <a:gradFill>
            <a:gsLst>
              <a:gs pos="0">
                <a:srgbClr val="89ABFF"/>
              </a:gs>
              <a:gs pos="100000">
                <a:srgbClr val="FFFFFF"/>
              </a:gs>
            </a:gsLst>
            <a:lin ang="5400000" scaled="0"/>
          </a:gra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176" name="Rectangle à coins arrondis 175"/>
          <p:cNvSpPr/>
          <p:nvPr/>
        </p:nvSpPr>
        <p:spPr>
          <a:xfrm>
            <a:off x="5655425" y="4589512"/>
            <a:ext cx="639688" cy="495672"/>
          </a:xfrm>
          <a:prstGeom prst="roundRect">
            <a:avLst>
              <a:gd name="adj" fmla="val 9289"/>
            </a:avLst>
          </a:prstGeom>
          <a:gradFill>
            <a:gsLst>
              <a:gs pos="0">
                <a:srgbClr val="92D050"/>
              </a:gs>
              <a:gs pos="100000">
                <a:srgbClr val="FFFFFF"/>
              </a:gs>
            </a:gsLst>
            <a:lin ang="5400000" scaled="0"/>
          </a:gra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177" name="Rectangle à coins arrondis 176"/>
          <p:cNvSpPr/>
          <p:nvPr/>
        </p:nvSpPr>
        <p:spPr>
          <a:xfrm>
            <a:off x="6394027" y="4589512"/>
            <a:ext cx="639688" cy="495672"/>
          </a:xfrm>
          <a:prstGeom prst="roundRect">
            <a:avLst>
              <a:gd name="adj" fmla="val 9289"/>
            </a:avLst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rgbClr val="FFFFFF"/>
              </a:gs>
            </a:gsLst>
            <a:lin ang="5400000" scaled="0"/>
          </a:gra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178" name="Rectangle à coins arrondis 177"/>
          <p:cNvSpPr/>
          <p:nvPr/>
        </p:nvSpPr>
        <p:spPr>
          <a:xfrm>
            <a:off x="7103969" y="4580459"/>
            <a:ext cx="639688" cy="495672"/>
          </a:xfrm>
          <a:prstGeom prst="roundRect">
            <a:avLst>
              <a:gd name="adj" fmla="val 9289"/>
            </a:avLst>
          </a:prstGeom>
          <a:gradFill>
            <a:gsLst>
              <a:gs pos="0">
                <a:srgbClr val="FFC000"/>
              </a:gs>
              <a:gs pos="100000">
                <a:srgbClr val="FFFFFF"/>
              </a:gs>
            </a:gsLst>
            <a:lin ang="5400000" scaled="0"/>
          </a:gra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179" name="Rectangle à coins arrondis 178"/>
          <p:cNvSpPr/>
          <p:nvPr/>
        </p:nvSpPr>
        <p:spPr>
          <a:xfrm>
            <a:off x="6015465" y="2030368"/>
            <a:ext cx="2232248" cy="472409"/>
          </a:xfrm>
          <a:prstGeom prst="roundRect">
            <a:avLst>
              <a:gd name="adj" fmla="val 17892"/>
            </a:avLst>
          </a:prstGeom>
          <a:gradFill>
            <a:gsLst>
              <a:gs pos="0">
                <a:srgbClr val="ADD0FF"/>
              </a:gs>
              <a:gs pos="100000">
                <a:srgbClr val="FFFFFF"/>
              </a:gs>
            </a:gsLst>
            <a:lin ang="5400000" scaled="0"/>
          </a:gra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fr-FR" sz="2000" b="1" dirty="0">
                <a:solidFill>
                  <a:schemeClr val="tx1"/>
                </a:solidFill>
              </a:rPr>
              <a:t>id’</a:t>
            </a:r>
          </a:p>
        </p:txBody>
      </p:sp>
      <p:cxnSp>
        <p:nvCxnSpPr>
          <p:cNvPr id="180" name="Connecteur en arc 179"/>
          <p:cNvCxnSpPr>
            <a:stCxn id="90" idx="0"/>
            <a:endCxn id="162" idx="0"/>
          </p:cNvCxnSpPr>
          <p:nvPr/>
        </p:nvCxnSpPr>
        <p:spPr>
          <a:xfrm rot="5400000" flipH="1" flipV="1">
            <a:off x="4867825" y="436180"/>
            <a:ext cx="211240" cy="5764832"/>
          </a:xfrm>
          <a:prstGeom prst="curvedConnector3">
            <a:avLst>
              <a:gd name="adj1" fmla="val 270745"/>
            </a:avLst>
          </a:prstGeom>
          <a:ln w="730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Connecteur en arc 183"/>
          <p:cNvCxnSpPr>
            <a:stCxn id="87" idx="0"/>
            <a:endCxn id="161" idx="0"/>
          </p:cNvCxnSpPr>
          <p:nvPr/>
        </p:nvCxnSpPr>
        <p:spPr>
          <a:xfrm rot="5400000" flipH="1" flipV="1">
            <a:off x="5615169" y="1893465"/>
            <a:ext cx="202855" cy="2858646"/>
          </a:xfrm>
          <a:prstGeom prst="curvedConnector3">
            <a:avLst>
              <a:gd name="adj1" fmla="val 212691"/>
            </a:avLst>
          </a:prstGeom>
          <a:ln w="730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Connecteur en arc 191"/>
          <p:cNvCxnSpPr>
            <a:endCxn id="159" idx="1"/>
          </p:cNvCxnSpPr>
          <p:nvPr/>
        </p:nvCxnSpPr>
        <p:spPr>
          <a:xfrm>
            <a:off x="5486459" y="3239438"/>
            <a:ext cx="601014" cy="221374"/>
          </a:xfrm>
          <a:prstGeom prst="curvedConnector3">
            <a:avLst>
              <a:gd name="adj1" fmla="val 50000"/>
            </a:avLst>
          </a:prstGeom>
          <a:ln w="730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Connecteur en arc 200"/>
          <p:cNvCxnSpPr>
            <a:stCxn id="176" idx="0"/>
            <a:endCxn id="159" idx="2"/>
          </p:cNvCxnSpPr>
          <p:nvPr/>
        </p:nvCxnSpPr>
        <p:spPr>
          <a:xfrm rot="5400000" flipH="1" flipV="1">
            <a:off x="5750861" y="3933056"/>
            <a:ext cx="880864" cy="432048"/>
          </a:xfrm>
          <a:prstGeom prst="curvedConnector3">
            <a:avLst>
              <a:gd name="adj1" fmla="val 50000"/>
            </a:avLst>
          </a:prstGeom>
          <a:ln w="730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Connecteur en arc 203"/>
          <p:cNvCxnSpPr>
            <a:stCxn id="177" idx="0"/>
            <a:endCxn id="161" idx="2"/>
          </p:cNvCxnSpPr>
          <p:nvPr/>
        </p:nvCxnSpPr>
        <p:spPr>
          <a:xfrm rot="5400000" flipH="1" flipV="1">
            <a:off x="6493655" y="3937248"/>
            <a:ext cx="872480" cy="432048"/>
          </a:xfrm>
          <a:prstGeom prst="curvedConnector3">
            <a:avLst>
              <a:gd name="adj1" fmla="val 50000"/>
            </a:avLst>
          </a:prstGeom>
          <a:ln w="730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Connecteur en arc 206"/>
          <p:cNvCxnSpPr>
            <a:stCxn id="178" idx="0"/>
            <a:endCxn id="162" idx="2"/>
          </p:cNvCxnSpPr>
          <p:nvPr/>
        </p:nvCxnSpPr>
        <p:spPr>
          <a:xfrm rot="5400000" flipH="1" flipV="1">
            <a:off x="7203932" y="3928530"/>
            <a:ext cx="871811" cy="432048"/>
          </a:xfrm>
          <a:prstGeom prst="curvedConnector3">
            <a:avLst>
              <a:gd name="adj1" fmla="val 50000"/>
            </a:avLst>
          </a:prstGeom>
          <a:ln w="730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Connecteur en arc 216"/>
          <p:cNvCxnSpPr>
            <a:stCxn id="55" idx="0"/>
            <a:endCxn id="176" idx="2"/>
          </p:cNvCxnSpPr>
          <p:nvPr/>
        </p:nvCxnSpPr>
        <p:spPr>
          <a:xfrm rot="5400000" flipH="1" flipV="1">
            <a:off x="3492544" y="3249314"/>
            <a:ext cx="646855" cy="4318596"/>
          </a:xfrm>
          <a:prstGeom prst="curvedConnector3">
            <a:avLst>
              <a:gd name="adj1" fmla="val 50000"/>
            </a:avLst>
          </a:prstGeom>
          <a:ln w="730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Connecteur en arc 220"/>
          <p:cNvCxnSpPr>
            <a:stCxn id="51" idx="0"/>
            <a:endCxn id="177" idx="2"/>
          </p:cNvCxnSpPr>
          <p:nvPr/>
        </p:nvCxnSpPr>
        <p:spPr>
          <a:xfrm rot="5400000" flipH="1" flipV="1">
            <a:off x="5327454" y="4370037"/>
            <a:ext cx="671269" cy="2101565"/>
          </a:xfrm>
          <a:prstGeom prst="curvedConnector3">
            <a:avLst>
              <a:gd name="adj1" fmla="val 50000"/>
            </a:avLst>
          </a:prstGeom>
          <a:ln w="730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Connecteur en arc 223"/>
          <p:cNvCxnSpPr>
            <a:endCxn id="178" idx="2"/>
          </p:cNvCxnSpPr>
          <p:nvPr/>
        </p:nvCxnSpPr>
        <p:spPr>
          <a:xfrm rot="5400000" flipH="1" flipV="1">
            <a:off x="7027550" y="5360191"/>
            <a:ext cx="680323" cy="112204"/>
          </a:xfrm>
          <a:prstGeom prst="curvedConnector3">
            <a:avLst>
              <a:gd name="adj1" fmla="val 50000"/>
            </a:avLst>
          </a:prstGeom>
          <a:ln w="730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à coins arrondis 67"/>
          <p:cNvSpPr/>
          <p:nvPr/>
        </p:nvSpPr>
        <p:spPr>
          <a:xfrm>
            <a:off x="3686622" y="1621411"/>
            <a:ext cx="2040811" cy="461818"/>
          </a:xfrm>
          <a:prstGeom prst="roundRect">
            <a:avLst>
              <a:gd name="adj" fmla="val 17499"/>
            </a:avLst>
          </a:prstGeom>
          <a:gradFill>
            <a:gsLst>
              <a:gs pos="0">
                <a:srgbClr val="ADD0FF"/>
              </a:gs>
              <a:gs pos="100000">
                <a:srgbClr val="FFFFFF"/>
              </a:gs>
            </a:gsLst>
            <a:lin ang="5400000" scaled="0"/>
          </a:gra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fr-FR" sz="2000" b="1" dirty="0">
                <a:solidFill>
                  <a:schemeClr val="tx1"/>
                </a:solidFill>
              </a:rPr>
              <a:t>loader interface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Connections - Transactions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96FD896-774B-47B1-8A5D-5F896A8D06E4}" type="datetime1">
              <a:rPr lang="fr-FR"/>
              <a:pPr>
                <a:defRPr/>
              </a:pPr>
              <a:t>29/05/2013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ATLAS Metadata Interface</a:t>
            </a: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932E5C-EE07-4C85-9716-6B545FB8B23D}" type="slidenum">
              <a:rPr lang="fr-FR" smtClean="0"/>
              <a:pPr>
                <a:defRPr/>
              </a:pPr>
              <a:t>39</a:t>
            </a:fld>
            <a:endParaRPr lang="fr-FR"/>
          </a:p>
        </p:txBody>
      </p:sp>
      <p:sp>
        <p:nvSpPr>
          <p:cNvPr id="28" name="Rectangle à coins arrondis 27"/>
          <p:cNvSpPr/>
          <p:nvPr/>
        </p:nvSpPr>
        <p:spPr>
          <a:xfrm>
            <a:off x="536247" y="990299"/>
            <a:ext cx="8068201" cy="5319021"/>
          </a:xfrm>
          <a:prstGeom prst="roundRect">
            <a:avLst>
              <a:gd name="adj" fmla="val 2885"/>
            </a:avLst>
          </a:prstGeom>
          <a:gradFill>
            <a:gsLst>
              <a:gs pos="0">
                <a:srgbClr val="94B3FF"/>
              </a:gs>
              <a:gs pos="100000">
                <a:srgbClr val="FFFFFF"/>
              </a:gs>
            </a:gsLst>
            <a:lin ang="5400000" scaled="0"/>
          </a:gradFill>
          <a:ln w="31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fr-FR" b="1" dirty="0">
                <a:solidFill>
                  <a:schemeClr val="tx1"/>
                </a:solidFill>
              </a:rPr>
              <a:t>                            </a:t>
            </a:r>
            <a:r>
              <a:rPr lang="fr-FR" b="1" dirty="0" err="1">
                <a:solidFill>
                  <a:schemeClr val="tx1"/>
                </a:solidFill>
              </a:rPr>
              <a:t>framework</a:t>
            </a:r>
            <a:endParaRPr lang="fr-FR" b="1" dirty="0">
              <a:solidFill>
                <a:schemeClr val="tx1"/>
              </a:solidFill>
            </a:endParaRPr>
          </a:p>
          <a:p>
            <a:pPr>
              <a:defRPr/>
            </a:pPr>
            <a:endParaRPr lang="fr-FR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fr-FR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fr-FR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fr-FR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fr-FR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fr-FR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fr-FR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fr-FR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29705" name="Picture 7" descr="C:\Users\jfulach\Desktop\ami2trans.gi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1016000"/>
            <a:ext cx="14065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" name="Rectangle à coins arrondis 125"/>
          <p:cNvSpPr/>
          <p:nvPr/>
        </p:nvSpPr>
        <p:spPr>
          <a:xfrm>
            <a:off x="741787" y="5229200"/>
            <a:ext cx="7622050" cy="936104"/>
          </a:xfrm>
          <a:prstGeom prst="roundRect">
            <a:avLst>
              <a:gd name="adj" fmla="val 17737"/>
            </a:avLst>
          </a:prstGeom>
          <a:gradFill>
            <a:gsLst>
              <a:gs pos="0">
                <a:srgbClr val="89ABFF"/>
              </a:gs>
              <a:gs pos="100000">
                <a:srgbClr val="FFFFFF"/>
              </a:gs>
            </a:gsLst>
            <a:lin ang="5400000" scaled="0"/>
          </a:gra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fr-FR" sz="2000" b="1" dirty="0" err="1">
                <a:solidFill>
                  <a:schemeClr val="tx1"/>
                </a:solidFill>
              </a:rPr>
              <a:t>connection</a:t>
            </a:r>
            <a:r>
              <a:rPr lang="fr-FR" sz="2000" b="1" dirty="0">
                <a:solidFill>
                  <a:schemeClr val="tx1"/>
                </a:solidFill>
              </a:rPr>
              <a:t> pool</a:t>
            </a:r>
          </a:p>
        </p:txBody>
      </p:sp>
      <p:sp>
        <p:nvSpPr>
          <p:cNvPr id="127" name="Rectangle à coins arrondis 126"/>
          <p:cNvSpPr/>
          <p:nvPr/>
        </p:nvSpPr>
        <p:spPr>
          <a:xfrm>
            <a:off x="5796136" y="1537709"/>
            <a:ext cx="2567701" cy="3331451"/>
          </a:xfrm>
          <a:prstGeom prst="roundRect">
            <a:avLst>
              <a:gd name="adj" fmla="val 11038"/>
            </a:avLst>
          </a:prstGeom>
          <a:gradFill>
            <a:gsLst>
              <a:gs pos="0">
                <a:srgbClr val="ADD0FF"/>
              </a:gs>
              <a:gs pos="100000">
                <a:srgbClr val="FFFFFF"/>
              </a:gs>
            </a:gsLst>
            <a:lin ang="5400000" scaled="0"/>
          </a:gra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fr-FR" sz="2000" b="1" dirty="0">
                <a:solidFill>
                  <a:schemeClr val="tx1"/>
                </a:solidFill>
              </a:rPr>
              <a:t>transaction pool</a:t>
            </a:r>
          </a:p>
        </p:txBody>
      </p:sp>
      <p:sp>
        <p:nvSpPr>
          <p:cNvPr id="142" name="Rectangle à coins arrondis 141"/>
          <p:cNvSpPr/>
          <p:nvPr/>
        </p:nvSpPr>
        <p:spPr>
          <a:xfrm>
            <a:off x="662860" y="1537709"/>
            <a:ext cx="4989260" cy="3331451"/>
          </a:xfrm>
          <a:prstGeom prst="roundRect">
            <a:avLst>
              <a:gd name="adj" fmla="val 7830"/>
            </a:avLst>
          </a:prstGeom>
          <a:gradFill>
            <a:gsLst>
              <a:gs pos="0">
                <a:srgbClr val="FE4848"/>
              </a:gs>
              <a:gs pos="100000">
                <a:srgbClr val="FFFFFF"/>
              </a:gs>
            </a:gsLst>
            <a:lin ang="5400000" scaled="0"/>
          </a:gra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fr-FR" sz="2000" b="1" dirty="0">
                <a:solidFill>
                  <a:schemeClr val="tx1"/>
                </a:solidFill>
              </a:rPr>
              <a:t>command (id)</a:t>
            </a:r>
          </a:p>
        </p:txBody>
      </p:sp>
      <p:sp>
        <p:nvSpPr>
          <p:cNvPr id="158" name="Rectangle à coins arrondis 157"/>
          <p:cNvSpPr/>
          <p:nvPr/>
        </p:nvSpPr>
        <p:spPr>
          <a:xfrm>
            <a:off x="6012160" y="2924944"/>
            <a:ext cx="2232248" cy="1645090"/>
          </a:xfrm>
          <a:prstGeom prst="roundRect">
            <a:avLst>
              <a:gd name="adj" fmla="val 9289"/>
            </a:avLst>
          </a:prstGeom>
          <a:gradFill>
            <a:gsLst>
              <a:gs pos="0">
                <a:srgbClr val="FE4848"/>
              </a:gs>
              <a:gs pos="100000">
                <a:srgbClr val="FFFFFF"/>
              </a:gs>
            </a:gsLst>
            <a:lin ang="5400000" scaled="0"/>
          </a:gra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fr-FR" sz="2000" b="1" dirty="0">
                <a:solidFill>
                  <a:schemeClr val="tx1"/>
                </a:solidFill>
              </a:rPr>
              <a:t>id</a:t>
            </a:r>
          </a:p>
        </p:txBody>
      </p:sp>
      <p:sp>
        <p:nvSpPr>
          <p:cNvPr id="159" name="Rectangle à coins arrondis 158"/>
          <p:cNvSpPr/>
          <p:nvPr/>
        </p:nvSpPr>
        <p:spPr>
          <a:xfrm>
            <a:off x="6084168" y="3501008"/>
            <a:ext cx="639688" cy="495672"/>
          </a:xfrm>
          <a:prstGeom prst="roundRect">
            <a:avLst>
              <a:gd name="adj" fmla="val 9289"/>
            </a:avLst>
          </a:prstGeom>
          <a:gradFill>
            <a:gsLst>
              <a:gs pos="0">
                <a:srgbClr val="92D050"/>
              </a:gs>
              <a:gs pos="100000">
                <a:srgbClr val="FFFFFF"/>
              </a:gs>
            </a:gsLst>
            <a:lin ang="5400000" scaled="0"/>
          </a:gra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161" name="Rectangle à coins arrondis 160"/>
          <p:cNvSpPr/>
          <p:nvPr/>
        </p:nvSpPr>
        <p:spPr>
          <a:xfrm>
            <a:off x="6822770" y="3509392"/>
            <a:ext cx="639688" cy="495672"/>
          </a:xfrm>
          <a:prstGeom prst="roundRect">
            <a:avLst>
              <a:gd name="adj" fmla="val 9289"/>
            </a:avLst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rgbClr val="FFFFFF"/>
              </a:gs>
            </a:gsLst>
            <a:lin ang="5400000" scaled="0"/>
          </a:gra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162" name="Rectangle à coins arrondis 161"/>
          <p:cNvSpPr/>
          <p:nvPr/>
        </p:nvSpPr>
        <p:spPr>
          <a:xfrm>
            <a:off x="7532712" y="3501008"/>
            <a:ext cx="639688" cy="495672"/>
          </a:xfrm>
          <a:prstGeom prst="roundRect">
            <a:avLst>
              <a:gd name="adj" fmla="val 9289"/>
            </a:avLst>
          </a:prstGeom>
          <a:gradFill>
            <a:gsLst>
              <a:gs pos="0">
                <a:srgbClr val="FFC000"/>
              </a:gs>
              <a:gs pos="100000">
                <a:srgbClr val="FFFFFF"/>
              </a:gs>
            </a:gsLst>
            <a:lin ang="5400000" scaled="0"/>
          </a:gra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170" name="Rectangle à coins arrondis 169"/>
          <p:cNvSpPr/>
          <p:nvPr/>
        </p:nvSpPr>
        <p:spPr>
          <a:xfrm>
            <a:off x="4577082" y="5300188"/>
            <a:ext cx="3427874" cy="757312"/>
          </a:xfrm>
          <a:prstGeom prst="roundRect">
            <a:avLst>
              <a:gd name="adj" fmla="val 17737"/>
            </a:avLst>
          </a:prstGeom>
          <a:gradFill>
            <a:gsLst>
              <a:gs pos="0">
                <a:srgbClr val="ADD0FF"/>
              </a:gs>
              <a:gs pos="100000">
                <a:srgbClr val="FFFFFF"/>
              </a:gs>
            </a:gsLst>
            <a:lin ang="5400000" scaled="0"/>
          </a:gra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fr-FR" sz="2000" b="1" dirty="0" err="1">
                <a:solidFill>
                  <a:schemeClr val="tx1"/>
                </a:solidFill>
              </a:rPr>
              <a:t>leased</a:t>
            </a: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171" name="Rectangle à coins arrondis 170"/>
          <p:cNvSpPr/>
          <p:nvPr/>
        </p:nvSpPr>
        <p:spPr>
          <a:xfrm>
            <a:off x="2779909" y="5318596"/>
            <a:ext cx="1713937" cy="757312"/>
          </a:xfrm>
          <a:prstGeom prst="roundRect">
            <a:avLst>
              <a:gd name="adj" fmla="val 17737"/>
            </a:avLst>
          </a:prstGeom>
          <a:gradFill>
            <a:gsLst>
              <a:gs pos="0">
                <a:srgbClr val="ADD0FF"/>
              </a:gs>
              <a:gs pos="100000">
                <a:srgbClr val="FFFFFF"/>
              </a:gs>
            </a:gsLst>
            <a:lin ang="5400000" scaled="0"/>
          </a:gra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fr-FR" sz="2000" b="1" dirty="0">
                <a:solidFill>
                  <a:schemeClr val="tx1"/>
                </a:solidFill>
              </a:rPr>
              <a:t>free</a:t>
            </a:r>
          </a:p>
        </p:txBody>
      </p:sp>
      <p:sp>
        <p:nvSpPr>
          <p:cNvPr id="172" name="Rectangle à coins arrondis 171"/>
          <p:cNvSpPr/>
          <p:nvPr/>
        </p:nvSpPr>
        <p:spPr>
          <a:xfrm>
            <a:off x="3543048" y="5449416"/>
            <a:ext cx="639688" cy="495672"/>
          </a:xfrm>
          <a:prstGeom prst="roundRect">
            <a:avLst>
              <a:gd name="adj" fmla="val 9289"/>
            </a:avLst>
          </a:prstGeom>
          <a:gradFill>
            <a:gsLst>
              <a:gs pos="0">
                <a:srgbClr val="89ABFF"/>
              </a:gs>
              <a:gs pos="100000">
                <a:srgbClr val="FFFFFF"/>
              </a:gs>
            </a:gsLst>
            <a:lin ang="5400000" scaled="0"/>
          </a:gra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176" name="Rectangle à coins arrondis 175"/>
          <p:cNvSpPr/>
          <p:nvPr/>
        </p:nvSpPr>
        <p:spPr>
          <a:xfrm>
            <a:off x="5652120" y="5417812"/>
            <a:ext cx="639688" cy="495672"/>
          </a:xfrm>
          <a:prstGeom prst="roundRect">
            <a:avLst>
              <a:gd name="adj" fmla="val 9289"/>
            </a:avLst>
          </a:prstGeom>
          <a:gradFill>
            <a:gsLst>
              <a:gs pos="0">
                <a:srgbClr val="92D050"/>
              </a:gs>
              <a:gs pos="100000">
                <a:srgbClr val="FFFFFF"/>
              </a:gs>
            </a:gsLst>
            <a:lin ang="5400000" scaled="0"/>
          </a:gra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177" name="Rectangle à coins arrondis 176"/>
          <p:cNvSpPr/>
          <p:nvPr/>
        </p:nvSpPr>
        <p:spPr>
          <a:xfrm>
            <a:off x="6390722" y="5417812"/>
            <a:ext cx="639688" cy="495672"/>
          </a:xfrm>
          <a:prstGeom prst="roundRect">
            <a:avLst>
              <a:gd name="adj" fmla="val 9289"/>
            </a:avLst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rgbClr val="FFFFFF"/>
              </a:gs>
            </a:gsLst>
            <a:lin ang="5400000" scaled="0"/>
          </a:gra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178" name="Rectangle à coins arrondis 177"/>
          <p:cNvSpPr/>
          <p:nvPr/>
        </p:nvSpPr>
        <p:spPr>
          <a:xfrm>
            <a:off x="7100664" y="5408759"/>
            <a:ext cx="639688" cy="495672"/>
          </a:xfrm>
          <a:prstGeom prst="roundRect">
            <a:avLst>
              <a:gd name="adj" fmla="val 9289"/>
            </a:avLst>
          </a:prstGeom>
          <a:gradFill>
            <a:gsLst>
              <a:gs pos="0">
                <a:srgbClr val="FFC000"/>
              </a:gs>
              <a:gs pos="100000">
                <a:srgbClr val="FFFFFF"/>
              </a:gs>
            </a:gsLst>
            <a:lin ang="5400000" scaled="0"/>
          </a:gra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179" name="Rectangle à coins arrondis 178"/>
          <p:cNvSpPr/>
          <p:nvPr/>
        </p:nvSpPr>
        <p:spPr>
          <a:xfrm>
            <a:off x="6012160" y="2060848"/>
            <a:ext cx="2232248" cy="648072"/>
          </a:xfrm>
          <a:prstGeom prst="roundRect">
            <a:avLst>
              <a:gd name="adj" fmla="val 17892"/>
            </a:avLst>
          </a:prstGeom>
          <a:gradFill>
            <a:gsLst>
              <a:gs pos="0">
                <a:srgbClr val="ADD0FF"/>
              </a:gs>
              <a:gs pos="100000">
                <a:srgbClr val="FFFFFF"/>
              </a:gs>
            </a:gsLst>
            <a:lin ang="5400000" scaled="0"/>
          </a:gra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fr-FR" sz="2000" b="1" dirty="0">
                <a:solidFill>
                  <a:schemeClr val="tx1"/>
                </a:solidFill>
              </a:rPr>
              <a:t>id’</a:t>
            </a:r>
          </a:p>
        </p:txBody>
      </p:sp>
      <p:cxnSp>
        <p:nvCxnSpPr>
          <p:cNvPr id="201" name="Connecteur en arc 200"/>
          <p:cNvCxnSpPr>
            <a:stCxn id="176" idx="0"/>
            <a:endCxn id="159" idx="2"/>
          </p:cNvCxnSpPr>
          <p:nvPr/>
        </p:nvCxnSpPr>
        <p:spPr>
          <a:xfrm rot="5400000" flipH="1" flipV="1">
            <a:off x="5477422" y="4491222"/>
            <a:ext cx="1421132" cy="432048"/>
          </a:xfrm>
          <a:prstGeom prst="curvedConnector3">
            <a:avLst>
              <a:gd name="adj1" fmla="val 50000"/>
            </a:avLst>
          </a:prstGeom>
          <a:ln w="730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Connecteur en arc 203"/>
          <p:cNvCxnSpPr>
            <a:stCxn id="177" idx="0"/>
            <a:endCxn id="161" idx="2"/>
          </p:cNvCxnSpPr>
          <p:nvPr/>
        </p:nvCxnSpPr>
        <p:spPr>
          <a:xfrm rot="5400000" flipH="1" flipV="1">
            <a:off x="6220216" y="4495414"/>
            <a:ext cx="1412748" cy="432048"/>
          </a:xfrm>
          <a:prstGeom prst="curvedConnector3">
            <a:avLst>
              <a:gd name="adj1" fmla="val 50000"/>
            </a:avLst>
          </a:prstGeom>
          <a:ln w="730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Connecteur en arc 206"/>
          <p:cNvCxnSpPr>
            <a:stCxn id="178" idx="0"/>
            <a:endCxn id="162" idx="2"/>
          </p:cNvCxnSpPr>
          <p:nvPr/>
        </p:nvCxnSpPr>
        <p:spPr>
          <a:xfrm rot="5400000" flipH="1" flipV="1">
            <a:off x="6930493" y="4486696"/>
            <a:ext cx="1412079" cy="432048"/>
          </a:xfrm>
          <a:prstGeom prst="curvedConnector3">
            <a:avLst>
              <a:gd name="adj1" fmla="val 50000"/>
            </a:avLst>
          </a:prstGeom>
          <a:ln w="730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à coins arrondis 48"/>
          <p:cNvSpPr/>
          <p:nvPr/>
        </p:nvSpPr>
        <p:spPr>
          <a:xfrm>
            <a:off x="805282" y="2113998"/>
            <a:ext cx="4640973" cy="666930"/>
          </a:xfrm>
          <a:prstGeom prst="roundRect">
            <a:avLst>
              <a:gd name="adj" fmla="val 15347"/>
            </a:avLst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rgbClr val="FFFFFF"/>
              </a:gs>
            </a:gsLst>
            <a:lin ang="5400000" scaled="0"/>
          </a:gra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fr-FR" sz="2000" b="1" dirty="0">
                <a:solidFill>
                  <a:schemeClr val="tx1"/>
                </a:solidFill>
              </a:rPr>
              <a:t>Command A (id)</a:t>
            </a:r>
          </a:p>
        </p:txBody>
      </p:sp>
      <p:sp>
        <p:nvSpPr>
          <p:cNvPr id="53" name="Rectangle à coins arrondis 52"/>
          <p:cNvSpPr/>
          <p:nvPr/>
        </p:nvSpPr>
        <p:spPr>
          <a:xfrm>
            <a:off x="815442" y="2986792"/>
            <a:ext cx="4640973" cy="1627728"/>
          </a:xfrm>
          <a:prstGeom prst="roundRect">
            <a:avLst>
              <a:gd name="adj" fmla="val 7830"/>
            </a:avLst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rgbClr val="FFFFFF"/>
              </a:gs>
            </a:gsLst>
            <a:lin ang="5400000" scaled="0"/>
          </a:gra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fr-FR" sz="2000" b="1" dirty="0">
                <a:solidFill>
                  <a:schemeClr val="tx1"/>
                </a:solidFill>
              </a:rPr>
              <a:t>Command B (id)</a:t>
            </a:r>
          </a:p>
        </p:txBody>
      </p:sp>
      <p:sp>
        <p:nvSpPr>
          <p:cNvPr id="56" name="Rectangle à coins arrondis 55"/>
          <p:cNvSpPr/>
          <p:nvPr/>
        </p:nvSpPr>
        <p:spPr>
          <a:xfrm>
            <a:off x="899592" y="3555683"/>
            <a:ext cx="2152505" cy="881429"/>
          </a:xfrm>
          <a:prstGeom prst="roundRect">
            <a:avLst>
              <a:gd name="adj" fmla="val 11575"/>
            </a:avLst>
          </a:prstGeom>
          <a:gradFill>
            <a:gsLst>
              <a:gs pos="0">
                <a:srgbClr val="FE4848"/>
              </a:gs>
              <a:gs pos="100000">
                <a:srgbClr val="FFFFFF"/>
              </a:gs>
            </a:gsLst>
            <a:lin ang="5400000" scaled="0"/>
          </a:gra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fr-FR" sz="2000" b="1" dirty="0">
                <a:solidFill>
                  <a:schemeClr val="tx1"/>
                </a:solidFill>
              </a:rPr>
              <a:t>Command C (id)</a:t>
            </a:r>
          </a:p>
        </p:txBody>
      </p:sp>
      <p:sp>
        <p:nvSpPr>
          <p:cNvPr id="57" name="Rectangle à coins arrondis 56"/>
          <p:cNvSpPr/>
          <p:nvPr/>
        </p:nvSpPr>
        <p:spPr>
          <a:xfrm>
            <a:off x="3201423" y="3562856"/>
            <a:ext cx="2152505" cy="881429"/>
          </a:xfrm>
          <a:prstGeom prst="roundRect">
            <a:avLst>
              <a:gd name="adj" fmla="val 11575"/>
            </a:avLst>
          </a:prstGeom>
          <a:gradFill>
            <a:gsLst>
              <a:gs pos="0">
                <a:srgbClr val="FE4848"/>
              </a:gs>
              <a:gs pos="100000">
                <a:srgbClr val="FFFFFF"/>
              </a:gs>
            </a:gsLst>
            <a:lin ang="5400000" scaled="0"/>
          </a:gra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fr-FR" sz="2000" b="1" dirty="0">
                <a:solidFill>
                  <a:schemeClr val="tx1"/>
                </a:solidFill>
              </a:rPr>
              <a:t>Command D (id)</a:t>
            </a:r>
          </a:p>
        </p:txBody>
      </p:sp>
      <p:cxnSp>
        <p:nvCxnSpPr>
          <p:cNvPr id="61" name="Connecteur en arc 60"/>
          <p:cNvCxnSpPr>
            <a:stCxn id="158" idx="0"/>
            <a:endCxn id="142" idx="3"/>
          </p:cNvCxnSpPr>
          <p:nvPr/>
        </p:nvCxnSpPr>
        <p:spPr>
          <a:xfrm rot="16200000" flipH="1" flipV="1">
            <a:off x="6250956" y="2326107"/>
            <a:ext cx="278491" cy="1476164"/>
          </a:xfrm>
          <a:prstGeom prst="curvedConnector4">
            <a:avLst>
              <a:gd name="adj1" fmla="val -114920"/>
              <a:gd name="adj2" fmla="val 42379"/>
            </a:avLst>
          </a:prstGeom>
          <a:ln w="730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à coins arrondis 106"/>
          <p:cNvSpPr/>
          <p:nvPr/>
        </p:nvSpPr>
        <p:spPr>
          <a:xfrm>
            <a:off x="431032" y="1069713"/>
            <a:ext cx="2628800" cy="5030544"/>
          </a:xfrm>
          <a:prstGeom prst="roundRect">
            <a:avLst>
              <a:gd name="adj" fmla="val 3353"/>
            </a:avLst>
          </a:prstGeom>
          <a:gradFill>
            <a:gsLst>
              <a:gs pos="0">
                <a:srgbClr val="94B3FF"/>
              </a:gs>
              <a:gs pos="100000">
                <a:srgbClr val="FFFFFF"/>
              </a:gs>
            </a:gsLst>
            <a:lin ang="5400000" scaled="0"/>
          </a:gra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94" name="Rectangle à coins arrondis 93"/>
          <p:cNvSpPr/>
          <p:nvPr/>
        </p:nvSpPr>
        <p:spPr>
          <a:xfrm>
            <a:off x="3204859" y="1062753"/>
            <a:ext cx="2591277" cy="5030544"/>
          </a:xfrm>
          <a:prstGeom prst="roundRect">
            <a:avLst>
              <a:gd name="adj" fmla="val 3353"/>
            </a:avLst>
          </a:prstGeom>
          <a:gradFill>
            <a:gsLst>
              <a:gs pos="0">
                <a:srgbClr val="94B3FF"/>
              </a:gs>
              <a:gs pos="100000">
                <a:srgbClr val="FFFFFF"/>
              </a:gs>
            </a:gsLst>
            <a:lin ang="5400000" scaled="0"/>
          </a:gra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93" name="Rectangle à coins arrondis 92"/>
          <p:cNvSpPr/>
          <p:nvPr/>
        </p:nvSpPr>
        <p:spPr>
          <a:xfrm>
            <a:off x="5930652" y="1052737"/>
            <a:ext cx="2745804" cy="5030544"/>
          </a:xfrm>
          <a:prstGeom prst="roundRect">
            <a:avLst>
              <a:gd name="adj" fmla="val 3353"/>
            </a:avLst>
          </a:prstGeom>
          <a:gradFill>
            <a:gsLst>
              <a:gs pos="0">
                <a:srgbClr val="94B3FF"/>
              </a:gs>
              <a:gs pos="100000">
                <a:srgbClr val="FFFFFF"/>
              </a:gs>
            </a:gsLst>
            <a:lin ang="5400000" scaled="0"/>
          </a:gra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2561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AMI Framework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C3EC6B2-946E-4A55-9219-94738052A324}" type="datetime1">
              <a:rPr lang="fr-FR" smtClean="0"/>
              <a:pPr>
                <a:defRPr/>
              </a:pPr>
              <a:t>29/05/2013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ATLAS Metadata Interface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3295D2-9C58-4495-8AB7-5BA0C4A7F027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  <p:sp>
        <p:nvSpPr>
          <p:cNvPr id="132" name="Rectangle à coins arrondis 131"/>
          <p:cNvSpPr/>
          <p:nvPr/>
        </p:nvSpPr>
        <p:spPr>
          <a:xfrm>
            <a:off x="581368" y="4838391"/>
            <a:ext cx="2186096" cy="881608"/>
          </a:xfrm>
          <a:prstGeom prst="roundRect">
            <a:avLst>
              <a:gd name="adj" fmla="val 15548"/>
            </a:avLst>
          </a:prstGeom>
          <a:gradFill>
            <a:gsLst>
              <a:gs pos="0">
                <a:srgbClr val="92D050"/>
              </a:gs>
              <a:gs pos="100000">
                <a:srgbClr val="FFFFFF"/>
              </a:gs>
            </a:gsLst>
            <a:lin ang="5400000" scaled="0"/>
          </a:gradFill>
          <a:ln w="31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 err="1">
                <a:solidFill>
                  <a:schemeClr val="tx1"/>
                </a:solidFill>
              </a:rPr>
              <a:t>Databases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33" name="Rectangle à coins arrondis 132"/>
          <p:cNvSpPr/>
          <p:nvPr/>
        </p:nvSpPr>
        <p:spPr>
          <a:xfrm>
            <a:off x="3419872" y="4797152"/>
            <a:ext cx="2186096" cy="881608"/>
          </a:xfrm>
          <a:prstGeom prst="roundRect">
            <a:avLst>
              <a:gd name="adj" fmla="val 15548"/>
            </a:avLst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rgbClr val="FFFFFF"/>
              </a:gs>
            </a:gsLst>
            <a:lin ang="5400000" scaled="0"/>
          </a:gradFill>
          <a:ln w="31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 err="1">
                <a:solidFill>
                  <a:schemeClr val="tx1"/>
                </a:solidFill>
              </a:rPr>
              <a:t>TagCollector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34" name="Rectangle à coins arrondis 133"/>
          <p:cNvSpPr/>
          <p:nvPr/>
        </p:nvSpPr>
        <p:spPr>
          <a:xfrm>
            <a:off x="6202328" y="4797152"/>
            <a:ext cx="2186096" cy="881608"/>
          </a:xfrm>
          <a:prstGeom prst="roundRect">
            <a:avLst>
              <a:gd name="adj" fmla="val 15548"/>
            </a:avLst>
          </a:prstGeom>
          <a:gradFill>
            <a:gsLst>
              <a:gs pos="0">
                <a:srgbClr val="FFC000"/>
              </a:gs>
              <a:gs pos="100000">
                <a:srgbClr val="FFFFFF"/>
              </a:gs>
            </a:gsLst>
            <a:lin ang="5400000" scaled="0"/>
          </a:gradFill>
          <a:ln w="31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 err="1">
                <a:solidFill>
                  <a:schemeClr val="tx1"/>
                </a:solidFill>
              </a:rPr>
              <a:t>Physics</a:t>
            </a:r>
            <a:r>
              <a:rPr lang="fr-FR" b="1" dirty="0">
                <a:solidFill>
                  <a:schemeClr val="tx1"/>
                </a:solidFill>
              </a:rPr>
              <a:t> </a:t>
            </a:r>
            <a:r>
              <a:rPr lang="fr-FR" b="1" dirty="0" err="1">
                <a:solidFill>
                  <a:schemeClr val="tx1"/>
                </a:solidFill>
              </a:rPr>
              <a:t>metadata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36" name="Rectangle à coins arrondis 135"/>
          <p:cNvSpPr/>
          <p:nvPr/>
        </p:nvSpPr>
        <p:spPr>
          <a:xfrm>
            <a:off x="539552" y="2204864"/>
            <a:ext cx="7920880" cy="1584176"/>
          </a:xfrm>
          <a:prstGeom prst="roundRect">
            <a:avLst>
              <a:gd name="adj" fmla="val 15548"/>
            </a:avLst>
          </a:prstGeom>
          <a:gradFill>
            <a:gsLst>
              <a:gs pos="0">
                <a:srgbClr val="94B3FF"/>
              </a:gs>
              <a:gs pos="100000">
                <a:srgbClr val="FFFFFF"/>
              </a:gs>
            </a:gsLst>
            <a:lin ang="5400000" scaled="0"/>
          </a:gradFill>
          <a:ln w="31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400" b="1" dirty="0">
                <a:solidFill>
                  <a:schemeClr val="tx1"/>
                </a:solidFill>
              </a:rPr>
              <a:t>                      Framework</a:t>
            </a:r>
          </a:p>
        </p:txBody>
      </p:sp>
      <p:pic>
        <p:nvPicPr>
          <p:cNvPr id="25627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988" y="4618038"/>
            <a:ext cx="6667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8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163" y="4581525"/>
            <a:ext cx="668337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570413"/>
            <a:ext cx="6667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7" name="Rectangle à coins arrondis 126"/>
          <p:cNvSpPr/>
          <p:nvPr/>
        </p:nvSpPr>
        <p:spPr>
          <a:xfrm>
            <a:off x="657712" y="1611288"/>
            <a:ext cx="2186096" cy="881608"/>
          </a:xfrm>
          <a:prstGeom prst="roundRect">
            <a:avLst>
              <a:gd name="adj" fmla="val 15548"/>
            </a:avLst>
          </a:prstGeom>
          <a:gradFill>
            <a:gsLst>
              <a:gs pos="0">
                <a:srgbClr val="92D050"/>
              </a:gs>
              <a:gs pos="100000">
                <a:srgbClr val="FFFFFF"/>
              </a:gs>
            </a:gsLst>
            <a:lin ang="5400000" scaled="0"/>
          </a:gradFill>
          <a:ln w="31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>
                <a:solidFill>
                  <a:schemeClr val="tx1"/>
                </a:solidFill>
              </a:rPr>
              <a:t>Application</a:t>
            </a:r>
          </a:p>
        </p:txBody>
      </p:sp>
      <p:sp>
        <p:nvSpPr>
          <p:cNvPr id="130" name="Rectangle à coins arrondis 129"/>
          <p:cNvSpPr/>
          <p:nvPr/>
        </p:nvSpPr>
        <p:spPr>
          <a:xfrm>
            <a:off x="3419872" y="1566952"/>
            <a:ext cx="2186096" cy="881608"/>
          </a:xfrm>
          <a:prstGeom prst="roundRect">
            <a:avLst>
              <a:gd name="adj" fmla="val 15548"/>
            </a:avLst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rgbClr val="FFFFFF"/>
              </a:gs>
            </a:gsLst>
            <a:lin ang="5400000" scaled="0"/>
          </a:gradFill>
          <a:ln w="31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 err="1">
                <a:solidFill>
                  <a:schemeClr val="tx1"/>
                </a:solidFill>
              </a:rPr>
              <a:t>TagCollector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31" name="Rectangle à coins arrondis 130"/>
          <p:cNvSpPr/>
          <p:nvPr/>
        </p:nvSpPr>
        <p:spPr>
          <a:xfrm>
            <a:off x="6192168" y="1553498"/>
            <a:ext cx="2186096" cy="857230"/>
          </a:xfrm>
          <a:prstGeom prst="roundRect">
            <a:avLst>
              <a:gd name="adj" fmla="val 15548"/>
            </a:avLst>
          </a:prstGeom>
          <a:gradFill>
            <a:gsLst>
              <a:gs pos="0">
                <a:srgbClr val="FFC000"/>
              </a:gs>
              <a:gs pos="100000">
                <a:srgbClr val="FFFFFF"/>
              </a:gs>
            </a:gsLst>
            <a:lin ang="5400000" scaled="0"/>
          </a:gradFill>
          <a:ln w="31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 smtClean="0">
                <a:solidFill>
                  <a:schemeClr val="tx1"/>
                </a:solidFill>
              </a:rPr>
              <a:t>AMI </a:t>
            </a:r>
            <a:r>
              <a:rPr lang="fr-FR" b="1" dirty="0" err="1" smtClean="0">
                <a:solidFill>
                  <a:schemeClr val="tx1"/>
                </a:solidFill>
              </a:rPr>
              <a:t>Physics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 err="1">
                <a:solidFill>
                  <a:schemeClr val="tx1"/>
                </a:solidFill>
              </a:rPr>
              <a:t>metadata</a:t>
            </a:r>
            <a:endParaRPr lang="fr-FR" b="1" dirty="0">
              <a:solidFill>
                <a:schemeClr val="tx1"/>
              </a:solidFill>
            </a:endParaRPr>
          </a:p>
        </p:txBody>
      </p:sp>
      <p:pic>
        <p:nvPicPr>
          <p:cNvPr id="25639" name="Imag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" y="1236663"/>
            <a:ext cx="611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40" name="Imag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0" y="1185863"/>
            <a:ext cx="611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41" name="Imag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125538"/>
            <a:ext cx="6111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" name="Double flèche verticale 178"/>
          <p:cNvSpPr/>
          <p:nvPr/>
        </p:nvSpPr>
        <p:spPr>
          <a:xfrm>
            <a:off x="1331640" y="3895777"/>
            <a:ext cx="792088" cy="829367"/>
          </a:xfrm>
          <a:prstGeom prst="upDownArrow">
            <a:avLst>
              <a:gd name="adj1" fmla="val 58358"/>
              <a:gd name="adj2" fmla="val 3495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25645" name="Picture 7" descr="C:\Users\jfulach\Desktop\ami2trans.gif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5" y="2759075"/>
            <a:ext cx="151288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3" name="Double flèche verticale 182"/>
          <p:cNvSpPr/>
          <p:nvPr/>
        </p:nvSpPr>
        <p:spPr>
          <a:xfrm>
            <a:off x="4067944" y="3905937"/>
            <a:ext cx="792088" cy="829367"/>
          </a:xfrm>
          <a:prstGeom prst="upDownArrow">
            <a:avLst>
              <a:gd name="adj1" fmla="val 58358"/>
              <a:gd name="adj2" fmla="val 3495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4" name="Double flèche verticale 183"/>
          <p:cNvSpPr/>
          <p:nvPr/>
        </p:nvSpPr>
        <p:spPr>
          <a:xfrm>
            <a:off x="6804248" y="3861048"/>
            <a:ext cx="792088" cy="829367"/>
          </a:xfrm>
          <a:prstGeom prst="upDownArrow">
            <a:avLst>
              <a:gd name="adj1" fmla="val 53227"/>
              <a:gd name="adj2" fmla="val 3495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 à coins arrondis 129"/>
          <p:cNvSpPr/>
          <p:nvPr/>
        </p:nvSpPr>
        <p:spPr>
          <a:xfrm>
            <a:off x="539551" y="5229200"/>
            <a:ext cx="8068201" cy="1107555"/>
          </a:xfrm>
          <a:prstGeom prst="roundRect">
            <a:avLst>
              <a:gd name="adj" fmla="val 12059"/>
            </a:avLst>
          </a:prstGeom>
          <a:gradFill>
            <a:gsLst>
              <a:gs pos="0">
                <a:srgbClr val="94B3FF"/>
              </a:gs>
              <a:gs pos="100000">
                <a:srgbClr val="FFFFFF"/>
              </a:gs>
            </a:gsLst>
            <a:lin ang="5400000" scaled="0"/>
          </a:gradFill>
          <a:ln w="31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fr-FR" dirty="0">
                <a:solidFill>
                  <a:schemeClr val="tx1"/>
                </a:solidFill>
              </a:rPr>
              <a:t>Client</a:t>
            </a:r>
          </a:p>
        </p:txBody>
      </p:sp>
      <p:sp>
        <p:nvSpPr>
          <p:cNvPr id="3072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XSLT pooling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439DC2E-6B5D-4143-A4B1-7237DBFAD314}" type="datetime1">
              <a:rPr lang="fr-FR" smtClean="0"/>
              <a:pPr>
                <a:defRPr/>
              </a:pPr>
              <a:t>29/05/2013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ATLAS Metadata Interface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4509DF-9A5B-4429-9111-99D1BAB94995}" type="slidenum">
              <a:rPr lang="fr-FR" smtClean="0"/>
              <a:pPr>
                <a:defRPr/>
              </a:pPr>
              <a:t>40</a:t>
            </a:fld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539552" y="1227050"/>
            <a:ext cx="8068201" cy="3786126"/>
          </a:xfrm>
          <a:prstGeom prst="roundRect">
            <a:avLst>
              <a:gd name="adj" fmla="val 2885"/>
            </a:avLst>
          </a:prstGeom>
          <a:gradFill>
            <a:gsLst>
              <a:gs pos="0">
                <a:srgbClr val="94B3FF"/>
              </a:gs>
              <a:gs pos="100000">
                <a:srgbClr val="FFFFFF"/>
              </a:gs>
            </a:gsLst>
            <a:lin ang="5400000" scaled="0"/>
          </a:gradFill>
          <a:ln w="31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fr-FR" b="1" dirty="0">
                <a:solidFill>
                  <a:schemeClr val="tx1"/>
                </a:solidFill>
              </a:rPr>
              <a:t>                        </a:t>
            </a:r>
          </a:p>
          <a:p>
            <a:pPr algn="ctr">
              <a:defRPr/>
            </a:pPr>
            <a:endParaRPr lang="fr-FR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fr-FR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fr-FR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fr-FR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fr-FR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fr-FR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fr-FR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30732" name="Picture 7" descr="C:\Users\jfulach\Desktop\ami2trans.gi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196975"/>
            <a:ext cx="140652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à coins arrondis 13"/>
          <p:cNvSpPr/>
          <p:nvPr/>
        </p:nvSpPr>
        <p:spPr>
          <a:xfrm>
            <a:off x="5364088" y="1879242"/>
            <a:ext cx="2998896" cy="2919634"/>
          </a:xfrm>
          <a:prstGeom prst="roundRect">
            <a:avLst>
              <a:gd name="adj" fmla="val 7830"/>
            </a:avLst>
          </a:prstGeom>
          <a:gradFill>
            <a:gsLst>
              <a:gs pos="0">
                <a:srgbClr val="ADD0FF"/>
              </a:gs>
              <a:gs pos="100000">
                <a:srgbClr val="FFFFFF"/>
              </a:gs>
            </a:gsLst>
            <a:lin ang="5400000" scaled="0"/>
          </a:gra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fr-FR" sz="2000" b="1" dirty="0">
                <a:solidFill>
                  <a:schemeClr val="tx1"/>
                </a:solidFill>
              </a:rPr>
              <a:t>command </a:t>
            </a:r>
            <a:r>
              <a:rPr lang="fr-FR" sz="2000" b="1" dirty="0" err="1">
                <a:solidFill>
                  <a:schemeClr val="tx1"/>
                </a:solidFill>
              </a:rPr>
              <a:t>engine</a:t>
            </a: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6236250" y="3111200"/>
            <a:ext cx="1322790" cy="545855"/>
          </a:xfrm>
          <a:prstGeom prst="roundRect">
            <a:avLst>
              <a:gd name="adj" fmla="val 17541"/>
            </a:avLst>
          </a:prstGeom>
          <a:gradFill>
            <a:gsLst>
              <a:gs pos="0">
                <a:srgbClr val="89ABFF"/>
              </a:gs>
              <a:gs pos="100000">
                <a:srgbClr val="FFFFFF"/>
              </a:gs>
            </a:gsLst>
            <a:lin ang="5400000" scaled="0"/>
          </a:gra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fr-FR" sz="2000" b="1" dirty="0">
                <a:solidFill>
                  <a:schemeClr val="tx1"/>
                </a:solidFill>
              </a:rPr>
              <a:t>command</a:t>
            </a:r>
          </a:p>
        </p:txBody>
      </p:sp>
      <p:sp>
        <p:nvSpPr>
          <p:cNvPr id="19" name="Rectangle à coins arrondis 18"/>
          <p:cNvSpPr/>
          <p:nvPr/>
        </p:nvSpPr>
        <p:spPr>
          <a:xfrm>
            <a:off x="6915013" y="4113076"/>
            <a:ext cx="1098382" cy="360040"/>
          </a:xfrm>
          <a:prstGeom prst="roundRect">
            <a:avLst>
              <a:gd name="adj" fmla="val 17541"/>
            </a:avLst>
          </a:prstGeom>
          <a:gradFill>
            <a:gsLst>
              <a:gs pos="0">
                <a:srgbClr val="89ABFF"/>
              </a:gs>
              <a:gs pos="100000">
                <a:srgbClr val="FFFFFF"/>
              </a:gs>
            </a:gsLst>
            <a:lin ang="5400000" scaled="0"/>
          </a:gra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fr-FR" sz="1400" dirty="0">
                <a:solidFill>
                  <a:schemeClr val="tx1"/>
                </a:solidFill>
              </a:rPr>
              <a:t>arguments</a:t>
            </a:r>
          </a:p>
        </p:txBody>
      </p:sp>
      <p:cxnSp>
        <p:nvCxnSpPr>
          <p:cNvPr id="21" name="Connecteur en arc 20"/>
          <p:cNvCxnSpPr>
            <a:stCxn id="15" idx="2"/>
            <a:endCxn id="19" idx="0"/>
          </p:cNvCxnSpPr>
          <p:nvPr/>
        </p:nvCxnSpPr>
        <p:spPr>
          <a:xfrm rot="16200000" flipH="1">
            <a:off x="6952914" y="3601785"/>
            <a:ext cx="456021" cy="566559"/>
          </a:xfrm>
          <a:prstGeom prst="curvedConnector3">
            <a:avLst>
              <a:gd name="adj1" fmla="val 50000"/>
            </a:avLst>
          </a:prstGeom>
          <a:ln w="730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en arc 21"/>
          <p:cNvCxnSpPr>
            <a:stCxn id="20" idx="3"/>
            <a:endCxn id="15" idx="3"/>
          </p:cNvCxnSpPr>
          <p:nvPr/>
        </p:nvCxnSpPr>
        <p:spPr>
          <a:xfrm>
            <a:off x="7196232" y="2551611"/>
            <a:ext cx="362808" cy="832517"/>
          </a:xfrm>
          <a:prstGeom prst="curvedConnector3">
            <a:avLst>
              <a:gd name="adj1" fmla="val 163009"/>
            </a:avLst>
          </a:prstGeom>
          <a:ln w="730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à coins arrondis 22"/>
          <p:cNvSpPr/>
          <p:nvPr/>
        </p:nvSpPr>
        <p:spPr>
          <a:xfrm>
            <a:off x="2927628" y="1870759"/>
            <a:ext cx="1945868" cy="2928116"/>
          </a:xfrm>
          <a:prstGeom prst="roundRect">
            <a:avLst>
              <a:gd name="adj" fmla="val 8432"/>
            </a:avLst>
          </a:prstGeom>
          <a:gradFill>
            <a:gsLst>
              <a:gs pos="0">
                <a:srgbClr val="ADD0FF"/>
              </a:gs>
              <a:gs pos="100000">
                <a:srgbClr val="FFFFFF"/>
              </a:gs>
            </a:gsLst>
            <a:lin ang="5400000" scaled="0"/>
          </a:gra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fr-FR" sz="2000" b="1" dirty="0" err="1">
                <a:solidFill>
                  <a:schemeClr val="tx1"/>
                </a:solidFill>
              </a:rPr>
              <a:t>xslt</a:t>
            </a:r>
            <a:r>
              <a:rPr lang="fr-FR" sz="2000" b="1" dirty="0">
                <a:solidFill>
                  <a:schemeClr val="tx1"/>
                </a:solidFill>
              </a:rPr>
              <a:t> </a:t>
            </a:r>
            <a:r>
              <a:rPr lang="fr-FR" sz="2000" b="1" dirty="0" err="1">
                <a:solidFill>
                  <a:schemeClr val="tx1"/>
                </a:solidFill>
              </a:rPr>
              <a:t>engine</a:t>
            </a: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40" name="Rectangle à coins arrondis 39"/>
          <p:cNvSpPr/>
          <p:nvPr/>
        </p:nvSpPr>
        <p:spPr>
          <a:xfrm>
            <a:off x="777960" y="1870758"/>
            <a:ext cx="1728192" cy="2928117"/>
          </a:xfrm>
          <a:prstGeom prst="roundRect">
            <a:avLst>
              <a:gd name="adj" fmla="val 8432"/>
            </a:avLst>
          </a:prstGeom>
          <a:gradFill>
            <a:gsLst>
              <a:gs pos="0">
                <a:srgbClr val="ADD0FF"/>
              </a:gs>
              <a:gs pos="100000">
                <a:srgbClr val="FFFFFF"/>
              </a:gs>
            </a:gsLst>
            <a:lin ang="5400000" scaled="0"/>
          </a:gra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fr-FR" sz="2000" b="1" dirty="0" err="1">
                <a:solidFill>
                  <a:schemeClr val="tx1"/>
                </a:solidFill>
              </a:rPr>
              <a:t>xslt</a:t>
            </a:r>
            <a:r>
              <a:rPr lang="fr-FR" sz="2000" b="1" dirty="0">
                <a:solidFill>
                  <a:schemeClr val="tx1"/>
                </a:solidFill>
              </a:rPr>
              <a:t> files</a:t>
            </a:r>
          </a:p>
        </p:txBody>
      </p:sp>
      <p:sp>
        <p:nvSpPr>
          <p:cNvPr id="91" name="Rectangle à coins arrondis 90"/>
          <p:cNvSpPr/>
          <p:nvPr/>
        </p:nvSpPr>
        <p:spPr>
          <a:xfrm>
            <a:off x="1092865" y="3717032"/>
            <a:ext cx="1098382" cy="360040"/>
          </a:xfrm>
          <a:prstGeom prst="roundRect">
            <a:avLst>
              <a:gd name="adj" fmla="val 17541"/>
            </a:avLst>
          </a:prstGeom>
          <a:gradFill>
            <a:gsLst>
              <a:gs pos="0">
                <a:srgbClr val="92D050"/>
              </a:gs>
              <a:gs pos="100000">
                <a:srgbClr val="FFFFFF"/>
              </a:gs>
            </a:gsLst>
            <a:lin ang="5400000" scaled="0"/>
          </a:gra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csv.xsl</a:t>
            </a:r>
          </a:p>
        </p:txBody>
      </p:sp>
      <p:sp>
        <p:nvSpPr>
          <p:cNvPr id="92" name="Rectangle à coins arrondis 91"/>
          <p:cNvSpPr/>
          <p:nvPr/>
        </p:nvSpPr>
        <p:spPr>
          <a:xfrm>
            <a:off x="1092865" y="3212976"/>
            <a:ext cx="1098382" cy="360040"/>
          </a:xfrm>
          <a:prstGeom prst="roundRect">
            <a:avLst>
              <a:gd name="adj" fmla="val 17541"/>
            </a:avLst>
          </a:prstGeom>
          <a:gradFill>
            <a:gsLst>
              <a:gs pos="0">
                <a:srgbClr val="FFC000"/>
              </a:gs>
              <a:gs pos="100000">
                <a:srgbClr val="FFFFFF"/>
              </a:gs>
            </a:gsLst>
            <a:lin ang="5400000" scaled="0"/>
          </a:gra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html-2.xsl</a:t>
            </a:r>
          </a:p>
        </p:txBody>
      </p:sp>
      <p:sp>
        <p:nvSpPr>
          <p:cNvPr id="93" name="Rectangle à coins arrondis 92"/>
          <p:cNvSpPr/>
          <p:nvPr/>
        </p:nvSpPr>
        <p:spPr>
          <a:xfrm>
            <a:off x="1097354" y="2708920"/>
            <a:ext cx="1098382" cy="360040"/>
          </a:xfrm>
          <a:prstGeom prst="roundRect">
            <a:avLst>
              <a:gd name="adj" fmla="val 17541"/>
            </a:avLst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rgbClr val="FFFFFF"/>
              </a:gs>
            </a:gsLst>
            <a:lin ang="5400000" scaled="0"/>
          </a:gra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html-1.xsl</a:t>
            </a:r>
          </a:p>
        </p:txBody>
      </p:sp>
      <p:sp>
        <p:nvSpPr>
          <p:cNvPr id="94" name="Rectangle à coins arrondis 93"/>
          <p:cNvSpPr/>
          <p:nvPr/>
        </p:nvSpPr>
        <p:spPr>
          <a:xfrm>
            <a:off x="1097354" y="4232136"/>
            <a:ext cx="1098382" cy="360040"/>
          </a:xfrm>
          <a:prstGeom prst="roundRect">
            <a:avLst>
              <a:gd name="adj" fmla="val 17541"/>
            </a:avLst>
          </a:prstGeom>
          <a:gradFill>
            <a:gsLst>
              <a:gs pos="0">
                <a:srgbClr val="FF0000"/>
              </a:gs>
              <a:gs pos="100000">
                <a:srgbClr val="FFFFFF"/>
              </a:gs>
            </a:gsLst>
            <a:lin ang="5400000" scaled="0"/>
          </a:gra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text.xsl</a:t>
            </a:r>
          </a:p>
        </p:txBody>
      </p:sp>
      <p:sp>
        <p:nvSpPr>
          <p:cNvPr id="95" name="Rectangle à coins arrondis 94"/>
          <p:cNvSpPr/>
          <p:nvPr/>
        </p:nvSpPr>
        <p:spPr>
          <a:xfrm>
            <a:off x="3131840" y="2348880"/>
            <a:ext cx="1451094" cy="2089955"/>
          </a:xfrm>
          <a:prstGeom prst="roundRect">
            <a:avLst>
              <a:gd name="adj" fmla="val 8432"/>
            </a:avLst>
          </a:prstGeom>
          <a:gradFill>
            <a:gsLst>
              <a:gs pos="0">
                <a:srgbClr val="94B3FF"/>
              </a:gs>
              <a:gs pos="100000">
                <a:srgbClr val="FFFFFF"/>
              </a:gs>
            </a:gsLst>
            <a:lin ang="5400000" scaled="0"/>
          </a:gra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fr-FR" sz="2000" b="1" dirty="0">
                <a:solidFill>
                  <a:schemeClr val="tx1"/>
                </a:solidFill>
              </a:rPr>
              <a:t>pool</a:t>
            </a:r>
          </a:p>
        </p:txBody>
      </p:sp>
      <p:sp>
        <p:nvSpPr>
          <p:cNvPr id="99" name="Rectangle à coins arrondis 98"/>
          <p:cNvSpPr/>
          <p:nvPr/>
        </p:nvSpPr>
        <p:spPr>
          <a:xfrm>
            <a:off x="3308196" y="2920031"/>
            <a:ext cx="1098382" cy="360040"/>
          </a:xfrm>
          <a:prstGeom prst="roundRect">
            <a:avLst>
              <a:gd name="adj" fmla="val 17541"/>
            </a:avLst>
          </a:prstGeom>
          <a:gradFill>
            <a:gsLst>
              <a:gs pos="0">
                <a:srgbClr val="FFC000"/>
              </a:gs>
              <a:gs pos="100000">
                <a:srgbClr val="FFFFFF"/>
              </a:gs>
            </a:gsLst>
            <a:lin ang="5400000" scaled="0"/>
          </a:gra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html-2</a:t>
            </a:r>
          </a:p>
        </p:txBody>
      </p:sp>
      <p:sp>
        <p:nvSpPr>
          <p:cNvPr id="100" name="Rectangle à coins arrondis 99"/>
          <p:cNvSpPr/>
          <p:nvPr/>
        </p:nvSpPr>
        <p:spPr>
          <a:xfrm>
            <a:off x="3309282" y="3413564"/>
            <a:ext cx="1098382" cy="360040"/>
          </a:xfrm>
          <a:prstGeom prst="roundRect">
            <a:avLst>
              <a:gd name="adj" fmla="val 17541"/>
            </a:avLst>
          </a:prstGeom>
          <a:gradFill>
            <a:gsLst>
              <a:gs pos="0">
                <a:srgbClr val="92D050"/>
              </a:gs>
              <a:gs pos="100000">
                <a:srgbClr val="FFFFFF"/>
              </a:gs>
            </a:gsLst>
            <a:lin ang="5400000" scaled="0"/>
          </a:gra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csv</a:t>
            </a:r>
          </a:p>
        </p:txBody>
      </p:sp>
      <p:sp>
        <p:nvSpPr>
          <p:cNvPr id="101" name="Rectangle à coins arrondis 100"/>
          <p:cNvSpPr/>
          <p:nvPr/>
        </p:nvSpPr>
        <p:spPr>
          <a:xfrm>
            <a:off x="3316496" y="3912736"/>
            <a:ext cx="1098382" cy="360040"/>
          </a:xfrm>
          <a:prstGeom prst="roundRect">
            <a:avLst>
              <a:gd name="adj" fmla="val 17541"/>
            </a:avLst>
          </a:prstGeom>
          <a:gradFill>
            <a:gsLst>
              <a:gs pos="0">
                <a:srgbClr val="92D050"/>
              </a:gs>
              <a:gs pos="100000">
                <a:srgbClr val="FFFFFF"/>
              </a:gs>
            </a:gsLst>
            <a:lin ang="5400000" scaled="0"/>
          </a:gra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fr-FR" sz="1400" dirty="0">
                <a:solidFill>
                  <a:schemeClr val="tx1"/>
                </a:solidFill>
              </a:rPr>
              <a:t>csv</a:t>
            </a:r>
          </a:p>
        </p:txBody>
      </p:sp>
      <p:sp>
        <p:nvSpPr>
          <p:cNvPr id="108" name="Flèche droite 107"/>
          <p:cNvSpPr/>
          <p:nvPr/>
        </p:nvSpPr>
        <p:spPr>
          <a:xfrm>
            <a:off x="2339752" y="2858920"/>
            <a:ext cx="917810" cy="1434176"/>
          </a:xfrm>
          <a:prstGeom prst="rightArrow">
            <a:avLst>
              <a:gd name="adj1" fmla="val 57055"/>
              <a:gd name="adj2" fmla="val 50000"/>
            </a:avLst>
          </a:prstGeom>
          <a:ln w="3492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 err="1"/>
              <a:t>load</a:t>
            </a:r>
            <a:endParaRPr lang="fr-FR" dirty="0"/>
          </a:p>
        </p:txBody>
      </p:sp>
      <p:cxnSp>
        <p:nvCxnSpPr>
          <p:cNvPr id="24" name="Connecteur en arc 23"/>
          <p:cNvCxnSpPr>
            <a:stCxn id="95" idx="3"/>
            <a:endCxn id="20" idx="1"/>
          </p:cNvCxnSpPr>
          <p:nvPr/>
        </p:nvCxnSpPr>
        <p:spPr>
          <a:xfrm flipV="1">
            <a:off x="4582934" y="2551611"/>
            <a:ext cx="1514916" cy="842247"/>
          </a:xfrm>
          <a:prstGeom prst="curvedConnector3">
            <a:avLst>
              <a:gd name="adj1" fmla="val 40611"/>
            </a:avLst>
          </a:prstGeom>
          <a:ln w="730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olid"/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 en arc 113"/>
          <p:cNvCxnSpPr>
            <a:stCxn id="118" idx="0"/>
            <a:endCxn id="23" idx="2"/>
          </p:cNvCxnSpPr>
          <p:nvPr/>
        </p:nvCxnSpPr>
        <p:spPr>
          <a:xfrm rot="16200000" flipV="1">
            <a:off x="3662904" y="5036534"/>
            <a:ext cx="574341" cy="99024"/>
          </a:xfrm>
          <a:prstGeom prst="curvedConnector3">
            <a:avLst>
              <a:gd name="adj1" fmla="val 50000"/>
            </a:avLst>
          </a:prstGeom>
          <a:ln w="730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olid"/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 à coins arrondis 117"/>
          <p:cNvSpPr/>
          <p:nvPr/>
        </p:nvSpPr>
        <p:spPr>
          <a:xfrm>
            <a:off x="2851108" y="5373216"/>
            <a:ext cx="2296956" cy="792087"/>
          </a:xfrm>
          <a:prstGeom prst="roundRect">
            <a:avLst>
              <a:gd name="adj" fmla="val 17541"/>
            </a:avLst>
          </a:prstGeom>
          <a:gradFill>
            <a:gsLst>
              <a:gs pos="0">
                <a:srgbClr val="FFC000"/>
              </a:gs>
              <a:gs pos="100000">
                <a:srgbClr val="FFFFFF"/>
              </a:gs>
            </a:gsLst>
            <a:lin ang="5400000" scaled="0"/>
          </a:gra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fr-FR" sz="1400" b="1" dirty="0">
                <a:solidFill>
                  <a:schemeClr val="tx1"/>
                </a:solidFill>
              </a:rPr>
              <a:t>command output</a:t>
            </a:r>
          </a:p>
          <a:p>
            <a:pPr>
              <a:defRPr/>
            </a:pPr>
            <a:r>
              <a:rPr lang="fr-FR" sz="1400" dirty="0" err="1">
                <a:solidFill>
                  <a:schemeClr val="tx1"/>
                </a:solidFill>
              </a:rPr>
              <a:t>xml,text,html,csv,dict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124" name="Rectangle à coins arrondis 123"/>
          <p:cNvSpPr/>
          <p:nvPr/>
        </p:nvSpPr>
        <p:spPr>
          <a:xfrm>
            <a:off x="5893344" y="5373216"/>
            <a:ext cx="2279056" cy="792087"/>
          </a:xfrm>
          <a:prstGeom prst="roundRect">
            <a:avLst>
              <a:gd name="adj" fmla="val 17541"/>
            </a:avLst>
          </a:prstGeom>
          <a:gradFill>
            <a:gsLst>
              <a:gs pos="0">
                <a:srgbClr val="FFC000"/>
              </a:gs>
              <a:gs pos="100000">
                <a:srgbClr val="FFFFFF"/>
              </a:gs>
            </a:gsLst>
            <a:lin ang="5400000" scaled="0"/>
          </a:gra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fr-FR" sz="1400" b="1" dirty="0">
                <a:solidFill>
                  <a:schemeClr val="tx1"/>
                </a:solidFill>
              </a:rPr>
              <a:t>AMI command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fr-FR" sz="1400" dirty="0">
                <a:solidFill>
                  <a:schemeClr val="tx1"/>
                </a:solidFill>
              </a:rPr>
              <a:t>command arguments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fr-FR" sz="1400" dirty="0">
                <a:solidFill>
                  <a:schemeClr val="tx1"/>
                </a:solidFill>
              </a:rPr>
              <a:t>transformation</a:t>
            </a:r>
          </a:p>
        </p:txBody>
      </p:sp>
      <p:cxnSp>
        <p:nvCxnSpPr>
          <p:cNvPr id="126" name="Connecteur en arc 125"/>
          <p:cNvCxnSpPr>
            <a:stCxn id="14" idx="2"/>
            <a:endCxn id="124" idx="0"/>
          </p:cNvCxnSpPr>
          <p:nvPr/>
        </p:nvCxnSpPr>
        <p:spPr>
          <a:xfrm rot="16200000" flipH="1">
            <a:off x="6661034" y="5001378"/>
            <a:ext cx="574340" cy="169336"/>
          </a:xfrm>
          <a:prstGeom prst="curvedConnector3">
            <a:avLst>
              <a:gd name="adj1" fmla="val 50000"/>
            </a:avLst>
          </a:prstGeom>
          <a:ln w="730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olid"/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86" name="Rectangle 81"/>
          <p:cNvSpPr>
            <a:spLocks noChangeArrowheads="1"/>
          </p:cNvSpPr>
          <p:nvPr/>
        </p:nvSpPr>
        <p:spPr bwMode="auto">
          <a:xfrm>
            <a:off x="5402263" y="2735263"/>
            <a:ext cx="10493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sz="1100"/>
              <a:t>transformation</a:t>
            </a:r>
          </a:p>
        </p:txBody>
      </p:sp>
      <p:sp>
        <p:nvSpPr>
          <p:cNvPr id="20" name="Rectangle à coins arrondis 19"/>
          <p:cNvSpPr/>
          <p:nvPr/>
        </p:nvSpPr>
        <p:spPr>
          <a:xfrm>
            <a:off x="6097850" y="2365504"/>
            <a:ext cx="1098382" cy="372214"/>
          </a:xfrm>
          <a:prstGeom prst="roundRect">
            <a:avLst>
              <a:gd name="adj" fmla="val 17541"/>
            </a:avLst>
          </a:prstGeom>
          <a:gradFill>
            <a:gsLst>
              <a:gs pos="0">
                <a:srgbClr val="89ABFF"/>
              </a:gs>
              <a:gs pos="100000">
                <a:srgbClr val="FFFFFF"/>
              </a:gs>
            </a:gsLst>
            <a:lin ang="5400000" scaled="0"/>
          </a:gra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fr-FR" sz="1400" b="1" dirty="0">
                <a:solidFill>
                  <a:schemeClr val="tx1"/>
                </a:solidFill>
              </a:rPr>
              <a:t>XML </a:t>
            </a:r>
            <a:r>
              <a:rPr lang="fr-FR" sz="1400" b="1" dirty="0" err="1">
                <a:solidFill>
                  <a:schemeClr val="tx1"/>
                </a:solidFill>
              </a:rPr>
              <a:t>result</a:t>
            </a:r>
            <a:endParaRPr lang="fr-FR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Task server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439DC2E-6B5D-4143-A4B1-7237DBFAD314}" type="datetime1">
              <a:rPr lang="fr-FR" smtClean="0"/>
              <a:pPr>
                <a:defRPr/>
              </a:pPr>
              <a:t>29/05/2013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ATLAS </a:t>
            </a:r>
            <a:r>
              <a:rPr lang="fr-FR" dirty="0" err="1" smtClean="0"/>
              <a:t>Metadata</a:t>
            </a:r>
            <a:r>
              <a:rPr lang="fr-FR" dirty="0" smtClean="0"/>
              <a:t> Interface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4A5F2-EB75-4EDA-AD0A-97DEB9AEFE36}" type="slidenum">
              <a:rPr lang="fr-FR" smtClean="0"/>
              <a:pPr>
                <a:defRPr/>
              </a:pPr>
              <a:t>41</a:t>
            </a:fld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409456" y="1124744"/>
            <a:ext cx="8339008" cy="1368152"/>
          </a:xfrm>
          <a:prstGeom prst="roundRect">
            <a:avLst>
              <a:gd name="adj" fmla="val 8984"/>
            </a:avLst>
          </a:prstGeom>
          <a:gradFill>
            <a:gsLst>
              <a:gs pos="0">
                <a:srgbClr val="ADD0FF"/>
              </a:gs>
              <a:gs pos="100000">
                <a:srgbClr val="FFFFFF"/>
              </a:gs>
            </a:gsLst>
            <a:lin ang="5400000" scaled="0"/>
          </a:gra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fr-FR" sz="2000" b="1" dirty="0">
                <a:solidFill>
                  <a:schemeClr val="tx1"/>
                </a:solidFill>
              </a:rPr>
              <a:t>       Router </a:t>
            </a:r>
            <a:r>
              <a:rPr lang="fr-FR" sz="2000" b="1" dirty="0" err="1">
                <a:solidFill>
                  <a:schemeClr val="tx1"/>
                </a:solidFill>
              </a:rPr>
              <a:t>database</a:t>
            </a: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 bwMode="auto">
          <a:xfrm>
            <a:off x="971600" y="1700808"/>
            <a:ext cx="864096" cy="549938"/>
          </a:xfrm>
          <a:prstGeom prst="roundRect">
            <a:avLst>
              <a:gd name="adj" fmla="val 15548"/>
            </a:avLst>
          </a:prstGeom>
          <a:gradFill>
            <a:gsLst>
              <a:gs pos="0">
                <a:srgbClr val="92D050"/>
              </a:gs>
              <a:gs pos="100000">
                <a:srgbClr val="FFFFFF"/>
              </a:gs>
            </a:gsLst>
            <a:lin ang="5400000" scaled="0"/>
          </a:gradFill>
          <a:ln w="31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 err="1">
                <a:solidFill>
                  <a:schemeClr val="tx1"/>
                </a:solidFill>
              </a:rPr>
              <a:t>Task</a:t>
            </a:r>
            <a:r>
              <a:rPr lang="fr-FR" b="1" dirty="0">
                <a:solidFill>
                  <a:schemeClr val="tx1"/>
                </a:solidFill>
              </a:rPr>
              <a:t> A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31756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981075"/>
            <a:ext cx="650875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à coins arrondis 16"/>
          <p:cNvSpPr/>
          <p:nvPr/>
        </p:nvSpPr>
        <p:spPr bwMode="auto">
          <a:xfrm>
            <a:off x="2195736" y="1726934"/>
            <a:ext cx="864096" cy="549938"/>
          </a:xfrm>
          <a:prstGeom prst="roundRect">
            <a:avLst>
              <a:gd name="adj" fmla="val 15548"/>
            </a:avLst>
          </a:prstGeom>
          <a:gradFill>
            <a:gsLst>
              <a:gs pos="0">
                <a:srgbClr val="FFC000"/>
              </a:gs>
              <a:gs pos="100000">
                <a:srgbClr val="FFFFFF"/>
              </a:gs>
            </a:gsLst>
            <a:lin ang="5400000" scaled="0"/>
          </a:gradFill>
          <a:ln w="31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 err="1">
                <a:solidFill>
                  <a:schemeClr val="tx1"/>
                </a:solidFill>
              </a:rPr>
              <a:t>Task</a:t>
            </a:r>
            <a:r>
              <a:rPr lang="fr-FR" b="1" dirty="0">
                <a:solidFill>
                  <a:schemeClr val="tx1"/>
                </a:solidFill>
              </a:rPr>
              <a:t> B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 bwMode="auto">
          <a:xfrm>
            <a:off x="4283968" y="1217072"/>
            <a:ext cx="864096" cy="549938"/>
          </a:xfrm>
          <a:prstGeom prst="roundRect">
            <a:avLst>
              <a:gd name="adj" fmla="val 15548"/>
            </a:avLst>
          </a:prstGeom>
          <a:gradFill>
            <a:gsLst>
              <a:gs pos="0">
                <a:srgbClr val="FF0000"/>
              </a:gs>
              <a:gs pos="100000">
                <a:srgbClr val="FFFFFF"/>
              </a:gs>
            </a:gsLst>
            <a:lin ang="5400000" scaled="0"/>
          </a:gradFill>
          <a:ln w="31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 err="1">
                <a:solidFill>
                  <a:schemeClr val="tx1"/>
                </a:solidFill>
              </a:rPr>
              <a:t>Task</a:t>
            </a:r>
            <a:r>
              <a:rPr lang="fr-FR" b="1" dirty="0">
                <a:solidFill>
                  <a:schemeClr val="tx1"/>
                </a:solidFill>
              </a:rPr>
              <a:t> C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9" name="Rectangle à coins arrondis 18"/>
          <p:cNvSpPr/>
          <p:nvPr/>
        </p:nvSpPr>
        <p:spPr bwMode="auto">
          <a:xfrm>
            <a:off x="4283968" y="1844824"/>
            <a:ext cx="864096" cy="549938"/>
          </a:xfrm>
          <a:prstGeom prst="roundRect">
            <a:avLst>
              <a:gd name="adj" fmla="val 15548"/>
            </a:avLst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rgbClr val="FFFFFF"/>
              </a:gs>
            </a:gsLst>
            <a:lin ang="5400000" scaled="0"/>
          </a:gradFill>
          <a:ln w="31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 err="1">
                <a:solidFill>
                  <a:schemeClr val="tx1"/>
                </a:solidFill>
              </a:rPr>
              <a:t>Task</a:t>
            </a:r>
            <a:r>
              <a:rPr lang="fr-FR" b="1" dirty="0">
                <a:solidFill>
                  <a:schemeClr val="tx1"/>
                </a:solidFill>
              </a:rPr>
              <a:t> D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0" name="Rectangle à coins arrondis 19"/>
          <p:cNvSpPr/>
          <p:nvPr/>
        </p:nvSpPr>
        <p:spPr bwMode="auto">
          <a:xfrm>
            <a:off x="6302416" y="1279674"/>
            <a:ext cx="1725968" cy="1069206"/>
          </a:xfrm>
          <a:prstGeom prst="roundRect">
            <a:avLst>
              <a:gd name="adj" fmla="val 10797"/>
            </a:avLst>
          </a:prstGeom>
          <a:gradFill>
            <a:gsLst>
              <a:gs pos="0">
                <a:srgbClr val="94B3FF"/>
              </a:gs>
              <a:gs pos="100000">
                <a:srgbClr val="FFFFFF"/>
              </a:gs>
            </a:gsLst>
            <a:lin ang="5400000" scaled="0"/>
          </a:gradFill>
          <a:ln w="31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fr-FR" b="1" dirty="0" err="1">
                <a:solidFill>
                  <a:schemeClr val="tx1"/>
                </a:solidFill>
              </a:rPr>
              <a:t>Task</a:t>
            </a:r>
            <a:endParaRPr lang="fr-FR" b="1" dirty="0">
              <a:solidFill>
                <a:schemeClr val="tx1"/>
              </a:solidFill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fr-FR" sz="1100" i="1" dirty="0">
                <a:solidFill>
                  <a:schemeClr val="tx1"/>
                </a:solidFill>
              </a:rPr>
              <a:t>Planification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fr-FR" sz="1100" i="1" dirty="0">
                <a:solidFill>
                  <a:schemeClr val="tx1"/>
                </a:solidFill>
              </a:rPr>
              <a:t>Class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fr-FR" sz="1100" i="1" dirty="0" err="1">
                <a:solidFill>
                  <a:schemeClr val="tx1"/>
                </a:solidFill>
              </a:rPr>
              <a:t>Priority</a:t>
            </a:r>
            <a:endParaRPr lang="fr-FR" sz="1100" i="1" dirty="0">
              <a:solidFill>
                <a:schemeClr val="tx1"/>
              </a:solidFill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fr-FR" sz="1100" i="1" dirty="0">
                <a:solidFill>
                  <a:schemeClr val="tx1"/>
                </a:solidFill>
              </a:rPr>
              <a:t>Exclusion</a:t>
            </a:r>
          </a:p>
          <a:p>
            <a:pPr algn="ctr">
              <a:defRPr/>
            </a:pP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22" name="Connecteur en arc 21"/>
          <p:cNvCxnSpPr>
            <a:stCxn id="18" idx="1"/>
            <a:endCxn id="17" idx="3"/>
          </p:cNvCxnSpPr>
          <p:nvPr/>
        </p:nvCxnSpPr>
        <p:spPr>
          <a:xfrm rot="10800000" flipV="1">
            <a:off x="3059832" y="1492041"/>
            <a:ext cx="1224136" cy="509862"/>
          </a:xfrm>
          <a:prstGeom prst="curvedConnector3">
            <a:avLst>
              <a:gd name="adj1" fmla="val 50000"/>
            </a:avLst>
          </a:prstGeom>
          <a:ln w="730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en arc 24"/>
          <p:cNvCxnSpPr>
            <a:stCxn id="19" idx="1"/>
            <a:endCxn id="17" idx="3"/>
          </p:cNvCxnSpPr>
          <p:nvPr/>
        </p:nvCxnSpPr>
        <p:spPr>
          <a:xfrm rot="10800000">
            <a:off x="3059832" y="2001903"/>
            <a:ext cx="1224136" cy="117890"/>
          </a:xfrm>
          <a:prstGeom prst="curvedConnector3">
            <a:avLst>
              <a:gd name="adj1" fmla="val 50000"/>
            </a:avLst>
          </a:prstGeom>
          <a:ln w="730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en arc 27"/>
          <p:cNvCxnSpPr>
            <a:stCxn id="20" idx="1"/>
            <a:endCxn id="19" idx="3"/>
          </p:cNvCxnSpPr>
          <p:nvPr/>
        </p:nvCxnSpPr>
        <p:spPr>
          <a:xfrm rot="10800000" flipV="1">
            <a:off x="5148064" y="1814277"/>
            <a:ext cx="1154352" cy="305516"/>
          </a:xfrm>
          <a:prstGeom prst="curvedConnector3">
            <a:avLst>
              <a:gd name="adj1" fmla="val 50000"/>
            </a:avLst>
          </a:prstGeom>
          <a:ln w="730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à coins arrondis 56"/>
          <p:cNvSpPr/>
          <p:nvPr/>
        </p:nvSpPr>
        <p:spPr>
          <a:xfrm>
            <a:off x="395536" y="2755344"/>
            <a:ext cx="8352928" cy="2051968"/>
          </a:xfrm>
          <a:prstGeom prst="roundRect">
            <a:avLst>
              <a:gd name="adj" fmla="val 6351"/>
            </a:avLst>
          </a:prstGeom>
          <a:gradFill>
            <a:gsLst>
              <a:gs pos="0">
                <a:srgbClr val="94B3FF"/>
              </a:gs>
              <a:gs pos="100000">
                <a:srgbClr val="FFFFFF"/>
              </a:gs>
            </a:gsLst>
            <a:lin ang="5400000" scaled="0"/>
          </a:gradFill>
          <a:ln w="31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fr-FR" b="1" dirty="0">
                <a:solidFill>
                  <a:schemeClr val="tx1"/>
                </a:solidFill>
              </a:rPr>
              <a:t>      </a:t>
            </a:r>
            <a:r>
              <a:rPr lang="fr-FR" b="1" dirty="0" err="1">
                <a:solidFill>
                  <a:schemeClr val="tx1"/>
                </a:solidFill>
              </a:rPr>
              <a:t>Task</a:t>
            </a:r>
            <a:r>
              <a:rPr lang="fr-FR" b="1" dirty="0">
                <a:solidFill>
                  <a:schemeClr val="tx1"/>
                </a:solidFill>
              </a:rPr>
              <a:t> server</a:t>
            </a:r>
          </a:p>
          <a:p>
            <a:pPr>
              <a:defRPr/>
            </a:pPr>
            <a:endParaRPr lang="fr-FR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fr-FR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fr-FR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fr-FR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fr-FR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fr-FR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fr-FR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fr-FR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31775" name="Imag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2520950"/>
            <a:ext cx="6111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Rectangle à coins arrondis 58"/>
          <p:cNvSpPr/>
          <p:nvPr/>
        </p:nvSpPr>
        <p:spPr>
          <a:xfrm>
            <a:off x="712310" y="3212976"/>
            <a:ext cx="7622050" cy="1152128"/>
          </a:xfrm>
          <a:prstGeom prst="roundRect">
            <a:avLst>
              <a:gd name="adj" fmla="val 7969"/>
            </a:avLst>
          </a:prstGeom>
          <a:gradFill>
            <a:gsLst>
              <a:gs pos="0">
                <a:srgbClr val="ADD0FF"/>
              </a:gs>
              <a:gs pos="100000">
                <a:srgbClr val="FFFFFF"/>
              </a:gs>
            </a:gsLst>
            <a:lin ang="5400000" scaled="0"/>
          </a:gra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fr-FR" sz="2000" b="1" dirty="0" err="1">
                <a:solidFill>
                  <a:schemeClr val="tx1"/>
                </a:solidFill>
              </a:rPr>
              <a:t>scheduler</a:t>
            </a: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60" name="Rectangle à coins arrondis 59"/>
          <p:cNvSpPr/>
          <p:nvPr/>
        </p:nvSpPr>
        <p:spPr>
          <a:xfrm>
            <a:off x="4547605" y="3429000"/>
            <a:ext cx="3427874" cy="721100"/>
          </a:xfrm>
          <a:prstGeom prst="roundRect">
            <a:avLst>
              <a:gd name="adj" fmla="val 8572"/>
            </a:avLst>
          </a:prstGeom>
          <a:gradFill>
            <a:gsLst>
              <a:gs pos="0">
                <a:srgbClr val="89ABFF"/>
              </a:gs>
              <a:gs pos="100000">
                <a:srgbClr val="FFFFFF"/>
              </a:gs>
            </a:gsLst>
            <a:lin ang="5400000" scaled="0"/>
          </a:gra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fr-FR" sz="2000" b="1" dirty="0" err="1">
                <a:solidFill>
                  <a:schemeClr val="tx1"/>
                </a:solidFill>
              </a:rPr>
              <a:t>Task</a:t>
            </a: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61" name="Rectangle à coins arrondis 60"/>
          <p:cNvSpPr/>
          <p:nvPr/>
        </p:nvSpPr>
        <p:spPr>
          <a:xfrm>
            <a:off x="1957962" y="3429000"/>
            <a:ext cx="1173878" cy="703353"/>
          </a:xfrm>
          <a:prstGeom prst="roundRect">
            <a:avLst>
              <a:gd name="adj" fmla="val 8572"/>
            </a:avLst>
          </a:prstGeom>
          <a:gradFill>
            <a:gsLst>
              <a:gs pos="0">
                <a:srgbClr val="92D050"/>
              </a:gs>
              <a:gs pos="100000">
                <a:srgbClr val="FFFFFF"/>
              </a:gs>
            </a:gsLst>
            <a:lin ang="5400000" scaled="0"/>
          </a:gra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fr-FR" sz="2000" b="1" dirty="0" err="1">
                <a:solidFill>
                  <a:schemeClr val="tx1"/>
                </a:solidFill>
              </a:rPr>
              <a:t>Task</a:t>
            </a:r>
            <a:r>
              <a:rPr lang="fr-FR" sz="2000" b="1" dirty="0">
                <a:solidFill>
                  <a:schemeClr val="tx1"/>
                </a:solidFill>
              </a:rPr>
              <a:t> A</a:t>
            </a:r>
          </a:p>
          <a:p>
            <a:pPr algn="ctr">
              <a:defRPr/>
            </a:pPr>
            <a:r>
              <a:rPr lang="fr-FR" sz="1600" dirty="0">
                <a:solidFill>
                  <a:schemeClr val="tx1"/>
                </a:solidFill>
              </a:rPr>
              <a:t>thread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62" name="Rectangle à coins arrondis 61"/>
          <p:cNvSpPr/>
          <p:nvPr/>
        </p:nvSpPr>
        <p:spPr>
          <a:xfrm>
            <a:off x="3254106" y="3429000"/>
            <a:ext cx="1173878" cy="703353"/>
          </a:xfrm>
          <a:prstGeom prst="roundRect">
            <a:avLst>
              <a:gd name="adj" fmla="val 8572"/>
            </a:avLst>
          </a:prstGeom>
          <a:gradFill>
            <a:gsLst>
              <a:gs pos="0">
                <a:srgbClr val="FFC000"/>
              </a:gs>
              <a:gs pos="100000">
                <a:srgbClr val="FFFFFF"/>
              </a:gs>
            </a:gsLst>
            <a:lin ang="5400000" scaled="0"/>
          </a:gra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fr-FR" sz="2000" b="1" dirty="0" err="1">
                <a:solidFill>
                  <a:schemeClr val="tx1"/>
                </a:solidFill>
              </a:rPr>
              <a:t>Task</a:t>
            </a:r>
            <a:r>
              <a:rPr lang="fr-FR" sz="2000" b="1" dirty="0">
                <a:solidFill>
                  <a:schemeClr val="tx1"/>
                </a:solidFill>
              </a:rPr>
              <a:t> B</a:t>
            </a:r>
          </a:p>
          <a:p>
            <a:pPr algn="ctr">
              <a:defRPr/>
            </a:pPr>
            <a:r>
              <a:rPr lang="fr-FR" sz="1600" dirty="0">
                <a:solidFill>
                  <a:schemeClr val="tx1"/>
                </a:solidFill>
              </a:rPr>
              <a:t>thread</a:t>
            </a:r>
            <a:endParaRPr lang="fr-FR" sz="20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63" name="Rectangle à coins arrondis 62"/>
          <p:cNvSpPr/>
          <p:nvPr/>
        </p:nvSpPr>
        <p:spPr>
          <a:xfrm>
            <a:off x="5580112" y="3582399"/>
            <a:ext cx="1784608" cy="424573"/>
          </a:xfrm>
          <a:prstGeom prst="roundRect">
            <a:avLst>
              <a:gd name="adj" fmla="val 15694"/>
            </a:avLst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rgbClr val="FFFFFF"/>
              </a:gs>
            </a:gsLst>
            <a:lin ang="5400000" scaled="0"/>
          </a:gradFill>
          <a:ln w="31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fr-FR" b="1" dirty="0" err="1">
                <a:solidFill>
                  <a:schemeClr val="tx1"/>
                </a:solidFill>
              </a:rPr>
              <a:t>Commands</a:t>
            </a:r>
            <a:endParaRPr lang="fr-FR" b="1" dirty="0">
              <a:solidFill>
                <a:schemeClr val="tx1"/>
              </a:solidFill>
            </a:endParaRPr>
          </a:p>
          <a:p>
            <a:pPr>
              <a:defRPr/>
            </a:pPr>
            <a:endParaRPr lang="fr-FR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fr-FR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fr-FR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fr-FR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fr-FR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fr-FR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fr-FR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fr-FR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7" name="Rectangle à coins arrondis 76"/>
          <p:cNvSpPr/>
          <p:nvPr/>
        </p:nvSpPr>
        <p:spPr>
          <a:xfrm>
            <a:off x="396736" y="5085184"/>
            <a:ext cx="4031248" cy="1224136"/>
          </a:xfrm>
          <a:prstGeom prst="roundRect">
            <a:avLst>
              <a:gd name="adj" fmla="val 6766"/>
            </a:avLst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rgbClr val="FFFFFF"/>
              </a:gs>
            </a:gsLst>
            <a:lin ang="5400000" scaled="0"/>
          </a:gra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fr-FR" sz="2000" b="1" dirty="0" err="1">
                <a:solidFill>
                  <a:schemeClr val="tx1"/>
                </a:solidFill>
              </a:rPr>
              <a:t>External</a:t>
            </a:r>
            <a:r>
              <a:rPr lang="fr-FR" sz="2000" b="1" dirty="0">
                <a:solidFill>
                  <a:schemeClr val="tx1"/>
                </a:solidFill>
              </a:rPr>
              <a:t> </a:t>
            </a:r>
            <a:r>
              <a:rPr lang="fr-FR" sz="2000" b="1" dirty="0" err="1">
                <a:solidFill>
                  <a:schemeClr val="tx1"/>
                </a:solidFill>
              </a:rPr>
              <a:t>systems</a:t>
            </a: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78" name="Rectangle à coins arrondis 77"/>
          <p:cNvSpPr/>
          <p:nvPr/>
        </p:nvSpPr>
        <p:spPr>
          <a:xfrm>
            <a:off x="4578960" y="5085184"/>
            <a:ext cx="4177692" cy="1224136"/>
          </a:xfrm>
          <a:prstGeom prst="roundRect">
            <a:avLst>
              <a:gd name="adj" fmla="val 6766"/>
            </a:avLst>
          </a:prstGeom>
          <a:gradFill>
            <a:gsLst>
              <a:gs pos="0">
                <a:srgbClr val="89ABFF"/>
              </a:gs>
              <a:gs pos="100000">
                <a:srgbClr val="FFFFFF"/>
              </a:gs>
            </a:gsLst>
            <a:lin ang="5400000" scaled="0"/>
          </a:gra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fr-FR" sz="2000" b="1" dirty="0">
                <a:solidFill>
                  <a:schemeClr val="tx1"/>
                </a:solidFill>
              </a:rPr>
              <a:t>AMI </a:t>
            </a:r>
            <a:r>
              <a:rPr lang="fr-FR" sz="2000" b="1" dirty="0" err="1">
                <a:solidFill>
                  <a:schemeClr val="tx1"/>
                </a:solidFill>
              </a:rPr>
              <a:t>databases</a:t>
            </a:r>
            <a:endParaRPr lang="fr-FR" sz="2000" b="1" dirty="0">
              <a:solidFill>
                <a:schemeClr val="tx1"/>
              </a:solidFill>
            </a:endParaRPr>
          </a:p>
        </p:txBody>
      </p:sp>
      <p:cxnSp>
        <p:nvCxnSpPr>
          <p:cNvPr id="79" name="Connecteur en arc 78"/>
          <p:cNvCxnSpPr>
            <a:stCxn id="63" idx="2"/>
            <a:endCxn id="77" idx="0"/>
          </p:cNvCxnSpPr>
          <p:nvPr/>
        </p:nvCxnSpPr>
        <p:spPr>
          <a:xfrm rot="5400000">
            <a:off x="3903282" y="2516050"/>
            <a:ext cx="1078212" cy="4060056"/>
          </a:xfrm>
          <a:prstGeom prst="curvedConnector3">
            <a:avLst>
              <a:gd name="adj1" fmla="val 50000"/>
            </a:avLst>
          </a:prstGeom>
          <a:ln w="730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en arc 81"/>
          <p:cNvCxnSpPr>
            <a:stCxn id="63" idx="3"/>
            <a:endCxn id="78" idx="0"/>
          </p:cNvCxnSpPr>
          <p:nvPr/>
        </p:nvCxnSpPr>
        <p:spPr>
          <a:xfrm flipH="1">
            <a:off x="6667806" y="3794686"/>
            <a:ext cx="696914" cy="1290498"/>
          </a:xfrm>
          <a:prstGeom prst="curvedConnector4">
            <a:avLst>
              <a:gd name="adj1" fmla="val -32802"/>
              <a:gd name="adj2" fmla="val 58225"/>
            </a:avLst>
          </a:prstGeom>
          <a:ln w="730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9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275" y="4941888"/>
            <a:ext cx="650875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Flèche vers le bas 28"/>
          <p:cNvSpPr/>
          <p:nvPr/>
        </p:nvSpPr>
        <p:spPr>
          <a:xfrm>
            <a:off x="3077335" y="2560803"/>
            <a:ext cx="2430769" cy="724181"/>
          </a:xfrm>
          <a:prstGeom prst="downArrow">
            <a:avLst>
              <a:gd name="adj1" fmla="val 48329"/>
              <a:gd name="adj2" fmla="val 86501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pic>
        <p:nvPicPr>
          <p:cNvPr id="31803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450" y="5543550"/>
            <a:ext cx="650875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804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325" y="5534025"/>
            <a:ext cx="650875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805" name="Imag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888" y="5518150"/>
            <a:ext cx="6111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Databases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96FD896-774B-47B1-8A5D-5F896A8D06E4}" type="datetime1">
              <a:rPr lang="fr-FR"/>
              <a:pPr>
                <a:defRPr/>
              </a:pPr>
              <a:t>29/05/2013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ATLAS Metadata Interface</a:t>
            </a: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005EBA-EB97-4465-A632-9C79E6644471}" type="slidenum">
              <a:rPr lang="fr-FR" smtClean="0"/>
              <a:pPr>
                <a:defRPr/>
              </a:pPr>
              <a:t>42</a:t>
            </a:fld>
            <a:endParaRPr lang="fr-FR"/>
          </a:p>
        </p:txBody>
      </p:sp>
      <p:sp>
        <p:nvSpPr>
          <p:cNvPr id="24" name="Rectangle à coins arrondis 23"/>
          <p:cNvSpPr/>
          <p:nvPr/>
        </p:nvSpPr>
        <p:spPr>
          <a:xfrm>
            <a:off x="632768" y="1124744"/>
            <a:ext cx="5163368" cy="4824536"/>
          </a:xfrm>
          <a:prstGeom prst="roundRect">
            <a:avLst>
              <a:gd name="adj" fmla="val 3353"/>
            </a:avLst>
          </a:prstGeom>
          <a:gradFill>
            <a:gsLst>
              <a:gs pos="0">
                <a:srgbClr val="ADD0FF"/>
              </a:gs>
              <a:gs pos="100000">
                <a:srgbClr val="FFFFFF"/>
              </a:gs>
            </a:gsLst>
            <a:lin ang="5400000" scaled="0"/>
          </a:gra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fr-FR" sz="2000" b="1" dirty="0">
                <a:solidFill>
                  <a:schemeClr val="tx1"/>
                </a:solidFill>
              </a:rPr>
              <a:t>                              </a:t>
            </a:r>
            <a:r>
              <a:rPr lang="fr-FR" sz="2000" b="1" dirty="0" err="1">
                <a:solidFill>
                  <a:schemeClr val="tx1"/>
                </a:solidFill>
              </a:rPr>
              <a:t>databases</a:t>
            </a:r>
            <a:endParaRPr lang="fr-FR" sz="2000" b="1" dirty="0">
              <a:solidFill>
                <a:schemeClr val="tx1"/>
              </a:solidFill>
            </a:endParaRPr>
          </a:p>
        </p:txBody>
      </p:sp>
      <p:pic>
        <p:nvPicPr>
          <p:cNvPr id="32777" name="Picture 7" descr="C:\Users\jfulach\Desktop\ami2trans.gi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125538"/>
            <a:ext cx="1776412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Rectangle à coins arrondis 47"/>
          <p:cNvSpPr/>
          <p:nvPr/>
        </p:nvSpPr>
        <p:spPr>
          <a:xfrm>
            <a:off x="6012160" y="1118757"/>
            <a:ext cx="2376264" cy="4824536"/>
          </a:xfrm>
          <a:prstGeom prst="roundRect">
            <a:avLst>
              <a:gd name="adj" fmla="val 3353"/>
            </a:avLst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rgbClr val="FFFFFF"/>
              </a:gs>
            </a:gsLst>
            <a:lin ang="5400000" scaled="0"/>
          </a:gra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fr-FR" sz="2000" b="1" dirty="0" err="1">
                <a:solidFill>
                  <a:schemeClr val="tx1"/>
                </a:solidFill>
              </a:rPr>
              <a:t>External</a:t>
            </a:r>
            <a:r>
              <a:rPr lang="fr-FR" sz="2000" b="1" dirty="0">
                <a:solidFill>
                  <a:schemeClr val="tx1"/>
                </a:solidFill>
              </a:rPr>
              <a:t> </a:t>
            </a:r>
            <a:r>
              <a:rPr lang="fr-FR" sz="2000" b="1" dirty="0" err="1">
                <a:solidFill>
                  <a:schemeClr val="tx1"/>
                </a:solidFill>
              </a:rPr>
              <a:t>databases</a:t>
            </a:r>
            <a:endParaRPr lang="fr-FR" sz="2000" b="1" dirty="0">
              <a:solidFill>
                <a:schemeClr val="tx1"/>
              </a:solidFill>
            </a:endParaRPr>
          </a:p>
        </p:txBody>
      </p:sp>
      <p:grpSp>
        <p:nvGrpSpPr>
          <p:cNvPr id="32781" name="Groupe 48"/>
          <p:cNvGrpSpPr>
            <a:grpSpLocks/>
          </p:cNvGrpSpPr>
          <p:nvPr/>
        </p:nvGrpSpPr>
        <p:grpSpPr bwMode="auto">
          <a:xfrm>
            <a:off x="6318250" y="2725738"/>
            <a:ext cx="1890713" cy="1044575"/>
            <a:chOff x="3131336" y="1893771"/>
            <a:chExt cx="1458963" cy="1007990"/>
          </a:xfrm>
        </p:grpSpPr>
        <p:sp>
          <p:nvSpPr>
            <p:cNvPr id="50" name="Rectangle à coins arrondis 49"/>
            <p:cNvSpPr/>
            <p:nvPr/>
          </p:nvSpPr>
          <p:spPr>
            <a:xfrm>
              <a:off x="3131336" y="2037665"/>
              <a:ext cx="1368742" cy="864096"/>
            </a:xfrm>
            <a:prstGeom prst="roundRect">
              <a:avLst>
                <a:gd name="adj" fmla="val 15548"/>
              </a:avLst>
            </a:prstGeom>
            <a:gradFill>
              <a:gsLst>
                <a:gs pos="0">
                  <a:srgbClr val="92D050"/>
                </a:gs>
                <a:gs pos="100000">
                  <a:srgbClr val="FFFFFF"/>
                </a:gs>
              </a:gsLst>
              <a:lin ang="5400000" scaled="0"/>
            </a:gradFill>
            <a:ln w="3175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endParaRPr lang="fr-FR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r>
                <a:rPr lang="fr-FR" dirty="0">
                  <a:solidFill>
                    <a:schemeClr val="tx1"/>
                  </a:solidFill>
                </a:rPr>
                <a:t>TIER 0</a:t>
              </a:r>
            </a:p>
            <a:p>
              <a:pPr algn="ctr">
                <a:defRPr/>
              </a:pPr>
              <a:endParaRPr lang="fr-FR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endParaRPr lang="fr-FR" dirty="0">
                <a:solidFill>
                  <a:schemeClr val="tx1"/>
                </a:solidFill>
              </a:endParaRPr>
            </a:p>
          </p:txBody>
        </p:sp>
        <p:pic>
          <p:nvPicPr>
            <p:cNvPr id="32833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8619" y="1893771"/>
              <a:ext cx="541680" cy="538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782" name="Groupe 51"/>
          <p:cNvGrpSpPr>
            <a:grpSpLocks/>
          </p:cNvGrpSpPr>
          <p:nvPr/>
        </p:nvGrpSpPr>
        <p:grpSpPr bwMode="auto">
          <a:xfrm>
            <a:off x="6300788" y="1600200"/>
            <a:ext cx="1871662" cy="1081088"/>
            <a:chOff x="3131336" y="1876439"/>
            <a:chExt cx="1445415" cy="1041453"/>
          </a:xfrm>
        </p:grpSpPr>
        <p:sp>
          <p:nvSpPr>
            <p:cNvPr id="53" name="Rectangle à coins arrondis 52"/>
            <p:cNvSpPr/>
            <p:nvPr/>
          </p:nvSpPr>
          <p:spPr>
            <a:xfrm>
              <a:off x="3131336" y="2037665"/>
              <a:ext cx="1368742" cy="880227"/>
            </a:xfrm>
            <a:prstGeom prst="roundRect">
              <a:avLst>
                <a:gd name="adj" fmla="val 15548"/>
              </a:avLst>
            </a:prstGeom>
            <a:gradFill>
              <a:gsLst>
                <a:gs pos="0">
                  <a:srgbClr val="FFC000"/>
                </a:gs>
                <a:gs pos="100000">
                  <a:srgbClr val="FFFFFF"/>
                </a:gs>
              </a:gsLst>
              <a:lin ang="5400000" scaled="0"/>
            </a:gradFill>
            <a:ln w="3175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endParaRPr lang="fr-FR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r>
                <a:rPr lang="fr-FR" dirty="0">
                  <a:solidFill>
                    <a:schemeClr val="tx1"/>
                  </a:solidFill>
                </a:rPr>
                <a:t>PRODSYS</a:t>
              </a:r>
            </a:p>
            <a:p>
              <a:pPr algn="ctr">
                <a:defRPr/>
              </a:pPr>
              <a:endParaRPr lang="fr-FR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endParaRPr lang="fr-FR" dirty="0">
                <a:solidFill>
                  <a:schemeClr val="tx1"/>
                </a:solidFill>
              </a:endParaRPr>
            </a:p>
          </p:txBody>
        </p:sp>
        <p:pic>
          <p:nvPicPr>
            <p:cNvPr id="32829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8619" y="1876439"/>
              <a:ext cx="528132" cy="538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783" name="Groupe 54"/>
          <p:cNvGrpSpPr>
            <a:grpSpLocks/>
          </p:cNvGrpSpPr>
          <p:nvPr/>
        </p:nvGrpSpPr>
        <p:grpSpPr bwMode="auto">
          <a:xfrm>
            <a:off x="6281738" y="3849688"/>
            <a:ext cx="1890712" cy="1063625"/>
            <a:chOff x="3131336" y="1876439"/>
            <a:chExt cx="1458963" cy="1025322"/>
          </a:xfrm>
        </p:grpSpPr>
        <p:sp>
          <p:nvSpPr>
            <p:cNvPr id="65" name="Rectangle à coins arrondis 64"/>
            <p:cNvSpPr/>
            <p:nvPr/>
          </p:nvSpPr>
          <p:spPr>
            <a:xfrm>
              <a:off x="3131336" y="2037665"/>
              <a:ext cx="1368742" cy="864096"/>
            </a:xfrm>
            <a:prstGeom prst="roundRect">
              <a:avLst>
                <a:gd name="adj" fmla="val 15548"/>
              </a:avLst>
            </a:prstGeom>
            <a:gradFill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5400000" scaled="0"/>
            </a:gradFill>
            <a:ln w="3175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endParaRPr lang="fr-FR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r>
                <a:rPr lang="fr-FR" dirty="0">
                  <a:solidFill>
                    <a:schemeClr val="tx1"/>
                  </a:solidFill>
                </a:rPr>
                <a:t>COMA</a:t>
              </a:r>
            </a:p>
            <a:p>
              <a:pPr algn="ctr">
                <a:defRPr/>
              </a:pPr>
              <a:endParaRPr lang="fr-FR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endParaRPr lang="fr-FR" dirty="0">
                <a:solidFill>
                  <a:schemeClr val="tx1"/>
                </a:solidFill>
              </a:endParaRPr>
            </a:p>
          </p:txBody>
        </p:sp>
        <p:pic>
          <p:nvPicPr>
            <p:cNvPr id="32825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8619" y="1876439"/>
              <a:ext cx="541680" cy="538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7" name="Rectangle à coins arrondis 66"/>
          <p:cNvSpPr/>
          <p:nvPr/>
        </p:nvSpPr>
        <p:spPr>
          <a:xfrm>
            <a:off x="891238" y="3756269"/>
            <a:ext cx="4760882" cy="896868"/>
          </a:xfrm>
          <a:prstGeom prst="roundRect">
            <a:avLst>
              <a:gd name="adj" fmla="val 14425"/>
            </a:avLst>
          </a:prstGeom>
          <a:gradFill>
            <a:gsLst>
              <a:gs pos="0">
                <a:srgbClr val="89ABFF"/>
              </a:gs>
              <a:gs pos="100000">
                <a:srgbClr val="FFFFFF"/>
              </a:gs>
            </a:gsLst>
            <a:lin ang="5400000" scaled="0"/>
          </a:gra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fr-FR" sz="2000" b="1" dirty="0" err="1">
                <a:solidFill>
                  <a:schemeClr val="tx1"/>
                </a:solidFill>
              </a:rPr>
              <a:t>Metadata</a:t>
            </a: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68" name="Rectangle à coins arrondis 67"/>
          <p:cNvSpPr/>
          <p:nvPr/>
        </p:nvSpPr>
        <p:spPr>
          <a:xfrm>
            <a:off x="873248" y="4869160"/>
            <a:ext cx="4778872" cy="896867"/>
          </a:xfrm>
          <a:prstGeom prst="roundRect">
            <a:avLst>
              <a:gd name="adj" fmla="val 14426"/>
            </a:avLst>
          </a:prstGeom>
          <a:gradFill>
            <a:gsLst>
              <a:gs pos="0">
                <a:srgbClr val="89ABFF"/>
              </a:gs>
              <a:gs pos="100000">
                <a:srgbClr val="FFFFFF"/>
              </a:gs>
            </a:gsLst>
            <a:lin ang="5400000" scaled="0"/>
          </a:gra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fr-FR" sz="2000" b="1" dirty="0">
                <a:solidFill>
                  <a:schemeClr val="tx1"/>
                </a:solidFill>
              </a:rPr>
              <a:t>Software Management</a:t>
            </a:r>
          </a:p>
        </p:txBody>
      </p:sp>
      <p:pic>
        <p:nvPicPr>
          <p:cNvPr id="32790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850" y="3902075"/>
            <a:ext cx="652463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1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902075"/>
            <a:ext cx="65087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2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922713"/>
            <a:ext cx="65246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3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5084763"/>
            <a:ext cx="65087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4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5" y="5105400"/>
            <a:ext cx="650875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7" name="Connecteur en arc 86"/>
          <p:cNvCxnSpPr>
            <a:stCxn id="53" idx="1"/>
            <a:endCxn id="28" idx="3"/>
          </p:cNvCxnSpPr>
          <p:nvPr/>
        </p:nvCxnSpPr>
        <p:spPr>
          <a:xfrm rot="10800000" flipV="1">
            <a:off x="5652120" y="2224058"/>
            <a:ext cx="648072" cy="439515"/>
          </a:xfrm>
          <a:prstGeom prst="curvedConnector3">
            <a:avLst>
              <a:gd name="adj1" fmla="val 50000"/>
            </a:avLst>
          </a:prstGeom>
          <a:ln w="730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en arc 89"/>
          <p:cNvCxnSpPr>
            <a:stCxn id="50" idx="1"/>
            <a:endCxn id="28" idx="3"/>
          </p:cNvCxnSpPr>
          <p:nvPr/>
        </p:nvCxnSpPr>
        <p:spPr>
          <a:xfrm rot="10800000">
            <a:off x="5652120" y="2663575"/>
            <a:ext cx="666736" cy="658697"/>
          </a:xfrm>
          <a:prstGeom prst="curvedConnector3">
            <a:avLst>
              <a:gd name="adj1" fmla="val 50000"/>
            </a:avLst>
          </a:prstGeom>
          <a:ln w="730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en arc 90"/>
          <p:cNvCxnSpPr>
            <a:stCxn id="65" idx="1"/>
            <a:endCxn id="28" idx="3"/>
          </p:cNvCxnSpPr>
          <p:nvPr/>
        </p:nvCxnSpPr>
        <p:spPr>
          <a:xfrm rot="10800000">
            <a:off x="5652120" y="2663575"/>
            <a:ext cx="630524" cy="1801099"/>
          </a:xfrm>
          <a:prstGeom prst="curvedConnector3">
            <a:avLst>
              <a:gd name="adj1" fmla="val 50000"/>
            </a:avLst>
          </a:prstGeom>
          <a:ln w="730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en arc 95"/>
          <p:cNvCxnSpPr>
            <a:stCxn id="67" idx="1"/>
            <a:endCxn id="28" idx="1"/>
          </p:cNvCxnSpPr>
          <p:nvPr/>
        </p:nvCxnSpPr>
        <p:spPr>
          <a:xfrm rot="10800000">
            <a:off x="891238" y="2663575"/>
            <a:ext cx="12700" cy="1541129"/>
          </a:xfrm>
          <a:prstGeom prst="curvedConnector3">
            <a:avLst>
              <a:gd name="adj1" fmla="val 1800000"/>
            </a:avLst>
          </a:prstGeom>
          <a:ln w="730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en arc 98"/>
          <p:cNvCxnSpPr>
            <a:stCxn id="68" idx="1"/>
            <a:endCxn id="28" idx="1"/>
          </p:cNvCxnSpPr>
          <p:nvPr/>
        </p:nvCxnSpPr>
        <p:spPr>
          <a:xfrm rot="10800000" flipH="1">
            <a:off x="873248" y="2663574"/>
            <a:ext cx="17990" cy="2654020"/>
          </a:xfrm>
          <a:prstGeom prst="curvedConnector3">
            <a:avLst>
              <a:gd name="adj1" fmla="val -1270706"/>
            </a:avLst>
          </a:prstGeom>
          <a:ln w="730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800" name="Groupe 120"/>
          <p:cNvGrpSpPr>
            <a:grpSpLocks/>
          </p:cNvGrpSpPr>
          <p:nvPr/>
        </p:nvGrpSpPr>
        <p:grpSpPr bwMode="auto">
          <a:xfrm>
            <a:off x="6281738" y="4991100"/>
            <a:ext cx="1890712" cy="671513"/>
            <a:chOff x="3131335" y="1876439"/>
            <a:chExt cx="1458964" cy="647375"/>
          </a:xfrm>
        </p:grpSpPr>
        <p:sp>
          <p:nvSpPr>
            <p:cNvPr id="122" name="Rectangle à coins arrondis 121"/>
            <p:cNvSpPr/>
            <p:nvPr/>
          </p:nvSpPr>
          <p:spPr>
            <a:xfrm>
              <a:off x="3131335" y="2037666"/>
              <a:ext cx="1369262" cy="486148"/>
            </a:xfrm>
            <a:prstGeom prst="roundRect">
              <a:avLst>
                <a:gd name="adj" fmla="val 15548"/>
              </a:avLst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rgbClr val="FFFFFF"/>
                </a:gs>
              </a:gsLst>
              <a:lin ang="5400000" scaled="0"/>
            </a:gradFill>
            <a:ln w="3175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endParaRPr lang="fr-FR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r>
                <a:rPr lang="fr-FR" dirty="0">
                  <a:solidFill>
                    <a:schemeClr val="tx1"/>
                  </a:solidFill>
                </a:rPr>
                <a:t>…</a:t>
              </a:r>
            </a:p>
            <a:p>
              <a:pPr algn="ctr">
                <a:defRPr/>
              </a:pPr>
              <a:endParaRPr lang="fr-FR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endParaRPr lang="fr-FR" dirty="0">
                <a:solidFill>
                  <a:schemeClr val="tx1"/>
                </a:solidFill>
              </a:endParaRPr>
            </a:p>
          </p:txBody>
        </p:sp>
        <p:pic>
          <p:nvPicPr>
            <p:cNvPr id="32821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8619" y="1876439"/>
              <a:ext cx="541680" cy="538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24" name="Connecteur en arc 123"/>
          <p:cNvCxnSpPr>
            <a:stCxn id="122" idx="1"/>
            <a:endCxn id="28" idx="3"/>
          </p:cNvCxnSpPr>
          <p:nvPr/>
        </p:nvCxnSpPr>
        <p:spPr>
          <a:xfrm rot="10800000">
            <a:off x="5652120" y="2663574"/>
            <a:ext cx="630522" cy="2747514"/>
          </a:xfrm>
          <a:prstGeom prst="curvedConnector3">
            <a:avLst>
              <a:gd name="adj1" fmla="val 50000"/>
            </a:avLst>
          </a:prstGeom>
          <a:ln w="730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802" name="Groupe 4"/>
          <p:cNvGrpSpPr>
            <a:grpSpLocks/>
          </p:cNvGrpSpPr>
          <p:nvPr/>
        </p:nvGrpSpPr>
        <p:grpSpPr bwMode="auto">
          <a:xfrm>
            <a:off x="890588" y="1598613"/>
            <a:ext cx="4833937" cy="1974850"/>
            <a:chOff x="-262715" y="2933604"/>
            <a:chExt cx="3731171" cy="1764698"/>
          </a:xfrm>
        </p:grpSpPr>
        <p:sp>
          <p:nvSpPr>
            <p:cNvPr id="28" name="Rectangle à coins arrondis 27"/>
            <p:cNvSpPr/>
            <p:nvPr/>
          </p:nvSpPr>
          <p:spPr>
            <a:xfrm>
              <a:off x="-262715" y="3072463"/>
              <a:ext cx="3675579" cy="1625839"/>
            </a:xfrm>
            <a:prstGeom prst="roundRect">
              <a:avLst>
                <a:gd name="adj" fmla="val 15548"/>
              </a:avLst>
            </a:prstGeom>
            <a:gradFill>
              <a:gsLst>
                <a:gs pos="0">
                  <a:srgbClr val="94B3FF"/>
                </a:gs>
                <a:gs pos="100000">
                  <a:srgbClr val="FFFFFF"/>
                </a:gs>
              </a:gsLst>
              <a:lin ang="5400000" scaled="0"/>
            </a:gradFill>
            <a:ln w="3175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b="1" dirty="0">
                  <a:solidFill>
                    <a:schemeClr val="tx1"/>
                  </a:solidFill>
                </a:rPr>
                <a:t>Router</a:t>
              </a:r>
            </a:p>
            <a:p>
              <a:pPr algn="ctr">
                <a:defRPr/>
              </a:pPr>
              <a:endParaRPr lang="fr-FR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endParaRPr lang="fr-FR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endParaRPr lang="fr-FR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endParaRPr lang="fr-FR" dirty="0">
                <a:solidFill>
                  <a:schemeClr val="tx1"/>
                </a:solidFill>
              </a:endParaRPr>
            </a:p>
          </p:txBody>
        </p:sp>
        <p:pic>
          <p:nvPicPr>
            <p:cNvPr id="32817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5567" y="2933604"/>
              <a:ext cx="502889" cy="538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3" name="Rectangle à coins arrondis 82"/>
          <p:cNvSpPr/>
          <p:nvPr/>
        </p:nvSpPr>
        <p:spPr>
          <a:xfrm>
            <a:off x="2627784" y="2568659"/>
            <a:ext cx="1127395" cy="448089"/>
          </a:xfrm>
          <a:prstGeom prst="roundRect">
            <a:avLst>
              <a:gd name="adj" fmla="val 18466"/>
            </a:avLst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rgbClr val="FFFFFF"/>
              </a:gs>
            </a:gsLst>
            <a:lin ang="5400000" scaled="0"/>
          </a:gra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fr-FR" sz="2000" b="1" dirty="0" err="1">
                <a:solidFill>
                  <a:schemeClr val="tx1"/>
                </a:solidFill>
              </a:rPr>
              <a:t>Roles</a:t>
            </a:r>
            <a:endParaRPr lang="fr-FR" sz="2000" b="1" dirty="0">
              <a:solidFill>
                <a:schemeClr val="tx1"/>
              </a:solidFill>
            </a:endParaRPr>
          </a:p>
        </p:txBody>
      </p:sp>
      <p:cxnSp>
        <p:nvCxnSpPr>
          <p:cNvPr id="86" name="Connecteur en arc 85"/>
          <p:cNvCxnSpPr>
            <a:stCxn id="83" idx="2"/>
            <a:endCxn id="84" idx="0"/>
          </p:cNvCxnSpPr>
          <p:nvPr/>
        </p:nvCxnSpPr>
        <p:spPr>
          <a:xfrm rot="5400000" flipH="1" flipV="1">
            <a:off x="3729704" y="2030437"/>
            <a:ext cx="448089" cy="1524534"/>
          </a:xfrm>
          <a:prstGeom prst="curvedConnector5">
            <a:avLst>
              <a:gd name="adj1" fmla="val -51017"/>
              <a:gd name="adj2" fmla="val 44871"/>
              <a:gd name="adj3" fmla="val 151017"/>
            </a:avLst>
          </a:prstGeom>
          <a:ln w="730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à coins arrondis 81"/>
          <p:cNvSpPr/>
          <p:nvPr/>
        </p:nvSpPr>
        <p:spPr>
          <a:xfrm>
            <a:off x="1212357" y="2564904"/>
            <a:ext cx="1127395" cy="448089"/>
          </a:xfrm>
          <a:prstGeom prst="roundRect">
            <a:avLst>
              <a:gd name="adj" fmla="val 18466"/>
            </a:avLst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rgbClr val="FFFFFF"/>
              </a:gs>
            </a:gsLst>
            <a:lin ang="5400000" scaled="0"/>
          </a:gra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fr-FR" sz="2000" b="1" dirty="0" err="1">
                <a:solidFill>
                  <a:schemeClr val="tx1"/>
                </a:solidFill>
              </a:rPr>
              <a:t>Users</a:t>
            </a: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84" name="Rectangle à coins arrondis 83"/>
          <p:cNvSpPr/>
          <p:nvPr/>
        </p:nvSpPr>
        <p:spPr>
          <a:xfrm>
            <a:off x="3995936" y="2568659"/>
            <a:ext cx="1440160" cy="448089"/>
          </a:xfrm>
          <a:prstGeom prst="roundRect">
            <a:avLst>
              <a:gd name="adj" fmla="val 18466"/>
            </a:avLst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rgbClr val="FFFFFF"/>
              </a:gs>
            </a:gsLst>
            <a:lin ang="5400000" scaled="0"/>
          </a:gra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fr-FR" sz="2000" b="1" dirty="0" err="1">
                <a:solidFill>
                  <a:schemeClr val="tx1"/>
                </a:solidFill>
              </a:rPr>
              <a:t>Commands</a:t>
            </a:r>
            <a:endParaRPr lang="fr-FR" sz="2000" b="1" dirty="0">
              <a:solidFill>
                <a:schemeClr val="tx1"/>
              </a:solidFill>
            </a:endParaRPr>
          </a:p>
        </p:txBody>
      </p:sp>
      <p:cxnSp>
        <p:nvCxnSpPr>
          <p:cNvPr id="85" name="Connecteur en arc 84"/>
          <p:cNvCxnSpPr>
            <a:stCxn id="82" idx="2"/>
            <a:endCxn id="83" idx="0"/>
          </p:cNvCxnSpPr>
          <p:nvPr/>
        </p:nvCxnSpPr>
        <p:spPr>
          <a:xfrm rot="5400000" flipH="1" flipV="1">
            <a:off x="2261601" y="2083112"/>
            <a:ext cx="444334" cy="1415427"/>
          </a:xfrm>
          <a:prstGeom prst="curvedConnector5">
            <a:avLst>
              <a:gd name="adj1" fmla="val -51448"/>
              <a:gd name="adj2" fmla="val 50000"/>
              <a:gd name="adj3" fmla="val 151448"/>
            </a:avLst>
          </a:prstGeom>
          <a:ln w="730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Router database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96FD896-774B-47B1-8A5D-5F896A8D06E4}" type="datetime1">
              <a:rPr lang="fr-FR"/>
              <a:pPr>
                <a:defRPr/>
              </a:pPr>
              <a:t>29/05/2013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ATLAS Metadata Interface</a:t>
            </a: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9C6863-99B1-4E97-8DBB-E0141D794C97}" type="slidenum">
              <a:rPr lang="fr-FR" smtClean="0"/>
              <a:pPr>
                <a:defRPr/>
              </a:pPr>
              <a:t>43</a:t>
            </a:fld>
            <a:endParaRPr lang="fr-FR"/>
          </a:p>
        </p:txBody>
      </p:sp>
      <p:grpSp>
        <p:nvGrpSpPr>
          <p:cNvPr id="33798" name="Groupe 4"/>
          <p:cNvGrpSpPr>
            <a:grpSpLocks/>
          </p:cNvGrpSpPr>
          <p:nvPr/>
        </p:nvGrpSpPr>
        <p:grpSpPr bwMode="auto">
          <a:xfrm>
            <a:off x="539750" y="836613"/>
            <a:ext cx="8143875" cy="3746500"/>
            <a:chOff x="-536782" y="2633630"/>
            <a:chExt cx="6287098" cy="2607003"/>
          </a:xfrm>
        </p:grpSpPr>
        <p:sp>
          <p:nvSpPr>
            <p:cNvPr id="28" name="Rectangle à coins arrondis 27"/>
            <p:cNvSpPr/>
            <p:nvPr/>
          </p:nvSpPr>
          <p:spPr>
            <a:xfrm>
              <a:off x="-536782" y="2740507"/>
              <a:ext cx="6228952" cy="2500126"/>
            </a:xfrm>
            <a:prstGeom prst="roundRect">
              <a:avLst>
                <a:gd name="adj" fmla="val 3908"/>
              </a:avLst>
            </a:prstGeom>
            <a:gradFill>
              <a:gsLst>
                <a:gs pos="0">
                  <a:srgbClr val="94B3FF"/>
                </a:gs>
                <a:gs pos="100000">
                  <a:srgbClr val="FFFFFF"/>
                </a:gs>
              </a:gsLst>
              <a:lin ang="5400000" scaled="0"/>
            </a:gradFill>
            <a:ln w="3175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r>
                <a:rPr lang="fr-FR" b="1" dirty="0">
                  <a:solidFill>
                    <a:schemeClr val="tx1"/>
                  </a:solidFill>
                </a:rPr>
                <a:t>                              Router </a:t>
              </a:r>
              <a:r>
                <a:rPr lang="fr-FR" b="1" dirty="0" err="1">
                  <a:solidFill>
                    <a:schemeClr val="tx1"/>
                  </a:solidFill>
                </a:rPr>
                <a:t>database</a:t>
              </a:r>
              <a:endParaRPr lang="fr-FR" b="1" dirty="0">
                <a:solidFill>
                  <a:schemeClr val="tx1"/>
                </a:solidFill>
              </a:endParaRPr>
            </a:p>
          </p:txBody>
        </p:sp>
        <p:pic>
          <p:nvPicPr>
            <p:cNvPr id="33854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7427" y="2633630"/>
              <a:ext cx="502889" cy="373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8" name="Rectangle à coins arrondis 47"/>
          <p:cNvSpPr/>
          <p:nvPr/>
        </p:nvSpPr>
        <p:spPr>
          <a:xfrm>
            <a:off x="539552" y="4798246"/>
            <a:ext cx="4539809" cy="1483345"/>
          </a:xfrm>
          <a:prstGeom prst="roundRect">
            <a:avLst>
              <a:gd name="adj" fmla="val 7830"/>
            </a:avLst>
          </a:prstGeom>
          <a:gradFill>
            <a:gsLst>
              <a:gs pos="0">
                <a:srgbClr val="ADD0FF"/>
              </a:gs>
              <a:gs pos="100000">
                <a:srgbClr val="FFFFFF"/>
              </a:gs>
            </a:gsLst>
            <a:lin ang="5400000" scaled="0"/>
          </a:gra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fr-FR" sz="2000" b="1" dirty="0">
                <a:solidFill>
                  <a:schemeClr val="tx1"/>
                </a:solidFill>
              </a:rPr>
              <a:t>                   Application </a:t>
            </a:r>
            <a:r>
              <a:rPr lang="fr-FR" sz="2000" b="1" dirty="0" err="1">
                <a:solidFill>
                  <a:schemeClr val="tx1"/>
                </a:solidFill>
              </a:rPr>
              <a:t>database</a:t>
            </a: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53" name="Rectangle à coins arrondis 52"/>
          <p:cNvSpPr/>
          <p:nvPr/>
        </p:nvSpPr>
        <p:spPr>
          <a:xfrm>
            <a:off x="955756" y="5305747"/>
            <a:ext cx="1747341" cy="753833"/>
          </a:xfrm>
          <a:prstGeom prst="roundRect">
            <a:avLst>
              <a:gd name="adj" fmla="val 15548"/>
            </a:avLst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rgbClr val="FFFFFF"/>
              </a:gs>
            </a:gsLst>
            <a:lin ang="5400000" scaled="0"/>
          </a:gradFill>
          <a:ln w="31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>
                <a:solidFill>
                  <a:schemeClr val="tx1"/>
                </a:solidFill>
              </a:rPr>
              <a:t>tables</a:t>
            </a:r>
          </a:p>
        </p:txBody>
      </p:sp>
      <p:sp>
        <p:nvSpPr>
          <p:cNvPr id="82" name="Rectangle à coins arrondis 81"/>
          <p:cNvSpPr/>
          <p:nvPr/>
        </p:nvSpPr>
        <p:spPr>
          <a:xfrm>
            <a:off x="1053889" y="1916832"/>
            <a:ext cx="1512836" cy="2275494"/>
          </a:xfrm>
          <a:prstGeom prst="roundRect">
            <a:avLst>
              <a:gd name="adj" fmla="val 8292"/>
            </a:avLst>
          </a:prstGeom>
          <a:gradFill>
            <a:gsLst>
              <a:gs pos="0">
                <a:srgbClr val="FFC000"/>
              </a:gs>
              <a:gs pos="100000">
                <a:srgbClr val="FFFFFF"/>
              </a:gs>
            </a:gsLst>
            <a:lin ang="5400000" scaled="0"/>
          </a:gra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fr-FR" sz="2000" b="1" dirty="0" err="1">
                <a:solidFill>
                  <a:schemeClr val="tx1"/>
                </a:solidFill>
              </a:rPr>
              <a:t>Users</a:t>
            </a: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83" name="Rectangle à coins arrondis 82"/>
          <p:cNvSpPr/>
          <p:nvPr/>
        </p:nvSpPr>
        <p:spPr>
          <a:xfrm>
            <a:off x="3078817" y="2258519"/>
            <a:ext cx="1127395" cy="448089"/>
          </a:xfrm>
          <a:prstGeom prst="roundRect">
            <a:avLst>
              <a:gd name="adj" fmla="val 18466"/>
            </a:avLst>
          </a:prstGeom>
          <a:gradFill>
            <a:gsLst>
              <a:gs pos="0">
                <a:srgbClr val="FFC000"/>
              </a:gs>
              <a:gs pos="100000">
                <a:srgbClr val="FFFFFF"/>
              </a:gs>
            </a:gsLst>
            <a:lin ang="5400000" scaled="0"/>
          </a:gra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fr-FR" sz="2000" b="1" dirty="0" err="1">
                <a:solidFill>
                  <a:schemeClr val="tx1"/>
                </a:solidFill>
              </a:rPr>
              <a:t>Roles</a:t>
            </a: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84" name="Rectangle à coins arrondis 83"/>
          <p:cNvSpPr/>
          <p:nvPr/>
        </p:nvSpPr>
        <p:spPr>
          <a:xfrm>
            <a:off x="5007353" y="2276872"/>
            <a:ext cx="2664296" cy="448089"/>
          </a:xfrm>
          <a:prstGeom prst="roundRect">
            <a:avLst>
              <a:gd name="adj" fmla="val 18466"/>
            </a:avLst>
          </a:prstGeom>
          <a:gradFill>
            <a:gsLst>
              <a:gs pos="0">
                <a:srgbClr val="FFC000"/>
              </a:gs>
              <a:gs pos="100000">
                <a:srgbClr val="FFFFFF"/>
              </a:gs>
            </a:gsLst>
            <a:lin ang="5400000" scaled="0"/>
          </a:gra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fr-FR" sz="2000" b="1" dirty="0" err="1">
                <a:solidFill>
                  <a:schemeClr val="tx1"/>
                </a:solidFill>
              </a:rPr>
              <a:t>Commands</a:t>
            </a:r>
            <a:endParaRPr lang="fr-FR" sz="2000" b="1" dirty="0">
              <a:solidFill>
                <a:schemeClr val="tx1"/>
              </a:solidFill>
            </a:endParaRPr>
          </a:p>
        </p:txBody>
      </p:sp>
      <p:cxnSp>
        <p:nvCxnSpPr>
          <p:cNvPr id="85" name="Connecteur en arc 84"/>
          <p:cNvCxnSpPr>
            <a:stCxn id="82" idx="2"/>
            <a:endCxn id="83" idx="0"/>
          </p:cNvCxnSpPr>
          <p:nvPr/>
        </p:nvCxnSpPr>
        <p:spPr>
          <a:xfrm rot="5400000" flipH="1" flipV="1">
            <a:off x="1759507" y="2309319"/>
            <a:ext cx="1933807" cy="1832208"/>
          </a:xfrm>
          <a:prstGeom prst="curvedConnector5">
            <a:avLst>
              <a:gd name="adj1" fmla="val -11821"/>
              <a:gd name="adj2" fmla="val 55259"/>
              <a:gd name="adj3" fmla="val 111821"/>
            </a:avLst>
          </a:prstGeom>
          <a:ln w="730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en arc 85"/>
          <p:cNvCxnSpPr>
            <a:stCxn id="83" idx="2"/>
            <a:endCxn id="84" idx="0"/>
          </p:cNvCxnSpPr>
          <p:nvPr/>
        </p:nvCxnSpPr>
        <p:spPr>
          <a:xfrm rot="5400000" flipH="1" flipV="1">
            <a:off x="4776140" y="1143247"/>
            <a:ext cx="429736" cy="2696986"/>
          </a:xfrm>
          <a:prstGeom prst="curvedConnector5">
            <a:avLst>
              <a:gd name="adj1" fmla="val -53195"/>
              <a:gd name="adj2" fmla="val 35754"/>
              <a:gd name="adj3" fmla="val 153195"/>
            </a:avLst>
          </a:prstGeom>
          <a:ln w="730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816" name="Picture 7" descr="C:\Users\jfulach\Desktop\ami2trans.gif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052513"/>
            <a:ext cx="1406525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7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75" y="4627563"/>
            <a:ext cx="684213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Rectangle à coins arrondis 56"/>
          <p:cNvSpPr/>
          <p:nvPr/>
        </p:nvSpPr>
        <p:spPr>
          <a:xfrm>
            <a:off x="5349287" y="4799232"/>
            <a:ext cx="3258466" cy="1483345"/>
          </a:xfrm>
          <a:prstGeom prst="roundRect">
            <a:avLst>
              <a:gd name="adj" fmla="val 7830"/>
            </a:avLst>
          </a:prstGeom>
          <a:gradFill>
            <a:gsLst>
              <a:gs pos="0">
                <a:srgbClr val="ADD0FF"/>
              </a:gs>
              <a:gs pos="100000">
                <a:srgbClr val="FFFFFF"/>
              </a:gs>
            </a:gsLst>
            <a:lin ang="5400000" scaled="0"/>
          </a:gra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fr-FR" sz="2000" b="1" dirty="0" err="1">
                <a:solidFill>
                  <a:schemeClr val="tx1"/>
                </a:solidFill>
              </a:rPr>
              <a:t>External</a:t>
            </a:r>
            <a:r>
              <a:rPr lang="fr-FR" sz="2000" b="1" dirty="0">
                <a:solidFill>
                  <a:schemeClr val="tx1"/>
                </a:solidFill>
              </a:rPr>
              <a:t> </a:t>
            </a:r>
            <a:r>
              <a:rPr lang="fr-FR" sz="2000" b="1" dirty="0" err="1">
                <a:solidFill>
                  <a:schemeClr val="tx1"/>
                </a:solidFill>
              </a:rPr>
              <a:t>database</a:t>
            </a:r>
            <a:endParaRPr lang="fr-FR" sz="2000" b="1" dirty="0">
              <a:solidFill>
                <a:schemeClr val="tx1"/>
              </a:solidFill>
            </a:endParaRPr>
          </a:p>
        </p:txBody>
      </p:sp>
      <p:pic>
        <p:nvPicPr>
          <p:cNvPr id="33821" name="Picture 7" descr="C:\Users\jfulach\Desktop\ami2trans.gif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4849813"/>
            <a:ext cx="1157288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Rectangle à coins arrondis 58"/>
          <p:cNvSpPr/>
          <p:nvPr/>
        </p:nvSpPr>
        <p:spPr>
          <a:xfrm>
            <a:off x="2919121" y="5305747"/>
            <a:ext cx="1584176" cy="753833"/>
          </a:xfrm>
          <a:prstGeom prst="roundRect">
            <a:avLst>
              <a:gd name="adj" fmla="val 15548"/>
            </a:avLst>
          </a:prstGeom>
          <a:gradFill>
            <a:gsLst>
              <a:gs pos="0">
                <a:srgbClr val="92D050"/>
              </a:gs>
              <a:gs pos="100000">
                <a:srgbClr val="FFFFFF"/>
              </a:gs>
            </a:gsLst>
            <a:lin ang="5400000" scaled="0"/>
          </a:gradFill>
          <a:ln w="31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fr-FR" dirty="0" err="1">
                <a:solidFill>
                  <a:schemeClr val="tx1"/>
                </a:solidFill>
              </a:rPr>
              <a:t>metadata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0" name="Rectangle à coins arrondis 59"/>
          <p:cNvSpPr/>
          <p:nvPr/>
        </p:nvSpPr>
        <p:spPr>
          <a:xfrm>
            <a:off x="6095796" y="5318052"/>
            <a:ext cx="1747341" cy="753833"/>
          </a:xfrm>
          <a:prstGeom prst="roundRect">
            <a:avLst>
              <a:gd name="adj" fmla="val 15548"/>
            </a:avLst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rgbClr val="FFFFFF"/>
              </a:gs>
            </a:gsLst>
            <a:lin ang="5400000" scaled="0"/>
          </a:gradFill>
          <a:ln w="31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>
                <a:solidFill>
                  <a:schemeClr val="tx1"/>
                </a:solidFill>
              </a:rPr>
              <a:t>tables</a:t>
            </a:r>
          </a:p>
        </p:txBody>
      </p:sp>
      <p:pic>
        <p:nvPicPr>
          <p:cNvPr id="33828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688" y="4625975"/>
            <a:ext cx="684212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29" name="Picture 7" descr="C:\Users\jfulach\Desktop\ami2trans.gif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638" y="5394325"/>
            <a:ext cx="1011237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Rectangle à coins arrondis 62"/>
          <p:cNvSpPr/>
          <p:nvPr/>
        </p:nvSpPr>
        <p:spPr>
          <a:xfrm>
            <a:off x="6807553" y="3539263"/>
            <a:ext cx="1584176" cy="753833"/>
          </a:xfrm>
          <a:prstGeom prst="roundRect">
            <a:avLst>
              <a:gd name="adj" fmla="val 15548"/>
            </a:avLst>
          </a:prstGeom>
          <a:gradFill>
            <a:gsLst>
              <a:gs pos="0">
                <a:srgbClr val="92D050"/>
              </a:gs>
              <a:gs pos="100000">
                <a:srgbClr val="FFFFFF"/>
              </a:gs>
            </a:gsLst>
            <a:lin ang="5400000" scaled="0"/>
          </a:gradFill>
          <a:ln w="31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fr-FR" dirty="0" err="1">
                <a:solidFill>
                  <a:schemeClr val="tx1"/>
                </a:solidFill>
              </a:rPr>
              <a:t>metadata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33833" name="Picture 7" descr="C:\Users\jfulach\Desktop\ami2trans.gif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963" y="3629025"/>
            <a:ext cx="1011237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9" name="Connecteur en arc 68"/>
          <p:cNvCxnSpPr>
            <a:stCxn id="60" idx="3"/>
            <a:endCxn id="63" idx="2"/>
          </p:cNvCxnSpPr>
          <p:nvPr/>
        </p:nvCxnSpPr>
        <p:spPr>
          <a:xfrm flipH="1" flipV="1">
            <a:off x="7599641" y="4293096"/>
            <a:ext cx="243496" cy="1401873"/>
          </a:xfrm>
          <a:prstGeom prst="curvedConnector4">
            <a:avLst>
              <a:gd name="adj1" fmla="val -93882"/>
              <a:gd name="adj2" fmla="val 63443"/>
            </a:avLst>
          </a:prstGeom>
          <a:ln w="730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en arc 69"/>
          <p:cNvCxnSpPr>
            <a:stCxn id="53" idx="2"/>
            <a:endCxn id="59" idx="2"/>
          </p:cNvCxnSpPr>
          <p:nvPr/>
        </p:nvCxnSpPr>
        <p:spPr>
          <a:xfrm rot="16200000" flipH="1">
            <a:off x="2770318" y="5118689"/>
            <a:ext cx="12700" cy="1881782"/>
          </a:xfrm>
          <a:prstGeom prst="curvedConnector3">
            <a:avLst>
              <a:gd name="adj1" fmla="val 2940598"/>
            </a:avLst>
          </a:prstGeom>
          <a:ln w="730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en arc 74"/>
          <p:cNvCxnSpPr>
            <a:stCxn id="57" idx="0"/>
            <a:endCxn id="71" idx="3"/>
          </p:cNvCxnSpPr>
          <p:nvPr/>
        </p:nvCxnSpPr>
        <p:spPr>
          <a:xfrm rot="16200000" flipV="1">
            <a:off x="6056827" y="3877539"/>
            <a:ext cx="776948" cy="1066438"/>
          </a:xfrm>
          <a:prstGeom prst="curvedConnector2">
            <a:avLst/>
          </a:prstGeom>
          <a:ln w="730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en arc 77"/>
          <p:cNvCxnSpPr>
            <a:stCxn id="48" idx="0"/>
            <a:endCxn id="71" idx="1"/>
          </p:cNvCxnSpPr>
          <p:nvPr/>
        </p:nvCxnSpPr>
        <p:spPr>
          <a:xfrm rot="5400000" flipH="1" flipV="1">
            <a:off x="3028734" y="3803007"/>
            <a:ext cx="775962" cy="1214517"/>
          </a:xfrm>
          <a:prstGeom prst="curvedConnector2">
            <a:avLst/>
          </a:prstGeom>
          <a:ln w="730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triangl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en arc 87"/>
          <p:cNvCxnSpPr>
            <a:stCxn id="83" idx="2"/>
            <a:endCxn id="71" idx="0"/>
          </p:cNvCxnSpPr>
          <p:nvPr/>
        </p:nvCxnSpPr>
        <p:spPr>
          <a:xfrm rot="16200000" flipH="1">
            <a:off x="3782839" y="2566283"/>
            <a:ext cx="1044864" cy="1325513"/>
          </a:xfrm>
          <a:prstGeom prst="curvedConnector3">
            <a:avLst>
              <a:gd name="adj1" fmla="val 50000"/>
            </a:avLst>
          </a:prstGeom>
          <a:ln w="730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à coins arrondis 108"/>
          <p:cNvSpPr/>
          <p:nvPr/>
        </p:nvSpPr>
        <p:spPr>
          <a:xfrm>
            <a:off x="902897" y="2378650"/>
            <a:ext cx="1512168" cy="448089"/>
          </a:xfrm>
          <a:prstGeom prst="roundRect">
            <a:avLst>
              <a:gd name="adj" fmla="val 18466"/>
            </a:avLst>
          </a:prstGeom>
          <a:gradFill>
            <a:gsLst>
              <a:gs pos="0">
                <a:srgbClr val="94B3FF"/>
              </a:gs>
              <a:gs pos="100000">
                <a:srgbClr val="FFFFFF"/>
              </a:gs>
            </a:gsLst>
            <a:lin ang="5400000" scaled="0"/>
          </a:gra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fr-FR" sz="2000" b="1" dirty="0">
                <a:solidFill>
                  <a:schemeClr val="tx1"/>
                </a:solidFill>
              </a:rPr>
              <a:t>Login</a:t>
            </a:r>
          </a:p>
        </p:txBody>
      </p:sp>
      <p:sp>
        <p:nvSpPr>
          <p:cNvPr id="110" name="Rectangle à coins arrondis 109"/>
          <p:cNvSpPr/>
          <p:nvPr/>
        </p:nvSpPr>
        <p:spPr>
          <a:xfrm>
            <a:off x="909873" y="2938673"/>
            <a:ext cx="1505192" cy="448089"/>
          </a:xfrm>
          <a:prstGeom prst="roundRect">
            <a:avLst>
              <a:gd name="adj" fmla="val 18466"/>
            </a:avLst>
          </a:prstGeom>
          <a:gradFill>
            <a:gsLst>
              <a:gs pos="0">
                <a:srgbClr val="94B3FF"/>
              </a:gs>
              <a:gs pos="100000">
                <a:srgbClr val="FFFFFF"/>
              </a:gs>
            </a:gsLst>
            <a:lin ang="5400000" scaled="0"/>
          </a:gra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fr-FR" sz="2000" b="1" dirty="0" err="1">
                <a:solidFill>
                  <a:schemeClr val="tx1"/>
                </a:solidFill>
              </a:rPr>
              <a:t>Certificate</a:t>
            </a: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111" name="Rectangle à coins arrondis 110"/>
          <p:cNvSpPr/>
          <p:nvPr/>
        </p:nvSpPr>
        <p:spPr>
          <a:xfrm>
            <a:off x="902897" y="3496826"/>
            <a:ext cx="1512168" cy="448089"/>
          </a:xfrm>
          <a:prstGeom prst="roundRect">
            <a:avLst>
              <a:gd name="adj" fmla="val 18466"/>
            </a:avLst>
          </a:prstGeom>
          <a:gradFill>
            <a:gsLst>
              <a:gs pos="0">
                <a:srgbClr val="94B3FF"/>
              </a:gs>
              <a:gs pos="100000">
                <a:srgbClr val="FFFFFF"/>
              </a:gs>
            </a:gsLst>
            <a:lin ang="5400000" scaled="0"/>
          </a:gra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fr-FR" sz="2000" b="1" dirty="0">
                <a:solidFill>
                  <a:schemeClr val="tx1"/>
                </a:solidFill>
              </a:rPr>
              <a:t>VOMS </a:t>
            </a:r>
            <a:r>
              <a:rPr lang="fr-FR" sz="2000" b="1" dirty="0" err="1">
                <a:solidFill>
                  <a:schemeClr val="tx1"/>
                </a:solidFill>
              </a:rPr>
              <a:t>roles</a:t>
            </a: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71" name="Rectangle à coins arrondis 70"/>
          <p:cNvSpPr/>
          <p:nvPr/>
        </p:nvSpPr>
        <p:spPr>
          <a:xfrm>
            <a:off x="4023974" y="3751472"/>
            <a:ext cx="1888108" cy="541624"/>
          </a:xfrm>
          <a:prstGeom prst="roundRect">
            <a:avLst>
              <a:gd name="adj" fmla="val 18466"/>
            </a:avLst>
          </a:prstGeom>
          <a:gradFill>
            <a:gsLst>
              <a:gs pos="0">
                <a:srgbClr val="FFC000"/>
              </a:gs>
              <a:gs pos="100000">
                <a:srgbClr val="FFFFFF"/>
              </a:gs>
            </a:gsLst>
            <a:lin ang="5400000" scaled="0"/>
          </a:gra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fr-FR" sz="2000" b="1" dirty="0" err="1">
                <a:solidFill>
                  <a:schemeClr val="tx1"/>
                </a:solidFill>
              </a:rPr>
              <a:t>Databases</a:t>
            </a:r>
            <a:endParaRPr lang="fr-FR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AMI et Tag Collector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800" dirty="0" smtClean="0"/>
              <a:t>Le code de base est partagé.</a:t>
            </a:r>
          </a:p>
          <a:p>
            <a:r>
              <a:rPr lang="fr-FR" sz="2800" dirty="0" smtClean="0"/>
              <a:t>Les applications tournent sur les mêmes instances d’AMI Framework, avec la même base de utilisateurs.</a:t>
            </a:r>
          </a:p>
          <a:p>
            <a:r>
              <a:rPr lang="fr-FR" sz="2800" dirty="0" smtClean="0"/>
              <a:t>Les interfaces WEB sont assez différents</a:t>
            </a:r>
            <a:r>
              <a:rPr lang="fr-FR" sz="2800" dirty="0" smtClean="0"/>
              <a:t>.</a:t>
            </a:r>
            <a:br>
              <a:rPr lang="fr-FR" sz="2800" dirty="0" smtClean="0"/>
            </a:b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 smtClean="0"/>
              <a:t/>
            </a:r>
            <a:br>
              <a:rPr lang="fr-FR" sz="2800" dirty="0" smtClean="0"/>
            </a:br>
            <a:endParaRPr lang="fr-FR" sz="2800" dirty="0" smtClean="0"/>
          </a:p>
          <a:p>
            <a:r>
              <a:rPr lang="en-US" sz="2800" dirty="0" err="1" smtClean="0"/>
              <a:t>L’interface</a:t>
            </a:r>
            <a:r>
              <a:rPr lang="en-US" sz="2800" dirty="0" smtClean="0"/>
              <a:t> python (</a:t>
            </a:r>
            <a:r>
              <a:rPr lang="en-US" sz="2800" dirty="0" err="1" smtClean="0"/>
              <a:t>pyAMI</a:t>
            </a:r>
            <a:r>
              <a:rPr lang="en-US" sz="2800" dirty="0" smtClean="0"/>
              <a:t>) </a:t>
            </a:r>
            <a:r>
              <a:rPr lang="en-US" sz="2800" dirty="0" err="1" smtClean="0"/>
              <a:t>est</a:t>
            </a:r>
            <a:r>
              <a:rPr lang="en-US" sz="2800" dirty="0" smtClean="0"/>
              <a:t> </a:t>
            </a:r>
            <a:r>
              <a:rPr lang="fr-FR" sz="2800" dirty="0"/>
              <a:t>partagé.</a:t>
            </a:r>
            <a:endParaRPr lang="fr-FR" sz="2800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B11780-A97B-48C6-8FB0-C3BC67446C0D}" type="datetime1">
              <a:rPr lang="fr-FR" smtClean="0"/>
              <a:pPr>
                <a:defRPr/>
              </a:pPr>
              <a:t>29/05/2013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ATLAS Metadata Interface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84A779-7C9F-43E8-8A71-B84D25EA3AB6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360292"/>
              </p:ext>
            </p:extLst>
          </p:nvPr>
        </p:nvGraphicFramePr>
        <p:xfrm>
          <a:off x="899592" y="3320480"/>
          <a:ext cx="7560840" cy="190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5407"/>
                <a:gridCol w="5965433"/>
              </a:tblGrid>
              <a:tr h="22433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fr-FR" noProof="0" dirty="0"/>
                    </a:p>
                  </a:txBody>
                  <a:tcPr marL="0" marR="0" marT="0" marB="0"/>
                </a:tc>
              </a:tr>
              <a:tr h="720000">
                <a:tc>
                  <a:txBody>
                    <a:bodyPr/>
                    <a:lstStyle/>
                    <a:p>
                      <a:r>
                        <a:rPr lang="en-US" dirty="0" smtClean="0"/>
                        <a:t>Tag Collector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noProof="0" dirty="0" smtClean="0">
                          <a:sym typeface="Wingdings" pitchFamily="2" charset="2"/>
                        </a:rPr>
                        <a:t> Software Infrastructure d’ATLAS (Gestion de releases). Peu d’utilisateurs, mais utilisation intensive</a:t>
                      </a:r>
                    </a:p>
                    <a:p>
                      <a:endParaRPr lang="fr-FR" noProof="0" dirty="0"/>
                    </a:p>
                  </a:txBody>
                  <a:tcPr/>
                </a:tc>
              </a:tr>
              <a:tr h="720000"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Wingdings" pitchFamily="2" charset="2"/>
                        </a:rPr>
                        <a:t>AMI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noProof="0" dirty="0" smtClean="0">
                          <a:sym typeface="Wingdings" pitchFamily="2" charset="2"/>
                        </a:rPr>
                        <a:t> Data </a:t>
                      </a:r>
                      <a:r>
                        <a:rPr lang="fr-FR" noProof="0" dirty="0" err="1" smtClean="0">
                          <a:sym typeface="Wingdings" pitchFamily="2" charset="2"/>
                        </a:rPr>
                        <a:t>Preparation</a:t>
                      </a:r>
                      <a:r>
                        <a:rPr lang="fr-FR" noProof="0" dirty="0" smtClean="0">
                          <a:sym typeface="Wingdings" pitchFamily="2" charset="2"/>
                        </a:rPr>
                        <a:t>/Data Bases. Beaucoup d’utilisateurs, mais utilisation </a:t>
                      </a:r>
                      <a:r>
                        <a:rPr lang="fr-FR" noProof="0" dirty="0" smtClean="0">
                          <a:sym typeface="Wingdings" pitchFamily="2" charset="2"/>
                        </a:rPr>
                        <a:t>ponctuelle.</a:t>
                      </a:r>
                      <a:endParaRPr lang="fr-FR" noProof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887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Histoire (et </a:t>
            </a:r>
            <a:r>
              <a:rPr lang="en-US" dirty="0" err="1" smtClean="0"/>
              <a:t>pré</a:t>
            </a:r>
            <a:r>
              <a:rPr lang="en-US" dirty="0" smtClean="0"/>
              <a:t>-histoire)</a:t>
            </a:r>
            <a:endParaRPr lang="fr-FR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0300256"/>
              </p:ext>
            </p:extLst>
          </p:nvPr>
        </p:nvGraphicFramePr>
        <p:xfrm>
          <a:off x="457200" y="1196975"/>
          <a:ext cx="8229600" cy="4680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B11780-A97B-48C6-8FB0-C3BC67446C0D}" type="datetime1">
              <a:rPr lang="fr-FR" smtClean="0"/>
              <a:pPr>
                <a:defRPr/>
              </a:pPr>
              <a:t>29/05/2013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ATLAS Metadata Interface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84A779-7C9F-43E8-8A71-B84D25EA3AB6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  <p:sp>
        <p:nvSpPr>
          <p:cNvPr id="3" name="Rectangle avec flèche vers le haut 2"/>
          <p:cNvSpPr/>
          <p:nvPr/>
        </p:nvSpPr>
        <p:spPr>
          <a:xfrm>
            <a:off x="611560" y="4725144"/>
            <a:ext cx="2664296" cy="1728192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S.A. des le début (+ </a:t>
            </a:r>
            <a:r>
              <a:rPr lang="fr-FR" dirty="0" err="1" smtClean="0"/>
              <a:t>Fairouz</a:t>
            </a:r>
            <a:r>
              <a:rPr lang="fr-FR" dirty="0" smtClean="0"/>
              <a:t> Malek et Johann </a:t>
            </a:r>
            <a:r>
              <a:rPr lang="fr-FR" dirty="0" err="1" smtClean="0"/>
              <a:t>Collot</a:t>
            </a:r>
            <a:r>
              <a:rPr lang="fr-FR" dirty="0" smtClean="0"/>
              <a:t>), rapidement rejoint par J.F.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066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9" name="Picture 5" descr="D:\Atlas\Software\Doc\snapshot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3350"/>
            <a:ext cx="8458200" cy="668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ulle ronde 1"/>
          <p:cNvSpPr/>
          <p:nvPr/>
        </p:nvSpPr>
        <p:spPr>
          <a:xfrm>
            <a:off x="5652120" y="764704"/>
            <a:ext cx="2808312" cy="1584176"/>
          </a:xfrm>
          <a:prstGeom prst="wedgeEllipseCallout">
            <a:avLst>
              <a:gd name="adj1" fmla="val -48871"/>
              <a:gd name="adj2" fmla="val 496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“Lots of access, but little feedback !”</a:t>
            </a:r>
          </a:p>
          <a:p>
            <a:pPr algn="ctr"/>
            <a:r>
              <a:rPr lang="en-US" dirty="0" smtClean="0"/>
              <a:t>May 2001</a:t>
            </a:r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378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8625"/>
            <a:ext cx="8524875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5C3F6F-625E-4078-A4DC-3B20677CA290}" type="datetime1">
              <a:rPr lang="fr-FR" smtClean="0"/>
              <a:pPr>
                <a:defRPr/>
              </a:pPr>
              <a:t>29/05/2013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ATLAS Metadata Interface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689B5-D1CC-487D-A9FF-D4B4C33237A2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309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5C3F6F-625E-4078-A4DC-3B20677CA290}" type="datetime1">
              <a:rPr lang="fr-FR" smtClean="0"/>
              <a:pPr>
                <a:defRPr/>
              </a:pPr>
              <a:t>29/05/2013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ATLAS Metadata Interface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689B5-D1CC-487D-A9FF-D4B4C33237A2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534400" cy="602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118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MI-FRAMEWOR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AMI-FRAMEWORK</Template>
  <TotalTime>4608</TotalTime>
  <Words>1789</Words>
  <Application>Microsoft Office PowerPoint</Application>
  <PresentationFormat>Affichage à l'écran (4:3)</PresentationFormat>
  <Paragraphs>571</Paragraphs>
  <Slides>43</Slides>
  <Notes>3</Notes>
  <HiddenSlides>0</HiddenSlides>
  <MMClips>0</MMClips>
  <ScaleCrop>false</ScaleCrop>
  <HeadingPairs>
    <vt:vector size="6" baseType="variant"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43</vt:i4>
      </vt:variant>
    </vt:vector>
  </HeadingPairs>
  <TitlesOfParts>
    <vt:vector size="46" baseType="lpstr">
      <vt:lpstr>AMI-FRAMEWORK</vt:lpstr>
      <vt:lpstr>Conception personnalisée</vt:lpstr>
      <vt:lpstr>Graphique</vt:lpstr>
      <vt:lpstr>ATLAS Metadata Interface  Une Histoire</vt:lpstr>
      <vt:lpstr>AMI – C’est quoi?</vt:lpstr>
      <vt:lpstr>Framework </vt:lpstr>
      <vt:lpstr>AMI Framework</vt:lpstr>
      <vt:lpstr>AMI et Tag Collector</vt:lpstr>
      <vt:lpstr>Histoire (et pré-histoire)</vt:lpstr>
      <vt:lpstr>Présentation PowerPoint</vt:lpstr>
      <vt:lpstr>Présentation PowerPoint</vt:lpstr>
      <vt:lpstr>Présentation PowerPoint</vt:lpstr>
      <vt:lpstr>Les Années RAT</vt:lpstr>
      <vt:lpstr>Présentation PowerPoint</vt:lpstr>
      <vt:lpstr>Présentation PowerPoint</vt:lpstr>
      <vt:lpstr>Présentation PowerPoint</vt:lpstr>
      <vt:lpstr>BRIDGE design pattern</vt:lpstr>
      <vt:lpstr>Présentation PowerPoint</vt:lpstr>
      <vt:lpstr>AMI Review 2006</vt:lpstr>
      <vt:lpstr>Onward and Upward</vt:lpstr>
      <vt:lpstr>Présentation PowerPoint</vt:lpstr>
      <vt:lpstr>Présentation PowerPoint</vt:lpstr>
      <vt:lpstr>Acquisition des Métadonnées</vt:lpstr>
      <vt:lpstr>AMI is a "mediator interface" </vt:lpstr>
      <vt:lpstr>Nos sources</vt:lpstr>
      <vt:lpstr>Comment remplir les bases de données?</vt:lpstr>
      <vt:lpstr>Une exception française</vt:lpstr>
      <vt:lpstr>Servers 2013</vt:lpstr>
      <vt:lpstr>Quelques mots sur l’architecture</vt:lpstr>
      <vt:lpstr>Architecture II</vt:lpstr>
      <vt:lpstr>Un mot sur l’environnement du travail</vt:lpstr>
      <vt:lpstr>Quelques pensées</vt:lpstr>
      <vt:lpstr>Il faut faire avec.</vt:lpstr>
      <vt:lpstr>Même des conseils?</vt:lpstr>
      <vt:lpstr>ATLAS est une grande collaboration.</vt:lpstr>
      <vt:lpstr>N’importe qui peut écrire quelques lignes de code. </vt:lpstr>
      <vt:lpstr>Remerciements</vt:lpstr>
      <vt:lpstr>Extra Slides</vt:lpstr>
      <vt:lpstr>Command engine</vt:lpstr>
      <vt:lpstr>Metadata Query Language</vt:lpstr>
      <vt:lpstr>Connections - Transactions</vt:lpstr>
      <vt:lpstr>Connections - Transactions</vt:lpstr>
      <vt:lpstr>XSLT pooling </vt:lpstr>
      <vt:lpstr>Task server</vt:lpstr>
      <vt:lpstr>Databases</vt:lpstr>
      <vt:lpstr>Router database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ATLAS Metadata Interface</dc:title>
  <dc:creator>Solveig Albrand</dc:creator>
  <cp:lastModifiedBy>Solveig Albrand</cp:lastModifiedBy>
  <cp:revision>109</cp:revision>
  <cp:lastPrinted>2011-10-13T08:21:49Z</cp:lastPrinted>
  <dcterms:created xsi:type="dcterms:W3CDTF">2013-05-21T14:42:50Z</dcterms:created>
  <dcterms:modified xsi:type="dcterms:W3CDTF">2013-05-29T13:47:24Z</dcterms:modified>
</cp:coreProperties>
</file>