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r:id="rId1"/>
  </p:sldMasterIdLst>
  <p:notesMasterIdLst>
    <p:notesMasterId r:id="rId22"/>
  </p:notesMasterIdLst>
  <p:handoutMasterIdLst>
    <p:handoutMasterId r:id="rId23"/>
  </p:handoutMasterIdLst>
  <p:sldIdLst>
    <p:sldId id="269" r:id="rId2"/>
    <p:sldId id="297" r:id="rId3"/>
    <p:sldId id="282" r:id="rId4"/>
    <p:sldId id="281" r:id="rId5"/>
    <p:sldId id="301" r:id="rId6"/>
    <p:sldId id="299" r:id="rId7"/>
    <p:sldId id="298" r:id="rId8"/>
    <p:sldId id="300" r:id="rId9"/>
    <p:sldId id="309" r:id="rId10"/>
    <p:sldId id="304" r:id="rId11"/>
    <p:sldId id="303" r:id="rId12"/>
    <p:sldId id="306" r:id="rId13"/>
    <p:sldId id="312" r:id="rId14"/>
    <p:sldId id="313" r:id="rId15"/>
    <p:sldId id="305" r:id="rId16"/>
    <p:sldId id="310" r:id="rId17"/>
    <p:sldId id="307" r:id="rId18"/>
    <p:sldId id="311" r:id="rId19"/>
    <p:sldId id="308" r:id="rId20"/>
    <p:sldId id="296" r:id="rId21"/>
  </p:sldIdLst>
  <p:sldSz cx="9144000" cy="6858000" type="screen4x3"/>
  <p:notesSz cx="677545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37B0D3"/>
    <a:srgbClr val="0299B0"/>
    <a:srgbClr val="04889C"/>
    <a:srgbClr val="3ECEDD"/>
    <a:srgbClr val="3BD4EB"/>
    <a:srgbClr val="0893A6"/>
    <a:srgbClr val="15C0E9"/>
    <a:srgbClr val="2CD1E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64" autoAdjust="0"/>
    <p:restoredTop sz="94737" autoAdjust="0"/>
  </p:normalViewPr>
  <p:slideViewPr>
    <p:cSldViewPr>
      <p:cViewPr varScale="1">
        <p:scale>
          <a:sx n="104" d="100"/>
          <a:sy n="104" d="100"/>
        </p:scale>
        <p:origin x="-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F8AD-F996-6B4A-BD1D-C5F755F23E09}" type="datetimeFigureOut">
              <a:rPr lang="fr-FR" smtClean="0"/>
              <a:pPr/>
              <a:t>28/05/13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C65A8-D2EF-EB4D-9D77-45F528717D8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602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37854" y="0"/>
            <a:ext cx="293602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12BED5C-83F6-42D9-B254-ABA510E06572}" type="datetime1">
              <a:rPr lang="fr-FR"/>
              <a:pPr/>
              <a:t>28/05/13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7545" y="4705350"/>
            <a:ext cx="5420360" cy="445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602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37854" y="9408981"/>
            <a:ext cx="293602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36FB90A-E67E-4BFA-AA03-0CC5DF50DBD1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AFE345-43CD-40FD-8FB0-AA994DEC9503}" type="slidenum">
              <a:rPr lang="fr-FR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AFE345-43CD-40FD-8FB0-AA994DEC9503}" type="slidenum">
              <a:rPr lang="fr-FR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AFE345-43CD-40FD-8FB0-AA994DEC9503}" type="slidenum">
              <a:rPr lang="fr-FR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AFE345-43CD-40FD-8FB0-AA994DEC9503}" type="slidenum">
              <a:rPr lang="fr-FR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AFE345-43CD-40FD-8FB0-AA994DEC9503}" type="slidenum">
              <a:rPr lang="fr-FR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AFE345-43CD-40FD-8FB0-AA994DEC9503}" type="slidenum">
              <a:rPr lang="fr-FR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06A6323-BB37-4867-9521-DE33AAC56164}" type="slidenum">
              <a:rPr lang="fr-FR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AFE345-43CD-40FD-8FB0-AA994DEC9503}" type="slidenum">
              <a:rPr lang="fr-FR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06A6323-BB37-4867-9521-DE33AAC56164}" type="slidenum">
              <a:rPr lang="fr-FR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AFE345-43CD-40FD-8FB0-AA994DEC9503}" type="slidenum">
              <a:rPr lang="fr-FR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AFE345-43CD-40FD-8FB0-AA994DEC9503}" type="slidenum">
              <a:rPr lang="fr-FR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06A6323-BB37-4867-9521-DE33AAC56164}" type="slidenum">
              <a:rPr lang="fr-FR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AFE345-43CD-40FD-8FB0-AA994DEC9503}" type="slidenum">
              <a:rPr lang="fr-FR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AFE345-43CD-40FD-8FB0-AA994DEC9503}" type="slidenum">
              <a:rPr lang="fr-FR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AFE345-43CD-40FD-8FB0-AA994DEC9503}" type="slidenum">
              <a:rPr lang="fr-FR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AFE345-43CD-40FD-8FB0-AA994DEC9503}" type="slidenum">
              <a:rPr lang="fr-FR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AFE345-43CD-40FD-8FB0-AA994DEC9503}" type="slidenum">
              <a:rPr lang="fr-FR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06A6323-BB37-4867-9521-DE33AAC56164}" type="slidenum">
              <a:rPr lang="fr-FR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1225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9AFE345-43CD-40FD-8FB0-AA994DEC9503}" type="slidenum">
              <a:rPr lang="fr-FR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43B3AC-FFC0-9141-B615-7B6031AD58E4}" type="datetime1">
              <a:rPr lang="fr-FR" smtClean="0"/>
              <a:pPr/>
              <a:t>28/05/13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2C9E8-1A35-4CB3-ABDC-EF56F6C3684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04AF13-AE6E-0A4B-B364-85873A1D7F50}" type="datetime1">
              <a:rPr lang="fr-FR" smtClean="0"/>
              <a:pPr/>
              <a:t>28/05/13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83878-AE76-4232-8DEA-C7BA8A41A64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F2D831-3464-8D4F-B954-BA95E4866DD2}" type="datetime1">
              <a:rPr lang="fr-FR" smtClean="0"/>
              <a:pPr/>
              <a:t>28/05/13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B934C-FDF6-4617-8FC9-172D0DFAD17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D92E85-47BB-074B-A749-F234C83E64F1}" type="datetime1">
              <a:rPr lang="fr-FR" smtClean="0"/>
              <a:pPr/>
              <a:t>28/05/13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CAE35-41CD-4588-A0A9-3BCFFECAF67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EF968-F2BA-0840-8C0A-32F4EF8AB2B5}" type="datetime1">
              <a:rPr lang="fr-FR" smtClean="0"/>
              <a:pPr/>
              <a:t>28/05/13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E66AD-BEE5-44AD-9BD0-6AD702E8D7E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1EBF8-291F-F840-8DE1-0906C1C6BF6C}" type="datetime1">
              <a:rPr lang="fr-FR" smtClean="0"/>
              <a:pPr/>
              <a:t>28/05/13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82DAA-6BA5-43C7-9608-A355138AD32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5C303-4DD4-8C48-96CB-4277B488C9CF}" type="datetime1">
              <a:rPr lang="fr-FR" smtClean="0"/>
              <a:pPr/>
              <a:t>28/05/13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BCCD8-692F-4C58-AE19-7F7407E0F9D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F4B7A-AE1F-884F-A175-3C5816622D15}" type="datetime1">
              <a:rPr lang="fr-FR" smtClean="0"/>
              <a:pPr/>
              <a:t>28/05/13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58AC4-8F4A-4C28-BE46-4B3E02DDDDC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AA5BD7-2B2C-6E42-913F-A9A5120EE467}" type="datetime1">
              <a:rPr lang="fr-FR" smtClean="0"/>
              <a:pPr/>
              <a:t>28/05/13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0540A-96FA-4C73-AB2C-2A2F000C358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E3850-2547-E947-A9F6-FDDB944F2987}" type="datetime1">
              <a:rPr lang="fr-FR" smtClean="0"/>
              <a:pPr/>
              <a:t>28/05/13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83D74-0CEC-4887-94B1-3B675D94DA1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8257EF-ADC3-8D41-BE1B-DAD013DC48C3}" type="datetime1">
              <a:rPr lang="fr-FR" smtClean="0"/>
              <a:pPr/>
              <a:t>28/05/13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C53AC-1A83-402B-93C5-8E910F3B3A5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9D86DBF-8408-5B45-8FED-343436611A93}" type="datetime1">
              <a:rPr lang="fr-FR" smtClean="0"/>
              <a:pPr/>
              <a:t>28/05/13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FE0049D-6D12-41B2-8A47-71A43392A645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5" Type="http://schemas.openxmlformats.org/officeDocument/2006/relationships/hyperlink" Target="http://50ans-ipnl.sciencesconf.org" TargetMode="External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er 10"/>
          <p:cNvGrpSpPr>
            <a:grpSpLocks/>
          </p:cNvGrpSpPr>
          <p:nvPr/>
        </p:nvGrpSpPr>
        <p:grpSpPr bwMode="auto">
          <a:xfrm>
            <a:off x="0" y="1"/>
            <a:ext cx="9144000" cy="6818313"/>
            <a:chOff x="0" y="0"/>
            <a:chExt cx="9144000" cy="6818313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9144000" cy="6019800"/>
            </a:xfrm>
            <a:prstGeom prst="rect">
              <a:avLst/>
            </a:prstGeom>
            <a:gradFill rotWithShape="1">
              <a:gsLst>
                <a:gs pos="0">
                  <a:srgbClr val="2787A0"/>
                </a:gs>
                <a:gs pos="33000">
                  <a:srgbClr val="2787A0"/>
                </a:gs>
                <a:gs pos="80000">
                  <a:srgbClr val="36B1D2"/>
                </a:gs>
                <a:gs pos="100000">
                  <a:srgbClr val="34B3D6"/>
                </a:gs>
              </a:gsLst>
              <a:lin ang="3600000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latin typeface="Calibri" pitchFamily="34" charset="0"/>
              </a:endParaRPr>
            </a:p>
          </p:txBody>
        </p:sp>
        <p:pic>
          <p:nvPicPr>
            <p:cNvPr id="13" name="Image 12" descr="IPNL transp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6221413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  <p:pic>
          <p:nvPicPr>
            <p:cNvPr id="14344" name="Image 33" descr="logo_universit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6143625"/>
              <a:ext cx="1371600" cy="627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Image 15" descr="logo lyon 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0188" y="6096000"/>
              <a:ext cx="1012825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Image 22" descr="IN2P3Filaire-Q_SignV copie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48600" y="6148388"/>
              <a:ext cx="1111250" cy="617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Sous-titre 2"/>
          <p:cNvSpPr txBox="1">
            <a:spLocks/>
          </p:cNvSpPr>
          <p:nvPr/>
        </p:nvSpPr>
        <p:spPr>
          <a:xfrm>
            <a:off x="755576" y="2636912"/>
            <a:ext cx="7416824" cy="1295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stA="50000" endPos="70000" dist="12700" dir="5400000" sy="-100000" algn="bl" rotWithShape="0"/>
                </a:effectLst>
                <a:latin typeface="Corbel" pitchFamily="34" charset="0"/>
                <a:ea typeface="+mn-ea"/>
              </a:rPr>
              <a:t>Rapport de site Tier3 IN2P3-IPNL</a:t>
            </a:r>
            <a:endParaRPr lang="fr-FR" sz="4000" dirty="0">
              <a:solidFill>
                <a:schemeClr val="accent5">
                  <a:lumMod val="40000"/>
                  <a:lumOff val="60000"/>
                </a:schemeClr>
              </a:solidFill>
              <a:effectLst>
                <a:reflection stA="50000" endPos="70000" dist="12700" dir="5400000" sy="-100000" algn="bl" rotWithShape="0"/>
              </a:effectLst>
              <a:latin typeface="Corbel" pitchFamily="34" charset="0"/>
              <a:ea typeface="+mn-ea"/>
            </a:endParaRPr>
          </a:p>
        </p:txBody>
      </p:sp>
      <p:sp>
        <p:nvSpPr>
          <p:cNvPr id="14340" name="Sous-titre 2"/>
          <p:cNvSpPr txBox="1">
            <a:spLocks/>
          </p:cNvSpPr>
          <p:nvPr/>
        </p:nvSpPr>
        <p:spPr bwMode="auto">
          <a:xfrm>
            <a:off x="2483768" y="18864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pitchFamily="34" charset="0"/>
              <a:buNone/>
            </a:pPr>
            <a:r>
              <a:rPr lang="fr-FR" sz="2200" dirty="0" smtClean="0">
                <a:solidFill>
                  <a:srgbClr val="B7DEE8"/>
                </a:solidFill>
                <a:latin typeface="Calibri" pitchFamily="34" charset="0"/>
              </a:rPr>
              <a:t>PUGNERE Denis</a:t>
            </a:r>
          </a:p>
          <a:p>
            <a:pPr algn="r">
              <a:spcBef>
                <a:spcPct val="20000"/>
              </a:spcBef>
              <a:buFont typeface="Arial" pitchFamily="34" charset="0"/>
              <a:buNone/>
            </a:pPr>
            <a:r>
              <a:rPr lang="fr-FR" sz="2200" dirty="0" smtClean="0">
                <a:solidFill>
                  <a:srgbClr val="B7DEE8"/>
                </a:solidFill>
                <a:latin typeface="Calibri" pitchFamily="34" charset="0"/>
              </a:rPr>
              <a:t>Institut de </a:t>
            </a:r>
            <a:r>
              <a:rPr lang="fr-FR" sz="2200" smtClean="0">
                <a:solidFill>
                  <a:srgbClr val="B7DEE8"/>
                </a:solidFill>
                <a:latin typeface="Calibri" pitchFamily="34" charset="0"/>
              </a:rPr>
              <a:t>Physique Nucléaire de Lyon</a:t>
            </a:r>
            <a:endParaRPr lang="fr-FR" sz="2200" dirty="0">
              <a:solidFill>
                <a:srgbClr val="B7DEE8"/>
              </a:solidFill>
              <a:latin typeface="Calibri" pitchFamily="34" charset="0"/>
            </a:endParaRPr>
          </a:p>
        </p:txBody>
      </p:sp>
      <p:sp>
        <p:nvSpPr>
          <p:cNvPr id="14341" name="Sous-titre 2"/>
          <p:cNvSpPr txBox="1">
            <a:spLocks/>
          </p:cNvSpPr>
          <p:nvPr/>
        </p:nvSpPr>
        <p:spPr bwMode="auto">
          <a:xfrm>
            <a:off x="251520" y="5105400"/>
            <a:ext cx="6400800" cy="91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sz="2200" dirty="0" smtClean="0">
                <a:solidFill>
                  <a:srgbClr val="B7DEE8"/>
                </a:solidFill>
                <a:latin typeface="Calibri" pitchFamily="34" charset="0"/>
              </a:rPr>
              <a:t>Rencontres </a:t>
            </a:r>
            <a:r>
              <a:rPr lang="fr-FR" sz="2200" dirty="0" err="1" smtClean="0">
                <a:solidFill>
                  <a:srgbClr val="B7DEE8"/>
                </a:solidFill>
                <a:latin typeface="Calibri" pitchFamily="34" charset="0"/>
              </a:rPr>
              <a:t>LCG-France</a:t>
            </a:r>
            <a:endParaRPr lang="fr-FR" sz="2200" dirty="0" smtClean="0">
              <a:solidFill>
                <a:srgbClr val="B7DEE8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sz="2200" dirty="0" smtClean="0">
                <a:solidFill>
                  <a:srgbClr val="B7DEE8"/>
                </a:solidFill>
                <a:latin typeface="Calibri" pitchFamily="34" charset="0"/>
              </a:rPr>
              <a:t>28-30 mai 2013 – LLR Palaiseau</a:t>
            </a:r>
            <a:endParaRPr lang="fr-FR" sz="2200" dirty="0">
              <a:solidFill>
                <a:srgbClr val="B7DEE8"/>
              </a:solidFill>
              <a:latin typeface="Calibri" pitchFamily="34" charset="0"/>
            </a:endParaRPr>
          </a:p>
        </p:txBody>
      </p:sp>
      <p:pic>
        <p:nvPicPr>
          <p:cNvPr id="11" name="Image 10" descr="Tampon-50an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267" y="6070601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24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 flip="none" rotWithShape="1">
              <a:gsLst>
                <a:gs pos="3300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36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ea typeface="ＭＳ Ｐゴシック" pitchFamily="34" charset="-128"/>
              </a:endParaRPr>
            </a:p>
          </p:txBody>
        </p:sp>
        <p:pic>
          <p:nvPicPr>
            <p:cNvPr id="11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7411" name="Titre 1"/>
          <p:cNvSpPr>
            <a:spLocks noGrp="1"/>
          </p:cNvSpPr>
          <p:nvPr>
            <p:ph type="ctrTitle"/>
          </p:nvPr>
        </p:nvSpPr>
        <p:spPr>
          <a:xfrm>
            <a:off x="1547664" y="-315914"/>
            <a:ext cx="7596336" cy="1470027"/>
          </a:xfrm>
        </p:spPr>
        <p:txBody>
          <a:bodyPr/>
          <a:lstStyle/>
          <a:p>
            <a:pPr algn="l" eaLnBrk="1" hangingPunct="1"/>
            <a:r>
              <a:rPr lang="fr-FR" sz="3600" dirty="0" smtClean="0">
                <a:solidFill>
                  <a:srgbClr val="215968"/>
                </a:solidFill>
                <a:ea typeface="ＭＳ Ｐゴシック" pitchFamily="34" charset="-128"/>
              </a:rPr>
              <a:t>Statistiques 01/2013 -&gt; 05/2013</a:t>
            </a:r>
            <a:endParaRPr lang="fr-FR" sz="3400" dirty="0" smtClean="0">
              <a:solidFill>
                <a:srgbClr val="215968"/>
              </a:solidFill>
              <a:ea typeface="ＭＳ Ｐゴシック" pitchFamily="34" charset="-128"/>
            </a:endParaRPr>
          </a:p>
        </p:txBody>
      </p:sp>
      <p:sp>
        <p:nvSpPr>
          <p:cNvPr id="17412" name="Sous-titr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6400800" cy="533400"/>
          </a:xfrm>
        </p:spPr>
        <p:txBody>
          <a:bodyPr/>
          <a:lstStyle/>
          <a:p>
            <a:pPr algn="l" eaLnBrk="1" hangingPunct="1"/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Rencontres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LCG-France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– 28-30 mai 2013 – LLR Palaiseau</a:t>
            </a:r>
          </a:p>
        </p:txBody>
      </p:sp>
      <p:grpSp>
        <p:nvGrpSpPr>
          <p:cNvPr id="3" name="Grouper 12"/>
          <p:cNvGrpSpPr>
            <a:grpSpLocks/>
          </p:cNvGrpSpPr>
          <p:nvPr/>
        </p:nvGrpSpPr>
        <p:grpSpPr bwMode="auto">
          <a:xfrm>
            <a:off x="-381000" y="-381000"/>
            <a:ext cx="9596438" cy="1676400"/>
            <a:chOff x="-381000" y="-381000"/>
            <a:chExt cx="9596438" cy="167640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50" y="980728"/>
              <a:ext cx="781208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-381000" y="-3810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fr-FR" sz="3400" dirty="0" smtClean="0">
                <a:solidFill>
                  <a:srgbClr val="FFFFFF"/>
                </a:solidFill>
                <a:latin typeface="Calibri" pitchFamily="34" charset="0"/>
              </a:rPr>
              <a:t>2.1</a:t>
            </a:r>
            <a:endParaRPr lang="fr-FR" sz="3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71600"/>
            <a:ext cx="7924800" cy="3962400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447800" y="5410200"/>
          <a:ext cx="6096000" cy="588675"/>
        </p:xfrm>
        <a:graphic>
          <a:graphicData uri="http://schemas.openxmlformats.org/drawingml/2006/table">
            <a:tbl>
              <a:tblPr/>
              <a:tblGrid>
                <a:gridCol w="617004"/>
                <a:gridCol w="542964"/>
                <a:gridCol w="617004"/>
                <a:gridCol w="617004"/>
                <a:gridCol w="617004"/>
                <a:gridCol w="617004"/>
                <a:gridCol w="617004"/>
                <a:gridCol w="617004"/>
                <a:gridCol w="617004"/>
                <a:gridCol w="617004"/>
              </a:tblGrid>
              <a:tr h="128058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latin typeface="Verdana"/>
                        </a:rPr>
                        <a:t>Normalised CPU time [units HEPSPEC06.Hours] by SITE and VO (Excluded dteam and ops VOs) : 01/2013 -&gt; 05/2013</a:t>
                      </a:r>
                    </a:p>
                  </a:txBody>
                  <a:tcPr marL="8227" marR="8227" marT="8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96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SITE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alice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calice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cms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dzero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vo.agata.org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vo.formation.idgrilles.fr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vo.france-grilles.fr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vo.ipnl.in2p3.fr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Total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latin typeface="Verdana"/>
                        </a:rPr>
                        <a:t>IN2P3-IPNL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11,071,024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111,636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3,665,464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2,037,372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48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23,396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latin typeface="Verdana"/>
                        </a:rPr>
                        <a:t>1,144,176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latin typeface="Verdana"/>
                        </a:rPr>
                        <a:t>18,053,124</a:t>
                      </a:r>
                    </a:p>
                  </a:txBody>
                  <a:tcPr marL="8227" marR="8227" marT="8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381000" y="4876800"/>
            <a:ext cx="8156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EGI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Accounting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portal : http://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accounting.egi.eu/egi.php?ExecutingSite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=IN2P3-IPNL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24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 flip="none" rotWithShape="1">
              <a:gsLst>
                <a:gs pos="3300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36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ea typeface="ＭＳ Ｐゴシック" pitchFamily="34" charset="-128"/>
              </a:endParaRPr>
            </a:p>
          </p:txBody>
        </p:sp>
        <p:pic>
          <p:nvPicPr>
            <p:cNvPr id="11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7411" name="Titre 1"/>
          <p:cNvSpPr>
            <a:spLocks noGrp="1"/>
          </p:cNvSpPr>
          <p:nvPr>
            <p:ph type="ctrTitle"/>
          </p:nvPr>
        </p:nvSpPr>
        <p:spPr>
          <a:xfrm>
            <a:off x="1547664" y="-315914"/>
            <a:ext cx="7596336" cy="1470027"/>
          </a:xfrm>
        </p:spPr>
        <p:txBody>
          <a:bodyPr/>
          <a:lstStyle/>
          <a:p>
            <a:pPr algn="l" eaLnBrk="1" hangingPunct="1"/>
            <a:r>
              <a:rPr lang="fr-FR" sz="3600" dirty="0" smtClean="0">
                <a:solidFill>
                  <a:srgbClr val="215968"/>
                </a:solidFill>
                <a:ea typeface="ＭＳ Ｐゴシック" pitchFamily="34" charset="-128"/>
              </a:rPr>
              <a:t>Activité CMS sur le FR-T3-IPNL</a:t>
            </a:r>
            <a:endParaRPr lang="fr-FR" sz="3400" dirty="0" smtClean="0">
              <a:solidFill>
                <a:srgbClr val="215968"/>
              </a:solidFill>
              <a:ea typeface="ＭＳ Ｐゴシック" pitchFamily="34" charset="-128"/>
            </a:endParaRPr>
          </a:p>
        </p:txBody>
      </p:sp>
      <p:sp>
        <p:nvSpPr>
          <p:cNvPr id="17412" name="Sous-titr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6400800" cy="533400"/>
          </a:xfrm>
        </p:spPr>
        <p:txBody>
          <a:bodyPr/>
          <a:lstStyle/>
          <a:p>
            <a:pPr algn="l" eaLnBrk="1" hangingPunct="1"/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Rencontres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LCG-France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– 28-30 mai 2013 – LLR Palaiseau</a:t>
            </a:r>
          </a:p>
        </p:txBody>
      </p:sp>
      <p:grpSp>
        <p:nvGrpSpPr>
          <p:cNvPr id="3" name="Grouper 12"/>
          <p:cNvGrpSpPr>
            <a:grpSpLocks/>
          </p:cNvGrpSpPr>
          <p:nvPr/>
        </p:nvGrpSpPr>
        <p:grpSpPr bwMode="auto">
          <a:xfrm>
            <a:off x="-381000" y="-381000"/>
            <a:ext cx="9596438" cy="1676400"/>
            <a:chOff x="-381000" y="-381000"/>
            <a:chExt cx="9596438" cy="167640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50" y="980728"/>
              <a:ext cx="781208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-381000" y="-3810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fr-FR" sz="3400" dirty="0" smtClean="0">
                <a:solidFill>
                  <a:srgbClr val="FFFFFF"/>
                </a:solidFill>
                <a:latin typeface="Calibri" pitchFamily="34" charset="0"/>
              </a:rPr>
              <a:t>2.2</a:t>
            </a:r>
            <a:endParaRPr lang="fr-FR" sz="3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5800" y="1413064"/>
            <a:ext cx="80772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Slide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from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Stéphane PERRIES (CMS)</a:t>
            </a:r>
          </a:p>
          <a:p>
            <a:endParaRPr lang="fr-FR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Main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activities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: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Data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Analysis</a:t>
            </a:r>
            <a:endParaRPr lang="fr-FR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MC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Generation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: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largest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Madgraph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farm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in the world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CPU : 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1136 slots  (8494 HEP-SPEC06) – 63%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reserved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for CMS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Usage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since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01/01/2012 : 13 MHEP-SPEC06 (20%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from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local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users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)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Disk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: 600 TB for CMS 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Host the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Primary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datasets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for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interesting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the local analyses (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where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we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can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not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afford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to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loose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jobs)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Local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rootuples</a:t>
            </a:r>
            <a:endParaRPr lang="fr-FR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>
              <a:buFont typeface="Arial"/>
              <a:buChar char="•"/>
            </a:pP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Strong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and essential support for the local analyses :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Rate of job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success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close to 100%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when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running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crab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in local.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Large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priority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: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almost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no time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spent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in queue (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quasi-interactive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Good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reactivity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from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the local IT team</a:t>
            </a:r>
          </a:p>
          <a:p>
            <a:pPr>
              <a:buFont typeface="Arial"/>
              <a:buChar char="•"/>
            </a:pPr>
            <a:endParaRPr lang="fr-FR" b="1" dirty="0" smtClean="0">
              <a:solidFill>
                <a:srgbClr val="21596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24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 flip="none" rotWithShape="1">
              <a:gsLst>
                <a:gs pos="3300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36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ea typeface="ＭＳ Ｐゴシック" pitchFamily="34" charset="-128"/>
              </a:endParaRPr>
            </a:p>
          </p:txBody>
        </p:sp>
        <p:pic>
          <p:nvPicPr>
            <p:cNvPr id="11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7411" name="Titre 1"/>
          <p:cNvSpPr>
            <a:spLocks noGrp="1"/>
          </p:cNvSpPr>
          <p:nvPr>
            <p:ph type="ctrTitle"/>
          </p:nvPr>
        </p:nvSpPr>
        <p:spPr>
          <a:xfrm>
            <a:off x="1547664" y="-315914"/>
            <a:ext cx="7596336" cy="1470027"/>
          </a:xfrm>
        </p:spPr>
        <p:txBody>
          <a:bodyPr/>
          <a:lstStyle/>
          <a:p>
            <a:pPr algn="l" eaLnBrk="1" hangingPunct="1"/>
            <a:r>
              <a:rPr lang="fr-FR" sz="3600" dirty="0" smtClean="0">
                <a:solidFill>
                  <a:srgbClr val="215968"/>
                </a:solidFill>
                <a:ea typeface="ＭＳ Ｐゴシック" pitchFamily="34" charset="-128"/>
              </a:rPr>
              <a:t>Statistiques CMS : 01/2013 -&gt; 05/2013</a:t>
            </a:r>
            <a:endParaRPr lang="fr-FR" sz="3400" dirty="0" smtClean="0">
              <a:solidFill>
                <a:srgbClr val="215968"/>
              </a:solidFill>
              <a:ea typeface="ＭＳ Ｐゴシック" pitchFamily="34" charset="-128"/>
            </a:endParaRPr>
          </a:p>
        </p:txBody>
      </p:sp>
      <p:sp>
        <p:nvSpPr>
          <p:cNvPr id="17412" name="Sous-titr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6400800" cy="533400"/>
          </a:xfrm>
        </p:spPr>
        <p:txBody>
          <a:bodyPr/>
          <a:lstStyle/>
          <a:p>
            <a:pPr algn="l" eaLnBrk="1" hangingPunct="1"/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Rencontres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LCG-France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– 28-30 mai 2013 – LLR Palaiseau</a:t>
            </a:r>
          </a:p>
        </p:txBody>
      </p:sp>
      <p:grpSp>
        <p:nvGrpSpPr>
          <p:cNvPr id="3" name="Grouper 12"/>
          <p:cNvGrpSpPr>
            <a:grpSpLocks/>
          </p:cNvGrpSpPr>
          <p:nvPr/>
        </p:nvGrpSpPr>
        <p:grpSpPr bwMode="auto">
          <a:xfrm>
            <a:off x="-381000" y="-381000"/>
            <a:ext cx="9596438" cy="1676400"/>
            <a:chOff x="-381000" y="-381000"/>
            <a:chExt cx="9596438" cy="167640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50" y="980728"/>
              <a:ext cx="781208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-381000" y="-3810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fr-FR" sz="3400" dirty="0" smtClean="0">
                <a:solidFill>
                  <a:srgbClr val="FFFFFF"/>
                </a:solidFill>
                <a:latin typeface="Calibri" pitchFamily="34" charset="0"/>
              </a:rPr>
              <a:t>2.3</a:t>
            </a:r>
            <a:endParaRPr lang="fr-FR" sz="3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1200"/>
            <a:ext cx="4470400" cy="3352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200" y="1752600"/>
            <a:ext cx="5003800" cy="375285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38202" y="1307068"/>
            <a:ext cx="489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Dashboard CMS : http://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dashboard.cern.ch/cms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24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 flip="none" rotWithShape="1">
              <a:gsLst>
                <a:gs pos="3300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36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ea typeface="ＭＳ Ｐゴシック" pitchFamily="34" charset="-128"/>
              </a:endParaRPr>
            </a:p>
          </p:txBody>
        </p:sp>
        <p:pic>
          <p:nvPicPr>
            <p:cNvPr id="11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7411" name="Titre 1"/>
          <p:cNvSpPr>
            <a:spLocks noGrp="1"/>
          </p:cNvSpPr>
          <p:nvPr>
            <p:ph type="ctrTitle"/>
          </p:nvPr>
        </p:nvSpPr>
        <p:spPr>
          <a:xfrm>
            <a:off x="1547664" y="-315914"/>
            <a:ext cx="7596336" cy="1470027"/>
          </a:xfrm>
        </p:spPr>
        <p:txBody>
          <a:bodyPr/>
          <a:lstStyle/>
          <a:p>
            <a:pPr algn="l" eaLnBrk="1" hangingPunct="1"/>
            <a:r>
              <a:rPr lang="fr-FR" sz="3600" dirty="0" smtClean="0">
                <a:solidFill>
                  <a:srgbClr val="215968"/>
                </a:solidFill>
                <a:ea typeface="ＭＳ Ｐゴシック" pitchFamily="34" charset="-128"/>
              </a:rPr>
              <a:t>Activité Alice sur le FR-T3-IPNL (1/2)</a:t>
            </a:r>
            <a:endParaRPr lang="fr-FR" sz="3400" dirty="0" smtClean="0">
              <a:solidFill>
                <a:srgbClr val="215968"/>
              </a:solidFill>
              <a:ea typeface="ＭＳ Ｐゴシック" pitchFamily="34" charset="-128"/>
            </a:endParaRPr>
          </a:p>
        </p:txBody>
      </p:sp>
      <p:sp>
        <p:nvSpPr>
          <p:cNvPr id="17412" name="Sous-titr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6400800" cy="533400"/>
          </a:xfrm>
        </p:spPr>
        <p:txBody>
          <a:bodyPr/>
          <a:lstStyle/>
          <a:p>
            <a:pPr algn="l" eaLnBrk="1" hangingPunct="1"/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Rencontres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LCG-France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– 28-30 mai 2013 – LLR Palaiseau</a:t>
            </a:r>
          </a:p>
        </p:txBody>
      </p:sp>
      <p:grpSp>
        <p:nvGrpSpPr>
          <p:cNvPr id="3" name="Grouper 12"/>
          <p:cNvGrpSpPr>
            <a:grpSpLocks/>
          </p:cNvGrpSpPr>
          <p:nvPr/>
        </p:nvGrpSpPr>
        <p:grpSpPr bwMode="auto">
          <a:xfrm>
            <a:off x="-381000" y="-381000"/>
            <a:ext cx="9596438" cy="1676400"/>
            <a:chOff x="-381000" y="-381000"/>
            <a:chExt cx="9596438" cy="167640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50" y="980728"/>
              <a:ext cx="781208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-381000" y="-3810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fr-FR" sz="3400" dirty="0" smtClean="0">
                <a:solidFill>
                  <a:srgbClr val="FFFFFF"/>
                </a:solidFill>
                <a:latin typeface="Calibri" pitchFamily="34" charset="0"/>
              </a:rPr>
              <a:t>2.4</a:t>
            </a:r>
            <a:endParaRPr lang="fr-FR" sz="3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5800" y="1066800"/>
            <a:ext cx="8077200" cy="400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						Page de B.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Cheynis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(Alice)</a:t>
            </a:r>
          </a:p>
          <a:p>
            <a:r>
              <a:rPr lang="fr-FR" sz="2000" b="1" dirty="0" smtClean="0">
                <a:solidFill>
                  <a:srgbClr val="215968"/>
                </a:solidFill>
                <a:latin typeface="Calibri" pitchFamily="34" charset="0"/>
              </a:rPr>
              <a:t>Types d’analyse de physique :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</a:p>
          <a:p>
            <a:endParaRPr lang="fr-FR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>
              <a:buFont typeface="Arial"/>
              <a:buChar char="•"/>
            </a:pPr>
            <a:r>
              <a:rPr lang="fr-FR" b="1" u="sng" dirty="0" smtClean="0">
                <a:solidFill>
                  <a:srgbClr val="215968"/>
                </a:solidFill>
                <a:latin typeface="Calibri" pitchFamily="34" charset="0"/>
              </a:rPr>
              <a:t> Simulations, reconstructions et analyse 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d'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événements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pour l'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étude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des performances physiques pour le projet d'upgrade MFT (utilisation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distribuée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dans l'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année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, pics de production possibles selon le calendrier d'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activités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établi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par le CERN). Utilisation potentiellement lourde.</a:t>
            </a:r>
          </a:p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u="sng" dirty="0" smtClean="0">
                <a:solidFill>
                  <a:srgbClr val="215968"/>
                </a:solidFill>
                <a:latin typeface="Calibri" pitchFamily="34" charset="0"/>
              </a:rPr>
              <a:t>Analyse des </a:t>
            </a:r>
            <a:r>
              <a:rPr lang="fr-FR" b="1" u="sng" dirty="0" err="1" smtClean="0">
                <a:solidFill>
                  <a:srgbClr val="215968"/>
                </a:solidFill>
                <a:latin typeface="Calibri" pitchFamily="34" charset="0"/>
              </a:rPr>
              <a:t>données</a:t>
            </a:r>
            <a:r>
              <a:rPr lang="fr-FR" b="1" u="sng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(compression du format, extraction des informations physiques). Pics d'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activités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en cas de productions centrales du CERN, ou en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préparation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de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conférences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. Utilisation typiquement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légère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. </a:t>
            </a:r>
          </a:p>
          <a:p>
            <a:pPr>
              <a:buFont typeface="Arial"/>
              <a:buChar char="•"/>
            </a:pPr>
            <a:endParaRPr lang="fr-FR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u="sng" dirty="0" smtClean="0">
                <a:solidFill>
                  <a:srgbClr val="215968"/>
                </a:solidFill>
                <a:latin typeface="Calibri" pitchFamily="34" charset="0"/>
              </a:rPr>
              <a:t>Simulation et reconstruction 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d'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événements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en support de l'analyse des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données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. Utilisation typiquement lourde, mais distribuable sur de longues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périodes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. </a:t>
            </a:r>
          </a:p>
          <a:p>
            <a:endParaRPr lang="fr-FR" b="1" dirty="0" smtClean="0">
              <a:solidFill>
                <a:srgbClr val="21596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24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 flip="none" rotWithShape="1">
              <a:gsLst>
                <a:gs pos="3300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36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ea typeface="ＭＳ Ｐゴシック" pitchFamily="34" charset="-128"/>
              </a:endParaRPr>
            </a:p>
          </p:txBody>
        </p:sp>
        <p:pic>
          <p:nvPicPr>
            <p:cNvPr id="11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7411" name="Titre 1"/>
          <p:cNvSpPr>
            <a:spLocks noGrp="1"/>
          </p:cNvSpPr>
          <p:nvPr>
            <p:ph type="ctrTitle"/>
          </p:nvPr>
        </p:nvSpPr>
        <p:spPr>
          <a:xfrm>
            <a:off x="1547664" y="-315914"/>
            <a:ext cx="7596336" cy="1470027"/>
          </a:xfrm>
        </p:spPr>
        <p:txBody>
          <a:bodyPr/>
          <a:lstStyle/>
          <a:p>
            <a:pPr algn="l" eaLnBrk="1" hangingPunct="1"/>
            <a:r>
              <a:rPr lang="fr-FR" sz="3600" dirty="0" smtClean="0">
                <a:solidFill>
                  <a:srgbClr val="215968"/>
                </a:solidFill>
                <a:ea typeface="ＭＳ Ｐゴシック" pitchFamily="34" charset="-128"/>
              </a:rPr>
              <a:t>Activité Alice sur le FR-T3-IPNL (2/2)</a:t>
            </a:r>
            <a:endParaRPr lang="fr-FR" sz="3400" dirty="0" smtClean="0">
              <a:solidFill>
                <a:srgbClr val="215968"/>
              </a:solidFill>
              <a:ea typeface="ＭＳ Ｐゴシック" pitchFamily="34" charset="-128"/>
            </a:endParaRPr>
          </a:p>
        </p:txBody>
      </p:sp>
      <p:sp>
        <p:nvSpPr>
          <p:cNvPr id="17412" name="Sous-titr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6400800" cy="533400"/>
          </a:xfrm>
        </p:spPr>
        <p:txBody>
          <a:bodyPr/>
          <a:lstStyle/>
          <a:p>
            <a:pPr algn="l" eaLnBrk="1" hangingPunct="1"/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Rencontres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LCG-France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– 28-30 mai 2013 – LLR Palaiseau</a:t>
            </a:r>
          </a:p>
        </p:txBody>
      </p:sp>
      <p:grpSp>
        <p:nvGrpSpPr>
          <p:cNvPr id="3" name="Grouper 12"/>
          <p:cNvGrpSpPr>
            <a:grpSpLocks/>
          </p:cNvGrpSpPr>
          <p:nvPr/>
        </p:nvGrpSpPr>
        <p:grpSpPr bwMode="auto">
          <a:xfrm>
            <a:off x="-381000" y="-381000"/>
            <a:ext cx="9596438" cy="1676400"/>
            <a:chOff x="-381000" y="-381000"/>
            <a:chExt cx="9596438" cy="167640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50" y="980728"/>
              <a:ext cx="781208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-381000" y="-3810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fr-FR" sz="3400" dirty="0" smtClean="0">
                <a:solidFill>
                  <a:srgbClr val="FFFFFF"/>
                </a:solidFill>
                <a:latin typeface="Calibri" pitchFamily="34" charset="0"/>
              </a:rPr>
              <a:t>2.5</a:t>
            </a:r>
            <a:endParaRPr lang="fr-FR" sz="3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5800" y="914400"/>
            <a:ext cx="8077200" cy="50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						Page de B.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Cheynis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(Alice)</a:t>
            </a:r>
          </a:p>
          <a:p>
            <a:r>
              <a:rPr lang="fr-FR" sz="2000" b="1" dirty="0" smtClean="0">
                <a:solidFill>
                  <a:srgbClr val="215968"/>
                </a:solidFill>
                <a:latin typeface="Calibri" pitchFamily="34" charset="0"/>
              </a:rPr>
              <a:t>Intérêt pour Alice :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</a:p>
          <a:p>
            <a:endParaRPr lang="fr-FR" sz="1000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L'utilisation du Tier3 a donné une possibilité </a:t>
            </a:r>
            <a:r>
              <a:rPr lang="fr-FR" b="1" u="sng" dirty="0" smtClean="0">
                <a:solidFill>
                  <a:srgbClr val="215968"/>
                </a:solidFill>
                <a:latin typeface="Calibri" pitchFamily="34" charset="0"/>
              </a:rPr>
              <a:t>unique 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d'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accéder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à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d'importantes ressources de calcul en particulier dans deux cas : 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Activités non encore autorisées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à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exploiter la pleine capacité de calcul de la Grille (Muon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Forward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Tracker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) 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Analyses avec un accès très limité, voire interdit, aux ressources de calcul du CERN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à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cause de la priorité donnée par le CERN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à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d'autres analyses </a:t>
            </a:r>
          </a:p>
          <a:p>
            <a:pPr lvl="0">
              <a:buFont typeface="Arial"/>
              <a:buChar char="•"/>
            </a:pPr>
            <a:endParaRPr lang="fr-FR" sz="1000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Les résultats des études de performances physiques présentés dans la Lettre </a:t>
            </a:r>
          </a:p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d'Intention du </a:t>
            </a:r>
            <a:r>
              <a:rPr lang="fr-FR" b="1" u="sng" dirty="0" smtClean="0">
                <a:solidFill>
                  <a:srgbClr val="215968"/>
                </a:solidFill>
                <a:latin typeface="Calibri" pitchFamily="34" charset="0"/>
              </a:rPr>
              <a:t>Muon </a:t>
            </a:r>
            <a:r>
              <a:rPr lang="fr-FR" b="1" u="sng" dirty="0" err="1" smtClean="0">
                <a:solidFill>
                  <a:srgbClr val="215968"/>
                </a:solidFill>
                <a:latin typeface="Calibri" pitchFamily="34" charset="0"/>
              </a:rPr>
              <a:t>Forward</a:t>
            </a:r>
            <a:r>
              <a:rPr lang="fr-FR" b="1" u="sng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u="sng" dirty="0" err="1" smtClean="0">
                <a:solidFill>
                  <a:srgbClr val="215968"/>
                </a:solidFill>
                <a:latin typeface="Calibri" pitchFamily="34" charset="0"/>
              </a:rPr>
              <a:t>Tracker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, projet de pointe de la participation </a:t>
            </a:r>
          </a:p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Française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à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la phase </a:t>
            </a:r>
            <a:r>
              <a:rPr lang="fr-FR" b="1" u="sng" dirty="0" smtClean="0">
                <a:solidFill>
                  <a:srgbClr val="215968"/>
                </a:solidFill>
                <a:latin typeface="Calibri" pitchFamily="34" charset="0"/>
              </a:rPr>
              <a:t>d'upgrade 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de l'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expérience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ALICE, ont pu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être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extraits essentiellement grâce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à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la disponibilité de calcul du Tier3 de Lyon. </a:t>
            </a:r>
          </a:p>
          <a:p>
            <a:pPr>
              <a:buFont typeface="Arial"/>
              <a:buChar char="•"/>
            </a:pPr>
            <a:endParaRPr lang="fr-FR" sz="1000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Les activités de traitement de données et simulations d’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événements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nécessaires </a:t>
            </a:r>
          </a:p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pour l'analyse des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dimuons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de basses masses dans l'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expérience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ALICE, sujet de la thèse de doctorat de M.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Guilbaud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, ont pu être exploitées uniquement grâce aux ressources de calcul du Tier3 de Lyon.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24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 flip="none" rotWithShape="1">
              <a:gsLst>
                <a:gs pos="3300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36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ea typeface="ＭＳ Ｐゴシック" pitchFamily="34" charset="-128"/>
              </a:endParaRPr>
            </a:p>
          </p:txBody>
        </p:sp>
        <p:pic>
          <p:nvPicPr>
            <p:cNvPr id="11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7411" name="Titre 1"/>
          <p:cNvSpPr>
            <a:spLocks noGrp="1"/>
          </p:cNvSpPr>
          <p:nvPr>
            <p:ph type="ctrTitle"/>
          </p:nvPr>
        </p:nvSpPr>
        <p:spPr>
          <a:xfrm>
            <a:off x="1547664" y="-315914"/>
            <a:ext cx="7596336" cy="1470027"/>
          </a:xfrm>
        </p:spPr>
        <p:txBody>
          <a:bodyPr/>
          <a:lstStyle/>
          <a:p>
            <a:pPr algn="l" eaLnBrk="1" hangingPunct="1"/>
            <a:r>
              <a:rPr lang="fr-FR" sz="3600" dirty="0" smtClean="0">
                <a:solidFill>
                  <a:srgbClr val="215968"/>
                </a:solidFill>
                <a:ea typeface="ＭＳ Ｐゴシック" pitchFamily="34" charset="-128"/>
              </a:rPr>
              <a:t>Statistiques Alice 01/2013 -&gt; 05/2013</a:t>
            </a:r>
            <a:endParaRPr lang="fr-FR" sz="3400" dirty="0" smtClean="0">
              <a:solidFill>
                <a:srgbClr val="215968"/>
              </a:solidFill>
              <a:ea typeface="ＭＳ Ｐゴシック" pitchFamily="34" charset="-128"/>
            </a:endParaRPr>
          </a:p>
        </p:txBody>
      </p:sp>
      <p:sp>
        <p:nvSpPr>
          <p:cNvPr id="17412" name="Sous-titr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6400800" cy="533400"/>
          </a:xfrm>
        </p:spPr>
        <p:txBody>
          <a:bodyPr/>
          <a:lstStyle/>
          <a:p>
            <a:pPr algn="l" eaLnBrk="1" hangingPunct="1"/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Rencontres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LCG-France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– 28-30 mai 2013 – LLR Palaiseau</a:t>
            </a:r>
          </a:p>
        </p:txBody>
      </p:sp>
      <p:grpSp>
        <p:nvGrpSpPr>
          <p:cNvPr id="3" name="Grouper 12"/>
          <p:cNvGrpSpPr>
            <a:grpSpLocks/>
          </p:cNvGrpSpPr>
          <p:nvPr/>
        </p:nvGrpSpPr>
        <p:grpSpPr bwMode="auto">
          <a:xfrm>
            <a:off x="-381000" y="-381000"/>
            <a:ext cx="9596438" cy="1676400"/>
            <a:chOff x="-381000" y="-381000"/>
            <a:chExt cx="9596438" cy="167640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50" y="980728"/>
              <a:ext cx="781208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-381000" y="-3810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fr-FR" sz="3400" dirty="0" smtClean="0">
                <a:solidFill>
                  <a:srgbClr val="FFFFFF"/>
                </a:solidFill>
                <a:latin typeface="Calibri" pitchFamily="34" charset="0"/>
              </a:rPr>
              <a:t>2.6</a:t>
            </a:r>
            <a:endParaRPr lang="fr-FR" sz="3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00" y="1905000"/>
            <a:ext cx="4394200" cy="302101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52600"/>
            <a:ext cx="4572000" cy="314325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38202" y="1307068"/>
            <a:ext cx="5057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ALICE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MonALISA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: http://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alimonitor.cern.ch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/display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gradFill rotWithShape="1">
              <a:gsLst>
                <a:gs pos="0">
                  <a:srgbClr val="2787A0"/>
                </a:gs>
                <a:gs pos="33000">
                  <a:srgbClr val="2787A0"/>
                </a:gs>
                <a:gs pos="80000">
                  <a:srgbClr val="36B1D2"/>
                </a:gs>
                <a:gs pos="100000">
                  <a:srgbClr val="34B3D6"/>
                </a:gs>
              </a:gsLst>
              <a:lin ang="3600000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latin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819400"/>
              <a:ext cx="9144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Ellipse 11"/>
            <p:cNvSpPr>
              <a:spLocks noChangeArrowheads="1"/>
            </p:cNvSpPr>
            <p:nvPr/>
          </p:nvSpPr>
          <p:spPr bwMode="auto">
            <a:xfrm>
              <a:off x="685800" y="25146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10" name="Image 9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3" name="Titre 1"/>
          <p:cNvSpPr txBox="1">
            <a:spLocks/>
          </p:cNvSpPr>
          <p:nvPr/>
        </p:nvSpPr>
        <p:spPr bwMode="auto">
          <a:xfrm>
            <a:off x="-107950" y="2568577"/>
            <a:ext cx="33845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r>
              <a:rPr lang="fr-FR" sz="40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fr-FR" sz="4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2555776" y="2780928"/>
            <a:ext cx="6588224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sz="3600" dirty="0" smtClean="0">
                <a:solidFill>
                  <a:srgbClr val="31859C"/>
                </a:solidFill>
                <a:latin typeface="Corbel" pitchFamily="34" charset="0"/>
              </a:rPr>
              <a:t>Problèmes rencontrés</a:t>
            </a:r>
            <a:endParaRPr lang="fr-FR" sz="3600" dirty="0">
              <a:solidFill>
                <a:srgbClr val="31859C"/>
              </a:solidFill>
              <a:latin typeface="Corbel" pitchFamily="34" charset="0"/>
            </a:endParaRPr>
          </a:p>
        </p:txBody>
      </p:sp>
      <p:sp>
        <p:nvSpPr>
          <p:cNvPr id="14" name="Sous-titr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Sous-titre 2"/>
          <p:cNvSpPr txBox="1">
            <a:spLocks/>
          </p:cNvSpPr>
          <p:nvPr/>
        </p:nvSpPr>
        <p:spPr bwMode="auto">
          <a:xfrm>
            <a:off x="0" y="63246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pitchFamily="-109" charset="-128"/>
              </a:rPr>
              <a:t>Rencontres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pitchFamily="-109" charset="-128"/>
              </a:rPr>
              <a:t>LCG-France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pitchFamily="-109" charset="-128"/>
              </a:rPr>
              <a:t> – 28-30 mai 2013 – LLR Palaiseau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24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 flip="none" rotWithShape="1">
              <a:gsLst>
                <a:gs pos="3300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36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ea typeface="ＭＳ Ｐゴシック" pitchFamily="34" charset="-128"/>
              </a:endParaRPr>
            </a:p>
          </p:txBody>
        </p:sp>
        <p:pic>
          <p:nvPicPr>
            <p:cNvPr id="11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7411" name="Titre 1"/>
          <p:cNvSpPr>
            <a:spLocks noGrp="1"/>
          </p:cNvSpPr>
          <p:nvPr>
            <p:ph type="ctrTitle"/>
          </p:nvPr>
        </p:nvSpPr>
        <p:spPr>
          <a:xfrm>
            <a:off x="1547664" y="-315914"/>
            <a:ext cx="7596336" cy="1470027"/>
          </a:xfrm>
        </p:spPr>
        <p:txBody>
          <a:bodyPr/>
          <a:lstStyle/>
          <a:p>
            <a:pPr algn="l" eaLnBrk="1" hangingPunct="1"/>
            <a:r>
              <a:rPr lang="fr-FR" sz="3600" dirty="0" smtClean="0">
                <a:solidFill>
                  <a:srgbClr val="215968"/>
                </a:solidFill>
                <a:ea typeface="ＭＳ Ｐゴシック" pitchFamily="34" charset="-128"/>
              </a:rPr>
              <a:t>Problèmes rencontrés</a:t>
            </a:r>
            <a:endParaRPr lang="fr-FR" sz="3400" dirty="0" smtClean="0">
              <a:solidFill>
                <a:srgbClr val="215968"/>
              </a:solidFill>
              <a:ea typeface="ＭＳ Ｐゴシック" pitchFamily="34" charset="-128"/>
            </a:endParaRPr>
          </a:p>
        </p:txBody>
      </p:sp>
      <p:sp>
        <p:nvSpPr>
          <p:cNvPr id="17412" name="Sous-titr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6400800" cy="533400"/>
          </a:xfrm>
        </p:spPr>
        <p:txBody>
          <a:bodyPr/>
          <a:lstStyle/>
          <a:p>
            <a:pPr algn="l" eaLnBrk="1" hangingPunct="1"/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Rencontres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LCG-France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– 28-30 mai 2013 – LLR Palaiseau</a:t>
            </a:r>
          </a:p>
        </p:txBody>
      </p:sp>
      <p:grpSp>
        <p:nvGrpSpPr>
          <p:cNvPr id="3" name="Grouper 12"/>
          <p:cNvGrpSpPr>
            <a:grpSpLocks/>
          </p:cNvGrpSpPr>
          <p:nvPr/>
        </p:nvGrpSpPr>
        <p:grpSpPr bwMode="auto">
          <a:xfrm>
            <a:off x="-381000" y="-381000"/>
            <a:ext cx="9596438" cy="1676400"/>
            <a:chOff x="-381000" y="-381000"/>
            <a:chExt cx="9596438" cy="167640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50" y="980728"/>
              <a:ext cx="781208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-381000" y="-3810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fr-FR" sz="3400" dirty="0" smtClean="0">
                <a:solidFill>
                  <a:srgbClr val="FFFFFF"/>
                </a:solidFill>
                <a:latin typeface="Calibri" pitchFamily="34" charset="0"/>
              </a:rPr>
              <a:t>3.1</a:t>
            </a:r>
            <a:endParaRPr lang="fr-FR" sz="3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5800" y="1413065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Problèmes (quotidiens) : </a:t>
            </a:r>
          </a:p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   - glite-3.2 :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maui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instable -&gt; emi-2 ok</a:t>
            </a:r>
          </a:p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   - jobs : quelques qui bloquent</a:t>
            </a:r>
          </a:p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   -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dpm-drain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instable </a:t>
            </a:r>
          </a:p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   - perte disques (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creamce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, pertes multiples /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thumpers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,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kernel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panic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mv_sata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)</a:t>
            </a:r>
          </a:p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   - clim : après bascule de la salle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3eme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sur eau glacée</a:t>
            </a:r>
          </a:p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-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Downtimes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: problèmes de clim, réseau, mises à jour (MW, 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gradFill rotWithShape="1">
              <a:gsLst>
                <a:gs pos="0">
                  <a:srgbClr val="2787A0"/>
                </a:gs>
                <a:gs pos="33000">
                  <a:srgbClr val="2787A0"/>
                </a:gs>
                <a:gs pos="80000">
                  <a:srgbClr val="36B1D2"/>
                </a:gs>
                <a:gs pos="100000">
                  <a:srgbClr val="34B3D6"/>
                </a:gs>
              </a:gsLst>
              <a:lin ang="3600000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latin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819400"/>
              <a:ext cx="9144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Ellipse 11"/>
            <p:cNvSpPr>
              <a:spLocks noChangeArrowheads="1"/>
            </p:cNvSpPr>
            <p:nvPr/>
          </p:nvSpPr>
          <p:spPr bwMode="auto">
            <a:xfrm>
              <a:off x="685800" y="25146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10" name="Image 9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3" name="Titre 1"/>
          <p:cNvSpPr txBox="1">
            <a:spLocks/>
          </p:cNvSpPr>
          <p:nvPr/>
        </p:nvSpPr>
        <p:spPr bwMode="auto">
          <a:xfrm>
            <a:off x="-107950" y="2568577"/>
            <a:ext cx="33845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r>
              <a:rPr lang="fr-FR" sz="4000" dirty="0" smtClean="0">
                <a:solidFill>
                  <a:srgbClr val="FFFFFF"/>
                </a:solidFill>
                <a:latin typeface="Calibri" pitchFamily="34" charset="0"/>
              </a:rPr>
              <a:t>4</a:t>
            </a:r>
            <a:endParaRPr lang="fr-FR" sz="4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2555776" y="2780928"/>
            <a:ext cx="6588224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sz="3600" dirty="0" smtClean="0">
                <a:solidFill>
                  <a:srgbClr val="31859C"/>
                </a:solidFill>
                <a:latin typeface="Corbel" pitchFamily="34" charset="0"/>
              </a:rPr>
              <a:t>Le futur</a:t>
            </a:r>
            <a:endParaRPr lang="fr-FR" sz="3600" dirty="0">
              <a:solidFill>
                <a:srgbClr val="31859C"/>
              </a:solidFill>
              <a:latin typeface="Corbel" pitchFamily="34" charset="0"/>
            </a:endParaRPr>
          </a:p>
        </p:txBody>
      </p:sp>
      <p:sp>
        <p:nvSpPr>
          <p:cNvPr id="15" name="Sous-titr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Sous-titre 2"/>
          <p:cNvSpPr txBox="1">
            <a:spLocks/>
          </p:cNvSpPr>
          <p:nvPr/>
        </p:nvSpPr>
        <p:spPr bwMode="auto">
          <a:xfrm>
            <a:off x="0" y="63246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pitchFamily="-109" charset="-128"/>
              </a:rPr>
              <a:t>Rencontres LCG-France – 28-30 mai 2013 – LLR Palaiseau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24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 flip="none" rotWithShape="1">
              <a:gsLst>
                <a:gs pos="3300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36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ea typeface="ＭＳ Ｐゴシック" pitchFamily="34" charset="-128"/>
              </a:endParaRPr>
            </a:p>
          </p:txBody>
        </p:sp>
        <p:pic>
          <p:nvPicPr>
            <p:cNvPr id="11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7411" name="Titre 1"/>
          <p:cNvSpPr>
            <a:spLocks noGrp="1"/>
          </p:cNvSpPr>
          <p:nvPr>
            <p:ph type="ctrTitle"/>
          </p:nvPr>
        </p:nvSpPr>
        <p:spPr>
          <a:xfrm>
            <a:off x="1547664" y="-315914"/>
            <a:ext cx="7596336" cy="1470027"/>
          </a:xfrm>
        </p:spPr>
        <p:txBody>
          <a:bodyPr/>
          <a:lstStyle/>
          <a:p>
            <a:pPr algn="l" eaLnBrk="1" hangingPunct="1"/>
            <a:r>
              <a:rPr lang="fr-FR" sz="3600" dirty="0" smtClean="0">
                <a:solidFill>
                  <a:srgbClr val="215968"/>
                </a:solidFill>
                <a:ea typeface="ＭＳ Ｐゴシック" pitchFamily="34" charset="-128"/>
              </a:rPr>
              <a:t>Le futur</a:t>
            </a:r>
            <a:endParaRPr lang="fr-FR" sz="3400" dirty="0" smtClean="0">
              <a:solidFill>
                <a:srgbClr val="215968"/>
              </a:solidFill>
              <a:ea typeface="ＭＳ Ｐゴシック" pitchFamily="34" charset="-128"/>
            </a:endParaRPr>
          </a:p>
        </p:txBody>
      </p:sp>
      <p:sp>
        <p:nvSpPr>
          <p:cNvPr id="17412" name="Sous-titr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6400800" cy="533400"/>
          </a:xfrm>
        </p:spPr>
        <p:txBody>
          <a:bodyPr/>
          <a:lstStyle/>
          <a:p>
            <a:pPr algn="l" eaLnBrk="1" hangingPunct="1"/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Rencontres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LCG-France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– 28-30 mai 2013 – LLR Palaiseau</a:t>
            </a:r>
          </a:p>
        </p:txBody>
      </p:sp>
      <p:grpSp>
        <p:nvGrpSpPr>
          <p:cNvPr id="3" name="Grouper 12"/>
          <p:cNvGrpSpPr>
            <a:grpSpLocks/>
          </p:cNvGrpSpPr>
          <p:nvPr/>
        </p:nvGrpSpPr>
        <p:grpSpPr bwMode="auto">
          <a:xfrm>
            <a:off x="-381000" y="-381000"/>
            <a:ext cx="9596438" cy="1676400"/>
            <a:chOff x="-381000" y="-381000"/>
            <a:chExt cx="9596438" cy="167640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50" y="980728"/>
              <a:ext cx="781208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-381000" y="-3810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fr-FR" sz="3400" dirty="0" smtClean="0">
                <a:solidFill>
                  <a:srgbClr val="FFFFFF"/>
                </a:solidFill>
                <a:latin typeface="Calibri" pitchFamily="34" charset="0"/>
              </a:rPr>
              <a:t>4.1</a:t>
            </a:r>
            <a:endParaRPr lang="fr-FR" sz="3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5800" y="1413064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Infratructure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: 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Refonte complète du réseau (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Nexus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7004 +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Nexus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2232)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Extinction incendie</a:t>
            </a:r>
          </a:p>
          <a:p>
            <a:endParaRPr lang="fr-FR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Middleware : 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Vobox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: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glite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-&gt; WLCG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WN + UI en SL6</a:t>
            </a:r>
          </a:p>
          <a:p>
            <a:pPr>
              <a:buFont typeface="Arial"/>
              <a:buChar char="•"/>
            </a:pPr>
            <a:endParaRPr lang="fr-FR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Services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Virtualisation</a:t>
            </a:r>
            <a:endParaRPr lang="fr-FR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CernVM-FS</a:t>
            </a:r>
            <a:endParaRPr lang="fr-FR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Perfsonar</a:t>
            </a:r>
            <a:endParaRPr lang="fr-FR" b="1" dirty="0" smtClean="0">
              <a:solidFill>
                <a:srgbClr val="21596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24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 flip="none" rotWithShape="1">
              <a:gsLst>
                <a:gs pos="3300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36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ea typeface="ＭＳ Ｐゴシック" pitchFamily="34" charset="-128"/>
              </a:endParaRPr>
            </a:p>
          </p:txBody>
        </p:sp>
        <p:pic>
          <p:nvPicPr>
            <p:cNvPr id="11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7411" name="Titre 1"/>
          <p:cNvSpPr>
            <a:spLocks noGrp="1"/>
          </p:cNvSpPr>
          <p:nvPr>
            <p:ph type="ctrTitle"/>
          </p:nvPr>
        </p:nvSpPr>
        <p:spPr>
          <a:xfrm>
            <a:off x="1547664" y="-315914"/>
            <a:ext cx="7596336" cy="1470027"/>
          </a:xfrm>
        </p:spPr>
        <p:txBody>
          <a:bodyPr/>
          <a:lstStyle/>
          <a:p>
            <a:pPr algn="l" eaLnBrk="1" hangingPunct="1"/>
            <a:r>
              <a:rPr lang="fr-FR" sz="3400" dirty="0" smtClean="0">
                <a:solidFill>
                  <a:srgbClr val="215968"/>
                </a:solidFill>
                <a:ea typeface="ＭＳ Ｐゴシック" pitchFamily="34" charset="-128"/>
              </a:rPr>
              <a:t>Plan</a:t>
            </a:r>
            <a:endParaRPr lang="fr-FR" sz="3400" dirty="0" smtClean="0">
              <a:solidFill>
                <a:srgbClr val="215968"/>
              </a:solidFill>
              <a:ea typeface="ＭＳ Ｐゴシック" pitchFamily="34" charset="-128"/>
            </a:endParaRPr>
          </a:p>
        </p:txBody>
      </p:sp>
      <p:sp>
        <p:nvSpPr>
          <p:cNvPr id="17412" name="Sous-titr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6400800" cy="533400"/>
          </a:xfrm>
        </p:spPr>
        <p:txBody>
          <a:bodyPr/>
          <a:lstStyle/>
          <a:p>
            <a:pPr algn="l" eaLnBrk="1" hangingPunct="1"/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Rencontres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LCG-France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– 28-30 mai 2013 – LLR Palaiseau</a:t>
            </a:r>
          </a:p>
        </p:txBody>
      </p:sp>
      <p:sp>
        <p:nvSpPr>
          <p:cNvPr id="17415" name="ZoneTexte 31"/>
          <p:cNvSpPr txBox="1">
            <a:spLocks noChangeArrowheads="1"/>
          </p:cNvSpPr>
          <p:nvPr/>
        </p:nvSpPr>
        <p:spPr bwMode="auto">
          <a:xfrm>
            <a:off x="1219200" y="1524000"/>
            <a:ext cx="72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fr-FR" sz="2400" b="1" dirty="0" smtClean="0">
                <a:solidFill>
                  <a:srgbClr val="215968"/>
                </a:solidFill>
                <a:latin typeface="Calibri" pitchFamily="34" charset="0"/>
              </a:rPr>
              <a:t>Présentation du T3 IN2P3-IPNL</a:t>
            </a:r>
          </a:p>
          <a:p>
            <a:pPr marL="457200" indent="-457200">
              <a:buAutoNum type="arabicParenR"/>
            </a:pPr>
            <a:r>
              <a:rPr lang="fr-FR" sz="2400" b="1" dirty="0" smtClean="0">
                <a:solidFill>
                  <a:srgbClr val="215968"/>
                </a:solidFill>
                <a:latin typeface="Calibri" pitchFamily="34" charset="0"/>
              </a:rPr>
              <a:t>statistiques </a:t>
            </a:r>
            <a:r>
              <a:rPr lang="fr-FR" sz="2400" b="1" dirty="0" smtClean="0">
                <a:solidFill>
                  <a:srgbClr val="215968"/>
                </a:solidFill>
                <a:latin typeface="Calibri" pitchFamily="34" charset="0"/>
              </a:rPr>
              <a:t>du T3 IN2P3-IPNL et activités des </a:t>
            </a:r>
            <a:r>
              <a:rPr lang="fr-FR" sz="2400" b="1" dirty="0" err="1" smtClean="0">
                <a:solidFill>
                  <a:srgbClr val="215968"/>
                </a:solidFill>
                <a:latin typeface="Calibri" pitchFamily="34" charset="0"/>
              </a:rPr>
              <a:t>VOs</a:t>
            </a:r>
            <a:endParaRPr lang="fr-FR" sz="2400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 marL="457200" indent="-457200">
              <a:buAutoNum type="arabicParenR"/>
            </a:pPr>
            <a:r>
              <a:rPr lang="fr-FR" sz="2400" b="1" dirty="0" smtClean="0">
                <a:solidFill>
                  <a:srgbClr val="215968"/>
                </a:solidFill>
                <a:latin typeface="Calibri" pitchFamily="34" charset="0"/>
              </a:rPr>
              <a:t>Problèmes rencontrés</a:t>
            </a:r>
          </a:p>
          <a:p>
            <a:pPr marL="457200" indent="-457200">
              <a:buAutoNum type="arabicParenR"/>
            </a:pPr>
            <a:r>
              <a:rPr lang="fr-FR" sz="2400" b="1" dirty="0" smtClean="0">
                <a:solidFill>
                  <a:srgbClr val="215968"/>
                </a:solidFill>
                <a:latin typeface="Calibri" pitchFamily="34" charset="0"/>
              </a:rPr>
              <a:t>Futur</a:t>
            </a:r>
          </a:p>
          <a:p>
            <a:pPr marL="457200" indent="-457200"/>
            <a:endParaRPr lang="fr-FR" sz="2000" b="1" dirty="0" smtClean="0">
              <a:solidFill>
                <a:srgbClr val="215968"/>
              </a:solidFill>
              <a:latin typeface="Calibri" pitchFamily="34" charset="0"/>
            </a:endParaRPr>
          </a:p>
        </p:txBody>
      </p:sp>
      <p:grpSp>
        <p:nvGrpSpPr>
          <p:cNvPr id="3" name="Grouper 12"/>
          <p:cNvGrpSpPr>
            <a:grpSpLocks/>
          </p:cNvGrpSpPr>
          <p:nvPr/>
        </p:nvGrpSpPr>
        <p:grpSpPr bwMode="auto">
          <a:xfrm>
            <a:off x="-381000" y="-381000"/>
            <a:ext cx="9596438" cy="1676400"/>
            <a:chOff x="-381000" y="-381000"/>
            <a:chExt cx="9596438" cy="167640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50" y="980728"/>
              <a:ext cx="781208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-381000" y="-3810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fr-FR" sz="340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24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 flip="none" rotWithShape="1">
              <a:gsLst>
                <a:gs pos="3300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36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ea typeface="ＭＳ Ｐゴシック" pitchFamily="34" charset="-128"/>
              </a:endParaRPr>
            </a:p>
          </p:txBody>
        </p:sp>
        <p:pic>
          <p:nvPicPr>
            <p:cNvPr id="11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7411" name="Titre 1"/>
          <p:cNvSpPr>
            <a:spLocks noGrp="1"/>
          </p:cNvSpPr>
          <p:nvPr>
            <p:ph type="ctrTitle"/>
          </p:nvPr>
        </p:nvSpPr>
        <p:spPr>
          <a:xfrm>
            <a:off x="2004864" y="1577973"/>
            <a:ext cx="5005536" cy="1470027"/>
          </a:xfrm>
        </p:spPr>
        <p:txBody>
          <a:bodyPr/>
          <a:lstStyle/>
          <a:p>
            <a:pPr algn="l" eaLnBrk="1" hangingPunct="1"/>
            <a:r>
              <a:rPr lang="fr-FR" sz="3400" dirty="0" smtClean="0">
                <a:solidFill>
                  <a:srgbClr val="215968"/>
                </a:solidFill>
                <a:ea typeface="ＭＳ Ｐゴシック" pitchFamily="34" charset="-128"/>
              </a:rPr>
              <a:t>Des questions</a:t>
            </a:r>
          </a:p>
        </p:txBody>
      </p:sp>
      <p:sp>
        <p:nvSpPr>
          <p:cNvPr id="17412" name="Sous-titr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6400800" cy="533400"/>
          </a:xfrm>
        </p:spPr>
        <p:txBody>
          <a:bodyPr/>
          <a:lstStyle/>
          <a:p>
            <a:pPr algn="l" eaLnBrk="1" hangingPunct="1"/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Rencontres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LCG-France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– 28-30 mai 2013 – LLR Palaiseau</a:t>
            </a:r>
          </a:p>
        </p:txBody>
      </p:sp>
      <p:grpSp>
        <p:nvGrpSpPr>
          <p:cNvPr id="3" name="Grouper 12"/>
          <p:cNvGrpSpPr>
            <a:grpSpLocks/>
          </p:cNvGrpSpPr>
          <p:nvPr/>
        </p:nvGrpSpPr>
        <p:grpSpPr bwMode="auto">
          <a:xfrm>
            <a:off x="-381000" y="-381000"/>
            <a:ext cx="9596438" cy="1676400"/>
            <a:chOff x="-381000" y="-381000"/>
            <a:chExt cx="9596438" cy="167640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50" y="980728"/>
              <a:ext cx="781208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-381000" y="-3810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fr-FR" sz="3400" dirty="0" smtClean="0">
                <a:solidFill>
                  <a:srgbClr val="FFFFFF"/>
                </a:solidFill>
                <a:latin typeface="Calibri" pitchFamily="34" charset="0"/>
              </a:rPr>
              <a:t>Fin</a:t>
            </a:r>
            <a:endParaRPr lang="fr-FR" sz="3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9" name="Image 18" descr="Tampon-50a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43400"/>
            <a:ext cx="1219200" cy="12192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71800" y="4495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Jeudi 13 et vendredi 14 juin 2013</a:t>
            </a:r>
          </a:p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Journées du 50e anniversaire de l’IPNL</a:t>
            </a:r>
          </a:p>
          <a:p>
            <a:r>
              <a:rPr lang="fr-FR" b="1" dirty="0" smtClean="0">
                <a:solidFill>
                  <a:srgbClr val="215968"/>
                </a:solidFill>
                <a:latin typeface="Calibri" pitchFamily="34" charset="0"/>
                <a:hlinkClick r:id="rId5"/>
              </a:rPr>
              <a:t>http://50ans-ipnl.sciencesconf.org</a:t>
            </a:r>
            <a:endParaRPr lang="fr-FR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endParaRPr lang="fr-FR" b="1" dirty="0" smtClean="0">
              <a:solidFill>
                <a:srgbClr val="215968"/>
              </a:solidFill>
              <a:latin typeface="Calibri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524000"/>
            <a:ext cx="1676400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er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gradFill rotWithShape="1">
              <a:gsLst>
                <a:gs pos="0">
                  <a:srgbClr val="2787A0"/>
                </a:gs>
                <a:gs pos="33000">
                  <a:srgbClr val="2787A0"/>
                </a:gs>
                <a:gs pos="80000">
                  <a:srgbClr val="36B1D2"/>
                </a:gs>
                <a:gs pos="100000">
                  <a:srgbClr val="34B3D6"/>
                </a:gs>
              </a:gsLst>
              <a:lin ang="3600000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latin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819400"/>
              <a:ext cx="9144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Ellipse 11"/>
            <p:cNvSpPr>
              <a:spLocks noChangeArrowheads="1"/>
            </p:cNvSpPr>
            <p:nvPr/>
          </p:nvSpPr>
          <p:spPr bwMode="auto">
            <a:xfrm>
              <a:off x="685800" y="25146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10" name="Image 9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3" name="Titre 1"/>
          <p:cNvSpPr txBox="1">
            <a:spLocks/>
          </p:cNvSpPr>
          <p:nvPr/>
        </p:nvSpPr>
        <p:spPr bwMode="auto">
          <a:xfrm>
            <a:off x="-107950" y="2568577"/>
            <a:ext cx="33845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r>
              <a:rPr lang="fr-FR" sz="400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2555776" y="2780928"/>
            <a:ext cx="6588224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sz="3600" dirty="0" smtClean="0">
                <a:solidFill>
                  <a:srgbClr val="31859C"/>
                </a:solidFill>
                <a:latin typeface="Corbel" pitchFamily="34" charset="0"/>
              </a:rPr>
              <a:t>Présentation du T3 </a:t>
            </a:r>
            <a:r>
              <a:rPr lang="fr-FR" sz="3600" dirty="0" smtClean="0">
                <a:solidFill>
                  <a:srgbClr val="31859C"/>
                </a:solidFill>
                <a:latin typeface="Corbel" pitchFamily="34" charset="0"/>
              </a:rPr>
              <a:t>IN2P3-</a:t>
            </a:r>
            <a:r>
              <a:rPr lang="fr-FR" sz="3600" dirty="0" smtClean="0">
                <a:solidFill>
                  <a:srgbClr val="31859C"/>
                </a:solidFill>
                <a:latin typeface="Corbel" pitchFamily="34" charset="0"/>
              </a:rPr>
              <a:t>IPNL</a:t>
            </a:r>
            <a:endParaRPr lang="fr-FR" sz="3600" dirty="0">
              <a:solidFill>
                <a:srgbClr val="31859C"/>
              </a:solidFill>
              <a:latin typeface="Corbel" pitchFamily="34" charset="0"/>
            </a:endParaRPr>
          </a:p>
        </p:txBody>
      </p:sp>
      <p:sp>
        <p:nvSpPr>
          <p:cNvPr id="16" name="Sous-titr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Sous-titre 2"/>
          <p:cNvSpPr txBox="1">
            <a:spLocks/>
          </p:cNvSpPr>
          <p:nvPr/>
        </p:nvSpPr>
        <p:spPr bwMode="auto">
          <a:xfrm>
            <a:off x="0" y="63246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pitchFamily="-109" charset="-128"/>
              </a:rPr>
              <a:t>Rencontres LCG-France – 28-30 mai 2013 – LLR Palaiseau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er 13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24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 flip="none" rotWithShape="1">
              <a:gsLst>
                <a:gs pos="3300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36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ea typeface="ＭＳ Ｐゴシック" pitchFamily="34" charset="-128"/>
              </a:endParaRPr>
            </a:p>
          </p:txBody>
        </p:sp>
        <p:pic>
          <p:nvPicPr>
            <p:cNvPr id="11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7411" name="Titre 1"/>
          <p:cNvSpPr>
            <a:spLocks noGrp="1"/>
          </p:cNvSpPr>
          <p:nvPr>
            <p:ph type="ctrTitle"/>
          </p:nvPr>
        </p:nvSpPr>
        <p:spPr>
          <a:xfrm>
            <a:off x="1547664" y="-315914"/>
            <a:ext cx="7596336" cy="1470027"/>
          </a:xfrm>
        </p:spPr>
        <p:txBody>
          <a:bodyPr/>
          <a:lstStyle/>
          <a:p>
            <a:pPr algn="l" eaLnBrk="1" hangingPunct="1"/>
            <a:r>
              <a:rPr lang="fr-FR" sz="3400" dirty="0" smtClean="0">
                <a:solidFill>
                  <a:srgbClr val="215968"/>
                </a:solidFill>
                <a:ea typeface="ＭＳ Ｐゴシック" pitchFamily="34" charset="-128"/>
              </a:rPr>
              <a:t>Présentation du T3 </a:t>
            </a:r>
            <a:r>
              <a:rPr lang="fr-FR" sz="3400" dirty="0" smtClean="0">
                <a:solidFill>
                  <a:srgbClr val="215968"/>
                </a:solidFill>
                <a:ea typeface="ＭＳ Ｐゴシック" pitchFamily="34" charset="-128"/>
              </a:rPr>
              <a:t>IN2P3-</a:t>
            </a:r>
            <a:r>
              <a:rPr lang="fr-FR" sz="3400" dirty="0" smtClean="0">
                <a:solidFill>
                  <a:srgbClr val="215968"/>
                </a:solidFill>
                <a:ea typeface="ＭＳ Ｐゴシック" pitchFamily="34" charset="-128"/>
              </a:rPr>
              <a:t>IPNL</a:t>
            </a:r>
            <a:endParaRPr lang="fr-FR" sz="3400" dirty="0" smtClean="0">
              <a:solidFill>
                <a:srgbClr val="215968"/>
              </a:solidFill>
              <a:ea typeface="ＭＳ Ｐゴシック" pitchFamily="34" charset="-128"/>
            </a:endParaRPr>
          </a:p>
        </p:txBody>
      </p:sp>
      <p:sp>
        <p:nvSpPr>
          <p:cNvPr id="17412" name="Sous-titr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6400800" cy="533400"/>
          </a:xfrm>
        </p:spPr>
        <p:txBody>
          <a:bodyPr/>
          <a:lstStyle/>
          <a:p>
            <a:pPr algn="l" eaLnBrk="1" hangingPunct="1"/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Rencontres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LCG-France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– 28-30 mai 2013 – LLR Palaiseau</a:t>
            </a:r>
          </a:p>
        </p:txBody>
      </p:sp>
      <p:grpSp>
        <p:nvGrpSpPr>
          <p:cNvPr id="17416" name="Grouper 12"/>
          <p:cNvGrpSpPr>
            <a:grpSpLocks/>
          </p:cNvGrpSpPr>
          <p:nvPr/>
        </p:nvGrpSpPr>
        <p:grpSpPr bwMode="auto">
          <a:xfrm>
            <a:off x="-381000" y="-381000"/>
            <a:ext cx="9596438" cy="1676400"/>
            <a:chOff x="-381000" y="-381000"/>
            <a:chExt cx="9596438" cy="167640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50" y="980728"/>
              <a:ext cx="781208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-381000" y="-3810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fr-FR" sz="3400" dirty="0" smtClean="0">
                <a:solidFill>
                  <a:srgbClr val="FFFFFF"/>
                </a:solidFill>
                <a:latin typeface="Calibri" pitchFamily="34" charset="0"/>
              </a:rPr>
              <a:t>1.1</a:t>
            </a:r>
            <a:endParaRPr lang="fr-FR" sz="3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5800" y="1413065"/>
            <a:ext cx="807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Labo 220 personnes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vo supportées :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alice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,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cms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,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vo.agata.org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, calice,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dzero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,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vo.france-grilles.fr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, vo.ipnl.in2p3.fr,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vo.rhone-alpes.idgrilles.fr</a:t>
            </a:r>
            <a:endParaRPr lang="fr-FR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Ressources humaines : Guillaume Baulieu,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Yoan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Giraud, Tibor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Kurca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, Martin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Mommey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, Denis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Pugnère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: 1,9 ETP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1136 slots (8494 HEP-SPEC06)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Faireshare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: 90% LCG (70% CMS, 30% Alice), 10 % autres vo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Stockage grille 690TB dont :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42TB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alice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: utilisé à  91%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600TB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cms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: utilisé à 77%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Quattor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: totalité du T3 + serveurs du laboratoire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24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 flip="none" rotWithShape="1">
              <a:gsLst>
                <a:gs pos="3300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36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ea typeface="ＭＳ Ｐゴシック" pitchFamily="34" charset="-128"/>
              </a:endParaRPr>
            </a:p>
          </p:txBody>
        </p:sp>
        <p:pic>
          <p:nvPicPr>
            <p:cNvPr id="11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7411" name="Titre 1"/>
          <p:cNvSpPr>
            <a:spLocks noGrp="1"/>
          </p:cNvSpPr>
          <p:nvPr>
            <p:ph type="ctrTitle"/>
          </p:nvPr>
        </p:nvSpPr>
        <p:spPr>
          <a:xfrm>
            <a:off x="1547664" y="-315914"/>
            <a:ext cx="7596336" cy="1470027"/>
          </a:xfrm>
        </p:spPr>
        <p:txBody>
          <a:bodyPr/>
          <a:lstStyle/>
          <a:p>
            <a:pPr algn="l" eaLnBrk="1" hangingPunct="1"/>
            <a:r>
              <a:rPr lang="fr-FR" sz="3400" dirty="0" smtClean="0">
                <a:solidFill>
                  <a:srgbClr val="215968"/>
                </a:solidFill>
                <a:ea typeface="ＭＳ Ｐゴシック" pitchFamily="34" charset="-128"/>
              </a:rPr>
              <a:t>Infrastructure générale du laboratoire</a:t>
            </a:r>
          </a:p>
        </p:txBody>
      </p:sp>
      <p:sp>
        <p:nvSpPr>
          <p:cNvPr id="17412" name="Sous-titr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6400800" cy="533400"/>
          </a:xfrm>
        </p:spPr>
        <p:txBody>
          <a:bodyPr/>
          <a:lstStyle/>
          <a:p>
            <a:pPr algn="l" eaLnBrk="1" hangingPunct="1"/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Rencontres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LCG-France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– 28-30 mai 2013 – LLR Palaiseau</a:t>
            </a:r>
          </a:p>
        </p:txBody>
      </p:sp>
      <p:grpSp>
        <p:nvGrpSpPr>
          <p:cNvPr id="3" name="Grouper 12"/>
          <p:cNvGrpSpPr>
            <a:grpSpLocks/>
          </p:cNvGrpSpPr>
          <p:nvPr/>
        </p:nvGrpSpPr>
        <p:grpSpPr bwMode="auto">
          <a:xfrm>
            <a:off x="-381000" y="-381000"/>
            <a:ext cx="9596438" cy="1676400"/>
            <a:chOff x="-381000" y="-381000"/>
            <a:chExt cx="9596438" cy="167640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50" y="980728"/>
              <a:ext cx="781208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-381000" y="-3810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fr-FR" sz="3400" dirty="0" smtClean="0">
                <a:solidFill>
                  <a:srgbClr val="FFFFFF"/>
                </a:solidFill>
                <a:latin typeface="Calibri" pitchFamily="34" charset="0"/>
              </a:rPr>
              <a:t>1.2</a:t>
            </a:r>
            <a:endParaRPr lang="fr-FR" sz="3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5800" y="1413065"/>
            <a:ext cx="807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2 salles informatiques : </a:t>
            </a:r>
          </a:p>
          <a:p>
            <a:pPr lvl="1">
              <a:buFont typeface="Arial" pitchFamily="34" charset="0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3eme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étage : 35 m2, 8 racks (remplis à 80%), 100% ondulé, 2x30Kw froid</a:t>
            </a:r>
          </a:p>
          <a:p>
            <a:pPr lvl="2">
              <a:buFont typeface="Arial" pitchFamily="34" charset="0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consomation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actuelle ~40KW</a:t>
            </a:r>
          </a:p>
          <a:p>
            <a:pPr lvl="2">
              <a:buFont typeface="Arial" pitchFamily="34" charset="0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Services et stockage du laboratoire</a:t>
            </a:r>
          </a:p>
          <a:p>
            <a:pPr lvl="2">
              <a:buFont typeface="Arial" pitchFamily="34" charset="0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Services grille et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Workers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~700 slots</a:t>
            </a:r>
          </a:p>
          <a:p>
            <a:pPr lvl="1">
              <a:buFont typeface="Arial" pitchFamily="34" charset="0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sous-sol : 30m2, 10 racks (remplis à 40%) +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clims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InRow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APC, </a:t>
            </a:r>
          </a:p>
          <a:p>
            <a:pPr lvl="2">
              <a:buFont typeface="Arial" pitchFamily="34" charset="0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stockage sur courant ondulé,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workers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sur courant EDF</a:t>
            </a:r>
          </a:p>
          <a:p>
            <a:pPr lvl="2">
              <a:buFont typeface="Arial" pitchFamily="34" charset="0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consomation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actuelle ~35KW</a:t>
            </a:r>
          </a:p>
          <a:p>
            <a:pPr lvl="2">
              <a:buFont typeface="Arial" pitchFamily="34" charset="0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Workers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~400 slots</a:t>
            </a:r>
          </a:p>
          <a:p>
            <a:pPr lvl="2">
              <a:buFont typeface="Arial" pitchFamily="34" charset="0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Stockage grille (665TB DPM et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xrootd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alice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), 52TB GPFS</a:t>
            </a:r>
          </a:p>
          <a:p>
            <a:pPr lvl="2">
              <a:buFont typeface="Arial" pitchFamily="34" charset="0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Cluster CRAL : 32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workers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et 73TB stockage</a:t>
            </a:r>
          </a:p>
          <a:p>
            <a:pPr lvl="2">
              <a:buFont typeface="Arial" pitchFamily="34" charset="0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Quelques services labo  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Groupe froid 200KW frigo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Onduleur 160KW (APC)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Groupe électrogène 235KW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24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 flip="none" rotWithShape="1">
              <a:gsLst>
                <a:gs pos="3300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36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ea typeface="ＭＳ Ｐゴシック" pitchFamily="34" charset="-128"/>
              </a:endParaRPr>
            </a:p>
          </p:txBody>
        </p:sp>
        <p:pic>
          <p:nvPicPr>
            <p:cNvPr id="11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7411" name="Titre 1"/>
          <p:cNvSpPr>
            <a:spLocks noGrp="1"/>
          </p:cNvSpPr>
          <p:nvPr>
            <p:ph type="ctrTitle"/>
          </p:nvPr>
        </p:nvSpPr>
        <p:spPr>
          <a:xfrm>
            <a:off x="1547664" y="-315914"/>
            <a:ext cx="7596336" cy="1470027"/>
          </a:xfrm>
        </p:spPr>
        <p:txBody>
          <a:bodyPr/>
          <a:lstStyle/>
          <a:p>
            <a:pPr algn="l" eaLnBrk="1" hangingPunct="1"/>
            <a:r>
              <a:rPr lang="fr-FR" sz="3400" dirty="0" smtClean="0">
                <a:solidFill>
                  <a:srgbClr val="215968"/>
                </a:solidFill>
                <a:ea typeface="ＭＳ Ｐゴシック" pitchFamily="34" charset="-128"/>
              </a:rPr>
              <a:t>Infrastructure matérielle du T3</a:t>
            </a:r>
          </a:p>
        </p:txBody>
      </p:sp>
      <p:sp>
        <p:nvSpPr>
          <p:cNvPr id="17412" name="Sous-titr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6400800" cy="533400"/>
          </a:xfrm>
        </p:spPr>
        <p:txBody>
          <a:bodyPr/>
          <a:lstStyle/>
          <a:p>
            <a:pPr algn="l" eaLnBrk="1" hangingPunct="1"/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Rencontres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LCG-France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– 28-30 mai 2013 – LLR Palaiseau</a:t>
            </a:r>
          </a:p>
        </p:txBody>
      </p:sp>
      <p:grpSp>
        <p:nvGrpSpPr>
          <p:cNvPr id="3" name="Grouper 12"/>
          <p:cNvGrpSpPr>
            <a:grpSpLocks/>
          </p:cNvGrpSpPr>
          <p:nvPr/>
        </p:nvGrpSpPr>
        <p:grpSpPr bwMode="auto">
          <a:xfrm>
            <a:off x="-381000" y="-381000"/>
            <a:ext cx="9596438" cy="1676400"/>
            <a:chOff x="-381000" y="-381000"/>
            <a:chExt cx="9596438" cy="167640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50" y="980728"/>
              <a:ext cx="781208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-381000" y="-3810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fr-FR" sz="3400" dirty="0" smtClean="0">
                <a:solidFill>
                  <a:srgbClr val="FFFFFF"/>
                </a:solidFill>
                <a:latin typeface="Calibri" pitchFamily="34" charset="0"/>
              </a:rPr>
              <a:t>1.3</a:t>
            </a:r>
            <a:endParaRPr lang="fr-FR" sz="3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5800" y="1413064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Stockage Posix GPFS 52TB :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b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</a:b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2 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R610 + 1 MD3200 + 1 MD1200 en haute disponibilité</a:t>
            </a:r>
          </a:p>
          <a:p>
            <a:pPr lvl="1">
              <a:buFont typeface="Arial"/>
              <a:buChar char="•"/>
            </a:pP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 partages de groupes</a:t>
            </a:r>
          </a:p>
          <a:p>
            <a:pPr lvl="1">
              <a:buFont typeface="Arial"/>
              <a:buChar char="•"/>
            </a:pP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 software area des vo</a:t>
            </a:r>
          </a:p>
          <a:p>
            <a:pPr lvl="1">
              <a:buFont typeface="Arial"/>
              <a:buChar char="•"/>
            </a:pP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sz="1600" b="1" dirty="0" err="1" smtClean="0">
                <a:solidFill>
                  <a:srgbClr val="215968"/>
                </a:solidFill>
                <a:latin typeface="Calibri" pitchFamily="34" charset="0"/>
              </a:rPr>
              <a:t>madgraph</a:t>
            </a:r>
            <a:endParaRPr lang="fr-FR" sz="1600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stockage 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grille :</a:t>
            </a:r>
          </a:p>
          <a:p>
            <a:pPr lvl="1">
              <a:buFont typeface="Arial"/>
              <a:buChar char="•"/>
            </a:pP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 15 x4500 (20TB : 4 x 1Gb/s)</a:t>
            </a:r>
          </a:p>
          <a:p>
            <a:pPr lvl="2">
              <a:buFont typeface="Arial"/>
              <a:buChar char="•"/>
            </a:pP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sz="1600" b="1" dirty="0" err="1" smtClean="0">
                <a:solidFill>
                  <a:srgbClr val="215968"/>
                </a:solidFill>
                <a:latin typeface="Calibri" pitchFamily="34" charset="0"/>
              </a:rPr>
              <a:t>xrootd</a:t>
            </a: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 : </a:t>
            </a:r>
            <a:r>
              <a:rPr lang="fr-FR" sz="1600" b="1" dirty="0" err="1" smtClean="0">
                <a:solidFill>
                  <a:srgbClr val="215968"/>
                </a:solidFill>
                <a:latin typeface="Calibri" pitchFamily="34" charset="0"/>
              </a:rPr>
              <a:t>alice</a:t>
            </a:r>
            <a:endParaRPr lang="fr-FR" sz="1600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 lvl="2">
              <a:buFont typeface="Arial"/>
              <a:buChar char="•"/>
            </a:pP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 DPM : </a:t>
            </a:r>
            <a:r>
              <a:rPr lang="fr-FR" sz="1600" b="1" dirty="0" err="1" smtClean="0">
                <a:solidFill>
                  <a:srgbClr val="215968"/>
                </a:solidFill>
                <a:latin typeface="Calibri" pitchFamily="34" charset="0"/>
              </a:rPr>
              <a:t>cms,vo.agata.org,calice,dzero</a:t>
            </a: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, </a:t>
            </a:r>
            <a:r>
              <a:rPr lang="fr-FR" sz="1600" b="1" dirty="0" err="1" smtClean="0">
                <a:solidFill>
                  <a:srgbClr val="215968"/>
                </a:solidFill>
                <a:latin typeface="Calibri" pitchFamily="34" charset="0"/>
              </a:rPr>
              <a:t>vo.france</a:t>
            </a:r>
            <a:r>
              <a:rPr lang="fr-FR" sz="1600" b="1" dirty="0" err="1" smtClean="0">
                <a:solidFill>
                  <a:srgbClr val="215968"/>
                </a:solidFill>
                <a:latin typeface="Calibri" pitchFamily="34" charset="0"/>
              </a:rPr>
              <a:t>-grilles.fr</a:t>
            </a: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, vo.ipnl.in2p3</a:t>
            </a: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.fr</a:t>
            </a: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, </a:t>
            </a:r>
            <a:r>
              <a:rPr lang="fr-FR" sz="1600" b="1" dirty="0" err="1" smtClean="0">
                <a:solidFill>
                  <a:srgbClr val="215968"/>
                </a:solidFill>
                <a:latin typeface="Calibri" pitchFamily="34" charset="0"/>
              </a:rPr>
              <a:t>vo.rhone</a:t>
            </a:r>
            <a:r>
              <a:rPr lang="fr-FR" sz="1600" b="1" dirty="0" err="1" smtClean="0">
                <a:solidFill>
                  <a:srgbClr val="215968"/>
                </a:solidFill>
                <a:latin typeface="Calibri" pitchFamily="34" charset="0"/>
              </a:rPr>
              <a:t>-alpes.idgrilles.fr</a:t>
            </a:r>
            <a:endParaRPr lang="fr-FR" sz="1600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 lvl="1">
              <a:buFont typeface="Arial"/>
              <a:buChar char="•"/>
            </a:pP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 9 DELL r510 20TB (4 x 1gb/s -&gt; 1 x 10Gb/s) : DPM </a:t>
            </a:r>
            <a:r>
              <a:rPr lang="fr-FR" sz="1600" b="1" dirty="0" err="1" smtClean="0">
                <a:solidFill>
                  <a:srgbClr val="215968"/>
                </a:solidFill>
                <a:latin typeface="Calibri" pitchFamily="34" charset="0"/>
              </a:rPr>
              <a:t>cms</a:t>
            </a:r>
            <a:endParaRPr lang="fr-FR" sz="1600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 lvl="1">
              <a:buFont typeface="Arial"/>
              <a:buChar char="•"/>
            </a:pP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 8 DELL r720xd 30TB (1 x 1gb/s -&gt; 1 x 10Gb/s) : DPM </a:t>
            </a:r>
            <a:r>
              <a:rPr lang="fr-FR" sz="1600" b="1" dirty="0" err="1" smtClean="0">
                <a:solidFill>
                  <a:srgbClr val="215968"/>
                </a:solidFill>
                <a:latin typeface="Calibri" pitchFamily="34" charset="0"/>
              </a:rPr>
              <a:t>cms</a:t>
            </a:r>
            <a:endParaRPr lang="fr-FR" sz="1600" b="1" dirty="0" smtClean="0">
              <a:solidFill>
                <a:srgbClr val="215968"/>
              </a:solidFill>
              <a:latin typeface="Calibri" pitchFamily="34" charset="0"/>
            </a:endParaRP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worker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nodes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: tous en 1 x 1Gb/s</a:t>
            </a:r>
          </a:p>
          <a:p>
            <a:pPr lvl="1">
              <a:buFont typeface="Arial"/>
              <a:buChar char="•"/>
            </a:pP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 68 DELL PE1950 : bi E5345 @ 2.33GHz HT 16G RAM (68x8 </a:t>
            </a:r>
            <a:r>
              <a:rPr lang="fr-FR" sz="1600" b="1" dirty="0" err="1" smtClean="0">
                <a:solidFill>
                  <a:srgbClr val="215968"/>
                </a:solidFill>
                <a:latin typeface="Calibri" pitchFamily="34" charset="0"/>
              </a:rPr>
              <a:t>coeurs</a:t>
            </a: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, 8 slots / </a:t>
            </a:r>
            <a:r>
              <a:rPr lang="fr-FR" sz="1600" b="1" dirty="0" err="1" smtClean="0">
                <a:solidFill>
                  <a:srgbClr val="215968"/>
                </a:solidFill>
                <a:latin typeface="Calibri" pitchFamily="34" charset="0"/>
              </a:rPr>
              <a:t>worker</a:t>
            </a: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 1 </a:t>
            </a:r>
            <a:r>
              <a:rPr lang="fr-FR" sz="1600" b="1" dirty="0" err="1" smtClean="0">
                <a:solidFill>
                  <a:srgbClr val="215968"/>
                </a:solidFill>
                <a:latin typeface="Calibri" pitchFamily="34" charset="0"/>
              </a:rPr>
              <a:t>blade</a:t>
            </a: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 center : 16 bi E5540 @ 2.53GHz HT 24Go RAM (16x16 </a:t>
            </a:r>
            <a:r>
              <a:rPr lang="fr-FR" sz="1600" b="1" dirty="0" err="1" smtClean="0">
                <a:solidFill>
                  <a:srgbClr val="215968"/>
                </a:solidFill>
                <a:latin typeface="Calibri" pitchFamily="34" charset="0"/>
              </a:rPr>
              <a:t>coeurs</a:t>
            </a: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, 12 slots / </a:t>
            </a:r>
            <a:r>
              <a:rPr lang="fr-FR" sz="1600" b="1" dirty="0" err="1" smtClean="0">
                <a:solidFill>
                  <a:srgbClr val="215968"/>
                </a:solidFill>
                <a:latin typeface="Calibri" pitchFamily="34" charset="0"/>
              </a:rPr>
              <a:t>worker</a:t>
            </a: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 5 C6100 : 20 bi E5645 @ 2.40GHz HT 48Go RAM (20x24 </a:t>
            </a:r>
            <a:r>
              <a:rPr lang="fr-FR" sz="1600" b="1" dirty="0" err="1" smtClean="0">
                <a:solidFill>
                  <a:srgbClr val="215968"/>
                </a:solidFill>
                <a:latin typeface="Calibri" pitchFamily="34" charset="0"/>
              </a:rPr>
              <a:t>coeurs</a:t>
            </a: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, 20 slots / </a:t>
            </a:r>
            <a:r>
              <a:rPr lang="fr-FR" sz="1600" b="1" dirty="0" err="1" smtClean="0">
                <a:solidFill>
                  <a:srgbClr val="215968"/>
                </a:solidFill>
                <a:latin typeface="Calibri" pitchFamily="34" charset="0"/>
              </a:rPr>
              <a:t>worker</a:t>
            </a: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fr-FR" sz="1600" b="1" dirty="0" smtClean="0">
                <a:solidFill>
                  <a:srgbClr val="215968"/>
                </a:solidFill>
                <a:latin typeface="Calibri" pitchFamily="34" charset="0"/>
              </a:rPr>
              <a:t> 1 C6220 : 4 bi E5-2670 @ 2,60GHz, 96Go RAM (pas encore en production)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324101"/>
            <a:ext cx="1085850" cy="7239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350" y="2324101"/>
            <a:ext cx="1085850" cy="7239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646913"/>
            <a:ext cx="1308100" cy="58011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066800"/>
            <a:ext cx="1308100" cy="580115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rot="5400000" flipH="1" flipV="1">
            <a:off x="6896103" y="2247902"/>
            <a:ext cx="304801" cy="22860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6943724" y="2057401"/>
            <a:ext cx="1209676" cy="49530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0800000">
            <a:off x="7162800" y="2209802"/>
            <a:ext cx="990600" cy="26670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16200000" flipV="1">
            <a:off x="7929562" y="2281239"/>
            <a:ext cx="457200" cy="952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rc 20"/>
          <p:cNvCxnSpPr>
            <a:stCxn id="15" idx="3"/>
            <a:endCxn id="16" idx="3"/>
          </p:cNvCxnSpPr>
          <p:nvPr/>
        </p:nvCxnSpPr>
        <p:spPr>
          <a:xfrm flipV="1">
            <a:off x="8242300" y="1356857"/>
            <a:ext cx="1588" cy="580115"/>
          </a:xfrm>
          <a:prstGeom prst="curvedConnector3">
            <a:avLst>
              <a:gd name="adj1" fmla="val 14395466"/>
            </a:avLst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rc 21"/>
          <p:cNvCxnSpPr>
            <a:stCxn id="15" idx="1"/>
            <a:endCxn id="16" idx="1"/>
          </p:cNvCxnSpPr>
          <p:nvPr/>
        </p:nvCxnSpPr>
        <p:spPr>
          <a:xfrm rot="10800000">
            <a:off x="6934200" y="1356857"/>
            <a:ext cx="1588" cy="580115"/>
          </a:xfrm>
          <a:prstGeom prst="curvedConnector3">
            <a:avLst>
              <a:gd name="adj1" fmla="val 14395466"/>
            </a:avLst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 flipH="1" flipV="1">
            <a:off x="6629400" y="3048001"/>
            <a:ext cx="457200" cy="158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5400000" flipH="1" flipV="1">
            <a:off x="7925594" y="3047206"/>
            <a:ext cx="457200" cy="158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019802" y="2971801"/>
            <a:ext cx="8262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Eth</a:t>
            </a:r>
            <a:r>
              <a:rPr lang="fr-FR" sz="1000" dirty="0" smtClean="0"/>
              <a:t> 10Gb/s</a:t>
            </a:r>
            <a:endParaRPr lang="fr-FR" sz="1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6259872" y="2133601"/>
            <a:ext cx="979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SAS 6 Gb/s</a:t>
            </a:r>
            <a:endParaRPr lang="fr-FR" sz="1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8165359" y="2971801"/>
            <a:ext cx="8262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Eth</a:t>
            </a:r>
            <a:r>
              <a:rPr lang="fr-FR" sz="1000" dirty="0" smtClean="0"/>
              <a:t> 10Gb/s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4495800" y="1676400"/>
            <a:ext cx="4495800" cy="43434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Salle Sous-sol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2895600"/>
            <a:ext cx="4114800" cy="3124200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Salle </a:t>
            </a:r>
            <a:r>
              <a:rPr lang="fr-FR" dirty="0" err="1" smtClean="0">
                <a:solidFill>
                  <a:schemeClr val="tx1"/>
                </a:solidFill>
              </a:rPr>
              <a:t>3eme</a:t>
            </a:r>
            <a:r>
              <a:rPr lang="fr-FR" dirty="0" smtClean="0">
                <a:solidFill>
                  <a:schemeClr val="tx1"/>
                </a:solidFill>
              </a:rPr>
              <a:t> étage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2" name="Grouper 13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24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 flip="none" rotWithShape="1">
              <a:gsLst>
                <a:gs pos="3300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36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ea typeface="ＭＳ Ｐゴシック" pitchFamily="34" charset="-128"/>
              </a:endParaRPr>
            </a:p>
          </p:txBody>
        </p:sp>
        <p:pic>
          <p:nvPicPr>
            <p:cNvPr id="11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7411" name="Titre 1"/>
          <p:cNvSpPr>
            <a:spLocks noGrp="1"/>
          </p:cNvSpPr>
          <p:nvPr>
            <p:ph type="ctrTitle"/>
          </p:nvPr>
        </p:nvSpPr>
        <p:spPr>
          <a:xfrm>
            <a:off x="1547664" y="-315914"/>
            <a:ext cx="7596336" cy="1470027"/>
          </a:xfrm>
        </p:spPr>
        <p:txBody>
          <a:bodyPr/>
          <a:lstStyle/>
          <a:p>
            <a:pPr algn="l" eaLnBrk="1" hangingPunct="1"/>
            <a:r>
              <a:rPr lang="fr-FR" sz="3400" dirty="0" smtClean="0">
                <a:solidFill>
                  <a:srgbClr val="215968"/>
                </a:solidFill>
                <a:ea typeface="ＭＳ Ｐゴシック" pitchFamily="34" charset="-128"/>
              </a:rPr>
              <a:t>Infrastructure réseau du T3</a:t>
            </a:r>
          </a:p>
        </p:txBody>
      </p:sp>
      <p:sp>
        <p:nvSpPr>
          <p:cNvPr id="17412" name="Sous-titr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6400800" cy="533400"/>
          </a:xfrm>
        </p:spPr>
        <p:txBody>
          <a:bodyPr/>
          <a:lstStyle/>
          <a:p>
            <a:pPr algn="l" eaLnBrk="1" hangingPunct="1"/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Rencontres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LCG-France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– 28-30 mai 2013 – LLR Palaiseau</a:t>
            </a:r>
          </a:p>
        </p:txBody>
      </p:sp>
      <p:grpSp>
        <p:nvGrpSpPr>
          <p:cNvPr id="3" name="Grouper 12"/>
          <p:cNvGrpSpPr>
            <a:grpSpLocks/>
          </p:cNvGrpSpPr>
          <p:nvPr/>
        </p:nvGrpSpPr>
        <p:grpSpPr bwMode="auto">
          <a:xfrm>
            <a:off x="-381000" y="-381000"/>
            <a:ext cx="9596438" cy="1676400"/>
            <a:chOff x="-381000" y="-381000"/>
            <a:chExt cx="9596438" cy="167640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50" y="980728"/>
              <a:ext cx="781208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-381000" y="-3810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fr-FR" sz="3400" dirty="0" smtClean="0">
                <a:solidFill>
                  <a:srgbClr val="FFFFFF"/>
                </a:solidFill>
                <a:latin typeface="Calibri" pitchFamily="34" charset="0"/>
              </a:rPr>
              <a:t>1.4</a:t>
            </a:r>
            <a:endParaRPr lang="fr-FR" sz="3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057400"/>
            <a:ext cx="863600" cy="6096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990600"/>
            <a:ext cx="1752600" cy="745581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762000" y="3124200"/>
            <a:ext cx="16002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Stack</a:t>
            </a:r>
            <a:endParaRPr lang="fr-FR" dirty="0" smtClean="0"/>
          </a:p>
          <a:p>
            <a:pPr algn="ctr"/>
            <a:r>
              <a:rPr lang="fr-FR" dirty="0" smtClean="0"/>
              <a:t>5 x C3750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914400" y="4495800"/>
            <a:ext cx="762000" cy="10668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68</a:t>
            </a:r>
          </a:p>
          <a:p>
            <a:pPr algn="ctr"/>
            <a:r>
              <a:rPr lang="fr-FR" dirty="0" smtClean="0"/>
              <a:t>WN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057400" y="4495800"/>
            <a:ext cx="1066800" cy="106680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~15</a:t>
            </a:r>
          </a:p>
          <a:p>
            <a:pPr algn="ctr"/>
            <a:r>
              <a:rPr lang="fr-FR" dirty="0" smtClean="0"/>
              <a:t>machines</a:t>
            </a:r>
          </a:p>
          <a:p>
            <a:pPr algn="ctr"/>
            <a:r>
              <a:rPr lang="fr-FR" dirty="0" smtClean="0"/>
              <a:t>services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4724400" y="3124200"/>
            <a:ext cx="16002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Stack</a:t>
            </a:r>
            <a:endParaRPr lang="fr-FR" dirty="0" smtClean="0"/>
          </a:p>
          <a:p>
            <a:pPr algn="ctr"/>
            <a:r>
              <a:rPr lang="fr-FR" dirty="0" smtClean="0"/>
              <a:t>5 x C3750-X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086600" y="3124200"/>
            <a:ext cx="129540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32 </a:t>
            </a:r>
          </a:p>
          <a:p>
            <a:pPr algn="ctr"/>
            <a:r>
              <a:rPr lang="fr-FR" dirty="0" err="1" smtClean="0"/>
              <a:t>Disk-server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4724400" y="4420393"/>
            <a:ext cx="16002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Stack</a:t>
            </a:r>
            <a:endParaRPr lang="fr-FR" dirty="0" smtClean="0"/>
          </a:p>
          <a:p>
            <a:pPr algn="ctr"/>
            <a:r>
              <a:rPr lang="fr-FR" dirty="0" smtClean="0"/>
              <a:t>C3750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7086600" y="4420393"/>
            <a:ext cx="1295400" cy="762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20</a:t>
            </a:r>
          </a:p>
          <a:p>
            <a:pPr algn="ctr"/>
            <a:r>
              <a:rPr lang="fr-FR" dirty="0" smtClean="0"/>
              <a:t>WN</a:t>
            </a:r>
            <a:endParaRPr lang="fr-FR" dirty="0"/>
          </a:p>
        </p:txBody>
      </p:sp>
      <p:cxnSp>
        <p:nvCxnSpPr>
          <p:cNvPr id="28" name="Connecteur droit avec flèche 27"/>
          <p:cNvCxnSpPr/>
          <p:nvPr/>
        </p:nvCxnSpPr>
        <p:spPr>
          <a:xfrm rot="5400000" flipH="1" flipV="1">
            <a:off x="1409700" y="2857501"/>
            <a:ext cx="533400" cy="158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1104106" y="2857500"/>
            <a:ext cx="534195" cy="794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5400000" flipH="1" flipV="1">
            <a:off x="1980406" y="4191001"/>
            <a:ext cx="6096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5400000" flipH="1" flipV="1">
            <a:off x="1828006" y="4190206"/>
            <a:ext cx="6096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5400000" flipH="1" flipV="1">
            <a:off x="1295400" y="4190206"/>
            <a:ext cx="6096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rot="5400000" flipH="1" flipV="1">
            <a:off x="686594" y="4190206"/>
            <a:ext cx="6096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10882" y="4038601"/>
            <a:ext cx="8797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~85 x 1Gb/s</a:t>
            </a:r>
            <a:endParaRPr lang="fr-FR" sz="1000" dirty="0"/>
          </a:p>
        </p:txBody>
      </p:sp>
      <p:cxnSp>
        <p:nvCxnSpPr>
          <p:cNvPr id="40" name="Connecteur droit avec flèche 39"/>
          <p:cNvCxnSpPr/>
          <p:nvPr/>
        </p:nvCxnSpPr>
        <p:spPr>
          <a:xfrm rot="10800000">
            <a:off x="7011988" y="1219201"/>
            <a:ext cx="531812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7467600" y="1066801"/>
            <a:ext cx="56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1 Gb/s</a:t>
            </a:r>
          </a:p>
          <a:p>
            <a:endParaRPr lang="fr-FR" sz="1000" dirty="0"/>
          </a:p>
        </p:txBody>
      </p:sp>
      <p:cxnSp>
        <p:nvCxnSpPr>
          <p:cNvPr id="43" name="Connecteur droit avec flèche 42"/>
          <p:cNvCxnSpPr/>
          <p:nvPr/>
        </p:nvCxnSpPr>
        <p:spPr>
          <a:xfrm rot="10800000">
            <a:off x="7010400" y="1446213"/>
            <a:ext cx="533400" cy="158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7467602" y="1295401"/>
            <a:ext cx="6337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10 Gb/s</a:t>
            </a:r>
          </a:p>
          <a:p>
            <a:endParaRPr lang="fr-FR" sz="1000" dirty="0"/>
          </a:p>
        </p:txBody>
      </p:sp>
      <p:sp>
        <p:nvSpPr>
          <p:cNvPr id="46" name="ZoneTexte 45"/>
          <p:cNvSpPr txBox="1"/>
          <p:nvPr/>
        </p:nvSpPr>
        <p:spPr>
          <a:xfrm>
            <a:off x="644284" y="2667001"/>
            <a:ext cx="6337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20 Gb/s</a:t>
            </a:r>
            <a:endParaRPr lang="fr-FR" sz="1000" dirty="0"/>
          </a:p>
        </p:txBody>
      </p:sp>
      <p:cxnSp>
        <p:nvCxnSpPr>
          <p:cNvPr id="55" name="Connecteur droit avec flèche 54"/>
          <p:cNvCxnSpPr/>
          <p:nvPr/>
        </p:nvCxnSpPr>
        <p:spPr>
          <a:xfrm rot="5400000" flipH="1" flipV="1">
            <a:off x="1256506" y="1789906"/>
            <a:ext cx="533400" cy="158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814045" y="1734981"/>
            <a:ext cx="6337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10 Gb/s</a:t>
            </a:r>
            <a:endParaRPr lang="fr-FR" sz="1000" dirty="0"/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2362200" y="3352801"/>
            <a:ext cx="2362200" cy="158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3276600" y="2895601"/>
            <a:ext cx="6337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50 Gb/s</a:t>
            </a:r>
            <a:endParaRPr lang="fr-FR" sz="1000" dirty="0"/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2362200" y="3505201"/>
            <a:ext cx="2362200" cy="158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2362200" y="3656013"/>
            <a:ext cx="2362200" cy="158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2362200" y="3808413"/>
            <a:ext cx="2362200" cy="158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2362200" y="3200401"/>
            <a:ext cx="2362200" cy="158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rot="10800000">
            <a:off x="6324600" y="5865811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rot="10800000">
            <a:off x="6324600" y="3429001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rot="10800000">
            <a:off x="6324600" y="3579813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rot="10800000">
            <a:off x="6324600" y="3732213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6248400" y="3122613"/>
            <a:ext cx="9117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104 x 1 Gb/s</a:t>
            </a:r>
            <a:endParaRPr lang="fr-FR" sz="1000" dirty="0"/>
          </a:p>
        </p:txBody>
      </p:sp>
      <p:cxnSp>
        <p:nvCxnSpPr>
          <p:cNvPr id="71" name="Connecteur droit avec flèche 70"/>
          <p:cNvCxnSpPr/>
          <p:nvPr/>
        </p:nvCxnSpPr>
        <p:spPr>
          <a:xfrm rot="5400000" flipH="1" flipV="1">
            <a:off x="5449094" y="4152901"/>
            <a:ext cx="533400" cy="158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rot="5400000" flipH="1" flipV="1">
            <a:off x="5143500" y="4152900"/>
            <a:ext cx="534195" cy="794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4683678" y="3962401"/>
            <a:ext cx="6337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20 Gb/s</a:t>
            </a:r>
            <a:endParaRPr lang="fr-FR" sz="1000" dirty="0"/>
          </a:p>
        </p:txBody>
      </p:sp>
      <p:cxnSp>
        <p:nvCxnSpPr>
          <p:cNvPr id="74" name="Connecteur droit avec flèche 73"/>
          <p:cNvCxnSpPr/>
          <p:nvPr/>
        </p:nvCxnSpPr>
        <p:spPr>
          <a:xfrm rot="10800000">
            <a:off x="6321978" y="4648994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rot="10800000">
            <a:off x="6321978" y="4802982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rot="10800000">
            <a:off x="6321978" y="4955382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rot="10800000">
            <a:off x="6321978" y="5106194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6248401" y="4344193"/>
            <a:ext cx="840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20 x 1 Gb/s</a:t>
            </a:r>
            <a:endParaRPr lang="fr-FR" sz="1000" dirty="0"/>
          </a:p>
        </p:txBody>
      </p:sp>
      <p:sp>
        <p:nvSpPr>
          <p:cNvPr id="81" name="Rectangle à coins arrondis 80"/>
          <p:cNvSpPr/>
          <p:nvPr/>
        </p:nvSpPr>
        <p:spPr>
          <a:xfrm>
            <a:off x="4724400" y="1981200"/>
            <a:ext cx="16002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Stack</a:t>
            </a:r>
            <a:r>
              <a:rPr lang="fr-FR" dirty="0" smtClean="0"/>
              <a:t> CRAL</a:t>
            </a:r>
          </a:p>
          <a:p>
            <a:pPr algn="ctr"/>
            <a:r>
              <a:rPr lang="fr-FR" dirty="0" smtClean="0"/>
              <a:t>2 x C2960</a:t>
            </a:r>
            <a:endParaRPr lang="fr-FR" dirty="0"/>
          </a:p>
        </p:txBody>
      </p:sp>
      <p:cxnSp>
        <p:nvCxnSpPr>
          <p:cNvPr id="82" name="Connecteur droit avec flèche 81"/>
          <p:cNvCxnSpPr>
            <a:endCxn id="81" idx="1"/>
          </p:cNvCxnSpPr>
          <p:nvPr/>
        </p:nvCxnSpPr>
        <p:spPr>
          <a:xfrm>
            <a:off x="1981200" y="2362201"/>
            <a:ext cx="2743200" cy="158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3276600" y="2057401"/>
            <a:ext cx="598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10Gb/s</a:t>
            </a:r>
            <a:endParaRPr lang="fr-FR" sz="1000" dirty="0"/>
          </a:p>
        </p:txBody>
      </p:sp>
      <p:sp>
        <p:nvSpPr>
          <p:cNvPr id="86" name="Rectangle 85"/>
          <p:cNvSpPr/>
          <p:nvPr/>
        </p:nvSpPr>
        <p:spPr>
          <a:xfrm>
            <a:off x="7086600" y="1828800"/>
            <a:ext cx="1295400" cy="9144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32 WN CRAL</a:t>
            </a:r>
          </a:p>
          <a:p>
            <a:pPr algn="ctr"/>
            <a:r>
              <a:rPr lang="fr-FR" sz="1600" dirty="0" smtClean="0"/>
              <a:t>+ Stockage (73To)</a:t>
            </a:r>
            <a:endParaRPr lang="fr-FR" sz="1600" dirty="0"/>
          </a:p>
        </p:txBody>
      </p:sp>
      <p:cxnSp>
        <p:nvCxnSpPr>
          <p:cNvPr id="87" name="Connecteur droit avec flèche 86"/>
          <p:cNvCxnSpPr/>
          <p:nvPr/>
        </p:nvCxnSpPr>
        <p:spPr>
          <a:xfrm>
            <a:off x="6324600" y="2590801"/>
            <a:ext cx="762000" cy="158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>
            <a:off x="6324600" y="2438401"/>
            <a:ext cx="762000" cy="158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 rot="10800000">
            <a:off x="6324600" y="2286001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6248401" y="2057401"/>
            <a:ext cx="8404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32 x 1 Gb/s</a:t>
            </a:r>
          </a:p>
          <a:p>
            <a:endParaRPr lang="fr-FR" sz="1000" dirty="0" smtClean="0"/>
          </a:p>
          <a:p>
            <a:endParaRPr lang="fr-FR" sz="1000" dirty="0" smtClean="0"/>
          </a:p>
          <a:p>
            <a:endParaRPr lang="fr-FR" sz="1000" dirty="0" smtClean="0"/>
          </a:p>
          <a:p>
            <a:r>
              <a:rPr lang="fr-FR" sz="1000" dirty="0" smtClean="0"/>
              <a:t>2 x 10 Gb/s</a:t>
            </a:r>
            <a:endParaRPr lang="fr-FR" sz="1000" dirty="0"/>
          </a:p>
        </p:txBody>
      </p:sp>
      <p:sp>
        <p:nvSpPr>
          <p:cNvPr id="93" name="Rectangle à coins arrondis 92"/>
          <p:cNvSpPr/>
          <p:nvPr/>
        </p:nvSpPr>
        <p:spPr>
          <a:xfrm>
            <a:off x="2667000" y="1066800"/>
            <a:ext cx="16002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~40 </a:t>
            </a:r>
            <a:r>
              <a:rPr lang="fr-FR" dirty="0" err="1" smtClean="0"/>
              <a:t>switches</a:t>
            </a:r>
            <a:endParaRPr lang="fr-FR" dirty="0" smtClean="0"/>
          </a:p>
          <a:p>
            <a:pPr algn="ctr"/>
            <a:r>
              <a:rPr lang="fr-FR" dirty="0" smtClean="0"/>
              <a:t>labo</a:t>
            </a:r>
            <a:endParaRPr lang="fr-FR" dirty="0"/>
          </a:p>
        </p:txBody>
      </p:sp>
      <p:cxnSp>
        <p:nvCxnSpPr>
          <p:cNvPr id="94" name="Connecteur droit avec flèche 93"/>
          <p:cNvCxnSpPr>
            <a:endCxn id="93" idx="2"/>
          </p:cNvCxnSpPr>
          <p:nvPr/>
        </p:nvCxnSpPr>
        <p:spPr>
          <a:xfrm flipV="1">
            <a:off x="1828800" y="1828800"/>
            <a:ext cx="1638300" cy="30480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>
            <a:grpSpLocks/>
          </p:cNvGrpSpPr>
          <p:nvPr/>
        </p:nvGrpSpPr>
        <p:grpSpPr bwMode="auto"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24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 flip="none" rotWithShape="1">
              <a:gsLst>
                <a:gs pos="3300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36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ea typeface="ＭＳ Ｐゴシック" pitchFamily="34" charset="-128"/>
              </a:endParaRPr>
            </a:p>
          </p:txBody>
        </p:sp>
        <p:pic>
          <p:nvPicPr>
            <p:cNvPr id="11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7411" name="Titre 1"/>
          <p:cNvSpPr>
            <a:spLocks noGrp="1"/>
          </p:cNvSpPr>
          <p:nvPr>
            <p:ph type="ctrTitle"/>
          </p:nvPr>
        </p:nvSpPr>
        <p:spPr>
          <a:xfrm>
            <a:off x="1547664" y="-315914"/>
            <a:ext cx="7596336" cy="1470027"/>
          </a:xfrm>
        </p:spPr>
        <p:txBody>
          <a:bodyPr/>
          <a:lstStyle/>
          <a:p>
            <a:pPr algn="l" eaLnBrk="1" hangingPunct="1"/>
            <a:r>
              <a:rPr lang="fr-FR" sz="3000" dirty="0" smtClean="0">
                <a:solidFill>
                  <a:srgbClr val="215968"/>
                </a:solidFill>
                <a:ea typeface="ＭＳ Ｐゴシック" pitchFamily="34" charset="-128"/>
              </a:rPr>
              <a:t>Évolutions depuis dernier rapport de site</a:t>
            </a:r>
            <a:br>
              <a:rPr lang="fr-FR" sz="3000" dirty="0" smtClean="0">
                <a:solidFill>
                  <a:srgbClr val="215968"/>
                </a:solidFill>
                <a:ea typeface="ＭＳ Ｐゴシック" pitchFamily="34" charset="-128"/>
              </a:rPr>
            </a:br>
            <a:r>
              <a:rPr lang="fr-FR" sz="3000" dirty="0" smtClean="0">
                <a:solidFill>
                  <a:srgbClr val="215968"/>
                </a:solidFill>
                <a:ea typeface="ＭＳ Ｐゴシック" pitchFamily="34" charset="-128"/>
              </a:rPr>
              <a:t>(Q4 2011 &gt; Q2 2013)</a:t>
            </a:r>
          </a:p>
        </p:txBody>
      </p:sp>
      <p:sp>
        <p:nvSpPr>
          <p:cNvPr id="17412" name="Sous-titr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6400800" cy="533400"/>
          </a:xfrm>
        </p:spPr>
        <p:txBody>
          <a:bodyPr/>
          <a:lstStyle/>
          <a:p>
            <a:pPr algn="l" eaLnBrk="1" hangingPunct="1"/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Rencontres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LCG-France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– 28-30 mai 2013 – LLR Palaiseau</a:t>
            </a:r>
          </a:p>
        </p:txBody>
      </p:sp>
      <p:grpSp>
        <p:nvGrpSpPr>
          <p:cNvPr id="3" name="Grouper 12"/>
          <p:cNvGrpSpPr>
            <a:grpSpLocks/>
          </p:cNvGrpSpPr>
          <p:nvPr/>
        </p:nvGrpSpPr>
        <p:grpSpPr bwMode="auto">
          <a:xfrm>
            <a:off x="-381000" y="-381000"/>
            <a:ext cx="9596438" cy="1676400"/>
            <a:chOff x="-381000" y="-381000"/>
            <a:chExt cx="9596438" cy="167640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50" y="980728"/>
              <a:ext cx="781208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-381000" y="-3810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-1116013" y="-242888"/>
            <a:ext cx="3384551" cy="147002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fr-FR" sz="3400" dirty="0" smtClean="0">
                <a:solidFill>
                  <a:srgbClr val="FFFFFF"/>
                </a:solidFill>
                <a:latin typeface="Calibri" pitchFamily="34" charset="0"/>
              </a:rPr>
              <a:t>1.5</a:t>
            </a:r>
            <a:endParaRPr lang="fr-FR" sz="3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33400" y="1413065"/>
            <a:ext cx="5715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Stockage GPFS : remplacement d’un SAN IBM DS 4800 par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le cluster 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HA : 2 x Dell R610 + 1 MD3200 + 1 MD1200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remplacement onduleur (80KW -&gt; 160KW)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achats CPU (5 C6100 et 1 C6220), 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achats stockage : 9 R510 et 8 R720xd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extension salle sous-sol (6 -&gt; 10 racks, 4-&gt; 8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inRow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APC)</a:t>
            </a: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modification alimentation des climatisations du </a:t>
            </a:r>
            <a:r>
              <a:rPr lang="fr-FR" b="1" dirty="0" err="1" smtClean="0">
                <a:solidFill>
                  <a:srgbClr val="215968"/>
                </a:solidFill>
                <a:latin typeface="Calibri" pitchFamily="34" charset="0"/>
              </a:rPr>
              <a:t>3eme</a:t>
            </a: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étage avec l’eau glacée du groupe froid (modifications en cours, quelques problèmes)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" y="3967878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  <a:latin typeface="Calibri" pitchFamily="34" charset="0"/>
              </a:rPr>
              <a:t> Achat cœur de réseau (fin 2012) : refonte complète du cœur de réseau du laboratoire  (en cours de configuration)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gradFill rotWithShape="1">
              <a:gsLst>
                <a:gs pos="0">
                  <a:srgbClr val="2787A0"/>
                </a:gs>
                <a:gs pos="33000">
                  <a:srgbClr val="2787A0"/>
                </a:gs>
                <a:gs pos="80000">
                  <a:srgbClr val="36B1D2"/>
                </a:gs>
                <a:gs pos="100000">
                  <a:srgbClr val="34B3D6"/>
                </a:gs>
              </a:gsLst>
              <a:lin ang="3600000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latin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819400"/>
              <a:ext cx="9144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Ellipse 11"/>
            <p:cNvSpPr>
              <a:spLocks noChangeArrowheads="1"/>
            </p:cNvSpPr>
            <p:nvPr/>
          </p:nvSpPr>
          <p:spPr bwMode="auto">
            <a:xfrm>
              <a:off x="685800" y="2514600"/>
              <a:ext cx="1828800" cy="1676400"/>
            </a:xfrm>
            <a:prstGeom prst="ellipse">
              <a:avLst/>
            </a:prstGeom>
            <a:solidFill>
              <a:srgbClr val="37B0D3"/>
            </a:solidFill>
            <a:ln w="95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10" name="Image 9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sp>
        <p:nvSpPr>
          <p:cNvPr id="13" name="Titre 1"/>
          <p:cNvSpPr txBox="1">
            <a:spLocks/>
          </p:cNvSpPr>
          <p:nvPr/>
        </p:nvSpPr>
        <p:spPr bwMode="auto">
          <a:xfrm>
            <a:off x="-107950" y="2568577"/>
            <a:ext cx="33845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r>
              <a:rPr lang="fr-FR" sz="4000" dirty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2555776" y="2780928"/>
            <a:ext cx="6588224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sz="3600" dirty="0" smtClean="0">
                <a:solidFill>
                  <a:srgbClr val="31859C"/>
                </a:solidFill>
                <a:latin typeface="Corbel" pitchFamily="34" charset="0"/>
              </a:rPr>
              <a:t>Statistiques du T3 IN2P3-IPNL et activité des </a:t>
            </a:r>
            <a:r>
              <a:rPr lang="fr-FR" sz="3600" dirty="0" err="1" smtClean="0">
                <a:solidFill>
                  <a:srgbClr val="31859C"/>
                </a:solidFill>
                <a:latin typeface="Corbel" pitchFamily="34" charset="0"/>
              </a:rPr>
              <a:t>VOs</a:t>
            </a:r>
            <a:endParaRPr lang="fr-FR" sz="3600" dirty="0">
              <a:solidFill>
                <a:srgbClr val="31859C"/>
              </a:solidFill>
              <a:latin typeface="Corbel" pitchFamily="34" charset="0"/>
            </a:endParaRPr>
          </a:p>
        </p:txBody>
      </p:sp>
      <p:sp>
        <p:nvSpPr>
          <p:cNvPr id="17" name="Sous-titre 2"/>
          <p:cNvSpPr txBox="1">
            <a:spLocks/>
          </p:cNvSpPr>
          <p:nvPr/>
        </p:nvSpPr>
        <p:spPr bwMode="auto">
          <a:xfrm>
            <a:off x="0" y="63246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pitchFamily="-109" charset="-128"/>
              </a:rPr>
              <a:t>Rencontres LCG-France – 28-30 mai 2013 – LLR Palaiseau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11203</TotalTime>
  <Words>1818</Words>
  <Application>Microsoft Office PowerPoint</Application>
  <PresentationFormat>Présentation à l'écran (4:3)</PresentationFormat>
  <Paragraphs>278</Paragraphs>
  <Slides>20</Slides>
  <Notes>19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Plan</vt:lpstr>
      <vt:lpstr>Diapositive 3</vt:lpstr>
      <vt:lpstr>Présentation du T3 IN2P3-IPNL</vt:lpstr>
      <vt:lpstr>Infrastructure générale du laboratoire</vt:lpstr>
      <vt:lpstr>Infrastructure matérielle du T3</vt:lpstr>
      <vt:lpstr>Infrastructure réseau du T3</vt:lpstr>
      <vt:lpstr>Évolutions depuis dernier rapport de site (Q4 2011 &gt; Q2 2013)</vt:lpstr>
      <vt:lpstr>Diapositive 9</vt:lpstr>
      <vt:lpstr>Statistiques 01/2013 -&gt; 05/2013</vt:lpstr>
      <vt:lpstr>Activité CMS sur le FR-T3-IPNL</vt:lpstr>
      <vt:lpstr>Statistiques CMS : 01/2013 -&gt; 05/2013</vt:lpstr>
      <vt:lpstr>Activité Alice sur le FR-T3-IPNL (1/2)</vt:lpstr>
      <vt:lpstr>Activité Alice sur le FR-T3-IPNL (2/2)</vt:lpstr>
      <vt:lpstr>Statistiques Alice 01/2013 -&gt; 05/2013</vt:lpstr>
      <vt:lpstr>Diapositive 16</vt:lpstr>
      <vt:lpstr>Problèmes rencontrés</vt:lpstr>
      <vt:lpstr>Diapositive 18</vt:lpstr>
      <vt:lpstr>Le futur</vt:lpstr>
      <vt:lpstr>Des 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thibeau</dc:creator>
  <cp:lastModifiedBy>Denis Pugnère</cp:lastModifiedBy>
  <cp:revision>623</cp:revision>
  <cp:lastPrinted>2013-05-27T14:02:25Z</cp:lastPrinted>
  <dcterms:created xsi:type="dcterms:W3CDTF">2013-05-28T17:49:34Z</dcterms:created>
  <dcterms:modified xsi:type="dcterms:W3CDTF">2013-05-28T19:56:35Z</dcterms:modified>
</cp:coreProperties>
</file>