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79" r:id="rId4"/>
  </p:sldMasterIdLst>
  <p:notesMasterIdLst>
    <p:notesMasterId r:id="rId47"/>
  </p:notesMasterIdLst>
  <p:handoutMasterIdLst>
    <p:handoutMasterId r:id="rId48"/>
  </p:handoutMasterIdLst>
  <p:sldIdLst>
    <p:sldId id="256" r:id="rId5"/>
    <p:sldId id="468" r:id="rId6"/>
    <p:sldId id="484" r:id="rId7"/>
    <p:sldId id="485" r:id="rId8"/>
    <p:sldId id="441" r:id="rId9"/>
    <p:sldId id="486" r:id="rId10"/>
    <p:sldId id="467" r:id="rId11"/>
    <p:sldId id="488" r:id="rId12"/>
    <p:sldId id="489" r:id="rId13"/>
    <p:sldId id="451" r:id="rId14"/>
    <p:sldId id="452" r:id="rId15"/>
    <p:sldId id="490" r:id="rId16"/>
    <p:sldId id="405" r:id="rId17"/>
    <p:sldId id="491" r:id="rId18"/>
    <p:sldId id="415" r:id="rId19"/>
    <p:sldId id="443" r:id="rId20"/>
    <p:sldId id="458" r:id="rId21"/>
    <p:sldId id="454" r:id="rId22"/>
    <p:sldId id="455" r:id="rId23"/>
    <p:sldId id="456" r:id="rId24"/>
    <p:sldId id="461" r:id="rId25"/>
    <p:sldId id="478" r:id="rId26"/>
    <p:sldId id="479" r:id="rId27"/>
    <p:sldId id="476" r:id="rId28"/>
    <p:sldId id="463" r:id="rId29"/>
    <p:sldId id="469" r:id="rId30"/>
    <p:sldId id="470" r:id="rId31"/>
    <p:sldId id="471" r:id="rId32"/>
    <p:sldId id="473" r:id="rId33"/>
    <p:sldId id="472" r:id="rId34"/>
    <p:sldId id="466" r:id="rId35"/>
    <p:sldId id="435" r:id="rId36"/>
    <p:sldId id="482" r:id="rId37"/>
    <p:sldId id="483" r:id="rId38"/>
    <p:sldId id="487" r:id="rId39"/>
    <p:sldId id="444" r:id="rId40"/>
    <p:sldId id="445" r:id="rId41"/>
    <p:sldId id="446" r:id="rId42"/>
    <p:sldId id="447" r:id="rId43"/>
    <p:sldId id="448" r:id="rId44"/>
    <p:sldId id="449" r:id="rId45"/>
    <p:sldId id="450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97" autoAdjust="0"/>
    <p:restoredTop sz="94673" autoAdjust="0"/>
  </p:normalViewPr>
  <p:slideViewPr>
    <p:cSldViewPr snapToGrid="0" snapToObjects="1">
      <p:cViewPr>
        <p:scale>
          <a:sx n="86" d="100"/>
          <a:sy n="86" d="100"/>
        </p:scale>
        <p:origin x="-8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2FC91-2A0B-A342-A920-91A8CDD8DAA1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E90B66-4849-084B-81E2-E8A892ADB855}">
      <dgm:prSet phldrT="[Text]" custT="1"/>
      <dgm:spPr>
        <a:solidFill>
          <a:srgbClr val="FF8000"/>
        </a:solidFill>
      </dgm:spPr>
      <dgm:t>
        <a:bodyPr/>
        <a:lstStyle/>
        <a:p>
          <a:r>
            <a:rPr lang="en-US" sz="2000" dirty="0" smtClean="0"/>
            <a:t>Checkout</a:t>
          </a:r>
          <a:endParaRPr lang="en-US" sz="2000" dirty="0"/>
        </a:p>
      </dgm:t>
    </dgm:pt>
    <dgm:pt modelId="{BE621C35-481D-CC4D-8421-3A02789E98F3}" type="parTrans" cxnId="{2A2FE8FB-7FA9-2A4C-B6CF-133B175F72F1}">
      <dgm:prSet/>
      <dgm:spPr/>
      <dgm:t>
        <a:bodyPr/>
        <a:lstStyle/>
        <a:p>
          <a:endParaRPr lang="en-US" sz="1400"/>
        </a:p>
      </dgm:t>
    </dgm:pt>
    <dgm:pt modelId="{E868A019-6E11-EC40-B6E4-3AFB000C3931}" type="sibTrans" cxnId="{2A2FE8FB-7FA9-2A4C-B6CF-133B175F72F1}">
      <dgm:prSet/>
      <dgm:spPr/>
      <dgm:t>
        <a:bodyPr/>
        <a:lstStyle/>
        <a:p>
          <a:endParaRPr lang="en-US" sz="1400"/>
        </a:p>
      </dgm:t>
    </dgm:pt>
    <dgm:pt modelId="{C35B7FFB-2C7E-964C-B100-EA36D8B1B225}">
      <dgm:prSet phldrT="[Text]" custT="1"/>
      <dgm:spPr>
        <a:solidFill>
          <a:srgbClr val="FF8000"/>
        </a:solidFill>
      </dgm:spPr>
      <dgm:t>
        <a:bodyPr/>
        <a:lstStyle/>
        <a:p>
          <a:r>
            <a:rPr lang="en-US" sz="2000" dirty="0" smtClean="0"/>
            <a:t>Submit to Grid</a:t>
          </a:r>
          <a:endParaRPr lang="en-US" sz="2000" dirty="0"/>
        </a:p>
      </dgm:t>
    </dgm:pt>
    <dgm:pt modelId="{3BE89CC4-B190-F641-8915-5970F3059370}" type="parTrans" cxnId="{70075C7A-E9CF-D245-94F6-70AC3C1D2BF1}">
      <dgm:prSet/>
      <dgm:spPr/>
      <dgm:t>
        <a:bodyPr/>
        <a:lstStyle/>
        <a:p>
          <a:endParaRPr lang="en-US" sz="1400"/>
        </a:p>
      </dgm:t>
    </dgm:pt>
    <dgm:pt modelId="{BFC4C11F-4459-CC47-8801-9309087AC37C}" type="sibTrans" cxnId="{70075C7A-E9CF-D245-94F6-70AC3C1D2BF1}">
      <dgm:prSet/>
      <dgm:spPr/>
      <dgm:t>
        <a:bodyPr/>
        <a:lstStyle/>
        <a:p>
          <a:endParaRPr lang="en-US" sz="1400"/>
        </a:p>
      </dgm:t>
    </dgm:pt>
    <dgm:pt modelId="{7EBA0D6D-BE9E-1A48-9AD6-64891DB31A12}">
      <dgm:prSet phldrT="[Text]" custT="1"/>
      <dgm:spPr>
        <a:solidFill>
          <a:srgbClr val="FF8000"/>
        </a:solidFill>
      </dgm:spPr>
      <dgm:t>
        <a:bodyPr/>
        <a:lstStyle/>
        <a:p>
          <a:r>
            <a:rPr lang="en-US" sz="2000" dirty="0" smtClean="0"/>
            <a:t>Display results</a:t>
          </a:r>
          <a:endParaRPr lang="en-US" sz="2000" dirty="0"/>
        </a:p>
      </dgm:t>
    </dgm:pt>
    <dgm:pt modelId="{5D2518AE-DFA2-894C-B7B0-1856F0B4120D}" type="parTrans" cxnId="{59BC99DF-080D-0F48-9DED-A2484818EE48}">
      <dgm:prSet/>
      <dgm:spPr/>
      <dgm:t>
        <a:bodyPr/>
        <a:lstStyle/>
        <a:p>
          <a:endParaRPr lang="en-US" sz="1400"/>
        </a:p>
      </dgm:t>
    </dgm:pt>
    <dgm:pt modelId="{8E761454-0AC0-9149-BFF1-DB4B1275B0D8}" type="sibTrans" cxnId="{59BC99DF-080D-0F48-9DED-A2484818EE48}">
      <dgm:prSet/>
      <dgm:spPr/>
      <dgm:t>
        <a:bodyPr/>
        <a:lstStyle/>
        <a:p>
          <a:endParaRPr lang="en-US" sz="1400"/>
        </a:p>
      </dgm:t>
    </dgm:pt>
    <dgm:pt modelId="{9611BE6A-6038-4942-A219-82AEDBAF0BE0}">
      <dgm:prSet phldrT="[Text]" custT="1"/>
      <dgm:spPr>
        <a:solidFill>
          <a:srgbClr val="FF8000"/>
        </a:solidFill>
      </dgm:spPr>
      <dgm:t>
        <a:bodyPr/>
        <a:lstStyle/>
        <a:p>
          <a:r>
            <a:rPr lang="en-US" sz="2000" dirty="0" smtClean="0"/>
            <a:t>Suspend</a:t>
          </a:r>
          <a:endParaRPr lang="en-US" sz="2000" dirty="0"/>
        </a:p>
      </dgm:t>
    </dgm:pt>
    <dgm:pt modelId="{A65A9925-AD35-7740-A2C2-9D2124450BFE}" type="parTrans" cxnId="{B91405BB-CD30-BE4D-A9E6-4284D37BBBAF}">
      <dgm:prSet/>
      <dgm:spPr/>
      <dgm:t>
        <a:bodyPr/>
        <a:lstStyle/>
        <a:p>
          <a:endParaRPr lang="en-US" sz="1400"/>
        </a:p>
      </dgm:t>
    </dgm:pt>
    <dgm:pt modelId="{494C148A-7E2B-2C43-ACCC-305E746DC795}" type="sibTrans" cxnId="{B91405BB-CD30-BE4D-A9E6-4284D37BBBAF}">
      <dgm:prSet/>
      <dgm:spPr/>
      <dgm:t>
        <a:bodyPr/>
        <a:lstStyle/>
        <a:p>
          <a:endParaRPr lang="en-US" sz="1400"/>
        </a:p>
      </dgm:t>
    </dgm:pt>
    <dgm:pt modelId="{A16613F8-3203-F34F-92D0-0E503EA5BDB4}">
      <dgm:prSet phldrT="[Text]" custT="1"/>
      <dgm:spPr>
        <a:solidFill>
          <a:srgbClr val="FF8000"/>
        </a:solidFill>
      </dgm:spPr>
      <dgm:t>
        <a:bodyPr/>
        <a:lstStyle/>
        <a:p>
          <a:r>
            <a:rPr lang="en-US" sz="2000" dirty="0" smtClean="0"/>
            <a:t>Test</a:t>
          </a:r>
          <a:endParaRPr lang="en-US" sz="2000" dirty="0"/>
        </a:p>
      </dgm:t>
    </dgm:pt>
    <dgm:pt modelId="{434CC269-273D-904F-9ACF-5803DE40774F}" type="parTrans" cxnId="{2B51335A-D30F-F441-8FF0-E56C437CA3FC}">
      <dgm:prSet/>
      <dgm:spPr/>
      <dgm:t>
        <a:bodyPr/>
        <a:lstStyle/>
        <a:p>
          <a:endParaRPr lang="en-US" sz="1400"/>
        </a:p>
      </dgm:t>
    </dgm:pt>
    <dgm:pt modelId="{A544AB91-6A6B-784B-9306-B570FB623287}" type="sibTrans" cxnId="{2B51335A-D30F-F441-8FF0-E56C437CA3FC}">
      <dgm:prSet/>
      <dgm:spPr/>
      <dgm:t>
        <a:bodyPr/>
        <a:lstStyle/>
        <a:p>
          <a:endParaRPr lang="en-US" sz="1400"/>
        </a:p>
      </dgm:t>
    </dgm:pt>
    <dgm:pt modelId="{4E64FCC0-55D9-9A47-8562-4AE656B84C8B}">
      <dgm:prSet phldrT="[Text]" custT="1"/>
      <dgm:spPr>
        <a:solidFill>
          <a:srgbClr val="FF8000"/>
        </a:solidFill>
      </dgm:spPr>
      <dgm:t>
        <a:bodyPr/>
        <a:lstStyle/>
        <a:p>
          <a:r>
            <a:rPr lang="en-US" sz="2000" dirty="0" smtClean="0"/>
            <a:t>Compile</a:t>
          </a:r>
          <a:endParaRPr lang="en-US" sz="2000" dirty="0"/>
        </a:p>
      </dgm:t>
    </dgm:pt>
    <dgm:pt modelId="{E83D69E4-7E30-DF44-A60C-7D2E75D4C72B}" type="parTrans" cxnId="{53E72074-1909-234F-A88A-261212895B18}">
      <dgm:prSet/>
      <dgm:spPr/>
      <dgm:t>
        <a:bodyPr/>
        <a:lstStyle/>
        <a:p>
          <a:endParaRPr lang="en-US"/>
        </a:p>
      </dgm:t>
    </dgm:pt>
    <dgm:pt modelId="{3BB68431-DA49-A14C-9FBE-05BC25409A80}" type="sibTrans" cxnId="{53E72074-1909-234F-A88A-261212895B18}">
      <dgm:prSet/>
      <dgm:spPr/>
      <dgm:t>
        <a:bodyPr/>
        <a:lstStyle/>
        <a:p>
          <a:endParaRPr lang="en-US"/>
        </a:p>
      </dgm:t>
    </dgm:pt>
    <dgm:pt modelId="{944FC7B7-9221-2D45-B17E-5F95BD052D69}">
      <dgm:prSet phldrT="[Text]" custT="1"/>
      <dgm:spPr>
        <a:solidFill>
          <a:srgbClr val="FF8000"/>
        </a:solidFill>
      </dgm:spPr>
      <dgm:t>
        <a:bodyPr/>
        <a:lstStyle/>
        <a:p>
          <a:r>
            <a:rPr lang="en-US" sz="2000" dirty="0" smtClean="0"/>
            <a:t> Resume </a:t>
          </a:r>
          <a:endParaRPr lang="en-US" sz="2000" dirty="0"/>
        </a:p>
      </dgm:t>
    </dgm:pt>
    <dgm:pt modelId="{A65001AA-531A-8445-9F0C-F6CFC1080B3C}" type="parTrans" cxnId="{5E4EFA7C-97E8-EB41-9840-BB062504EF62}">
      <dgm:prSet/>
      <dgm:spPr/>
      <dgm:t>
        <a:bodyPr/>
        <a:lstStyle/>
        <a:p>
          <a:endParaRPr lang="en-US"/>
        </a:p>
      </dgm:t>
    </dgm:pt>
    <dgm:pt modelId="{C3B4521F-4ABC-AF48-8FBC-3A293C13CAA4}" type="sibTrans" cxnId="{5E4EFA7C-97E8-EB41-9840-BB062504EF62}">
      <dgm:prSet/>
      <dgm:spPr/>
      <dgm:t>
        <a:bodyPr/>
        <a:lstStyle/>
        <a:p>
          <a:endParaRPr lang="en-US"/>
        </a:p>
      </dgm:t>
    </dgm:pt>
    <dgm:pt modelId="{8184E175-004F-A340-8001-92ABB531CABB}">
      <dgm:prSet phldrT="[Text]" custT="1"/>
      <dgm:spPr>
        <a:solidFill>
          <a:srgbClr val="FF8000"/>
        </a:solidFill>
      </dgm:spPr>
      <dgm:t>
        <a:bodyPr/>
        <a:lstStyle/>
        <a:p>
          <a:r>
            <a:rPr lang="en-US" sz="2000" dirty="0" smtClean="0"/>
            <a:t>Debug</a:t>
          </a:r>
          <a:endParaRPr lang="en-US" sz="2000" dirty="0"/>
        </a:p>
      </dgm:t>
    </dgm:pt>
    <dgm:pt modelId="{E17C3BFB-887A-E84C-9F1D-0365BE0F2A90}" type="parTrans" cxnId="{E8236C69-5CBC-E84A-9BA9-5CBA2CCB2FB2}">
      <dgm:prSet/>
      <dgm:spPr/>
      <dgm:t>
        <a:bodyPr/>
        <a:lstStyle/>
        <a:p>
          <a:endParaRPr lang="en-US"/>
        </a:p>
      </dgm:t>
    </dgm:pt>
    <dgm:pt modelId="{0F1CDA96-9197-9449-8B44-C468148B0F6D}" type="sibTrans" cxnId="{E8236C69-5CBC-E84A-9BA9-5CBA2CCB2FB2}">
      <dgm:prSet/>
      <dgm:spPr/>
      <dgm:t>
        <a:bodyPr/>
        <a:lstStyle/>
        <a:p>
          <a:endParaRPr lang="en-US"/>
        </a:p>
      </dgm:t>
    </dgm:pt>
    <dgm:pt modelId="{8F2AC70C-0B89-5944-B99D-C9E991151228}" type="pres">
      <dgm:prSet presAssocID="{9422FC91-2A0B-A342-A920-91A8CDD8DA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A06B66-FA7C-FB4A-98E4-C7257ABF5B1F}" type="pres">
      <dgm:prSet presAssocID="{9422FC91-2A0B-A342-A920-91A8CDD8DAA1}" presName="cycle" presStyleCnt="0"/>
      <dgm:spPr/>
    </dgm:pt>
    <dgm:pt modelId="{926F3486-3E98-5A43-881E-A6E798497360}" type="pres">
      <dgm:prSet presAssocID="{84E90B66-4849-084B-81E2-E8A892ADB855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B1D0E-6893-324E-9562-347061654406}" type="pres">
      <dgm:prSet presAssocID="{E868A019-6E11-EC40-B6E4-3AFB000C3931}" presName="sibTransFirstNode" presStyleLbl="bgShp" presStyleIdx="0" presStyleCnt="1" custLinFactNeighborX="-535" custLinFactNeighborY="2271"/>
      <dgm:spPr/>
      <dgm:t>
        <a:bodyPr/>
        <a:lstStyle/>
        <a:p>
          <a:endParaRPr lang="en-US"/>
        </a:p>
      </dgm:t>
    </dgm:pt>
    <dgm:pt modelId="{E53540AC-ED9B-E54D-BBF1-D49759F78281}" type="pres">
      <dgm:prSet presAssocID="{4E64FCC0-55D9-9A47-8562-4AE656B84C8B}" presName="nodeFollowingNodes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BAD07-FC9C-E844-AEC4-2D88F0106CB8}" type="pres">
      <dgm:prSet presAssocID="{A16613F8-3203-F34F-92D0-0E503EA5BDB4}" presName="nodeFollowingNodes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02F38-73D2-BD41-A85C-B4350602FF03}" type="pres">
      <dgm:prSet presAssocID="{8184E175-004F-A340-8001-92ABB531CABB}" presName="nodeFollowingNodes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587FF-3C70-9346-B999-4C542FB08FBE}" type="pres">
      <dgm:prSet presAssocID="{C35B7FFB-2C7E-964C-B100-EA36D8B1B225}" presName="nodeFollowingNodes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8FA6F-DB05-B24D-BC74-489E5C5446B6}" type="pres">
      <dgm:prSet presAssocID="{7EBA0D6D-BE9E-1A48-9AD6-64891DB31A12}" presName="nodeFollowingNodes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21BE0-EAB1-0C4C-B485-6C60CA0EFFFD}" type="pres">
      <dgm:prSet presAssocID="{9611BE6A-6038-4942-A219-82AEDBAF0BE0}" presName="nodeFollowingNodes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E8846-2E93-8F4A-BF31-0AB7FAA19074}" type="pres">
      <dgm:prSet presAssocID="{944FC7B7-9221-2D45-B17E-5F95BD052D69}" presName="nodeFollowingNodes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BC99DF-080D-0F48-9DED-A2484818EE48}" srcId="{9422FC91-2A0B-A342-A920-91A8CDD8DAA1}" destId="{7EBA0D6D-BE9E-1A48-9AD6-64891DB31A12}" srcOrd="5" destOrd="0" parTransId="{5D2518AE-DFA2-894C-B7B0-1856F0B4120D}" sibTransId="{8E761454-0AC0-9149-BFF1-DB4B1275B0D8}"/>
    <dgm:cxn modelId="{5E4EFA7C-97E8-EB41-9840-BB062504EF62}" srcId="{9422FC91-2A0B-A342-A920-91A8CDD8DAA1}" destId="{944FC7B7-9221-2D45-B17E-5F95BD052D69}" srcOrd="7" destOrd="0" parTransId="{A65001AA-531A-8445-9F0C-F6CFC1080B3C}" sibTransId="{C3B4521F-4ABC-AF48-8FBC-3A293C13CAA4}"/>
    <dgm:cxn modelId="{A411E749-4721-8249-A731-B062979E84EB}" type="presOf" srcId="{9611BE6A-6038-4942-A219-82AEDBAF0BE0}" destId="{CC721BE0-EAB1-0C4C-B485-6C60CA0EFFFD}" srcOrd="0" destOrd="0" presId="urn:microsoft.com/office/officeart/2005/8/layout/cycle3"/>
    <dgm:cxn modelId="{8C58DC0B-AA94-C649-8468-BDA19F2491F7}" type="presOf" srcId="{C35B7FFB-2C7E-964C-B100-EA36D8B1B225}" destId="{5C2587FF-3C70-9346-B999-4C542FB08FBE}" srcOrd="0" destOrd="0" presId="urn:microsoft.com/office/officeart/2005/8/layout/cycle3"/>
    <dgm:cxn modelId="{36453EC9-AAB4-ED4B-9649-A4DB4D148BDD}" type="presOf" srcId="{7EBA0D6D-BE9E-1A48-9AD6-64891DB31A12}" destId="{EDA8FA6F-DB05-B24D-BC74-489E5C5446B6}" srcOrd="0" destOrd="0" presId="urn:microsoft.com/office/officeart/2005/8/layout/cycle3"/>
    <dgm:cxn modelId="{2B51335A-D30F-F441-8FF0-E56C437CA3FC}" srcId="{9422FC91-2A0B-A342-A920-91A8CDD8DAA1}" destId="{A16613F8-3203-F34F-92D0-0E503EA5BDB4}" srcOrd="2" destOrd="0" parTransId="{434CC269-273D-904F-9ACF-5803DE40774F}" sibTransId="{A544AB91-6A6B-784B-9306-B570FB623287}"/>
    <dgm:cxn modelId="{53E72074-1909-234F-A88A-261212895B18}" srcId="{9422FC91-2A0B-A342-A920-91A8CDD8DAA1}" destId="{4E64FCC0-55D9-9A47-8562-4AE656B84C8B}" srcOrd="1" destOrd="0" parTransId="{E83D69E4-7E30-DF44-A60C-7D2E75D4C72B}" sibTransId="{3BB68431-DA49-A14C-9FBE-05BC25409A80}"/>
    <dgm:cxn modelId="{DEF3ED2B-96F6-D347-A858-DCBF814347E3}" type="presOf" srcId="{8184E175-004F-A340-8001-92ABB531CABB}" destId="{02402F38-73D2-BD41-A85C-B4350602FF03}" srcOrd="0" destOrd="0" presId="urn:microsoft.com/office/officeart/2005/8/layout/cycle3"/>
    <dgm:cxn modelId="{70075C7A-E9CF-D245-94F6-70AC3C1D2BF1}" srcId="{9422FC91-2A0B-A342-A920-91A8CDD8DAA1}" destId="{C35B7FFB-2C7E-964C-B100-EA36D8B1B225}" srcOrd="4" destOrd="0" parTransId="{3BE89CC4-B190-F641-8915-5970F3059370}" sibTransId="{BFC4C11F-4459-CC47-8801-9309087AC37C}"/>
    <dgm:cxn modelId="{E8236C69-5CBC-E84A-9BA9-5CBA2CCB2FB2}" srcId="{9422FC91-2A0B-A342-A920-91A8CDD8DAA1}" destId="{8184E175-004F-A340-8001-92ABB531CABB}" srcOrd="3" destOrd="0" parTransId="{E17C3BFB-887A-E84C-9F1D-0365BE0F2A90}" sibTransId="{0F1CDA96-9197-9449-8B44-C468148B0F6D}"/>
    <dgm:cxn modelId="{B91405BB-CD30-BE4D-A9E6-4284D37BBBAF}" srcId="{9422FC91-2A0B-A342-A920-91A8CDD8DAA1}" destId="{9611BE6A-6038-4942-A219-82AEDBAF0BE0}" srcOrd="6" destOrd="0" parTransId="{A65A9925-AD35-7740-A2C2-9D2124450BFE}" sibTransId="{494C148A-7E2B-2C43-ACCC-305E746DC795}"/>
    <dgm:cxn modelId="{2A2FE8FB-7FA9-2A4C-B6CF-133B175F72F1}" srcId="{9422FC91-2A0B-A342-A920-91A8CDD8DAA1}" destId="{84E90B66-4849-084B-81E2-E8A892ADB855}" srcOrd="0" destOrd="0" parTransId="{BE621C35-481D-CC4D-8421-3A02789E98F3}" sibTransId="{E868A019-6E11-EC40-B6E4-3AFB000C3931}"/>
    <dgm:cxn modelId="{5CFB4498-1663-A84B-A173-B9FEE94F0CE8}" type="presOf" srcId="{4E64FCC0-55D9-9A47-8562-4AE656B84C8B}" destId="{E53540AC-ED9B-E54D-BBF1-D49759F78281}" srcOrd="0" destOrd="0" presId="urn:microsoft.com/office/officeart/2005/8/layout/cycle3"/>
    <dgm:cxn modelId="{749BADFC-9509-9A43-8754-ADAF67F75B84}" type="presOf" srcId="{A16613F8-3203-F34F-92D0-0E503EA5BDB4}" destId="{609BAD07-FC9C-E844-AEC4-2D88F0106CB8}" srcOrd="0" destOrd="0" presId="urn:microsoft.com/office/officeart/2005/8/layout/cycle3"/>
    <dgm:cxn modelId="{89FFCB25-A207-5941-ACA1-A3B967E43CEA}" type="presOf" srcId="{944FC7B7-9221-2D45-B17E-5F95BD052D69}" destId="{643E8846-2E93-8F4A-BF31-0AB7FAA19074}" srcOrd="0" destOrd="0" presId="urn:microsoft.com/office/officeart/2005/8/layout/cycle3"/>
    <dgm:cxn modelId="{4BDAFC5C-F488-6440-A266-EF3DBEFE521F}" type="presOf" srcId="{84E90B66-4849-084B-81E2-E8A892ADB855}" destId="{926F3486-3E98-5A43-881E-A6E798497360}" srcOrd="0" destOrd="0" presId="urn:microsoft.com/office/officeart/2005/8/layout/cycle3"/>
    <dgm:cxn modelId="{2B2C238F-75CF-2347-898F-E792943A6000}" type="presOf" srcId="{9422FC91-2A0B-A342-A920-91A8CDD8DAA1}" destId="{8F2AC70C-0B89-5944-B99D-C9E991151228}" srcOrd="0" destOrd="0" presId="urn:microsoft.com/office/officeart/2005/8/layout/cycle3"/>
    <dgm:cxn modelId="{8CB4CDF6-91AD-434D-B52B-7C2E7122488E}" type="presOf" srcId="{E868A019-6E11-EC40-B6E4-3AFB000C3931}" destId="{8D0B1D0E-6893-324E-9562-347061654406}" srcOrd="0" destOrd="0" presId="urn:microsoft.com/office/officeart/2005/8/layout/cycle3"/>
    <dgm:cxn modelId="{C6F0E519-BF59-B846-B3F9-37445B231061}" type="presParOf" srcId="{8F2AC70C-0B89-5944-B99D-C9E991151228}" destId="{A7A06B66-FA7C-FB4A-98E4-C7257ABF5B1F}" srcOrd="0" destOrd="0" presId="urn:microsoft.com/office/officeart/2005/8/layout/cycle3"/>
    <dgm:cxn modelId="{64FBC406-5BDF-8F4C-B058-FEB7988044B7}" type="presParOf" srcId="{A7A06B66-FA7C-FB4A-98E4-C7257ABF5B1F}" destId="{926F3486-3E98-5A43-881E-A6E798497360}" srcOrd="0" destOrd="0" presId="urn:microsoft.com/office/officeart/2005/8/layout/cycle3"/>
    <dgm:cxn modelId="{44B2EE01-11B8-F849-A58F-910C5D1D38A6}" type="presParOf" srcId="{A7A06B66-FA7C-FB4A-98E4-C7257ABF5B1F}" destId="{8D0B1D0E-6893-324E-9562-347061654406}" srcOrd="1" destOrd="0" presId="urn:microsoft.com/office/officeart/2005/8/layout/cycle3"/>
    <dgm:cxn modelId="{B419ED8A-D7EB-BF48-BB87-CF7FC1C1B4FB}" type="presParOf" srcId="{A7A06B66-FA7C-FB4A-98E4-C7257ABF5B1F}" destId="{E53540AC-ED9B-E54D-BBF1-D49759F78281}" srcOrd="2" destOrd="0" presId="urn:microsoft.com/office/officeart/2005/8/layout/cycle3"/>
    <dgm:cxn modelId="{735DFFDA-8A93-1143-8215-99E33874BAAC}" type="presParOf" srcId="{A7A06B66-FA7C-FB4A-98E4-C7257ABF5B1F}" destId="{609BAD07-FC9C-E844-AEC4-2D88F0106CB8}" srcOrd="3" destOrd="0" presId="urn:microsoft.com/office/officeart/2005/8/layout/cycle3"/>
    <dgm:cxn modelId="{6AF4A320-FC1C-A94C-995D-5431C7A7F1A0}" type="presParOf" srcId="{A7A06B66-FA7C-FB4A-98E4-C7257ABF5B1F}" destId="{02402F38-73D2-BD41-A85C-B4350602FF03}" srcOrd="4" destOrd="0" presId="urn:microsoft.com/office/officeart/2005/8/layout/cycle3"/>
    <dgm:cxn modelId="{06934A90-E29A-8945-8830-461AE5E642F4}" type="presParOf" srcId="{A7A06B66-FA7C-FB4A-98E4-C7257ABF5B1F}" destId="{5C2587FF-3C70-9346-B999-4C542FB08FBE}" srcOrd="5" destOrd="0" presId="urn:microsoft.com/office/officeart/2005/8/layout/cycle3"/>
    <dgm:cxn modelId="{05188480-959F-CF4F-8C6D-35A54AFF7344}" type="presParOf" srcId="{A7A06B66-FA7C-FB4A-98E4-C7257ABF5B1F}" destId="{EDA8FA6F-DB05-B24D-BC74-489E5C5446B6}" srcOrd="6" destOrd="0" presId="urn:microsoft.com/office/officeart/2005/8/layout/cycle3"/>
    <dgm:cxn modelId="{BA7A6C33-4AB0-934A-B809-CD822C3B0FE0}" type="presParOf" srcId="{A7A06B66-FA7C-FB4A-98E4-C7257ABF5B1F}" destId="{CC721BE0-EAB1-0C4C-B485-6C60CA0EFFFD}" srcOrd="7" destOrd="0" presId="urn:microsoft.com/office/officeart/2005/8/layout/cycle3"/>
    <dgm:cxn modelId="{E74D68F8-8D82-2441-B027-7894B7C7E114}" type="presParOf" srcId="{A7A06B66-FA7C-FB4A-98E4-C7257ABF5B1F}" destId="{643E8846-2E93-8F4A-BF31-0AB7FAA19074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B1D0E-6893-324E-9562-347061654406}">
      <dsp:nvSpPr>
        <dsp:cNvPr id="0" name=""/>
        <dsp:cNvSpPr/>
      </dsp:nvSpPr>
      <dsp:spPr>
        <a:xfrm>
          <a:off x="1800201" y="71992"/>
          <a:ext cx="4987194" cy="4987194"/>
        </a:xfrm>
        <a:prstGeom prst="circularArrow">
          <a:avLst>
            <a:gd name="adj1" fmla="val 5544"/>
            <a:gd name="adj2" fmla="val 330680"/>
            <a:gd name="adj3" fmla="val 14635754"/>
            <a:gd name="adj4" fmla="val 16881890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6F3486-3E98-5A43-881E-A6E798497360}">
      <dsp:nvSpPr>
        <dsp:cNvPr id="0" name=""/>
        <dsp:cNvSpPr/>
      </dsp:nvSpPr>
      <dsp:spPr>
        <a:xfrm>
          <a:off x="3610596" y="2598"/>
          <a:ext cx="1419767" cy="709883"/>
        </a:xfrm>
        <a:prstGeom prst="roundRect">
          <a:avLst/>
        </a:prstGeom>
        <a:solidFill>
          <a:srgbClr val="FF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Checkout</a:t>
          </a:r>
          <a:endParaRPr lang="en-US" sz="2000" kern="1200" dirty="0"/>
        </a:p>
      </dsp:txBody>
      <dsp:txXfrm>
        <a:off x="3645250" y="37252"/>
        <a:ext cx="1350459" cy="640575"/>
      </dsp:txXfrm>
    </dsp:sp>
    <dsp:sp modelId="{E53540AC-ED9B-E54D-BBF1-D49759F78281}">
      <dsp:nvSpPr>
        <dsp:cNvPr id="0" name=""/>
        <dsp:cNvSpPr/>
      </dsp:nvSpPr>
      <dsp:spPr>
        <a:xfrm>
          <a:off x="5114425" y="625505"/>
          <a:ext cx="1419767" cy="709883"/>
        </a:xfrm>
        <a:prstGeom prst="roundRect">
          <a:avLst/>
        </a:prstGeom>
        <a:solidFill>
          <a:srgbClr val="FF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Compile</a:t>
          </a:r>
          <a:endParaRPr lang="en-US" sz="2000" kern="1200" dirty="0"/>
        </a:p>
      </dsp:txBody>
      <dsp:txXfrm>
        <a:off x="5149079" y="660159"/>
        <a:ext cx="1350459" cy="640575"/>
      </dsp:txXfrm>
    </dsp:sp>
    <dsp:sp modelId="{609BAD07-FC9C-E844-AEC4-2D88F0106CB8}">
      <dsp:nvSpPr>
        <dsp:cNvPr id="0" name=""/>
        <dsp:cNvSpPr/>
      </dsp:nvSpPr>
      <dsp:spPr>
        <a:xfrm>
          <a:off x="5737331" y="2129334"/>
          <a:ext cx="1419767" cy="709883"/>
        </a:xfrm>
        <a:prstGeom prst="roundRect">
          <a:avLst/>
        </a:prstGeom>
        <a:solidFill>
          <a:srgbClr val="FF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Test</a:t>
          </a:r>
          <a:endParaRPr lang="en-US" sz="2000" kern="1200" dirty="0"/>
        </a:p>
      </dsp:txBody>
      <dsp:txXfrm>
        <a:off x="5771985" y="2163988"/>
        <a:ext cx="1350459" cy="640575"/>
      </dsp:txXfrm>
    </dsp:sp>
    <dsp:sp modelId="{02402F38-73D2-BD41-A85C-B4350602FF03}">
      <dsp:nvSpPr>
        <dsp:cNvPr id="0" name=""/>
        <dsp:cNvSpPr/>
      </dsp:nvSpPr>
      <dsp:spPr>
        <a:xfrm>
          <a:off x="5114425" y="3633163"/>
          <a:ext cx="1419767" cy="709883"/>
        </a:xfrm>
        <a:prstGeom prst="roundRect">
          <a:avLst/>
        </a:prstGeom>
        <a:solidFill>
          <a:srgbClr val="FF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Debug</a:t>
          </a:r>
          <a:endParaRPr lang="en-US" sz="2000" kern="1200" dirty="0"/>
        </a:p>
      </dsp:txBody>
      <dsp:txXfrm>
        <a:off x="5149079" y="3667817"/>
        <a:ext cx="1350459" cy="640575"/>
      </dsp:txXfrm>
    </dsp:sp>
    <dsp:sp modelId="{5C2587FF-3C70-9346-B999-4C542FB08FBE}">
      <dsp:nvSpPr>
        <dsp:cNvPr id="0" name=""/>
        <dsp:cNvSpPr/>
      </dsp:nvSpPr>
      <dsp:spPr>
        <a:xfrm>
          <a:off x="3610596" y="4256069"/>
          <a:ext cx="1419767" cy="709883"/>
        </a:xfrm>
        <a:prstGeom prst="roundRect">
          <a:avLst/>
        </a:prstGeom>
        <a:solidFill>
          <a:srgbClr val="FF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Submit to Grid</a:t>
          </a:r>
          <a:endParaRPr lang="en-US" sz="2000" kern="1200" dirty="0"/>
        </a:p>
      </dsp:txBody>
      <dsp:txXfrm>
        <a:off x="3645250" y="4290723"/>
        <a:ext cx="1350459" cy="640575"/>
      </dsp:txXfrm>
    </dsp:sp>
    <dsp:sp modelId="{EDA8FA6F-DB05-B24D-BC74-489E5C5446B6}">
      <dsp:nvSpPr>
        <dsp:cNvPr id="0" name=""/>
        <dsp:cNvSpPr/>
      </dsp:nvSpPr>
      <dsp:spPr>
        <a:xfrm>
          <a:off x="2106767" y="3633163"/>
          <a:ext cx="1419767" cy="709883"/>
        </a:xfrm>
        <a:prstGeom prst="roundRect">
          <a:avLst/>
        </a:prstGeom>
        <a:solidFill>
          <a:srgbClr val="FF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Display results</a:t>
          </a:r>
          <a:endParaRPr lang="en-US" sz="2000" kern="1200" dirty="0"/>
        </a:p>
      </dsp:txBody>
      <dsp:txXfrm>
        <a:off x="2141421" y="3667817"/>
        <a:ext cx="1350459" cy="640575"/>
      </dsp:txXfrm>
    </dsp:sp>
    <dsp:sp modelId="{CC721BE0-EAB1-0C4C-B485-6C60CA0EFFFD}">
      <dsp:nvSpPr>
        <dsp:cNvPr id="0" name=""/>
        <dsp:cNvSpPr/>
      </dsp:nvSpPr>
      <dsp:spPr>
        <a:xfrm>
          <a:off x="1483861" y="2129334"/>
          <a:ext cx="1419767" cy="709883"/>
        </a:xfrm>
        <a:prstGeom prst="roundRect">
          <a:avLst/>
        </a:prstGeom>
        <a:solidFill>
          <a:srgbClr val="FF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Suspend</a:t>
          </a:r>
          <a:endParaRPr lang="en-US" sz="2000" kern="1200" dirty="0"/>
        </a:p>
      </dsp:txBody>
      <dsp:txXfrm>
        <a:off x="1518515" y="2163988"/>
        <a:ext cx="1350459" cy="640575"/>
      </dsp:txXfrm>
    </dsp:sp>
    <dsp:sp modelId="{643E8846-2E93-8F4A-BF31-0AB7FAA19074}">
      <dsp:nvSpPr>
        <dsp:cNvPr id="0" name=""/>
        <dsp:cNvSpPr/>
      </dsp:nvSpPr>
      <dsp:spPr>
        <a:xfrm>
          <a:off x="2106767" y="625505"/>
          <a:ext cx="1419767" cy="709883"/>
        </a:xfrm>
        <a:prstGeom prst="roundRect">
          <a:avLst/>
        </a:prstGeom>
        <a:solidFill>
          <a:srgbClr val="FF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Resume </a:t>
          </a:r>
          <a:endParaRPr lang="en-US" sz="2000" kern="1200" dirty="0"/>
        </a:p>
      </dsp:txBody>
      <dsp:txXfrm>
        <a:off x="2141421" y="660159"/>
        <a:ext cx="1350459" cy="640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04340-A823-F847-9A64-5CE827D27A95}" type="datetime1">
              <a:rPr lang="fr-CH" smtClean="0"/>
              <a:pPr/>
              <a:t>04/06/13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88BA4-820C-1F41-B1C6-33FCFCE2701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2779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0894D-6BA4-834C-9315-28D496F075A1}" type="datetime1">
              <a:rPr lang="fr-CH" smtClean="0"/>
              <a:pPr/>
              <a:t>04/06/13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179DC-8756-8245-8B47-59551A7A4C7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1255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596368" y="3188772"/>
            <a:ext cx="8229600" cy="1143000"/>
          </a:xfrm>
        </p:spPr>
        <p:txBody>
          <a:bodyPr>
            <a:normAutofit/>
          </a:bodyPr>
          <a:lstStyle>
            <a:lvl1pPr algn="l">
              <a:defRPr sz="3500" b="1"/>
            </a:lvl1pPr>
          </a:lstStyle>
          <a:p>
            <a:r>
              <a:rPr lang="fr-CH" dirty="0" smtClean="0"/>
              <a:t>YOUR TITLE</a:t>
            </a:r>
            <a:br>
              <a:rPr lang="fr-CH" dirty="0" smtClean="0"/>
            </a:br>
            <a:r>
              <a:rPr lang="fr-CH" dirty="0" smtClean="0"/>
              <a:t>HERE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585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634257" y="850257"/>
            <a:ext cx="7211567" cy="612409"/>
          </a:xfrm>
          <a:prstGeom prst="rect">
            <a:avLst/>
          </a:prstGeom>
        </p:spPr>
        <p:txBody>
          <a:bodyPr vert="horz" lIns="91440" tIns="0" rIns="91440" bIns="0" rtlCol="0" anchor="t" anchorCtr="0">
            <a:normAutofit/>
          </a:bodyPr>
          <a:lstStyle>
            <a:lvl1pPr algn="l">
              <a:defRPr sz="2300" b="1" baseline="0"/>
            </a:lvl1pPr>
          </a:lstStyle>
          <a:p>
            <a:r>
              <a:rPr lang="fr-CH" dirty="0" smtClean="0"/>
              <a:t>YOUR TITLE HERE</a:t>
            </a:r>
            <a:endParaRPr lang="fr-FR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10" hasCustomPrompt="1"/>
          </p:nvPr>
        </p:nvSpPr>
        <p:spPr>
          <a:xfrm>
            <a:off x="634258" y="1219343"/>
            <a:ext cx="7211534" cy="399656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fr-CH" dirty="0" smtClean="0"/>
              <a:t>YOUR SUBTITLE HERE IF NEEDED</a:t>
            </a:r>
            <a:endParaRPr lang="fr-FR" dirty="0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11" hasCustomPrompt="1"/>
          </p:nvPr>
        </p:nvSpPr>
        <p:spPr>
          <a:xfrm>
            <a:off x="634257" y="2027238"/>
            <a:ext cx="7794315" cy="4000500"/>
          </a:xfrm>
        </p:spPr>
        <p:txBody>
          <a:bodyPr lIns="108000" tIns="0" rIns="108000" bIns="0">
            <a:noAutofit/>
          </a:bodyPr>
          <a:lstStyle>
            <a:lvl1pPr marL="0" indent="0">
              <a:lnSpc>
                <a:spcPct val="150000"/>
              </a:lnSpc>
              <a:buNone/>
              <a:defRPr sz="1300" baseline="0"/>
            </a:lvl1pPr>
          </a:lstStyle>
          <a:p>
            <a:pPr lvl="0"/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endParaRPr lang="fr-FR" dirty="0"/>
          </a:p>
        </p:txBody>
      </p:sp>
      <p:sp>
        <p:nvSpPr>
          <p:cNvPr id="2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02482" y="6356350"/>
            <a:ext cx="5078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Predrag Buncic</a:t>
            </a:r>
            <a:endParaRPr lang="en-US" dirty="0"/>
          </a:p>
        </p:txBody>
      </p:sp>
      <p:sp>
        <p:nvSpPr>
          <p:cNvPr id="2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2418" y="6356350"/>
            <a:ext cx="4843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37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1C456-5705-4A44-912D-1D4A966362C0}" type="datetime1">
              <a:rPr lang="en-US" smtClean="0"/>
              <a:t>04/06/13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7206-B575-474D-BD31-5D07F826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3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4C9AA-FCE2-F843-9FA0-4024372D35B7}" type="datetime1">
              <a:rPr lang="fr-CH" smtClean="0"/>
              <a:pPr/>
              <a:t>04/06/13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ALICE© | ALICE-US Resource Review| 08/04/13| Predrag Buncic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992581" y="5131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723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0" r:id="rId1"/>
    <p:sldLayoutId id="2147493481" r:id="rId2"/>
    <p:sldLayoutId id="2147493482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Relationship Id="rId3" Type="http://schemas.openxmlformats.org/officeDocument/2006/relationships/hyperlink" Target="http://www3.nd.edu/~ccl/workshop/2012/talks/bradley-cernvmfs.pd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3.nd.edu/~ccl/workshop/2012/talks/bradley-cernvmfs.pdf" TargetMode="External"/><Relationship Id="rId3" Type="http://schemas.openxmlformats.org/officeDocument/2006/relationships/image" Target="../media/image2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3.nd.edu/~ccl/workshop/2012/talks/bradley-cernvmfs.pdf" TargetMode="External"/><Relationship Id="rId3" Type="http://schemas.openxmlformats.org/officeDocument/2006/relationships/image" Target="../media/image27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Relationship Id="rId3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tiff"/><Relationship Id="rId3" Type="http://schemas.openxmlformats.org/officeDocument/2006/relationships/hyperlink" Target="https://cern.ch/openstack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jpg"/><Relationship Id="rId12" Type="http://schemas.openxmlformats.org/officeDocument/2006/relationships/image" Target="../media/image51.png"/><Relationship Id="rId13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48.png"/><Relationship Id="rId8" Type="http://schemas.openxmlformats.org/officeDocument/2006/relationships/image" Target="../media/image21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6" Type="http://schemas.openxmlformats.org/officeDocument/2006/relationships/image" Target="../media/image57.png"/><Relationship Id="rId7" Type="http://schemas.openxmlformats.org/officeDocument/2006/relationships/image" Target="../media/image58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frontier.cern.ch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cernvm.cern.ch/portal/filesystem/downloads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cernvm.cern.ch/portal/cvmfs/examples" TargetMode="External"/><Relationship Id="rId3" Type="http://schemas.openxmlformats.org/officeDocument/2006/relationships/hyperlink" Target="http://squid1:3128%7Chttp://squid2:312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cernvm.support@cern.ch" TargetMode="External"/><Relationship Id="rId3" Type="http://schemas.openxmlformats.org/officeDocument/2006/relationships/hyperlink" Target="http://cernvm.cern.ch/portal/filesystem/downloads" TargetMode="External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hyperlink" Target="https://github.com/cvmfs/puppet-cvmfs" TargetMode="External"/><Relationship Id="rId12" Type="http://schemas.openxmlformats.org/officeDocument/2006/relationships/hyperlink" Target="mailto:straylen@cern.ch" TargetMode="External"/><Relationship Id="rId13" Type="http://schemas.openxmlformats.org/officeDocument/2006/relationships/hyperlink" Target="mailto:ian.collier@stfc.ac.uk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mailto:cvmfs-talk@cern.ch" TargetMode="External"/><Relationship Id="rId3" Type="http://schemas.openxmlformats.org/officeDocument/2006/relationships/hyperlink" Target="mailto:cvmfs-testing@cern.ch" TargetMode="External"/><Relationship Id="rId4" Type="http://schemas.openxmlformats.org/officeDocument/2006/relationships/hyperlink" Target="mailto:cvmfs-devel@cern.ch" TargetMode="External"/><Relationship Id="rId5" Type="http://schemas.openxmlformats.org/officeDocument/2006/relationships/hyperlink" Target="http://cernvm.cern.ch/portal/filesystem/techinfo" TargetMode="External"/><Relationship Id="rId6" Type="http://schemas.openxmlformats.org/officeDocument/2006/relationships/hyperlink" Target="https://savannah.cern.ch/projects/cernvm" TargetMode="External"/><Relationship Id="rId7" Type="http://schemas.openxmlformats.org/officeDocument/2006/relationships/hyperlink" Target="https://github.com/cvmfs" TargetMode="External"/><Relationship Id="rId8" Type="http://schemas.openxmlformats.org/officeDocument/2006/relationships/hyperlink" Target="http://cernvm.cern.ch/portal/filesystem/downloads" TargetMode="External"/><Relationship Id="rId9" Type="http://schemas.openxmlformats.org/officeDocument/2006/relationships/hyperlink" Target="http://cvmrepo.web.cern.ch/cvmrepo/yum" TargetMode="External"/><Relationship Id="rId10" Type="http://schemas.openxmlformats.org/officeDocument/2006/relationships/hyperlink" Target="https://ecsft.cern.ch/dist/cvmf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g"/><Relationship Id="rId3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076774"/>
            <a:ext cx="7772400" cy="2417734"/>
          </a:xfrm>
        </p:spPr>
        <p:txBody>
          <a:bodyPr>
            <a:noAutofit/>
          </a:bodyPr>
          <a:lstStyle/>
          <a:p>
            <a:pPr algn="r"/>
            <a:r>
              <a:rPr lang="en-US" sz="3600" dirty="0"/>
              <a:t>ALICE migration to </a:t>
            </a:r>
            <a:r>
              <a:rPr lang="en-US" sz="3600" dirty="0" smtClean="0"/>
              <a:t>CVMFS Timeline &amp; </a:t>
            </a:r>
            <a:r>
              <a:rPr lang="en-US" sz="3600" dirty="0" smtClean="0"/>
              <a:t>Pr</a:t>
            </a:r>
            <a:r>
              <a:rPr lang="en-US" sz="3600" dirty="0" smtClean="0"/>
              <a:t>ocedures </a:t>
            </a:r>
            <a:endParaRPr lang="en-US" sz="3600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3202482" y="6356350"/>
            <a:ext cx="525571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/>
              <a:t>ALICE</a:t>
            </a:r>
            <a:r>
              <a:rPr lang="en-US" sz="1200" baseline="30000" dirty="0" smtClean="0"/>
              <a:t>©</a:t>
            </a:r>
            <a:r>
              <a:rPr lang="en-US" sz="1200" dirty="0" smtClean="0"/>
              <a:t> | T1/T2 Workshop | 4-6 June 2013| Predrag Buncic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00666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Scalability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ALICE</a:t>
            </a:r>
            <a:r>
              <a:rPr lang="en-US" baseline="30000" smtClean="0"/>
              <a:t>©</a:t>
            </a:r>
            <a:r>
              <a:rPr lang="en-US" smtClean="0"/>
              <a:t> | US Resource Review | 8-11 April 2013| Predrag Buncic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 descr="stratums.tif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008"/>
            <a:ext cx="9144000" cy="606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41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ALICE</a:t>
            </a:r>
            <a:r>
              <a:rPr lang="en-US" baseline="30000" smtClean="0"/>
              <a:t>©</a:t>
            </a:r>
            <a:r>
              <a:rPr lang="en-US" smtClean="0"/>
              <a:t> | US Resource Review | 8-11 April 2013| Predrag Buncic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 descr="scaling3.tiff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6"/>
          <a:stretch/>
        </p:blipFill>
        <p:spPr>
          <a:xfrm>
            <a:off x="0" y="1547886"/>
            <a:ext cx="9144000" cy="508097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4257" y="850257"/>
            <a:ext cx="7211567" cy="61240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Failover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661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Predrag Buncic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 descr="actor.gif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08"/>
          <a:stretch/>
        </p:blipFill>
        <p:spPr>
          <a:xfrm>
            <a:off x="2665840" y="1852133"/>
            <a:ext cx="3251200" cy="248973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36081" y="4404508"/>
            <a:ext cx="7382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Use </a:t>
            </a:r>
            <a:r>
              <a:rPr lang="en-US" sz="4400" dirty="0" smtClean="0"/>
              <a:t>C</a:t>
            </a:r>
            <a:r>
              <a:rPr lang="en-US" sz="4400" dirty="0" smtClean="0"/>
              <a:t>ases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10514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Classic </a:t>
            </a:r>
            <a:r>
              <a:rPr lang="en-US" sz="3200" dirty="0" err="1" smtClean="0"/>
              <a:t>CernVM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Predrag Buncic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 descr="classi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2666"/>
            <a:ext cx="9144000" cy="45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9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Predrag Buncic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3275856" y="3068960"/>
            <a:ext cx="2687960" cy="1584176"/>
            <a:chOff x="685800" y="1219200"/>
            <a:chExt cx="8312704" cy="5246688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219200"/>
              <a:ext cx="8312704" cy="524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CernVM-LHCb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676400"/>
              <a:ext cx="3886200" cy="3295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1567430"/>
              </p:ext>
            </p:extLst>
          </p:nvPr>
        </p:nvGraphicFramePr>
        <p:xfrm>
          <a:off x="323528" y="1484784"/>
          <a:ext cx="864096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9478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sobndemand.tif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527"/>
            <a:ext cx="9144000" cy="5506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μCernVM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Predrag Buncic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40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2482" y="850257"/>
            <a:ext cx="4643342" cy="61240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Time machine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ALICE</a:t>
            </a:r>
            <a:r>
              <a:rPr lang="en-US" baseline="30000" smtClean="0"/>
              <a:t>©</a:t>
            </a:r>
            <a:r>
              <a:rPr lang="en-US" smtClean="0"/>
              <a:t> | US Resource Review | 8-11 April 2013| Predrag Buncic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949" y="1420684"/>
            <a:ext cx="6489875" cy="493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6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Long Term Data Preservation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34257" y="1633058"/>
            <a:ext cx="7794315" cy="4000500"/>
          </a:xfrm>
        </p:spPr>
        <p:txBody>
          <a:bodyPr/>
          <a:lstStyle/>
          <a:p>
            <a:r>
              <a:rPr lang="en-US" sz="2400" dirty="0" smtClean="0"/>
              <a:t>. </a:t>
            </a:r>
            <a:endParaRPr lang="en-US" sz="240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ALICE</a:t>
            </a:r>
            <a:r>
              <a:rPr lang="en-US" baseline="30000" smtClean="0"/>
              <a:t>©</a:t>
            </a:r>
            <a:r>
              <a:rPr lang="en-US" smtClean="0"/>
              <a:t> | US Resource Review | 8-11 April 2013| Predrag Buncic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73" y="1374888"/>
            <a:ext cx="8032668" cy="501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7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34257" y="1633058"/>
            <a:ext cx="7794315" cy="4000500"/>
          </a:xfrm>
        </p:spPr>
        <p:txBody>
          <a:bodyPr/>
          <a:lstStyle/>
          <a:p>
            <a:r>
              <a:rPr lang="en-US" sz="2400" dirty="0" smtClean="0"/>
              <a:t>. </a:t>
            </a:r>
            <a:endParaRPr lang="en-US" sz="240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Dave Bradley, OSG </a:t>
            </a:r>
            <a:r>
              <a:rPr lang="en-US" dirty="0"/>
              <a:t>Any Data, Anytime, </a:t>
            </a:r>
            <a:r>
              <a:rPr lang="en-US" dirty="0" smtClean="0"/>
              <a:t>Anywhere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 descr="cms1.tiff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9"/>
          <a:stretch/>
        </p:blipFill>
        <p:spPr>
          <a:xfrm>
            <a:off x="972537" y="1786957"/>
            <a:ext cx="7229881" cy="42923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45727" y="5922818"/>
            <a:ext cx="1477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3"/>
              </a:rPr>
              <a:t>More info...</a:t>
            </a:r>
            <a:endParaRPr lang="en-US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33278" y="730703"/>
            <a:ext cx="805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Use of opportunistic resources</a:t>
            </a:r>
            <a:endParaRPr lang="en-US" sz="4000" baseline="30000" dirty="0"/>
          </a:p>
        </p:txBody>
      </p:sp>
    </p:spTree>
    <p:extLst>
      <p:ext uri="{BB962C8B-B14F-4D97-AF65-F5344CB8AC3E}">
        <p14:creationId xmlns:p14="http://schemas.microsoft.com/office/powerpoint/2010/main" val="98113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34257" y="1633058"/>
            <a:ext cx="7794315" cy="4000500"/>
          </a:xfrm>
        </p:spPr>
        <p:txBody>
          <a:bodyPr/>
          <a:lstStyle/>
          <a:p>
            <a:r>
              <a:rPr lang="en-US" sz="2400" dirty="0" smtClean="0"/>
              <a:t>. </a:t>
            </a:r>
            <a:endParaRPr lang="en-US" sz="240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Dave Bradley, OSG </a:t>
            </a:r>
            <a:r>
              <a:rPr lang="en-US" dirty="0"/>
              <a:t>Any Data, Anytime, </a:t>
            </a:r>
            <a:r>
              <a:rPr lang="en-US" dirty="0" smtClean="0"/>
              <a:t>Anywhere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45727" y="5922818"/>
            <a:ext cx="1477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2"/>
              </a:rPr>
              <a:t>More info...</a:t>
            </a:r>
            <a:endParaRPr lang="en-US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endParaRPr lang="en-US" dirty="0" smtClean="0"/>
          </a:p>
        </p:txBody>
      </p:sp>
      <p:pic>
        <p:nvPicPr>
          <p:cNvPr id="2" name="Picture 1" descr="cms2.tif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005326"/>
            <a:ext cx="8428572" cy="50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57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7206-B575-474D-BD31-5D07F82684D2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2341" y="3940314"/>
            <a:ext cx="79726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Why is CVMFS the best thing since sliced bread? </a:t>
            </a:r>
            <a:endParaRPr lang="en-US" sz="4400" dirty="0"/>
          </a:p>
        </p:txBody>
      </p:sp>
      <p:pic>
        <p:nvPicPr>
          <p:cNvPr id="2" name="Picture 1" descr="bread sliced 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02" y="1336814"/>
            <a:ext cx="31242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4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34257" y="1633058"/>
            <a:ext cx="7794315" cy="4000500"/>
          </a:xfrm>
        </p:spPr>
        <p:txBody>
          <a:bodyPr/>
          <a:lstStyle/>
          <a:p>
            <a:r>
              <a:rPr lang="en-US" sz="2400" dirty="0" smtClean="0"/>
              <a:t>. </a:t>
            </a:r>
            <a:endParaRPr lang="en-US" sz="240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Dave Bradley, OSG </a:t>
            </a:r>
            <a:r>
              <a:rPr lang="en-US" dirty="0"/>
              <a:t>Any Data, Anytime, </a:t>
            </a:r>
            <a:r>
              <a:rPr lang="en-US" dirty="0" smtClean="0"/>
              <a:t>Anywhere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45727" y="5922818"/>
            <a:ext cx="1477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2"/>
              </a:rPr>
              <a:t>More info...</a:t>
            </a:r>
            <a:endParaRPr lang="en-US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endParaRPr lang="en-US" dirty="0" smtClean="0"/>
          </a:p>
        </p:txBody>
      </p:sp>
      <p:pic>
        <p:nvPicPr>
          <p:cNvPr id="3" name="Picture 2" descr="cms3.tif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57" y="1046874"/>
            <a:ext cx="8280700" cy="529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16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49" y="717959"/>
            <a:ext cx="7541575" cy="612409"/>
          </a:xfrm>
        </p:spPr>
        <p:txBody>
          <a:bodyPr>
            <a:noAutofit/>
          </a:bodyPr>
          <a:lstStyle/>
          <a:p>
            <a:r>
              <a:rPr lang="en-US" sz="3200" dirty="0" smtClean="0"/>
              <a:t>Works for ALICE…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ALICE</a:t>
            </a:r>
            <a:r>
              <a:rPr lang="en-US" baseline="30000" smtClean="0"/>
              <a:t>©</a:t>
            </a:r>
            <a:r>
              <a:rPr lang="en-US" smtClean="0"/>
              <a:t> | US Resource Review | 8-11 April 2013| Predrag Buncic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194381" y="1462666"/>
            <a:ext cx="8949619" cy="47081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400" dirty="0">
                <a:latin typeface="Courier"/>
              </a:rPr>
              <a:t>[</a:t>
            </a:r>
            <a:r>
              <a:rPr lang="pt-BR" sz="1400" dirty="0" err="1">
                <a:latin typeface="Courier"/>
              </a:rPr>
              <a:t>pbuncic@localhost</a:t>
            </a:r>
            <a:r>
              <a:rPr lang="pt-BR" sz="1400" dirty="0">
                <a:latin typeface="Courier"/>
              </a:rPr>
              <a:t> bin]$ .</a:t>
            </a:r>
            <a:r>
              <a:rPr lang="pt-BR" sz="1400" dirty="0" smtClean="0">
                <a:latin typeface="Courier"/>
              </a:rPr>
              <a:t>/</a:t>
            </a:r>
            <a:r>
              <a:rPr lang="pt-BR" sz="1400" dirty="0" err="1" smtClean="0">
                <a:latin typeface="Courier"/>
              </a:rPr>
              <a:t>parrot_run</a:t>
            </a:r>
            <a:r>
              <a:rPr lang="pt-BR" sz="1400" dirty="0" smtClean="0">
                <a:latin typeface="Courier"/>
              </a:rPr>
              <a:t> -</a:t>
            </a:r>
            <a:r>
              <a:rPr lang="pt-BR" sz="1400" dirty="0" err="1">
                <a:latin typeface="Courier"/>
              </a:rPr>
              <a:t>p</a:t>
            </a:r>
            <a:r>
              <a:rPr lang="pt-BR" sz="1400" dirty="0">
                <a:latin typeface="Courier"/>
              </a:rPr>
              <a:t> "</a:t>
            </a:r>
            <a:r>
              <a:rPr lang="pt-BR" sz="1400" dirty="0" err="1">
                <a:latin typeface="Courier"/>
              </a:rPr>
              <a:t>http</a:t>
            </a:r>
            <a:r>
              <a:rPr lang="pt-BR" sz="1400" dirty="0">
                <a:latin typeface="Courier"/>
              </a:rPr>
              <a:t>://cernvm.lbl.gov:3128;DIRECT" -</a:t>
            </a:r>
            <a:r>
              <a:rPr lang="pt-BR" sz="1400" dirty="0" err="1">
                <a:latin typeface="Courier"/>
              </a:rPr>
              <a:t>r</a:t>
            </a:r>
            <a:r>
              <a:rPr lang="pt-BR" sz="1400" dirty="0">
                <a:latin typeface="Courier"/>
              </a:rPr>
              <a:t> "</a:t>
            </a:r>
            <a:r>
              <a:rPr lang="pt-BR" sz="1400" dirty="0" err="1">
                <a:latin typeface="Courier"/>
              </a:rPr>
              <a:t>alice.cern.ch:url</a:t>
            </a:r>
            <a:r>
              <a:rPr lang="pt-BR" sz="1400" dirty="0">
                <a:latin typeface="Courier"/>
              </a:rPr>
              <a:t>=</a:t>
            </a:r>
            <a:r>
              <a:rPr lang="pt-BR" sz="1400" dirty="0" err="1">
                <a:latin typeface="Courier"/>
              </a:rPr>
              <a:t>http</a:t>
            </a:r>
            <a:r>
              <a:rPr lang="pt-BR" sz="1400" dirty="0">
                <a:latin typeface="Courier"/>
              </a:rPr>
              <a:t>://</a:t>
            </a:r>
            <a:r>
              <a:rPr lang="pt-BR" sz="1400" dirty="0" err="1">
                <a:latin typeface="Courier"/>
              </a:rPr>
              <a:t>cernvm-devwebfs.cern.ch</a:t>
            </a:r>
            <a:r>
              <a:rPr lang="pt-BR" sz="1400" dirty="0">
                <a:latin typeface="Courier"/>
              </a:rPr>
              <a:t>/</a:t>
            </a:r>
            <a:r>
              <a:rPr lang="pt-BR" sz="1400" dirty="0" err="1">
                <a:latin typeface="Courier"/>
              </a:rPr>
              <a:t>cvmfs</a:t>
            </a:r>
            <a:r>
              <a:rPr lang="pt-BR" sz="1400" dirty="0">
                <a:latin typeface="Courier"/>
              </a:rPr>
              <a:t>/</a:t>
            </a:r>
            <a:r>
              <a:rPr lang="pt-BR" sz="1400" dirty="0" err="1">
                <a:latin typeface="Courier"/>
              </a:rPr>
              <a:t>alice.cern.ch</a:t>
            </a:r>
            <a:r>
              <a:rPr lang="pt-BR" sz="1400" dirty="0">
                <a:latin typeface="Courier"/>
              </a:rPr>
              <a:t>" /bin/</a:t>
            </a:r>
            <a:r>
              <a:rPr lang="pt-BR" sz="1400" dirty="0" err="1">
                <a:latin typeface="Courier"/>
              </a:rPr>
              <a:t>bash</a:t>
            </a:r>
            <a:endParaRPr lang="pt-BR" sz="1400" dirty="0">
              <a:latin typeface="Courier"/>
            </a:endParaRPr>
          </a:p>
          <a:p>
            <a:pPr marL="0" indent="0">
              <a:buNone/>
            </a:pPr>
            <a:r>
              <a:rPr lang="pt-BR" sz="1400" dirty="0">
                <a:latin typeface="Courier"/>
              </a:rPr>
              <a:t>[</a:t>
            </a:r>
            <a:r>
              <a:rPr lang="pt-BR" sz="1400" dirty="0" err="1">
                <a:latin typeface="Courier"/>
              </a:rPr>
              <a:t>pbuncic@localhost</a:t>
            </a:r>
            <a:r>
              <a:rPr lang="pt-BR" sz="1400" dirty="0">
                <a:latin typeface="Courier"/>
              </a:rPr>
              <a:t> bin]$ . /</a:t>
            </a:r>
            <a:r>
              <a:rPr lang="pt-BR" sz="1400" dirty="0" err="1">
                <a:latin typeface="Courier"/>
              </a:rPr>
              <a:t>cvmfs</a:t>
            </a:r>
            <a:r>
              <a:rPr lang="pt-BR" sz="1400" dirty="0">
                <a:latin typeface="Courier"/>
              </a:rPr>
              <a:t>/</a:t>
            </a:r>
            <a:r>
              <a:rPr lang="pt-BR" sz="1400" dirty="0" err="1">
                <a:latin typeface="Courier"/>
              </a:rPr>
              <a:t>alice.cern.ch</a:t>
            </a:r>
            <a:r>
              <a:rPr lang="pt-BR" sz="1400" dirty="0">
                <a:latin typeface="Courier"/>
              </a:rPr>
              <a:t>/</a:t>
            </a:r>
            <a:r>
              <a:rPr lang="pt-BR" sz="1400" dirty="0" err="1">
                <a:latin typeface="Courier"/>
              </a:rPr>
              <a:t>etc</a:t>
            </a:r>
            <a:r>
              <a:rPr lang="pt-BR" sz="1400" dirty="0">
                <a:latin typeface="Courier"/>
              </a:rPr>
              <a:t>/</a:t>
            </a:r>
            <a:r>
              <a:rPr lang="pt-BR" sz="1400" dirty="0" err="1">
                <a:latin typeface="Courier"/>
              </a:rPr>
              <a:t>login.sh</a:t>
            </a:r>
            <a:endParaRPr lang="pt-BR" sz="1400" dirty="0">
              <a:latin typeface="Courier"/>
            </a:endParaRPr>
          </a:p>
          <a:p>
            <a:pPr marL="0" indent="0">
              <a:buNone/>
            </a:pPr>
            <a:r>
              <a:rPr lang="pt-BR" sz="1400" dirty="0">
                <a:latin typeface="Courier"/>
              </a:rPr>
              <a:t>[</a:t>
            </a:r>
            <a:r>
              <a:rPr lang="pt-BR" sz="1400" dirty="0" err="1">
                <a:latin typeface="Courier"/>
              </a:rPr>
              <a:t>pbuncic@localhost</a:t>
            </a:r>
            <a:r>
              <a:rPr lang="pt-BR" sz="1400" dirty="0">
                <a:latin typeface="Courier"/>
              </a:rPr>
              <a:t> bin]$ time </a:t>
            </a:r>
            <a:r>
              <a:rPr lang="pt-BR" sz="1400" dirty="0" err="1">
                <a:latin typeface="Courier"/>
              </a:rPr>
              <a:t>alienv</a:t>
            </a:r>
            <a:r>
              <a:rPr lang="pt-BR" sz="1400" dirty="0">
                <a:latin typeface="Courier"/>
              </a:rPr>
              <a:t> </a:t>
            </a:r>
            <a:r>
              <a:rPr lang="pt-BR" sz="1400" dirty="0" err="1">
                <a:latin typeface="Courier"/>
              </a:rPr>
              <a:t>setenv</a:t>
            </a:r>
            <a:r>
              <a:rPr lang="pt-BR" sz="1400" dirty="0">
                <a:latin typeface="Courier"/>
              </a:rPr>
              <a:t> </a:t>
            </a:r>
            <a:r>
              <a:rPr lang="pt-BR" sz="1400" dirty="0" err="1">
                <a:latin typeface="Courier"/>
              </a:rPr>
              <a:t>AliRoot</a:t>
            </a:r>
            <a:r>
              <a:rPr lang="pt-BR" sz="1400" dirty="0">
                <a:latin typeface="Courier"/>
              </a:rPr>
              <a:t>/v5-03-Rev-19 -</a:t>
            </a:r>
            <a:r>
              <a:rPr lang="pt-BR" sz="1400" dirty="0" err="1">
                <a:latin typeface="Courier"/>
              </a:rPr>
              <a:t>c</a:t>
            </a:r>
            <a:r>
              <a:rPr lang="pt-BR" sz="1400" dirty="0">
                <a:latin typeface="Courier"/>
              </a:rPr>
              <a:t> </a:t>
            </a:r>
            <a:r>
              <a:rPr lang="pt-BR" sz="1400" dirty="0" err="1">
                <a:latin typeface="Courier"/>
              </a:rPr>
              <a:t>aliroot</a:t>
            </a:r>
            <a:r>
              <a:rPr lang="pt-BR" sz="1400" dirty="0">
                <a:latin typeface="Courier"/>
              </a:rPr>
              <a:t> -</a:t>
            </a:r>
            <a:r>
              <a:rPr lang="pt-BR" sz="1400" dirty="0" err="1">
                <a:latin typeface="Courier"/>
              </a:rPr>
              <a:t>b</a:t>
            </a:r>
            <a:endParaRPr lang="pt-BR" sz="1400" dirty="0">
              <a:latin typeface="Courier"/>
            </a:endParaRPr>
          </a:p>
          <a:p>
            <a:pPr marL="0" indent="0">
              <a:buNone/>
            </a:pPr>
            <a:r>
              <a:rPr lang="pt-BR" sz="1400" dirty="0">
                <a:latin typeface="Courier"/>
              </a:rPr>
              <a:t>  *******************************************</a:t>
            </a:r>
          </a:p>
          <a:p>
            <a:pPr marL="0" indent="0">
              <a:buNone/>
            </a:pPr>
            <a:r>
              <a:rPr lang="pt-BR" sz="1400" dirty="0">
                <a:latin typeface="Courier"/>
              </a:rPr>
              <a:t>  *                                         *</a:t>
            </a:r>
          </a:p>
          <a:p>
            <a:pPr marL="0" indent="0">
              <a:buNone/>
            </a:pPr>
            <a:r>
              <a:rPr lang="pt-BR" sz="1400" dirty="0">
                <a:latin typeface="Courier"/>
              </a:rPr>
              <a:t>  *        W E L C O M E  </a:t>
            </a:r>
            <a:r>
              <a:rPr lang="pt-BR" sz="1400" dirty="0" err="1">
                <a:latin typeface="Courier"/>
              </a:rPr>
              <a:t>to</a:t>
            </a:r>
            <a:r>
              <a:rPr lang="pt-BR" sz="1400" dirty="0">
                <a:latin typeface="Courier"/>
              </a:rPr>
              <a:t>  </a:t>
            </a:r>
            <a:r>
              <a:rPr lang="pt-BR" sz="1400" dirty="0" err="1">
                <a:latin typeface="Courier"/>
              </a:rPr>
              <a:t>R</a:t>
            </a:r>
            <a:r>
              <a:rPr lang="pt-BR" sz="1400" dirty="0">
                <a:latin typeface="Courier"/>
              </a:rPr>
              <a:t> O O </a:t>
            </a:r>
            <a:r>
              <a:rPr lang="pt-BR" sz="1400" dirty="0" err="1">
                <a:latin typeface="Courier"/>
              </a:rPr>
              <a:t>T</a:t>
            </a:r>
            <a:r>
              <a:rPr lang="pt-BR" sz="1400" dirty="0">
                <a:latin typeface="Courier"/>
              </a:rPr>
              <a:t>       *</a:t>
            </a:r>
          </a:p>
          <a:p>
            <a:pPr marL="0" indent="0">
              <a:buNone/>
            </a:pPr>
            <a:r>
              <a:rPr lang="pt-BR" sz="1400" dirty="0">
                <a:latin typeface="Courier"/>
              </a:rPr>
              <a:t>  *                                         *</a:t>
            </a:r>
          </a:p>
          <a:p>
            <a:pPr marL="0" indent="0">
              <a:buNone/>
            </a:pPr>
            <a:r>
              <a:rPr lang="pt-BR" sz="1400" dirty="0">
                <a:latin typeface="Courier"/>
              </a:rPr>
              <a:t>  *   </a:t>
            </a:r>
            <a:r>
              <a:rPr lang="pt-BR" sz="1400" dirty="0" err="1">
                <a:latin typeface="Courier"/>
              </a:rPr>
              <a:t>Version</a:t>
            </a:r>
            <a:r>
              <a:rPr lang="pt-BR" sz="1400" dirty="0">
                <a:latin typeface="Courier"/>
              </a:rPr>
              <a:t>   5.34/05  14 </a:t>
            </a:r>
            <a:r>
              <a:rPr lang="pt-BR" sz="1400" dirty="0" err="1">
                <a:latin typeface="Courier"/>
              </a:rPr>
              <a:t>February</a:t>
            </a:r>
            <a:r>
              <a:rPr lang="pt-BR" sz="1400" dirty="0">
                <a:latin typeface="Courier"/>
              </a:rPr>
              <a:t> 2013   *</a:t>
            </a:r>
          </a:p>
          <a:p>
            <a:pPr marL="0" indent="0">
              <a:buNone/>
            </a:pPr>
            <a:r>
              <a:rPr lang="pt-BR" sz="1400" dirty="0">
                <a:latin typeface="Courier"/>
              </a:rPr>
              <a:t>  *                                         *</a:t>
            </a:r>
          </a:p>
          <a:p>
            <a:pPr marL="0" indent="0">
              <a:buNone/>
            </a:pPr>
            <a:r>
              <a:rPr lang="pt-BR" sz="1400" dirty="0">
                <a:latin typeface="Courier"/>
              </a:rPr>
              <a:t>  *  </a:t>
            </a:r>
            <a:r>
              <a:rPr lang="pt-BR" sz="1400" dirty="0" err="1">
                <a:latin typeface="Courier"/>
              </a:rPr>
              <a:t>You</a:t>
            </a:r>
            <a:r>
              <a:rPr lang="pt-BR" sz="1400" dirty="0">
                <a:latin typeface="Courier"/>
              </a:rPr>
              <a:t> are </a:t>
            </a:r>
            <a:r>
              <a:rPr lang="pt-BR" sz="1400" dirty="0" err="1">
                <a:latin typeface="Courier"/>
              </a:rPr>
              <a:t>welcome</a:t>
            </a:r>
            <a:r>
              <a:rPr lang="pt-BR" sz="1400" dirty="0">
                <a:latin typeface="Courier"/>
              </a:rPr>
              <a:t> </a:t>
            </a:r>
            <a:r>
              <a:rPr lang="pt-BR" sz="1400" dirty="0" err="1">
                <a:latin typeface="Courier"/>
              </a:rPr>
              <a:t>to</a:t>
            </a:r>
            <a:r>
              <a:rPr lang="pt-BR" sz="1400" dirty="0">
                <a:latin typeface="Courier"/>
              </a:rPr>
              <a:t> </a:t>
            </a:r>
            <a:r>
              <a:rPr lang="pt-BR" sz="1400" dirty="0" err="1">
                <a:latin typeface="Courier"/>
              </a:rPr>
              <a:t>visit</a:t>
            </a:r>
            <a:r>
              <a:rPr lang="pt-BR" sz="1400" dirty="0">
                <a:latin typeface="Courier"/>
              </a:rPr>
              <a:t> </a:t>
            </a:r>
            <a:r>
              <a:rPr lang="pt-BR" sz="1400" dirty="0" err="1">
                <a:latin typeface="Courier"/>
              </a:rPr>
              <a:t>our</a:t>
            </a:r>
            <a:r>
              <a:rPr lang="pt-BR" sz="1400" dirty="0">
                <a:latin typeface="Courier"/>
              </a:rPr>
              <a:t> Web site  *</a:t>
            </a:r>
          </a:p>
          <a:p>
            <a:pPr marL="0" indent="0">
              <a:buNone/>
            </a:pPr>
            <a:r>
              <a:rPr lang="pt-BR" sz="1400" dirty="0">
                <a:latin typeface="Courier"/>
              </a:rPr>
              <a:t>  *          </a:t>
            </a:r>
            <a:r>
              <a:rPr lang="pt-BR" sz="1400" dirty="0" err="1">
                <a:latin typeface="Courier"/>
              </a:rPr>
              <a:t>http</a:t>
            </a:r>
            <a:r>
              <a:rPr lang="pt-BR" sz="1400" dirty="0">
                <a:latin typeface="Courier"/>
              </a:rPr>
              <a:t>://</a:t>
            </a:r>
            <a:r>
              <a:rPr lang="pt-BR" sz="1400" dirty="0" err="1">
                <a:latin typeface="Courier"/>
              </a:rPr>
              <a:t>root.cern.ch</a:t>
            </a:r>
            <a:r>
              <a:rPr lang="pt-BR" sz="1400" dirty="0">
                <a:latin typeface="Courier"/>
              </a:rPr>
              <a:t>            *</a:t>
            </a:r>
          </a:p>
          <a:p>
            <a:pPr marL="0" indent="0">
              <a:buNone/>
            </a:pPr>
            <a:r>
              <a:rPr lang="pt-BR" sz="1400" dirty="0">
                <a:latin typeface="Courier"/>
              </a:rPr>
              <a:t>  *                                         *</a:t>
            </a:r>
          </a:p>
          <a:p>
            <a:pPr marL="0" indent="0">
              <a:buNone/>
            </a:pPr>
            <a:r>
              <a:rPr lang="pt-BR" sz="1400" dirty="0">
                <a:latin typeface="Courier"/>
              </a:rPr>
              <a:t>  *******************************************</a:t>
            </a:r>
          </a:p>
          <a:p>
            <a:pPr marL="0" indent="0">
              <a:buNone/>
            </a:pPr>
            <a:endParaRPr lang="pt-BR" sz="1400" dirty="0">
              <a:latin typeface="Courier"/>
            </a:endParaRPr>
          </a:p>
          <a:p>
            <a:pPr marL="0" indent="0">
              <a:buNone/>
            </a:pPr>
            <a:r>
              <a:rPr lang="pt-BR" sz="1400" dirty="0">
                <a:latin typeface="Courier"/>
              </a:rPr>
              <a:t>ROOT 5.34/05 (</a:t>
            </a:r>
            <a:r>
              <a:rPr lang="pt-BR" sz="1400" dirty="0" err="1">
                <a:latin typeface="Courier"/>
              </a:rPr>
              <a:t>tags</a:t>
            </a:r>
            <a:r>
              <a:rPr lang="pt-BR" sz="1400" dirty="0">
                <a:latin typeface="Courier"/>
              </a:rPr>
              <a:t>/v5-34-05@48582, </a:t>
            </a:r>
            <a:r>
              <a:rPr lang="pt-BR" sz="1400" dirty="0" err="1">
                <a:latin typeface="Courier"/>
              </a:rPr>
              <a:t>Feb</a:t>
            </a:r>
            <a:r>
              <a:rPr lang="pt-BR" sz="1400" dirty="0">
                <a:latin typeface="Courier"/>
              </a:rPr>
              <a:t> 15 2013, 17:08:24 </a:t>
            </a:r>
            <a:r>
              <a:rPr lang="pt-BR" sz="1400" dirty="0" err="1">
                <a:latin typeface="Courier"/>
              </a:rPr>
              <a:t>on</a:t>
            </a:r>
            <a:r>
              <a:rPr lang="pt-BR" sz="1400" dirty="0">
                <a:latin typeface="Courier"/>
              </a:rPr>
              <a:t> linuxx8664gcc)</a:t>
            </a:r>
          </a:p>
          <a:p>
            <a:pPr marL="0" indent="0">
              <a:buNone/>
            </a:pPr>
            <a:endParaRPr lang="pt-BR" sz="1400" dirty="0">
              <a:latin typeface="Courier"/>
            </a:endParaRPr>
          </a:p>
          <a:p>
            <a:pPr marL="0" indent="0">
              <a:buNone/>
            </a:pPr>
            <a:r>
              <a:rPr lang="pt-BR" sz="1400" dirty="0">
                <a:latin typeface="Courier"/>
              </a:rPr>
              <a:t>CINT/ROOT C/C++ </a:t>
            </a:r>
            <a:r>
              <a:rPr lang="pt-BR" sz="1400" dirty="0" err="1">
                <a:latin typeface="Courier"/>
              </a:rPr>
              <a:t>Interpreter</a:t>
            </a:r>
            <a:r>
              <a:rPr lang="pt-BR" sz="1400" dirty="0">
                <a:latin typeface="Courier"/>
              </a:rPr>
              <a:t> </a:t>
            </a:r>
            <a:r>
              <a:rPr lang="pt-BR" sz="1400" dirty="0" err="1">
                <a:latin typeface="Courier"/>
              </a:rPr>
              <a:t>version</a:t>
            </a:r>
            <a:r>
              <a:rPr lang="pt-BR" sz="1400" dirty="0">
                <a:latin typeface="Courier"/>
              </a:rPr>
              <a:t> 5.18.00, July 2, 2010</a:t>
            </a:r>
          </a:p>
          <a:p>
            <a:pPr marL="0" indent="0">
              <a:buNone/>
            </a:pPr>
            <a:r>
              <a:rPr lang="pt-BR" sz="1400" dirty="0" err="1">
                <a:latin typeface="Courier"/>
              </a:rPr>
              <a:t>Type</a:t>
            </a:r>
            <a:r>
              <a:rPr lang="pt-BR" sz="1400" dirty="0">
                <a:latin typeface="Courier"/>
              </a:rPr>
              <a:t> ? for help. </a:t>
            </a:r>
            <a:r>
              <a:rPr lang="pt-BR" sz="1400" dirty="0" err="1">
                <a:latin typeface="Courier"/>
              </a:rPr>
              <a:t>Commands</a:t>
            </a:r>
            <a:r>
              <a:rPr lang="pt-BR" sz="1400" dirty="0">
                <a:latin typeface="Courier"/>
              </a:rPr>
              <a:t> must </a:t>
            </a:r>
            <a:r>
              <a:rPr lang="pt-BR" sz="1400" dirty="0" err="1">
                <a:latin typeface="Courier"/>
              </a:rPr>
              <a:t>be</a:t>
            </a:r>
            <a:r>
              <a:rPr lang="pt-BR" sz="1400" dirty="0">
                <a:latin typeface="Courier"/>
              </a:rPr>
              <a:t> C++ </a:t>
            </a:r>
            <a:r>
              <a:rPr lang="pt-BR" sz="1400" dirty="0" err="1">
                <a:latin typeface="Courier"/>
              </a:rPr>
              <a:t>statements</a:t>
            </a:r>
            <a:r>
              <a:rPr lang="pt-BR" sz="1400" dirty="0">
                <a:latin typeface="Courier"/>
              </a:rPr>
              <a:t>.</a:t>
            </a:r>
          </a:p>
          <a:p>
            <a:pPr marL="0" indent="0">
              <a:buNone/>
            </a:pPr>
            <a:r>
              <a:rPr lang="pt-BR" sz="1400" dirty="0" err="1">
                <a:latin typeface="Courier"/>
              </a:rPr>
              <a:t>Enclose</a:t>
            </a:r>
            <a:r>
              <a:rPr lang="pt-BR" sz="1400" dirty="0">
                <a:latin typeface="Courier"/>
              </a:rPr>
              <a:t> </a:t>
            </a:r>
            <a:r>
              <a:rPr lang="pt-BR" sz="1400" dirty="0" err="1">
                <a:latin typeface="Courier"/>
              </a:rPr>
              <a:t>multiple</a:t>
            </a:r>
            <a:r>
              <a:rPr lang="pt-BR" sz="1400" dirty="0">
                <a:latin typeface="Courier"/>
              </a:rPr>
              <a:t> </a:t>
            </a:r>
            <a:r>
              <a:rPr lang="pt-BR" sz="1400" dirty="0" err="1">
                <a:latin typeface="Courier"/>
              </a:rPr>
              <a:t>statements</a:t>
            </a:r>
            <a:r>
              <a:rPr lang="pt-BR" sz="1400" dirty="0">
                <a:latin typeface="Courier"/>
              </a:rPr>
              <a:t> </a:t>
            </a:r>
            <a:r>
              <a:rPr lang="pt-BR" sz="1400" dirty="0" err="1">
                <a:latin typeface="Courier"/>
              </a:rPr>
              <a:t>between</a:t>
            </a:r>
            <a:r>
              <a:rPr lang="pt-BR" sz="1400" dirty="0">
                <a:latin typeface="Courier"/>
              </a:rPr>
              <a:t> { }</a:t>
            </a:r>
            <a:r>
              <a:rPr lang="pt-BR" sz="1400" dirty="0" smtClean="0">
                <a:latin typeface="Courier"/>
              </a:rPr>
              <a:t>.</a:t>
            </a:r>
            <a:endParaRPr lang="pt-BR" sz="1400" dirty="0">
              <a:latin typeface="Couri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96790" y="2899267"/>
            <a:ext cx="258391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Connection: </a:t>
            </a:r>
            <a:r>
              <a:rPr lang="en-US" sz="2000" dirty="0" err="1" smtClean="0"/>
              <a:t>Wifi</a:t>
            </a:r>
            <a:endParaRPr lang="en-US" sz="2000" dirty="0" smtClean="0"/>
          </a:p>
          <a:p>
            <a:r>
              <a:rPr lang="en-US" sz="2000" dirty="0" smtClean="0"/>
              <a:t>Time to start : 4m55s</a:t>
            </a:r>
          </a:p>
          <a:p>
            <a:r>
              <a:rPr lang="en-US" sz="2000" dirty="0" smtClean="0"/>
              <a:t>Download: 86 MB</a:t>
            </a:r>
          </a:p>
          <a:p>
            <a:r>
              <a:rPr lang="en-US" sz="2000" dirty="0" smtClean="0"/>
              <a:t>Cache: 292 MB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102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Use of HLT farm for Offline processing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34257" y="1525729"/>
            <a:ext cx="7794315" cy="4000500"/>
          </a:xfrm>
        </p:spPr>
        <p:txBody>
          <a:bodyPr/>
          <a:lstStyle/>
          <a:p>
            <a:pPr lvl="1"/>
            <a:r>
              <a:rPr lang="en-US" sz="2800" dirty="0" smtClean="0"/>
              <a:t>Current </a:t>
            </a:r>
            <a:r>
              <a:rPr lang="en-US" sz="2800" dirty="0"/>
              <a:t>HLT processing </a:t>
            </a:r>
            <a:r>
              <a:rPr lang="en-US" sz="2800" dirty="0" smtClean="0"/>
              <a:t>power</a:t>
            </a:r>
          </a:p>
          <a:p>
            <a:pPr lvl="2"/>
            <a:r>
              <a:rPr lang="en-US" dirty="0" smtClean="0"/>
              <a:t>~</a:t>
            </a:r>
            <a:r>
              <a:rPr lang="en-US" dirty="0"/>
              <a:t>2500 cores distributed over 200 </a:t>
            </a:r>
            <a:r>
              <a:rPr lang="en-US" dirty="0" smtClean="0"/>
              <a:t>nodes</a:t>
            </a:r>
          </a:p>
          <a:p>
            <a:pPr lvl="2"/>
            <a:r>
              <a:rPr lang="en-US" sz="2400" dirty="0" smtClean="0"/>
              <a:t>108 </a:t>
            </a:r>
            <a:r>
              <a:rPr lang="en-US" sz="2400" dirty="0"/>
              <a:t>FPGAs on H-RORCs for cluster </a:t>
            </a:r>
            <a:r>
              <a:rPr lang="en-US" sz="2400" dirty="0" smtClean="0"/>
              <a:t>finding</a:t>
            </a:r>
          </a:p>
          <a:p>
            <a:pPr lvl="2"/>
            <a:r>
              <a:rPr lang="en-US" sz="2400" dirty="0" smtClean="0"/>
              <a:t>64 </a:t>
            </a:r>
            <a:r>
              <a:rPr lang="en-US" sz="2400" dirty="0"/>
              <a:t>GPGPUs for tracking (NVIDIA GTX480 + GTX580)</a:t>
            </a:r>
          </a:p>
          <a:p>
            <a:pPr lvl="1"/>
            <a:r>
              <a:rPr lang="en-US" dirty="0" smtClean="0"/>
              <a:t>Computing capacity equivalent to US-ALICE share</a:t>
            </a:r>
          </a:p>
          <a:p>
            <a:pPr lvl="1"/>
            <a:r>
              <a:rPr lang="en-US" dirty="0" smtClean="0"/>
              <a:t>Strong request by C-RRB</a:t>
            </a:r>
          </a:p>
          <a:p>
            <a:endParaRPr lang="en-US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Predrag Buncic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99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ALICE HLT will grow even bigger…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21495" y="1525729"/>
            <a:ext cx="8682554" cy="4000500"/>
          </a:xfrm>
        </p:spPr>
        <p:txBody>
          <a:bodyPr/>
          <a:lstStyle/>
          <a:p>
            <a:pPr lvl="1"/>
            <a:r>
              <a:rPr lang="en-US" dirty="0" smtClean="0"/>
              <a:t>In 2018 ALICE plans to upgrade the detector </a:t>
            </a:r>
          </a:p>
          <a:p>
            <a:pPr lvl="1"/>
            <a:r>
              <a:rPr lang="en-US" dirty="0" smtClean="0"/>
              <a:t>Event rate x100 </a:t>
            </a:r>
          </a:p>
          <a:p>
            <a:pPr lvl="1"/>
            <a:r>
              <a:rPr lang="en-US" dirty="0" smtClean="0"/>
              <a:t>HLT will be used for online reconstruction</a:t>
            </a:r>
          </a:p>
          <a:p>
            <a:pPr lvl="2"/>
            <a:r>
              <a:rPr lang="en-US" dirty="0" smtClean="0"/>
              <a:t>No classical trigger selection, online reconstruction farm</a:t>
            </a:r>
          </a:p>
          <a:p>
            <a:pPr lvl="2"/>
            <a:r>
              <a:rPr lang="en-US" dirty="0" smtClean="0"/>
              <a:t>Resulting in factor 20 data compression for all events</a:t>
            </a:r>
          </a:p>
          <a:p>
            <a:pPr lvl="1"/>
            <a:r>
              <a:rPr lang="en-US" dirty="0" smtClean="0"/>
              <a:t>Considerable resources needed</a:t>
            </a:r>
          </a:p>
          <a:p>
            <a:pPr lvl="2"/>
            <a:r>
              <a:rPr lang="en-US" dirty="0" smtClean="0"/>
              <a:t>250000 today’s cores</a:t>
            </a:r>
          </a:p>
          <a:p>
            <a:pPr lvl="2"/>
            <a:r>
              <a:rPr lang="en-US" dirty="0" smtClean="0"/>
              <a:t>Current estimate ~1500 nodes with many cores + GPUs + FPGAs</a:t>
            </a:r>
          </a:p>
          <a:p>
            <a:endParaRPr lang="en-US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Predrag Buncic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874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7206-B575-474D-BD31-5D07F82684D2}" type="slidenum">
              <a:rPr lang="en-US" smtClean="0"/>
              <a:t>24</a:t>
            </a:fld>
            <a:endParaRPr lang="en-US"/>
          </a:p>
        </p:txBody>
      </p:sp>
      <p:pic>
        <p:nvPicPr>
          <p:cNvPr id="2" name="Picture 1" descr="Top-5-Best-Free-Cloud-Storage-Services-That-You-Need-And-Are-Usefu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64" y="1685219"/>
            <a:ext cx="6081774" cy="3203067"/>
          </a:xfrm>
          <a:prstGeom prst="rect">
            <a:avLst/>
          </a:prstGeom>
        </p:spPr>
      </p:pic>
      <p:pic>
        <p:nvPicPr>
          <p:cNvPr id="6" name="Picture 5" descr="newlogo2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06"/>
          <a:stretch/>
        </p:blipFill>
        <p:spPr>
          <a:xfrm>
            <a:off x="3514368" y="1971138"/>
            <a:ext cx="2266235" cy="24845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6299" y="4937348"/>
            <a:ext cx="8180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 far no coordinated effort in </a:t>
            </a:r>
            <a:r>
              <a:rPr lang="en-US" sz="2400" dirty="0" smtClean="0"/>
              <a:t>ALICE </a:t>
            </a:r>
            <a:r>
              <a:rPr lang="en-US" sz="2400" dirty="0" smtClean="0"/>
              <a:t>to prepare transition from the common Grid to “our grid on the cloud(s)”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217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7206-B575-474D-BD31-5D07F82684D2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 descr="ibex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492" y="1664564"/>
            <a:ext cx="5824150" cy="45819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06589" y="6246520"/>
            <a:ext cx="2784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https://cern.ch/</a:t>
            </a:r>
            <a:r>
              <a:rPr lang="en-US" dirty="0" smtClean="0">
                <a:hlinkClick r:id="rId3"/>
              </a:rPr>
              <a:t>openstack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392" y="850257"/>
            <a:ext cx="7211567" cy="6124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cap="none" dirty="0" smtClean="0">
                <a:solidFill>
                  <a:sysClr val="windowText" lastClr="000000"/>
                </a:solidFill>
              </a:rPr>
              <a:t>Already available…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4508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CernVM</a:t>
            </a:r>
            <a:r>
              <a:rPr lang="en-US" sz="3200" dirty="0" smtClean="0"/>
              <a:t> Online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34257" y="1633058"/>
            <a:ext cx="7794315" cy="4000500"/>
          </a:xfrm>
        </p:spPr>
        <p:txBody>
          <a:bodyPr/>
          <a:lstStyle/>
          <a:p>
            <a:r>
              <a:rPr lang="en-US" sz="2400" dirty="0" smtClean="0"/>
              <a:t>. </a:t>
            </a:r>
            <a:endParaRPr lang="en-US" sz="240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 Predrag Buncic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89620" y="1633059"/>
            <a:ext cx="7938952" cy="4723292"/>
            <a:chOff x="165100" y="1536700"/>
            <a:chExt cx="12446000" cy="78994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00" y="1536700"/>
              <a:ext cx="7886700" cy="645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200" y="3136900"/>
              <a:ext cx="7708900" cy="629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192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34257" y="1633058"/>
            <a:ext cx="7794315" cy="4000500"/>
          </a:xfrm>
        </p:spPr>
        <p:txBody>
          <a:bodyPr/>
          <a:lstStyle/>
          <a:p>
            <a:r>
              <a:rPr lang="en-US" sz="2400" dirty="0" smtClean="0"/>
              <a:t>. </a:t>
            </a:r>
            <a:endParaRPr lang="en-US" sz="240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 Predrag Buncic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539" y="1633058"/>
            <a:ext cx="5779822" cy="467219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VM (context) </a:t>
            </a:r>
            <a:r>
              <a:rPr lang="en-US" sz="3200" dirty="0" err="1" smtClean="0"/>
              <a:t>definiton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48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34257" y="1633058"/>
            <a:ext cx="7794315" cy="4000500"/>
          </a:xfrm>
        </p:spPr>
        <p:txBody>
          <a:bodyPr/>
          <a:lstStyle/>
          <a:p>
            <a:r>
              <a:rPr lang="en-US" sz="2400" dirty="0" smtClean="0"/>
              <a:t>. </a:t>
            </a:r>
            <a:endParaRPr lang="en-US" sz="240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 Predrag Buncic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Cluster definition</a:t>
            </a: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842761" y="1302184"/>
            <a:ext cx="7359657" cy="5201849"/>
            <a:chOff x="177800" y="1484313"/>
            <a:chExt cx="12709525" cy="7964487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00" y="1484313"/>
              <a:ext cx="8994775" cy="6440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844800"/>
              <a:ext cx="9226550" cy="66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9639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93481" y="1633058"/>
            <a:ext cx="7794315" cy="4000500"/>
          </a:xfrm>
        </p:spPr>
        <p:txBody>
          <a:bodyPr/>
          <a:lstStyle/>
          <a:p>
            <a:r>
              <a:rPr lang="en-US" sz="2400" dirty="0" smtClean="0"/>
              <a:t>. </a:t>
            </a:r>
            <a:endParaRPr lang="en-US" sz="240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 8-11 April 2013| Predrag Buncic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CernVM</a:t>
            </a:r>
            <a:r>
              <a:rPr lang="en-US" sz="3200" dirty="0" smtClean="0"/>
              <a:t> Cloud Workflow</a:t>
            </a:r>
            <a:endParaRPr lang="en-US" sz="32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337" y="4642043"/>
            <a:ext cx="1445895" cy="110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/>
          </p:cNvSpPr>
          <p:nvPr/>
        </p:nvSpPr>
        <p:spPr bwMode="auto">
          <a:xfrm>
            <a:off x="6325675" y="4920730"/>
            <a:ext cx="2285727" cy="394449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Cloud Agent</a:t>
            </a: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7468538" y="5340904"/>
            <a:ext cx="0" cy="60132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1400"/>
          </a:p>
        </p:txBody>
      </p:sp>
      <p:sp>
        <p:nvSpPr>
          <p:cNvPr id="17" name="Rectangle 5"/>
          <p:cNvSpPr>
            <a:spLocks/>
          </p:cNvSpPr>
          <p:nvPr/>
        </p:nvSpPr>
        <p:spPr bwMode="auto">
          <a:xfrm>
            <a:off x="6325675" y="5949727"/>
            <a:ext cx="2285727" cy="617398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Cloud Infrastructure</a:t>
            </a: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620016" y="1850888"/>
            <a:ext cx="2285727" cy="39444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CernVM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 Online</a:t>
            </a:r>
          </a:p>
        </p:txBody>
      </p:sp>
      <p:sp>
        <p:nvSpPr>
          <p:cNvPr id="19" name="Rectangle 8"/>
          <p:cNvSpPr>
            <a:spLocks/>
          </p:cNvSpPr>
          <p:nvPr/>
        </p:nvSpPr>
        <p:spPr bwMode="auto">
          <a:xfrm>
            <a:off x="620016" y="3728808"/>
            <a:ext cx="2285727" cy="394449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CernVM Gateway</a:t>
            </a:r>
          </a:p>
        </p:txBody>
      </p:sp>
      <p:sp>
        <p:nvSpPr>
          <p:cNvPr id="20" name="Rectangle 9"/>
          <p:cNvSpPr>
            <a:spLocks/>
          </p:cNvSpPr>
          <p:nvPr/>
        </p:nvSpPr>
        <p:spPr bwMode="auto">
          <a:xfrm>
            <a:off x="620016" y="5006479"/>
            <a:ext cx="2285727" cy="394449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Gateway Agent</a:t>
            </a:r>
          </a:p>
        </p:txBody>
      </p:sp>
      <p:sp>
        <p:nvSpPr>
          <p:cNvPr id="21" name="Rectangle 10"/>
          <p:cNvSpPr>
            <a:spLocks/>
          </p:cNvSpPr>
          <p:nvPr/>
        </p:nvSpPr>
        <p:spPr bwMode="auto">
          <a:xfrm>
            <a:off x="4104884" y="4779243"/>
            <a:ext cx="1099573" cy="848923"/>
          </a:xfrm>
          <a:prstGeom prst="rect">
            <a:avLst/>
          </a:prstGeom>
          <a:noFill/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/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XMPP</a:t>
            </a:r>
          </a:p>
        </p:txBody>
      </p:sp>
      <p:sp>
        <p:nvSpPr>
          <p:cNvPr id="22" name="Rectangle 11"/>
          <p:cNvSpPr>
            <a:spLocks/>
          </p:cNvSpPr>
          <p:nvPr/>
        </p:nvSpPr>
        <p:spPr bwMode="auto">
          <a:xfrm>
            <a:off x="6412256" y="5006479"/>
            <a:ext cx="2285727" cy="394449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Cloud Agent</a:t>
            </a:r>
          </a:p>
        </p:txBody>
      </p:sp>
      <p:sp>
        <p:nvSpPr>
          <p:cNvPr id="23" name="Rectangle 12"/>
          <p:cNvSpPr>
            <a:spLocks/>
          </p:cNvSpPr>
          <p:nvPr/>
        </p:nvSpPr>
        <p:spPr bwMode="auto">
          <a:xfrm>
            <a:off x="6412256" y="6035477"/>
            <a:ext cx="2285727" cy="617398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Cloud Infrastructure</a:t>
            </a: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1754221" y="4128616"/>
            <a:ext cx="0" cy="869288"/>
          </a:xfrm>
          <a:prstGeom prst="line">
            <a:avLst/>
          </a:prstGeom>
          <a:noFill/>
          <a:ln w="1143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1400"/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 rot="10800000">
            <a:off x="1753139" y="2354668"/>
            <a:ext cx="1082" cy="125945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ysDot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1400"/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 rot="10800000" flipH="1">
            <a:off x="3096220" y="5202632"/>
            <a:ext cx="822515" cy="1072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1400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 rot="10800000" flipH="1">
            <a:off x="5399263" y="5203704"/>
            <a:ext cx="822515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1400"/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>
            <a:off x="7555119" y="5426653"/>
            <a:ext cx="0" cy="57238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1400"/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>
            <a:off x="5840824" y="1338533"/>
            <a:ext cx="0" cy="5297193"/>
          </a:xfrm>
          <a:prstGeom prst="line">
            <a:avLst/>
          </a:prstGeom>
          <a:noFill/>
          <a:ln w="38100" cap="flat">
            <a:solidFill>
              <a:srgbClr val="B3B3B3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1400"/>
          </a:p>
        </p:txBody>
      </p:sp>
      <p:sp>
        <p:nvSpPr>
          <p:cNvPr id="30" name="Rectangle 19"/>
          <p:cNvSpPr>
            <a:spLocks/>
          </p:cNvSpPr>
          <p:nvPr/>
        </p:nvSpPr>
        <p:spPr bwMode="auto">
          <a:xfrm>
            <a:off x="6345383" y="1322226"/>
            <a:ext cx="21424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B3B3B3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dirty="0">
                <a:solidFill>
                  <a:srgbClr val="808080"/>
                </a:solidFill>
                <a:ea typeface="ＭＳ Ｐゴシック" charset="0"/>
                <a:cs typeface="Gill Sans" charset="0"/>
              </a:rPr>
              <a:t>Private Infrastructure</a:t>
            </a:r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>
            <a:off x="3026956" y="3943182"/>
            <a:ext cx="3206728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1400"/>
          </a:p>
        </p:txBody>
      </p:sp>
      <p:sp>
        <p:nvSpPr>
          <p:cNvPr id="32" name="Rectangle 21"/>
          <p:cNvSpPr>
            <a:spLocks/>
          </p:cNvSpPr>
          <p:nvPr/>
        </p:nvSpPr>
        <p:spPr bwMode="auto">
          <a:xfrm>
            <a:off x="6325675" y="3728808"/>
            <a:ext cx="2285727" cy="39444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Management Tools</a:t>
            </a:r>
          </a:p>
        </p:txBody>
      </p:sp>
      <p:sp>
        <p:nvSpPr>
          <p:cNvPr id="33" name="Line 22"/>
          <p:cNvSpPr>
            <a:spLocks noChangeShapeType="1"/>
          </p:cNvSpPr>
          <p:nvPr/>
        </p:nvSpPr>
        <p:spPr bwMode="auto">
          <a:xfrm>
            <a:off x="3026956" y="2056687"/>
            <a:ext cx="358660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ysDot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1400"/>
          </a:p>
        </p:txBody>
      </p:sp>
      <p:sp>
        <p:nvSpPr>
          <p:cNvPr id="34" name="Rectangle 23"/>
          <p:cNvSpPr>
            <a:spLocks/>
          </p:cNvSpPr>
          <p:nvPr/>
        </p:nvSpPr>
        <p:spPr bwMode="auto">
          <a:xfrm>
            <a:off x="3546439" y="1675101"/>
            <a:ext cx="1826850" cy="30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>
                <a:solidFill>
                  <a:srgbClr val="975500"/>
                </a:solidFill>
                <a:ea typeface="ＭＳ Ｐゴシック" charset="0"/>
                <a:cs typeface="Gill Sans" charset="0"/>
              </a:rPr>
              <a:t>CERN Account</a:t>
            </a:r>
          </a:p>
        </p:txBody>
      </p:sp>
      <p:sp>
        <p:nvSpPr>
          <p:cNvPr id="35" name="Rectangle 24"/>
          <p:cNvSpPr>
            <a:spLocks/>
          </p:cNvSpPr>
          <p:nvPr/>
        </p:nvSpPr>
        <p:spPr bwMode="auto">
          <a:xfrm>
            <a:off x="3096219" y="1687339"/>
            <a:ext cx="484853" cy="30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rgbClr val="558E28"/>
                </a:solidFill>
                <a:ea typeface="ＭＳ Ｐゴシック" charset="0"/>
                <a:cs typeface="Gill Sans" charset="0"/>
              </a:rPr>
              <a:t>SSL</a:t>
            </a:r>
          </a:p>
        </p:txBody>
      </p:sp>
      <p:sp>
        <p:nvSpPr>
          <p:cNvPr id="36" name="Rectangle 25"/>
          <p:cNvSpPr>
            <a:spLocks/>
          </p:cNvSpPr>
          <p:nvPr/>
        </p:nvSpPr>
        <p:spPr bwMode="auto">
          <a:xfrm>
            <a:off x="3546438" y="3614118"/>
            <a:ext cx="2486289" cy="28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rgbClr val="975500"/>
                </a:solidFill>
                <a:ea typeface="ＭＳ Ｐゴシック" charset="0"/>
                <a:cs typeface="Gill Sans" charset="0"/>
              </a:rPr>
              <a:t>API Private / Public Key</a:t>
            </a:r>
          </a:p>
        </p:txBody>
      </p:sp>
      <p:sp>
        <p:nvSpPr>
          <p:cNvPr id="37" name="Rectangle 26"/>
          <p:cNvSpPr>
            <a:spLocks/>
          </p:cNvSpPr>
          <p:nvPr/>
        </p:nvSpPr>
        <p:spPr bwMode="auto">
          <a:xfrm>
            <a:off x="3026957" y="3614118"/>
            <a:ext cx="554116" cy="29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rgbClr val="558E28"/>
                </a:solidFill>
                <a:ea typeface="ＭＳ Ｐゴシック" charset="0"/>
                <a:cs typeface="Gill Sans" charset="0"/>
              </a:rPr>
              <a:t>SSL</a:t>
            </a:r>
          </a:p>
        </p:txBody>
      </p:sp>
      <p:sp>
        <p:nvSpPr>
          <p:cNvPr id="38" name="Rectangle 27"/>
          <p:cNvSpPr>
            <a:spLocks/>
          </p:cNvSpPr>
          <p:nvPr/>
        </p:nvSpPr>
        <p:spPr bwMode="auto">
          <a:xfrm>
            <a:off x="3492777" y="5690334"/>
            <a:ext cx="2399707" cy="30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rgbClr val="975500"/>
                </a:solidFill>
                <a:ea typeface="ＭＳ Ｐゴシック" charset="0"/>
                <a:cs typeface="Gill Sans" charset="0"/>
              </a:rPr>
              <a:t>AES (Shared secret)</a:t>
            </a:r>
          </a:p>
        </p:txBody>
      </p:sp>
      <p:sp>
        <p:nvSpPr>
          <p:cNvPr id="39" name="Rectangle 28"/>
          <p:cNvSpPr>
            <a:spLocks/>
          </p:cNvSpPr>
          <p:nvPr/>
        </p:nvSpPr>
        <p:spPr bwMode="auto">
          <a:xfrm>
            <a:off x="3013142" y="4886966"/>
            <a:ext cx="623381" cy="23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rgbClr val="558E28"/>
                </a:solidFill>
                <a:ea typeface="ＭＳ Ｐゴシック" charset="0"/>
                <a:cs typeface="Gill Sans" charset="0"/>
              </a:rPr>
              <a:t>SSL</a:t>
            </a:r>
          </a:p>
        </p:txBody>
      </p:sp>
      <p:sp>
        <p:nvSpPr>
          <p:cNvPr id="40" name="Line 29"/>
          <p:cNvSpPr>
            <a:spLocks noChangeShapeType="1"/>
          </p:cNvSpPr>
          <p:nvPr/>
        </p:nvSpPr>
        <p:spPr bwMode="auto">
          <a:xfrm rot="10800000" flipH="1">
            <a:off x="7416590" y="3245394"/>
            <a:ext cx="0" cy="354789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1400"/>
          </a:p>
        </p:txBody>
      </p:sp>
      <p:sp>
        <p:nvSpPr>
          <p:cNvPr id="41" name="Line 30"/>
          <p:cNvSpPr>
            <a:spLocks noChangeShapeType="1"/>
          </p:cNvSpPr>
          <p:nvPr/>
        </p:nvSpPr>
        <p:spPr bwMode="auto">
          <a:xfrm rot="10800000" flipH="1">
            <a:off x="7416590" y="4277606"/>
            <a:ext cx="0" cy="465193"/>
          </a:xfrm>
          <a:prstGeom prst="line">
            <a:avLst/>
          </a:prstGeom>
          <a:noFill/>
          <a:ln w="38100" cap="flat">
            <a:solidFill>
              <a:srgbClr val="808080"/>
            </a:solidFill>
            <a:prstDash val="sysDot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1400"/>
          </a:p>
        </p:txBody>
      </p:sp>
      <p:sp>
        <p:nvSpPr>
          <p:cNvPr id="42" name="Rectangle 31"/>
          <p:cNvSpPr>
            <a:spLocks/>
          </p:cNvSpPr>
          <p:nvPr/>
        </p:nvSpPr>
        <p:spPr bwMode="auto">
          <a:xfrm>
            <a:off x="7615725" y="4344906"/>
            <a:ext cx="8335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>
                <a:solidFill>
                  <a:srgbClr val="808080"/>
                </a:solidFill>
                <a:ea typeface="ＭＳ Ｐゴシック" charset="0"/>
                <a:cs typeface="Gill Sans" charset="0"/>
              </a:rPr>
              <a:t>Virtually</a:t>
            </a:r>
          </a:p>
        </p:txBody>
      </p:sp>
      <p:sp>
        <p:nvSpPr>
          <p:cNvPr id="43" name="Rectangle 32"/>
          <p:cNvSpPr>
            <a:spLocks/>
          </p:cNvSpPr>
          <p:nvPr/>
        </p:nvSpPr>
        <p:spPr bwMode="auto">
          <a:xfrm>
            <a:off x="3191459" y="4003207"/>
            <a:ext cx="1826850" cy="24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400" i="1">
                <a:solidFill>
                  <a:srgbClr val="808080"/>
                </a:solidFill>
                <a:ea typeface="ＭＳ Ｐゴシック" charset="0"/>
                <a:cs typeface="Gill Sans" charset="0"/>
              </a:rPr>
              <a:t>REST API</a:t>
            </a:r>
          </a:p>
        </p:txBody>
      </p:sp>
      <p:sp>
        <p:nvSpPr>
          <p:cNvPr id="44" name="Rectangle 33"/>
          <p:cNvSpPr>
            <a:spLocks/>
          </p:cNvSpPr>
          <p:nvPr/>
        </p:nvSpPr>
        <p:spPr bwMode="auto">
          <a:xfrm>
            <a:off x="3191459" y="2116712"/>
            <a:ext cx="1826850" cy="24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400" i="1">
                <a:solidFill>
                  <a:srgbClr val="808080"/>
                </a:solidFill>
                <a:ea typeface="ＭＳ Ｐゴシック" charset="0"/>
                <a:cs typeface="Gill Sans" charset="0"/>
              </a:rPr>
              <a:t>HTTPS</a:t>
            </a:r>
          </a:p>
        </p:txBody>
      </p:sp>
      <p:sp>
        <p:nvSpPr>
          <p:cNvPr id="45" name="Rectangle 34"/>
          <p:cNvSpPr>
            <a:spLocks/>
          </p:cNvSpPr>
          <p:nvPr/>
        </p:nvSpPr>
        <p:spPr bwMode="auto">
          <a:xfrm>
            <a:off x="742576" y="1397478"/>
            <a:ext cx="22705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B3B3B3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dirty="0" err="1">
                <a:solidFill>
                  <a:srgbClr val="808080"/>
                </a:solidFill>
                <a:ea typeface="ＭＳ Ｐゴシック" charset="0"/>
                <a:cs typeface="Gill Sans" charset="0"/>
              </a:rPr>
              <a:t>CernVM</a:t>
            </a:r>
            <a:r>
              <a:rPr lang="en-US" dirty="0">
                <a:solidFill>
                  <a:srgbClr val="808080"/>
                </a:solidFill>
                <a:ea typeface="ＭＳ Ｐゴシック" charset="0"/>
                <a:cs typeface="Gill Sans" charset="0"/>
              </a:rPr>
              <a:t> Infrastructure</a:t>
            </a:r>
          </a:p>
        </p:txBody>
      </p:sp>
      <p:sp>
        <p:nvSpPr>
          <p:cNvPr id="46" name="Rectangle 35"/>
          <p:cNvSpPr>
            <a:spLocks/>
          </p:cNvSpPr>
          <p:nvPr/>
        </p:nvSpPr>
        <p:spPr bwMode="auto">
          <a:xfrm>
            <a:off x="2888427" y="6138377"/>
            <a:ext cx="2857159" cy="42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400">
                <a:solidFill>
                  <a:srgbClr val="975500"/>
                </a:solidFill>
                <a:ea typeface="ＭＳ Ｐゴシック" charset="0"/>
                <a:cs typeface="Gill Sans" charset="0"/>
              </a:rPr>
              <a:t>Control messages are using PubSub and IQ </a:t>
            </a:r>
          </a:p>
          <a:p>
            <a:pPr algn="ctr"/>
            <a:r>
              <a:rPr lang="en-US" sz="1400">
                <a:solidFill>
                  <a:srgbClr val="975500"/>
                </a:solidFill>
                <a:ea typeface="ＭＳ Ｐゴシック" charset="0"/>
                <a:cs typeface="Gill Sans" charset="0"/>
              </a:rPr>
              <a:t>(not visible to chat clients)</a:t>
            </a:r>
          </a:p>
        </p:txBody>
      </p:sp>
      <p:sp>
        <p:nvSpPr>
          <p:cNvPr id="47" name="Rectangle 36"/>
          <p:cNvSpPr>
            <a:spLocks/>
          </p:cNvSpPr>
          <p:nvPr/>
        </p:nvSpPr>
        <p:spPr bwMode="auto">
          <a:xfrm>
            <a:off x="7849493" y="5520978"/>
            <a:ext cx="943728" cy="30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>
                <a:solidFill>
                  <a:srgbClr val="975500"/>
                </a:solidFill>
                <a:ea typeface="ＭＳ Ｐゴシック" charset="0"/>
                <a:cs typeface="Gill Sans" charset="0"/>
              </a:rPr>
              <a:t>Cloud API</a:t>
            </a:r>
          </a:p>
        </p:txBody>
      </p:sp>
      <p:sp>
        <p:nvSpPr>
          <p:cNvPr id="48" name="Rectangle 37"/>
          <p:cNvSpPr>
            <a:spLocks/>
          </p:cNvSpPr>
          <p:nvPr/>
        </p:nvSpPr>
        <p:spPr bwMode="auto">
          <a:xfrm>
            <a:off x="6858145" y="2844285"/>
            <a:ext cx="12827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>
                <a:solidFill>
                  <a:srgbClr val="975500"/>
                </a:solidFill>
                <a:ea typeface="ＭＳ Ｐゴシック" charset="0"/>
                <a:cs typeface="Gill Sans" charset="0"/>
              </a:rPr>
              <a:t>System user</a:t>
            </a:r>
          </a:p>
        </p:txBody>
      </p:sp>
      <p:pic>
        <p:nvPicPr>
          <p:cNvPr id="49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765" y="1687963"/>
            <a:ext cx="1047625" cy="103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94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7206-B575-474D-BD31-5D07F82684D2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windows-media-player-skip-back-button-grey-md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28" y="1598917"/>
            <a:ext cx="2053815" cy="20538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2341" y="4168214"/>
            <a:ext cx="7382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Wha</a:t>
            </a:r>
            <a:r>
              <a:rPr lang="en-US" sz="4400" dirty="0" smtClean="0"/>
              <a:t>t is CVMFS?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1691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34257" y="1633058"/>
            <a:ext cx="7794315" cy="4000500"/>
          </a:xfrm>
        </p:spPr>
        <p:txBody>
          <a:bodyPr/>
          <a:lstStyle/>
          <a:p>
            <a:r>
              <a:rPr lang="en-US" sz="2400" dirty="0" smtClean="0"/>
              <a:t>. </a:t>
            </a:r>
            <a:endParaRPr lang="en-US" sz="240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 Predrag Buncic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CernVM</a:t>
            </a:r>
            <a:r>
              <a:rPr lang="en-US" sz="3200" dirty="0" smtClean="0"/>
              <a:t> Cloud Gateway</a:t>
            </a:r>
            <a:endParaRPr lang="en-US" sz="3200" dirty="0"/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5969082" y="1584811"/>
            <a:ext cx="1825868" cy="979859"/>
            <a:chOff x="0" y="0"/>
            <a:chExt cx="1732" cy="912"/>
          </a:xfrm>
        </p:grpSpPr>
        <p:pic>
          <p:nvPicPr>
            <p:cNvPr id="5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" y="341"/>
              <a:ext cx="872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5917426" y="2925671"/>
            <a:ext cx="1825868" cy="979859"/>
            <a:chOff x="0" y="0"/>
            <a:chExt cx="1732" cy="912"/>
          </a:xfrm>
        </p:grpSpPr>
        <p:pic>
          <p:nvPicPr>
            <p:cNvPr id="5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" y="138"/>
              <a:ext cx="592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5902667" y="4167685"/>
            <a:ext cx="1905987" cy="1022835"/>
            <a:chOff x="0" y="0"/>
            <a:chExt cx="1808" cy="952"/>
          </a:xfrm>
        </p:grpSpPr>
        <p:pic>
          <p:nvPicPr>
            <p:cNvPr id="52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08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352"/>
              <a:ext cx="1144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5898450" y="5554745"/>
            <a:ext cx="1830084" cy="982008"/>
            <a:chOff x="0" y="0"/>
            <a:chExt cx="1736" cy="914"/>
          </a:xfrm>
        </p:grpSpPr>
        <p:pic>
          <p:nvPicPr>
            <p:cNvPr id="50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6" cy="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" y="328"/>
              <a:ext cx="8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4123184" y="1462328"/>
            <a:ext cx="0" cy="5309719"/>
          </a:xfrm>
          <a:prstGeom prst="line">
            <a:avLst/>
          </a:prstGeom>
          <a:noFill/>
          <a:ln w="38100" cap="flat">
            <a:solidFill>
              <a:srgbClr val="B3B3B3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1200"/>
          </a:p>
        </p:txBody>
      </p:sp>
      <p:sp>
        <p:nvSpPr>
          <p:cNvPr id="19" name="Rectangle 16"/>
          <p:cNvSpPr>
            <a:spLocks/>
          </p:cNvSpPr>
          <p:nvPr/>
        </p:nvSpPr>
        <p:spPr bwMode="auto">
          <a:xfrm>
            <a:off x="4468960" y="1778204"/>
            <a:ext cx="750588" cy="764978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600">
                <a:solidFill>
                  <a:schemeClr val="tx1"/>
                </a:solidFill>
                <a:ea typeface="ＭＳ Ｐゴシック" charset="0"/>
                <a:cs typeface="Gill Sans" charset="0"/>
              </a:rPr>
              <a:t>Cloud Agent</a:t>
            </a:r>
          </a:p>
        </p:txBody>
      </p:sp>
      <p:sp>
        <p:nvSpPr>
          <p:cNvPr id="20" name="Rectangle 17"/>
          <p:cNvSpPr>
            <a:spLocks/>
          </p:cNvSpPr>
          <p:nvPr/>
        </p:nvSpPr>
        <p:spPr bwMode="auto">
          <a:xfrm>
            <a:off x="4468960" y="3127659"/>
            <a:ext cx="750588" cy="764978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Cloud Agent</a:t>
            </a:r>
          </a:p>
        </p:txBody>
      </p:sp>
      <p:sp>
        <p:nvSpPr>
          <p:cNvPr id="21" name="Rectangle 18"/>
          <p:cNvSpPr>
            <a:spLocks/>
          </p:cNvSpPr>
          <p:nvPr/>
        </p:nvSpPr>
        <p:spPr bwMode="auto">
          <a:xfrm>
            <a:off x="4468960" y="4399757"/>
            <a:ext cx="750588" cy="764978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600">
                <a:solidFill>
                  <a:schemeClr val="tx1"/>
                </a:solidFill>
                <a:ea typeface="ＭＳ Ｐゴシック" charset="0"/>
                <a:cs typeface="Gill Sans" charset="0"/>
              </a:rPr>
              <a:t>Cloud Agent</a:t>
            </a:r>
          </a:p>
        </p:txBody>
      </p:sp>
      <p:sp>
        <p:nvSpPr>
          <p:cNvPr id="22" name="Rectangle 19"/>
          <p:cNvSpPr>
            <a:spLocks/>
          </p:cNvSpPr>
          <p:nvPr/>
        </p:nvSpPr>
        <p:spPr bwMode="auto">
          <a:xfrm>
            <a:off x="4468960" y="5732022"/>
            <a:ext cx="750588" cy="764978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600">
                <a:solidFill>
                  <a:schemeClr val="tx1"/>
                </a:solidFill>
                <a:ea typeface="ＭＳ Ｐゴシック" charset="0"/>
                <a:cs typeface="Gill Sans" charset="0"/>
              </a:rPr>
              <a:t>Cloud Agent</a:t>
            </a:r>
          </a:p>
        </p:txBody>
      </p:sp>
      <p:sp>
        <p:nvSpPr>
          <p:cNvPr id="23" name="Rectangle 20"/>
          <p:cNvSpPr>
            <a:spLocks/>
          </p:cNvSpPr>
          <p:nvPr/>
        </p:nvSpPr>
        <p:spPr bwMode="auto">
          <a:xfrm>
            <a:off x="2276232" y="5929712"/>
            <a:ext cx="1045763" cy="833740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600">
                <a:solidFill>
                  <a:schemeClr val="tx1"/>
                </a:solidFill>
                <a:ea typeface="ＭＳ Ｐゴシック" charset="0"/>
                <a:cs typeface="Gill Sans" charset="0"/>
              </a:rPr>
              <a:t>Cloud Gateway</a:t>
            </a: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5320751" y="2182181"/>
            <a:ext cx="521827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ysDot"/>
            <a:miter lim="800000"/>
            <a:headEnd type="triangle" w="med" len="sm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1200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5320751" y="3480065"/>
            <a:ext cx="430112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ysDot"/>
            <a:miter lim="800000"/>
            <a:headEnd type="triangle" w="med" len="sm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1200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5320751" y="4769353"/>
            <a:ext cx="474388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ysDot"/>
            <a:miter lim="800000"/>
            <a:headEnd type="triangle" w="med" len="sm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1200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5320751" y="6050046"/>
            <a:ext cx="523936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ysDot"/>
            <a:miter lim="800000"/>
            <a:headEnd type="triangle" w="med" len="sm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1200"/>
          </a:p>
        </p:txBody>
      </p:sp>
      <p:sp>
        <p:nvSpPr>
          <p:cNvPr id="28" name="Rectangle 25"/>
          <p:cNvSpPr>
            <a:spLocks/>
          </p:cNvSpPr>
          <p:nvPr/>
        </p:nvSpPr>
        <p:spPr bwMode="auto">
          <a:xfrm>
            <a:off x="694938" y="5093195"/>
            <a:ext cx="11413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600">
                <a:solidFill>
                  <a:srgbClr val="975500"/>
                </a:solidFill>
                <a:ea typeface="ＭＳ Ｐゴシック" charset="0"/>
                <a:cs typeface="Gill Sans" charset="0"/>
              </a:rPr>
              <a:t>System user</a:t>
            </a:r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 rot="10800000" flipH="1">
            <a:off x="1163001" y="5453751"/>
            <a:ext cx="0" cy="35562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1200"/>
          </a:p>
        </p:txBody>
      </p:sp>
      <p:sp>
        <p:nvSpPr>
          <p:cNvPr id="30" name="Rectangle 27"/>
          <p:cNvSpPr>
            <a:spLocks/>
          </p:cNvSpPr>
          <p:nvPr/>
        </p:nvSpPr>
        <p:spPr bwMode="auto">
          <a:xfrm rot="16200000">
            <a:off x="7738462" y="5821612"/>
            <a:ext cx="1186145" cy="379511"/>
          </a:xfrm>
          <a:prstGeom prst="rect">
            <a:avLst/>
          </a:prstGeom>
          <a:solidFill>
            <a:srgbClr val="FE494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Machine</a:t>
            </a:r>
          </a:p>
        </p:txBody>
      </p:sp>
      <p:sp>
        <p:nvSpPr>
          <p:cNvPr id="31" name="Rectangle 28"/>
          <p:cNvSpPr>
            <a:spLocks/>
          </p:cNvSpPr>
          <p:nvPr/>
        </p:nvSpPr>
        <p:spPr bwMode="auto">
          <a:xfrm rot="16200000">
            <a:off x="7661186" y="1902176"/>
            <a:ext cx="1332265" cy="379511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Public Cloud</a:t>
            </a:r>
          </a:p>
        </p:txBody>
      </p:sp>
      <p:sp>
        <p:nvSpPr>
          <p:cNvPr id="32" name="Rectangle 29"/>
          <p:cNvSpPr>
            <a:spLocks/>
          </p:cNvSpPr>
          <p:nvPr/>
        </p:nvSpPr>
        <p:spPr bwMode="auto">
          <a:xfrm>
            <a:off x="8137563" y="6600142"/>
            <a:ext cx="379511" cy="249262"/>
          </a:xfrm>
          <a:prstGeom prst="rect">
            <a:avLst/>
          </a:prstGeom>
          <a:gradFill rotWithShape="0">
            <a:gsLst>
              <a:gs pos="0">
                <a:srgbClr val="FB3130"/>
              </a:gs>
              <a:gs pos="100000">
                <a:srgbClr val="FFFFFF"/>
              </a:gs>
            </a:gsLst>
            <a:lin ang="5400000" scaled="1"/>
          </a:gra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/>
            <a:endParaRPr lang="en-US" sz="1200"/>
          </a:p>
        </p:txBody>
      </p:sp>
      <p:sp>
        <p:nvSpPr>
          <p:cNvPr id="33" name="Rectangle 30"/>
          <p:cNvSpPr>
            <a:spLocks/>
          </p:cNvSpPr>
          <p:nvPr/>
        </p:nvSpPr>
        <p:spPr bwMode="auto">
          <a:xfrm rot="10800000">
            <a:off x="8137563" y="1202322"/>
            <a:ext cx="379511" cy="2492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FF66"/>
              </a:gs>
            </a:gsLst>
            <a:lin ang="5400000" scaled="1"/>
          </a:gra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/>
            <a:endParaRPr lang="en-US" sz="1200"/>
          </a:p>
        </p:txBody>
      </p:sp>
      <p:sp>
        <p:nvSpPr>
          <p:cNvPr id="34" name="Rectangle 31"/>
          <p:cNvSpPr>
            <a:spLocks/>
          </p:cNvSpPr>
          <p:nvPr/>
        </p:nvSpPr>
        <p:spPr bwMode="auto">
          <a:xfrm rot="16200000">
            <a:off x="6995053" y="3900572"/>
            <a:ext cx="2664529" cy="379511"/>
          </a:xfrm>
          <a:prstGeom prst="rect">
            <a:avLst/>
          </a:prstGeom>
          <a:solidFill>
            <a:srgbClr val="FD9A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400">
                <a:solidFill>
                  <a:schemeClr val="tx1"/>
                </a:solidFill>
                <a:ea typeface="ＭＳ Ｐゴシック" charset="0"/>
                <a:cs typeface="Gill Sans" charset="0"/>
              </a:rPr>
              <a:t>Private Cloud</a:t>
            </a:r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 rot="10800000" flipH="1">
            <a:off x="4239145" y="2751617"/>
            <a:ext cx="3775077" cy="4298"/>
          </a:xfrm>
          <a:prstGeom prst="line">
            <a:avLst/>
          </a:prstGeom>
          <a:noFill/>
          <a:ln w="38100" cap="rnd">
            <a:solidFill>
              <a:srgbClr val="B3B3B3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1200"/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 rot="10800000" flipH="1">
            <a:off x="4241254" y="5413997"/>
            <a:ext cx="3774022" cy="4298"/>
          </a:xfrm>
          <a:prstGeom prst="line">
            <a:avLst/>
          </a:prstGeom>
          <a:noFill/>
          <a:ln w="38100" cap="rnd">
            <a:solidFill>
              <a:srgbClr val="B3B3B3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1200"/>
          </a:p>
        </p:txBody>
      </p:sp>
      <p:sp>
        <p:nvSpPr>
          <p:cNvPr id="37" name="Rectangle 34"/>
          <p:cNvSpPr>
            <a:spLocks/>
          </p:cNvSpPr>
          <p:nvPr/>
        </p:nvSpPr>
        <p:spPr bwMode="auto">
          <a:xfrm>
            <a:off x="4179057" y="1410129"/>
            <a:ext cx="8782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B3B3B3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600">
                <a:solidFill>
                  <a:srgbClr val="808080"/>
                </a:solidFill>
                <a:ea typeface="ＭＳ Ｐゴシック" charset="0"/>
                <a:cs typeface="Gill Sans" charset="0"/>
              </a:rPr>
              <a:t>Instances</a:t>
            </a:r>
          </a:p>
        </p:txBody>
      </p:sp>
      <p:sp>
        <p:nvSpPr>
          <p:cNvPr id="38" name="Rectangle 35"/>
          <p:cNvSpPr>
            <a:spLocks/>
          </p:cNvSpPr>
          <p:nvPr/>
        </p:nvSpPr>
        <p:spPr bwMode="auto">
          <a:xfrm>
            <a:off x="690721" y="5964093"/>
            <a:ext cx="952993" cy="76497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600">
                <a:solidFill>
                  <a:schemeClr val="tx1"/>
                </a:solidFill>
                <a:ea typeface="ＭＳ Ｐゴシック" charset="0"/>
                <a:cs typeface="Gill Sans" charset="0"/>
              </a:rPr>
              <a:t>Browser / Tools</a:t>
            </a:r>
          </a:p>
        </p:txBody>
      </p:sp>
      <p:sp>
        <p:nvSpPr>
          <p:cNvPr id="39" name="Line 36"/>
          <p:cNvSpPr>
            <a:spLocks noChangeShapeType="1"/>
          </p:cNvSpPr>
          <p:nvPr/>
        </p:nvSpPr>
        <p:spPr bwMode="auto">
          <a:xfrm>
            <a:off x="1694316" y="6368070"/>
            <a:ext cx="499689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1200"/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>
            <a:off x="3870177" y="2125238"/>
            <a:ext cx="0" cy="4154731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1200"/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>
            <a:off x="3431631" y="6282118"/>
            <a:ext cx="928747" cy="0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1200"/>
          </a:p>
        </p:txBody>
      </p:sp>
      <p:sp>
        <p:nvSpPr>
          <p:cNvPr id="42" name="Line 39"/>
          <p:cNvSpPr>
            <a:spLocks noChangeShapeType="1"/>
          </p:cNvSpPr>
          <p:nvPr/>
        </p:nvSpPr>
        <p:spPr bwMode="auto">
          <a:xfrm>
            <a:off x="3852256" y="4814478"/>
            <a:ext cx="516556" cy="5372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1200"/>
          </a:p>
        </p:txBody>
      </p:sp>
      <p:sp>
        <p:nvSpPr>
          <p:cNvPr id="43" name="Line 40"/>
          <p:cNvSpPr>
            <a:spLocks noChangeShapeType="1"/>
          </p:cNvSpPr>
          <p:nvPr/>
        </p:nvSpPr>
        <p:spPr bwMode="auto">
          <a:xfrm>
            <a:off x="3853310" y="3523041"/>
            <a:ext cx="516556" cy="5372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1200"/>
          </a:p>
        </p:txBody>
      </p:sp>
      <p:sp>
        <p:nvSpPr>
          <p:cNvPr id="44" name="Line 41"/>
          <p:cNvSpPr>
            <a:spLocks noChangeShapeType="1"/>
          </p:cNvSpPr>
          <p:nvPr/>
        </p:nvSpPr>
        <p:spPr bwMode="auto">
          <a:xfrm>
            <a:off x="3853310" y="2139205"/>
            <a:ext cx="516556" cy="5372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1200"/>
          </a:p>
        </p:txBody>
      </p:sp>
      <p:sp>
        <p:nvSpPr>
          <p:cNvPr id="45" name="Rectangle 42"/>
          <p:cNvSpPr>
            <a:spLocks/>
          </p:cNvSpPr>
          <p:nvPr/>
        </p:nvSpPr>
        <p:spPr bwMode="auto">
          <a:xfrm>
            <a:off x="435606" y="1455882"/>
            <a:ext cx="3314393" cy="210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2400" i="1">
                <a:solidFill>
                  <a:schemeClr val="tx1"/>
                </a:solidFill>
                <a:ea typeface="ＭＳ Ｐゴシック" charset="0"/>
                <a:cs typeface="Gill Sans" charset="0"/>
              </a:rPr>
              <a:t>System overview</a:t>
            </a:r>
          </a:p>
          <a:p>
            <a:pPr algn="ctr"/>
            <a:endParaRPr lang="en-US" sz="160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ctr">
              <a:buSzPct val="125000"/>
              <a:buFont typeface="Gill Sans" charset="0"/>
              <a:buChar char="•"/>
            </a:pPr>
            <a:r>
              <a:rPr lang="en-US" sz="1600">
                <a:solidFill>
                  <a:schemeClr val="tx1"/>
                </a:solidFill>
                <a:ea typeface="ＭＳ Ｐゴシック" charset="0"/>
                <a:cs typeface="Gill Sans" charset="0"/>
              </a:rPr>
              <a:t> Cloud agents expose the resources available in the cloud.</a:t>
            </a:r>
          </a:p>
          <a:p>
            <a:pPr algn="ctr">
              <a:buSzPct val="125000"/>
              <a:buFont typeface="Gill Sans" charset="0"/>
              <a:buChar char="•"/>
            </a:pPr>
            <a:r>
              <a:rPr lang="en-US" sz="1600">
                <a:solidFill>
                  <a:schemeClr val="tx1"/>
                </a:solidFill>
                <a:ea typeface="ＭＳ Ｐゴシック" charset="0"/>
                <a:cs typeface="Gill Sans" charset="0"/>
              </a:rPr>
              <a:t> The users request resources via the gateway interface.</a:t>
            </a:r>
          </a:p>
          <a:p>
            <a:pPr algn="ctr">
              <a:buSzPct val="125000"/>
              <a:buFont typeface="Gill Sans" charset="0"/>
              <a:buChar char="•"/>
            </a:pPr>
            <a:r>
              <a:rPr lang="en-US" sz="1600">
                <a:solidFill>
                  <a:schemeClr val="tx1"/>
                </a:solidFill>
                <a:ea typeface="ＭＳ Ｐゴシック" charset="0"/>
                <a:cs typeface="Gill Sans" charset="0"/>
              </a:rPr>
              <a:t> The site administrators only takes care of the installation.</a:t>
            </a:r>
          </a:p>
        </p:txBody>
      </p:sp>
      <p:pic>
        <p:nvPicPr>
          <p:cNvPr id="46" name="Picture 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498" y="3918423"/>
            <a:ext cx="1087930" cy="110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44"/>
          <p:cNvSpPr>
            <a:spLocks/>
          </p:cNvSpPr>
          <p:nvPr/>
        </p:nvSpPr>
        <p:spPr bwMode="auto">
          <a:xfrm>
            <a:off x="2217197" y="5056037"/>
            <a:ext cx="12086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600">
                <a:solidFill>
                  <a:srgbClr val="005A7C"/>
                </a:solidFill>
                <a:ea typeface="ＭＳ Ｐゴシック" charset="0"/>
                <a:cs typeface="Gill Sans" charset="0"/>
              </a:rPr>
              <a:t>Site</a:t>
            </a:r>
          </a:p>
          <a:p>
            <a:pPr algn="ctr"/>
            <a:r>
              <a:rPr lang="en-US" sz="1600">
                <a:solidFill>
                  <a:srgbClr val="005A7C"/>
                </a:solidFill>
                <a:ea typeface="ＭＳ Ｐゴシック" charset="0"/>
                <a:cs typeface="Gill Sans" charset="0"/>
              </a:rPr>
              <a:t>Administrator</a:t>
            </a:r>
          </a:p>
        </p:txBody>
      </p:sp>
      <p:pic>
        <p:nvPicPr>
          <p:cNvPr id="48" name="Picture 4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23" y="3918423"/>
            <a:ext cx="1020462" cy="104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Line 46"/>
          <p:cNvSpPr>
            <a:spLocks noChangeShapeType="1"/>
          </p:cNvSpPr>
          <p:nvPr/>
        </p:nvSpPr>
        <p:spPr bwMode="auto">
          <a:xfrm flipH="1">
            <a:off x="3349404" y="4662987"/>
            <a:ext cx="1029950" cy="0"/>
          </a:xfrm>
          <a:prstGeom prst="line">
            <a:avLst/>
          </a:prstGeom>
          <a:noFill/>
          <a:ln w="38100" cap="flat">
            <a:solidFill>
              <a:srgbClr val="005A7C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1113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ALICE</a:t>
            </a:r>
            <a:r>
              <a:rPr lang="en-US" baseline="30000" smtClean="0"/>
              <a:t>©</a:t>
            </a:r>
            <a:r>
              <a:rPr lang="en-US" smtClean="0"/>
              <a:t> | US Resource Review | 8-11 April 2013| Predrag Buncic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82" y="972322"/>
            <a:ext cx="8345300" cy="518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6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int-frame89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Predrag Buncic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744974" y="1058556"/>
            <a:ext cx="7823240" cy="5142787"/>
            <a:chOff x="139456" y="893565"/>
            <a:chExt cx="9140489" cy="5711888"/>
          </a:xfrm>
        </p:grpSpPr>
        <p:cxnSp>
          <p:nvCxnSpPr>
            <p:cNvPr id="39" name="Straight Arrow Connector 38"/>
            <p:cNvCxnSpPr/>
            <p:nvPr/>
          </p:nvCxnSpPr>
          <p:spPr>
            <a:xfrm flipH="1">
              <a:off x="2383609" y="1427895"/>
              <a:ext cx="5027853" cy="2463321"/>
            </a:xfrm>
            <a:prstGeom prst="straightConnector1">
              <a:avLst/>
            </a:prstGeom>
            <a:ln>
              <a:prstDash val="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730" y="893566"/>
              <a:ext cx="5486259" cy="2888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Shape 25"/>
            <p:cNvSpPr/>
            <p:nvPr/>
          </p:nvSpPr>
          <p:spPr>
            <a:xfrm>
              <a:off x="3119723" y="1979647"/>
              <a:ext cx="1127099" cy="1001397"/>
            </a:xfrm>
            <a:prstGeom prst="flowChartMultidocument">
              <a:avLst/>
            </a:prstGeom>
            <a:solidFill>
              <a:srgbClr val="F4CCCC"/>
            </a:solidFill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dirty="0" smtClean="0">
                <a:solidFill>
                  <a:prstClr val="black"/>
                </a:solidFill>
                <a:latin typeface="Calibri"/>
              </a:endParaRP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dirty="0">
                <a:solidFill>
                  <a:prstClr val="black"/>
                </a:solidFill>
                <a:latin typeface="Calibri"/>
              </a:endParaRP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dirty="0">
                <a:solidFill>
                  <a:prstClr val="black"/>
                </a:solidFill>
                <a:latin typeface="Calibri"/>
              </a:endParaRP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Shape 25"/>
            <p:cNvSpPr/>
            <p:nvPr/>
          </p:nvSpPr>
          <p:spPr>
            <a:xfrm>
              <a:off x="2888166" y="2173220"/>
              <a:ext cx="1127099" cy="1193980"/>
            </a:xfrm>
            <a:prstGeom prst="flowChartMultidocument">
              <a:avLst/>
            </a:prstGeom>
            <a:solidFill>
              <a:srgbClr val="F4CCCC"/>
            </a:solidFill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err="1" smtClean="0">
                  <a:solidFill>
                    <a:prstClr val="black"/>
                  </a:solidFill>
                  <a:latin typeface="Calibri"/>
                </a:rPr>
                <a:t>AliEn</a:t>
              </a:r>
              <a:endParaRPr lang="en-US" sz="2000" dirty="0" smtClean="0">
                <a:solidFill>
                  <a:prstClr val="black"/>
                </a:solidFill>
                <a:latin typeface="Calibri"/>
              </a:endParaRP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dirty="0">
                <a:solidFill>
                  <a:prstClr val="black"/>
                </a:solidFill>
                <a:latin typeface="Calibri"/>
              </a:endParaRP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dirty="0">
                <a:solidFill>
                  <a:prstClr val="black"/>
                </a:solidFill>
                <a:latin typeface="Calibri"/>
              </a:endParaRP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Shape 25"/>
            <p:cNvSpPr/>
            <p:nvPr/>
          </p:nvSpPr>
          <p:spPr>
            <a:xfrm>
              <a:off x="5628405" y="2315175"/>
              <a:ext cx="997380" cy="1348047"/>
            </a:xfrm>
            <a:prstGeom prst="flowChartMultidocument">
              <a:avLst/>
            </a:prstGeom>
            <a:solidFill>
              <a:srgbClr val="F4CCCC"/>
            </a:solidFill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/>
                  <a:ea typeface="+mn-ea"/>
                </a:rPr>
                <a:t>CAF</a:t>
              </a:r>
              <a:endParaRPr lang="en-US" sz="1000" dirty="0" smtClean="0">
                <a:solidFill>
                  <a:prstClr val="black"/>
                </a:solidFill>
                <a:latin typeface="Calibri"/>
                <a:ea typeface="+mn-ea"/>
              </a:endParaRP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Calibri"/>
                </a:rPr>
                <a:t>On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Calibri"/>
                  <a:ea typeface="+mn-ea"/>
                </a:rPr>
                <a:t>Demand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dirty="0" smtClean="0">
                <a:solidFill>
                  <a:prstClr val="black"/>
                </a:solidFill>
                <a:latin typeface="Calibri"/>
                <a:ea typeface="+mn-ea"/>
              </a:endParaRP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" sz="10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209" y="924669"/>
              <a:ext cx="720882" cy="72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 descr="cv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5665" y="2895893"/>
              <a:ext cx="235417" cy="256544"/>
            </a:xfrm>
            <a:prstGeom prst="rect">
              <a:avLst/>
            </a:prstGeom>
          </p:spPr>
        </p:pic>
        <p:grpSp>
          <p:nvGrpSpPr>
            <p:cNvPr id="46" name="Group 45"/>
            <p:cNvGrpSpPr/>
            <p:nvPr/>
          </p:nvGrpSpPr>
          <p:grpSpPr>
            <a:xfrm>
              <a:off x="4419792" y="1645551"/>
              <a:ext cx="997380" cy="1155464"/>
              <a:chOff x="4453157" y="863877"/>
              <a:chExt cx="997380" cy="1155464"/>
            </a:xfrm>
          </p:grpSpPr>
          <p:sp>
            <p:nvSpPr>
              <p:cNvPr id="78" name="Shape 25"/>
              <p:cNvSpPr/>
              <p:nvPr/>
            </p:nvSpPr>
            <p:spPr>
              <a:xfrm>
                <a:off x="4453157" y="863877"/>
                <a:ext cx="997380" cy="1155464"/>
              </a:xfrm>
              <a:prstGeom prst="flowChartMultidocument">
                <a:avLst/>
              </a:prstGeom>
              <a:solidFill>
                <a:srgbClr val="F4CCCC"/>
              </a:solidFill>
              <a:ln w="1905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sp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00" dirty="0" smtClean="0">
                  <a:solidFill>
                    <a:prstClr val="black"/>
                  </a:solidFill>
                  <a:latin typeface="Calibri"/>
                  <a:ea typeface="+mn-ea"/>
                </a:endParaRP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>
                    <a:solidFill>
                      <a:prstClr val="black"/>
                    </a:solidFill>
                    <a:latin typeface="Calibri"/>
                    <a:ea typeface="+mn-ea"/>
                  </a:rPr>
                  <a:t>QA</a:t>
                </a:r>
                <a:endParaRPr lang="en-US" sz="1100" dirty="0" smtClean="0">
                  <a:solidFill>
                    <a:prstClr val="black"/>
                  </a:solidFill>
                  <a:latin typeface="Calibri"/>
                  <a:ea typeface="+mn-ea"/>
                </a:endParaRP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00" dirty="0" smtClean="0">
                  <a:solidFill>
                    <a:prstClr val="black"/>
                  </a:solidFill>
                  <a:latin typeface="Calibri"/>
                  <a:ea typeface="+mn-ea"/>
                </a:endParaRP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79" name="Picture 78" descr="cv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9211" y="1595488"/>
                <a:ext cx="235417" cy="256544"/>
              </a:xfrm>
              <a:prstGeom prst="rect">
                <a:avLst/>
              </a:prstGeom>
            </p:spPr>
          </p:pic>
        </p:grpSp>
        <p:pic>
          <p:nvPicPr>
            <p:cNvPr id="47" name="Picture 46" descr="cv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6965" y="3200411"/>
              <a:ext cx="235417" cy="256544"/>
            </a:xfrm>
            <a:prstGeom prst="rect">
              <a:avLst/>
            </a:prstGeom>
          </p:spPr>
        </p:pic>
        <p:pic>
          <p:nvPicPr>
            <p:cNvPr id="48" name="Picture 47" descr="fs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0920" y="4265064"/>
              <a:ext cx="877171" cy="974801"/>
            </a:xfrm>
            <a:prstGeom prst="rect">
              <a:avLst/>
            </a:prstGeom>
          </p:spPr>
        </p:pic>
        <p:grpSp>
          <p:nvGrpSpPr>
            <p:cNvPr id="49" name="Group 8"/>
            <p:cNvGrpSpPr>
              <a:grpSpLocks/>
            </p:cNvGrpSpPr>
            <p:nvPr/>
          </p:nvGrpSpPr>
          <p:grpSpPr bwMode="auto">
            <a:xfrm>
              <a:off x="4162156" y="5730802"/>
              <a:ext cx="1295400" cy="874651"/>
              <a:chOff x="685800" y="1219200"/>
              <a:chExt cx="8312704" cy="5246688"/>
            </a:xfrm>
          </p:grpSpPr>
          <p:pic>
            <p:nvPicPr>
              <p:cNvPr id="76" name="Picture 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219200"/>
                <a:ext cx="8312704" cy="5246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" name="Picture 7" descr="CernVM-LHCb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800" y="1676400"/>
                <a:ext cx="3886200" cy="3295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0" name="Up-Down Arrow 49"/>
            <p:cNvSpPr/>
            <p:nvPr/>
          </p:nvSpPr>
          <p:spPr>
            <a:xfrm>
              <a:off x="4595860" y="3762049"/>
              <a:ext cx="322623" cy="452401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Up-Down Arrow 50"/>
            <p:cNvSpPr/>
            <p:nvPr/>
          </p:nvSpPr>
          <p:spPr>
            <a:xfrm>
              <a:off x="4629054" y="5204171"/>
              <a:ext cx="322623" cy="452401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Up-Down Arrow 51"/>
            <p:cNvSpPr/>
            <p:nvPr/>
          </p:nvSpPr>
          <p:spPr>
            <a:xfrm rot="5400000">
              <a:off x="3692433" y="4509312"/>
              <a:ext cx="322625" cy="616821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Up-Down Arrow 52"/>
            <p:cNvSpPr/>
            <p:nvPr/>
          </p:nvSpPr>
          <p:spPr>
            <a:xfrm rot="5400000">
              <a:off x="5467092" y="4509312"/>
              <a:ext cx="322625" cy="616821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 descr="agent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7499" y="1647431"/>
              <a:ext cx="476878" cy="525789"/>
            </a:xfrm>
            <a:prstGeom prst="rect">
              <a:avLst/>
            </a:prstGeom>
          </p:spPr>
        </p:pic>
        <p:grpSp>
          <p:nvGrpSpPr>
            <p:cNvPr id="55" name="Group 54"/>
            <p:cNvGrpSpPr/>
            <p:nvPr/>
          </p:nvGrpSpPr>
          <p:grpSpPr>
            <a:xfrm>
              <a:off x="6088425" y="3137433"/>
              <a:ext cx="3191520" cy="2418222"/>
              <a:chOff x="5895586" y="3132825"/>
              <a:chExt cx="3293533" cy="2418222"/>
            </a:xfrm>
          </p:grpSpPr>
          <p:grpSp>
            <p:nvGrpSpPr>
              <p:cNvPr id="71" name="Group 13"/>
              <p:cNvGrpSpPr>
                <a:grpSpLocks/>
              </p:cNvGrpSpPr>
              <p:nvPr/>
            </p:nvGrpSpPr>
            <p:grpSpPr bwMode="auto">
              <a:xfrm>
                <a:off x="5895586" y="3396280"/>
                <a:ext cx="3293533" cy="2154767"/>
                <a:chOff x="0" y="0"/>
                <a:chExt cx="1736" cy="914"/>
              </a:xfrm>
            </p:grpSpPr>
            <p:pic>
              <p:nvPicPr>
                <p:cNvPr id="74" name="Picture 1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736" cy="9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5" name="Picture 12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5" y="600"/>
                  <a:ext cx="402" cy="1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72" name="Picture 71" descr="newlogo2.jpg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54120" y="3669695"/>
                <a:ext cx="855811" cy="1062633"/>
              </a:xfrm>
              <a:prstGeom prst="rect">
                <a:avLst/>
              </a:prstGeom>
            </p:spPr>
          </p:pic>
          <p:pic>
            <p:nvPicPr>
              <p:cNvPr id="73" name="Picture 72" descr="agent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52888" y="3132825"/>
                <a:ext cx="476878" cy="525789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139456" y="3506500"/>
              <a:ext cx="2980267" cy="2056887"/>
              <a:chOff x="150090" y="3449311"/>
              <a:chExt cx="2980267" cy="2056887"/>
            </a:xfrm>
          </p:grpSpPr>
          <p:grpSp>
            <p:nvGrpSpPr>
              <p:cNvPr id="67" name="Group 4"/>
              <p:cNvGrpSpPr>
                <a:grpSpLocks/>
              </p:cNvGrpSpPr>
              <p:nvPr/>
            </p:nvGrpSpPr>
            <p:grpSpPr bwMode="auto">
              <a:xfrm>
                <a:off x="150090" y="3449311"/>
                <a:ext cx="2980267" cy="2056887"/>
                <a:chOff x="0" y="0"/>
                <a:chExt cx="1731" cy="912"/>
              </a:xfrm>
            </p:grpSpPr>
            <p:pic>
              <p:nvPicPr>
                <p:cNvPr id="69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731" cy="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0" name="Picture 3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8" y="341"/>
                  <a:ext cx="872" cy="3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68" name="Picture 67" descr="agent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7364" y="3663913"/>
                <a:ext cx="476878" cy="525789"/>
              </a:xfrm>
              <a:prstGeom prst="rect">
                <a:avLst/>
              </a:prstGeom>
            </p:spPr>
          </p:pic>
        </p:grp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411462" y="893565"/>
              <a:ext cx="1163578" cy="889930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5001426" y="3845118"/>
              <a:ext cx="12539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err="1">
                  <a:solidFill>
                    <a:prstClr val="black"/>
                  </a:solidFill>
                  <a:latin typeface="Calibri"/>
                </a:rPr>
                <a:t>CernVM</a:t>
              </a:r>
              <a:r>
                <a:rPr lang="en-US" dirty="0">
                  <a:solidFill>
                    <a:prstClr val="black"/>
                  </a:solidFill>
                  <a:latin typeface="Calibri"/>
                </a:rPr>
                <a:t>/FS</a:t>
              </a:r>
              <a:endParaRPr lang="en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377670" y="3906245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Cloud Agent</a:t>
              </a:r>
              <a:endParaRPr lang="en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H="1">
              <a:off x="6170523" y="1427895"/>
              <a:ext cx="1168467" cy="455989"/>
            </a:xfrm>
            <a:prstGeom prst="straightConnector1">
              <a:avLst/>
            </a:prstGeom>
            <a:ln>
              <a:prstDash val="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7" idx="2"/>
              <a:endCxn id="74" idx="0"/>
            </p:cNvCxnSpPr>
            <p:nvPr/>
          </p:nvCxnSpPr>
          <p:spPr>
            <a:xfrm flipH="1">
              <a:off x="7684185" y="1783495"/>
              <a:ext cx="309066" cy="1617393"/>
            </a:xfrm>
            <a:prstGeom prst="straightConnector1">
              <a:avLst/>
            </a:prstGeom>
            <a:ln>
              <a:prstDash val="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7101560" y="1680494"/>
              <a:ext cx="16081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Cloud Gateway</a:t>
              </a:r>
              <a:endParaRPr lang="en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478126" y="5499969"/>
              <a:ext cx="6591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HLT</a:t>
              </a:r>
              <a:endParaRPr lang="en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5241" y="5555232"/>
              <a:ext cx="172850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Public Cloud</a:t>
              </a:r>
              <a:endParaRPr lang="en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981157" y="893565"/>
              <a:ext cx="181401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Private CERN </a:t>
              </a:r>
            </a:p>
            <a:p>
              <a:pPr algn="ctr"/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Cloud</a:t>
              </a:r>
              <a:endParaRPr lang="en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150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CVMFS?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82599" y="1737406"/>
            <a:ext cx="7794315" cy="4000500"/>
          </a:xfrm>
        </p:spPr>
        <p:txBody>
          <a:bodyPr/>
          <a:lstStyle/>
          <a:p>
            <a:pPr lvl="1"/>
            <a:r>
              <a:rPr lang="en-US" sz="2400" dirty="0" smtClean="0"/>
              <a:t>Mature, scalable and supported product</a:t>
            </a:r>
          </a:p>
          <a:p>
            <a:pPr lvl="2"/>
            <a:r>
              <a:rPr lang="en-US" sz="2000" dirty="0" smtClean="0"/>
              <a:t>Used by all other LHC experiments (and beyond)</a:t>
            </a:r>
          </a:p>
          <a:p>
            <a:pPr lvl="2"/>
            <a:r>
              <a:rPr lang="en-US" sz="2000" dirty="0" smtClean="0"/>
              <a:t>One thing less to worry about…</a:t>
            </a:r>
            <a:endParaRPr lang="en-US" sz="1800" dirty="0" smtClean="0"/>
          </a:p>
          <a:p>
            <a:pPr lvl="1"/>
            <a:r>
              <a:rPr lang="en-US" sz="2400" dirty="0" smtClean="0"/>
              <a:t>Based </a:t>
            </a:r>
            <a:r>
              <a:rPr lang="en-US" sz="2400" dirty="0" smtClean="0"/>
              <a:t>on proven </a:t>
            </a:r>
            <a:r>
              <a:rPr lang="en-US" sz="2400" dirty="0" err="1" smtClean="0"/>
              <a:t>CernVM</a:t>
            </a:r>
            <a:r>
              <a:rPr lang="en-US" sz="2400" dirty="0" smtClean="0"/>
              <a:t> </a:t>
            </a:r>
            <a:r>
              <a:rPr lang="en-US" sz="2400" dirty="0" smtClean="0"/>
              <a:t>Family</a:t>
            </a:r>
          </a:p>
          <a:p>
            <a:pPr lvl="1"/>
            <a:r>
              <a:rPr lang="en-US" sz="2400" dirty="0" smtClean="0"/>
              <a:t>Enabling technology</a:t>
            </a:r>
            <a:r>
              <a:rPr lang="en-US" sz="2400" dirty="0"/>
              <a:t> </a:t>
            </a:r>
            <a:r>
              <a:rPr lang="en-US" sz="2400" dirty="0" smtClean="0"/>
              <a:t>that o</a:t>
            </a:r>
            <a:r>
              <a:rPr lang="en-US" sz="2400" dirty="0" smtClean="0"/>
              <a:t>pens </a:t>
            </a:r>
            <a:r>
              <a:rPr lang="en-US" sz="2400" dirty="0" smtClean="0"/>
              <a:t>a door for implementation of </a:t>
            </a:r>
            <a:r>
              <a:rPr lang="en-US" sz="2400" dirty="0" smtClean="0"/>
              <a:t>different</a:t>
            </a:r>
            <a:r>
              <a:rPr lang="en-US" sz="2400" dirty="0" smtClean="0"/>
              <a:t> </a:t>
            </a:r>
            <a:r>
              <a:rPr lang="en-US" sz="2400" dirty="0" smtClean="0"/>
              <a:t>use cases</a:t>
            </a:r>
          </a:p>
          <a:p>
            <a:pPr lvl="2"/>
            <a:r>
              <a:rPr lang="en-US" sz="2000" dirty="0" smtClean="0"/>
              <a:t>Use of Clouds including HLT Farm for Offline processing</a:t>
            </a:r>
          </a:p>
          <a:p>
            <a:pPr lvl="2"/>
            <a:r>
              <a:rPr lang="en-US" sz="2000" dirty="0" smtClean="0"/>
              <a:t>Use of </a:t>
            </a:r>
            <a:r>
              <a:rPr lang="en-US" sz="2000" dirty="0" err="1" smtClean="0"/>
              <a:t>CernVM</a:t>
            </a:r>
            <a:r>
              <a:rPr lang="en-US" sz="2000" dirty="0" smtClean="0"/>
              <a:t> as a user interface</a:t>
            </a:r>
          </a:p>
          <a:p>
            <a:pPr lvl="2"/>
            <a:r>
              <a:rPr lang="en-US" sz="2000" dirty="0" smtClean="0"/>
              <a:t>Virtual Analysis Facilities</a:t>
            </a:r>
          </a:p>
          <a:p>
            <a:pPr lvl="2"/>
            <a:r>
              <a:rPr lang="en-US" sz="2000" dirty="0" smtClean="0"/>
              <a:t>Possible use of opportunistic </a:t>
            </a:r>
            <a:r>
              <a:rPr lang="en-US" sz="2000" dirty="0" smtClean="0"/>
              <a:t>resources</a:t>
            </a:r>
          </a:p>
          <a:p>
            <a:pPr lvl="2"/>
            <a:r>
              <a:rPr lang="en-US" sz="2000" dirty="0" smtClean="0"/>
              <a:t>Volunteer computing</a:t>
            </a:r>
            <a:endParaRPr lang="en-US" sz="2000" dirty="0" smtClean="0"/>
          </a:p>
          <a:p>
            <a:pPr lvl="2"/>
            <a:r>
              <a:rPr lang="en-US" sz="2000" dirty="0" smtClean="0"/>
              <a:t>Part of a Long Term Data Preservation solution</a:t>
            </a:r>
          </a:p>
          <a:p>
            <a:pPr lvl="1"/>
            <a:endParaRPr lang="en-US" sz="1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Predrag Buncic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16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Timeline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Predrag Buncic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3" name="Content Placeholder 3"/>
          <p:cNvSpPr>
            <a:spLocks noGrp="1"/>
          </p:cNvSpPr>
          <p:nvPr>
            <p:ph sz="quarter" idx="11"/>
          </p:nvPr>
        </p:nvSpPr>
        <p:spPr>
          <a:xfrm>
            <a:off x="1368902" y="1807927"/>
            <a:ext cx="7775098" cy="4000500"/>
          </a:xfrm>
        </p:spPr>
        <p:txBody>
          <a:bodyPr/>
          <a:lstStyle/>
          <a:p>
            <a:pPr lvl="1">
              <a:buFont typeface="Wingdings" charset="2"/>
              <a:buChar char="ü"/>
            </a:pPr>
            <a:r>
              <a:rPr lang="en-US" sz="2400" dirty="0" smtClean="0"/>
              <a:t>Setup Stratum 0 for ALICE</a:t>
            </a:r>
          </a:p>
          <a:p>
            <a:pPr lvl="1">
              <a:buFont typeface="Wingdings" charset="2"/>
              <a:buChar char="ü"/>
            </a:pPr>
            <a:r>
              <a:rPr lang="en-US" sz="2400" dirty="0" smtClean="0"/>
              <a:t>Deploy ALICE S/W on CVMFS</a:t>
            </a:r>
            <a:endParaRPr lang="en-US" sz="1800" dirty="0" smtClean="0"/>
          </a:p>
          <a:p>
            <a:pPr lvl="1">
              <a:buFont typeface="Wingdings" charset="2"/>
              <a:buChar char="ü"/>
            </a:pPr>
            <a:r>
              <a:rPr lang="en-US" sz="2400" dirty="0" smtClean="0"/>
              <a:t>Migrate ALICE Repository to Stratum 1s</a:t>
            </a:r>
          </a:p>
          <a:p>
            <a:pPr lvl="1"/>
            <a:r>
              <a:rPr lang="en-US" sz="2400" dirty="0" smtClean="0"/>
              <a:t>Test, test, test</a:t>
            </a:r>
          </a:p>
          <a:p>
            <a:pPr lvl="1"/>
            <a:r>
              <a:rPr lang="en-US" sz="2400" dirty="0" smtClean="0"/>
              <a:t>Start deployment process on all ALICE sites</a:t>
            </a:r>
          </a:p>
          <a:p>
            <a:pPr lvl="2"/>
            <a:r>
              <a:rPr lang="en-US" sz="2000" dirty="0" smtClean="0"/>
              <a:t>Deploy CVMFS repository but do not use it in production</a:t>
            </a:r>
          </a:p>
          <a:p>
            <a:pPr lvl="1"/>
            <a:r>
              <a:rPr lang="en-US" sz="2400" dirty="0" smtClean="0"/>
              <a:t>Run </a:t>
            </a:r>
            <a:r>
              <a:rPr lang="en-US" sz="2400" dirty="0" err="1" smtClean="0"/>
              <a:t>AliEn</a:t>
            </a:r>
            <a:r>
              <a:rPr lang="en-US" sz="2400" dirty="0" smtClean="0"/>
              <a:t> from CVMFS on selected site(s)</a:t>
            </a:r>
            <a:endParaRPr lang="en-US" sz="2400" dirty="0"/>
          </a:p>
          <a:p>
            <a:pPr lvl="2"/>
            <a:r>
              <a:rPr lang="en-US" sz="2000" dirty="0" smtClean="0">
                <a:solidFill>
                  <a:srgbClr val="141313"/>
                </a:solidFill>
              </a:rPr>
              <a:t>Validate and evaluate stability, performance</a:t>
            </a:r>
          </a:p>
          <a:p>
            <a:pPr lvl="1"/>
            <a:r>
              <a:rPr lang="en-US" sz="2400" dirty="0">
                <a:solidFill>
                  <a:srgbClr val="141313"/>
                </a:solidFill>
              </a:rPr>
              <a:t>Run </a:t>
            </a:r>
            <a:r>
              <a:rPr lang="en-US" sz="2400" dirty="0" err="1">
                <a:solidFill>
                  <a:srgbClr val="141313"/>
                </a:solidFill>
              </a:rPr>
              <a:t>AliEn</a:t>
            </a:r>
            <a:r>
              <a:rPr lang="en-US" sz="2400" dirty="0">
                <a:solidFill>
                  <a:srgbClr val="141313"/>
                </a:solidFill>
              </a:rPr>
              <a:t> from CVMFS on </a:t>
            </a:r>
            <a:r>
              <a:rPr lang="en-US" sz="2400" dirty="0" smtClean="0">
                <a:solidFill>
                  <a:srgbClr val="141313"/>
                </a:solidFill>
              </a:rPr>
              <a:t>all site</a:t>
            </a:r>
            <a:r>
              <a:rPr lang="en-US" sz="2400" dirty="0">
                <a:solidFill>
                  <a:srgbClr val="141313"/>
                </a:solidFill>
              </a:rPr>
              <a:t>(s)</a:t>
            </a:r>
          </a:p>
          <a:p>
            <a:pPr lvl="1"/>
            <a:endParaRPr lang="en-US" dirty="0" smtClean="0">
              <a:solidFill>
                <a:srgbClr val="141313"/>
              </a:solidFill>
            </a:endParaRPr>
          </a:p>
          <a:p>
            <a:pPr marL="457200" lvl="1" indent="0">
              <a:buNone/>
            </a:pPr>
            <a:endParaRPr lang="en-US" sz="2400" dirty="0" smtClean="0">
              <a:solidFill>
                <a:srgbClr val="141313"/>
              </a:solidFill>
            </a:endParaRPr>
          </a:p>
          <a:p>
            <a:pPr lvl="1"/>
            <a:endParaRPr lang="en-US" sz="2400" dirty="0">
              <a:solidFill>
                <a:srgbClr val="141313"/>
              </a:solidFill>
            </a:endParaRPr>
          </a:p>
          <a:p>
            <a:pPr marL="457200" lvl="1" indent="0">
              <a:buNone/>
            </a:pPr>
            <a:endParaRPr lang="en-US" sz="1100" dirty="0"/>
          </a:p>
        </p:txBody>
      </p:sp>
      <p:sp>
        <p:nvSpPr>
          <p:cNvPr id="34" name="Content Placeholder 3"/>
          <p:cNvSpPr>
            <a:spLocks noGrp="1"/>
          </p:cNvSpPr>
          <p:nvPr>
            <p:ph sz="quarter" idx="11"/>
          </p:nvPr>
        </p:nvSpPr>
        <p:spPr>
          <a:xfrm>
            <a:off x="0" y="1798405"/>
            <a:ext cx="1787681" cy="400050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1800" dirty="0" smtClean="0">
                <a:solidFill>
                  <a:srgbClr val="141313"/>
                </a:solidFill>
              </a:rPr>
              <a:t>Jan 2013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141313"/>
                </a:solidFill>
              </a:rPr>
              <a:t>………....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141313"/>
                </a:solidFill>
              </a:rPr>
              <a:t>…………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141313"/>
                </a:solidFill>
              </a:rPr>
              <a:t>Jun 2013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141313"/>
                </a:solidFill>
              </a:rPr>
              <a:t>…………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141313"/>
                </a:solidFill>
              </a:rPr>
              <a:t>July 2013</a:t>
            </a:r>
            <a:endParaRPr lang="en-US" sz="1800" dirty="0">
              <a:solidFill>
                <a:srgbClr val="141313"/>
              </a:solidFill>
            </a:endParaRP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141313"/>
                </a:solidFill>
              </a:rPr>
              <a:t>…………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141313"/>
                </a:solidFill>
              </a:rPr>
              <a:t>Aug 2013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141313"/>
                </a:solidFill>
              </a:rPr>
              <a:t>…………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141313"/>
                </a:solidFill>
              </a:rPr>
              <a:t>………</a:t>
            </a:r>
            <a:r>
              <a:rPr lang="en-US" sz="1800" dirty="0" smtClean="0">
                <a:solidFill>
                  <a:srgbClr val="141313"/>
                </a:solidFill>
              </a:rPr>
              <a:t>…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141313"/>
                </a:solidFill>
              </a:rPr>
              <a:t>………</a:t>
            </a:r>
            <a:r>
              <a:rPr lang="en-US" sz="1800" dirty="0" smtClean="0">
                <a:solidFill>
                  <a:srgbClr val="141313"/>
                </a:solidFill>
              </a:rPr>
              <a:t>…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141313"/>
                </a:solidFill>
              </a:rPr>
              <a:t>Apr 2014</a:t>
            </a:r>
            <a:endParaRPr lang="en-US" sz="1800" dirty="0">
              <a:solidFill>
                <a:srgbClr val="141313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rgbClr val="141313"/>
              </a:solidFill>
            </a:endParaRPr>
          </a:p>
          <a:p>
            <a:pPr marL="457200" lvl="1" indent="0">
              <a:buNone/>
            </a:pPr>
            <a:endParaRPr lang="en-US" sz="2400" dirty="0" smtClean="0">
              <a:solidFill>
                <a:srgbClr val="141313"/>
              </a:solidFill>
            </a:endParaRPr>
          </a:p>
          <a:p>
            <a:pPr marL="457200" lvl="1" indent="0">
              <a:buNone/>
            </a:pPr>
            <a:endParaRPr lang="en-US" sz="2400" dirty="0">
              <a:solidFill>
                <a:srgbClr val="141313"/>
              </a:solidFill>
            </a:endParaRPr>
          </a:p>
          <a:p>
            <a:pPr marL="457200" lvl="1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1670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7206-B575-474D-BD31-5D07F82684D2}" type="slidenum">
              <a:rPr lang="en-US" smtClean="0"/>
              <a:t>35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76480" y="4370452"/>
            <a:ext cx="31797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8000"/>
                </a:solidFill>
              </a:rPr>
              <a:t>32</a:t>
            </a:r>
            <a:r>
              <a:rPr lang="en-US" sz="6000" dirty="0" smtClean="0"/>
              <a:t>/</a:t>
            </a:r>
            <a:r>
              <a:rPr lang="en-US" sz="6000" dirty="0" smtClean="0">
                <a:solidFill>
                  <a:schemeClr val="accent2"/>
                </a:solidFill>
              </a:rPr>
              <a:t>32</a:t>
            </a:r>
            <a:r>
              <a:rPr lang="en-US" sz="6000" dirty="0" smtClean="0"/>
              <a:t>/32</a:t>
            </a:r>
            <a:endParaRPr lang="en-US" sz="6000" dirty="0"/>
          </a:p>
        </p:txBody>
      </p:sp>
      <p:pic>
        <p:nvPicPr>
          <p:cNvPr id="11" name="Picture 10" descr="newlogo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06"/>
          <a:stretch/>
        </p:blipFill>
        <p:spPr>
          <a:xfrm>
            <a:off x="3514368" y="1690542"/>
            <a:ext cx="2266235" cy="248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27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632" y="0"/>
            <a:ext cx="5741079" cy="707600"/>
          </a:xfrm>
        </p:spPr>
        <p:txBody>
          <a:bodyPr>
            <a:noAutofit/>
          </a:bodyPr>
          <a:lstStyle/>
          <a:p>
            <a:pPr algn="l"/>
            <a:r>
              <a:rPr lang="en-GB" sz="2800" dirty="0" smtClean="0"/>
              <a:t>Deployment Configurations</a:t>
            </a:r>
            <a:endParaRPr lang="en-GB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483350"/>
            <a:ext cx="2133600" cy="365125"/>
          </a:xfrm>
        </p:spPr>
        <p:txBody>
          <a:bodyPr/>
          <a:lstStyle/>
          <a:p>
            <a:fld id="{F3D1833E-AF55-DE45-AC3A-3CA123C100C8}" type="slidenum">
              <a:rPr lang="en-GB" smtClean="0"/>
              <a:t>36</a:t>
            </a:fld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 rot="16200000">
            <a:off x="7330850" y="2132701"/>
            <a:ext cx="2610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accent4">
                    <a:lumMod val="75000"/>
                  </a:schemeClr>
                </a:solidFill>
              </a:rPr>
              <a:t>CernVM</a:t>
            </a:r>
            <a:r>
              <a:rPr lang="en-US" sz="1200" b="1" dirty="0" smtClean="0">
                <a:solidFill>
                  <a:schemeClr val="accent4">
                    <a:lumMod val="75000"/>
                  </a:schemeClr>
                </a:solidFill>
              </a:rPr>
              <a:t>-FS fuse module on WNs</a:t>
            </a:r>
          </a:p>
          <a:p>
            <a:pPr algn="ctr"/>
            <a:r>
              <a:rPr lang="en-US" sz="1200" b="1" dirty="0" smtClean="0">
                <a:solidFill>
                  <a:schemeClr val="accent4">
                    <a:lumMod val="75000"/>
                  </a:schemeClr>
                </a:solidFill>
              </a:rPr>
              <a:t>recommended deployment</a:t>
            </a:r>
          </a:p>
        </p:txBody>
      </p:sp>
      <p:sp>
        <p:nvSpPr>
          <p:cNvPr id="72" name="TextBox 71"/>
          <p:cNvSpPr txBox="1"/>
          <p:nvPr/>
        </p:nvSpPr>
        <p:spPr>
          <a:xfrm rot="16200000">
            <a:off x="7125081" y="5127759"/>
            <a:ext cx="2965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FF0000"/>
                </a:solidFill>
              </a:rPr>
              <a:t>CernVM</a:t>
            </a:r>
            <a:r>
              <a:rPr lang="en-US" sz="1200" b="1" dirty="0" smtClean="0">
                <a:solidFill>
                  <a:srgbClr val="FF0000"/>
                </a:solidFill>
              </a:rPr>
              <a:t>-FS exported by NFS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</a:rPr>
              <a:t>r</a:t>
            </a:r>
            <a:r>
              <a:rPr lang="en-US" sz="1200" b="1" dirty="0" smtClean="0">
                <a:solidFill>
                  <a:srgbClr val="FF0000"/>
                </a:solidFill>
              </a:rPr>
              <a:t>equires </a:t>
            </a:r>
            <a:r>
              <a:rPr lang="en-US" sz="1200" b="1" dirty="0" err="1" smtClean="0">
                <a:solidFill>
                  <a:srgbClr val="FF0000"/>
                </a:solidFill>
              </a:rPr>
              <a:t>CernVM</a:t>
            </a:r>
            <a:r>
              <a:rPr lang="en-US" sz="1200" b="1" dirty="0" smtClean="0">
                <a:solidFill>
                  <a:srgbClr val="FF0000"/>
                </a:solidFill>
              </a:rPr>
              <a:t>-FS 2.1 on SL6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304800" y="3672130"/>
            <a:ext cx="862358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09883" y="1189770"/>
            <a:ext cx="7237562" cy="5029650"/>
            <a:chOff x="401320" y="1139795"/>
            <a:chExt cx="7571740" cy="5443102"/>
          </a:xfrm>
        </p:grpSpPr>
        <p:sp>
          <p:nvSpPr>
            <p:cNvPr id="9" name="Rounded Rectangle 8"/>
            <p:cNvSpPr/>
            <p:nvPr/>
          </p:nvSpPr>
          <p:spPr>
            <a:xfrm>
              <a:off x="429260" y="1139795"/>
              <a:ext cx="4470400" cy="235911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loud 4"/>
            <p:cNvSpPr/>
            <p:nvPr/>
          </p:nvSpPr>
          <p:spPr>
            <a:xfrm>
              <a:off x="645159" y="1682809"/>
              <a:ext cx="2254975" cy="1430743"/>
            </a:xfrm>
            <a:prstGeom prst="cloud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Worker Nodes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110008" y="1139795"/>
              <a:ext cx="1496498" cy="1225610"/>
              <a:chOff x="3163348" y="958790"/>
              <a:chExt cx="1496498" cy="1225610"/>
            </a:xfrm>
          </p:grpSpPr>
          <p:pic>
            <p:nvPicPr>
              <p:cNvPr id="6" name="Picture 5" descr="proxy2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2748" y="1435100"/>
                <a:ext cx="884130" cy="749300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163348" y="958790"/>
                <a:ext cx="14964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Web Proxies</a:t>
                </a:r>
              </a:p>
            </p:txBody>
          </p:sp>
        </p:grpSp>
        <p:pic>
          <p:nvPicPr>
            <p:cNvPr id="12" name="Picture 11" descr="proxy2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5624" y="2482910"/>
              <a:ext cx="884130" cy="7493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86078" y="1215995"/>
              <a:ext cx="12131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Grid Site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322060" y="2025710"/>
              <a:ext cx="1168400" cy="1341843"/>
              <a:chOff x="6121400" y="979052"/>
              <a:chExt cx="1168400" cy="1341843"/>
            </a:xfrm>
          </p:grpSpPr>
          <p:pic>
            <p:nvPicPr>
              <p:cNvPr id="17" name="Picture 16" descr="web_server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6200" y="1283852"/>
                <a:ext cx="863600" cy="1037043"/>
              </a:xfrm>
              <a:prstGeom prst="rect">
                <a:avLst/>
              </a:prstGeom>
            </p:spPr>
          </p:pic>
          <p:pic>
            <p:nvPicPr>
              <p:cNvPr id="16" name="Picture 15" descr="web_server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3800" y="1131452"/>
                <a:ext cx="863600" cy="1037043"/>
              </a:xfrm>
              <a:prstGeom prst="rect">
                <a:avLst/>
              </a:prstGeom>
            </p:spPr>
          </p:pic>
          <p:pic>
            <p:nvPicPr>
              <p:cNvPr id="15" name="Picture 14" descr="web_server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1400" y="979052"/>
                <a:ext cx="863600" cy="1037043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5773071" y="1219080"/>
              <a:ext cx="2199989" cy="632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Repository Mirrors (Stratum 1)</a:t>
              </a:r>
            </a:p>
          </p:txBody>
        </p:sp>
        <p:cxnSp>
          <p:nvCxnSpPr>
            <p:cNvPr id="24" name="Curved Connector 23"/>
            <p:cNvCxnSpPr>
              <a:stCxn id="5" idx="3"/>
              <a:endCxn id="6" idx="1"/>
            </p:cNvCxnSpPr>
            <p:nvPr/>
          </p:nvCxnSpPr>
          <p:spPr>
            <a:xfrm rot="16200000" flipH="1">
              <a:off x="2467956" y="1069304"/>
              <a:ext cx="226142" cy="1616761"/>
            </a:xfrm>
            <a:prstGeom prst="curvedConnector4">
              <a:avLst>
                <a:gd name="adj1" fmla="val -151630"/>
                <a:gd name="adj2" fmla="val 73872"/>
              </a:avLst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158299" y="1282699"/>
              <a:ext cx="633162" cy="2997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6600"/>
                  </a:solidFill>
                </a:rPr>
                <a:t>HTTP</a:t>
              </a:r>
            </a:p>
          </p:txBody>
        </p:sp>
        <p:cxnSp>
          <p:nvCxnSpPr>
            <p:cNvPr id="31" name="Curved Connector 30"/>
            <p:cNvCxnSpPr>
              <a:stCxn id="5" idx="1"/>
              <a:endCxn id="12" idx="1"/>
            </p:cNvCxnSpPr>
            <p:nvPr/>
          </p:nvCxnSpPr>
          <p:spPr>
            <a:xfrm rot="5400000" flipH="1" flipV="1">
              <a:off x="2456900" y="2173306"/>
              <a:ext cx="254469" cy="1622977"/>
            </a:xfrm>
            <a:prstGeom prst="curvedConnector4">
              <a:avLst>
                <a:gd name="adj1" fmla="val -89834"/>
                <a:gd name="adj2" fmla="val 72215"/>
              </a:avLst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158299" y="3102099"/>
              <a:ext cx="633162" cy="2997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6600"/>
                  </a:solidFill>
                </a:rPr>
                <a:t>HTTP</a:t>
              </a:r>
            </a:p>
          </p:txBody>
        </p:sp>
        <p:pic>
          <p:nvPicPr>
            <p:cNvPr id="34" name="Picture 33" descr="cvmfs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760" y="1933605"/>
              <a:ext cx="365760" cy="406400"/>
            </a:xfrm>
            <a:prstGeom prst="rect">
              <a:avLst/>
            </a:prstGeom>
          </p:spPr>
        </p:pic>
        <p:pic>
          <p:nvPicPr>
            <p:cNvPr id="35" name="Picture 34" descr="cvmfs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2492405"/>
              <a:ext cx="365760" cy="406400"/>
            </a:xfrm>
            <a:prstGeom prst="rect">
              <a:avLst/>
            </a:prstGeom>
          </p:spPr>
        </p:pic>
        <p:pic>
          <p:nvPicPr>
            <p:cNvPr id="36" name="Picture 35" descr="cvmfs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2492405"/>
              <a:ext cx="365760" cy="406400"/>
            </a:xfrm>
            <a:prstGeom prst="rect">
              <a:avLst/>
            </a:prstGeom>
          </p:spPr>
        </p:pic>
        <p:pic>
          <p:nvPicPr>
            <p:cNvPr id="37" name="Picture 36" descr="cvmfs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020" y="1873310"/>
              <a:ext cx="365760" cy="406400"/>
            </a:xfrm>
            <a:prstGeom prst="rect">
              <a:avLst/>
            </a:prstGeom>
          </p:spPr>
        </p:pic>
        <p:cxnSp>
          <p:nvCxnSpPr>
            <p:cNvPr id="41" name="Curved Connector 40"/>
            <p:cNvCxnSpPr>
              <a:stCxn id="6" idx="3"/>
              <a:endCxn id="15" idx="1"/>
            </p:cNvCxnSpPr>
            <p:nvPr/>
          </p:nvCxnSpPr>
          <p:spPr>
            <a:xfrm>
              <a:off x="4273538" y="1990755"/>
              <a:ext cx="2048522" cy="553477"/>
            </a:xfrm>
            <a:prstGeom prst="curvedConnector3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Curved Connector 42"/>
            <p:cNvCxnSpPr>
              <a:endCxn id="15" idx="1"/>
            </p:cNvCxnSpPr>
            <p:nvPr/>
          </p:nvCxnSpPr>
          <p:spPr>
            <a:xfrm flipV="1">
              <a:off x="4279754" y="2544232"/>
              <a:ext cx="2042306" cy="313328"/>
            </a:xfrm>
            <a:prstGeom prst="curvedConnector3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950460" y="2560251"/>
              <a:ext cx="633162" cy="2997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6600"/>
                  </a:solidFill>
                </a:rPr>
                <a:t>HTTP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963160" y="2052251"/>
              <a:ext cx="633162" cy="2997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6600"/>
                  </a:solidFill>
                </a:rPr>
                <a:t>HTTP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01320" y="4223782"/>
              <a:ext cx="4470400" cy="235911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loud 48"/>
            <p:cNvSpPr/>
            <p:nvPr/>
          </p:nvSpPr>
          <p:spPr>
            <a:xfrm>
              <a:off x="604519" y="4842997"/>
              <a:ext cx="2057401" cy="1305386"/>
            </a:xfrm>
            <a:prstGeom prst="cloud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Worker Nodes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3805968" y="4424868"/>
              <a:ext cx="1001960" cy="1675429"/>
              <a:chOff x="3615468" y="4323268"/>
              <a:chExt cx="1001960" cy="1675429"/>
            </a:xfrm>
          </p:grpSpPr>
          <p:pic>
            <p:nvPicPr>
              <p:cNvPr id="53" name="Picture 52" descr="proxy2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3284" y="5249397"/>
                <a:ext cx="884130" cy="749300"/>
              </a:xfrm>
              <a:prstGeom prst="rect">
                <a:avLst/>
              </a:prstGeom>
            </p:spPr>
          </p:pic>
          <p:pic>
            <p:nvPicPr>
              <p:cNvPr id="51" name="Picture 50" descr="proxy2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5468" y="5106492"/>
                <a:ext cx="884130" cy="749300"/>
              </a:xfrm>
              <a:prstGeom prst="rect">
                <a:avLst/>
              </a:prstGeom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3659814" y="4323268"/>
                <a:ext cx="95761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Web </a:t>
                </a:r>
                <a:br>
                  <a:rPr 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r>
                  <a:rPr 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Proxies</a:t>
                </a: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458138" y="4299982"/>
              <a:ext cx="12131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Grid Site</a:t>
              </a: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6294120" y="5109697"/>
              <a:ext cx="1168400" cy="1341843"/>
              <a:chOff x="6121400" y="979052"/>
              <a:chExt cx="1168400" cy="1341843"/>
            </a:xfrm>
          </p:grpSpPr>
          <p:pic>
            <p:nvPicPr>
              <p:cNvPr id="56" name="Picture 55" descr="web_server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6200" y="1283852"/>
                <a:ext cx="863600" cy="1037043"/>
              </a:xfrm>
              <a:prstGeom prst="rect">
                <a:avLst/>
              </a:prstGeom>
            </p:spPr>
          </p:pic>
          <p:pic>
            <p:nvPicPr>
              <p:cNvPr id="57" name="Picture 56" descr="web_server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3800" y="1131452"/>
                <a:ext cx="863600" cy="1037043"/>
              </a:xfrm>
              <a:prstGeom prst="rect">
                <a:avLst/>
              </a:prstGeom>
            </p:spPr>
          </p:pic>
          <p:pic>
            <p:nvPicPr>
              <p:cNvPr id="58" name="Picture 57" descr="web_server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1400" y="979052"/>
                <a:ext cx="863600" cy="1037043"/>
              </a:xfrm>
              <a:prstGeom prst="rect">
                <a:avLst/>
              </a:prstGeom>
            </p:spPr>
          </p:pic>
        </p:grpSp>
        <p:sp>
          <p:nvSpPr>
            <p:cNvPr id="59" name="TextBox 58"/>
            <p:cNvSpPr txBox="1"/>
            <p:nvPr/>
          </p:nvSpPr>
          <p:spPr>
            <a:xfrm>
              <a:off x="5745131" y="4303066"/>
              <a:ext cx="2199989" cy="632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Repository Mirrors (Stratum 1)</a:t>
              </a:r>
            </a:p>
          </p:txBody>
        </p:sp>
        <p:cxnSp>
          <p:nvCxnSpPr>
            <p:cNvPr id="60" name="Curved Connector 59"/>
            <p:cNvCxnSpPr>
              <a:stCxn id="49" idx="3"/>
              <a:endCxn id="79" idx="0"/>
            </p:cNvCxnSpPr>
            <p:nvPr/>
          </p:nvCxnSpPr>
          <p:spPr>
            <a:xfrm rot="5400000" flipH="1" flipV="1">
              <a:off x="2453935" y="4075937"/>
              <a:ext cx="20982" cy="1662412"/>
            </a:xfrm>
            <a:prstGeom prst="curvedConnector3">
              <a:avLst>
                <a:gd name="adj1" fmla="val 1445224"/>
              </a:avLst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2168458" y="4404786"/>
              <a:ext cx="531561" cy="2997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6600"/>
                  </a:solidFill>
                </a:rPr>
                <a:t>NFS</a:t>
              </a:r>
            </a:p>
          </p:txBody>
        </p:sp>
        <p:cxnSp>
          <p:nvCxnSpPr>
            <p:cNvPr id="62" name="Curved Connector 61"/>
            <p:cNvCxnSpPr>
              <a:stCxn id="49" idx="1"/>
              <a:endCxn id="78" idx="2"/>
            </p:cNvCxnSpPr>
            <p:nvPr/>
          </p:nvCxnSpPr>
          <p:spPr>
            <a:xfrm rot="5400000" flipH="1" flipV="1">
              <a:off x="2308270" y="5240880"/>
              <a:ext cx="231062" cy="1581163"/>
            </a:xfrm>
            <a:prstGeom prst="curvedConnector3">
              <a:avLst>
                <a:gd name="adj1" fmla="val -99536"/>
              </a:avLst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2130359" y="6173386"/>
              <a:ext cx="531561" cy="2997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6600"/>
                  </a:solidFill>
                </a:rPr>
                <a:t>NFS</a:t>
              </a:r>
            </a:p>
          </p:txBody>
        </p:sp>
        <p:cxnSp>
          <p:nvCxnSpPr>
            <p:cNvPr id="68" name="Curved Connector 67"/>
            <p:cNvCxnSpPr>
              <a:stCxn id="51" idx="3"/>
              <a:endCxn id="58" idx="1"/>
            </p:cNvCxnSpPr>
            <p:nvPr/>
          </p:nvCxnSpPr>
          <p:spPr>
            <a:xfrm>
              <a:off x="4690098" y="5582742"/>
              <a:ext cx="1604022" cy="45477"/>
            </a:xfrm>
            <a:prstGeom prst="curvedConnector3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4963160" y="5400558"/>
              <a:ext cx="633162" cy="2997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6600"/>
                  </a:solidFill>
                </a:rPr>
                <a:t>HTTP</a:t>
              </a: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2839720" y="4896652"/>
              <a:ext cx="749325" cy="1019279"/>
              <a:chOff x="2661920" y="4728748"/>
              <a:chExt cx="956789" cy="1301484"/>
            </a:xfrm>
          </p:grpSpPr>
          <p:pic>
            <p:nvPicPr>
              <p:cNvPr id="78" name="Picture 77" descr="file_server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1920" y="4932052"/>
                <a:ext cx="956789" cy="1098180"/>
              </a:xfrm>
              <a:prstGeom prst="rect">
                <a:avLst/>
              </a:prstGeom>
            </p:spPr>
          </p:pic>
          <p:pic>
            <p:nvPicPr>
              <p:cNvPr id="79" name="Picture 78" descr="cvmfs.pd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3709" y="4728748"/>
                <a:ext cx="520700" cy="578556"/>
              </a:xfrm>
              <a:prstGeom prst="rect">
                <a:avLst/>
              </a:prstGeom>
            </p:spPr>
          </p:pic>
        </p:grpSp>
        <p:cxnSp>
          <p:nvCxnSpPr>
            <p:cNvPr id="90" name="Straight Arrow Connector 89"/>
            <p:cNvCxnSpPr/>
            <p:nvPr/>
          </p:nvCxnSpPr>
          <p:spPr>
            <a:xfrm>
              <a:off x="3652545" y="5582742"/>
              <a:ext cx="2169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292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848" y="138983"/>
            <a:ext cx="4827441" cy="639327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/>
              <a:t>Site Installation -- Squid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076274"/>
            <a:ext cx="8686801" cy="5405436"/>
          </a:xfrm>
          <a:ln>
            <a:noFill/>
          </a:ln>
        </p:spPr>
        <p:txBody>
          <a:bodyPr>
            <a:no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Squid Setup</a:t>
            </a:r>
          </a:p>
          <a:p>
            <a:pPr marL="400050" lvl="1" indent="0">
              <a:buNone/>
            </a:pPr>
            <a:r>
              <a:rPr lang="en-GB" sz="1400" b="1" dirty="0" smtClean="0"/>
              <a:t>If there are </a:t>
            </a:r>
            <a:r>
              <a:rPr lang="en-GB" sz="1400" b="1" dirty="0"/>
              <a:t>Frontier Squids installed (</a:t>
            </a:r>
            <a:r>
              <a:rPr lang="en-GB" sz="1400" b="1" dirty="0">
                <a:hlinkClick r:id="rId2"/>
              </a:rPr>
              <a:t>http://</a:t>
            </a:r>
            <a:r>
              <a:rPr lang="en-GB" sz="1400" b="1" dirty="0" err="1" smtClean="0">
                <a:hlinkClick r:id="rId2"/>
              </a:rPr>
              <a:t>frontier.cern.ch</a:t>
            </a:r>
            <a:r>
              <a:rPr lang="en-GB" sz="1400" b="1" dirty="0" smtClean="0"/>
              <a:t>)</a:t>
            </a:r>
            <a:r>
              <a:rPr lang="en-GB" sz="1400" b="1" dirty="0"/>
              <a:t>, </a:t>
            </a:r>
            <a:r>
              <a:rPr lang="en-GB" sz="1400" b="1" dirty="0" smtClean="0"/>
              <a:t>this step can be skipped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1400" dirty="0" smtClean="0"/>
              <a:t>Install Squid from the Scientific Linux repository </a:t>
            </a:r>
            <a:r>
              <a:rPr lang="en-GB" sz="1400" i="1" dirty="0" smtClean="0"/>
              <a:t>on</a:t>
            </a:r>
            <a:r>
              <a:rPr lang="en-GB" sz="1400" dirty="0" smtClean="0"/>
              <a:t> </a:t>
            </a:r>
            <a:r>
              <a:rPr lang="en-GB" sz="1400" i="1" dirty="0" smtClean="0"/>
              <a:t>2 (virtual) machines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>
                <a:solidFill>
                  <a:srgbClr val="000000"/>
                </a:solidFill>
                <a:latin typeface="Courier"/>
                <a:cs typeface="Courier"/>
              </a:rPr>
              <a:t>$ yum install squid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1400" dirty="0" smtClean="0">
                <a:solidFill>
                  <a:srgbClr val="000000"/>
                </a:solidFill>
                <a:cs typeface="Courier"/>
              </a:rPr>
              <a:t>Edit /</a:t>
            </a:r>
            <a:r>
              <a:rPr lang="en-GB" sz="1400" dirty="0" err="1" smtClean="0">
                <a:solidFill>
                  <a:srgbClr val="000000"/>
                </a:solidFill>
                <a:cs typeface="Courier"/>
              </a:rPr>
              <a:t>etc</a:t>
            </a:r>
            <a:r>
              <a:rPr lang="en-GB" sz="1400" dirty="0" smtClean="0">
                <a:solidFill>
                  <a:srgbClr val="000000"/>
                </a:solidFill>
                <a:cs typeface="Courier"/>
              </a:rPr>
              <a:t>/squid/</a:t>
            </a:r>
            <a:r>
              <a:rPr lang="en-GB" sz="1400" dirty="0" err="1" smtClean="0">
                <a:solidFill>
                  <a:srgbClr val="000000"/>
                </a:solidFill>
                <a:cs typeface="Courier"/>
              </a:rPr>
              <a:t>squid.conf</a:t>
            </a:r>
            <a:r>
              <a:rPr lang="en-GB" sz="1400" dirty="0" smtClean="0">
                <a:solidFill>
                  <a:srgbClr val="000000"/>
                </a:solidFill>
                <a:cs typeface="Courier"/>
              </a:rPr>
              <a:t> so that it matches the following snippet</a:t>
            </a:r>
            <a:br>
              <a:rPr lang="en-GB" sz="1400" dirty="0" smtClean="0">
                <a:solidFill>
                  <a:srgbClr val="000000"/>
                </a:solidFill>
                <a:cs typeface="Courier"/>
              </a:rPr>
            </a:br>
            <a:r>
              <a:rPr lang="en-GB" sz="1400" dirty="0" smtClean="0">
                <a:solidFill>
                  <a:srgbClr val="000000"/>
                </a:solidFill>
                <a:latin typeface="Courier"/>
                <a:cs typeface="Courier"/>
              </a:rPr>
              <a:t/>
            </a:r>
            <a:br>
              <a:rPr lang="en-GB" sz="1400" dirty="0" smtClean="0">
                <a:solidFill>
                  <a:srgbClr val="000000"/>
                </a:solidFill>
                <a:latin typeface="Courier"/>
                <a:cs typeface="Courier"/>
              </a:rPr>
            </a:br>
            <a:endParaRPr lang="en-GB" sz="1400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pPr marL="857250" lvl="1" indent="-457200">
              <a:buFont typeface="+mj-lt"/>
              <a:buAutoNum type="alphaLcParenR"/>
            </a:pPr>
            <a:endParaRPr lang="en-GB" sz="14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857250" lvl="1" indent="-457200">
              <a:buFont typeface="+mj-lt"/>
              <a:buAutoNum type="alphaLcParenR"/>
            </a:pPr>
            <a:endParaRPr lang="en-GB" sz="1400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pPr marL="857250" lvl="1" indent="-457200">
              <a:buFont typeface="+mj-lt"/>
              <a:buAutoNum type="alphaLcParenR"/>
            </a:pPr>
            <a:endParaRPr lang="en-GB" sz="14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857250" lvl="1" indent="-457200">
              <a:buFont typeface="+mj-lt"/>
              <a:buAutoNum type="alphaLcParenR"/>
            </a:pPr>
            <a:endParaRPr lang="en-GB" sz="1400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pPr marL="857250" lvl="1" indent="-457200">
              <a:buFont typeface="+mj-lt"/>
              <a:buAutoNum type="alphaLcParenR"/>
            </a:pPr>
            <a:endParaRPr lang="en-GB" sz="14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857250" lvl="1" indent="-457200">
              <a:buFont typeface="+mj-lt"/>
              <a:buAutoNum type="alphaLcParenR"/>
            </a:pPr>
            <a:endParaRPr lang="en-GB" sz="1400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pPr marL="857250" lvl="1" indent="-457200">
              <a:buFont typeface="+mj-lt"/>
              <a:buAutoNum type="alphaLcParenR"/>
            </a:pPr>
            <a:endParaRPr lang="en-GB" sz="14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857250" lvl="1" indent="-457200">
              <a:buFont typeface="+mj-lt"/>
              <a:buAutoNum type="alphaLcParenR"/>
            </a:pPr>
            <a:endParaRPr lang="en-GB" sz="1400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pPr marL="400050" lvl="1" indent="0">
              <a:buNone/>
            </a:pPr>
            <a:endParaRPr lang="en-GB" sz="1400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pPr marL="857250" lvl="1" indent="-457200">
              <a:buFont typeface="+mj-lt"/>
              <a:buAutoNum type="alphaLcParenR"/>
            </a:pPr>
            <a:endParaRPr lang="en-GB" sz="14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857250" lvl="1" indent="-457200">
              <a:buFont typeface="+mj-lt"/>
              <a:buAutoNum type="alphaLcParenR"/>
            </a:pPr>
            <a:endParaRPr lang="en-GB" sz="1400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pPr marL="857250" lvl="1" indent="-457200">
              <a:buFont typeface="+mj-lt"/>
              <a:buAutoNum type="alphaLcParenR"/>
            </a:pPr>
            <a:endParaRPr lang="en-GB" sz="14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857250" lvl="1" indent="-457200">
              <a:buFont typeface="+mj-lt"/>
              <a:buAutoNum type="alphaLcParenR"/>
            </a:pPr>
            <a:r>
              <a:rPr lang="en-GB" sz="1400" dirty="0" smtClean="0">
                <a:solidFill>
                  <a:srgbClr val="000000"/>
                </a:solidFill>
                <a:cs typeface="Courier"/>
              </a:rPr>
              <a:t>Use </a:t>
            </a:r>
            <a:r>
              <a:rPr lang="en-GB" sz="1400" dirty="0" smtClean="0">
                <a:solidFill>
                  <a:srgbClr val="000000"/>
                </a:solidFill>
                <a:latin typeface="Courier"/>
                <a:cs typeface="Courier"/>
              </a:rPr>
              <a:t>squid –k parse </a:t>
            </a:r>
            <a:r>
              <a:rPr lang="en-GB" sz="1400" dirty="0" smtClean="0">
                <a:solidFill>
                  <a:srgbClr val="000000"/>
                </a:solidFill>
                <a:cs typeface="Courier"/>
              </a:rPr>
              <a:t>to verify the configuration and </a:t>
            </a:r>
            <a:r>
              <a:rPr lang="en-GB" sz="1400" dirty="0" smtClean="0">
                <a:solidFill>
                  <a:srgbClr val="000000"/>
                </a:solidFill>
                <a:latin typeface="Courier"/>
                <a:cs typeface="Courier"/>
              </a:rPr>
              <a:t>squid –z</a:t>
            </a:r>
            <a:r>
              <a:rPr lang="en-GB" sz="1400" dirty="0" smtClean="0">
                <a:solidFill>
                  <a:srgbClr val="000000"/>
                </a:solidFill>
                <a:cs typeface="Courier"/>
              </a:rPr>
              <a:t> to create the cache </a:t>
            </a:r>
          </a:p>
          <a:p>
            <a:pPr marL="400050" lvl="1" indent="0" algn="ctr">
              <a:buNone/>
            </a:pPr>
            <a:r>
              <a:rPr lang="en-GB" sz="1400" b="1" dirty="0" smtClean="0">
                <a:solidFill>
                  <a:srgbClr val="FF6700"/>
                </a:solidFill>
                <a:cs typeface="Courier"/>
              </a:rPr>
              <a:t>Note:</a:t>
            </a:r>
            <a:r>
              <a:rPr lang="en-GB" sz="1400" dirty="0" smtClean="0">
                <a:solidFill>
                  <a:srgbClr val="FF6700"/>
                </a:solidFill>
                <a:cs typeface="Courier"/>
              </a:rPr>
              <a:t> 50G hard disk cache and 4G memory cache is the recommended minimum</a:t>
            </a:r>
            <a:endParaRPr lang="en-GB" sz="1400" dirty="0">
              <a:solidFill>
                <a:srgbClr val="FF6700"/>
              </a:solidFill>
              <a:cs typeface="Courier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833E-AF55-DE45-AC3A-3CA123C100C8}" type="slidenum">
              <a:rPr lang="en-GB" smtClean="0"/>
              <a:t>37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288673" y="2500433"/>
            <a:ext cx="6873132" cy="32942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en-GB" sz="1400" dirty="0" err="1">
                <a:solidFill>
                  <a:srgbClr val="000000"/>
                </a:solidFill>
                <a:latin typeface="Courier"/>
                <a:cs typeface="Courier"/>
              </a:rPr>
              <a:t>max_filedesc</a:t>
            </a:r>
            <a: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  <a:t> 8192</a:t>
            </a:r>
            <a:b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GB" sz="1400" dirty="0" err="1">
                <a:solidFill>
                  <a:srgbClr val="000000"/>
                </a:solidFill>
                <a:latin typeface="Courier"/>
                <a:cs typeface="Courier"/>
              </a:rPr>
              <a:t>maximum_object_size</a:t>
            </a:r>
            <a: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  <a:t> 1024 MB</a:t>
            </a:r>
            <a:b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  <a:t># 4 GB memory cache</a:t>
            </a:r>
            <a:b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GB" sz="1400" dirty="0" err="1">
                <a:solidFill>
                  <a:srgbClr val="000000"/>
                </a:solidFill>
                <a:latin typeface="Courier"/>
                <a:cs typeface="Courier"/>
              </a:rPr>
              <a:t>cache_mem</a:t>
            </a:r>
            <a: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  <a:t> 4096 MB</a:t>
            </a:r>
            <a:b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GB" sz="1400" dirty="0" err="1">
                <a:solidFill>
                  <a:srgbClr val="000000"/>
                </a:solidFill>
                <a:latin typeface="Courier"/>
                <a:cs typeface="Courier"/>
              </a:rPr>
              <a:t>maximum_object_size_in_memory</a:t>
            </a:r>
            <a: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  <a:t> 128 KB</a:t>
            </a:r>
            <a:b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  <a:t># 50 GB disk cache</a:t>
            </a:r>
            <a:b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GB" sz="1400" dirty="0" err="1">
                <a:solidFill>
                  <a:srgbClr val="000000"/>
                </a:solidFill>
                <a:latin typeface="Courier"/>
                <a:cs typeface="Courier"/>
              </a:rPr>
              <a:t>cache_dir</a:t>
            </a:r>
            <a: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"/>
                <a:cs typeface="Courier"/>
              </a:rPr>
              <a:t>ufs</a:t>
            </a:r>
            <a: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  <a:t> /</a:t>
            </a:r>
            <a:r>
              <a:rPr lang="en-GB" sz="1400" dirty="0" err="1">
                <a:solidFill>
                  <a:srgbClr val="000000"/>
                </a:solidFill>
                <a:latin typeface="Courier"/>
                <a:cs typeface="Courier"/>
              </a:rPr>
              <a:t>var</a:t>
            </a:r>
            <a: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  <a:t>/spool/squid 50000 16 256</a:t>
            </a:r>
            <a:b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  <a:t/>
            </a:r>
            <a:b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GB" sz="1400" dirty="0" err="1">
                <a:solidFill>
                  <a:srgbClr val="000000"/>
                </a:solidFill>
                <a:latin typeface="Courier"/>
                <a:cs typeface="Courier"/>
              </a:rPr>
              <a:t>acl</a:t>
            </a:r>
            <a: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"/>
                <a:cs typeface="Courier"/>
              </a:rPr>
              <a:t>cvmfs</a:t>
            </a:r>
            <a: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"/>
                <a:cs typeface="Courier"/>
              </a:rPr>
              <a:t>dst</a:t>
            </a:r>
            <a: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"/>
                <a:cs typeface="Courier"/>
              </a:rPr>
              <a:t>cvmfs</a:t>
            </a:r>
            <a: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  <a:t>-stratum-</a:t>
            </a:r>
            <a:r>
              <a:rPr lang="en-GB" sz="1400" dirty="0" err="1">
                <a:solidFill>
                  <a:srgbClr val="000000"/>
                </a:solidFill>
                <a:latin typeface="Courier"/>
                <a:cs typeface="Courier"/>
              </a:rPr>
              <a:t>one.cern.ch</a:t>
            </a:r>
            <a: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  <a:t/>
            </a:r>
            <a:b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GB" sz="1400" dirty="0" err="1">
                <a:solidFill>
                  <a:srgbClr val="000000"/>
                </a:solidFill>
                <a:latin typeface="Courier"/>
                <a:cs typeface="Courier"/>
              </a:rPr>
              <a:t>acl</a:t>
            </a:r>
            <a: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"/>
                <a:cs typeface="Courier"/>
              </a:rPr>
              <a:t>cvmfs</a:t>
            </a:r>
            <a: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"/>
                <a:cs typeface="Courier"/>
              </a:rPr>
              <a:t>dst</a:t>
            </a:r>
            <a: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"/>
                <a:cs typeface="Courier"/>
              </a:rPr>
              <a:t>cernvmfs.gridpp.rl.ac.uk</a:t>
            </a:r>
            <a: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  <a:t/>
            </a:r>
            <a:b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GB" sz="1400" dirty="0" err="1">
                <a:solidFill>
                  <a:srgbClr val="000000"/>
                </a:solidFill>
                <a:latin typeface="Courier"/>
                <a:cs typeface="Courier"/>
              </a:rPr>
              <a:t>acl</a:t>
            </a:r>
            <a: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"/>
                <a:cs typeface="Courier"/>
              </a:rPr>
              <a:t>cvmfs</a:t>
            </a:r>
            <a: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"/>
                <a:cs typeface="Courier"/>
              </a:rPr>
              <a:t>dst</a:t>
            </a:r>
            <a: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"/>
                <a:cs typeface="Courier"/>
              </a:rPr>
              <a:t>cvmfs.racf.bnl.gov</a:t>
            </a:r>
            <a: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  <a:t/>
            </a:r>
            <a:b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GB" sz="1400" dirty="0" err="1">
                <a:solidFill>
                  <a:srgbClr val="000000"/>
                </a:solidFill>
                <a:latin typeface="Courier"/>
                <a:cs typeface="Courier"/>
              </a:rPr>
              <a:t>acl</a:t>
            </a:r>
            <a: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"/>
                <a:cs typeface="Courier"/>
              </a:rPr>
              <a:t>cvmfs</a:t>
            </a:r>
            <a: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"/>
                <a:cs typeface="Courier"/>
              </a:rPr>
              <a:t>dst</a:t>
            </a:r>
            <a: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  <a:t> cvmfs02.grid.sinica.edu.tw</a:t>
            </a:r>
            <a:b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GB" sz="1400" dirty="0" err="1">
                <a:solidFill>
                  <a:srgbClr val="000000"/>
                </a:solidFill>
                <a:latin typeface="Courier"/>
                <a:cs typeface="Courier"/>
              </a:rPr>
              <a:t>acl</a:t>
            </a:r>
            <a: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"/>
                <a:cs typeface="Courier"/>
              </a:rPr>
              <a:t>cvmfs</a:t>
            </a:r>
            <a: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"/>
                <a:cs typeface="Courier"/>
              </a:rPr>
              <a:t>dst</a:t>
            </a:r>
            <a: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"/>
                <a:cs typeface="Courier"/>
              </a:rPr>
              <a:t>cvmfs.fnal.gov</a:t>
            </a:r>
            <a: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  <a:t/>
            </a:r>
            <a:b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GB" sz="1400" dirty="0" err="1">
                <a:solidFill>
                  <a:srgbClr val="000000"/>
                </a:solidFill>
                <a:latin typeface="Courier"/>
                <a:cs typeface="Courier"/>
              </a:rPr>
              <a:t>acl</a:t>
            </a:r>
            <a: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"/>
                <a:cs typeface="Courier"/>
              </a:rPr>
              <a:t>cvmfs</a:t>
            </a:r>
            <a: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"/>
                <a:cs typeface="Courier"/>
              </a:rPr>
              <a:t>dst</a:t>
            </a:r>
            <a: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"/>
                <a:cs typeface="Courier"/>
              </a:rPr>
              <a:t>cvmfs</a:t>
            </a:r>
            <a: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  <a:t>-atlas-</a:t>
            </a:r>
            <a:r>
              <a:rPr lang="en-GB" sz="1400" dirty="0" err="1">
                <a:solidFill>
                  <a:srgbClr val="000000"/>
                </a:solidFill>
                <a:latin typeface="Courier"/>
                <a:cs typeface="Courier"/>
              </a:rPr>
              <a:t>nightlies.cern.ch</a:t>
            </a:r>
            <a: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  <a:t/>
            </a:r>
            <a:b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GB" sz="1400" dirty="0" err="1">
                <a:solidFill>
                  <a:srgbClr val="000000"/>
                </a:solidFill>
                <a:latin typeface="Courier"/>
                <a:cs typeface="Courier"/>
              </a:rPr>
              <a:t>http_access</a:t>
            </a:r>
            <a:r>
              <a:rPr lang="en-GB" sz="1400" dirty="0">
                <a:solidFill>
                  <a:srgbClr val="000000"/>
                </a:solidFill>
                <a:latin typeface="Courier"/>
                <a:cs typeface="Courier"/>
              </a:rPr>
              <a:t> allow </a:t>
            </a:r>
            <a:r>
              <a:rPr lang="en-GB" sz="1400" dirty="0" err="1" smtClean="0">
                <a:solidFill>
                  <a:srgbClr val="000000"/>
                </a:solidFill>
                <a:latin typeface="Courier"/>
                <a:cs typeface="Courier"/>
              </a:rPr>
              <a:t>cvmfs</a:t>
            </a:r>
            <a:endParaRPr lang="en-GB" sz="14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03506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748" y="16089"/>
            <a:ext cx="4827441" cy="707601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/>
              <a:t>Site Installation – yum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38197"/>
            <a:ext cx="8420101" cy="4864101"/>
          </a:xfrm>
        </p:spPr>
        <p:txBody>
          <a:bodyPr>
            <a:noAutofit/>
          </a:bodyPr>
          <a:lstStyle/>
          <a:p>
            <a:pPr marL="457200" indent="-457200">
              <a:buFont typeface="+mj-ea"/>
              <a:buAutoNum type="circleNumDbPlain" startAt="2"/>
            </a:pP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Add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CernVM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-FS yum repository, install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cvmfs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 packages</a:t>
            </a:r>
          </a:p>
          <a:p>
            <a:pPr marL="857250" lvl="1" indent="-457200">
              <a:buFont typeface="+mj-lt"/>
              <a:buAutoNum type="alphaLcParenR" startAt="3"/>
            </a:pPr>
            <a:r>
              <a:rPr lang="en-GB" sz="1600" dirty="0" smtClean="0"/>
              <a:t>Install the </a:t>
            </a:r>
            <a:r>
              <a:rPr lang="en-GB" sz="1600" dirty="0" err="1" smtClean="0">
                <a:latin typeface="Courier"/>
                <a:cs typeface="Courier"/>
              </a:rPr>
              <a:t>cvmfs</a:t>
            </a:r>
            <a:r>
              <a:rPr lang="en-GB" sz="1600" dirty="0" smtClean="0">
                <a:latin typeface="Courier"/>
                <a:cs typeface="Courier"/>
              </a:rPr>
              <a:t>-release </a:t>
            </a:r>
            <a:r>
              <a:rPr lang="en-GB" sz="1600" dirty="0" smtClean="0"/>
              <a:t>RPM from </a:t>
            </a:r>
            <a:r>
              <a:rPr lang="en-GB" sz="1600" dirty="0" smtClean="0">
                <a:hlinkClick r:id="rId2"/>
              </a:rPr>
              <a:t>http://cernvm.cern.ch/portal/filesystem/downloads</a:t>
            </a:r>
            <a:endParaRPr lang="en-GB" sz="1600" dirty="0" smtClean="0"/>
          </a:p>
          <a:p>
            <a:pPr marL="857250" lvl="1" indent="-457200">
              <a:buFont typeface="+mj-lt"/>
              <a:buAutoNum type="alphaLcParenR" startAt="3"/>
            </a:pPr>
            <a:r>
              <a:rPr lang="en-GB" sz="1600" dirty="0" smtClean="0"/>
              <a:t>(Optional) If you want to participate in pre-release testing, enable the</a:t>
            </a:r>
            <a:br>
              <a:rPr lang="en-GB" sz="1600" dirty="0" smtClean="0"/>
            </a:br>
            <a:r>
              <a:rPr lang="en-GB" sz="1600" dirty="0" err="1" smtClean="0">
                <a:latin typeface="Courier"/>
                <a:cs typeface="Courier"/>
              </a:rPr>
              <a:t>cernvm</a:t>
            </a:r>
            <a:r>
              <a:rPr lang="en-GB" sz="1600" dirty="0" smtClean="0">
                <a:latin typeface="Courier"/>
                <a:cs typeface="Courier"/>
              </a:rPr>
              <a:t>-testing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repository in /</a:t>
            </a:r>
            <a:r>
              <a:rPr lang="en-GB" sz="1600" dirty="0" err="1" smtClean="0"/>
              <a:t>etc</a:t>
            </a:r>
            <a:r>
              <a:rPr lang="en-GB" sz="1600" dirty="0" smtClean="0"/>
              <a:t>/</a:t>
            </a:r>
            <a:r>
              <a:rPr lang="en-GB" sz="1600" dirty="0" err="1" smtClean="0"/>
              <a:t>yum.repos.d</a:t>
            </a:r>
            <a:r>
              <a:rPr lang="en-GB" sz="1600" dirty="0" smtClean="0"/>
              <a:t>/</a:t>
            </a:r>
            <a:r>
              <a:rPr lang="en-GB" sz="1600" dirty="0" err="1" smtClean="0"/>
              <a:t>cernvm.repo</a:t>
            </a:r>
            <a:endParaRPr lang="en-GB" sz="1600" dirty="0" smtClean="0"/>
          </a:p>
          <a:p>
            <a:pPr marL="857250" lvl="1" indent="-457200">
              <a:buFont typeface="+mj-lt"/>
              <a:buAutoNum type="alphaLcParenR" startAt="3"/>
            </a:pPr>
            <a:r>
              <a:rPr lang="en-GB" sz="1600" dirty="0" smtClean="0"/>
              <a:t>(Optional) For the </a:t>
            </a:r>
            <a:r>
              <a:rPr lang="en-GB" sz="1600" dirty="0" err="1" smtClean="0"/>
              <a:t>CernVM</a:t>
            </a:r>
            <a:r>
              <a:rPr lang="en-GB" sz="1600" dirty="0" smtClean="0"/>
              <a:t>-FS 2.1.X client, enable the</a:t>
            </a:r>
            <a:br>
              <a:rPr lang="en-GB" sz="1600" dirty="0" smtClean="0"/>
            </a:br>
            <a:r>
              <a:rPr lang="en-GB" sz="1600" dirty="0" err="1" smtClean="0">
                <a:latin typeface="Courier"/>
                <a:cs typeface="Courier"/>
              </a:rPr>
              <a:t>cernvm-ng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 smtClean="0"/>
              <a:t>repository in /</a:t>
            </a:r>
            <a:r>
              <a:rPr lang="en-GB" sz="1600" dirty="0" err="1" smtClean="0"/>
              <a:t>etc</a:t>
            </a:r>
            <a:r>
              <a:rPr lang="en-GB" sz="1600" dirty="0" smtClean="0"/>
              <a:t>/</a:t>
            </a:r>
            <a:r>
              <a:rPr lang="en-GB" sz="1600" dirty="0" err="1" smtClean="0"/>
              <a:t>yum.repos.d</a:t>
            </a:r>
            <a:r>
              <a:rPr lang="en-GB" sz="1600" dirty="0" smtClean="0"/>
              <a:t>/</a:t>
            </a:r>
            <a:r>
              <a:rPr lang="en-GB" sz="1600" dirty="0" err="1" smtClean="0"/>
              <a:t>cernvm.repo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b="1" dirty="0" smtClean="0">
                <a:solidFill>
                  <a:schemeClr val="accent3"/>
                </a:solidFill>
              </a:rPr>
              <a:t>Note:</a:t>
            </a:r>
            <a:r>
              <a:rPr lang="en-GB" sz="1600" dirty="0" smtClean="0">
                <a:solidFill>
                  <a:schemeClr val="accent3"/>
                </a:solidFill>
              </a:rPr>
              <a:t> The </a:t>
            </a:r>
            <a:r>
              <a:rPr lang="en-GB" sz="1600" dirty="0" err="1" smtClean="0">
                <a:solidFill>
                  <a:schemeClr val="accent3"/>
                </a:solidFill>
              </a:rPr>
              <a:t>cvmfs</a:t>
            </a:r>
            <a:r>
              <a:rPr lang="en-GB" sz="1600" dirty="0" smtClean="0">
                <a:solidFill>
                  <a:schemeClr val="accent3"/>
                </a:solidFill>
              </a:rPr>
              <a:t> 2.1 RPMs will be part of the production repository as soon as we have full deployment on a Tier 1 site.  RAL is close to this point.</a:t>
            </a:r>
          </a:p>
          <a:p>
            <a:pPr marL="857250" lvl="1" indent="-457200">
              <a:buFont typeface="+mj-lt"/>
              <a:buAutoNum type="alphaLcParenR" startAt="3"/>
            </a:pPr>
            <a:r>
              <a:rPr lang="en-GB" sz="1600" dirty="0" smtClean="0"/>
              <a:t>Install </a:t>
            </a:r>
            <a:r>
              <a:rPr lang="en-GB" sz="1600" dirty="0" err="1" smtClean="0"/>
              <a:t>cvmfs</a:t>
            </a:r>
            <a:r>
              <a:rPr lang="en-GB" sz="1600" dirty="0" smtClean="0"/>
              <a:t> packages:</a:t>
            </a:r>
            <a:br>
              <a:rPr lang="en-GB" sz="1600" dirty="0" smtClean="0"/>
            </a:br>
            <a:endParaRPr lang="en-GB" sz="1600" dirty="0" smtClean="0"/>
          </a:p>
          <a:p>
            <a:pPr marL="857250" lvl="1" indent="-457200">
              <a:buFont typeface="+mj-lt"/>
              <a:buAutoNum type="alphaLcParenR" startAt="3"/>
            </a:pPr>
            <a:endParaRPr lang="en-GB" sz="1600" b="1" dirty="0">
              <a:solidFill>
                <a:schemeClr val="accent3"/>
              </a:solidFill>
            </a:endParaRPr>
          </a:p>
          <a:p>
            <a:pPr marL="857250" lvl="1" indent="-457200">
              <a:buFont typeface="+mj-lt"/>
              <a:buAutoNum type="alphaLcParenR" startAt="3"/>
            </a:pPr>
            <a:r>
              <a:rPr lang="en-GB" sz="1600" b="1" dirty="0" smtClean="0">
                <a:solidFill>
                  <a:schemeClr val="accent3"/>
                </a:solidFill>
              </a:rPr>
              <a:t>Note:</a:t>
            </a:r>
            <a:r>
              <a:rPr lang="en-GB" sz="1600" dirty="0" smtClean="0">
                <a:solidFill>
                  <a:schemeClr val="accent3"/>
                </a:solidFill>
              </a:rPr>
              <a:t> do not use auto update on </a:t>
            </a:r>
            <a:r>
              <a:rPr lang="en-GB" sz="1600" dirty="0" err="1" smtClean="0">
                <a:solidFill>
                  <a:schemeClr val="accent3"/>
                </a:solidFill>
              </a:rPr>
              <a:t>cvmfs</a:t>
            </a:r>
            <a:r>
              <a:rPr lang="en-GB" sz="1600" dirty="0" smtClean="0">
                <a:solidFill>
                  <a:schemeClr val="accent3"/>
                </a:solidFill>
              </a:rPr>
              <a:t> packages</a:t>
            </a:r>
          </a:p>
          <a:p>
            <a:pPr marL="857250" lvl="1" indent="-457200">
              <a:buFont typeface="+mj-lt"/>
              <a:buAutoNum type="alphaLcParenR" startAt="3"/>
            </a:pPr>
            <a:r>
              <a:rPr lang="en-GB" sz="1600" dirty="0" smtClean="0"/>
              <a:t>Run</a:t>
            </a:r>
            <a:r>
              <a:rPr lang="en-GB" sz="1600" dirty="0"/>
              <a:t> </a:t>
            </a:r>
            <a:r>
              <a:rPr lang="en-GB" sz="1600" dirty="0" smtClean="0"/>
              <a:t>setup in order to configure fuse and </a:t>
            </a:r>
            <a:r>
              <a:rPr lang="en-GB" sz="1600" dirty="0" err="1" smtClean="0"/>
              <a:t>autofs</a:t>
            </a:r>
            <a:r>
              <a:rPr lang="en-GB" sz="1600" dirty="0" smtClean="0"/>
              <a:t> for the use with </a:t>
            </a:r>
            <a:r>
              <a:rPr lang="en-GB" sz="1600" dirty="0" err="1" smtClean="0"/>
              <a:t>CernVM</a:t>
            </a:r>
            <a:r>
              <a:rPr lang="en-GB" sz="1600" dirty="0" smtClean="0"/>
              <a:t>-FS.</a:t>
            </a:r>
          </a:p>
          <a:p>
            <a:pPr marL="857250" lvl="1" indent="-457200">
              <a:buFont typeface="+mj-lt"/>
              <a:buAutoNum type="alphaLcParenR" startAt="3"/>
            </a:pPr>
            <a:endParaRPr lang="en-GB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857250" lvl="1" indent="-457200">
              <a:buFont typeface="+mj-lt"/>
              <a:buAutoNum type="alphaLcParenR" startAt="3"/>
            </a:pPr>
            <a:endParaRPr lang="en-GB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endParaRPr lang="en-GB" sz="2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833E-AF55-DE45-AC3A-3CA123C100C8}" type="slidenum">
              <a:rPr lang="en-GB" smtClean="0"/>
              <a:t>38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434183" y="4682358"/>
            <a:ext cx="6873132" cy="3195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en-GB" sz="1400" dirty="0">
                <a:latin typeface="Courier"/>
                <a:cs typeface="Courier"/>
              </a:rPr>
              <a:t>yum install </a:t>
            </a:r>
            <a:r>
              <a:rPr lang="en-GB" sz="1400" dirty="0" err="1">
                <a:latin typeface="Courier"/>
                <a:cs typeface="Courier"/>
              </a:rPr>
              <a:t>cvmfs</a:t>
            </a:r>
            <a:r>
              <a:rPr lang="en-GB" sz="1400" dirty="0">
                <a:latin typeface="Courier"/>
                <a:cs typeface="Courier"/>
              </a:rPr>
              <a:t> </a:t>
            </a:r>
            <a:r>
              <a:rPr lang="en-GB" sz="1400" dirty="0" err="1">
                <a:latin typeface="Courier"/>
                <a:cs typeface="Courier"/>
              </a:rPr>
              <a:t>cvmfs</a:t>
            </a:r>
            <a:r>
              <a:rPr lang="en-GB" sz="1400" dirty="0">
                <a:latin typeface="Courier"/>
                <a:cs typeface="Courier"/>
              </a:rPr>
              <a:t>-keys </a:t>
            </a:r>
            <a:r>
              <a:rPr lang="en-GB" sz="1400" dirty="0" err="1">
                <a:latin typeface="Courier"/>
                <a:cs typeface="Courier"/>
              </a:rPr>
              <a:t>cvmfs</a:t>
            </a:r>
            <a:r>
              <a:rPr lang="en-GB" sz="1400" dirty="0">
                <a:latin typeface="Courier"/>
                <a:cs typeface="Courier"/>
              </a:rPr>
              <a:t>-</a:t>
            </a:r>
            <a:r>
              <a:rPr lang="en-GB" sz="1400" dirty="0" err="1">
                <a:latin typeface="Courier"/>
                <a:cs typeface="Courier"/>
              </a:rPr>
              <a:t>init</a:t>
            </a:r>
            <a:r>
              <a:rPr lang="en-GB" sz="1400" dirty="0">
                <a:latin typeface="Courier"/>
                <a:cs typeface="Courier"/>
              </a:rPr>
              <a:t>-</a:t>
            </a:r>
            <a:r>
              <a:rPr lang="en-GB" sz="1400" dirty="0" smtClean="0">
                <a:latin typeface="Courier"/>
                <a:cs typeface="Courier"/>
              </a:rPr>
              <a:t>scripts</a:t>
            </a:r>
            <a:endParaRPr lang="en-GB" sz="14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4183" y="5798950"/>
            <a:ext cx="6873132" cy="3195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en-GB" sz="1400" dirty="0" err="1">
                <a:latin typeface="Courier"/>
                <a:cs typeface="Courier"/>
              </a:rPr>
              <a:t>cvmfs_config</a:t>
            </a:r>
            <a:r>
              <a:rPr lang="en-GB" sz="1400" dirty="0">
                <a:latin typeface="Courier"/>
                <a:cs typeface="Courier"/>
              </a:rPr>
              <a:t> </a:t>
            </a:r>
            <a:r>
              <a:rPr lang="en-GB" sz="1400" dirty="0" smtClean="0">
                <a:latin typeface="Courier"/>
                <a:cs typeface="Courier"/>
              </a:rPr>
              <a:t>setup</a:t>
            </a:r>
            <a:endParaRPr lang="en-GB" sz="14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13756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983" y="57055"/>
            <a:ext cx="5619455" cy="639328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/>
              <a:t>Site Installation – /</a:t>
            </a:r>
            <a:r>
              <a:rPr lang="en-GB" sz="3200" dirty="0" err="1" smtClean="0"/>
              <a:t>etc</a:t>
            </a:r>
            <a:r>
              <a:rPr lang="en-GB" sz="3200" dirty="0" smtClean="0"/>
              <a:t>/</a:t>
            </a:r>
            <a:r>
              <a:rPr lang="en-GB" sz="3200" dirty="0" err="1" smtClean="0"/>
              <a:t>cvmfs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74" y="888003"/>
            <a:ext cx="8807852" cy="5683251"/>
          </a:xfrm>
        </p:spPr>
        <p:txBody>
          <a:bodyPr>
            <a:noAutofit/>
          </a:bodyPr>
          <a:lstStyle/>
          <a:p>
            <a:pPr marL="457200" indent="-457200">
              <a:buFont typeface="+mj-ea"/>
              <a:buAutoNum type="circleNumDbPlain" startAt="3"/>
            </a:pP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Configure /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etc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cvmfs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default.local</a:t>
            </a:r>
            <a:endParaRPr lang="en-GB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857250" lvl="1" indent="-457200">
              <a:buFont typeface="+mj-lt"/>
              <a:buAutoNum type="alphaLcParenR"/>
            </a:pPr>
            <a:r>
              <a:rPr lang="en-GB" sz="1600" dirty="0" smtClean="0">
                <a:latin typeface="Courier"/>
                <a:cs typeface="Courier"/>
              </a:rPr>
              <a:t>CVMFS_REPOSITORIES=atlas.cern.ch,atlas-condb.cern.ch,lhcb.cern.ch,cms.cern.ch,alice.cern.ch,grid.cern.ch,sft.cern.ch</a:t>
            </a:r>
            <a:br>
              <a:rPr lang="en-GB" sz="1600" dirty="0" smtClean="0">
                <a:latin typeface="Courier"/>
                <a:cs typeface="Courier"/>
              </a:rPr>
            </a:br>
            <a:r>
              <a:rPr lang="en-GB" sz="1600" dirty="0" smtClean="0">
                <a:cs typeface="Courier"/>
              </a:rPr>
              <a:t>resp. the subset of supported VOs. </a:t>
            </a:r>
            <a:r>
              <a:rPr lang="en-GB" sz="1600" dirty="0">
                <a:cs typeface="Courier"/>
              </a:rPr>
              <a:t>See </a:t>
            </a:r>
            <a:r>
              <a:rPr lang="en-GB" sz="1600" dirty="0" smtClean="0">
                <a:cs typeface="Courier"/>
                <a:hlinkClick r:id="rId2"/>
              </a:rPr>
              <a:t>http:</a:t>
            </a:r>
            <a:r>
              <a:rPr lang="en-GB" sz="1600" dirty="0">
                <a:cs typeface="Courier"/>
                <a:hlinkClick r:id="rId2"/>
              </a:rPr>
              <a:t>//cernvm.cern.ch/portal/cvmfs/</a:t>
            </a:r>
            <a:r>
              <a:rPr lang="en-GB" sz="1600" dirty="0" smtClean="0">
                <a:cs typeface="Courier"/>
                <a:hlinkClick r:id="rId2"/>
              </a:rPr>
              <a:t>examples</a:t>
            </a:r>
            <a:r>
              <a:rPr lang="en-GB" sz="1600" dirty="0" smtClean="0">
                <a:cs typeface="Courier"/>
              </a:rPr>
              <a:t> for repository dependencies.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1600" dirty="0">
                <a:latin typeface="Courier"/>
                <a:cs typeface="Courier"/>
              </a:rPr>
              <a:t>CVMFS_HTTP_PROXY=”</a:t>
            </a:r>
            <a:r>
              <a:rPr lang="en-GB" sz="1600" dirty="0" smtClean="0">
                <a:latin typeface="Courier"/>
                <a:cs typeface="Courier"/>
                <a:hlinkClick r:id="rId3"/>
              </a:rPr>
              <a:t>http://squid1:3128|http://squid2:3128</a:t>
            </a:r>
            <a:r>
              <a:rPr lang="en-GB" sz="1600" dirty="0" smtClean="0">
                <a:latin typeface="Courier"/>
                <a:cs typeface="Courier"/>
              </a:rPr>
              <a:t>”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These are the squid servers from step 1. </a:t>
            </a:r>
            <a:br>
              <a:rPr lang="en-GB" sz="1600" dirty="0" smtClean="0"/>
            </a:br>
            <a:r>
              <a:rPr lang="en-GB" sz="1600" dirty="0" smtClean="0"/>
              <a:t>Note the quotes.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1600" dirty="0" smtClean="0">
                <a:latin typeface="Courier"/>
                <a:cs typeface="Courier"/>
              </a:rPr>
              <a:t>CVMFS_QUOTA_LIMIT=20000</a:t>
            </a:r>
            <a:br>
              <a:rPr lang="en-GB" sz="1600" dirty="0" smtClean="0">
                <a:latin typeface="Courier"/>
                <a:cs typeface="Courier"/>
              </a:rPr>
            </a:br>
            <a:r>
              <a:rPr lang="en-GB" sz="1600" dirty="0" smtClean="0"/>
              <a:t>These is the limit for the </a:t>
            </a:r>
            <a:r>
              <a:rPr lang="en-GB" sz="1600" dirty="0" err="1" smtClean="0"/>
              <a:t>CernVM</a:t>
            </a:r>
            <a:r>
              <a:rPr lang="en-GB" sz="1600" dirty="0" smtClean="0"/>
              <a:t>-FS hard disk cache in Megabyte.</a:t>
            </a:r>
            <a:br>
              <a:rPr lang="en-GB" sz="1600" dirty="0" smtClean="0"/>
            </a:br>
            <a:r>
              <a:rPr lang="en-GB" sz="1600" b="1" dirty="0" smtClean="0">
                <a:solidFill>
                  <a:schemeClr val="accent3"/>
                </a:solidFill>
              </a:rPr>
              <a:t>Note: </a:t>
            </a:r>
            <a:r>
              <a:rPr lang="en-GB" sz="1600" dirty="0" smtClean="0">
                <a:solidFill>
                  <a:schemeClr val="accent3"/>
                </a:solidFill>
              </a:rPr>
              <a:t>this should be larger than 12G and not more than 100G.</a:t>
            </a:r>
            <a:br>
              <a:rPr lang="en-GB" sz="1600" dirty="0" smtClean="0">
                <a:solidFill>
                  <a:schemeClr val="accent3"/>
                </a:solidFill>
              </a:rPr>
            </a:br>
            <a:r>
              <a:rPr lang="en-GB" sz="1600" b="1" dirty="0" smtClean="0">
                <a:solidFill>
                  <a:srgbClr val="FF6700"/>
                </a:solidFill>
              </a:rPr>
              <a:t>Note:</a:t>
            </a:r>
            <a:r>
              <a:rPr lang="en-GB" sz="1600" dirty="0" smtClean="0">
                <a:solidFill>
                  <a:schemeClr val="accent3"/>
                </a:solidFill>
              </a:rPr>
              <a:t> for the 2.0 client, the quota applies to all repositories independently (overall space is the sum of all quotas).  The 2.1 client uses a shared cache.</a:t>
            </a:r>
            <a:br>
              <a:rPr lang="en-GB" sz="1600" dirty="0" smtClean="0">
                <a:solidFill>
                  <a:schemeClr val="accent3"/>
                </a:solidFill>
              </a:rPr>
            </a:br>
            <a:r>
              <a:rPr lang="en-GB" sz="1600" b="1" dirty="0" smtClean="0">
                <a:solidFill>
                  <a:schemeClr val="accent3"/>
                </a:solidFill>
              </a:rPr>
              <a:t>Note:</a:t>
            </a:r>
            <a:r>
              <a:rPr lang="en-GB" sz="1600" dirty="0" smtClean="0">
                <a:solidFill>
                  <a:schemeClr val="accent3"/>
                </a:solidFill>
              </a:rPr>
              <a:t> the partition hosting the cache should have at least 10% more space since the </a:t>
            </a:r>
            <a:r>
              <a:rPr lang="en-GB" sz="1600" dirty="0" err="1" smtClean="0">
                <a:solidFill>
                  <a:schemeClr val="accent3"/>
                </a:solidFill>
              </a:rPr>
              <a:t>CernVM</a:t>
            </a:r>
            <a:r>
              <a:rPr lang="en-GB" sz="1600" dirty="0" smtClean="0">
                <a:solidFill>
                  <a:schemeClr val="accent3"/>
                </a:solidFill>
              </a:rPr>
              <a:t>-FS quota is a soft quota that occasionally can be overspent.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1600" dirty="0" smtClean="0"/>
              <a:t>(Optional)</a:t>
            </a:r>
            <a:br>
              <a:rPr lang="en-GB" sz="1600" dirty="0" smtClean="0"/>
            </a:br>
            <a:r>
              <a:rPr lang="en-GB" sz="1600" dirty="0" smtClean="0">
                <a:latin typeface="Courier"/>
                <a:cs typeface="Courier"/>
              </a:rPr>
              <a:t>CVMFS_CACHE_BASE=/my/scratch/directory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By default, the </a:t>
            </a:r>
            <a:r>
              <a:rPr lang="en-GB" sz="1600" dirty="0" err="1" smtClean="0"/>
              <a:t>CernVM</a:t>
            </a:r>
            <a:r>
              <a:rPr lang="en-GB" sz="1600" dirty="0" smtClean="0"/>
              <a:t>-FS cache is in /</a:t>
            </a:r>
            <a:r>
              <a:rPr lang="en-GB" sz="1600" dirty="0" err="1" smtClean="0"/>
              <a:t>var</a:t>
            </a:r>
            <a:r>
              <a:rPr lang="en-GB" sz="1600" dirty="0" smtClean="0"/>
              <a:t>/cache/cvmfs2 (2.0 client) resp. in /</a:t>
            </a:r>
            <a:r>
              <a:rPr lang="en-GB" sz="1600" dirty="0" err="1" smtClean="0"/>
              <a:t>var</a:t>
            </a:r>
            <a:r>
              <a:rPr lang="en-GB" sz="1600" dirty="0" smtClean="0"/>
              <a:t>/lib/</a:t>
            </a:r>
            <a:r>
              <a:rPr lang="en-GB" sz="1600" dirty="0" err="1" smtClean="0"/>
              <a:t>cvmfs</a:t>
            </a:r>
            <a:r>
              <a:rPr lang="en-GB" sz="1600" dirty="0" smtClean="0"/>
              <a:t> (2.1 client). Ensure that </a:t>
            </a:r>
            <a:r>
              <a:rPr lang="en-GB" sz="1600" dirty="0" err="1" smtClean="0"/>
              <a:t>tmpwatch</a:t>
            </a:r>
            <a:r>
              <a:rPr lang="en-GB" sz="1600" dirty="0" smtClean="0"/>
              <a:t> is not active on the cache directory.</a:t>
            </a:r>
            <a:br>
              <a:rPr lang="en-GB" sz="1600" dirty="0" smtClean="0"/>
            </a:br>
            <a:r>
              <a:rPr lang="en-GB" sz="1600" b="1" dirty="0" smtClean="0">
                <a:solidFill>
                  <a:srgbClr val="FF6700"/>
                </a:solidFill>
              </a:rPr>
              <a:t>Note: </a:t>
            </a:r>
            <a:r>
              <a:rPr lang="en-GB" sz="1600" dirty="0" smtClean="0">
                <a:solidFill>
                  <a:srgbClr val="FF6700"/>
                </a:solidFill>
              </a:rPr>
              <a:t>changing the cache directory can </a:t>
            </a:r>
            <a:r>
              <a:rPr lang="en-GB" sz="1600" dirty="0" err="1" smtClean="0">
                <a:solidFill>
                  <a:srgbClr val="FF6700"/>
                </a:solidFill>
              </a:rPr>
              <a:t>SELinux</a:t>
            </a:r>
            <a:r>
              <a:rPr lang="en-GB" sz="1600" dirty="0" smtClean="0">
                <a:solidFill>
                  <a:srgbClr val="FF6700"/>
                </a:solidFill>
              </a:rPr>
              <a:t> make </a:t>
            </a:r>
            <a:r>
              <a:rPr lang="en-GB" sz="1600" dirty="0" err="1" smtClean="0">
                <a:solidFill>
                  <a:srgbClr val="FF6700"/>
                </a:solidFill>
              </a:rPr>
              <a:t>CernVM</a:t>
            </a:r>
            <a:r>
              <a:rPr lang="en-GB" sz="1600" dirty="0" smtClean="0">
                <a:solidFill>
                  <a:srgbClr val="FF6700"/>
                </a:solidFill>
              </a:rPr>
              <a:t>-FS block.</a:t>
            </a:r>
            <a:endParaRPr lang="en-GB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endParaRPr lang="en-GB" sz="2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833E-AF55-DE45-AC3A-3CA123C100C8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343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7206-B575-474D-BD31-5D07F82684D2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6299" y="4020532"/>
            <a:ext cx="81805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CernVM</a:t>
            </a:r>
            <a:r>
              <a:rPr lang="en-US" sz="2400" dirty="0" smtClean="0"/>
              <a:t> File System is </a:t>
            </a:r>
            <a:r>
              <a:rPr lang="en-US" sz="2400" dirty="0"/>
              <a:t>a network file system based on HTTP and </a:t>
            </a:r>
            <a:r>
              <a:rPr lang="en-US" sz="2400" dirty="0" smtClean="0"/>
              <a:t>optimized </a:t>
            </a:r>
            <a:r>
              <a:rPr lang="en-US" sz="2400" dirty="0"/>
              <a:t>to deliver experiment software in a fast, scalable, and reliable </a:t>
            </a:r>
            <a:r>
              <a:rPr lang="en-US" sz="2400" dirty="0" smtClean="0"/>
              <a:t>way. </a:t>
            </a:r>
            <a:r>
              <a:rPr lang="en-US" sz="2400" dirty="0"/>
              <a:t> </a:t>
            </a:r>
            <a:r>
              <a:rPr lang="en-US" sz="2400" dirty="0" smtClean="0"/>
              <a:t>In order to minimize network and disk usage, files </a:t>
            </a:r>
            <a:r>
              <a:rPr lang="en-US" sz="2400" dirty="0"/>
              <a:t>and file metadata are aggressively cached and downloaded on </a:t>
            </a:r>
            <a:r>
              <a:rPr lang="en-US" sz="2400" dirty="0" smtClean="0"/>
              <a:t>demand.</a:t>
            </a:r>
            <a:endParaRPr lang="en-US" sz="2400" dirty="0"/>
          </a:p>
        </p:txBody>
      </p:sp>
      <p:pic>
        <p:nvPicPr>
          <p:cNvPr id="8" name="Picture 7" descr="f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764" y="1716037"/>
            <a:ext cx="1643787" cy="171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3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487" y="0"/>
            <a:ext cx="5526709" cy="714408"/>
          </a:xfrm>
        </p:spPr>
        <p:txBody>
          <a:bodyPr>
            <a:noAutofit/>
          </a:bodyPr>
          <a:lstStyle/>
          <a:p>
            <a:pPr algn="l"/>
            <a:r>
              <a:rPr lang="en-GB" sz="2800" dirty="0" smtClean="0"/>
              <a:t>Site Installation – NFS Mode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836244"/>
            <a:ext cx="9232901" cy="6149975"/>
          </a:xfrm>
        </p:spPr>
        <p:txBody>
          <a:bodyPr>
            <a:noAutofit/>
          </a:bodyPr>
          <a:lstStyle/>
          <a:p>
            <a:pPr marL="457200" indent="-457200">
              <a:buFont typeface="+mj-ea"/>
              <a:buAutoNum type="circleNumDbPlain" startAt="4"/>
            </a:pP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(Optional) Additional configuration for the NFS mode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1600" dirty="0" smtClean="0">
                <a:latin typeface="Courier"/>
                <a:cs typeface="Courier"/>
              </a:rPr>
              <a:t>CVMFS_NFS_SOURCE=yes</a:t>
            </a:r>
            <a:br>
              <a:rPr lang="en-GB" sz="1600" dirty="0" smtClean="0">
                <a:latin typeface="Courier"/>
                <a:cs typeface="Courier"/>
              </a:rPr>
            </a:br>
            <a:r>
              <a:rPr lang="en-GB" sz="1600" dirty="0" smtClean="0"/>
              <a:t>Necessary to activate NFS compliant meta-data handling.</a:t>
            </a:r>
          </a:p>
          <a:p>
            <a:pPr marL="400050" lvl="1" indent="0">
              <a:buNone/>
            </a:pPr>
            <a:r>
              <a:rPr lang="en-GB" sz="1600" b="1" dirty="0" smtClean="0">
                <a:solidFill>
                  <a:srgbClr val="FF6700"/>
                </a:solidFill>
              </a:rPr>
              <a:t>Note:</a:t>
            </a:r>
            <a:r>
              <a:rPr lang="en-GB" sz="1600" dirty="0" smtClean="0">
                <a:solidFill>
                  <a:srgbClr val="FF6700"/>
                </a:solidFill>
              </a:rPr>
              <a:t> this implies the loss of a quota enforcement for meta-data.  Ensure that you have at least 50G additional hard disk space available, monitor hard disk consumption.</a:t>
            </a:r>
            <a:endParaRPr lang="en-GB" sz="1600" dirty="0">
              <a:solidFill>
                <a:srgbClr val="FF6700"/>
              </a:solidFill>
            </a:endParaRPr>
          </a:p>
          <a:p>
            <a:pPr marL="857250" lvl="1" indent="-457200">
              <a:buFont typeface="+mj-lt"/>
              <a:buAutoNum type="alphaLcParenR"/>
            </a:pPr>
            <a:r>
              <a:rPr lang="en-GB" sz="1600" dirty="0" smtClean="0">
                <a:cs typeface="Courier"/>
              </a:rPr>
              <a:t>Turn off the </a:t>
            </a:r>
            <a:r>
              <a:rPr lang="en-GB" sz="1600" dirty="0" err="1" smtClean="0">
                <a:cs typeface="Courier"/>
              </a:rPr>
              <a:t>autofs</a:t>
            </a:r>
            <a:r>
              <a:rPr lang="en-GB" sz="1600" dirty="0" smtClean="0">
                <a:cs typeface="Courier"/>
              </a:rPr>
              <a:t> service.  </a:t>
            </a:r>
            <a:r>
              <a:rPr lang="en-GB" sz="1600" dirty="0" err="1" smtClean="0">
                <a:cs typeface="Courier"/>
              </a:rPr>
              <a:t>Autofs</a:t>
            </a:r>
            <a:r>
              <a:rPr lang="en-GB" sz="1600" dirty="0" smtClean="0">
                <a:cs typeface="Courier"/>
              </a:rPr>
              <a:t> mounted volumes cannot be exported by NFS. </a:t>
            </a:r>
            <a:br>
              <a:rPr lang="en-GB" sz="1600" dirty="0" smtClean="0">
                <a:cs typeface="Courier"/>
              </a:rPr>
            </a:br>
            <a:r>
              <a:rPr lang="en-GB" sz="1600" dirty="0" smtClean="0">
                <a:cs typeface="Courier"/>
              </a:rPr>
              <a:t>Mount </a:t>
            </a:r>
            <a:r>
              <a:rPr lang="en-GB" sz="1600" dirty="0" err="1" smtClean="0">
                <a:cs typeface="Courier"/>
              </a:rPr>
              <a:t>CernVM</a:t>
            </a:r>
            <a:r>
              <a:rPr lang="en-GB" sz="1600" dirty="0" smtClean="0">
                <a:cs typeface="Courier"/>
              </a:rPr>
              <a:t>-FS volumes via /</a:t>
            </a:r>
            <a:r>
              <a:rPr lang="en-GB" sz="1600" dirty="0" err="1" smtClean="0">
                <a:cs typeface="Courier"/>
              </a:rPr>
              <a:t>etc</a:t>
            </a:r>
            <a:r>
              <a:rPr lang="en-GB" sz="1600" dirty="0" smtClean="0">
                <a:cs typeface="Courier"/>
              </a:rPr>
              <a:t>/</a:t>
            </a:r>
            <a:r>
              <a:rPr lang="en-GB" sz="1600" dirty="0" err="1" smtClean="0">
                <a:cs typeface="Courier"/>
              </a:rPr>
              <a:t>fstab</a:t>
            </a:r>
            <a:r>
              <a:rPr lang="en-GB" sz="1600" dirty="0" smtClean="0">
                <a:cs typeface="Courier"/>
              </a:rPr>
              <a:t> on the NFS server. </a:t>
            </a:r>
            <a:r>
              <a:rPr lang="en-GB" sz="1600" dirty="0">
                <a:cs typeface="Courier"/>
              </a:rPr>
              <a:t>Example entry:</a:t>
            </a:r>
            <a:br>
              <a:rPr lang="en-GB" sz="1600" dirty="0">
                <a:cs typeface="Courier"/>
              </a:rPr>
            </a:br>
            <a:r>
              <a:rPr lang="en-GB" sz="1600" dirty="0" err="1">
                <a:latin typeface="Courier"/>
                <a:cs typeface="Courier"/>
              </a:rPr>
              <a:t>atlas.cern.ch</a:t>
            </a:r>
            <a:r>
              <a:rPr lang="en-GB" sz="1600" dirty="0">
                <a:latin typeface="Courier"/>
                <a:cs typeface="Courier"/>
              </a:rPr>
              <a:t> </a:t>
            </a:r>
            <a:r>
              <a:rPr lang="en-GB" sz="1600" dirty="0" smtClean="0">
                <a:latin typeface="Courier"/>
                <a:cs typeface="Courier"/>
              </a:rPr>
              <a:t>/</a:t>
            </a:r>
            <a:r>
              <a:rPr lang="en-GB" sz="1600" dirty="0" err="1" smtClean="0">
                <a:latin typeface="Courier"/>
                <a:cs typeface="Courier"/>
              </a:rPr>
              <a:t>cvmfs</a:t>
            </a:r>
            <a:r>
              <a:rPr lang="en-GB" sz="1600" dirty="0" smtClean="0">
                <a:latin typeface="Courier"/>
                <a:cs typeface="Courier"/>
              </a:rPr>
              <a:t>/</a:t>
            </a:r>
            <a:r>
              <a:rPr lang="en-GB" sz="1600" dirty="0" err="1" smtClean="0">
                <a:latin typeface="Courier"/>
                <a:cs typeface="Courier"/>
              </a:rPr>
              <a:t>atlas.cern.ch</a:t>
            </a:r>
            <a:r>
              <a:rPr lang="en-GB" sz="1600" dirty="0" smtClean="0">
                <a:latin typeface="Courier"/>
                <a:cs typeface="Courier"/>
              </a:rPr>
              <a:t> </a:t>
            </a:r>
            <a:r>
              <a:rPr lang="en-GB" sz="1600" dirty="0" err="1">
                <a:latin typeface="Courier"/>
                <a:cs typeface="Courier"/>
              </a:rPr>
              <a:t>cvmfs</a:t>
            </a:r>
            <a:r>
              <a:rPr lang="en-GB" sz="1600" dirty="0">
                <a:latin typeface="Courier"/>
                <a:cs typeface="Courier"/>
              </a:rPr>
              <a:t> defaults 0 0</a:t>
            </a:r>
            <a:endParaRPr lang="en-GB" sz="1600" dirty="0" smtClean="0">
              <a:latin typeface="Courier"/>
              <a:cs typeface="Courier"/>
            </a:endParaRPr>
          </a:p>
          <a:p>
            <a:pPr marL="857250" lvl="1" indent="-457200">
              <a:buFont typeface="+mj-lt"/>
              <a:buAutoNum type="alphaLcParenR"/>
            </a:pPr>
            <a:r>
              <a:rPr lang="en-GB" sz="1600" dirty="0" smtClean="0">
                <a:latin typeface="Courier"/>
                <a:cs typeface="Courier"/>
              </a:rPr>
              <a:t>CVMFS_MEMCACHE_SIZE=256</a:t>
            </a:r>
            <a:br>
              <a:rPr lang="en-GB" sz="1600" dirty="0" smtClean="0">
                <a:latin typeface="Courier"/>
                <a:cs typeface="Courier"/>
              </a:rPr>
            </a:br>
            <a:r>
              <a:rPr lang="en-GB" sz="1600" dirty="0" smtClean="0"/>
              <a:t>Assign 256M to </a:t>
            </a:r>
            <a:r>
              <a:rPr lang="en-GB" sz="1600" dirty="0" err="1" smtClean="0"/>
              <a:t>CernVM</a:t>
            </a:r>
            <a:r>
              <a:rPr lang="en-GB" sz="1600" dirty="0" smtClean="0"/>
              <a:t>-FS meta-data memory caches. This value works well at DESY with 4k job slots at 350 nodes.</a:t>
            </a:r>
            <a:endParaRPr lang="en-GB" sz="1600" dirty="0"/>
          </a:p>
          <a:p>
            <a:pPr marL="857250" lvl="1" indent="-457200">
              <a:buFont typeface="+mj-lt"/>
              <a:buAutoNum type="alphaLcParenR"/>
            </a:pPr>
            <a:r>
              <a:rPr lang="en-GB" sz="1600" dirty="0" smtClean="0"/>
              <a:t>Increase the number of NFS daemons</a:t>
            </a:r>
            <a:r>
              <a:rPr lang="en-GB" sz="1600" dirty="0"/>
              <a:t>, set in /</a:t>
            </a:r>
            <a:r>
              <a:rPr lang="en-GB" sz="1600" dirty="0" err="1"/>
              <a:t>etc</a:t>
            </a:r>
            <a:r>
              <a:rPr lang="en-GB" sz="1600" dirty="0"/>
              <a:t>/</a:t>
            </a:r>
            <a:r>
              <a:rPr lang="en-GB" sz="1600" dirty="0" err="1"/>
              <a:t>sysconfig</a:t>
            </a:r>
            <a:r>
              <a:rPr lang="en-GB" sz="1600" dirty="0"/>
              <a:t>/</a:t>
            </a:r>
            <a:r>
              <a:rPr lang="en-GB" sz="1600" dirty="0" err="1"/>
              <a:t>nfs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 smtClean="0">
                <a:latin typeface="Courier"/>
                <a:cs typeface="Courier"/>
              </a:rPr>
              <a:t>RPCNFSDCOUNT=128</a:t>
            </a:r>
            <a:endParaRPr lang="en-GB" sz="1600" dirty="0" smtClean="0"/>
          </a:p>
          <a:p>
            <a:pPr marL="857250" lvl="1" indent="-457200">
              <a:buFont typeface="+mj-lt"/>
              <a:buAutoNum type="alphaLcParenR"/>
            </a:pPr>
            <a:r>
              <a:rPr lang="en-GB" sz="1600" dirty="0" smtClean="0"/>
              <a:t>Example entries in /</a:t>
            </a:r>
            <a:r>
              <a:rPr lang="en-GB" sz="1600" dirty="0" err="1" smtClean="0"/>
              <a:t>etc</a:t>
            </a:r>
            <a:r>
              <a:rPr lang="en-GB" sz="1600" dirty="0" smtClean="0"/>
              <a:t>/exports</a:t>
            </a:r>
            <a:br>
              <a:rPr lang="en-GB" sz="1600" dirty="0" smtClean="0"/>
            </a:br>
            <a:r>
              <a:rPr lang="en-GB" sz="1600" dirty="0" smtClean="0">
                <a:latin typeface="Courier"/>
                <a:cs typeface="Courier"/>
              </a:rPr>
              <a:t>/</a:t>
            </a:r>
            <a:r>
              <a:rPr lang="en-GB" sz="1600" dirty="0" err="1" smtClean="0">
                <a:latin typeface="Courier"/>
                <a:cs typeface="Courier"/>
              </a:rPr>
              <a:t>cvmfs</a:t>
            </a:r>
            <a:r>
              <a:rPr lang="en-GB" sz="1600" dirty="0" smtClean="0">
                <a:latin typeface="Courier"/>
                <a:cs typeface="Courier"/>
              </a:rPr>
              <a:t>/</a:t>
            </a:r>
            <a:r>
              <a:rPr lang="en-GB" sz="1600" dirty="0" err="1" smtClean="0">
                <a:latin typeface="Courier"/>
                <a:cs typeface="Courier"/>
              </a:rPr>
              <a:t>atlas.cern.ch</a:t>
            </a:r>
            <a:r>
              <a:rPr lang="en-GB" sz="1600" dirty="0" smtClean="0">
                <a:latin typeface="Courier"/>
                <a:cs typeface="Courier"/>
              </a:rPr>
              <a:t> 172.16.192.0/24(</a:t>
            </a:r>
            <a:r>
              <a:rPr lang="en-GB" sz="1600" dirty="0" err="1" smtClean="0">
                <a:latin typeface="Courier"/>
                <a:cs typeface="Courier"/>
              </a:rPr>
              <a:t>ro,sync,no_root_squash</a:t>
            </a:r>
            <a:r>
              <a:rPr lang="en-GB" sz="1600" dirty="0" smtClean="0">
                <a:latin typeface="Courier"/>
                <a:cs typeface="Courier"/>
              </a:rPr>
              <a:t>,\ </a:t>
            </a:r>
            <a:r>
              <a:rPr lang="en-GB" sz="1600" dirty="0" err="1" smtClean="0">
                <a:latin typeface="Courier"/>
                <a:cs typeface="Courier"/>
              </a:rPr>
              <a:t>no_subtree_check,fsid</a:t>
            </a:r>
            <a:r>
              <a:rPr lang="en-GB" sz="1600" dirty="0" smtClean="0">
                <a:latin typeface="Courier"/>
                <a:cs typeface="Courier"/>
              </a:rPr>
              <a:t>=101)</a:t>
            </a:r>
          </a:p>
          <a:p>
            <a:pPr marL="400050" lvl="1" indent="0">
              <a:buNone/>
            </a:pPr>
            <a:r>
              <a:rPr lang="en-GB" sz="1600" b="1" dirty="0" smtClean="0">
                <a:solidFill>
                  <a:srgbClr val="FF6700"/>
                </a:solidFill>
                <a:cs typeface="Courier"/>
              </a:rPr>
              <a:t>Note:</a:t>
            </a:r>
            <a:r>
              <a:rPr lang="en-GB" sz="1600" dirty="0" smtClean="0">
                <a:solidFill>
                  <a:srgbClr val="FF6700"/>
                </a:solidFill>
                <a:cs typeface="Courier"/>
              </a:rPr>
              <a:t> the </a:t>
            </a:r>
            <a:r>
              <a:rPr lang="en-GB" sz="1600" dirty="0" err="1" smtClean="0">
                <a:solidFill>
                  <a:srgbClr val="FF6700"/>
                </a:solidFill>
                <a:cs typeface="Courier"/>
              </a:rPr>
              <a:t>fsid</a:t>
            </a:r>
            <a:r>
              <a:rPr lang="en-GB" sz="1600" dirty="0" smtClean="0">
                <a:solidFill>
                  <a:srgbClr val="FF6700"/>
                </a:solidFill>
                <a:cs typeface="Courier"/>
              </a:rPr>
              <a:t> has to be different from every other exported </a:t>
            </a:r>
            <a:r>
              <a:rPr lang="en-GB" sz="1600" dirty="0" err="1" smtClean="0">
                <a:solidFill>
                  <a:srgbClr val="FF6700"/>
                </a:solidFill>
                <a:cs typeface="Courier"/>
              </a:rPr>
              <a:t>CernVM</a:t>
            </a:r>
            <a:r>
              <a:rPr lang="en-GB" sz="1600" dirty="0" smtClean="0">
                <a:solidFill>
                  <a:srgbClr val="FF6700"/>
                </a:solidFill>
                <a:cs typeface="Courier"/>
              </a:rPr>
              <a:t>-FS </a:t>
            </a:r>
            <a:r>
              <a:rPr lang="en-GB" sz="1600" dirty="0" err="1" smtClean="0">
                <a:solidFill>
                  <a:srgbClr val="FF6700"/>
                </a:solidFill>
                <a:cs typeface="Courier"/>
              </a:rPr>
              <a:t>mountpoint</a:t>
            </a:r>
            <a:r>
              <a:rPr lang="en-GB" sz="1600" dirty="0" smtClean="0">
                <a:solidFill>
                  <a:srgbClr val="FF6700"/>
                </a:solidFill>
                <a:cs typeface="Courier"/>
              </a:rPr>
              <a:t>.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1600" dirty="0" smtClean="0">
                <a:solidFill>
                  <a:srgbClr val="000000"/>
                </a:solidFill>
                <a:cs typeface="Courier"/>
              </a:rPr>
              <a:t>Example entry in worker node /</a:t>
            </a:r>
            <a:r>
              <a:rPr lang="en-GB" sz="1600" dirty="0" err="1" smtClean="0">
                <a:solidFill>
                  <a:srgbClr val="000000"/>
                </a:solidFill>
                <a:cs typeface="Courier"/>
              </a:rPr>
              <a:t>etc</a:t>
            </a:r>
            <a:r>
              <a:rPr lang="en-GB" sz="1600" dirty="0" smtClean="0">
                <a:solidFill>
                  <a:srgbClr val="000000"/>
                </a:solidFill>
                <a:cs typeface="Courier"/>
              </a:rPr>
              <a:t>/</a:t>
            </a:r>
            <a:r>
              <a:rPr lang="en-GB" sz="1600" dirty="0" err="1" smtClean="0">
                <a:solidFill>
                  <a:srgbClr val="000000"/>
                </a:solidFill>
                <a:cs typeface="Courier"/>
              </a:rPr>
              <a:t>fstab</a:t>
            </a:r>
            <a:r>
              <a:rPr lang="en-GB" sz="1600" dirty="0">
                <a:solidFill>
                  <a:srgbClr val="000000"/>
                </a:solidFill>
                <a:cs typeface="Courier"/>
              </a:rPr>
              <a:t/>
            </a:r>
            <a:br>
              <a:rPr lang="en-GB" sz="1600" dirty="0">
                <a:solidFill>
                  <a:srgbClr val="000000"/>
                </a:solidFill>
                <a:cs typeface="Courier"/>
              </a:rPr>
            </a:br>
            <a:r>
              <a:rPr lang="en-GB" sz="1600" dirty="0">
                <a:solidFill>
                  <a:srgbClr val="000000"/>
                </a:solidFill>
                <a:latin typeface="Courier"/>
                <a:cs typeface="Courier"/>
              </a:rPr>
              <a:t>172.16.192.210:/</a:t>
            </a:r>
            <a:r>
              <a:rPr lang="en-GB" sz="1600" dirty="0" err="1">
                <a:solidFill>
                  <a:srgbClr val="000000"/>
                </a:solidFill>
                <a:latin typeface="Courier"/>
                <a:cs typeface="Courier"/>
              </a:rPr>
              <a:t>cvmfs</a:t>
            </a:r>
            <a:r>
              <a:rPr lang="en-GB" sz="1600" dirty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en-GB" sz="1600" dirty="0" err="1">
                <a:solidFill>
                  <a:srgbClr val="000000"/>
                </a:solidFill>
                <a:latin typeface="Courier"/>
                <a:cs typeface="Courier"/>
              </a:rPr>
              <a:t>atlas.cern.ch</a:t>
            </a:r>
            <a:r>
              <a:rPr lang="en-GB" sz="1600" dirty="0">
                <a:solidFill>
                  <a:srgbClr val="000000"/>
                </a:solidFill>
                <a:latin typeface="Courier"/>
                <a:cs typeface="Courier"/>
              </a:rPr>
              <a:t> /</a:t>
            </a:r>
            <a:r>
              <a:rPr lang="en-GB" sz="1600" dirty="0" err="1">
                <a:solidFill>
                  <a:srgbClr val="000000"/>
                </a:solidFill>
                <a:latin typeface="Courier"/>
                <a:cs typeface="Courier"/>
              </a:rPr>
              <a:t>cvmfs</a:t>
            </a:r>
            <a:r>
              <a:rPr lang="en-GB" sz="1600" dirty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en-GB" sz="1600" dirty="0" err="1">
                <a:solidFill>
                  <a:srgbClr val="000000"/>
                </a:solidFill>
                <a:latin typeface="Courier"/>
                <a:cs typeface="Courier"/>
              </a:rPr>
              <a:t>atlas.cern.ch</a:t>
            </a:r>
            <a:r>
              <a:rPr lang="en-GB" sz="1600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"/>
                <a:cs typeface="Courier"/>
              </a:rPr>
              <a:t>nfs</a:t>
            </a:r>
            <a:r>
              <a:rPr lang="en-GB" sz="1600" dirty="0">
                <a:solidFill>
                  <a:srgbClr val="000000"/>
                </a:solidFill>
                <a:latin typeface="Courier"/>
                <a:cs typeface="Courier"/>
              </a:rPr>
              <a:t> \ </a:t>
            </a:r>
            <a:r>
              <a:rPr lang="en-GB" sz="1600" dirty="0" err="1">
                <a:solidFill>
                  <a:srgbClr val="000000"/>
                </a:solidFill>
                <a:latin typeface="Courier"/>
                <a:cs typeface="Courier"/>
              </a:rPr>
              <a:t>ro,nfsvers</a:t>
            </a:r>
            <a:r>
              <a:rPr lang="en-GB" sz="1600" dirty="0">
                <a:solidFill>
                  <a:srgbClr val="000000"/>
                </a:solidFill>
                <a:latin typeface="Courier"/>
                <a:cs typeface="Courier"/>
              </a:rPr>
              <a:t>=3,noatime,nodiratime,ac,actimeo=60,lookupcache=all 0 </a:t>
            </a:r>
            <a:r>
              <a:rPr lang="en-GB" sz="1600" dirty="0" smtClean="0">
                <a:solidFill>
                  <a:srgbClr val="000000"/>
                </a:solidFill>
                <a:latin typeface="Courier"/>
                <a:cs typeface="Courier"/>
              </a:rPr>
              <a:t>0</a:t>
            </a:r>
            <a:endParaRPr lang="en-GB" sz="1600" dirty="0">
              <a:solidFill>
                <a:schemeClr val="accent6">
                  <a:lumMod val="75000"/>
                </a:schemeClr>
              </a:solidFill>
              <a:latin typeface="Courier"/>
              <a:cs typeface="Courier"/>
            </a:endParaRPr>
          </a:p>
          <a:p>
            <a:pPr marL="400050" lvl="1" indent="0">
              <a:buNone/>
            </a:pPr>
            <a:r>
              <a:rPr lang="en-GB" sz="1600" b="1" dirty="0" smtClean="0">
                <a:solidFill>
                  <a:srgbClr val="FF6700"/>
                </a:solidFill>
              </a:rPr>
              <a:t>Note:</a:t>
            </a:r>
            <a:r>
              <a:rPr lang="en-GB" sz="1600" dirty="0" smtClean="0">
                <a:solidFill>
                  <a:srgbClr val="FF6700"/>
                </a:solidFill>
              </a:rPr>
              <a:t> 16G or more memory and </a:t>
            </a:r>
            <a:r>
              <a:rPr lang="en-GB" sz="1600" dirty="0" err="1" smtClean="0">
                <a:solidFill>
                  <a:srgbClr val="FF6700"/>
                </a:solidFill>
              </a:rPr>
              <a:t>CernVM</a:t>
            </a:r>
            <a:r>
              <a:rPr lang="en-GB" sz="1600" dirty="0" smtClean="0">
                <a:solidFill>
                  <a:srgbClr val="FF6700"/>
                </a:solidFill>
              </a:rPr>
              <a:t>-FS cache directory hosted on SSD for performance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833E-AF55-DE45-AC3A-3CA123C100C8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354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104"/>
            <a:ext cx="8229600" cy="676769"/>
          </a:xfrm>
        </p:spPr>
        <p:txBody>
          <a:bodyPr>
            <a:noAutofit/>
          </a:bodyPr>
          <a:lstStyle/>
          <a:p>
            <a:r>
              <a:rPr lang="en-GB" sz="2800" dirty="0" smtClean="0"/>
              <a:t>Monitoring and Debugging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803750"/>
            <a:ext cx="8851900" cy="6115052"/>
          </a:xfrm>
        </p:spPr>
        <p:txBody>
          <a:bodyPr>
            <a:noAutofit/>
          </a:bodyPr>
          <a:lstStyle/>
          <a:p>
            <a:pPr marL="457200" indent="-457200">
              <a:buFont typeface="+mj-ea"/>
              <a:buAutoNum type="circleNumDbPlain" startAt="5"/>
            </a:pP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Verify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CernVM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-FS configuration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1600" dirty="0" err="1">
                <a:solidFill>
                  <a:srgbClr val="000000"/>
                </a:solidFill>
                <a:latin typeface="Courier"/>
                <a:cs typeface="Courier"/>
              </a:rPr>
              <a:t>c</a:t>
            </a:r>
            <a:r>
              <a:rPr lang="en-GB" sz="1600" dirty="0" err="1" smtClean="0">
                <a:solidFill>
                  <a:srgbClr val="000000"/>
                </a:solidFill>
                <a:latin typeface="Courier"/>
                <a:cs typeface="Courier"/>
              </a:rPr>
              <a:t>vmfs_config</a:t>
            </a:r>
            <a:r>
              <a:rPr lang="en-GB" sz="1600" dirty="0" smtClean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Courier"/>
                <a:cs typeface="Courier"/>
              </a:rPr>
              <a:t>chksetup</a:t>
            </a:r>
            <a:r>
              <a:rPr lang="en-GB" sz="1600" dirty="0" smtClean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GB" sz="1600" dirty="0" smtClean="0">
                <a:solidFill>
                  <a:srgbClr val="000000"/>
                </a:solidFill>
              </a:rPr>
              <a:t>should report “OK”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1600" dirty="0" smtClean="0">
                <a:solidFill>
                  <a:srgbClr val="000000"/>
                </a:solidFill>
              </a:rPr>
              <a:t>To check if the repositories get mounted, run</a:t>
            </a:r>
            <a:br>
              <a:rPr lang="en-GB" sz="1600" dirty="0" smtClean="0">
                <a:solidFill>
                  <a:srgbClr val="000000"/>
                </a:solidFill>
              </a:rPr>
            </a:br>
            <a:r>
              <a:rPr lang="en-GB" sz="1600" dirty="0" smtClean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en-GB" sz="1600" dirty="0" err="1" smtClean="0">
                <a:solidFill>
                  <a:srgbClr val="000000"/>
                </a:solidFill>
                <a:latin typeface="Courier"/>
                <a:cs typeface="Courier"/>
              </a:rPr>
              <a:t>sbin</a:t>
            </a:r>
            <a:r>
              <a:rPr lang="en-GB" sz="1600" dirty="0" smtClean="0">
                <a:solidFill>
                  <a:srgbClr val="000000"/>
                </a:solidFill>
                <a:latin typeface="Courier"/>
                <a:cs typeface="Courier"/>
              </a:rPr>
              <a:t>/service </a:t>
            </a:r>
            <a:r>
              <a:rPr lang="en-GB" sz="1600" dirty="0" err="1" smtClean="0">
                <a:solidFill>
                  <a:srgbClr val="000000"/>
                </a:solidFill>
                <a:latin typeface="Courier"/>
                <a:cs typeface="Courier"/>
              </a:rPr>
              <a:t>cvmfs</a:t>
            </a:r>
            <a:r>
              <a:rPr lang="en-GB" sz="1600" dirty="0" smtClean="0">
                <a:solidFill>
                  <a:srgbClr val="000000"/>
                </a:solidFill>
                <a:latin typeface="Courier"/>
                <a:cs typeface="Courier"/>
              </a:rPr>
              <a:t> probe </a:t>
            </a:r>
            <a:r>
              <a:rPr lang="en-GB" sz="1600" dirty="0" smtClean="0">
                <a:solidFill>
                  <a:srgbClr val="000000"/>
                </a:solidFill>
              </a:rPr>
              <a:t>(2.0 client)</a:t>
            </a:r>
            <a:br>
              <a:rPr lang="en-GB" sz="1600" dirty="0" smtClean="0">
                <a:solidFill>
                  <a:srgbClr val="000000"/>
                </a:solidFill>
              </a:rPr>
            </a:br>
            <a:r>
              <a:rPr lang="en-GB" sz="1600" dirty="0" err="1" smtClean="0">
                <a:solidFill>
                  <a:srgbClr val="000000"/>
                </a:solidFill>
                <a:latin typeface="Courier"/>
                <a:cs typeface="Courier"/>
              </a:rPr>
              <a:t>cvmfs_config</a:t>
            </a:r>
            <a:r>
              <a:rPr lang="en-GB" sz="1600" dirty="0" smtClean="0">
                <a:solidFill>
                  <a:srgbClr val="000000"/>
                </a:solidFill>
                <a:latin typeface="Courier"/>
                <a:cs typeface="Courier"/>
              </a:rPr>
              <a:t> probe </a:t>
            </a:r>
            <a:r>
              <a:rPr lang="en-GB" sz="1600" dirty="0" smtClean="0">
                <a:solidFill>
                  <a:srgbClr val="000000"/>
                </a:solidFill>
              </a:rPr>
              <a:t>(2.1 client)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1600" dirty="0" smtClean="0">
                <a:solidFill>
                  <a:srgbClr val="000000"/>
                </a:solidFill>
              </a:rPr>
              <a:t>On errors, check syslog (/</a:t>
            </a:r>
            <a:r>
              <a:rPr lang="en-GB" sz="1600" dirty="0" err="1" smtClean="0">
                <a:solidFill>
                  <a:srgbClr val="000000"/>
                </a:solidFill>
              </a:rPr>
              <a:t>var</a:t>
            </a:r>
            <a:r>
              <a:rPr lang="en-GB" sz="1600" dirty="0" smtClean="0">
                <a:solidFill>
                  <a:srgbClr val="000000"/>
                </a:solidFill>
              </a:rPr>
              <a:t>/log/messages) for records from </a:t>
            </a:r>
            <a:r>
              <a:rPr lang="en-GB" sz="1600" dirty="0" err="1" smtClean="0">
                <a:solidFill>
                  <a:srgbClr val="000000"/>
                </a:solidFill>
              </a:rPr>
              <a:t>cvmfs</a:t>
            </a:r>
            <a:endParaRPr lang="en-GB" sz="1600" dirty="0" smtClean="0">
              <a:solidFill>
                <a:srgbClr val="000000"/>
              </a:solidFill>
            </a:endParaRPr>
          </a:p>
          <a:p>
            <a:pPr marL="857250" lvl="1" indent="-457200">
              <a:buFont typeface="+mj-lt"/>
              <a:buAutoNum type="alphaLcParenR"/>
            </a:pPr>
            <a:r>
              <a:rPr lang="en-GB" sz="1600" dirty="0" smtClean="0">
                <a:solidFill>
                  <a:srgbClr val="000000"/>
                </a:solidFill>
              </a:rPr>
              <a:t>Check </a:t>
            </a:r>
            <a:r>
              <a:rPr lang="en-GB" sz="1600" dirty="0" err="1" smtClean="0">
                <a:solidFill>
                  <a:srgbClr val="000000"/>
                </a:solidFill>
              </a:rPr>
              <a:t>SElinux</a:t>
            </a:r>
            <a:r>
              <a:rPr lang="en-GB" sz="1600" dirty="0" smtClean="0">
                <a:solidFill>
                  <a:srgbClr val="000000"/>
                </a:solidFill>
              </a:rPr>
              <a:t> audit log /</a:t>
            </a:r>
            <a:r>
              <a:rPr lang="en-GB" sz="1600" dirty="0" err="1" smtClean="0">
                <a:solidFill>
                  <a:srgbClr val="000000"/>
                </a:solidFill>
              </a:rPr>
              <a:t>var</a:t>
            </a:r>
            <a:r>
              <a:rPr lang="en-GB" sz="1600" dirty="0" smtClean="0">
                <a:solidFill>
                  <a:srgbClr val="000000"/>
                </a:solidFill>
              </a:rPr>
              <a:t>/log/audit/</a:t>
            </a:r>
            <a:r>
              <a:rPr lang="en-GB" sz="1600" dirty="0" err="1" smtClean="0">
                <a:solidFill>
                  <a:srgbClr val="000000"/>
                </a:solidFill>
              </a:rPr>
              <a:t>audit.log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br>
              <a:rPr lang="en-GB" sz="1600" dirty="0" smtClean="0">
                <a:solidFill>
                  <a:srgbClr val="000000"/>
                </a:solidFill>
              </a:rPr>
            </a:br>
            <a:r>
              <a:rPr lang="en-GB" sz="1600" dirty="0" smtClean="0">
                <a:solidFill>
                  <a:srgbClr val="000000"/>
                </a:solidFill>
              </a:rPr>
              <a:t>for violations from the cvmfs2 process</a:t>
            </a:r>
            <a:endParaRPr lang="en-GB" sz="1600" dirty="0">
              <a:solidFill>
                <a:srgbClr val="000000"/>
              </a:solidFill>
            </a:endParaRPr>
          </a:p>
          <a:p>
            <a:pPr marL="857250" lvl="1" indent="-457200">
              <a:buFont typeface="+mj-lt"/>
              <a:buAutoNum type="alphaLcParenR"/>
            </a:pPr>
            <a:r>
              <a:rPr lang="en-GB" sz="1600" dirty="0" smtClean="0">
                <a:solidFill>
                  <a:srgbClr val="000000"/>
                </a:solidFill>
              </a:rPr>
              <a:t>For mounting problems, try to mount manually:</a:t>
            </a:r>
            <a:br>
              <a:rPr lang="en-GB" sz="1600" dirty="0" smtClean="0">
                <a:solidFill>
                  <a:srgbClr val="000000"/>
                </a:solidFill>
              </a:rPr>
            </a:br>
            <a:r>
              <a:rPr lang="en-GB" sz="1600" dirty="0" err="1" smtClean="0">
                <a:solidFill>
                  <a:srgbClr val="000000"/>
                </a:solidFill>
                <a:latin typeface="Courier"/>
                <a:cs typeface="Courier"/>
              </a:rPr>
              <a:t>mkdir</a:t>
            </a:r>
            <a:r>
              <a:rPr lang="en-GB" sz="1600" dirty="0" smtClean="0">
                <a:solidFill>
                  <a:srgbClr val="000000"/>
                </a:solidFill>
                <a:latin typeface="Courier"/>
                <a:cs typeface="Courier"/>
              </a:rPr>
              <a:t> –p /</a:t>
            </a:r>
            <a:r>
              <a:rPr lang="en-GB" sz="1600" dirty="0" err="1" smtClean="0">
                <a:solidFill>
                  <a:srgbClr val="000000"/>
                </a:solidFill>
                <a:latin typeface="Courier"/>
                <a:cs typeface="Courier"/>
              </a:rPr>
              <a:t>mnt</a:t>
            </a:r>
            <a:r>
              <a:rPr lang="en-GB" sz="1600" dirty="0" smtClean="0">
                <a:solidFill>
                  <a:srgbClr val="000000"/>
                </a:solidFill>
                <a:latin typeface="Courier"/>
                <a:cs typeface="Courier"/>
              </a:rPr>
              <a:t>/test</a:t>
            </a:r>
            <a:br>
              <a:rPr lang="en-GB" sz="160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GB" sz="1600" dirty="0" smtClean="0">
                <a:solidFill>
                  <a:srgbClr val="000000"/>
                </a:solidFill>
                <a:latin typeface="Courier"/>
                <a:cs typeface="Courier"/>
              </a:rPr>
              <a:t>mount –t </a:t>
            </a:r>
            <a:r>
              <a:rPr lang="en-GB" sz="1600" dirty="0" err="1" smtClean="0">
                <a:solidFill>
                  <a:srgbClr val="000000"/>
                </a:solidFill>
                <a:latin typeface="Courier"/>
                <a:cs typeface="Courier"/>
              </a:rPr>
              <a:t>cvmfs</a:t>
            </a:r>
            <a:r>
              <a:rPr lang="en-GB" sz="1600" dirty="0" smtClean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Courier"/>
                <a:cs typeface="Courier"/>
              </a:rPr>
              <a:t>atlas.cern.ch</a:t>
            </a:r>
            <a:r>
              <a:rPr lang="en-GB" sz="1600" dirty="0" smtClean="0">
                <a:solidFill>
                  <a:srgbClr val="000000"/>
                </a:solidFill>
                <a:latin typeface="Courier"/>
                <a:cs typeface="Courier"/>
              </a:rPr>
              <a:t> /</a:t>
            </a:r>
            <a:r>
              <a:rPr lang="en-GB" sz="1600" dirty="0" err="1" smtClean="0">
                <a:solidFill>
                  <a:srgbClr val="000000"/>
                </a:solidFill>
                <a:latin typeface="Courier"/>
                <a:cs typeface="Courier"/>
              </a:rPr>
              <a:t>mnt</a:t>
            </a:r>
            <a:r>
              <a:rPr lang="en-GB" sz="1600" dirty="0" smtClean="0">
                <a:solidFill>
                  <a:srgbClr val="000000"/>
                </a:solidFill>
                <a:latin typeface="Courier"/>
                <a:cs typeface="Courier"/>
              </a:rPr>
              <a:t>/test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1600" dirty="0" smtClean="0">
                <a:solidFill>
                  <a:srgbClr val="000000"/>
                </a:solidFill>
                <a:cs typeface="Courier"/>
              </a:rPr>
              <a:t>Retry with clean caches:</a:t>
            </a:r>
            <a:br>
              <a:rPr lang="en-GB" sz="1600" dirty="0" smtClean="0">
                <a:solidFill>
                  <a:srgbClr val="000000"/>
                </a:solidFill>
                <a:cs typeface="Courier"/>
              </a:rPr>
            </a:br>
            <a:r>
              <a:rPr lang="en-GB" sz="1600" dirty="0" smtClean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en-GB" sz="1600" dirty="0" err="1" smtClean="0">
                <a:solidFill>
                  <a:srgbClr val="000000"/>
                </a:solidFill>
                <a:latin typeface="Courier"/>
                <a:cs typeface="Courier"/>
              </a:rPr>
              <a:t>sbin</a:t>
            </a:r>
            <a:r>
              <a:rPr lang="en-GB" sz="1600" dirty="0" smtClean="0">
                <a:solidFill>
                  <a:srgbClr val="000000"/>
                </a:solidFill>
                <a:latin typeface="Courier"/>
                <a:cs typeface="Courier"/>
              </a:rPr>
              <a:t>/service </a:t>
            </a:r>
            <a:r>
              <a:rPr lang="en-GB" sz="1600" dirty="0" err="1" smtClean="0">
                <a:solidFill>
                  <a:srgbClr val="000000"/>
                </a:solidFill>
                <a:latin typeface="Courier"/>
                <a:cs typeface="Courier"/>
              </a:rPr>
              <a:t>cvmfs</a:t>
            </a:r>
            <a:r>
              <a:rPr lang="en-GB" sz="1600" dirty="0" smtClean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Courier"/>
                <a:cs typeface="Courier"/>
              </a:rPr>
              <a:t>restartclean</a:t>
            </a:r>
            <a:r>
              <a:rPr lang="en-GB" sz="1600" dirty="0" smtClean="0">
                <a:solidFill>
                  <a:srgbClr val="000000"/>
                </a:solidFill>
                <a:latin typeface="Courier"/>
                <a:cs typeface="Courier"/>
              </a:rPr>
              <a:t> (2.0 client)</a:t>
            </a:r>
            <a:br>
              <a:rPr lang="en-GB" sz="160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GB" sz="1600" dirty="0" err="1" smtClean="0">
                <a:solidFill>
                  <a:srgbClr val="000000"/>
                </a:solidFill>
                <a:latin typeface="Courier"/>
                <a:cs typeface="Courier"/>
              </a:rPr>
              <a:t>cvmfs_config</a:t>
            </a:r>
            <a:r>
              <a:rPr lang="en-GB" sz="1600" dirty="0" smtClean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Courier"/>
                <a:cs typeface="Courier"/>
              </a:rPr>
              <a:t>wipecache</a:t>
            </a:r>
            <a:r>
              <a:rPr lang="en-GB" sz="1600" dirty="0" smtClean="0">
                <a:solidFill>
                  <a:srgbClr val="000000"/>
                </a:solidFill>
                <a:latin typeface="Courier"/>
                <a:cs typeface="Courier"/>
              </a:rPr>
              <a:t> (2.1 client)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1600" dirty="0" smtClean="0">
                <a:solidFill>
                  <a:srgbClr val="000000"/>
                </a:solidFill>
                <a:cs typeface="Courier"/>
              </a:rPr>
              <a:t>If a problem has been resolved, reload the </a:t>
            </a:r>
            <a:r>
              <a:rPr lang="en-GB" sz="1600" dirty="0" err="1" smtClean="0">
                <a:solidFill>
                  <a:srgbClr val="000000"/>
                </a:solidFill>
                <a:cs typeface="Courier"/>
              </a:rPr>
              <a:t>autofs</a:t>
            </a:r>
            <a:r>
              <a:rPr lang="en-GB" sz="1600" dirty="0" smtClean="0">
                <a:solidFill>
                  <a:srgbClr val="000000"/>
                </a:solidFill>
                <a:cs typeface="Courier"/>
              </a:rPr>
              <a:t> maps by</a:t>
            </a:r>
            <a:r>
              <a:rPr lang="en-GB" sz="1600" dirty="0" smtClean="0">
                <a:solidFill>
                  <a:srgbClr val="000000"/>
                </a:solidFill>
                <a:latin typeface="Courier"/>
                <a:cs typeface="Courier"/>
              </a:rPr>
              <a:t/>
            </a:r>
            <a:br>
              <a:rPr lang="en-GB" sz="160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GB" sz="1600" dirty="0" smtClean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en-GB" sz="1600" dirty="0" err="1" smtClean="0">
                <a:solidFill>
                  <a:srgbClr val="000000"/>
                </a:solidFill>
                <a:latin typeface="Courier"/>
                <a:cs typeface="Courier"/>
              </a:rPr>
              <a:t>sbin</a:t>
            </a:r>
            <a:r>
              <a:rPr lang="en-GB" sz="1600" dirty="0" smtClean="0">
                <a:solidFill>
                  <a:srgbClr val="000000"/>
                </a:solidFill>
                <a:latin typeface="Courier"/>
                <a:cs typeface="Courier"/>
              </a:rPr>
              <a:t>/service </a:t>
            </a:r>
            <a:r>
              <a:rPr lang="en-GB" sz="1600" dirty="0" err="1" smtClean="0">
                <a:solidFill>
                  <a:srgbClr val="000000"/>
                </a:solidFill>
                <a:latin typeface="Courier"/>
                <a:cs typeface="Courier"/>
              </a:rPr>
              <a:t>autofs</a:t>
            </a:r>
            <a:r>
              <a:rPr lang="en-GB" sz="1600" dirty="0" smtClean="0">
                <a:solidFill>
                  <a:srgbClr val="000000"/>
                </a:solidFill>
                <a:latin typeface="Courier"/>
                <a:cs typeface="Courier"/>
              </a:rPr>
              <a:t> reload</a:t>
            </a:r>
            <a:br>
              <a:rPr lang="en-GB" sz="160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GB" sz="1600" dirty="0" smtClean="0">
                <a:solidFill>
                  <a:srgbClr val="000000"/>
                </a:solidFill>
                <a:cs typeface="Courier"/>
              </a:rPr>
              <a:t>in order to avoid seeing errors from the </a:t>
            </a:r>
            <a:r>
              <a:rPr lang="en-GB" sz="1600" dirty="0" err="1" smtClean="0">
                <a:solidFill>
                  <a:srgbClr val="000000"/>
                </a:solidFill>
                <a:cs typeface="Courier"/>
              </a:rPr>
              <a:t>autofs</a:t>
            </a:r>
            <a:r>
              <a:rPr lang="en-GB" sz="1600" dirty="0" smtClean="0">
                <a:solidFill>
                  <a:srgbClr val="000000"/>
                </a:solidFill>
                <a:cs typeface="Courier"/>
              </a:rPr>
              <a:t> cache.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1600" dirty="0" smtClean="0">
                <a:solidFill>
                  <a:srgbClr val="000000"/>
                </a:solidFill>
                <a:cs typeface="Courier"/>
              </a:rPr>
              <a:t>If the problem persists, send an email describing the problem to </a:t>
            </a:r>
            <a:r>
              <a:rPr lang="en-GB" sz="1600" dirty="0" smtClean="0">
                <a:solidFill>
                  <a:srgbClr val="000000"/>
                </a:solidFill>
                <a:cs typeface="Courier"/>
                <a:hlinkClick r:id="rId2"/>
              </a:rPr>
              <a:t>cernvm.support@cern.ch</a:t>
            </a:r>
            <a:r>
              <a:rPr lang="en-GB" sz="1600" dirty="0" smtClean="0">
                <a:solidFill>
                  <a:srgbClr val="000000"/>
                </a:solidFill>
                <a:cs typeface="Courier"/>
              </a:rPr>
              <a:t> together with a </a:t>
            </a:r>
            <a:r>
              <a:rPr lang="en-GB" sz="1600" dirty="0" err="1" smtClean="0">
                <a:solidFill>
                  <a:srgbClr val="000000"/>
                </a:solidFill>
                <a:cs typeface="Courier"/>
              </a:rPr>
              <a:t>bugreport</a:t>
            </a:r>
            <a:r>
              <a:rPr lang="en-GB" sz="1600" dirty="0" smtClean="0">
                <a:solidFill>
                  <a:srgbClr val="000000"/>
                </a:solidFill>
                <a:cs typeface="Courier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cs typeface="Courier"/>
              </a:rPr>
              <a:t>tarball</a:t>
            </a:r>
            <a:r>
              <a:rPr lang="en-GB" sz="1600" dirty="0" smtClean="0">
                <a:solidFill>
                  <a:srgbClr val="000000"/>
                </a:solidFill>
                <a:cs typeface="Courier"/>
              </a:rPr>
              <a:t> created by </a:t>
            </a:r>
            <a:r>
              <a:rPr lang="en-GB" sz="1600" dirty="0" err="1" smtClean="0">
                <a:solidFill>
                  <a:srgbClr val="000000"/>
                </a:solidFill>
                <a:latin typeface="Courier"/>
                <a:cs typeface="Courier"/>
              </a:rPr>
              <a:t>cvmfs_config</a:t>
            </a:r>
            <a:r>
              <a:rPr lang="en-GB" sz="1600" dirty="0" smtClean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Courier"/>
                <a:cs typeface="Courier"/>
              </a:rPr>
              <a:t>bugreport</a:t>
            </a:r>
            <a:endParaRPr lang="en-GB" sz="1600" dirty="0">
              <a:solidFill>
                <a:srgbClr val="000000"/>
              </a:solidFill>
            </a:endParaRPr>
          </a:p>
          <a:p>
            <a:pPr marL="400050" lvl="1" indent="0">
              <a:buNone/>
            </a:pPr>
            <a:r>
              <a:rPr lang="en-GB" sz="1600" b="1" dirty="0" smtClean="0">
                <a:solidFill>
                  <a:schemeClr val="accent3"/>
                </a:solidFill>
              </a:rPr>
              <a:t>Note:</a:t>
            </a:r>
            <a:r>
              <a:rPr lang="en-GB" sz="1600" dirty="0" smtClean="0">
                <a:solidFill>
                  <a:schemeClr val="accent3"/>
                </a:solidFill>
              </a:rPr>
              <a:t> A </a:t>
            </a:r>
            <a:r>
              <a:rPr lang="en-GB" sz="1600" dirty="0" err="1" smtClean="0">
                <a:solidFill>
                  <a:schemeClr val="accent3"/>
                </a:solidFill>
              </a:rPr>
              <a:t>Nagios</a:t>
            </a:r>
            <a:r>
              <a:rPr lang="en-GB" sz="1600" dirty="0" smtClean="0">
                <a:solidFill>
                  <a:schemeClr val="accent3"/>
                </a:solidFill>
              </a:rPr>
              <a:t> check is available at </a:t>
            </a:r>
            <a:r>
              <a:rPr lang="en-GB" sz="1600" dirty="0" smtClean="0">
                <a:solidFill>
                  <a:schemeClr val="accent3"/>
                </a:solidFill>
                <a:hlinkClick r:id="rId3"/>
              </a:rPr>
              <a:t>http://cernvm.cern.ch/portal/filesystem/downloads</a:t>
            </a:r>
            <a:r>
              <a:rPr lang="en-GB" sz="1600" dirty="0" smtClean="0">
                <a:solidFill>
                  <a:schemeClr val="accent3"/>
                </a:solidFill>
              </a:rPr>
              <a:t/>
            </a:r>
            <a:br>
              <a:rPr lang="en-GB" sz="1600" dirty="0" smtClean="0">
                <a:solidFill>
                  <a:schemeClr val="accent3"/>
                </a:solidFill>
              </a:rPr>
            </a:br>
            <a:r>
              <a:rPr lang="en-GB" sz="1600" dirty="0" smtClean="0">
                <a:solidFill>
                  <a:schemeClr val="accent3"/>
                </a:solidFill>
              </a:rPr>
              <a:t>Statistics can be gathered by </a:t>
            </a:r>
            <a:r>
              <a:rPr lang="en-GB" sz="1600" dirty="0" err="1" smtClean="0">
                <a:solidFill>
                  <a:schemeClr val="accent3"/>
                </a:solidFill>
                <a:latin typeface="Courier"/>
                <a:cs typeface="Courier"/>
              </a:rPr>
              <a:t>cvmfs_config</a:t>
            </a:r>
            <a:r>
              <a:rPr lang="en-GB" sz="1600" dirty="0" smtClean="0">
                <a:solidFill>
                  <a:schemeClr val="accent3"/>
                </a:solidFill>
                <a:latin typeface="Courier"/>
                <a:cs typeface="Courier"/>
              </a:rPr>
              <a:t> stat -v</a:t>
            </a:r>
          </a:p>
          <a:p>
            <a:pPr marL="400050" lvl="1" indent="0">
              <a:buNone/>
            </a:pPr>
            <a:endParaRPr lang="en-GB" sz="1600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endParaRPr lang="en-GB" sz="2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833E-AF55-DE45-AC3A-3CA123C100C8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00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57" y="111671"/>
            <a:ext cx="8229600" cy="571056"/>
          </a:xfrm>
        </p:spPr>
        <p:txBody>
          <a:bodyPr>
            <a:noAutofit/>
          </a:bodyPr>
          <a:lstStyle/>
          <a:p>
            <a:r>
              <a:rPr lang="en-GB" sz="3200" dirty="0" smtClean="0"/>
              <a:t>Useful Links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92199"/>
            <a:ext cx="8991599" cy="3479801"/>
          </a:xfrm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Mailing Lists:			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cvmfs-talk@cern.ch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cvmfs-testing@cern.ch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b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						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hlinkClick r:id="rId4"/>
              </a:rPr>
              <a:t>cvmfs-devel@cern.ch</a:t>
            </a:r>
            <a:endParaRPr lang="en-GB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Technical report, known issues, configuration examples:</a:t>
            </a:r>
            <a:b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						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hlinkClick r:id="rId5"/>
              </a:rPr>
              <a:t>http://cernvm.cern.ch/portal/filesystem/techinfo</a:t>
            </a:r>
            <a:endParaRPr lang="en-GB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Bug tracker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			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hlinkClick r:id="rId6"/>
              </a:rPr>
              <a:t>https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hlinkClick r:id="rId6"/>
              </a:rPr>
              <a:t>://savannah.cern.ch/projects/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hlinkClick r:id="rId6"/>
              </a:rPr>
              <a:t>cernvm</a:t>
            </a: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Source code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			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hlinkClick r:id="rId7"/>
              </a:rPr>
              <a:t>https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hlinkClick r:id="rId7"/>
              </a:rPr>
              <a:t>://github.com/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hlinkClick r:id="rId7"/>
              </a:rPr>
              <a:t>cvmfs</a:t>
            </a:r>
            <a:endParaRPr lang="en-GB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RPMs: 				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hlinkClick r:id="rId8"/>
              </a:rPr>
              <a:t>http://cernvm.cern.ch/portal/filesystem/downloads</a:t>
            </a:r>
            <a:endParaRPr lang="en-GB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Yum repositories: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		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hlinkClick r:id="rId9"/>
              </a:rPr>
              <a:t>http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hlinkClick r:id="rId9"/>
              </a:rPr>
              <a:t>://cvmrepo.web.cern.ch/cvmrepo/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hlinkClick r:id="rId9"/>
              </a:rPr>
              <a:t>yum</a:t>
            </a:r>
            <a:endParaRPr lang="en-GB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Nightly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builds: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		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hlinkClick r:id="rId10"/>
              </a:rPr>
              <a:t>https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hlinkClick r:id="rId10"/>
              </a:rPr>
              <a:t>://ecsft.cern.ch/dist/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hlinkClick r:id="rId10"/>
              </a:rPr>
              <a:t>cvmfs</a:t>
            </a:r>
            <a:endParaRPr lang="en-GB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Cvmfs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 module for Puppet: </a:t>
            </a:r>
            <a:b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						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hlinkClick r:id="rId11"/>
              </a:rPr>
              <a:t>https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hlinkClick r:id="rId11"/>
              </a:rPr>
              <a:t>://github.com/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hlinkClick r:id="rId11"/>
              </a:rPr>
              <a:t>cvmfs/puppet-cvmfs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GB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						(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hlinkClick r:id="rId12"/>
              </a:rPr>
              <a:t>straylen@cern.ch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Cvmfs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Quattor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:	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hlinkClick r:id="rId12"/>
              </a:rPr>
              <a:t>straylen@cern.ch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hlinkClick r:id="rId13"/>
              </a:rPr>
              <a:t>ian.collier@stfc.ac.uk</a:t>
            </a: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endParaRPr lang="en-GB" sz="2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7206-B575-474D-BD31-5D07F82684D2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 descr="cv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908" y="1305047"/>
            <a:ext cx="880997" cy="920435"/>
          </a:xfrm>
          <a:prstGeom prst="rect">
            <a:avLst/>
          </a:prstGeom>
        </p:spPr>
      </p:pic>
      <p:pic>
        <p:nvPicPr>
          <p:cNvPr id="9" name="Picture 8" descr="install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28" y="3137190"/>
            <a:ext cx="903587" cy="920435"/>
          </a:xfrm>
          <a:prstGeom prst="rect">
            <a:avLst/>
          </a:prstGeom>
        </p:spPr>
      </p:pic>
      <p:pic>
        <p:nvPicPr>
          <p:cNvPr id="10" name="Picture 9" descr="co-pilo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55" y="3143470"/>
            <a:ext cx="1061714" cy="920435"/>
          </a:xfrm>
          <a:prstGeom prst="rect">
            <a:avLst/>
          </a:prstGeom>
        </p:spPr>
      </p:pic>
      <p:pic>
        <p:nvPicPr>
          <p:cNvPr id="11" name="Picture 10" descr="ibuild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83" y="1325154"/>
            <a:ext cx="880997" cy="920435"/>
          </a:xfrm>
          <a:prstGeom prst="rect">
            <a:avLst/>
          </a:prstGeom>
        </p:spPr>
      </p:pic>
      <p:pic>
        <p:nvPicPr>
          <p:cNvPr id="12" name="Picture 11" descr="cvn-online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85"/>
          <a:stretch/>
        </p:blipFill>
        <p:spPr>
          <a:xfrm>
            <a:off x="7723460" y="3137190"/>
            <a:ext cx="957483" cy="862769"/>
          </a:xfrm>
          <a:prstGeom prst="rect">
            <a:avLst/>
          </a:prstGeom>
        </p:spPr>
      </p:pic>
      <p:pic>
        <p:nvPicPr>
          <p:cNvPr id="13" name="Picture 12" descr="f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354" y="1376237"/>
            <a:ext cx="880997" cy="9204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9853" y="2291304"/>
            <a:ext cx="1529620" cy="577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iBuilder</a:t>
            </a:r>
            <a:endParaRPr lang="en-US" dirty="0" smtClean="0"/>
          </a:p>
          <a:p>
            <a:pPr algn="ctr"/>
            <a:r>
              <a:rPr lang="en-US" sz="1000" dirty="0" smtClean="0"/>
              <a:t>TOOL TO BUILD VM IMAGES</a:t>
            </a:r>
          </a:p>
          <a:p>
            <a:pPr algn="ctr"/>
            <a:r>
              <a:rPr lang="en-US" sz="1000" dirty="0" smtClean="0"/>
              <a:t>FOR VARIOUS HYPERVISORS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1476647" y="4218153"/>
            <a:ext cx="1635497" cy="577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Installer</a:t>
            </a:r>
          </a:p>
          <a:p>
            <a:pPr algn="ctr"/>
            <a:r>
              <a:rPr lang="en-US" sz="1000" dirty="0" smtClean="0"/>
              <a:t>TOOL TO FACILITATE </a:t>
            </a:r>
          </a:p>
          <a:p>
            <a:pPr algn="ctr"/>
            <a:r>
              <a:rPr lang="en-US" sz="1000" dirty="0" smtClean="0"/>
              <a:t>INSTALLATION ON VIRTUALBOX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3380973" y="2291304"/>
            <a:ext cx="1643672" cy="577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CernVM</a:t>
            </a:r>
            <a:r>
              <a:rPr lang="en-US" dirty="0" smtClean="0"/>
              <a:t>-FS</a:t>
            </a:r>
          </a:p>
          <a:p>
            <a:pPr algn="ctr"/>
            <a:r>
              <a:rPr lang="en-US" sz="1000" dirty="0" smtClean="0"/>
              <a:t>DISTRIBUTED FILE SYSTEM</a:t>
            </a:r>
          </a:p>
          <a:p>
            <a:pPr algn="ctr"/>
            <a:r>
              <a:rPr lang="en-US" sz="1000" dirty="0" smtClean="0"/>
              <a:t>FOR SOFTWARE DISTRIBUTION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0215" y="4224433"/>
            <a:ext cx="1982985" cy="577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CoPilot</a:t>
            </a:r>
            <a:endParaRPr lang="en-US" dirty="0" smtClean="0"/>
          </a:p>
          <a:p>
            <a:pPr algn="ctr"/>
            <a:r>
              <a:rPr lang="en-US" sz="1000" dirty="0" smtClean="0"/>
              <a:t>TOOLKIT FOR BUILDING VOLUNTEER </a:t>
            </a:r>
          </a:p>
          <a:p>
            <a:pPr algn="ctr"/>
            <a:r>
              <a:rPr lang="en-US" sz="1000" dirty="0" smtClean="0"/>
              <a:t>COMPUTING CLOUDS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10345" y="2466362"/>
            <a:ext cx="206612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CernVM</a:t>
            </a:r>
          </a:p>
          <a:p>
            <a:pPr algn="ctr"/>
            <a:r>
              <a:rPr lang="en-US" sz="1000" dirty="0" smtClean="0"/>
              <a:t>VIRTUAL MACHINE  AVAILABLE FOR </a:t>
            </a:r>
          </a:p>
          <a:p>
            <a:pPr algn="ctr"/>
            <a:r>
              <a:rPr lang="en-US" sz="1000" dirty="0" smtClean="0"/>
              <a:t>ALL MAJOR HYPERVOSORS</a:t>
            </a:r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6895336" y="4198937"/>
            <a:ext cx="24297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CernVM</a:t>
            </a:r>
            <a:r>
              <a:rPr lang="en-US" dirty="0" smtClean="0"/>
              <a:t> Online</a:t>
            </a:r>
          </a:p>
          <a:p>
            <a:pPr algn="ctr"/>
            <a:r>
              <a:rPr lang="en-US" sz="1000" dirty="0" smtClean="0"/>
              <a:t>PORTAL TO MANAGE CERNVM</a:t>
            </a:r>
          </a:p>
          <a:p>
            <a:pPr algn="ctr"/>
            <a:r>
              <a:rPr lang="en-US" sz="1000" dirty="0" smtClean="0"/>
              <a:t>CONTEXTUALIZATION AND CONFIGURATIION</a:t>
            </a:r>
          </a:p>
          <a:p>
            <a:pPr algn="ctr"/>
            <a:r>
              <a:rPr lang="en-US" sz="1000" dirty="0" smtClean="0"/>
              <a:t>DETAILS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400100" y="5405526"/>
            <a:ext cx="8180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CernVM</a:t>
            </a:r>
            <a:r>
              <a:rPr lang="en-US" sz="2400" dirty="0" smtClean="0"/>
              <a:t> File System is a member of </a:t>
            </a:r>
            <a:r>
              <a:rPr lang="en-US" sz="2400" dirty="0" err="1" smtClean="0"/>
              <a:t>CernVM</a:t>
            </a:r>
            <a:r>
              <a:rPr lang="en-US" sz="2400" dirty="0" smtClean="0"/>
              <a:t> family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372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7206-B575-474D-BD31-5D07F82684D2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 descr="Facebook_like_thumb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065" y="1864658"/>
            <a:ext cx="3191826" cy="27337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0100" y="5405526"/>
            <a:ext cx="8180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Big success, used by ATLAS, </a:t>
            </a:r>
            <a:r>
              <a:rPr lang="en-US" sz="2400" dirty="0" err="1" smtClean="0"/>
              <a:t>LHCb</a:t>
            </a:r>
            <a:r>
              <a:rPr lang="en-US" sz="2400" dirty="0" smtClean="0"/>
              <a:t>, CMS, OSG, </a:t>
            </a:r>
          </a:p>
          <a:p>
            <a:pPr algn="ctr"/>
            <a:r>
              <a:rPr lang="en-US" sz="2400" dirty="0" smtClean="0"/>
              <a:t>UK e-Science…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066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9781"/>
            <a:ext cx="4238814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Deployment </a:t>
            </a:r>
            <a:r>
              <a:rPr lang="en-US" sz="2400" dirty="0"/>
              <a:t>target date for ATLAS and </a:t>
            </a:r>
            <a:r>
              <a:rPr lang="en-US" sz="2400" dirty="0" err="1"/>
              <a:t>LHCb</a:t>
            </a:r>
            <a:r>
              <a:rPr lang="en-US" sz="2400" dirty="0"/>
              <a:t> achieved (30 April)</a:t>
            </a:r>
          </a:p>
          <a:p>
            <a:pPr lvl="1"/>
            <a:r>
              <a:rPr lang="en-US" sz="2000" dirty="0"/>
              <a:t>No new software releases will be installed at sites without </a:t>
            </a:r>
            <a:r>
              <a:rPr lang="en-US" sz="2000" dirty="0" smtClean="0"/>
              <a:t>CVMFS</a:t>
            </a:r>
          </a:p>
          <a:p>
            <a:pPr lvl="1"/>
            <a:r>
              <a:rPr lang="en-US" sz="2000" dirty="0" smtClean="0"/>
              <a:t>Sites </a:t>
            </a:r>
            <a:r>
              <a:rPr lang="en-US" sz="2000" dirty="0"/>
              <a:t>without new software releases will stop to be used </a:t>
            </a:r>
          </a:p>
          <a:p>
            <a:r>
              <a:rPr lang="en-US" sz="2400" dirty="0"/>
              <a:t>CMS target date is April </a:t>
            </a:r>
            <a:r>
              <a:rPr lang="en-US" sz="2400" dirty="0" smtClean="0"/>
              <a:t>2014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7206-B575-474D-BD31-5D07F82684D2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cvmfs-lhcb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788" y="1829781"/>
            <a:ext cx="4071881" cy="341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21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ALICE</a:t>
            </a:r>
            <a:r>
              <a:rPr lang="en-US" baseline="30000" smtClean="0"/>
              <a:t>©</a:t>
            </a:r>
            <a:r>
              <a:rPr lang="en-US" smtClean="0"/>
              <a:t> | US Resource Review | 8-11 April 2013| Predrag Buncic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2418" y="6208668"/>
            <a:ext cx="484382" cy="36512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 descr="versioning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57" y="1327297"/>
            <a:ext cx="7845824" cy="48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51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7206-B575-474D-BD31-5D07F82684D2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6299" y="5405526"/>
            <a:ext cx="8180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Current  ALICE repository contains 1 000 000 files in 100 packages but only 90 000 of them are unique</a:t>
            </a:r>
            <a:endParaRPr lang="en-US" sz="2400" dirty="0"/>
          </a:p>
        </p:txBody>
      </p:sp>
      <p:pic>
        <p:nvPicPr>
          <p:cNvPr id="2" name="Picture 1" descr="File-Compres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572" y="908259"/>
            <a:ext cx="2156110" cy="1564720"/>
          </a:xfrm>
          <a:prstGeom prst="rect">
            <a:avLst/>
          </a:prstGeom>
        </p:spPr>
      </p:pic>
      <p:pic>
        <p:nvPicPr>
          <p:cNvPr id="4" name="Picture 3" descr="deduplica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2472979"/>
            <a:ext cx="59817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0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ALICE COLORS 1">
      <a:dk1>
        <a:srgbClr val="141313"/>
      </a:dk1>
      <a:lt1>
        <a:srgbClr val="FFFFFE"/>
      </a:lt1>
      <a:dk2>
        <a:srgbClr val="141313"/>
      </a:dk2>
      <a:lt2>
        <a:srgbClr val="FFFFFE"/>
      </a:lt2>
      <a:accent1>
        <a:srgbClr val="CD0920"/>
      </a:accent1>
      <a:accent2>
        <a:srgbClr val="DE6224"/>
      </a:accent2>
      <a:accent3>
        <a:srgbClr val="AA3639"/>
      </a:accent3>
      <a:accent4>
        <a:srgbClr val="1D262B"/>
      </a:accent4>
      <a:accent5>
        <a:srgbClr val="777877"/>
      </a:accent5>
      <a:accent6>
        <a:srgbClr val="777877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5298</TotalTime>
  <Words>1518</Words>
  <Application>Microsoft Macintosh PowerPoint</Application>
  <PresentationFormat>On-screen Show (4:3)</PresentationFormat>
  <Paragraphs>368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Thème Office</vt:lpstr>
      <vt:lpstr>ALICE migration to CVMFS Timeline &amp; Procedures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Scalability</vt:lpstr>
      <vt:lpstr>Failover</vt:lpstr>
      <vt:lpstr>PowerPoint Presentation</vt:lpstr>
      <vt:lpstr>Classic CernVM</vt:lpstr>
      <vt:lpstr>PowerPoint Presentation</vt:lpstr>
      <vt:lpstr>μCernVM</vt:lpstr>
      <vt:lpstr>Time machine</vt:lpstr>
      <vt:lpstr>Long Term Data Preservation</vt:lpstr>
      <vt:lpstr>PowerPoint Presentation</vt:lpstr>
      <vt:lpstr>PowerPoint Presentation</vt:lpstr>
      <vt:lpstr>PowerPoint Presentation</vt:lpstr>
      <vt:lpstr>Works for ALICE…</vt:lpstr>
      <vt:lpstr>Use of HLT farm for Offline processing</vt:lpstr>
      <vt:lpstr>ALICE HLT will grow even bigger…</vt:lpstr>
      <vt:lpstr>PowerPoint Presentation</vt:lpstr>
      <vt:lpstr>Already available…</vt:lpstr>
      <vt:lpstr>CernVM Online</vt:lpstr>
      <vt:lpstr>VM (context) definiton</vt:lpstr>
      <vt:lpstr>Cluster definition</vt:lpstr>
      <vt:lpstr>CernVM Cloud Workflow</vt:lpstr>
      <vt:lpstr>CernVM Cloud Gateway</vt:lpstr>
      <vt:lpstr>PowerPoint Presentation</vt:lpstr>
      <vt:lpstr>PowerPoint Presentation</vt:lpstr>
      <vt:lpstr>Why CVMFS?</vt:lpstr>
      <vt:lpstr>Timeline</vt:lpstr>
      <vt:lpstr>PowerPoint Presentation</vt:lpstr>
      <vt:lpstr>Deployment Configurations</vt:lpstr>
      <vt:lpstr>Site Installation -- Squid</vt:lpstr>
      <vt:lpstr>Site Installation – yum</vt:lpstr>
      <vt:lpstr>Site Installation – /etc/cvmfs</vt:lpstr>
      <vt:lpstr>Site Installation – NFS Mode</vt:lpstr>
      <vt:lpstr>Monitoring and Debugging</vt:lpstr>
      <vt:lpstr>Useful Links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subject/>
  <dc:creator>Diana</dc:creator>
  <cp:keywords/>
  <dc:description/>
  <cp:lastModifiedBy>Predrag Buncic</cp:lastModifiedBy>
  <cp:revision>411</cp:revision>
  <dcterms:created xsi:type="dcterms:W3CDTF">2010-04-12T23:12:02Z</dcterms:created>
  <dcterms:modified xsi:type="dcterms:W3CDTF">2013-06-05T23:23:20Z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