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0" r:id="rId2"/>
    <p:sldId id="320" r:id="rId3"/>
    <p:sldId id="321" r:id="rId4"/>
    <p:sldId id="322" r:id="rId5"/>
    <p:sldId id="325" r:id="rId6"/>
    <p:sldId id="306" r:id="rId7"/>
    <p:sldId id="323" r:id="rId8"/>
    <p:sldId id="295" r:id="rId9"/>
    <p:sldId id="299" r:id="rId10"/>
    <p:sldId id="319" r:id="rId11"/>
    <p:sldId id="307" r:id="rId12"/>
    <p:sldId id="315" r:id="rId13"/>
    <p:sldId id="309" r:id="rId14"/>
    <p:sldId id="324" r:id="rId15"/>
    <p:sldId id="314" r:id="rId16"/>
    <p:sldId id="308" r:id="rId17"/>
    <p:sldId id="303" r:id="rId18"/>
    <p:sldId id="316" r:id="rId19"/>
    <p:sldId id="294" r:id="rId20"/>
    <p:sldId id="310" r:id="rId21"/>
    <p:sldId id="313" r:id="rId22"/>
    <p:sldId id="311" r:id="rId23"/>
    <p:sldId id="318" r:id="rId24"/>
    <p:sldId id="32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11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3" autoAdjust="0"/>
  </p:normalViewPr>
  <p:slideViewPr>
    <p:cSldViewPr snapToGrid="0" snapToObjects="1">
      <p:cViewPr varScale="1">
        <p:scale>
          <a:sx n="71" d="100"/>
          <a:sy n="71" d="100"/>
        </p:scale>
        <p:origin x="-1810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3384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41BA7-F331-4480-B7DD-6DC4F68358BC}" type="datetimeFigureOut">
              <a:rPr lang="en-US" smtClean="0"/>
              <a:t>6/5/2013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0C2D5-1BFC-4C9B-B226-3BD29AF0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73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5F9DF-0F5D-4FAB-A733-04E5BA79179F}" type="datetimeFigureOut">
              <a:rPr lang="de-DE" smtClean="0"/>
              <a:pPr/>
              <a:t>05.06.2013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F5657-46C3-436C-9CCB-1BE2C9CF628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808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679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836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289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432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293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103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746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2705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165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969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977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56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6125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486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750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52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580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18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05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826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18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85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114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F5657-46C3-436C-9CCB-1BE2C9CF628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75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0345"/>
            <a:ext cx="7772400" cy="252105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0040"/>
            <a:ext cx="6400800" cy="1691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>
          <a:xfrm>
            <a:off x="6838737" y="6624540"/>
            <a:ext cx="612843" cy="213671"/>
          </a:xfrm>
        </p:spPr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9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8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1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00" y="684000"/>
            <a:ext cx="8686810" cy="551032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2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180000" y="36091"/>
            <a:ext cx="7607640" cy="446937"/>
          </a:xfrm>
        </p:spPr>
        <p:txBody>
          <a:bodyPr/>
          <a:lstStyle>
            <a:lvl1pPr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Click to edit Master title style</a:t>
            </a:r>
            <a:endParaRPr lang="de-DE" dirty="0"/>
          </a:p>
        </p:txBody>
      </p:sp>
      <p:sp>
        <p:nvSpPr>
          <p:cNvPr id="28" name="Foliennummernplatzhalt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28705"/>
            <a:ext cx="7772400" cy="157651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052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20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00" y="684000"/>
            <a:ext cx="4207174" cy="521096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3362" y="684000"/>
            <a:ext cx="4163438" cy="521096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6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1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0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6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32F2-6CF2-CD4C-BE23-7AE40DB86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" y="2410"/>
            <a:ext cx="9137570" cy="685317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40482" y="6605588"/>
            <a:ext cx="976312" cy="252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00" y="20851"/>
            <a:ext cx="8686810" cy="446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00" y="684000"/>
            <a:ext cx="8686810" cy="548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3989" y="6624540"/>
            <a:ext cx="612843" cy="21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fld id="{76B932F2-6CF2-CD4C-BE23-7AE40DB8633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489" y="20324"/>
            <a:ext cx="2184537" cy="579916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653" y="6196004"/>
            <a:ext cx="988678" cy="62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89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LHCONE/LhcOneVR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LHCONE/LhcOneHowToConnec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getFile.py/access?contribId=8&amp;resId=1&amp;materialId=slides&amp;confId=17971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pub/LHCONE/LhcOneVRF/LHCONE_VRF_Operational_Handbook-v0.5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conferenceDisplay.py?confId=215393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cern.ch/conferenceDisplay.py?confId=241490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LHCONE/WebHome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dico.cern.ch/conferenceDisplay.py?confId=236955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lhcone.net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LHC Open Network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Project </a:t>
            </a:r>
            <a:r>
              <a:rPr lang="en-US" dirty="0"/>
              <a:t>status and site involvement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4216104"/>
            <a:ext cx="6400800" cy="16916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Ramiro Voicu (Caltech/USLHCNet)</a:t>
            </a:r>
          </a:p>
          <a:p>
            <a:endParaRPr lang="en-US" dirty="0" smtClean="0"/>
          </a:p>
          <a:p>
            <a:r>
              <a:rPr lang="en-US" dirty="0"/>
              <a:t>ALICE T1/T2 workshop</a:t>
            </a:r>
            <a:endParaRPr lang="en-US" dirty="0" smtClean="0"/>
          </a:p>
          <a:p>
            <a:r>
              <a:rPr lang="en-US" dirty="0" smtClean="0"/>
              <a:t> Lyon, June 5th,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2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Current logical connectivity diagram: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Routed L3VPN Service, VRF, cont.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28" y="1439148"/>
            <a:ext cx="7201019" cy="380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65400" y="5546403"/>
            <a:ext cx="2722002" cy="399990"/>
          </a:xfrm>
          <a:prstGeom prst="rect">
            <a:avLst/>
          </a:prstGeom>
          <a:solidFill>
            <a:srgbClr val="002060"/>
          </a:solidFill>
          <a:ln w="25400">
            <a:solidFill>
              <a:srgbClr val="FFEB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lIns="91332" tIns="45661" rIns="91332" bIns="45661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b="1" dirty="0" err="1" smtClean="0">
                <a:solidFill>
                  <a:srgbClr val="FFFFFF"/>
                </a:solidFill>
              </a:rPr>
              <a:t>Mian</a:t>
            </a:r>
            <a:r>
              <a:rPr lang="en-US" sz="2000" b="1" dirty="0" smtClean="0">
                <a:solidFill>
                  <a:srgbClr val="FFFFFF"/>
                </a:solidFill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</a:rPr>
              <a:t>Usman</a:t>
            </a:r>
            <a:r>
              <a:rPr lang="en-US" sz="2000" b="1" dirty="0" smtClean="0">
                <a:solidFill>
                  <a:srgbClr val="FFFFFF"/>
                </a:solidFill>
              </a:rPr>
              <a:t>, DANTE</a:t>
            </a:r>
          </a:p>
        </p:txBody>
      </p:sp>
    </p:spTree>
    <p:extLst>
      <p:ext uri="{BB962C8B-B14F-4D97-AF65-F5344CB8AC3E}">
        <p14:creationId xmlns:p14="http://schemas.microsoft.com/office/powerpoint/2010/main" val="37179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inter-domain </a:t>
            </a:r>
            <a:r>
              <a:rPr lang="en-US" dirty="0" err="1" smtClean="0"/>
              <a:t>peerings</a:t>
            </a:r>
            <a:r>
              <a:rPr lang="en-US" dirty="0" smtClean="0"/>
              <a:t> are established at Open </a:t>
            </a:r>
            <a:r>
              <a:rPr lang="en-US" dirty="0" err="1" smtClean="0"/>
              <a:t>Lightpath</a:t>
            </a:r>
            <a:r>
              <a:rPr lang="en-US" dirty="0" smtClean="0"/>
              <a:t> Exchanges</a:t>
            </a:r>
          </a:p>
          <a:p>
            <a:r>
              <a:rPr lang="en-US" dirty="0" smtClean="0"/>
              <a:t>Any R&amp;E Network or End-site can peer with the LHCONE domains at any of the Exchange Points (or directly)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Inter-domain connectivity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0" r="1020" b="9542"/>
          <a:stretch/>
        </p:blipFill>
        <p:spPr bwMode="auto">
          <a:xfrm>
            <a:off x="493716" y="2319852"/>
            <a:ext cx="8379354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4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information on wiki: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twiki.cern.ch/twiki/bin/view/LHCONE/LhcOneVRF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List of BGP communities on the wiki</a:t>
            </a:r>
          </a:p>
          <a:p>
            <a:endParaRPr lang="en-US" dirty="0"/>
          </a:p>
          <a:p>
            <a:r>
              <a:rPr lang="en-US" dirty="0" smtClean="0"/>
              <a:t>Implementation recommendations: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filter by prefix length. Any prefix length must be accepted</a:t>
            </a:r>
          </a:p>
          <a:p>
            <a:pPr lvl="1"/>
            <a:r>
              <a:rPr lang="en-US" dirty="0" smtClean="0"/>
              <a:t>Apply </a:t>
            </a:r>
            <a:r>
              <a:rPr lang="en-US" dirty="0"/>
              <a:t>maximum-prefix checks. Ad-</a:t>
            </a:r>
            <a:r>
              <a:rPr lang="en-US" dirty="0" err="1"/>
              <a:t>hocs</a:t>
            </a:r>
            <a:r>
              <a:rPr lang="en-US" dirty="0"/>
              <a:t> for </a:t>
            </a:r>
            <a:r>
              <a:rPr lang="en-US" dirty="0" err="1"/>
              <a:t>TierXs</a:t>
            </a:r>
            <a:r>
              <a:rPr lang="en-US" dirty="0"/>
              <a:t>, 3000 between VRFs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allow </a:t>
            </a:r>
            <a:r>
              <a:rPr lang="en-US" dirty="0" smtClean="0"/>
              <a:t>private AS Numbers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LHCONE L3VPN for Service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000" y="684000"/>
            <a:ext cx="8686810" cy="571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Wiki instructions:</a:t>
            </a:r>
            <a:br>
              <a:rPr lang="en-US" dirty="0" smtClean="0"/>
            </a:br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twiki.cern.ch/twiki/bin/view/LHCONE/LhcOneHowToConnect</a:t>
            </a:r>
            <a:r>
              <a:rPr lang="en-US" sz="2200" dirty="0" smtClean="0"/>
              <a:t> </a:t>
            </a:r>
            <a:endParaRPr lang="en-US" sz="2200" dirty="0"/>
          </a:p>
          <a:p>
            <a:r>
              <a:rPr lang="en-US" dirty="0" smtClean="0"/>
              <a:t>Any LHC computing site can connect to the LHCONE infrastructure</a:t>
            </a:r>
          </a:p>
          <a:p>
            <a:pPr lvl="1"/>
            <a:r>
              <a:rPr lang="en-US" dirty="0" smtClean="0"/>
              <a:t>Connect to one of the VRF domains</a:t>
            </a:r>
          </a:p>
          <a:p>
            <a:pPr lvl="2"/>
            <a:r>
              <a:rPr lang="en-US" dirty="0"/>
              <a:t>see Wiki for list of active VRF </a:t>
            </a:r>
            <a:r>
              <a:rPr lang="en-US" dirty="0" smtClean="0"/>
              <a:t>domains</a:t>
            </a:r>
          </a:p>
          <a:p>
            <a:pPr lvl="1"/>
            <a:r>
              <a:rPr lang="en-US" dirty="0" smtClean="0"/>
              <a:t>directly or at exchange point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 computing site (</a:t>
            </a:r>
            <a:r>
              <a:rPr lang="en-US" dirty="0" err="1" smtClean="0"/>
              <a:t>TierX</a:t>
            </a:r>
            <a:r>
              <a:rPr lang="en-US" dirty="0" smtClean="0"/>
              <a:t>) needs to have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7111"/>
                </a:solidFill>
              </a:rPr>
              <a:t>public </a:t>
            </a:r>
            <a:r>
              <a:rPr lang="en-US" b="1" dirty="0">
                <a:solidFill>
                  <a:srgbClr val="FF7111"/>
                </a:solidFill>
              </a:rPr>
              <a:t>IP addresses</a:t>
            </a:r>
          </a:p>
          <a:p>
            <a:pPr lvl="1"/>
            <a:r>
              <a:rPr lang="en-US" b="1" dirty="0" smtClean="0">
                <a:solidFill>
                  <a:srgbClr val="FF7111"/>
                </a:solidFill>
              </a:rPr>
              <a:t>a </a:t>
            </a:r>
            <a:r>
              <a:rPr lang="en-US" b="1" dirty="0">
                <a:solidFill>
                  <a:srgbClr val="FF7111"/>
                </a:solidFill>
              </a:rPr>
              <a:t>public </a:t>
            </a:r>
            <a:r>
              <a:rPr lang="en-US" b="1" dirty="0" smtClean="0">
                <a:solidFill>
                  <a:srgbClr val="FF7111"/>
                </a:solidFill>
              </a:rPr>
              <a:t>AS Number</a:t>
            </a:r>
            <a:endParaRPr lang="en-US" b="1" dirty="0">
              <a:solidFill>
                <a:srgbClr val="FF7111"/>
              </a:solidFill>
            </a:endParaRPr>
          </a:p>
          <a:p>
            <a:pPr lvl="1"/>
            <a:r>
              <a:rPr lang="en-US" b="1" dirty="0" smtClean="0">
                <a:solidFill>
                  <a:srgbClr val="FF7111"/>
                </a:solidFill>
              </a:rPr>
              <a:t>a </a:t>
            </a:r>
            <a:r>
              <a:rPr lang="en-US" b="1" dirty="0">
                <a:solidFill>
                  <a:srgbClr val="FF7111"/>
                </a:solidFill>
              </a:rPr>
              <a:t>BGP capable router </a:t>
            </a:r>
            <a:endParaRPr lang="en-US" b="1" dirty="0" smtClean="0">
              <a:solidFill>
                <a:srgbClr val="FF7111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 smtClean="0"/>
              <a:t>LHCONE transports </a:t>
            </a:r>
            <a:r>
              <a:rPr lang="en-US" b="1" dirty="0" smtClean="0">
                <a:solidFill>
                  <a:srgbClr val="FF7111"/>
                </a:solidFill>
              </a:rPr>
              <a:t>LHC data traffic only </a:t>
            </a:r>
          </a:p>
          <a:p>
            <a:pPr lvl="1"/>
            <a:r>
              <a:rPr lang="en-US" dirty="0" smtClean="0"/>
              <a:t>Announce only LCG IP prefixes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7111"/>
                </a:solidFill>
              </a:rPr>
              <a:t>Traffic must be symmetric</a:t>
            </a:r>
            <a:r>
              <a:rPr lang="en-US" dirty="0" smtClean="0"/>
              <a:t>, to avoid problems with </a:t>
            </a:r>
            <a:r>
              <a:rPr lang="en-US" dirty="0" err="1" smtClean="0"/>
              <a:t>stateful</a:t>
            </a:r>
            <a:r>
              <a:rPr lang="en-US" dirty="0" smtClean="0"/>
              <a:t> firewalls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Site Connection HOWTO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Recommendations to address asymmetric routing: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Define </a:t>
            </a:r>
            <a:r>
              <a:rPr lang="en-US" sz="2000" dirty="0" smtClean="0"/>
              <a:t>local </a:t>
            </a:r>
            <a:r>
              <a:rPr lang="en-US" sz="2000" dirty="0"/>
              <a:t>LAN address ranges that will participate in LHCONE. </a:t>
            </a:r>
            <a:r>
              <a:rPr lang="en-US" sz="2000" dirty="0" smtClean="0"/>
              <a:t> Advertise </a:t>
            </a:r>
            <a:r>
              <a:rPr lang="en-US" sz="2000" dirty="0"/>
              <a:t>these address range prefixes to LHCONE using </a:t>
            </a:r>
            <a:r>
              <a:rPr lang="en-US" sz="2000" dirty="0" smtClean="0"/>
              <a:t>BGP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Agree to </a:t>
            </a:r>
            <a:r>
              <a:rPr lang="en-US" sz="2000" dirty="0"/>
              <a:t>accept </a:t>
            </a:r>
            <a:r>
              <a:rPr lang="en-US" sz="2000" b="1" dirty="0"/>
              <a:t>all</a:t>
            </a:r>
            <a:r>
              <a:rPr lang="en-US" sz="2000" dirty="0"/>
              <a:t> BGP route prefixes advertised by the </a:t>
            </a:r>
            <a:r>
              <a:rPr lang="en-US" sz="2000" dirty="0" smtClean="0"/>
              <a:t>LHCONE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Ensure that </a:t>
            </a:r>
            <a:r>
              <a:rPr lang="en-US" sz="2000" b="1" dirty="0"/>
              <a:t>only</a:t>
            </a:r>
            <a:r>
              <a:rPr lang="en-US" sz="2000" dirty="0"/>
              <a:t> hosts in your locally defined LHCONE ranges have the ability to forward packets into the LHCONE </a:t>
            </a:r>
            <a:r>
              <a:rPr lang="en-US" sz="2000" dirty="0" smtClean="0"/>
              <a:t>network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Ensure that </a:t>
            </a:r>
            <a:r>
              <a:rPr lang="en-US" sz="2000" dirty="0"/>
              <a:t>the </a:t>
            </a:r>
            <a:r>
              <a:rPr lang="en-US" sz="2000" dirty="0" smtClean="0"/>
              <a:t>LHCONE paths are </a:t>
            </a:r>
            <a:r>
              <a:rPr lang="en-US" sz="2000" dirty="0"/>
              <a:t>preferred over general R&amp;E </a:t>
            </a:r>
            <a:r>
              <a:rPr lang="en-US" sz="2000" dirty="0" smtClean="0"/>
              <a:t>IP paths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End sites should avoid static configuration of packet filters, </a:t>
            </a:r>
            <a:r>
              <a:rPr lang="en-US" sz="2000" dirty="0" smtClean="0"/>
              <a:t>BGP prefix </a:t>
            </a:r>
            <a:r>
              <a:rPr lang="en-US" sz="2000" dirty="0"/>
              <a:t>lists and policy based routing, where </a:t>
            </a:r>
            <a:r>
              <a:rPr lang="en-US" sz="2000" dirty="0" smtClean="0"/>
              <a:t>possible.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More details here: </a:t>
            </a:r>
            <a:r>
              <a:rPr lang="en-US" sz="2000" dirty="0">
                <a:hlinkClick r:id="rId3"/>
              </a:rPr>
              <a:t>https://indico.cern.ch/getFile.py/access?contribId=8&amp;resId=1&amp;materialId=slides&amp;confId=179710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recommendations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203820" y="5900609"/>
            <a:ext cx="3940179" cy="399990"/>
          </a:xfrm>
          <a:prstGeom prst="rect">
            <a:avLst/>
          </a:prstGeom>
          <a:solidFill>
            <a:srgbClr val="002060"/>
          </a:solidFill>
          <a:ln w="25400">
            <a:solidFill>
              <a:srgbClr val="FFEB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lIns="91332" tIns="45661" rIns="91332" bIns="45661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b="1" dirty="0" smtClean="0">
                <a:solidFill>
                  <a:srgbClr val="FFFFFF"/>
                </a:solidFill>
              </a:rPr>
              <a:t>Michael O’Connor, ESnet</a:t>
            </a:r>
          </a:p>
        </p:txBody>
      </p:sp>
    </p:spTree>
    <p:extLst>
      <p:ext uri="{BB962C8B-B14F-4D97-AF65-F5344CB8AC3E}">
        <p14:creationId xmlns:p14="http://schemas.microsoft.com/office/powerpoint/2010/main" val="6249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Operational Model is broadly based on the LHCOPN experience</a:t>
            </a:r>
          </a:p>
          <a:p>
            <a:endParaRPr lang="en-US" dirty="0" smtClean="0"/>
          </a:p>
          <a:p>
            <a:r>
              <a:rPr lang="en-US" dirty="0" smtClean="0"/>
              <a:t>Basic principle: A sites experiencing problems contacts its first LHCONE upstream provider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Still in the process of being worked out</a:t>
            </a:r>
          </a:p>
          <a:p>
            <a:endParaRPr lang="en-US" dirty="0" smtClean="0"/>
          </a:p>
          <a:p>
            <a:r>
              <a:rPr lang="en-US" dirty="0" smtClean="0"/>
              <a:t>Current operational handbook draft: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twiki.cern.ch/twiki/pub/LHCONE/LhcOneVRF/LHCONE_VRF_Operational_Handbook-v0.5.pptx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LHCONE Operational Aspects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service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PATH TO A DEMONSTRATION SYSTEM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70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Point-to-point circuit service complements the L3VPN service and provides </a:t>
            </a:r>
            <a:r>
              <a:rPr lang="en-US" dirty="0" smtClean="0">
                <a:solidFill>
                  <a:srgbClr val="FF7111"/>
                </a:solidFill>
              </a:rPr>
              <a:t>predictable performance</a:t>
            </a:r>
          </a:p>
          <a:p>
            <a:pPr lvl="1"/>
            <a:r>
              <a:rPr lang="en-US" dirty="0" smtClean="0"/>
              <a:t>Guaranteed bandwidth between a pair of end-points (VRF domains and/or end-sites)</a:t>
            </a:r>
          </a:p>
          <a:p>
            <a:pPr lvl="1"/>
            <a:r>
              <a:rPr lang="en-US" dirty="0" smtClean="0"/>
              <a:t>No jitter and predictable delay</a:t>
            </a:r>
          </a:p>
          <a:p>
            <a:r>
              <a:rPr lang="en-US" dirty="0" smtClean="0"/>
              <a:t>Several provisioning systems developed by R&amp;E community: OSCARS (ESnet), OpenDRAC (SURFnet), G-Lambda-A (AIST), G-Lambda-K (KDDI), </a:t>
            </a:r>
            <a:r>
              <a:rPr lang="en-US" dirty="0" err="1" smtClean="0"/>
              <a:t>AutoBAHN</a:t>
            </a:r>
            <a:r>
              <a:rPr lang="en-US" dirty="0" smtClean="0"/>
              <a:t> (GEANT)</a:t>
            </a:r>
            <a:endParaRPr lang="en-US" dirty="0"/>
          </a:p>
          <a:p>
            <a:r>
              <a:rPr lang="en-US" dirty="0" smtClean="0"/>
              <a:t>Inter-domain: need accepted standard </a:t>
            </a:r>
          </a:p>
          <a:p>
            <a:r>
              <a:rPr lang="en-US" dirty="0" smtClean="0"/>
              <a:t>OGF NSI: The standards Network Services Interface</a:t>
            </a:r>
          </a:p>
          <a:p>
            <a:r>
              <a:rPr lang="en-US" dirty="0" smtClean="0"/>
              <a:t>Connection Service (NSI CS):</a:t>
            </a:r>
          </a:p>
          <a:p>
            <a:pPr lvl="1"/>
            <a:r>
              <a:rPr lang="en-US" dirty="0" smtClean="0"/>
              <a:t>v1 ‘done’ and demonstrated e.g. at GLIF and SC’12</a:t>
            </a:r>
          </a:p>
          <a:p>
            <a:pPr lvl="1"/>
            <a:r>
              <a:rPr lang="en-US" dirty="0" smtClean="0"/>
              <a:t>Currently standardizing v2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Point-to-Point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4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Intended </a:t>
            </a:r>
            <a:r>
              <a:rPr lang="en-US" dirty="0"/>
              <a:t>to support bulk data transfers at high rate</a:t>
            </a:r>
          </a:p>
          <a:p>
            <a:r>
              <a:rPr lang="en-US" dirty="0"/>
              <a:t>Separation from GPN-style infrastructure to avoid interferences between flows</a:t>
            </a:r>
          </a:p>
          <a:p>
            <a:r>
              <a:rPr lang="en-US" dirty="0" smtClean="0"/>
              <a:t>Conducted 2 workshops: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LHCONE P2P workshop was held in December </a:t>
            </a:r>
            <a:r>
              <a:rPr lang="en-US" dirty="0" smtClean="0"/>
              <a:t>2012</a:t>
            </a:r>
          </a:p>
          <a:p>
            <a:pPr lvl="2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indico.cern.ch/conferenceDisplay.py?confId=215393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workshop held May 2013 in </a:t>
            </a:r>
            <a:r>
              <a:rPr lang="en-US" dirty="0" smtClean="0"/>
              <a:t>Geneva</a:t>
            </a:r>
          </a:p>
          <a:p>
            <a:pPr lvl="2"/>
            <a:r>
              <a:rPr lang="en-US" dirty="0">
                <a:hlinkClick r:id="rId4"/>
              </a:rPr>
              <a:t>https://indico.cern.ch/conferenceDisplay.py?confId=241490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(Some) Challenges: </a:t>
            </a:r>
          </a:p>
          <a:p>
            <a:pPr lvl="1"/>
            <a:r>
              <a:rPr lang="en-US" dirty="0" smtClean="0"/>
              <a:t>multi-domain system</a:t>
            </a:r>
          </a:p>
          <a:p>
            <a:pPr lvl="1"/>
            <a:r>
              <a:rPr lang="en-US" dirty="0" smtClean="0"/>
              <a:t>edge connectivity – to and within end-sites</a:t>
            </a:r>
          </a:p>
          <a:p>
            <a:pPr lvl="1"/>
            <a:r>
              <a:rPr lang="en-US" dirty="0" smtClean="0"/>
              <a:t>how to use the system from LHC experiments’ perspective</a:t>
            </a:r>
            <a:endParaRPr lang="en-US" dirty="0"/>
          </a:p>
          <a:p>
            <a:pPr lvl="2"/>
            <a:r>
              <a:rPr lang="en-US" dirty="0" smtClean="0"/>
              <a:t>e.g. ANSE project in the US</a:t>
            </a:r>
          </a:p>
          <a:p>
            <a:pPr lvl="1"/>
            <a:r>
              <a:rPr lang="en-US" dirty="0" smtClean="0"/>
              <a:t>manage expectations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Service in LHCONE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Demo proposed and led by </a:t>
            </a:r>
            <a:r>
              <a:rPr lang="en-US" dirty="0" err="1" smtClean="0"/>
              <a:t>Inder</a:t>
            </a:r>
            <a:r>
              <a:rPr lang="en-US" dirty="0" smtClean="0"/>
              <a:t> </a:t>
            </a:r>
            <a:r>
              <a:rPr lang="en-US" dirty="0" err="1" smtClean="0"/>
              <a:t>Monga</a:t>
            </a:r>
            <a:r>
              <a:rPr lang="en-US" dirty="0" smtClean="0"/>
              <a:t> (ESnet)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Choose a few interested sites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dirty="0" smtClean="0"/>
              <a:t>Build </a:t>
            </a:r>
            <a:r>
              <a:rPr lang="en-US" dirty="0"/>
              <a:t>static mesh of P2P </a:t>
            </a:r>
            <a:r>
              <a:rPr lang="en-US" dirty="0" smtClean="0"/>
              <a:t>circuits with small but permanent bandwidth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Use NSI 2.0 mechanisms </a:t>
            </a:r>
            <a:r>
              <a:rPr lang="en-US" dirty="0" smtClean="0"/>
              <a:t>to</a:t>
            </a:r>
          </a:p>
          <a:p>
            <a:pPr lvl="2"/>
            <a:r>
              <a:rPr lang="en-US" dirty="0"/>
              <a:t> Dynamically increase and reduce </a:t>
            </a:r>
            <a:r>
              <a:rPr lang="en-US" dirty="0" smtClean="0"/>
              <a:t>bandwidth</a:t>
            </a:r>
          </a:p>
          <a:p>
            <a:pPr lvl="2"/>
            <a:r>
              <a:rPr lang="en-US" dirty="0"/>
              <a:t> Based on Job placement or transfer </a:t>
            </a:r>
            <a:r>
              <a:rPr lang="en-US" dirty="0" smtClean="0"/>
              <a:t>queue</a:t>
            </a:r>
          </a:p>
          <a:p>
            <a:pPr lvl="2"/>
            <a:r>
              <a:rPr lang="en-US" dirty="0"/>
              <a:t> Based or dynamic allocation of </a:t>
            </a:r>
            <a:r>
              <a:rPr lang="en-US" dirty="0" smtClean="0"/>
              <a:t>resources</a:t>
            </a:r>
            <a:endParaRPr lang="en-US" dirty="0"/>
          </a:p>
          <a:p>
            <a:r>
              <a:rPr lang="en-US" dirty="0" smtClean="0"/>
              <a:t>Define adequate metrics!</a:t>
            </a:r>
          </a:p>
          <a:p>
            <a:pPr lvl="1"/>
            <a:r>
              <a:rPr lang="en-US" dirty="0" smtClean="0"/>
              <a:t>for meaningful comparison with GPN or/and VRF</a:t>
            </a:r>
          </a:p>
          <a:p>
            <a:r>
              <a:rPr lang="en-US" dirty="0" smtClean="0"/>
              <a:t>Time scale: TDB (“this year”)</a:t>
            </a:r>
          </a:p>
          <a:p>
            <a:r>
              <a:rPr lang="en-US" dirty="0" smtClean="0"/>
              <a:t>Participation: TDB (“any site/domain interested”)</a:t>
            </a:r>
          </a:p>
          <a:p>
            <a:r>
              <a:rPr lang="en-US" dirty="0" smtClean="0"/>
              <a:t>More discussion at the next LHCONE/LHCOPN meeting in Paris (June 2013)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Demo/</a:t>
            </a:r>
            <a:r>
              <a:rPr lang="en-US" dirty="0" err="1" smtClean="0"/>
              <a:t>Testbed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endParaRPr lang="en-US" dirty="0" smtClean="0"/>
          </a:p>
          <a:p>
            <a:r>
              <a:rPr lang="en-US" dirty="0" smtClean="0"/>
              <a:t>LHCONE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L3VPN service, VRF</a:t>
            </a:r>
          </a:p>
          <a:p>
            <a:endParaRPr lang="en-US" dirty="0" smtClean="0"/>
          </a:p>
          <a:p>
            <a:r>
              <a:rPr lang="en-US" dirty="0"/>
              <a:t>Connection </a:t>
            </a:r>
            <a:r>
              <a:rPr lang="en-US" dirty="0" smtClean="0"/>
              <a:t>recommendations</a:t>
            </a:r>
          </a:p>
          <a:p>
            <a:endParaRPr lang="en-US" dirty="0"/>
          </a:p>
          <a:p>
            <a:r>
              <a:rPr lang="en-US" dirty="0" smtClean="0"/>
              <a:t>R&amp;D activities</a:t>
            </a:r>
          </a:p>
          <a:p>
            <a:endParaRPr lang="en-US" dirty="0"/>
          </a:p>
          <a:p>
            <a:r>
              <a:rPr lang="en-US" dirty="0" smtClean="0"/>
              <a:t>Summary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3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SDN/</a:t>
            </a:r>
            <a:r>
              <a:rPr lang="en-US" dirty="0" err="1" smtClean="0"/>
              <a:t>Openflow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OTHER R&amp;D ACTIVITIES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81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Meeting on SDN in LHCONE, May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2013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201" y="684000"/>
            <a:ext cx="8964000" cy="55103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Discussed the potential use case: SDN/</a:t>
            </a:r>
            <a:r>
              <a:rPr lang="en-US" b="1" dirty="0" err="1" smtClean="0"/>
              <a:t>Openflow</a:t>
            </a:r>
            <a:r>
              <a:rPr lang="en-US" b="1" dirty="0" smtClean="0"/>
              <a:t> could enable solutions to problems where no commercial solution exists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6600"/>
                </a:solidFill>
              </a:rPr>
              <a:t>Identify </a:t>
            </a:r>
            <a:r>
              <a:rPr lang="en-US" b="1" dirty="0">
                <a:solidFill>
                  <a:srgbClr val="FF6600"/>
                </a:solidFill>
              </a:rPr>
              <a:t>p</a:t>
            </a:r>
            <a:r>
              <a:rPr lang="en-US" b="1" dirty="0" smtClean="0">
                <a:solidFill>
                  <a:srgbClr val="FF6600"/>
                </a:solidFill>
              </a:rPr>
              <a:t>ossible issues/problems </a:t>
            </a:r>
            <a:r>
              <a:rPr lang="en-US" b="1" dirty="0" err="1" smtClean="0">
                <a:solidFill>
                  <a:srgbClr val="FF6600"/>
                </a:solidFill>
              </a:rPr>
              <a:t>Openflow</a:t>
            </a:r>
            <a:r>
              <a:rPr lang="en-US" b="1" dirty="0" smtClean="0">
                <a:solidFill>
                  <a:srgbClr val="FF6600"/>
                </a:solidFill>
              </a:rPr>
              <a:t> could solve,  for which  no other solution currently exists?</a:t>
            </a:r>
            <a:endParaRPr lang="en-US" dirty="0" smtClean="0"/>
          </a:p>
          <a:p>
            <a:r>
              <a:rPr lang="en-US" dirty="0" smtClean="0"/>
              <a:t>Multitude </a:t>
            </a:r>
            <a:r>
              <a:rPr lang="en-US" dirty="0"/>
              <a:t>of transatlantic circuits makes flow </a:t>
            </a:r>
            <a:r>
              <a:rPr lang="en-US" dirty="0" smtClean="0"/>
              <a:t>management difficult</a:t>
            </a:r>
          </a:p>
          <a:p>
            <a:pPr lvl="1"/>
            <a:r>
              <a:rPr lang="en-US" dirty="0" smtClean="0"/>
              <a:t>Impacts the LHCONE </a:t>
            </a:r>
            <a:r>
              <a:rPr lang="en-US" dirty="0"/>
              <a:t>VRF, but also the </a:t>
            </a:r>
            <a:r>
              <a:rPr lang="en-US" dirty="0" smtClean="0"/>
              <a:t>GPN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satisfactory commercial solution has been found at </a:t>
            </a:r>
            <a:r>
              <a:rPr lang="en-US" dirty="0" smtClean="0"/>
              <a:t>layers 1-3</a:t>
            </a:r>
          </a:p>
          <a:p>
            <a:pPr lvl="1"/>
            <a:r>
              <a:rPr lang="en-US" dirty="0" smtClean="0"/>
              <a:t>Investigate the use of </a:t>
            </a:r>
            <a:r>
              <a:rPr lang="en-US" dirty="0" err="1" smtClean="0"/>
              <a:t>Openflow</a:t>
            </a:r>
            <a:r>
              <a:rPr lang="en-US" dirty="0" smtClean="0"/>
              <a:t> to address the problem at Layer2</a:t>
            </a:r>
            <a:endParaRPr lang="en-US" dirty="0" smtClean="0"/>
          </a:p>
          <a:p>
            <a:pPr lvl="1"/>
            <a:r>
              <a:rPr lang="en-US" dirty="0" smtClean="0"/>
              <a:t>Caltech </a:t>
            </a:r>
            <a:r>
              <a:rPr lang="en-US" dirty="0"/>
              <a:t>has a </a:t>
            </a:r>
            <a:r>
              <a:rPr lang="en-US" dirty="0" smtClean="0"/>
              <a:t> </a:t>
            </a:r>
            <a:r>
              <a:rPr lang="en-US" dirty="0" smtClean="0"/>
              <a:t>DoE </a:t>
            </a:r>
            <a:r>
              <a:rPr lang="en-US" dirty="0" smtClean="0"/>
              <a:t>funded project </a:t>
            </a:r>
            <a:r>
              <a:rPr lang="en-US" dirty="0"/>
              <a:t>running, developing multipath </a:t>
            </a:r>
            <a:r>
              <a:rPr lang="en-US" dirty="0" smtClean="0"/>
              <a:t>switching capability  (</a:t>
            </a:r>
            <a:r>
              <a:rPr lang="en-US" dirty="0" err="1" smtClean="0"/>
              <a:t>OLiMPS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examine this for use in </a:t>
            </a:r>
            <a:r>
              <a:rPr lang="en-US" dirty="0" smtClean="0"/>
              <a:t>LHCONE</a:t>
            </a:r>
          </a:p>
          <a:p>
            <a:r>
              <a:rPr lang="en-US" dirty="0" smtClean="0"/>
              <a:t>Second use case: ATLAS is experimenting with </a:t>
            </a:r>
            <a:r>
              <a:rPr lang="en-US" dirty="0" err="1" smtClean="0"/>
              <a:t>OpenStack</a:t>
            </a:r>
            <a:r>
              <a:rPr lang="en-US" dirty="0" smtClean="0"/>
              <a:t> at several sites. </a:t>
            </a:r>
          </a:p>
          <a:p>
            <a:pPr lvl="1"/>
            <a:r>
              <a:rPr lang="en-US" dirty="0" err="1" smtClean="0"/>
              <a:t>Openflow</a:t>
            </a:r>
            <a:r>
              <a:rPr lang="en-US" dirty="0" smtClean="0"/>
              <a:t>/SDN </a:t>
            </a:r>
            <a:r>
              <a:rPr lang="en-US" dirty="0" smtClean="0"/>
              <a:t>is the natural technology in the network. Could be used to bridge the data centers.</a:t>
            </a:r>
          </a:p>
        </p:txBody>
      </p:sp>
    </p:spTree>
    <p:extLst>
      <p:ext uri="{BB962C8B-B14F-4D97-AF65-F5344CB8AC3E}">
        <p14:creationId xmlns:p14="http://schemas.microsoft.com/office/powerpoint/2010/main" val="37755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7111"/>
                </a:solidFill>
              </a:rPr>
              <a:t>The LHCONE is currently operating a L3VPN (aka VRF) service</a:t>
            </a:r>
          </a:p>
          <a:p>
            <a:pPr lvl="1"/>
            <a:r>
              <a:rPr lang="en-US" dirty="0" smtClean="0">
                <a:solidFill>
                  <a:srgbClr val="FF7111"/>
                </a:solidFill>
              </a:rPr>
              <a:t>44 LHC computing sites connected</a:t>
            </a:r>
          </a:p>
          <a:p>
            <a:pPr lvl="1"/>
            <a:endParaRPr lang="en-US" dirty="0"/>
          </a:p>
          <a:p>
            <a:r>
              <a:rPr lang="en-US" dirty="0" smtClean="0"/>
              <a:t>The Point-to-point circuit service will be first shown in a demonstration </a:t>
            </a:r>
          </a:p>
          <a:p>
            <a:pPr lvl="1"/>
            <a:r>
              <a:rPr lang="en-US" dirty="0" smtClean="0"/>
              <a:t>Based on NSI </a:t>
            </a:r>
          </a:p>
          <a:p>
            <a:pPr lvl="1"/>
            <a:r>
              <a:rPr lang="en-US" dirty="0" smtClean="0"/>
              <a:t>Interested Networks and Sites are welcome to join</a:t>
            </a:r>
          </a:p>
          <a:p>
            <a:endParaRPr lang="en-US" dirty="0" smtClean="0"/>
          </a:p>
          <a:p>
            <a:r>
              <a:rPr lang="en-US" dirty="0" smtClean="0"/>
              <a:t>Ideas in the SDN/</a:t>
            </a:r>
            <a:r>
              <a:rPr lang="en-US" dirty="0" err="1" smtClean="0"/>
              <a:t>Openflow</a:t>
            </a:r>
            <a:r>
              <a:rPr lang="en-US" dirty="0" smtClean="0"/>
              <a:t> space are currently investigated</a:t>
            </a:r>
          </a:p>
          <a:p>
            <a:pPr lvl="1"/>
            <a:r>
              <a:rPr lang="en-US" dirty="0" smtClean="0"/>
              <a:t>Useful to LHCONE participating networks?</a:t>
            </a:r>
          </a:p>
          <a:p>
            <a:pPr lvl="1"/>
            <a:r>
              <a:rPr lang="en-US" dirty="0" smtClean="0"/>
              <a:t>Any direct benefit to the LHC computing model?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Weekly audio conference, 14.30 UTC, alternating every second week:</a:t>
            </a:r>
          </a:p>
          <a:p>
            <a:pPr lvl="1"/>
            <a:r>
              <a:rPr lang="en-US" dirty="0" smtClean="0"/>
              <a:t>architecture discussion</a:t>
            </a:r>
          </a:p>
          <a:p>
            <a:pPr lvl="1"/>
            <a:r>
              <a:rPr lang="en-US" dirty="0" smtClean="0"/>
              <a:t>operations </a:t>
            </a:r>
          </a:p>
          <a:p>
            <a:endParaRPr lang="en-US" dirty="0"/>
          </a:p>
          <a:p>
            <a:r>
              <a:rPr lang="en-US" dirty="0" smtClean="0"/>
              <a:t>mailing lists: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lhcone-operations@cern.ch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lhcone-architecture@cern.ch</a:t>
            </a:r>
            <a:endParaRPr lang="en-US" dirty="0"/>
          </a:p>
          <a:p>
            <a:endParaRPr lang="en-US" dirty="0" smtClean="0"/>
          </a:p>
          <a:p>
            <a:r>
              <a:rPr lang="en-US" b="1" dirty="0">
                <a:solidFill>
                  <a:srgbClr val="FF7111"/>
                </a:solidFill>
              </a:rPr>
              <a:t>LHCONE </a:t>
            </a:r>
            <a:r>
              <a:rPr lang="en-US" b="1" dirty="0" smtClean="0">
                <a:solidFill>
                  <a:srgbClr val="FF7111"/>
                </a:solidFill>
              </a:rPr>
              <a:t>wiki</a:t>
            </a:r>
            <a:r>
              <a:rPr lang="en-US" dirty="0" smtClean="0"/>
              <a:t>: 	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twiki.cern.ch/twiki/bin/view/LHCONE/WebHome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rgbClr val="FF7111"/>
                </a:solidFill>
              </a:rPr>
              <a:t>Next LHCONE/LHCOPN meeting: Paris, June 17/18, 2013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indico.cern.ch/conferenceDisplay.py?confId=236955</a:t>
            </a:r>
            <a:r>
              <a:rPr lang="en-US" dirty="0" smtClean="0"/>
              <a:t>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4800" b="1" dirty="0" smtClean="0">
              <a:solidFill>
                <a:srgbClr val="FF7111"/>
              </a:solidFill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FF7111"/>
                </a:solidFill>
              </a:rPr>
              <a:t>More details:</a:t>
            </a:r>
          </a:p>
          <a:p>
            <a:pPr marL="0" indent="0" algn="ctr">
              <a:buNone/>
            </a:pPr>
            <a:r>
              <a:rPr lang="en-US" sz="5400" b="1" dirty="0" smtClean="0">
                <a:hlinkClick r:id="rId3"/>
              </a:rPr>
              <a:t>http://lhcone.net</a:t>
            </a:r>
            <a:endParaRPr lang="en-US" sz="5400" b="1" dirty="0" smtClean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620" y="866215"/>
            <a:ext cx="26670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16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2004/2005 timeframe the LHC Optical Private Network (LHCOPN) was designed</a:t>
            </a:r>
          </a:p>
          <a:p>
            <a:pPr lvl="1"/>
            <a:r>
              <a:rPr lang="en-US" dirty="0" smtClean="0"/>
              <a:t>Hierarchical </a:t>
            </a:r>
            <a:r>
              <a:rPr lang="en-US" dirty="0"/>
              <a:t>MONARC </a:t>
            </a:r>
            <a:r>
              <a:rPr lang="en-US" dirty="0" smtClean="0"/>
              <a:t>model (late 1990 – early 2000)</a:t>
            </a:r>
          </a:p>
          <a:p>
            <a:pPr lvl="2"/>
            <a:r>
              <a:rPr lang="en-US" dirty="0" smtClean="0"/>
              <a:t>Every T2 associated to a T1[*]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Evolved from a star to partial mesh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Dedicated </a:t>
            </a:r>
            <a:r>
              <a:rPr lang="en-US" dirty="0"/>
              <a:t>network resources for T0 – T1 and T1 – T1 data movement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Federated governance (no single administrative body)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dirty="0" smtClean="0"/>
              <a:t>[*] </a:t>
            </a:r>
            <a:r>
              <a:rPr lang="en-US" sz="1800" dirty="0" smtClean="0"/>
              <a:t>ALICE adopted a different model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LHCOPN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76" y="2052935"/>
            <a:ext cx="3276600" cy="1630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5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LHCOPN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912"/>
            <a:ext cx="9144000" cy="6277087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97206" y="6348726"/>
            <a:ext cx="3061839" cy="399990"/>
          </a:xfrm>
          <a:prstGeom prst="rect">
            <a:avLst/>
          </a:prstGeom>
          <a:solidFill>
            <a:srgbClr val="002060"/>
          </a:solidFill>
          <a:ln w="25400">
            <a:solidFill>
              <a:srgbClr val="FFEB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lIns="91332" tIns="45661" rIns="91332" bIns="45661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n-US" sz="2000" b="1" dirty="0" smtClean="0">
                <a:solidFill>
                  <a:srgbClr val="FFFFFF"/>
                </a:solidFill>
              </a:rPr>
              <a:t>Edoardo Martelli, CERN</a:t>
            </a:r>
          </a:p>
        </p:txBody>
      </p:sp>
    </p:spTree>
    <p:extLst>
      <p:ext uri="{BB962C8B-B14F-4D97-AF65-F5344CB8AC3E}">
        <p14:creationId xmlns:p14="http://schemas.microsoft.com/office/powerpoint/2010/main" val="27067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Transatlantic connectivity workshop in </a:t>
            </a:r>
            <a:r>
              <a:rPr lang="en-US" dirty="0"/>
              <a:t>2010 at </a:t>
            </a:r>
            <a:r>
              <a:rPr lang="en-US" dirty="0" smtClean="0"/>
              <a:t>CERN</a:t>
            </a:r>
            <a:endParaRPr lang="en-US" dirty="0"/>
          </a:p>
          <a:p>
            <a:pPr lvl="1"/>
            <a:r>
              <a:rPr lang="en-US" dirty="0" smtClean="0"/>
              <a:t>Moving </a:t>
            </a:r>
            <a:r>
              <a:rPr lang="en-US" dirty="0"/>
              <a:t>from hierarchical pre-placement models towards a flatter, peer-to-peer model: greater availability, </a:t>
            </a:r>
            <a:r>
              <a:rPr lang="en-US" dirty="0" smtClean="0"/>
              <a:t>locality</a:t>
            </a:r>
          </a:p>
          <a:p>
            <a:pPr lvl="2"/>
            <a:r>
              <a:rPr lang="en-US" dirty="0" smtClean="0"/>
              <a:t>Suits </a:t>
            </a:r>
            <a:r>
              <a:rPr lang="en-US" dirty="0" smtClean="0"/>
              <a:t>ALICE </a:t>
            </a:r>
            <a:r>
              <a:rPr lang="en-US" dirty="0" smtClean="0"/>
              <a:t>data access model</a:t>
            </a: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Background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5163671" y="2560328"/>
            <a:ext cx="3893647" cy="3442446"/>
            <a:chOff x="4836283" y="2312894"/>
            <a:chExt cx="4178003" cy="3325906"/>
          </a:xfrm>
        </p:grpSpPr>
        <p:sp>
          <p:nvSpPr>
            <p:cNvPr id="21" name="Oval 20"/>
            <p:cNvSpPr/>
            <p:nvPr/>
          </p:nvSpPr>
          <p:spPr>
            <a:xfrm>
              <a:off x="6548577" y="2312894"/>
              <a:ext cx="1095874" cy="739090"/>
            </a:xfrm>
            <a:prstGeom prst="ellipse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2000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0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5452709" y="3347620"/>
              <a:ext cx="958885" cy="591272"/>
            </a:xfrm>
            <a:prstGeom prst="ellipse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 w="25400" cap="flat" cmpd="sng" algn="ctr">
              <a:solidFill>
                <a:schemeClr val="accent5">
                  <a:lumMod val="25000"/>
                </a:scheme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1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4836283" y="4308438"/>
              <a:ext cx="890398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6069134" y="4308438"/>
              <a:ext cx="821901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521200" y="5121437"/>
              <a:ext cx="821907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7644445" y="3421529"/>
              <a:ext cx="958885" cy="591272"/>
            </a:xfrm>
            <a:prstGeom prst="ellipse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 w="25400" cap="flat" cmpd="sng" algn="ctr">
              <a:solidFill>
                <a:schemeClr val="accent5">
                  <a:lumMod val="25000"/>
                </a:scheme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1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7096511" y="4308438"/>
              <a:ext cx="821904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8192379" y="4308438"/>
              <a:ext cx="821907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7781432" y="5121437"/>
              <a:ext cx="821897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cxnSp>
          <p:nvCxnSpPr>
            <p:cNvPr id="30" name="Elbow Connector 56"/>
            <p:cNvCxnSpPr>
              <a:stCxn id="21" idx="3"/>
              <a:endCxn id="22" idx="7"/>
            </p:cNvCxnSpPr>
            <p:nvPr/>
          </p:nvCxnSpPr>
          <p:spPr>
            <a:xfrm rot="5400000">
              <a:off x="6244885" y="2970031"/>
              <a:ext cx="490463" cy="437896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56"/>
            <p:cNvCxnSpPr>
              <a:stCxn id="21" idx="5"/>
              <a:endCxn id="26" idx="1"/>
            </p:cNvCxnSpPr>
            <p:nvPr/>
          </p:nvCxnSpPr>
          <p:spPr>
            <a:xfrm rot="16200000" flipH="1">
              <a:off x="7352231" y="3075480"/>
              <a:ext cx="564372" cy="300907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56"/>
            <p:cNvCxnSpPr>
              <a:stCxn id="22" idx="3"/>
              <a:endCxn id="23" idx="0"/>
            </p:cNvCxnSpPr>
            <p:nvPr/>
          </p:nvCxnSpPr>
          <p:spPr>
            <a:xfrm rot="5400000">
              <a:off x="5209240" y="3924544"/>
              <a:ext cx="456135" cy="311652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56"/>
            <p:cNvCxnSpPr>
              <a:stCxn id="22" idx="4"/>
              <a:endCxn id="25" idx="0"/>
            </p:cNvCxnSpPr>
            <p:nvPr/>
          </p:nvCxnSpPr>
          <p:spPr>
            <a:xfrm rot="16200000" flipH="1">
              <a:off x="5340880" y="4530163"/>
              <a:ext cx="1182544" cy="3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56"/>
            <p:cNvCxnSpPr>
              <a:stCxn id="22" idx="5"/>
              <a:endCxn id="24" idx="0"/>
            </p:cNvCxnSpPr>
            <p:nvPr/>
          </p:nvCxnSpPr>
          <p:spPr>
            <a:xfrm rot="16200000" flipH="1">
              <a:off x="6147559" y="3975911"/>
              <a:ext cx="456135" cy="208917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56"/>
            <p:cNvCxnSpPr>
              <a:stCxn id="26" idx="5"/>
              <a:endCxn id="28" idx="0"/>
            </p:cNvCxnSpPr>
            <p:nvPr/>
          </p:nvCxnSpPr>
          <p:spPr>
            <a:xfrm rot="16200000" flipH="1">
              <a:off x="8342006" y="4047111"/>
              <a:ext cx="382226" cy="140428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56"/>
            <p:cNvCxnSpPr>
              <a:stCxn id="26" idx="4"/>
              <a:endCxn id="29" idx="0"/>
            </p:cNvCxnSpPr>
            <p:nvPr/>
          </p:nvCxnSpPr>
          <p:spPr>
            <a:xfrm rot="16200000" flipH="1">
              <a:off x="7603817" y="4532872"/>
              <a:ext cx="1108635" cy="68494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56"/>
            <p:cNvCxnSpPr>
              <a:stCxn id="26" idx="3"/>
              <a:endCxn id="27" idx="0"/>
            </p:cNvCxnSpPr>
            <p:nvPr/>
          </p:nvCxnSpPr>
          <p:spPr>
            <a:xfrm rot="5400000">
              <a:off x="7455054" y="3978622"/>
              <a:ext cx="382226" cy="277407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56"/>
            <p:cNvCxnSpPr>
              <a:stCxn id="23" idx="4"/>
              <a:endCxn id="25" idx="1"/>
            </p:cNvCxnSpPr>
            <p:nvPr/>
          </p:nvCxnSpPr>
          <p:spPr>
            <a:xfrm rot="16200000" flipH="1">
              <a:off x="5275823" y="4831459"/>
              <a:ext cx="371403" cy="360084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56"/>
            <p:cNvCxnSpPr>
              <a:stCxn id="23" idx="6"/>
              <a:endCxn id="24" idx="2"/>
            </p:cNvCxnSpPr>
            <p:nvPr/>
          </p:nvCxnSpPr>
          <p:spPr>
            <a:xfrm>
              <a:off x="5726681" y="4567119"/>
              <a:ext cx="342453" cy="1540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56"/>
            <p:cNvCxnSpPr>
              <a:stCxn id="22" idx="6"/>
              <a:endCxn id="27" idx="1"/>
            </p:cNvCxnSpPr>
            <p:nvPr/>
          </p:nvCxnSpPr>
          <p:spPr>
            <a:xfrm>
              <a:off x="6411593" y="3643256"/>
              <a:ext cx="805283" cy="740948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56"/>
            <p:cNvCxnSpPr>
              <a:stCxn id="24" idx="4"/>
              <a:endCxn id="25" idx="7"/>
            </p:cNvCxnSpPr>
            <p:nvPr/>
          </p:nvCxnSpPr>
          <p:spPr>
            <a:xfrm rot="5400000">
              <a:off x="6165712" y="4882830"/>
              <a:ext cx="371403" cy="257344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56"/>
            <p:cNvCxnSpPr>
              <a:stCxn id="24" idx="5"/>
              <a:endCxn id="29" idx="1"/>
            </p:cNvCxnSpPr>
            <p:nvPr/>
          </p:nvCxnSpPr>
          <p:spPr>
            <a:xfrm rot="16200000" flipH="1">
              <a:off x="7112649" y="4408056"/>
              <a:ext cx="447169" cy="1131125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56"/>
            <p:cNvCxnSpPr>
              <a:stCxn id="25" idx="5"/>
              <a:endCxn id="29" idx="3"/>
            </p:cNvCxnSpPr>
            <p:nvPr/>
          </p:nvCxnSpPr>
          <p:spPr>
            <a:xfrm rot="16200000" flipH="1">
              <a:off x="7062212" y="4723506"/>
              <a:ext cx="1540" cy="1679055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56"/>
            <p:cNvCxnSpPr>
              <a:stCxn id="27" idx="6"/>
              <a:endCxn id="28" idx="2"/>
            </p:cNvCxnSpPr>
            <p:nvPr/>
          </p:nvCxnSpPr>
          <p:spPr>
            <a:xfrm>
              <a:off x="7918415" y="4567119"/>
              <a:ext cx="273964" cy="1540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56"/>
            <p:cNvCxnSpPr>
              <a:stCxn id="27" idx="2"/>
              <a:endCxn id="24" idx="6"/>
            </p:cNvCxnSpPr>
            <p:nvPr/>
          </p:nvCxnSpPr>
          <p:spPr>
            <a:xfrm rot="10800000">
              <a:off x="6891036" y="4567119"/>
              <a:ext cx="205475" cy="1540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56"/>
            <p:cNvCxnSpPr>
              <a:stCxn id="28" idx="3"/>
              <a:endCxn id="25" idx="6"/>
            </p:cNvCxnSpPr>
            <p:nvPr/>
          </p:nvCxnSpPr>
          <p:spPr>
            <a:xfrm rot="5400000">
              <a:off x="7012884" y="4080257"/>
              <a:ext cx="630084" cy="1969638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lbow Connector 56"/>
            <p:cNvCxnSpPr>
              <a:stCxn id="26" idx="2"/>
              <a:endCxn id="24" idx="7"/>
            </p:cNvCxnSpPr>
            <p:nvPr/>
          </p:nvCxnSpPr>
          <p:spPr>
            <a:xfrm rot="10800000" flipV="1">
              <a:off x="6770672" y="3717164"/>
              <a:ext cx="873774" cy="667039"/>
            </a:xfrm>
            <a:prstGeom prst="straightConnector1">
              <a:avLst/>
            </a:prstGeom>
            <a:ln w="38100">
              <a:headEnd type="arrow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56"/>
            <p:cNvCxnSpPr>
              <a:stCxn id="28" idx="4"/>
              <a:endCxn id="29" idx="7"/>
            </p:cNvCxnSpPr>
            <p:nvPr/>
          </p:nvCxnSpPr>
          <p:spPr>
            <a:xfrm rot="5400000">
              <a:off x="8357448" y="4951318"/>
              <a:ext cx="371403" cy="120368"/>
            </a:xfrm>
            <a:prstGeom prst="straightConnector1">
              <a:avLst/>
            </a:prstGeom>
            <a:ln w="38100"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ight Arrow 49"/>
          <p:cNvSpPr/>
          <p:nvPr/>
        </p:nvSpPr>
        <p:spPr>
          <a:xfrm>
            <a:off x="4007034" y="3134275"/>
            <a:ext cx="1445675" cy="825681"/>
          </a:xfrm>
          <a:prstGeom prst="rightArrow">
            <a:avLst/>
          </a:prstGeom>
          <a:solidFill>
            <a:srgbClr val="0070C0"/>
          </a:solidFill>
          <a:ln>
            <a:solidFill>
              <a:srgbClr val="FF711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239986" y="2485021"/>
            <a:ext cx="3767048" cy="3442447"/>
            <a:chOff x="239986" y="2312894"/>
            <a:chExt cx="4177998" cy="3325906"/>
          </a:xfrm>
        </p:grpSpPr>
        <p:sp>
          <p:nvSpPr>
            <p:cNvPr id="4" name="Oval 3"/>
            <p:cNvSpPr/>
            <p:nvPr/>
          </p:nvSpPr>
          <p:spPr>
            <a:xfrm>
              <a:off x="1815297" y="2312894"/>
              <a:ext cx="1095868" cy="739090"/>
            </a:xfrm>
            <a:prstGeom prst="ellipse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2000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0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787920" y="3347620"/>
              <a:ext cx="958885" cy="591272"/>
            </a:xfrm>
            <a:prstGeom prst="ellipse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 w="25400" cap="flat" cmpd="sng" algn="ctr">
              <a:solidFill>
                <a:schemeClr val="accent5">
                  <a:lumMod val="25000"/>
                </a:scheme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1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39986" y="4308438"/>
              <a:ext cx="821901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1404350" y="4308438"/>
              <a:ext cx="821897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56412" y="5121437"/>
              <a:ext cx="821901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979657" y="3421529"/>
              <a:ext cx="958885" cy="591272"/>
            </a:xfrm>
            <a:prstGeom prst="ellipse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 w="25400" cap="flat" cmpd="sng" algn="ctr">
              <a:solidFill>
                <a:schemeClr val="accent5">
                  <a:lumMod val="25000"/>
                </a:scheme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1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431723" y="4308438"/>
              <a:ext cx="821901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596085" y="4308438"/>
              <a:ext cx="821899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116640" y="5121437"/>
              <a:ext cx="821901" cy="517363"/>
            </a:xfrm>
            <a:prstGeom prst="ellipse">
              <a:avLst/>
            </a:prstGeom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  <a:tileRect/>
            </a:gradFill>
            <a:ln w="25400" cap="flat" cmpd="sng" algn="ctr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/>
            <a:lstStyle/>
            <a:p>
              <a:pPr algn="ctr">
                <a:defRPr/>
              </a:pPr>
              <a:r>
                <a:rPr lang="en-US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Tier 2</a:t>
              </a:r>
            </a:p>
          </p:txBody>
        </p:sp>
        <p:cxnSp>
          <p:nvCxnSpPr>
            <p:cNvPr id="13" name="Elbow Connector 56"/>
            <p:cNvCxnSpPr>
              <a:stCxn id="4" idx="3"/>
              <a:endCxn id="5" idx="7"/>
            </p:cNvCxnSpPr>
            <p:nvPr/>
          </p:nvCxnSpPr>
          <p:spPr>
            <a:xfrm rot="5400000">
              <a:off x="1545850" y="3004278"/>
              <a:ext cx="490463" cy="369403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56"/>
            <p:cNvCxnSpPr>
              <a:stCxn id="4" idx="5"/>
              <a:endCxn id="9" idx="1"/>
            </p:cNvCxnSpPr>
            <p:nvPr/>
          </p:nvCxnSpPr>
          <p:spPr>
            <a:xfrm rot="16200000" flipH="1">
              <a:off x="2653194" y="3041231"/>
              <a:ext cx="564372" cy="369403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56"/>
            <p:cNvCxnSpPr>
              <a:stCxn id="5" idx="3"/>
              <a:endCxn id="6" idx="0"/>
            </p:cNvCxnSpPr>
            <p:nvPr/>
          </p:nvCxnSpPr>
          <p:spPr>
            <a:xfrm rot="5400000">
              <a:off x="561574" y="3941666"/>
              <a:ext cx="456135" cy="277409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56"/>
            <p:cNvCxnSpPr>
              <a:stCxn id="5" idx="4"/>
              <a:endCxn id="8" idx="0"/>
            </p:cNvCxnSpPr>
            <p:nvPr/>
          </p:nvCxnSpPr>
          <p:spPr>
            <a:xfrm rot="5400000">
              <a:off x="676090" y="4530221"/>
              <a:ext cx="1182544" cy="1427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56"/>
            <p:cNvCxnSpPr>
              <a:stCxn id="5" idx="5"/>
              <a:endCxn id="7" idx="0"/>
            </p:cNvCxnSpPr>
            <p:nvPr/>
          </p:nvCxnSpPr>
          <p:spPr>
            <a:xfrm rot="16200000" flipH="1">
              <a:off x="1482771" y="3975910"/>
              <a:ext cx="456135" cy="208919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56"/>
            <p:cNvCxnSpPr>
              <a:stCxn id="9" idx="5"/>
              <a:endCxn id="11" idx="0"/>
            </p:cNvCxnSpPr>
            <p:nvPr/>
          </p:nvCxnSpPr>
          <p:spPr>
            <a:xfrm rot="16200000" flipH="1">
              <a:off x="3711462" y="4012866"/>
              <a:ext cx="382226" cy="208918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56"/>
            <p:cNvCxnSpPr>
              <a:stCxn id="9" idx="4"/>
              <a:endCxn id="12" idx="0"/>
            </p:cNvCxnSpPr>
            <p:nvPr/>
          </p:nvCxnSpPr>
          <p:spPr>
            <a:xfrm rot="16200000" flipH="1">
              <a:off x="2939027" y="4532873"/>
              <a:ext cx="1108635" cy="68492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56"/>
            <p:cNvCxnSpPr>
              <a:stCxn id="9" idx="3"/>
              <a:endCxn id="10" idx="0"/>
            </p:cNvCxnSpPr>
            <p:nvPr/>
          </p:nvCxnSpPr>
          <p:spPr>
            <a:xfrm rot="5400000">
              <a:off x="2790265" y="3978621"/>
              <a:ext cx="382226" cy="277409"/>
            </a:xfrm>
            <a:prstGeom prst="straightConnector1">
              <a:avLst/>
            </a:prstGeom>
            <a:ln w="38100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16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000" y="683999"/>
            <a:ext cx="8849700" cy="581477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LHCONE </a:t>
            </a:r>
            <a:r>
              <a:rPr lang="en-US" dirty="0"/>
              <a:t>was born </a:t>
            </a:r>
            <a:r>
              <a:rPr lang="en-US" dirty="0" smtClean="0"/>
              <a:t>to </a:t>
            </a:r>
            <a:r>
              <a:rPr lang="en-US" dirty="0"/>
              <a:t>address two main issues:</a:t>
            </a:r>
          </a:p>
          <a:p>
            <a:pPr lvl="1"/>
            <a:r>
              <a:rPr lang="en-US" dirty="0" smtClean="0"/>
              <a:t>ensure </a:t>
            </a:r>
            <a:r>
              <a:rPr lang="en-US" dirty="0"/>
              <a:t>that the services to the science community </a:t>
            </a:r>
            <a:r>
              <a:rPr lang="en-US" dirty="0" smtClean="0"/>
              <a:t>maintain their </a:t>
            </a:r>
            <a:r>
              <a:rPr lang="en-US" dirty="0"/>
              <a:t>quality and </a:t>
            </a:r>
            <a:r>
              <a:rPr lang="en-US" dirty="0" smtClean="0"/>
              <a:t>reliability</a:t>
            </a:r>
          </a:p>
          <a:p>
            <a:pPr lvl="2"/>
            <a:r>
              <a:rPr lang="en-US" dirty="0">
                <a:solidFill>
                  <a:srgbClr val="FF7111"/>
                </a:solidFill>
              </a:rPr>
              <a:t>“The Network infrastructure is the </a:t>
            </a:r>
            <a:r>
              <a:rPr lang="en-US" dirty="0" smtClean="0">
                <a:solidFill>
                  <a:srgbClr val="FF7111"/>
                </a:solidFill>
              </a:rPr>
              <a:t>most reliable </a:t>
            </a:r>
            <a:r>
              <a:rPr lang="en-US" dirty="0">
                <a:solidFill>
                  <a:srgbClr val="FF7111"/>
                </a:solidFill>
              </a:rPr>
              <a:t>service we have</a:t>
            </a:r>
            <a:r>
              <a:rPr lang="en-US" dirty="0" smtClean="0">
                <a:solidFill>
                  <a:srgbClr val="FF7111"/>
                </a:solidFill>
              </a:rPr>
              <a:t>”</a:t>
            </a:r>
          </a:p>
          <a:p>
            <a:pPr marL="2286000" lvl="5" indent="0">
              <a:buNone/>
            </a:pPr>
            <a:r>
              <a:rPr lang="en-US" dirty="0" smtClean="0">
                <a:solidFill>
                  <a:srgbClr val="FF7111"/>
                </a:solidFill>
              </a:rPr>
              <a:t>Ian Bird – WLCG project leader</a:t>
            </a:r>
          </a:p>
          <a:p>
            <a:pPr lvl="1"/>
            <a:r>
              <a:rPr lang="en-US" dirty="0" smtClean="0"/>
              <a:t>protect </a:t>
            </a:r>
            <a:r>
              <a:rPr lang="en-US" dirty="0"/>
              <a:t>existing R&amp;E infrastructures against </a:t>
            </a:r>
            <a:r>
              <a:rPr lang="en-US" dirty="0" smtClean="0"/>
              <a:t>very </a:t>
            </a:r>
            <a:r>
              <a:rPr lang="en-US" dirty="0"/>
              <a:t>large </a:t>
            </a:r>
            <a:r>
              <a:rPr lang="en-US" dirty="0" smtClean="0"/>
              <a:t>LHC data flows </a:t>
            </a:r>
          </a:p>
          <a:p>
            <a:pPr lvl="2"/>
            <a:r>
              <a:rPr lang="en-US" dirty="0"/>
              <a:t>accomplished through distinct infrastructure and/or </a:t>
            </a:r>
            <a:r>
              <a:rPr lang="en-US" dirty="0" smtClean="0"/>
              <a:t>traffic engineering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LHCONE </a:t>
            </a:r>
            <a:r>
              <a:rPr lang="en-US" dirty="0"/>
              <a:t>is expected to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</a:t>
            </a:r>
            <a:r>
              <a:rPr lang="en-US" dirty="0"/>
              <a:t>some guarantees of performance</a:t>
            </a:r>
          </a:p>
          <a:p>
            <a:pPr lvl="2"/>
            <a:r>
              <a:rPr lang="en-US" dirty="0"/>
              <a:t>Large data flows across managed bandwidth that would provide better determinism than shared IP networks</a:t>
            </a:r>
          </a:p>
          <a:p>
            <a:pPr lvl="2"/>
            <a:r>
              <a:rPr lang="en-US" dirty="0"/>
              <a:t>Segregation from competing traffic flows</a:t>
            </a:r>
          </a:p>
          <a:p>
            <a:pPr lvl="2"/>
            <a:r>
              <a:rPr lang="en-US" dirty="0"/>
              <a:t>Manage capacity as # sites x Max flow/site x # Flows increases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</a:t>
            </a:r>
            <a:r>
              <a:rPr lang="en-US" dirty="0"/>
              <a:t>ways for better utilization of resources</a:t>
            </a:r>
          </a:p>
          <a:p>
            <a:pPr lvl="2"/>
            <a:r>
              <a:rPr lang="en-US" dirty="0"/>
              <a:t>Use all available </a:t>
            </a:r>
            <a:r>
              <a:rPr lang="en-US" dirty="0" smtClean="0"/>
              <a:t>resources</a:t>
            </a:r>
            <a:endParaRPr lang="en-US" dirty="0"/>
          </a:p>
          <a:p>
            <a:pPr lvl="2"/>
            <a:r>
              <a:rPr lang="en-US" dirty="0"/>
              <a:t>Provide Traffic Engineering and flow management capability</a:t>
            </a:r>
          </a:p>
          <a:p>
            <a:pPr lvl="2"/>
            <a:r>
              <a:rPr lang="en-US" dirty="0"/>
              <a:t>Leverage investments being made in advanced </a:t>
            </a:r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LHCONE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LHCONE Overview </a:t>
            </a:r>
            <a:endParaRPr lang="en-US" dirty="0"/>
          </a:p>
        </p:txBody>
      </p:sp>
      <p:pic>
        <p:nvPicPr>
          <p:cNvPr id="3" name="Picture 2"/>
          <p:cNvPicPr>
            <a:picLocks noGrp="1" noChangeAspect="1"/>
          </p:cNvPicPr>
          <p:nvPr/>
        </p:nvPicPr>
        <p:blipFill>
          <a:blip r:embed="rId3" cstate="print">
            <a:lum bright="-13000" contrast="2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2" r="5172"/>
          <a:stretch>
            <a:fillRect/>
          </a:stretch>
        </p:blipFill>
        <p:spPr bwMode="auto">
          <a:xfrm>
            <a:off x="563886" y="1290919"/>
            <a:ext cx="7723845" cy="4249274"/>
          </a:xfrm>
          <a:prstGeom prst="rect">
            <a:avLst/>
          </a:prstGeom>
          <a:noFill/>
          <a:ln w="222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6"/>
          <p:cNvSpPr txBox="1"/>
          <p:nvPr/>
        </p:nvSpPr>
        <p:spPr>
          <a:xfrm>
            <a:off x="434790" y="5576943"/>
            <a:ext cx="7906731" cy="523220"/>
          </a:xfrm>
          <a:prstGeom prst="rect">
            <a:avLst/>
          </a:prstGeom>
          <a:solidFill>
            <a:srgbClr val="0070C0"/>
          </a:solidFill>
          <a:ln>
            <a:solidFill>
              <a:srgbClr val="FF711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2800" b="1" dirty="0" smtClean="0">
                <a:solidFill>
                  <a:srgbClr val="FF7111"/>
                </a:solidFill>
                <a:cs typeface="Arial"/>
              </a:rPr>
              <a:t>Open Exchange Points</a:t>
            </a:r>
          </a:p>
        </p:txBody>
      </p:sp>
      <p:sp>
        <p:nvSpPr>
          <p:cNvPr id="5" name="Up Arrow 4"/>
          <p:cNvSpPr/>
          <p:nvPr/>
        </p:nvSpPr>
        <p:spPr>
          <a:xfrm>
            <a:off x="1478908" y="4927003"/>
            <a:ext cx="484632" cy="649940"/>
          </a:xfrm>
          <a:prstGeom prst="upArrow">
            <a:avLst/>
          </a:prstGeom>
          <a:solidFill>
            <a:srgbClr val="0070C0"/>
          </a:solidFill>
          <a:ln w="222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7111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3682170" y="4927002"/>
            <a:ext cx="484632" cy="649941"/>
          </a:xfrm>
          <a:prstGeom prst="upArrow">
            <a:avLst/>
          </a:prstGeom>
          <a:solidFill>
            <a:srgbClr val="0070C0"/>
          </a:solidFill>
          <a:ln w="222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6738597" y="4927002"/>
            <a:ext cx="484632" cy="613191"/>
          </a:xfrm>
          <a:prstGeom prst="upArrow">
            <a:avLst/>
          </a:prstGeom>
          <a:solidFill>
            <a:srgbClr val="0070C0"/>
          </a:solidFill>
          <a:ln w="222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01028" y="6034000"/>
            <a:ext cx="3759187" cy="461665"/>
            <a:chOff x="1301028" y="6034000"/>
            <a:chExt cx="3759187" cy="461665"/>
          </a:xfrm>
        </p:grpSpPr>
        <p:sp>
          <p:nvSpPr>
            <p:cNvPr id="8" name="Diamond 68"/>
            <p:cNvSpPr>
              <a:spLocks noChangeArrowheads="1"/>
            </p:cNvSpPr>
            <p:nvPr/>
          </p:nvSpPr>
          <p:spPr bwMode="auto">
            <a:xfrm flipH="1">
              <a:off x="1301028" y="6199114"/>
              <a:ext cx="194277" cy="172926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hangingPunct="0"/>
              <a:endParaRPr lang="it-IT" sz="1000" b="1">
                <a:ea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33581" y="6034000"/>
              <a:ext cx="36266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Distributed exchange point</a:t>
              </a:r>
              <a:endParaRPr lang="en-US" sz="24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335797" y="6056498"/>
            <a:ext cx="3861472" cy="461665"/>
            <a:chOff x="5335797" y="6056498"/>
            <a:chExt cx="3861472" cy="461665"/>
          </a:xfrm>
        </p:grpSpPr>
        <p:sp>
          <p:nvSpPr>
            <p:cNvPr id="9" name="Oval 69"/>
            <p:cNvSpPr>
              <a:spLocks noChangeArrowheads="1"/>
            </p:cNvSpPr>
            <p:nvPr/>
          </p:nvSpPr>
          <p:spPr bwMode="auto">
            <a:xfrm>
              <a:off x="5335797" y="6177598"/>
              <a:ext cx="247426" cy="23747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hangingPunct="0"/>
              <a:endParaRPr lang="it-IT" sz="1000" b="1">
                <a:ea typeface="Arial" charset="0"/>
                <a:cs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23315" y="6056498"/>
              <a:ext cx="36739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Single node exchange point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500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LHCONE 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684213"/>
            <a:ext cx="8686800" cy="55102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Current activities split in several areas: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7111"/>
                </a:solidFill>
              </a:rPr>
              <a:t>Multipoint connectivity through L3VPN (Production)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7111"/>
                </a:solidFill>
              </a:rPr>
              <a:t>Point-to-point dynamic circuits (R&amp;D)</a:t>
            </a:r>
          </a:p>
          <a:p>
            <a:pPr lvl="1"/>
            <a:r>
              <a:rPr lang="en-US" dirty="0" smtClean="0"/>
              <a:t>targeting demonstration this year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Common to both is logical separation of LHC traffic from the General Purpose Network (GPN)</a:t>
            </a:r>
          </a:p>
          <a:p>
            <a:pPr lvl="1"/>
            <a:r>
              <a:rPr lang="en-US" dirty="0" smtClean="0"/>
              <a:t>Avoids interference effects</a:t>
            </a:r>
          </a:p>
          <a:p>
            <a:pPr lvl="1"/>
            <a:r>
              <a:rPr lang="en-US" dirty="0" smtClean="0"/>
              <a:t>Allows trusted connection and firewall bypass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7111"/>
                </a:solidFill>
              </a:rPr>
              <a:t>More R&amp;D </a:t>
            </a:r>
            <a:r>
              <a:rPr lang="en-US" dirty="0">
                <a:solidFill>
                  <a:srgbClr val="FF7111"/>
                </a:solidFill>
              </a:rPr>
              <a:t>in SDN/</a:t>
            </a:r>
            <a:r>
              <a:rPr lang="en-US" dirty="0" err="1">
                <a:solidFill>
                  <a:srgbClr val="FF7111"/>
                </a:solidFill>
              </a:rPr>
              <a:t>Openflow</a:t>
            </a:r>
            <a:r>
              <a:rPr lang="en-US" dirty="0">
                <a:solidFill>
                  <a:srgbClr val="FF7111"/>
                </a:solidFill>
              </a:rPr>
              <a:t> for LHC traffic</a:t>
            </a:r>
          </a:p>
          <a:p>
            <a:pPr lvl="1"/>
            <a:r>
              <a:rPr lang="en-US" dirty="0" smtClean="0"/>
              <a:t> for tasks which cannot be done with traditional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0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Based on </a:t>
            </a:r>
            <a:r>
              <a:rPr lang="en-US" sz="2000" b="1" dirty="0" smtClean="0"/>
              <a:t>V</a:t>
            </a:r>
            <a:r>
              <a:rPr lang="en-US" sz="2000" dirty="0" smtClean="0"/>
              <a:t>irtual </a:t>
            </a:r>
            <a:r>
              <a:rPr lang="en-US" sz="2000" b="1" dirty="0" smtClean="0"/>
              <a:t>R</a:t>
            </a:r>
            <a:r>
              <a:rPr lang="en-US" sz="2000" dirty="0" smtClean="0"/>
              <a:t>outing and </a:t>
            </a:r>
            <a:r>
              <a:rPr lang="en-US" sz="2000" b="1" dirty="0" smtClean="0"/>
              <a:t>F</a:t>
            </a:r>
            <a:r>
              <a:rPr lang="en-US" sz="2000" dirty="0" smtClean="0"/>
              <a:t>orwarding </a:t>
            </a:r>
            <a:r>
              <a:rPr lang="en-US" sz="2000" b="1" dirty="0" smtClean="0"/>
              <a:t>(VRF)</a:t>
            </a:r>
          </a:p>
          <a:p>
            <a:r>
              <a:rPr lang="en-US" sz="2000" b="1" dirty="0" smtClean="0"/>
              <a:t>BGP </a:t>
            </a:r>
            <a:r>
              <a:rPr lang="en-US" sz="2000" b="1" dirty="0" err="1" smtClean="0"/>
              <a:t>peerings</a:t>
            </a:r>
            <a:r>
              <a:rPr lang="en-US" sz="2000" b="1" dirty="0" smtClean="0"/>
              <a:t> between the VRF domains</a:t>
            </a:r>
          </a:p>
          <a:p>
            <a:r>
              <a:rPr lang="en-US" sz="2000" dirty="0" smtClean="0"/>
              <a:t>Currently serving 44 LHC </a:t>
            </a:r>
            <a:r>
              <a:rPr lang="en-US" sz="2000" dirty="0"/>
              <a:t>computing </a:t>
            </a:r>
            <a:r>
              <a:rPr lang="en-US" sz="2000" dirty="0" smtClean="0"/>
              <a:t>sites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Routed L3VPN Service, VRF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4492" y="1849621"/>
            <a:ext cx="6693626" cy="463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7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T-PPT-Template-001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CIT-PPT-Template-001F.potx</Template>
  <TotalTime>2746</TotalTime>
  <Words>1189</Words>
  <Application>Microsoft Office PowerPoint</Application>
  <PresentationFormat>On-screen Show (4:3)</PresentationFormat>
  <Paragraphs>250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CIT-PPT-Template-001F</vt:lpstr>
      <vt:lpstr>LHC Open Network  Project status and site involvement</vt:lpstr>
      <vt:lpstr>Outline</vt:lpstr>
      <vt:lpstr>Background: LHCOPN</vt:lpstr>
      <vt:lpstr>LHCOPN</vt:lpstr>
      <vt:lpstr>Background</vt:lpstr>
      <vt:lpstr>LHCONE Introduction</vt:lpstr>
      <vt:lpstr>LHCONE Overview </vt:lpstr>
      <vt:lpstr>LHCONE Overview</vt:lpstr>
      <vt:lpstr>Routed L3VPN Service, VRF</vt:lpstr>
      <vt:lpstr>Routed L3VPN Service, VRF, cont.</vt:lpstr>
      <vt:lpstr>Inter-domain connectivity</vt:lpstr>
      <vt:lpstr>LHCONE L3VPN for Service Providers</vt:lpstr>
      <vt:lpstr>Computing Site Connection HOWTO</vt:lpstr>
      <vt:lpstr>Connection recommendations</vt:lpstr>
      <vt:lpstr>LHCONE Operational Aspects</vt:lpstr>
      <vt:lpstr>Point-to-point service</vt:lpstr>
      <vt:lpstr>Dynamic Point-to-Point Service</vt:lpstr>
      <vt:lpstr>Point-to-Point Service in LHCONE</vt:lpstr>
      <vt:lpstr>Point-to-point Demo/Testbed</vt:lpstr>
      <vt:lpstr>SDN/Openflow</vt:lpstr>
      <vt:lpstr>Meeting on SDN in LHCONE, May 3rd, 2013</vt:lpstr>
      <vt:lpstr>Summary</vt:lpstr>
      <vt:lpstr>Information exchange</vt:lpstr>
      <vt:lpstr>PowerPoint Presentation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Artur Barczyk</dc:creator>
  <cp:lastModifiedBy>Ramiro</cp:lastModifiedBy>
  <cp:revision>329</cp:revision>
  <dcterms:created xsi:type="dcterms:W3CDTF">2012-02-10T00:48:32Z</dcterms:created>
  <dcterms:modified xsi:type="dcterms:W3CDTF">2013-06-05T07:00:30Z</dcterms:modified>
</cp:coreProperties>
</file>