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  <p:sldMasterId id="2147483689" r:id="rId2"/>
  </p:sldMasterIdLst>
  <p:notesMasterIdLst>
    <p:notesMasterId r:id="rId12"/>
  </p:notesMasterIdLst>
  <p:handoutMasterIdLst>
    <p:handoutMasterId r:id="rId13"/>
  </p:handoutMasterIdLst>
  <p:sldIdLst>
    <p:sldId id="256" r:id="rId3"/>
    <p:sldId id="366" r:id="rId4"/>
    <p:sldId id="342" r:id="rId5"/>
    <p:sldId id="367" r:id="rId6"/>
    <p:sldId id="356" r:id="rId7"/>
    <p:sldId id="357" r:id="rId8"/>
    <p:sldId id="362" r:id="rId9"/>
    <p:sldId id="359" r:id="rId10"/>
    <p:sldId id="368" r:id="rId11"/>
  </p:sldIdLst>
  <p:sldSz cx="9144000" cy="6858000" type="screen4x3"/>
  <p:notesSz cx="7099300" cy="10234613"/>
  <p:embeddedFontLst>
    <p:embeddedFont>
      <p:font typeface="Arial Narrow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mic Sans MS" pitchFamily="66" charset="0"/>
      <p:regular r:id="rId22"/>
      <p:bold r:id="rId23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83" d="100"/>
          <a:sy n="83" d="100"/>
        </p:scale>
        <p:origin x="-7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notesViewPr>
    <p:cSldViewPr>
      <p:cViewPr varScale="1">
        <p:scale>
          <a:sx n="76" d="100"/>
          <a:sy n="76" d="100"/>
        </p:scale>
        <p:origin x="-2184" y="-10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084" cy="511154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540" y="0"/>
            <a:ext cx="3076083" cy="511154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EB858F2-A248-4BBD-9172-9C01630CBF1A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810"/>
            <a:ext cx="3076084" cy="511154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540" y="9721810"/>
            <a:ext cx="3076083" cy="511154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C17075E-AF08-47CB-968F-B8EF423AB2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766207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084" cy="511154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540" y="0"/>
            <a:ext cx="3076083" cy="511154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CE47F6C-9E2F-4212-AA1B-D4871E1090AC}" type="datetimeFigureOut">
              <a:rPr lang="fr-FR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768" y="4860905"/>
            <a:ext cx="5679440" cy="4605329"/>
          </a:xfrm>
          <a:prstGeom prst="rect">
            <a:avLst/>
          </a:prstGeom>
        </p:spPr>
        <p:txBody>
          <a:bodyPr vert="horz" lIns="99039" tIns="49520" rIns="99039" bIns="495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810"/>
            <a:ext cx="3076084" cy="511154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540" y="9721810"/>
            <a:ext cx="3076083" cy="511154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250C700-43A5-4C5C-98FC-C878BB8C01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875065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Je vous remercie tout d abord de m avoir invite a venir presenter le lapp  devant  cette assemblee , meme si en 10mn je ne vais pouvoir vous donner qu un appercu succint de ce que nous faisons au laboratoire.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4DFC6B0-632D-4B29-A218-21931CBBFB08}" type="datetime1">
              <a:rPr lang="fr-FR" smtClean="0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FD2B9-196E-482E-AF9F-6E983F4AA25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Pour ceux d entre vous qui ne le connaissent pas, le lapp, situe sur la colline d annecy le vieux, est un laboratoire du cnrs et plus specifiquement de l in2p3, institut national de physique nucleaire et de physique des particules . Le lapp est egalement associe a l universite de savoie depuis 1995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57CEAEC-F902-4F57-A4C2-95884D40C01B}" type="datetime1">
              <a:rPr lang="fr-FR" smtClean="0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FEB7E-F7FB-4F4F-ABE6-7B160104694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LAPP, laboratoire d’Annecy Le Vieux de Physique des Particules, fut crée en 1976, voici plus de 30 ans, par des physiciens originaires de la faculté d’Orsay qui cherchaient à se rapprocher du CERN pour diminuer la fatigue due au transports et être plus près de leurs expériences, qui a cette époque étaient presque toutes situées au CERN.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E6BBA-9722-49A7-A57E-3FDAAE908F7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Nos experiences necessitent egalement de puissants moyen de calcul et recemment le lapp c est dote d un centre de calcul de pres de 750cpu et permettant de stocker pres de 300 tera octets de donnee. Ce centre, ouvert sur ce que l on appelle la grille de calcul europeenne,  fournit un petit pourcentage de la puissance de calcul necessaire pour l exploitation du LHC. Il est egalement ouvert a des laboratoires d autres disciplines et meme a des demandes eventuelles d industriels exterieurs.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55B434D-EF8F-4DBB-B49F-7B273FEEDE40}" type="datetime1">
              <a:rPr lang="fr-FR" smtClean="0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0D6BC-BD84-47BF-AB18-FC1C0858B2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Avant de terminer je vous presente quelques chiffres cles qui traduisent l activite de notre laboratoire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26D9AE1-CA40-491E-B4B2-E29ED1DE5F3C}" type="datetime1">
              <a:rPr lang="fr-FR" smtClean="0"/>
              <a:pPr>
                <a:defRPr/>
              </a:pPr>
              <a:t>16/09/2013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DB4E3-2854-4241-9F23-802A4D5BADC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-universit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28650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 descr="logo_CNRS_In2p3_simple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5500688"/>
            <a:ext cx="7969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E955-841F-4D71-9064-E9943D5B64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C6D1-DFDB-47C6-9794-71D6C617BD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D18C-A0B5-48AE-BBEA-53EF891AF2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-universit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628650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 descr="logo_CNRS_In2p3_simple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5500688"/>
            <a:ext cx="7969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4A78-7649-4AF1-A66E-F5E66C5AAF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356D-1E28-4373-AFD8-5FC94131F7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C113-D8D0-4215-A4BE-CF4088BF01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05CC-8CED-4CCB-B4CE-CC3A5DD650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CF89-5E4A-49A1-836A-08004F18E7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813C-65CE-44B4-921D-12A01D64535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453D-05FC-41CD-BC57-D8A482B253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19A9-C87F-4DD6-96D7-66BCD0B63E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E6DD-556F-470D-A0E7-4ECA13CBFC6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1B03-6167-40F9-B523-41D1548E92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7695-E59F-4FD8-8117-AECCF62108A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3169-2FCB-4AE3-A06A-B49B0326DD2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0A5A0-8F69-4B03-82FA-7B4673F283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4FD4-7724-45D5-8BA8-BDCB21F1D8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B896-AED7-4A1B-99CD-39D01A05CA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651C-25C4-4F24-A0D7-7113149758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6D0C-C64C-4064-B69F-1DF544FE4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6D31-2C0C-4E38-AE5D-66022EC96D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3D90-3064-4866-A260-CABCF17334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6FC4D-FEE5-49FC-A581-EBA0A888FA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 descr="Courb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2053" name="Image 6" descr="lapp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16/09/2013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Bienvenue école de GIF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58A53-17BC-4BE2-9ADA-68ED32DE92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rfu.cea.fr/Images/astImg/387_1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348880"/>
            <a:ext cx="7772400" cy="201865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</a:rPr>
              <a:t>Bienvenue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 au LAPP:</a:t>
            </a:r>
            <a:b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</a:rPr>
              <a:t>Laboratoire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 Narrow" pitchFamily="34" charset="0"/>
              </a:rPr>
              <a:t>d’Annecy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-le-Vieux de Physique des </a:t>
            </a: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</a:rPr>
              <a:t>particules</a:t>
            </a:r>
            <a:endParaRPr lang="fr-FR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81128"/>
            <a:ext cx="6400800" cy="15843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Jean-Pierre Lees</a:t>
            </a:r>
            <a:endParaRPr lang="en-US" sz="2400" i="1" dirty="0">
              <a:solidFill>
                <a:schemeClr val="accent1"/>
              </a:solidFill>
              <a:latin typeface="Arial Narrow" pitchFamily="34" charset="0"/>
            </a:endParaRPr>
          </a:p>
          <a:p>
            <a:pPr eaLnBrk="1" hangingPunct="1"/>
            <a:r>
              <a:rPr lang="en-US" sz="2400" i="1" dirty="0">
                <a:solidFill>
                  <a:schemeClr val="accent1"/>
                </a:solidFill>
                <a:latin typeface="Arial Narrow" pitchFamily="34" charset="0"/>
              </a:rPr>
              <a:t>Directeur </a:t>
            </a:r>
            <a:r>
              <a:rPr lang="en-US" sz="2400" i="1" dirty="0" err="1">
                <a:solidFill>
                  <a:schemeClr val="accent1"/>
                </a:solidFill>
                <a:latin typeface="Arial Narrow" pitchFamily="34" charset="0"/>
              </a:rPr>
              <a:t>adjoint</a:t>
            </a:r>
            <a:endParaRPr lang="en-US" sz="2400" i="1" dirty="0">
              <a:solidFill>
                <a:schemeClr val="accent1"/>
              </a:solidFill>
              <a:latin typeface="Arial Narrow" pitchFamily="34" charset="0"/>
            </a:endParaRPr>
          </a:p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Septembre </a:t>
            </a:r>
            <a:r>
              <a:rPr lang="fr-FR" sz="2000" b="1" dirty="0" smtClean="0">
                <a:solidFill>
                  <a:srgbClr val="0070C0"/>
                </a:solidFill>
                <a:latin typeface="Arial Narrow" pitchFamily="34" charset="0"/>
              </a:rPr>
              <a:t>2013</a:t>
            </a:r>
            <a:endParaRPr lang="fr-F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124" name="Image 6" descr="Lapp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0350"/>
            <a:ext cx="36496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16/09/2013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Bienvenue école de GIF 2013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D9D3-357A-48A7-BE54-961D1307083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149" name="ZoneTexte 4"/>
          <p:cNvSpPr txBox="1">
            <a:spLocks noChangeArrowheads="1"/>
          </p:cNvSpPr>
          <p:nvPr/>
        </p:nvSpPr>
        <p:spPr bwMode="auto">
          <a:xfrm>
            <a:off x="900113" y="692150"/>
            <a:ext cx="79930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4400" dirty="0">
                <a:solidFill>
                  <a:schemeClr val="accent1"/>
                </a:solidFill>
                <a:latin typeface="Arial Narrow" pitchFamily="34" charset="0"/>
              </a:rPr>
              <a:t>Le LAPP est un laboratoire du CNRS/IN2P3 </a:t>
            </a: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</a:rPr>
              <a:t>crée en</a:t>
            </a: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</a:rPr>
              <a:t>1976. Il est devenue UMR avec l’Université </a:t>
            </a:r>
            <a:r>
              <a:rPr lang="fr-FR" sz="4400" dirty="0">
                <a:solidFill>
                  <a:schemeClr val="accent1"/>
                </a:solidFill>
                <a:latin typeface="Arial Narrow" pitchFamily="34" charset="0"/>
              </a:rPr>
              <a:t>de Savoie </a:t>
            </a: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</a:rPr>
              <a:t>en1995</a:t>
            </a:r>
            <a:r>
              <a:rPr lang="fr-FR" sz="4400" dirty="0">
                <a:solidFill>
                  <a:schemeClr val="accent1"/>
                </a:solidFill>
                <a:latin typeface="Arial Narrow" pitchFamily="34" charset="0"/>
              </a:rPr>
              <a:t>.</a:t>
            </a:r>
            <a:endParaRPr lang="fr-FR" sz="44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6150" name="Image 5" descr="IN2P3FilairePastille-Q_DevV copi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29178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6" descr="couleur_sansfo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173513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8015288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  <a:ea typeface="+mn-ea"/>
                <a:cs typeface="Arial" pitchFamily="34" charset="0"/>
              </a:rPr>
              <a:t>Historique</a:t>
            </a:r>
            <a:endParaRPr lang="fr-FR" dirty="0" smtClean="0">
              <a:solidFill>
                <a:schemeClr val="accent1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8A05E-D8E2-401A-A33F-9CC6B7EBCC47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6" name="Image 5" descr="Lapp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38" y="1285875"/>
            <a:ext cx="2500312" cy="20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ZoneTexte 7"/>
          <p:cNvSpPr txBox="1">
            <a:spLocks noChangeArrowheads="1"/>
          </p:cNvSpPr>
          <p:nvPr/>
        </p:nvSpPr>
        <p:spPr bwMode="auto">
          <a:xfrm>
            <a:off x="3786188" y="1285875"/>
            <a:ext cx="2428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0070C0"/>
                </a:solidFill>
                <a:latin typeface="Arial Narrow" pitchFamily="34" charset="0"/>
              </a:rPr>
              <a:t>1976: </a:t>
            </a:r>
            <a:r>
              <a:rPr lang="fr-FR" sz="2000" dirty="0">
                <a:latin typeface="Arial Narrow" pitchFamily="34" charset="0"/>
              </a:rPr>
              <a:t>création du LAPP par Marcel </a:t>
            </a:r>
            <a:r>
              <a:rPr lang="fr-FR" sz="2000" dirty="0" err="1">
                <a:latin typeface="Arial Narrow" pitchFamily="34" charset="0"/>
              </a:rPr>
              <a:t>Vivargent</a:t>
            </a:r>
            <a:r>
              <a:rPr lang="fr-FR" sz="2000" dirty="0">
                <a:latin typeface="Arial Narrow" pitchFamily="34" charset="0"/>
              </a:rPr>
              <a:t> (1926-2010) et un groupe de physiciens d’Orsay désireux de se rapprocher  du</a:t>
            </a:r>
            <a:r>
              <a:rPr lang="fr-FR" sz="2000" b="1" dirty="0">
                <a:latin typeface="Arial Narrow" pitchFamily="34" charset="0"/>
              </a:rPr>
              <a:t> CERN.  </a:t>
            </a:r>
            <a:endParaRPr lang="fr-FR" sz="2000" dirty="0">
              <a:latin typeface="Arial Narrow" pitchFamily="34" charset="0"/>
            </a:endParaRPr>
          </a:p>
        </p:txBody>
      </p:sp>
      <p:sp>
        <p:nvSpPr>
          <p:cNvPr id="3081" name="ZoneTexte 9"/>
          <p:cNvSpPr txBox="1">
            <a:spLocks noChangeArrowheads="1"/>
          </p:cNvSpPr>
          <p:nvPr/>
        </p:nvSpPr>
        <p:spPr bwMode="auto">
          <a:xfrm>
            <a:off x="755576" y="3573016"/>
            <a:ext cx="474397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latin typeface="Arial Narrow" pitchFamily="34" charset="0"/>
                <a:cs typeface="+mn-cs"/>
              </a:rPr>
              <a:t>Le LAPP a participé à des expériences importantes de l'histoire de la </a:t>
            </a:r>
            <a:r>
              <a:rPr lang="fr-FR" sz="2000" b="1" dirty="0">
                <a:latin typeface="Arial Narrow" pitchFamily="34" charset="0"/>
                <a:cs typeface="+mn-cs"/>
              </a:rPr>
              <a:t>physique des particules</a:t>
            </a:r>
            <a:r>
              <a:rPr lang="fr-FR" sz="2000" dirty="0">
                <a:latin typeface="Arial Narrow" pitchFamily="34" charset="0"/>
                <a:cs typeface="+mn-cs"/>
              </a:rPr>
              <a:t>, dont UA1, qui permit en 1983 de découvrir les bosons W et Z  [Carlo Rubbia, prix Nobel de physique 1984]</a:t>
            </a:r>
          </a:p>
        </p:txBody>
      </p:sp>
      <p:pic>
        <p:nvPicPr>
          <p:cNvPr id="15" name="Image 14" descr="U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429000"/>
            <a:ext cx="2843212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Espace réservé du contenu 4" descr="Lapp_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55650" y="1341438"/>
            <a:ext cx="2809875" cy="1865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onnecteur droit avec flèche 16"/>
          <p:cNvCxnSpPr/>
          <p:nvPr/>
        </p:nvCxnSpPr>
        <p:spPr>
          <a:xfrm>
            <a:off x="5580112" y="4365104"/>
            <a:ext cx="4286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857250" y="55721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1976-1990: </a:t>
            </a:r>
            <a:r>
              <a:rPr lang="en-US" i="1" dirty="0" err="1">
                <a:solidFill>
                  <a:srgbClr val="0070C0"/>
                </a:solidFill>
              </a:rPr>
              <a:t>Expériences</a:t>
            </a:r>
            <a:r>
              <a:rPr lang="en-US" i="1" dirty="0">
                <a:solidFill>
                  <a:srgbClr val="0070C0"/>
                </a:solidFill>
              </a:rPr>
              <a:t>  </a:t>
            </a:r>
            <a:r>
              <a:rPr lang="en-US" i="1" dirty="0" err="1">
                <a:solidFill>
                  <a:srgbClr val="0070C0"/>
                </a:solidFill>
              </a:rPr>
              <a:t>essentiellement</a:t>
            </a:r>
            <a:r>
              <a:rPr lang="en-US" i="1" dirty="0">
                <a:solidFill>
                  <a:srgbClr val="0070C0"/>
                </a:solidFill>
              </a:rPr>
              <a:t> au CERN [</a:t>
            </a:r>
            <a:r>
              <a:rPr lang="en-US" i="1" dirty="0" err="1">
                <a:solidFill>
                  <a:srgbClr val="0070C0"/>
                </a:solidFill>
              </a:rPr>
              <a:t>seule</a:t>
            </a:r>
            <a:r>
              <a:rPr lang="en-US" i="1" dirty="0">
                <a:solidFill>
                  <a:srgbClr val="0070C0"/>
                </a:solidFill>
              </a:rPr>
              <a:t> exception notable: </a:t>
            </a:r>
            <a:r>
              <a:rPr lang="en-US" i="1" dirty="0" err="1">
                <a:solidFill>
                  <a:srgbClr val="0070C0"/>
                </a:solidFill>
              </a:rPr>
              <a:t>recherche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d’oscillations</a:t>
            </a:r>
            <a:r>
              <a:rPr lang="en-US" i="1" dirty="0">
                <a:solidFill>
                  <a:srgbClr val="0070C0"/>
                </a:solidFill>
              </a:rPr>
              <a:t> Neutrinos </a:t>
            </a:r>
            <a:r>
              <a:rPr lang="en-US" i="1" dirty="0" smtClean="0">
                <a:solidFill>
                  <a:srgbClr val="0070C0"/>
                </a:solidFill>
              </a:rPr>
              <a:t>à </a:t>
            </a:r>
            <a:r>
              <a:rPr lang="en-US" i="1" dirty="0">
                <a:solidFill>
                  <a:srgbClr val="0070C0"/>
                </a:solidFill>
              </a:rPr>
              <a:t>la </a:t>
            </a:r>
            <a:r>
              <a:rPr lang="en-US" i="1" dirty="0" err="1">
                <a:solidFill>
                  <a:srgbClr val="0070C0"/>
                </a:solidFill>
              </a:rPr>
              <a:t>centrale</a:t>
            </a:r>
            <a:r>
              <a:rPr lang="en-US" i="1" dirty="0">
                <a:solidFill>
                  <a:srgbClr val="0070C0"/>
                </a:solidFill>
              </a:rPr>
              <a:t> du </a:t>
            </a:r>
            <a:r>
              <a:rPr lang="en-US" i="1" dirty="0" err="1">
                <a:solidFill>
                  <a:srgbClr val="0070C0"/>
                </a:solidFill>
              </a:rPr>
              <a:t>Bugey</a:t>
            </a:r>
            <a:r>
              <a:rPr lang="en-US" i="1" dirty="0">
                <a:solidFill>
                  <a:srgbClr val="0070C0"/>
                </a:solidFill>
              </a:rPr>
              <a:t>]</a:t>
            </a:r>
            <a:endParaRPr lang="fr-FR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e 12"/>
          <p:cNvGrpSpPr>
            <a:grpSpLocks/>
          </p:cNvGrpSpPr>
          <p:nvPr/>
        </p:nvGrpSpPr>
        <p:grpSpPr bwMode="auto">
          <a:xfrm>
            <a:off x="125413" y="71438"/>
            <a:ext cx="1155700" cy="6715125"/>
            <a:chOff x="125413" y="71438"/>
            <a:chExt cx="1156490" cy="6715125"/>
          </a:xfrm>
        </p:grpSpPr>
        <p:pic>
          <p:nvPicPr>
            <p:cNvPr id="8211" name="Image 3" descr="Courb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71438"/>
              <a:ext cx="928687" cy="671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Image 13" descr="logolapp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6286520"/>
              <a:ext cx="710431" cy="42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82296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Arial" pitchFamily="34" charset="0"/>
              </a:rPr>
              <a:t>Evolution</a:t>
            </a:r>
            <a:endParaRPr lang="fr-FR" dirty="0" smtClean="0">
              <a:solidFill>
                <a:schemeClr val="accent1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EA487-B32E-42CA-8C26-E1AB73917F21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8198" name="Image 6" descr="Lapp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496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ZoneTexte 8"/>
          <p:cNvSpPr txBox="1">
            <a:spLocks noChangeArrowheads="1"/>
          </p:cNvSpPr>
          <p:nvPr/>
        </p:nvSpPr>
        <p:spPr bwMode="auto">
          <a:xfrm>
            <a:off x="785786" y="3714752"/>
            <a:ext cx="800105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 b="1"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fr-FR" sz="2400" b="0" dirty="0" smtClean="0">
                <a:latin typeface="Arial Narrow" pitchFamily="34" charset="0"/>
              </a:rPr>
              <a:t>Nouveau </a:t>
            </a:r>
            <a:r>
              <a:rPr lang="fr-FR" sz="2400" b="0" dirty="0">
                <a:latin typeface="Arial Narrow" pitchFamily="34" charset="0"/>
              </a:rPr>
              <a:t>domaine des </a:t>
            </a:r>
            <a:r>
              <a:rPr lang="fr-FR" sz="2400" b="0" dirty="0" err="1">
                <a:latin typeface="Arial Narrow" pitchFamily="34" charset="0"/>
              </a:rPr>
              <a:t>Astroparticules</a:t>
            </a:r>
            <a:r>
              <a:rPr lang="fr-FR" sz="2400" b="0" dirty="0">
                <a:latin typeface="Arial Narrow" pitchFamily="34" charset="0"/>
              </a:rPr>
              <a:t>:  ondes gravitationnelles, rayons cosmiques de très grande énergie, matière noire, antimatière dans l'Univers. </a:t>
            </a:r>
          </a:p>
        </p:txBody>
      </p:sp>
      <p:sp>
        <p:nvSpPr>
          <p:cNvPr id="8202" name="ZoneTexte 8"/>
          <p:cNvSpPr txBox="1">
            <a:spLocks noChangeArrowheads="1"/>
          </p:cNvSpPr>
          <p:nvPr/>
        </p:nvSpPr>
        <p:spPr bwMode="auto">
          <a:xfrm>
            <a:off x="755576" y="1196752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70C0"/>
                </a:solidFill>
              </a:rPr>
              <a:t>1991: </a:t>
            </a:r>
            <a:r>
              <a:rPr lang="fr-FR" sz="2000" dirty="0"/>
              <a:t>le LAPP s'agrandit… </a:t>
            </a:r>
          </a:p>
        </p:txBody>
      </p:sp>
      <p:sp>
        <p:nvSpPr>
          <p:cNvPr id="8203" name="ZoneTexte 8"/>
          <p:cNvSpPr txBox="1">
            <a:spLocks noChangeArrowheads="1"/>
          </p:cNvSpPr>
          <p:nvPr/>
        </p:nvSpPr>
        <p:spPr bwMode="auto">
          <a:xfrm>
            <a:off x="928688" y="2571750"/>
            <a:ext cx="3571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fr-FR" sz="2000" b="1">
                <a:solidFill>
                  <a:srgbClr val="0070C0"/>
                </a:solidFill>
              </a:rPr>
              <a:t>1995: </a:t>
            </a:r>
            <a:r>
              <a:rPr lang="fr-FR" sz="2000"/>
              <a:t>le LAPP devient Unité Mixte de Recherche   (</a:t>
            </a:r>
            <a:r>
              <a:rPr lang="fr-FR" sz="2000" b="1"/>
              <a:t>CNRS</a:t>
            </a:r>
            <a:r>
              <a:rPr lang="fr-FR" sz="2000"/>
              <a:t> et </a:t>
            </a:r>
            <a:r>
              <a:rPr lang="fr-FR" sz="2000" b="1"/>
              <a:t>Université de Savoie)</a:t>
            </a:r>
            <a:r>
              <a:rPr lang="fr-FR" sz="2000"/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1560" y="1700808"/>
            <a:ext cx="413497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 Exp</a:t>
            </a:r>
            <a:r>
              <a:rPr lang="fr-FR" sz="2000" dirty="0">
                <a:cs typeface="Arial" charset="0"/>
              </a:rPr>
              <a:t>é</a:t>
            </a:r>
            <a:r>
              <a:rPr lang="en-US" sz="2000" dirty="0" err="1">
                <a:cs typeface="Arial" charset="0"/>
              </a:rPr>
              <a:t>riences</a:t>
            </a:r>
            <a:r>
              <a:rPr lang="en-US" sz="2000" dirty="0">
                <a:cs typeface="Arial" charset="0"/>
              </a:rPr>
              <a:t> au </a:t>
            </a:r>
            <a:r>
              <a:rPr lang="en-US" sz="2000" b="1" dirty="0">
                <a:cs typeface="Arial" charset="0"/>
              </a:rPr>
              <a:t>LEP </a:t>
            </a:r>
            <a:r>
              <a:rPr lang="en-US" sz="2000" dirty="0">
                <a:cs typeface="Arial" charset="0"/>
              </a:rPr>
              <a:t>(</a:t>
            </a:r>
            <a:r>
              <a:rPr lang="en-US" sz="2000" dirty="0" err="1">
                <a:cs typeface="Arial" charset="0"/>
              </a:rPr>
              <a:t>e+e</a:t>
            </a:r>
            <a:r>
              <a:rPr lang="en-US" sz="2000" dirty="0">
                <a:cs typeface="Arial" charset="0"/>
              </a:rPr>
              <a:t>-) </a:t>
            </a:r>
            <a:endParaRPr lang="en-US" sz="2000" dirty="0" smtClean="0">
              <a:cs typeface="Arial" charset="0"/>
            </a:endParaRPr>
          </a:p>
          <a:p>
            <a:pPr>
              <a:defRPr/>
            </a:pPr>
            <a:r>
              <a:rPr lang="en-US" sz="2000" i="1" dirty="0" smtClean="0">
                <a:solidFill>
                  <a:srgbClr val="0070C0"/>
                </a:solidFill>
              </a:rPr>
              <a:t>Tests </a:t>
            </a:r>
            <a:r>
              <a:rPr lang="en-US" sz="2000" i="1" dirty="0" err="1" smtClean="0">
                <a:solidFill>
                  <a:srgbClr val="0070C0"/>
                </a:solidFill>
              </a:rPr>
              <a:t>intensifs</a:t>
            </a:r>
            <a:r>
              <a:rPr lang="en-US" sz="2000" i="1" dirty="0" smtClean="0">
                <a:solidFill>
                  <a:srgbClr val="0070C0"/>
                </a:solidFill>
              </a:rPr>
              <a:t> du </a:t>
            </a:r>
            <a:r>
              <a:rPr lang="en-US" sz="2000" i="1" dirty="0" err="1" smtClean="0">
                <a:solidFill>
                  <a:srgbClr val="0070C0"/>
                </a:solidFill>
              </a:rPr>
              <a:t>modèle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standard</a:t>
            </a:r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3923928" y="5786454"/>
            <a:ext cx="486291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70C0"/>
                </a:solidFill>
                <a:cs typeface="Arial" charset="0"/>
              </a:rPr>
              <a:t>2012: </a:t>
            </a:r>
            <a:r>
              <a:rPr lang="fr-FR" sz="2000" dirty="0" smtClean="0">
                <a:cs typeface="Arial" charset="0"/>
              </a:rPr>
              <a:t>découverte du boson de </a:t>
            </a:r>
            <a:r>
              <a:rPr lang="fr-FR" sz="2000" dirty="0" err="1" smtClean="0">
                <a:cs typeface="Arial" charset="0"/>
              </a:rPr>
              <a:t>Higgs</a:t>
            </a:r>
            <a:endParaRPr lang="fr-FR" sz="2000" b="1" dirty="0">
              <a:cs typeface="Arial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5" name="ZoneTexte 19"/>
          <p:cNvSpPr txBox="1">
            <a:spLocks noChangeArrowheads="1"/>
          </p:cNvSpPr>
          <p:nvPr/>
        </p:nvSpPr>
        <p:spPr bwMode="auto">
          <a:xfrm>
            <a:off x="755576" y="5013176"/>
            <a:ext cx="8072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1991-2013: participation à des </a:t>
            </a:r>
            <a:r>
              <a:rPr lang="en-US" i="1" dirty="0" err="1" smtClean="0">
                <a:solidFill>
                  <a:srgbClr val="0070C0"/>
                </a:solidFill>
              </a:rPr>
              <a:t>expériences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fr-FR" i="1" dirty="0">
                <a:solidFill>
                  <a:srgbClr val="0070C0"/>
                </a:solidFill>
              </a:rPr>
              <a:t>sur des sites éloignés: </a:t>
            </a:r>
            <a:r>
              <a:rPr lang="fr-FR" i="1" dirty="0" smtClean="0">
                <a:solidFill>
                  <a:srgbClr val="0070C0"/>
                </a:solidFill>
              </a:rPr>
              <a:t>Italie (VIRGO, OPERA), Californie (BABAR), Namibie (HESS) et </a:t>
            </a:r>
            <a:r>
              <a:rPr lang="fr-FR" i="1" dirty="0">
                <a:solidFill>
                  <a:srgbClr val="0070C0"/>
                </a:solidFill>
              </a:rPr>
              <a:t>station spatiale internationale </a:t>
            </a:r>
            <a:r>
              <a:rPr lang="fr-FR" i="1" dirty="0" smtClean="0">
                <a:solidFill>
                  <a:srgbClr val="0070C0"/>
                </a:solidFill>
              </a:rPr>
              <a:t>(AMS)</a:t>
            </a:r>
            <a:endParaRPr lang="fr-FR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285875" y="188913"/>
            <a:ext cx="7400925" cy="719137"/>
          </a:xfrm>
        </p:spPr>
        <p:txBody>
          <a:bodyPr/>
          <a:lstStyle/>
          <a:p>
            <a:r>
              <a:rPr lang="fr-FR" smtClean="0">
                <a:solidFill>
                  <a:schemeClr val="accent1"/>
                </a:solidFill>
                <a:latin typeface="Arial Narrow" pitchFamily="34" charset="0"/>
              </a:rPr>
              <a:t>Les services Techniques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B7C46-A518-49BC-A6EC-9B9E50E886C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11270" name="Picture 8" descr="atlas_Assemblage_m08_3"/>
          <p:cNvPicPr>
            <a:picLocks noChangeAspect="1" noChangeArrowheads="1"/>
          </p:cNvPicPr>
          <p:nvPr/>
        </p:nvPicPr>
        <p:blipFill>
          <a:blip r:embed="rId2" cstate="print"/>
          <a:srcRect t="6122" b="5103"/>
          <a:stretch>
            <a:fillRect/>
          </a:stretch>
        </p:blipFill>
        <p:spPr bwMode="auto">
          <a:xfrm>
            <a:off x="755650" y="1628775"/>
            <a:ext cx="2703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http://irfu.cea.fr/Images/astImg/mr_387_1.jpg?reload=12561187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221163"/>
            <a:ext cx="2438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mage 8" descr="ElectroniqueATLA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628775"/>
            <a:ext cx="2449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 descr="E:\Images\Nikon\29\Dsc_2198_mo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700213"/>
            <a:ext cx="21717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ZoneTexte 10"/>
          <p:cNvSpPr txBox="1">
            <a:spLocks noChangeArrowheads="1"/>
          </p:cNvSpPr>
          <p:nvPr/>
        </p:nvSpPr>
        <p:spPr bwMode="auto">
          <a:xfrm>
            <a:off x="3492500" y="2349500"/>
            <a:ext cx="423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300788" y="2276475"/>
            <a:ext cx="4238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6" name="ZoneTexte 12"/>
          <p:cNvSpPr txBox="1">
            <a:spLocks noChangeArrowheads="1"/>
          </p:cNvSpPr>
          <p:nvPr/>
        </p:nvSpPr>
        <p:spPr bwMode="auto">
          <a:xfrm>
            <a:off x="468313" y="4797425"/>
            <a:ext cx="42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1277" name="Picture 4" descr="\\Lapp.in2p3.fr\dfs_lapp\HOME3\neyroud\Management\Rapport d'activite LAPP\2006-2008\INFO_Fi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4292600"/>
            <a:ext cx="26336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" descr="\\Lappfile2\informatique\MUST\Présentations\Photothèque_Must\Must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4292600"/>
            <a:ext cx="14398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ZoneTexte 15"/>
          <p:cNvSpPr txBox="1">
            <a:spLocks noChangeArrowheads="1"/>
          </p:cNvSpPr>
          <p:nvPr/>
        </p:nvSpPr>
        <p:spPr bwMode="auto">
          <a:xfrm>
            <a:off x="3492500" y="4724400"/>
            <a:ext cx="423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580063" y="5084763"/>
            <a:ext cx="6477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11188" y="908050"/>
            <a:ext cx="2952750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Mécanique: 24 </a:t>
            </a:r>
            <a:r>
              <a:rPr lang="fr-FR" dirty="0">
                <a:latin typeface="Arial" pitchFamily="34" charset="0"/>
              </a:rPr>
              <a:t>personnes dont 10 ingénieurs</a:t>
            </a:r>
            <a:r>
              <a:rPr lang="fr-FR" dirty="0"/>
              <a:t>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59338" y="908050"/>
            <a:ext cx="3025775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Electronique: 19 </a:t>
            </a:r>
            <a:r>
              <a:rPr lang="fr-FR" dirty="0">
                <a:latin typeface="Arial" pitchFamily="34" charset="0"/>
              </a:rPr>
              <a:t>personnes dont 14 ingénieurs</a:t>
            </a:r>
            <a:r>
              <a:rPr lang="fr-FR" dirty="0"/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51050" y="3573463"/>
            <a:ext cx="3025775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Informatique: 21 </a:t>
            </a:r>
            <a:r>
              <a:rPr lang="fr-FR" dirty="0">
                <a:latin typeface="Arial" pitchFamily="34" charset="0"/>
              </a:rPr>
              <a:t>personnes dont 15 ingénieurs</a:t>
            </a:r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2276475"/>
            <a:ext cx="4432300" cy="4357688"/>
          </a:xfrm>
        </p:spPr>
        <p:txBody>
          <a:bodyPr rtlCol="0">
            <a:normAutofit fontScale="77500" lnSpcReduction="20000"/>
          </a:bodyPr>
          <a:lstStyle/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3400" b="1" dirty="0" smtClean="0">
                <a:latin typeface="Arial Narrow" pitchFamily="34" charset="0"/>
              </a:rPr>
              <a:t>MUST,</a:t>
            </a:r>
            <a:r>
              <a:rPr lang="fr-FR" sz="3400" dirty="0" smtClean="0">
                <a:latin typeface="Arial Narrow" pitchFamily="34" charset="0"/>
              </a:rPr>
              <a:t> ferme d’analyse ouverte sur la GRILLE Européenne, offre des ressources de calcul et de stockage aux chercheurs du LAPP ainsi qu’aux laboratoires de l’Université de Savoie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3400" b="1" dirty="0" smtClean="0">
                <a:solidFill>
                  <a:prstClr val="black"/>
                </a:solidFill>
                <a:latin typeface="Arial Narrow" pitchFamily="34" charset="0"/>
              </a:rPr>
              <a:t>1168 </a:t>
            </a:r>
            <a:r>
              <a:rPr lang="fr-FR" sz="3400" b="1" dirty="0" smtClean="0">
                <a:solidFill>
                  <a:prstClr val="black"/>
                </a:solidFill>
                <a:latin typeface="Arial Narrow" pitchFamily="34" charset="0"/>
              </a:rPr>
              <a:t>CPU</a:t>
            </a:r>
            <a:endParaRPr lang="fr-FR" sz="3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fr-FR" sz="3400" b="1" dirty="0" smtClean="0">
                <a:solidFill>
                  <a:prstClr val="black"/>
                </a:solidFill>
                <a:latin typeface="Arial Narrow" pitchFamily="34" charset="0"/>
              </a:rPr>
              <a:t>700 To de </a:t>
            </a:r>
            <a:r>
              <a:rPr lang="fr-FR" sz="3400" b="1" dirty="0" smtClean="0">
                <a:solidFill>
                  <a:prstClr val="black"/>
                </a:solidFill>
                <a:latin typeface="Arial Narrow" pitchFamily="34" charset="0"/>
              </a:rPr>
              <a:t>stockage</a:t>
            </a:r>
            <a:endParaRPr lang="fr-FR" sz="3400" dirty="0">
              <a:latin typeface="Arial Narrow" pitchFamily="34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3400" dirty="0" smtClean="0">
                <a:latin typeface="Arial Narrow" pitchFamily="34" charset="0"/>
              </a:rPr>
              <a:t>Déménagement prochain dans de nouveaux locaux à la « maison de la mécatronique »</a:t>
            </a:r>
            <a:endParaRPr lang="fr-FR" sz="3400" dirty="0" smtClean="0">
              <a:latin typeface="Arial Narrow" pitchFamily="34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7CED5-2E2E-41E9-A75D-DA2698ABE3CA}" type="slidenum">
              <a:rPr lang="fr-FR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6</a:t>
            </a:fld>
            <a:endParaRPr lang="fr-FR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000375" y="3571875"/>
            <a:ext cx="2500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fr-FR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4" name="Titre 12"/>
          <p:cNvSpPr>
            <a:spLocks noGrp="1"/>
          </p:cNvSpPr>
          <p:nvPr>
            <p:ph type="title"/>
          </p:nvPr>
        </p:nvSpPr>
        <p:spPr>
          <a:xfrm>
            <a:off x="3132138" y="115888"/>
            <a:ext cx="460851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Les </a:t>
            </a: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</a:rPr>
              <a:t>moyens</a:t>
            </a:r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</a:rPr>
              <a:t>calcul</a:t>
            </a:r>
            <a:endParaRPr lang="fr-FR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pic>
        <p:nvPicPr>
          <p:cNvPr id="12296" name="Picture 2" descr="\\LAPPFILE2\informatique\MUST\Présentations\Photothèque_Must\Must_PhotoEnsem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96975"/>
            <a:ext cx="187166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j0399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0" y="500063"/>
            <a:ext cx="5603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 descr="\\LAPPFILE2\informatique\MUST\Logos\LogoMU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60350"/>
            <a:ext cx="1143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4" descr="\\LAPPFILE2\informatique\MUST\Logos\EGEE_bl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663" y="627063"/>
            <a:ext cx="8477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5" descr="\\LAPPFILE2\informatique\MUST\Logos\LCG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200" y="1216025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space réservé de la date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33" name="Image 32" descr="Panorama_2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4581128"/>
            <a:ext cx="3810000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Cour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71438"/>
            <a:ext cx="92868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Arial Narrow" pitchFamily="34" charset="0"/>
              </a:rPr>
              <a:t>La physique </a:t>
            </a:r>
            <a:r>
              <a:rPr lang="en-US" dirty="0" err="1" smtClean="0">
                <a:solidFill>
                  <a:schemeClr val="accent1"/>
                </a:solidFill>
                <a:latin typeface="Arial Narrow" pitchFamily="34" charset="0"/>
              </a:rPr>
              <a:t>théorique</a:t>
            </a:r>
            <a:endParaRPr lang="fr-FR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00174"/>
            <a:ext cx="4680520" cy="4500594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fr-FR" dirty="0" smtClean="0">
                <a:latin typeface="Arial Narrow" pitchFamily="34" charset="0"/>
              </a:rPr>
              <a:t>Le LAPP abrite dans ses murs un important  groupe de physique théorique, le </a:t>
            </a:r>
            <a:r>
              <a:rPr lang="fr-FR" b="1" dirty="0" smtClean="0">
                <a:latin typeface="Arial Narrow" pitchFamily="34" charset="0"/>
              </a:rPr>
              <a:t>LAPTH  </a:t>
            </a:r>
            <a:r>
              <a:rPr lang="fr-FR" dirty="0" smtClean="0">
                <a:latin typeface="Arial Narrow" pitchFamily="34" charset="0"/>
              </a:rPr>
              <a:t>(~40 </a:t>
            </a:r>
            <a:r>
              <a:rPr lang="fr-FR" dirty="0" smtClean="0">
                <a:latin typeface="Arial Narrow" pitchFamily="34" charset="0"/>
              </a:rPr>
              <a:t>personnes) </a:t>
            </a:r>
          </a:p>
          <a:p>
            <a:pPr marL="342900" lvl="1" indent="-342900"/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Phénoménologie </a:t>
            </a:r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du modèle Standard et </a:t>
            </a:r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au-delà</a:t>
            </a:r>
          </a:p>
          <a:p>
            <a:pPr marL="342900" lvl="1" indent="-342900"/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Cosmologie</a:t>
            </a:r>
            <a:endParaRPr lang="fr-F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342900" lvl="1" indent="-342900"/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Théorie </a:t>
            </a:r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des champs et Théories conformes</a:t>
            </a:r>
          </a:p>
          <a:p>
            <a:pPr marL="342900" lvl="1" indent="-342900">
              <a:buNone/>
            </a:pPr>
            <a:endParaRPr lang="fr-FR" sz="2400" dirty="0" smtClean="0">
              <a:latin typeface="Arial Narrow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fr-FR" sz="2000" dirty="0"/>
          </a:p>
          <a:p>
            <a:pPr marL="342900" lvl="1" indent="-342900">
              <a:buFont typeface="Arial" pitchFamily="34" charset="0"/>
              <a:buChar char="•"/>
            </a:pPr>
            <a:endParaRPr lang="fr-FR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sz="2000" dirty="0" smtClean="0">
              <a:latin typeface="Calibri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fr-FR" sz="20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0A238-3F66-490F-ADDC-7C414ED936D2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8" name="Image 7" descr="logol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286520"/>
            <a:ext cx="710431" cy="420996"/>
          </a:xfrm>
          <a:prstGeom prst="rect">
            <a:avLst/>
          </a:prstGeom>
        </p:spPr>
      </p:pic>
      <p:pic>
        <p:nvPicPr>
          <p:cNvPr id="1031" name="Picture 7" descr="LOGO_LAPTH_RVB_5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14290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quation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0784" y="1285860"/>
            <a:ext cx="3219709" cy="4786346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318375" cy="7778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rPr>
              <a:t>Chiffres clés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B0C5-9A24-48E8-94DD-9C54220C7B1F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1331913" y="1125538"/>
            <a:ext cx="73437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fr-FR" sz="2400" dirty="0">
                <a:latin typeface="Arial Narrow" pitchFamily="34" charset="0"/>
              </a:rPr>
              <a:t>59 chercheurs expérimentateurs  (permanents, post doctorants et étudiants) + 7 </a:t>
            </a:r>
            <a:r>
              <a:rPr lang="fr-FR" sz="2400" dirty="0" smtClean="0">
                <a:latin typeface="Arial Narrow" pitchFamily="34" charset="0"/>
              </a:rPr>
              <a:t>émérites</a:t>
            </a:r>
            <a:endParaRPr lang="fr-FR" sz="2000" dirty="0">
              <a:solidFill>
                <a:srgbClr val="3B349C"/>
              </a:solidFill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fr-FR" sz="2400" dirty="0">
                <a:latin typeface="Arial Narrow" pitchFamily="34" charset="0"/>
              </a:rPr>
              <a:t>~40 chercheurs théoriciens [LAPTH] </a:t>
            </a:r>
            <a:endParaRPr lang="fr-FR" sz="2000" dirty="0">
              <a:solidFill>
                <a:srgbClr val="3B349C"/>
              </a:solidFill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fr-FR" sz="2400" dirty="0">
                <a:latin typeface="Arial Narrow" pitchFamily="34" charset="0"/>
              </a:rPr>
              <a:t>78 ingénieurs et techniciens CNRS (électronique, informatique, mécanique et administration) </a:t>
            </a:r>
            <a:endParaRPr lang="fr-FR" sz="2000" i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fr-FR" sz="2400" dirty="0">
                <a:latin typeface="Arial Narrow" pitchFamily="34" charset="0"/>
              </a:rPr>
              <a:t>Budget annuel (hors salaires) : </a:t>
            </a:r>
            <a:r>
              <a:rPr lang="fr-FR" sz="2400" dirty="0">
                <a:latin typeface="Arial Narrow" pitchFamily="34" charset="0"/>
                <a:sym typeface="Symbol" pitchFamily="18" charset="2"/>
              </a:rPr>
              <a:t> </a:t>
            </a:r>
            <a:r>
              <a:rPr lang="fr-FR" sz="2400" dirty="0">
                <a:latin typeface="Arial Narrow" pitchFamily="34" charset="0"/>
              </a:rPr>
              <a:t>2 M</a:t>
            </a:r>
            <a:r>
              <a:rPr lang="fr-FR" sz="2400" dirty="0" smtClean="0">
                <a:latin typeface="Arial Narrow" pitchFamily="34" charset="0"/>
              </a:rPr>
              <a:t>€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7 </a:t>
            </a:r>
            <a:r>
              <a:rPr lang="fr-FR" sz="2400" dirty="0">
                <a:latin typeface="Arial Narrow" pitchFamily="34" charset="0"/>
              </a:rPr>
              <a:t>gros projets internationaux et plusieurs projets de </a:t>
            </a:r>
            <a:r>
              <a:rPr lang="fr-FR" sz="2400" dirty="0" smtClean="0">
                <a:latin typeface="Arial Narrow" pitchFamily="34" charset="0"/>
              </a:rPr>
              <a:t>R&amp;D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Physique </a:t>
            </a:r>
            <a:r>
              <a:rPr lang="fr-FR" dirty="0" smtClean="0">
                <a:solidFill>
                  <a:srgbClr val="0070C0"/>
                </a:solidFill>
              </a:rPr>
              <a:t>auprès  des accélérateurs (ATLAS, </a:t>
            </a:r>
            <a:r>
              <a:rPr lang="fr-FR" i="1" dirty="0" err="1" smtClean="0">
                <a:solidFill>
                  <a:srgbClr val="0070C0"/>
                </a:solidFill>
              </a:rPr>
              <a:t>BaBar</a:t>
            </a:r>
            <a:r>
              <a:rPr lang="fr-FR" dirty="0" smtClean="0">
                <a:solidFill>
                  <a:srgbClr val="0070C0"/>
                </a:solidFill>
              </a:rPr>
              <a:t>, </a:t>
            </a:r>
            <a:r>
              <a:rPr lang="fr-FR" dirty="0" err="1" smtClean="0">
                <a:solidFill>
                  <a:srgbClr val="0070C0"/>
                </a:solidFill>
              </a:rPr>
              <a:t>LHCb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fr-FR" dirty="0" err="1" smtClean="0">
                <a:solidFill>
                  <a:srgbClr val="0070C0"/>
                </a:solidFill>
              </a:rPr>
              <a:t>Astro</a:t>
            </a:r>
            <a:r>
              <a:rPr lang="fr-FR" dirty="0" smtClean="0">
                <a:solidFill>
                  <a:srgbClr val="0070C0"/>
                </a:solidFill>
              </a:rPr>
              <a:t>-particules  </a:t>
            </a:r>
            <a:r>
              <a:rPr lang="fr-FR" dirty="0" smtClean="0">
                <a:solidFill>
                  <a:srgbClr val="0070C0"/>
                </a:solidFill>
              </a:rPr>
              <a:t>et neutrinos (AMS, HESS, OPERA , </a:t>
            </a:r>
            <a:r>
              <a:rPr lang="fr-FR" dirty="0" smtClean="0">
                <a:solidFill>
                  <a:srgbClr val="0070C0"/>
                </a:solidFill>
              </a:rPr>
              <a:t>VIRGO)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R&amp;D </a:t>
            </a:r>
            <a:r>
              <a:rPr lang="fr-FR" dirty="0" err="1" smtClean="0">
                <a:solidFill>
                  <a:srgbClr val="0070C0"/>
                </a:solidFill>
              </a:rPr>
              <a:t>Astro</a:t>
            </a:r>
            <a:r>
              <a:rPr lang="fr-FR" dirty="0" smtClean="0">
                <a:solidFill>
                  <a:srgbClr val="0070C0"/>
                </a:solidFill>
              </a:rPr>
              <a:t>-particules: </a:t>
            </a:r>
            <a:r>
              <a:rPr lang="fr-FR" dirty="0" smtClean="0">
                <a:solidFill>
                  <a:srgbClr val="0070C0"/>
                </a:solidFill>
              </a:rPr>
              <a:t>CTA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R&amp;D  </a:t>
            </a:r>
            <a:r>
              <a:rPr lang="fr-FR" dirty="0" smtClean="0">
                <a:solidFill>
                  <a:srgbClr val="0070C0"/>
                </a:solidFill>
              </a:rPr>
              <a:t>expériences sur accélérateurs: ILC, upgrades LHC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endParaRPr lang="fr-FR" sz="2400" dirty="0">
              <a:latin typeface="Arial Narrow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04248" y="404664"/>
            <a:ext cx="2071688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Un laboratoire Proche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du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CERN!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76256" y="1844824"/>
            <a:ext cx="1857375" cy="6461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fr-FR" b="1" dirty="0" err="1">
                <a:solidFill>
                  <a:srgbClr val="FF0000"/>
                </a:solidFill>
                <a:latin typeface="Comic Sans MS" pitchFamily="66" charset="0"/>
              </a:rPr>
              <a:t>voisinnage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enrichissant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87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00B0F0"/>
                </a:solidFill>
              </a:rPr>
              <a:t>16/09/2013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D2931-D39C-4DDF-9424-3AFBA65B952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Bienvenue école de GIF 2013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0435" y="1196752"/>
            <a:ext cx="54152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Bon séjour au LAPP </a:t>
            </a:r>
          </a:p>
          <a:p>
            <a:pPr algn="ctr">
              <a:defRPr/>
            </a:pP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et </a:t>
            </a:r>
          </a:p>
          <a:p>
            <a:pPr algn="ctr">
              <a:defRPr/>
            </a:pPr>
            <a:r>
              <a:rPr lang="fr-FR" sz="4400" dirty="0" smtClean="0">
                <a:solidFill>
                  <a:schemeClr val="accent1"/>
                </a:solidFill>
                <a:latin typeface="Arial Narrow" pitchFamily="34" charset="0"/>
                <a:cs typeface="+mn-cs"/>
              </a:rPr>
              <a:t>bonne école de GIF 2013</a:t>
            </a:r>
            <a:endParaRPr lang="fr-FR" sz="4400" dirty="0">
              <a:solidFill>
                <a:schemeClr val="accent1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781</Words>
  <Application>Microsoft Office PowerPoint</Application>
  <PresentationFormat>Affichage à l'écran (4:3)</PresentationFormat>
  <Paragraphs>95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Wingdings</vt:lpstr>
      <vt:lpstr>Comic Sans MS</vt:lpstr>
      <vt:lpstr>Conception personnalisée</vt:lpstr>
      <vt:lpstr>1_Conception personnalisée</vt:lpstr>
      <vt:lpstr>Bienvenue au LAPP: Laboratoire d’Annecy-le-Vieux de Physique des particules</vt:lpstr>
      <vt:lpstr>Diapositive 2</vt:lpstr>
      <vt:lpstr>Historique</vt:lpstr>
      <vt:lpstr>Evolution</vt:lpstr>
      <vt:lpstr>Les services Techniques</vt:lpstr>
      <vt:lpstr>Les moyens de calcul</vt:lpstr>
      <vt:lpstr>La physique théorique</vt:lpstr>
      <vt:lpstr>Chiffres clés</vt:lpstr>
      <vt:lpstr>Diapositive 9</vt:lpstr>
    </vt:vector>
  </TitlesOfParts>
  <Company>CNRS IN2P3 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orand</dc:creator>
  <cp:lastModifiedBy>lees</cp:lastModifiedBy>
  <cp:revision>280</cp:revision>
  <dcterms:created xsi:type="dcterms:W3CDTF">2007-11-12T09:58:39Z</dcterms:created>
  <dcterms:modified xsi:type="dcterms:W3CDTF">2013-09-16T09:10:03Z</dcterms:modified>
</cp:coreProperties>
</file>