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82" r:id="rId4"/>
    <p:sldId id="283" r:id="rId5"/>
    <p:sldId id="258" r:id="rId6"/>
    <p:sldId id="259" r:id="rId7"/>
    <p:sldId id="285" r:id="rId8"/>
    <p:sldId id="260" r:id="rId9"/>
    <p:sldId id="265" r:id="rId10"/>
    <p:sldId id="267" r:id="rId11"/>
    <p:sldId id="284" r:id="rId12"/>
    <p:sldId id="266" r:id="rId13"/>
    <p:sldId id="269" r:id="rId14"/>
    <p:sldId id="271" r:id="rId15"/>
    <p:sldId id="287" r:id="rId16"/>
    <p:sldId id="273" r:id="rId17"/>
    <p:sldId id="272" r:id="rId18"/>
    <p:sldId id="274" r:id="rId19"/>
    <p:sldId id="277" r:id="rId20"/>
    <p:sldId id="278" r:id="rId21"/>
    <p:sldId id="288" r:id="rId22"/>
    <p:sldId id="279" r:id="rId23"/>
    <p:sldId id="296" r:id="rId24"/>
    <p:sldId id="280" r:id="rId25"/>
    <p:sldId id="270" r:id="rId26"/>
    <p:sldId id="281" r:id="rId27"/>
    <p:sldId id="276" r:id="rId28"/>
    <p:sldId id="286" r:id="rId29"/>
    <p:sldId id="289" r:id="rId30"/>
    <p:sldId id="291" r:id="rId31"/>
    <p:sldId id="294" r:id="rId32"/>
    <p:sldId id="295" r:id="rId3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Helvetica" panose="020B0604020202020204" pitchFamily="34" charset="0"/>
      <p:regular r:id="rId40"/>
      <p:bold r:id="rId41"/>
      <p:italic r:id="rId42"/>
      <p:boldItalic r:id="rId43"/>
    </p:embeddedFont>
    <p:embeddedFont>
      <p:font typeface="Wingdings 2" panose="05020102010507070707" pitchFamily="18" charset="2"/>
      <p:regular r:id="rId44"/>
    </p:embeddedFont>
    <p:embeddedFont>
      <p:font typeface="ＭＳ Ｐゴシック" panose="020B0600070205080204" pitchFamily="34" charset="-128"/>
      <p:regular r:id="rId45"/>
    </p:embeddedFont>
    <p:embeddedFont>
      <p:font typeface="Arial Black" panose="020B0A04020102020204" pitchFamily="34" charset="0"/>
      <p:bold r:id="rId46"/>
    </p:embeddedFont>
    <p:embeddedFont>
      <p:font typeface="Constantia" panose="02030602050306030303" pitchFamily="18" charset="0"/>
      <p:regular r:id="rId47"/>
      <p:bold r:id="rId48"/>
      <p:italic r:id="rId49"/>
      <p:boldItalic r:id="rId50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F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6" autoAdjust="0"/>
    <p:restoredTop sz="94472" autoAdjust="0"/>
  </p:normalViewPr>
  <p:slideViewPr>
    <p:cSldViewPr snapToGrid="0">
      <p:cViewPr varScale="1">
        <p:scale>
          <a:sx n="122" d="100"/>
          <a:sy n="122" d="100"/>
        </p:scale>
        <p:origin x="-6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178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B627E-3C70-4841-BD57-FB81011B2313}" type="datetimeFigureOut">
              <a:rPr lang="fr-FR" smtClean="0"/>
              <a:pPr/>
              <a:t>26/09/2013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71E42-1228-4719-8F0D-7AD9FBA1E9A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72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DE442-0163-427A-A0DA-1038FFA557D5}" type="datetimeFigureOut">
              <a:rPr lang="fr-FR" smtClean="0"/>
              <a:pPr/>
              <a:t>26/09/2013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72E03-35AC-48EF-81B8-DCC8A8037F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40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72E03-35AC-48EF-81B8-DCC8A8037F92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489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/>
              <a:t>Véla =delta de 0,030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72E03-35AC-48EF-81B8-DCC8A8037F92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8702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72E03-35AC-48EF-81B8-DCC8A8037F92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302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/>
              <a:t>5 fois plus haut, 10 fois plus large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72E03-35AC-48EF-81B8-DCC8A8037F92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221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72E03-35AC-48EF-81B8-DCC8A8037F92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702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72E03-35AC-48EF-81B8-DCC8A8037F92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07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/>
              <a:t>hz=200 pc</a:t>
            </a:r>
          </a:p>
          <a:p>
            <a:r>
              <a:rPr lang="fr-FR" smtClean="0"/>
              <a:t>L = 1 à</a:t>
            </a:r>
            <a:r>
              <a:rPr lang="fr-FR" baseline="0" smtClean="0"/>
              <a:t> 15 kpc</a:t>
            </a:r>
          </a:p>
          <a:p>
            <a:r>
              <a:rPr lang="fr-FR" baseline="0" smtClean="0"/>
              <a:t>R = 25 kpc</a:t>
            </a:r>
          </a:p>
          <a:p>
            <a:r>
              <a:rPr lang="fr-FR" baseline="0" smtClean="0"/>
              <a:t>Ne pas dire Min, Med, Max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72E03-35AC-48EF-81B8-DCC8A8037F92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626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/>
              <a:t>Constant</a:t>
            </a:r>
            <a:r>
              <a:rPr lang="fr-FR" baseline="0" smtClean="0"/>
              <a:t> à haute énergie car granularité du calo : forme de la gerbe en 3D</a:t>
            </a:r>
          </a:p>
          <a:p>
            <a:r>
              <a:rPr lang="fr-FR" baseline="0" smtClean="0"/>
              <a:t>Courbe officielle combinaison E/p et calo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72E03-35AC-48EF-81B8-DCC8A8037F92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399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/>
              <a:t>Dire que les modèles</a:t>
            </a:r>
            <a:r>
              <a:rPr lang="fr-FR" baseline="0" smtClean="0"/>
              <a:t> sont exclus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72E03-35AC-48EF-81B8-DCC8A8037F92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506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/>
              <a:t>150 000 électrons et 9000 positrons</a:t>
            </a:r>
            <a:r>
              <a:rPr lang="fr-FR" baseline="0" smtClean="0"/>
              <a:t> pour PAMELA</a:t>
            </a:r>
            <a:endParaRPr lang="fr-FR" smtClean="0"/>
          </a:p>
          <a:p>
            <a:r>
              <a:rPr lang="fr-FR" smtClean="0"/>
              <a:t>15 </a:t>
            </a:r>
            <a:r>
              <a:rPr lang="fr-FR" smtClean="0"/>
              <a:t>ans pour avoir 40 événements positons à 800 </a:t>
            </a:r>
            <a:r>
              <a:rPr lang="fr-FR" smtClean="0"/>
              <a:t>GeV</a:t>
            </a:r>
          </a:p>
          <a:p>
            <a:r>
              <a:rPr lang="fr-FR" smtClean="0"/>
              <a:t>Vivian</a:t>
            </a:r>
            <a:r>
              <a:rPr lang="fr-FR" baseline="0" smtClean="0"/>
              <a:t> : 50 % en tau+ tau-, 25 % en WW ou ZZ, 25 % en e+e- et mu+ mu-, et facteur de boost de 55, 200 et 270 pour des masses de 221, 414 et 606 GeV</a:t>
            </a:r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72E03-35AC-48EF-81B8-DCC8A8037F92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528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/>
              <a:t>Modulation solaire</a:t>
            </a:r>
          </a:p>
          <a:p>
            <a:r>
              <a:rPr lang="fr-FR" smtClean="0"/>
              <a:t>Indices spectraux différents pour e-</a:t>
            </a:r>
            <a:r>
              <a:rPr lang="fr-FR" baseline="0" smtClean="0"/>
              <a:t> et e+ -&gt; e- 3.X et e+ 2.9X 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72E03-35AC-48EF-81B8-DCC8A8037F92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4580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/>
              <a:t>HESS 15 % à 1 TeV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72E03-35AC-48EF-81B8-DCC8A8037F92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45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noFill/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0" y="6572272"/>
            <a:ext cx="9143999" cy="21429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fr-FR" smtClean="0"/>
              <a:t>Vincent Poireau</a:t>
            </a:r>
            <a:endParaRPr lang="fr-FR"/>
          </a:p>
        </p:txBody>
      </p:sp>
      <p:sp>
        <p:nvSpPr>
          <p:cNvPr id="10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286776" y="6572272"/>
            <a:ext cx="762000" cy="220641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6DF1C61-A851-4A3C-823F-B4CA5D8CC9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Vincent Poireau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Vincent Poireau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 smtClean="0"/>
              <a:t>Vincent Poireau</a:t>
            </a:r>
            <a:endParaRPr lang="fr-F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30352" y="1316736"/>
            <a:ext cx="7772400" cy="1362456"/>
          </a:xfrm>
          <a:noFill/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 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Vincent Poireau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Vincent Poireau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Vincent Poireau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Vincent Poireau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Vincent Poireau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Vincent Poireau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Poireau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6DF1C61-A851-4A3C-823F-B4CA5D8CC9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8229600" cy="52864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0" y="6572272"/>
            <a:ext cx="9144000" cy="21429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fr-FR" smtClean="0"/>
              <a:t>Vincent Poireau</a:t>
            </a: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286776" y="6572272"/>
            <a:ext cx="762000" cy="220641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6DF1C61-A851-4A3C-823F-B4CA5D8CC9A1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1500166" y="142852"/>
            <a:ext cx="6215106" cy="857256"/>
          </a:xfrm>
          <a:prstGeom prst="rect">
            <a:avLst/>
          </a:prstGeom>
          <a:gradFill>
            <a:gsLst>
              <a:gs pos="0">
                <a:schemeClr val="accent1">
                  <a:tint val="98000"/>
                  <a:shade val="25000"/>
                  <a:satMod val="250000"/>
                </a:schemeClr>
              </a:gs>
              <a:gs pos="48000">
                <a:schemeClr val="accent1">
                  <a:tint val="86000"/>
                  <a:satMod val="11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</a:gradFill>
          <a:ln>
            <a:solidFill>
              <a:schemeClr val="accent1">
                <a:shade val="50000"/>
                <a:satMod val="103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0" rIns="0" bIns="0" anchor="t">
            <a:normAutofit/>
          </a:bodyPr>
          <a:lstStyle/>
          <a:p>
            <a:r>
              <a:rPr kumimoji="0" lang="fr-FR" smtClean="0"/>
              <a:t>TITRE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random/>
  </p:transition>
  <p:timing>
    <p:tnLst>
      <p:par>
        <p:cTn id="1" dur="indefinite" restart="never" nodeType="tmRoot"/>
      </p:par>
    </p:tnLst>
  </p:timing>
  <p:hf hdr="0"/>
  <p:txStyles>
    <p:titleStyle>
      <a:lvl1pPr algn="ctr" rtl="0" eaLnBrk="1" latinLnBrk="0" hangingPunct="1">
        <a:spcBef>
          <a:spcPct val="0"/>
        </a:spcBef>
        <a:buNone/>
        <a:defRPr kumimoji="0" sz="4400" b="0" kern="1200">
          <a:ln>
            <a:noFill/>
          </a:ln>
          <a:solidFill>
            <a:schemeClr val="tx1"/>
          </a:soli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rgbClr val="0070C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/>
              <a:t>AMS : STATUT, RESULTATS ET PROSPECTIVES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fr-FR" smtClean="0"/>
              <a:t>Vincent Poireau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44" t="-6689" r="-4789"/>
          <a:stretch/>
        </p:blipFill>
        <p:spPr bwMode="auto">
          <a:xfrm>
            <a:off x="2535382" y="3657601"/>
            <a:ext cx="3896591" cy="280034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79931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214422"/>
            <a:ext cx="5135750" cy="5286412"/>
          </a:xfrm>
        </p:spPr>
        <p:txBody>
          <a:bodyPr/>
          <a:lstStyle/>
          <a:p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Séparation entre </a:t>
            </a:r>
            <a:r>
              <a:rPr lang="fr-FR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protons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FR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électrons/positons</a:t>
            </a:r>
          </a:p>
          <a:p>
            <a:endParaRPr lang="fr-F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/>
          </a:p>
          <a:p>
            <a:endParaRPr lang="fr-F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plus </a:t>
            </a:r>
            <a:r>
              <a:rPr lang="fr-FR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haute énergie 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(&gt; 300 GeV)</a:t>
            </a:r>
          </a:p>
          <a:p>
            <a:pPr lvl="1"/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TRD </a:t>
            </a:r>
            <a:r>
              <a:rPr lang="fr-FR" b="1" smtClean="0"/>
              <a:t>moins efficace</a:t>
            </a:r>
            <a:r>
              <a:rPr lang="fr-FR" b="1" smtClean="0"/>
              <a:t> 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pour 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discriminer entre </a:t>
            </a:r>
            <a:r>
              <a:rPr lang="fr-FR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i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/e</a:t>
            </a:r>
            <a:r>
              <a:rPr lang="fr-FR" i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FR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  <a:p>
            <a:pPr lvl="1"/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calorimètre reste </a:t>
            </a:r>
            <a:r>
              <a:rPr lang="fr-F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performant</a:t>
            </a:r>
          </a:p>
          <a:p>
            <a:pPr lvl="1"/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faut beaucoup de </a:t>
            </a:r>
            <a:r>
              <a:rPr lang="fr-F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statistique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pour déterminer la PDF et effectuer le comptage</a:t>
            </a:r>
          </a:p>
          <a:p>
            <a:pPr lvl="1"/>
            <a:endParaRPr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FRACTION DE POSITONS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286776" y="6613836"/>
            <a:ext cx="762000" cy="220641"/>
          </a:xfrm>
        </p:spPr>
        <p:txBody>
          <a:bodyPr/>
          <a:lstStyle/>
          <a:p>
            <a:fld id="{66DF1C61-A851-4A3C-823F-B4CA5D8CC9A1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 smtClean="0"/>
              <a:t>Vincent Poireau</a:t>
            </a:r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425" y="3680918"/>
            <a:ext cx="2917066" cy="306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097763" y="6405903"/>
            <a:ext cx="1281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/>
              <a:t>BDT calorimètre</a:t>
            </a:r>
            <a:endParaRPr lang="en-US" sz="1200"/>
          </a:p>
        </p:txBody>
      </p:sp>
      <p:sp>
        <p:nvSpPr>
          <p:cNvPr id="13" name="ZoneTexte 12"/>
          <p:cNvSpPr txBox="1"/>
          <p:nvPr/>
        </p:nvSpPr>
        <p:spPr>
          <a:xfrm>
            <a:off x="7622891" y="3453937"/>
            <a:ext cx="1237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/>
              <a:t>Likelihood TRD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437725" y="3778672"/>
            <a:ext cx="14400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smtClean="0"/>
              <a:t>260 – 350 GeV</a:t>
            </a:r>
            <a:endParaRPr lang="en-US" sz="16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799" y="1122608"/>
            <a:ext cx="3033692" cy="255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6800640" y="1374484"/>
            <a:ext cx="1314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smtClean="0"/>
              <a:t>50</a:t>
            </a:r>
            <a:r>
              <a:rPr lang="fr-FR" sz="1600" smtClean="0"/>
              <a:t> </a:t>
            </a:r>
            <a:r>
              <a:rPr lang="fr-FR" sz="1600" smtClean="0"/>
              <a:t>– </a:t>
            </a:r>
            <a:r>
              <a:rPr lang="fr-FR" sz="1600" smtClean="0"/>
              <a:t>10</a:t>
            </a:r>
            <a:r>
              <a:rPr lang="fr-FR" sz="1600" smtClean="0"/>
              <a:t>0 </a:t>
            </a:r>
            <a:r>
              <a:rPr lang="fr-FR" sz="1600" smtClean="0"/>
              <a:t>GeV</a:t>
            </a:r>
            <a:endParaRPr lang="en-US" sz="1600"/>
          </a:p>
        </p:txBody>
      </p:sp>
      <p:sp>
        <p:nvSpPr>
          <p:cNvPr id="6" name="ZoneTexte 5"/>
          <p:cNvSpPr txBox="1"/>
          <p:nvPr/>
        </p:nvSpPr>
        <p:spPr>
          <a:xfrm>
            <a:off x="7828469" y="5926071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smtClean="0"/>
              <a:t>e</a:t>
            </a:r>
            <a:r>
              <a:rPr lang="fr-FR" i="1" baseline="30000" smtClean="0"/>
              <a:t>+</a:t>
            </a:r>
            <a:endParaRPr lang="en-US" i="1" baseline="30000"/>
          </a:p>
        </p:txBody>
      </p:sp>
      <p:sp>
        <p:nvSpPr>
          <p:cNvPr id="19" name="ZoneTexte 18"/>
          <p:cNvSpPr txBox="1"/>
          <p:nvPr/>
        </p:nvSpPr>
        <p:spPr>
          <a:xfrm>
            <a:off x="7242659" y="5359456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/>
              <a:t>p</a:t>
            </a:r>
            <a:endParaRPr lang="en-US" i="1" baseline="30000"/>
          </a:p>
        </p:txBody>
      </p:sp>
    </p:spTree>
    <p:extLst>
      <p:ext uri="{BB962C8B-B14F-4D97-AF65-F5344CB8AC3E}">
        <p14:creationId xmlns:p14="http://schemas.microsoft.com/office/powerpoint/2010/main" val="26763746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6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07706" y="161513"/>
            <a:ext cx="6923314" cy="857256"/>
          </a:xfrm>
        </p:spPr>
        <p:txBody>
          <a:bodyPr>
            <a:normAutofit/>
          </a:bodyPr>
          <a:lstStyle/>
          <a:p>
            <a:r>
              <a:rPr lang="fr-FR" smtClean="0"/>
              <a:t>PERFORMANCES TRD ET ECAL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896" y="1112637"/>
            <a:ext cx="4020798" cy="288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10" y="3991995"/>
            <a:ext cx="4003908" cy="286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" descr="imap://poireau@lapp-imaps.in2p3.fr:993/fetch%3EUID%3E/INBOX%3E42553?part=1.2&amp;type=image/gif&amp;filename=1221Rej90fewbins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5" descr="C:\Users\poireau\Desktop\1221Rej90fewbin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919" y="3996754"/>
            <a:ext cx="4219125" cy="286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906585" y="4130878"/>
            <a:ext cx="980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/>
              <a:t>Calorimètre</a:t>
            </a:r>
            <a:endParaRPr lang="en-US" sz="1200"/>
          </a:p>
        </p:txBody>
      </p:sp>
      <p:sp>
        <p:nvSpPr>
          <p:cNvPr id="13" name="ZoneTexte 12"/>
          <p:cNvSpPr txBox="1"/>
          <p:nvPr/>
        </p:nvSpPr>
        <p:spPr>
          <a:xfrm>
            <a:off x="5310556" y="4275018"/>
            <a:ext cx="980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/>
              <a:t>Calorimètre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035882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Remontée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observée pour la fraction de 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positons</a:t>
            </a:r>
            <a:endParaRPr lang="fr-F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F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Incompatible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avec production des secondaires</a:t>
            </a:r>
          </a:p>
          <a:p>
            <a:pPr lvl="1"/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</a:t>
            </a:r>
            <a:r>
              <a:rPr lang="fr-F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 de positons 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primaires 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 nécessaire !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FRACTION DE POSITONS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275" y="2517333"/>
            <a:ext cx="4897553" cy="379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855" y="2703104"/>
            <a:ext cx="1546459" cy="61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4632621" y="2703104"/>
            <a:ext cx="1779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Résultat AMS</a:t>
            </a:r>
          </a:p>
          <a:p>
            <a:r>
              <a:rPr lang="fr-FR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rédiction </a:t>
            </a:r>
            <a:r>
              <a:rPr lang="fr-FR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Salati </a:t>
            </a:r>
            <a:r>
              <a:rPr lang="fr-FR" sz="1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endParaRPr lang="en-US" sz="1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2271584" y="5673969"/>
            <a:ext cx="1367693" cy="1563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4771292" y="5666153"/>
            <a:ext cx="1824268" cy="781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2152765" y="6002715"/>
            <a:ext cx="1547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Modulation solaire</a:t>
            </a:r>
            <a:endParaRPr lang="en-US" sz="14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722257" y="5994437"/>
            <a:ext cx="243207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 de positons nécessaire !</a:t>
            </a:r>
            <a:endParaRPr lang="en-US" sz="14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23598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84464" y="1049672"/>
            <a:ext cx="8229600" cy="5286412"/>
          </a:xfrm>
        </p:spPr>
        <p:txBody>
          <a:bodyPr>
            <a:normAutofit/>
          </a:bodyPr>
          <a:lstStyle/>
          <a:p>
            <a:r>
              <a:rPr lang="fr-F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faut maintenant mesurer </a:t>
            </a:r>
            <a:r>
              <a:rPr lang="fr-FR" sz="24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plus haute énergie</a:t>
            </a:r>
            <a:endParaRPr lang="fr-FR" sz="2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FR" sz="2000"/>
              <a:t>Le flux diminuant en 1/E</a:t>
            </a:r>
            <a:r>
              <a:rPr lang="fr-FR" sz="2000" baseline="30000"/>
              <a:t>3</a:t>
            </a:r>
            <a:r>
              <a:rPr lang="fr-FR" sz="2000"/>
              <a:t>, il faut accumuler </a:t>
            </a:r>
            <a:r>
              <a:rPr lang="fr-FR" sz="2000" b="1"/>
              <a:t>beaucoup de statistique </a:t>
            </a:r>
            <a:r>
              <a:rPr lang="fr-FR" sz="2000"/>
              <a:t>pour obtenir une réponse </a:t>
            </a:r>
            <a:r>
              <a:rPr lang="fr-FR" sz="2000" b="1"/>
              <a:t>jusqu’à 1 TeV</a:t>
            </a:r>
            <a:endParaRPr lang="fr-FR" sz="1700" b="1"/>
          </a:p>
          <a:p>
            <a:pPr lvl="1"/>
            <a:r>
              <a:rPr lang="fr-FR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fraction </a:t>
            </a:r>
            <a:r>
              <a:rPr lang="fr-FR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monte-t-elle</a:t>
            </a:r>
            <a:r>
              <a:rPr lang="fr-FR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reste-t-elle </a:t>
            </a:r>
            <a:r>
              <a:rPr lang="fr-FR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constante</a:t>
            </a:r>
            <a:r>
              <a:rPr lang="fr-FR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ou </a:t>
            </a:r>
            <a:r>
              <a:rPr lang="fr-FR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redescend-elle</a:t>
            </a:r>
            <a:r>
              <a:rPr lang="fr-FR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??</a:t>
            </a:r>
          </a:p>
          <a:p>
            <a:r>
              <a:rPr lang="fr-FR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</a:t>
            </a:r>
            <a:r>
              <a:rPr lang="fr-FR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importante par rapport </a:t>
            </a:r>
            <a:r>
              <a:rPr lang="fr-FR" sz="2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aux différents modèles</a:t>
            </a:r>
          </a:p>
          <a:p>
            <a:pPr lvl="1"/>
            <a:r>
              <a:rPr lang="fr-FR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Annihilation matière noire ? Pulsars ?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FRACTION DE POSITONS</a:t>
            </a:r>
            <a:endParaRPr lang="en-US"/>
          </a:p>
        </p:txBody>
      </p:sp>
      <p:pic>
        <p:nvPicPr>
          <p:cNvPr id="8" name="Picture 3" descr="all_exp_fraction-2(correction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76" y="3349243"/>
            <a:ext cx="4188430" cy="321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4"/>
          <p:cNvCxnSpPr/>
          <p:nvPr/>
        </p:nvCxnSpPr>
        <p:spPr>
          <a:xfrm flipV="1">
            <a:off x="3631165" y="3965340"/>
            <a:ext cx="1111827" cy="7065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rme libre 19"/>
          <p:cNvSpPr/>
          <p:nvPr/>
        </p:nvSpPr>
        <p:spPr>
          <a:xfrm>
            <a:off x="3766247" y="4305569"/>
            <a:ext cx="1007918" cy="304008"/>
          </a:xfrm>
          <a:custGeom>
            <a:avLst/>
            <a:gdLst>
              <a:gd name="connsiteX0" fmla="*/ 0 w 1007918"/>
              <a:gd name="connsiteY0" fmla="*/ 304008 h 304008"/>
              <a:gd name="connsiteX1" fmla="*/ 488372 w 1007918"/>
              <a:gd name="connsiteY1" fmla="*/ 33844 h 304008"/>
              <a:gd name="connsiteX2" fmla="*/ 1007918 w 1007918"/>
              <a:gd name="connsiteY2" fmla="*/ 13062 h 304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7918" h="304008">
                <a:moveTo>
                  <a:pt x="0" y="304008"/>
                </a:moveTo>
                <a:cubicBezTo>
                  <a:pt x="160193" y="193171"/>
                  <a:pt x="320386" y="82335"/>
                  <a:pt x="488372" y="33844"/>
                </a:cubicBezTo>
                <a:cubicBezTo>
                  <a:pt x="656358" y="-14647"/>
                  <a:pt x="832138" y="-793"/>
                  <a:pt x="1007918" y="13062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orme libre 20"/>
          <p:cNvSpPr/>
          <p:nvPr/>
        </p:nvSpPr>
        <p:spPr>
          <a:xfrm>
            <a:off x="3724683" y="4436568"/>
            <a:ext cx="1018309" cy="422390"/>
          </a:xfrm>
          <a:custGeom>
            <a:avLst/>
            <a:gdLst>
              <a:gd name="connsiteX0" fmla="*/ 0 w 1018309"/>
              <a:gd name="connsiteY0" fmla="*/ 204181 h 422390"/>
              <a:gd name="connsiteX1" fmla="*/ 436418 w 1018309"/>
              <a:gd name="connsiteY1" fmla="*/ 6754 h 422390"/>
              <a:gd name="connsiteX2" fmla="*/ 1018309 w 1018309"/>
              <a:gd name="connsiteY2" fmla="*/ 422390 h 42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8309" h="422390">
                <a:moveTo>
                  <a:pt x="0" y="204181"/>
                </a:moveTo>
                <a:cubicBezTo>
                  <a:pt x="133350" y="87283"/>
                  <a:pt x="266700" y="-29614"/>
                  <a:pt x="436418" y="6754"/>
                </a:cubicBezTo>
                <a:cubicBezTo>
                  <a:pt x="606136" y="43122"/>
                  <a:pt x="812222" y="232756"/>
                  <a:pt x="1018309" y="42239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ZoneTexte 22"/>
          <p:cNvSpPr txBox="1"/>
          <p:nvPr/>
        </p:nvSpPr>
        <p:spPr>
          <a:xfrm>
            <a:off x="4784091" y="4043959"/>
            <a:ext cx="348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smtClean="0">
                <a:solidFill>
                  <a:srgbClr val="FF0000"/>
                </a:solidFill>
              </a:rPr>
              <a:t>?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"/>
          <a:stretch/>
        </p:blipFill>
        <p:spPr bwMode="auto">
          <a:xfrm>
            <a:off x="5206482" y="3349243"/>
            <a:ext cx="3937518" cy="30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5481215" y="5437190"/>
            <a:ext cx="2610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Résultat </a:t>
            </a:r>
            <a:r>
              <a:rPr lang="fr-FR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Vivian Poulain</a:t>
            </a:r>
          </a:p>
          <a:p>
            <a:r>
              <a:rPr lang="fr-FR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(MicrOMEGAs LAPTh + LAPP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780411" y="6379026"/>
            <a:ext cx="2831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facteurs d’amplification sont supposés</a:t>
            </a:r>
            <a:endParaRPr lang="en-US" sz="1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6048387" y="3097560"/>
            <a:ext cx="2436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Annihilation de neutralinos</a:t>
            </a:r>
            <a:endParaRPr lang="en-US" sz="16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673602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/>
      <p:bldP spid="22" grpId="0"/>
      <p:bldP spid="29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214421"/>
            <a:ext cx="8229600" cy="5446151"/>
          </a:xfrm>
        </p:spPr>
        <p:txBody>
          <a:bodyPr>
            <a:normAutofit/>
          </a:bodyPr>
          <a:lstStyle/>
          <a:p>
            <a:r>
              <a:rPr lang="fr-FR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flux</a:t>
            </a:r>
            <a:r>
              <a:rPr lang="fr-FR">
                <a:latin typeface="Times New Roman" panose="02020603050405020304" pitchFamily="18" charset="0"/>
                <a:cs typeface="Times New Roman" panose="02020603050405020304" pitchFamily="18" charset="0"/>
              </a:rPr>
              <a:t> apportent </a:t>
            </a:r>
            <a:r>
              <a:rPr lang="fr-FR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plus d’information </a:t>
            </a:r>
            <a:r>
              <a:rPr lang="fr-FR">
                <a:latin typeface="Times New Roman" panose="02020603050405020304" pitchFamily="18" charset="0"/>
                <a:cs typeface="Times New Roman" panose="02020603050405020304" pitchFamily="18" charset="0"/>
              </a:rPr>
              <a:t>pour les modèles que la fraction</a:t>
            </a:r>
          </a:p>
          <a:p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obtient le flux via</a:t>
            </a:r>
          </a:p>
          <a:p>
            <a:pPr lvl="1"/>
            <a:r>
              <a:rPr lang="fr-FR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acceptance</a:t>
            </a:r>
            <a:r>
              <a:rPr lang="fr-FR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</a:t>
            </a:r>
            <a:r>
              <a:rPr lang="fr-FR" sz="2000" i="1" baseline="-25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Trig</a:t>
            </a:r>
            <a:r>
              <a:rPr lang="fr-FR" sz="20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et </a:t>
            </a:r>
            <a:r>
              <a:rPr lang="fr-FR" sz="20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</a:t>
            </a:r>
            <a:r>
              <a:rPr lang="fr-FR" sz="2000" i="1" baseline="-25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sel </a:t>
            </a:r>
          </a:p>
          <a:p>
            <a:pPr marL="393192" lvl="1" indent="0">
              <a:buNone/>
            </a:pPr>
            <a:r>
              <a:rPr lang="fr-FR" sz="20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efficacités</a:t>
            </a:r>
            <a:r>
              <a:rPr lang="fr-FR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du trigger et de la sélection, </a:t>
            </a:r>
            <a:r>
              <a:rPr lang="fr-FR" sz="20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</a:t>
            </a:r>
            <a:r>
              <a:rPr lang="fr-FR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20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temps</a:t>
            </a:r>
            <a:r>
              <a:rPr lang="fr-FR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d’exposition</a:t>
            </a:r>
          </a:p>
          <a:p>
            <a:endParaRPr lang="fr-FR" smtClean="0"/>
          </a:p>
          <a:p>
            <a:endParaRPr lang="fr-FR"/>
          </a:p>
          <a:p>
            <a:endParaRPr lang="fr-FR" smtClean="0"/>
          </a:p>
          <a:p>
            <a:endParaRPr lang="fr-FR"/>
          </a:p>
          <a:p>
            <a:endParaRPr lang="fr-FR" smtClean="0"/>
          </a:p>
          <a:p>
            <a:endParaRPr lang="fr-FR"/>
          </a:p>
          <a:p>
            <a:endParaRPr lang="fr-FR" smtClean="0"/>
          </a:p>
          <a:p>
            <a:pPr lvl="1"/>
            <a:endParaRPr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59873" y="142852"/>
            <a:ext cx="7013863" cy="857256"/>
          </a:xfrm>
        </p:spPr>
        <p:txBody>
          <a:bodyPr>
            <a:normAutofit fontScale="90000"/>
          </a:bodyPr>
          <a:lstStyle/>
          <a:p>
            <a:r>
              <a:rPr lang="fr-FR" smtClean="0"/>
              <a:t>FLUX D’ELECTRONS ET POSITONS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 smtClean="0"/>
              <a:t>Vincent Poireau</a:t>
            </a:r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"/>
          <a:stretch/>
        </p:blipFill>
        <p:spPr bwMode="auto">
          <a:xfrm>
            <a:off x="0" y="3671812"/>
            <a:ext cx="4623955" cy="287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5" r="3466" b="11442"/>
          <a:stretch/>
        </p:blipFill>
        <p:spPr bwMode="auto">
          <a:xfrm>
            <a:off x="3942987" y="2016086"/>
            <a:ext cx="2556164" cy="76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3"/>
          <a:stretch/>
        </p:blipFill>
        <p:spPr bwMode="auto">
          <a:xfrm>
            <a:off x="4852555" y="3673506"/>
            <a:ext cx="4291445" cy="283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20900" y="3886267"/>
            <a:ext cx="1591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/>
              <a:t>ICRC Préliminaire</a:t>
            </a:r>
            <a:endParaRPr lang="en-US" sz="1400"/>
          </a:p>
        </p:txBody>
      </p:sp>
      <p:sp>
        <p:nvSpPr>
          <p:cNvPr id="10" name="ZoneTexte 9"/>
          <p:cNvSpPr txBox="1"/>
          <p:nvPr/>
        </p:nvSpPr>
        <p:spPr>
          <a:xfrm>
            <a:off x="5622582" y="5839475"/>
            <a:ext cx="1591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/>
              <a:t>ICRC Préliminaire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0835217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48146" y="1096726"/>
            <a:ext cx="8229600" cy="5575678"/>
          </a:xfrm>
        </p:spPr>
        <p:txBody>
          <a:bodyPr>
            <a:normAutofit fontScale="92500"/>
          </a:bodyPr>
          <a:lstStyle/>
          <a:p>
            <a:r>
              <a:rPr lang="fr-FR" smtClean="0"/>
              <a:t>Pour la </a:t>
            </a:r>
            <a:r>
              <a:rPr lang="fr-FR" smtClean="0">
                <a:solidFill>
                  <a:srgbClr val="C00000"/>
                </a:solidFill>
              </a:rPr>
              <a:t>somme des flux</a:t>
            </a:r>
            <a:r>
              <a:rPr lang="fr-FR" smtClean="0"/>
              <a:t>, désaccord net avec </a:t>
            </a:r>
          </a:p>
          <a:p>
            <a:pPr lvl="1"/>
            <a:r>
              <a:rPr lang="fr-FR"/>
              <a:t>L</a:t>
            </a:r>
            <a:r>
              <a:rPr lang="fr-FR" smtClean="0"/>
              <a:t>a mesure de </a:t>
            </a:r>
            <a:r>
              <a:rPr lang="fr-FR" b="1" smtClean="0"/>
              <a:t>Fermi</a:t>
            </a:r>
            <a:r>
              <a:rPr lang="fr-FR" smtClean="0"/>
              <a:t> à 10-100 GeV</a:t>
            </a:r>
          </a:p>
          <a:p>
            <a:pPr lvl="1"/>
            <a:r>
              <a:rPr lang="fr-FR" smtClean="0"/>
              <a:t>Les structures vues </a:t>
            </a:r>
            <a:r>
              <a:rPr lang="fr-FR" b="1" smtClean="0"/>
              <a:t>à hautes énergies</a:t>
            </a:r>
          </a:p>
          <a:p>
            <a:pPr lvl="1"/>
            <a:endParaRPr lang="fr-FR" b="1"/>
          </a:p>
          <a:p>
            <a:pPr lvl="1"/>
            <a:endParaRPr lang="fr-FR" b="1" smtClean="0"/>
          </a:p>
          <a:p>
            <a:pPr lvl="1"/>
            <a:endParaRPr lang="fr-FR" b="1"/>
          </a:p>
          <a:p>
            <a:pPr lvl="1"/>
            <a:endParaRPr lang="fr-FR" b="1" smtClean="0"/>
          </a:p>
          <a:p>
            <a:pPr lvl="1"/>
            <a:endParaRPr lang="fr-FR" b="1"/>
          </a:p>
          <a:p>
            <a:pPr marL="393192" lvl="1" indent="0">
              <a:buNone/>
            </a:pPr>
            <a:endParaRPr lang="fr-FR" b="1" smtClean="0"/>
          </a:p>
          <a:p>
            <a:pPr marL="393192" lvl="1" indent="0">
              <a:buNone/>
            </a:pPr>
            <a:endParaRPr lang="fr-FR" b="1"/>
          </a:p>
          <a:p>
            <a:pPr lvl="1"/>
            <a:endParaRPr lang="fr-FR" b="1" smtClean="0"/>
          </a:p>
          <a:p>
            <a:r>
              <a:rPr lang="fr-FR" smtClean="0"/>
              <a:t>Souligne </a:t>
            </a:r>
            <a:r>
              <a:rPr lang="fr-FR" smtClean="0">
                <a:solidFill>
                  <a:srgbClr val="C00000"/>
                </a:solidFill>
              </a:rPr>
              <a:t>l’importance</a:t>
            </a:r>
            <a:r>
              <a:rPr lang="fr-FR" smtClean="0"/>
              <a:t> de ces mesures d’AMS </a:t>
            </a:r>
          </a:p>
          <a:p>
            <a:pPr lvl="1"/>
            <a:r>
              <a:rPr lang="fr-FR" smtClean="0"/>
              <a:t>AMS mesurera avec une résolution de </a:t>
            </a:r>
            <a:r>
              <a:rPr lang="fr-FR" b="1" smtClean="0"/>
              <a:t>2 %</a:t>
            </a:r>
            <a:r>
              <a:rPr lang="fr-FR" smtClean="0"/>
              <a:t> en énergie à 1 TeV</a:t>
            </a:r>
            <a:endParaRPr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95739" y="142852"/>
            <a:ext cx="7240555" cy="857256"/>
          </a:xfrm>
        </p:spPr>
        <p:txBody>
          <a:bodyPr>
            <a:normAutofit fontScale="90000"/>
          </a:bodyPr>
          <a:lstStyle/>
          <a:p>
            <a:r>
              <a:rPr lang="fr-FR"/>
              <a:t>FLUX D’ELECTRONS ET POSITONS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 smtClean="0"/>
              <a:t>Vincent Poireau</a:t>
            </a:r>
            <a:endParaRPr lang="fr-F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7"/>
          <a:stretch/>
        </p:blipFill>
        <p:spPr bwMode="auto">
          <a:xfrm>
            <a:off x="2007098" y="2405363"/>
            <a:ext cx="4637056" cy="313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325626" y="2615237"/>
            <a:ext cx="1591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/>
              <a:t>ICRC Préliminaire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26206997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31645" y="1155597"/>
            <a:ext cx="4713574" cy="5618427"/>
          </a:xfrm>
        </p:spPr>
        <p:txBody>
          <a:bodyPr>
            <a:normAutofit fontScale="92500" lnSpcReduction="10000"/>
          </a:bodyPr>
          <a:lstStyle/>
          <a:p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observations montrent l’existence d’un </a:t>
            </a:r>
            <a:r>
              <a:rPr lang="fr-FR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nouveau phénomène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créant des positons</a:t>
            </a:r>
          </a:p>
          <a:p>
            <a:pPr lvl="1"/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Cette </a:t>
            </a:r>
            <a:r>
              <a:rPr lang="fr-F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nouvelle source 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peut induire une </a:t>
            </a:r>
            <a:r>
              <a:rPr lang="fr-F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anisotropie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positons</a:t>
            </a:r>
          </a:p>
          <a:p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AMS : les fluctuations relatives de la fraction de positons ne 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montrent </a:t>
            </a:r>
            <a:r>
              <a:rPr lang="fr-FR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 d’anisotropie significative</a:t>
            </a:r>
          </a:p>
          <a:p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Limite sur le paramètre </a:t>
            </a:r>
            <a:r>
              <a:rPr lang="fr-FR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d’anisotropie </a:t>
            </a:r>
            <a:r>
              <a:rPr lang="fr-FR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dipolaire</a:t>
            </a:r>
          </a:p>
          <a:p>
            <a:pPr lvl="1"/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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&lt;0,030 pour 16&lt;</a:t>
            </a:r>
            <a:r>
              <a:rPr lang="fr-FR" i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&lt;350 GeV</a:t>
            </a:r>
          </a:p>
          <a:p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Dans </a:t>
            </a:r>
            <a:r>
              <a:rPr lang="fr-FR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10 ans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, AMS sera sensible à 3 à =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0,014</a:t>
            </a:r>
          </a:p>
          <a:p>
            <a:pPr lvl="1"/>
            <a:r>
              <a:rPr lang="fr-FR">
                <a:sym typeface="Symbol"/>
              </a:rPr>
              <a:t>C</a:t>
            </a:r>
            <a:r>
              <a:rPr lang="fr-FR" b="1" smtClean="0">
                <a:sym typeface="Symbol"/>
              </a:rPr>
              <a:t>ontraintes fortes </a:t>
            </a:r>
            <a:r>
              <a:rPr lang="fr-FR" smtClean="0">
                <a:sym typeface="Symbol"/>
              </a:rPr>
              <a:t>sur les </a:t>
            </a:r>
            <a:r>
              <a:rPr lang="fr-FR" b="1" smtClean="0">
                <a:sym typeface="Symbol"/>
              </a:rPr>
              <a:t>pulsars</a:t>
            </a:r>
            <a:endParaRPr lang="en-US" b="1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18309" y="142852"/>
            <a:ext cx="6993082" cy="857256"/>
          </a:xfrm>
        </p:spPr>
        <p:txBody>
          <a:bodyPr>
            <a:normAutofit/>
          </a:bodyPr>
          <a:lstStyle/>
          <a:p>
            <a:r>
              <a:rPr lang="fr-FR" smtClean="0"/>
              <a:t>ANISOTROPIE DES POSITONS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 smtClean="0"/>
              <a:t>Vincent Poireau</a:t>
            </a:r>
            <a:endParaRPr lang="fr-F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8"/>
          <a:stretch/>
        </p:blipFill>
        <p:spPr bwMode="auto">
          <a:xfrm>
            <a:off x="5027292" y="1155597"/>
            <a:ext cx="4070056" cy="260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3"/>
          <a:stretch/>
        </p:blipFill>
        <p:spPr bwMode="auto">
          <a:xfrm>
            <a:off x="5108662" y="3827204"/>
            <a:ext cx="4034381" cy="294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065705" y="1033903"/>
            <a:ext cx="1845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/>
              <a:t>Coordonnées galactiques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8556153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00982"/>
          </a:xfrm>
        </p:spPr>
        <p:txBody>
          <a:bodyPr>
            <a:normAutofit/>
          </a:bodyPr>
          <a:lstStyle/>
          <a:p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Composante </a:t>
            </a:r>
            <a:r>
              <a:rPr lang="fr-FR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dominante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rayonnement</a:t>
            </a:r>
          </a:p>
          <a:p>
            <a:pPr lvl="1"/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 de contamination, grande statistique</a:t>
            </a:r>
          </a:p>
          <a:p>
            <a:pPr lvl="1"/>
            <a:endParaRPr lang="fr-F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fr-FR"/>
          </a:p>
          <a:p>
            <a:pPr lvl="1"/>
            <a:endParaRPr lang="fr-F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fr-FR"/>
          </a:p>
          <a:p>
            <a:pPr lvl="1"/>
            <a:endParaRPr lang="fr-F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fr-FR"/>
          </a:p>
          <a:p>
            <a:pPr lvl="1"/>
            <a:endParaRPr lang="fr-F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fr-FR"/>
          </a:p>
          <a:p>
            <a:pPr lvl="1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/>
              <a:t>S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tructure 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vue par 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PAMELA </a:t>
            </a:r>
            <a:r>
              <a:rPr lang="fr-FR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fr-FR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confirmée</a:t>
            </a:r>
            <a:endParaRPr 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FLUX DE PROTONS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 smtClean="0"/>
              <a:t>Vincent Poireau</a:t>
            </a:r>
            <a:endParaRPr lang="fr-FR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00" y="2246787"/>
            <a:ext cx="4505618" cy="37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379632" y="4987146"/>
            <a:ext cx="1591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/>
              <a:t>ICRC Préliminaire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9832872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Flux d’hélium 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mesuré jusqu’à 3,2 TV</a:t>
            </a:r>
          </a:p>
          <a:p>
            <a:endParaRPr lang="fr-F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/>
          </a:p>
          <a:p>
            <a:endParaRPr lang="fr-F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/>
          </a:p>
          <a:p>
            <a:endParaRPr lang="fr-F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/>
          </a:p>
          <a:p>
            <a:pPr marL="0" indent="0">
              <a:buNone/>
            </a:pPr>
            <a:endParaRPr lang="fr-FR"/>
          </a:p>
          <a:p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Flux 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peut être paramétrisé par </a:t>
            </a:r>
            <a:r>
              <a:rPr lang="fr-FR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loi de </a:t>
            </a:r>
            <a:r>
              <a:rPr lang="fr-FR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puissance</a:t>
            </a:r>
          </a:p>
          <a:p>
            <a:r>
              <a:rPr lang="fr-FR" smtClean="0">
                <a:solidFill>
                  <a:srgbClr val="C00000"/>
                </a:solidFill>
              </a:rPr>
              <a:t>Désaccord</a:t>
            </a:r>
            <a:r>
              <a:rPr lang="fr-FR" smtClean="0"/>
              <a:t> avec de nombreuses expériences</a:t>
            </a:r>
            <a:endParaRPr lang="fr-F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 de structure fine vue par AMS, contredisant </a:t>
            </a:r>
            <a:r>
              <a:rPr lang="fr-F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PAMELA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FLUX D’HELIUM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 smtClean="0"/>
              <a:t>Vincent Poireau</a:t>
            </a:r>
            <a:endParaRPr lang="fr-F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249" y="1754429"/>
            <a:ext cx="5203536" cy="318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469" y="1720226"/>
            <a:ext cx="4777096" cy="321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866940" y="1917508"/>
            <a:ext cx="1591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/>
              <a:t>ICRC Préliminaire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50860106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8974"/>
          </a:xfrm>
        </p:spPr>
        <p:txBody>
          <a:bodyPr>
            <a:normAutofit/>
          </a:bodyPr>
          <a:lstStyle/>
          <a:p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Permet de sonder la </a:t>
            </a:r>
            <a:r>
              <a:rPr lang="fr-FR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propagation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rayons cosmiques dans la Galaxie</a:t>
            </a:r>
          </a:p>
          <a:p>
            <a:pPr lvl="1"/>
            <a:r>
              <a:rPr lang="fr-F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Contraint fortement 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modèles de 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propagation, en particulier 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 grâce aux mesures à haute énergie</a:t>
            </a:r>
            <a:endParaRPr lang="fr-F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Identifier les noyaux avec </a:t>
            </a:r>
            <a:r>
              <a:rPr lang="fr-FR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Z=5 et Z=6</a:t>
            </a:r>
          </a:p>
          <a:p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limitation de la mesure</a:t>
            </a:r>
          </a:p>
          <a:p>
            <a:pPr marL="0" indent="0">
              <a:buNone/>
            </a:pP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 </a:t>
            </a:r>
            <a:r>
              <a:rPr lang="fr-FR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statistique</a:t>
            </a:r>
          </a:p>
          <a:p>
            <a:pPr lvl="1"/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10 % de la statistique </a:t>
            </a:r>
          </a:p>
          <a:p>
            <a:pPr marL="393192" lvl="1" indent="0">
              <a:buNone/>
            </a:pP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seulement 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/>
          </a:p>
          <a:p>
            <a:pPr lvl="1"/>
            <a:r>
              <a:rPr lang="fr-FR" smtClean="0"/>
              <a:t>But : mesurer à haute énergie </a:t>
            </a:r>
          </a:p>
          <a:p>
            <a:pPr marL="393192" lvl="1" indent="0">
              <a:buNone/>
            </a:pP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avec une </a:t>
            </a:r>
            <a:r>
              <a:rPr lang="fr-F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précision de 10 %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257300" y="142852"/>
            <a:ext cx="6858000" cy="857256"/>
          </a:xfrm>
        </p:spPr>
        <p:txBody>
          <a:bodyPr>
            <a:normAutofit fontScale="90000"/>
          </a:bodyPr>
          <a:lstStyle/>
          <a:p>
            <a:r>
              <a:rPr lang="fr-FR" smtClean="0"/>
              <a:t>RAPPORT BORE SUR CARBONE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 smtClean="0"/>
              <a:t>Vincent Poireau</a:t>
            </a:r>
            <a:endParaRPr lang="fr-F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854" y="3423630"/>
            <a:ext cx="4103111" cy="297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393911" y="3853822"/>
            <a:ext cx="1591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/>
              <a:t>ICRC Préliminaire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55711619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263347" y="1214422"/>
            <a:ext cx="4601261" cy="5286412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Détecteur de </a:t>
            </a:r>
            <a:r>
              <a:rPr lang="fr-FR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rayons cosmiques</a:t>
            </a:r>
          </a:p>
          <a:p>
            <a:pPr lvl="1"/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Particules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chargées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rayons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gamma</a:t>
            </a:r>
          </a:p>
          <a:p>
            <a:pPr lvl="1"/>
            <a:r>
              <a:rPr lang="fr-FR"/>
              <a:t>Entre </a:t>
            </a:r>
            <a:r>
              <a:rPr lang="fr-FR" b="1"/>
              <a:t>100 MeV </a:t>
            </a:r>
            <a:r>
              <a:rPr lang="fr-FR"/>
              <a:t>et </a:t>
            </a:r>
            <a:r>
              <a:rPr lang="fr-FR" b="1"/>
              <a:t>1 TeV</a:t>
            </a:r>
          </a:p>
          <a:p>
            <a:pPr lvl="4"/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Décollage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Cap </a:t>
            </a:r>
            <a:r>
              <a:rPr lang="fr-FR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Canaveral le 16 mai 2011</a:t>
            </a:r>
          </a:p>
          <a:p>
            <a:pPr lvl="1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Avant-dernière 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navette 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américaine !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Déploiement sur </a:t>
            </a:r>
            <a:r>
              <a:rPr lang="fr-FR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l’ISS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19 </a:t>
            </a:r>
            <a:r>
              <a:rPr lang="fr-FR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2011</a:t>
            </a:r>
          </a:p>
          <a:p>
            <a:pPr lvl="1"/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orbite à </a:t>
            </a:r>
            <a:r>
              <a:rPr lang="fr-F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 km</a:t>
            </a:r>
            <a:endParaRPr lang="fr-F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fr-F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Prévu pour opérer </a:t>
            </a:r>
            <a:r>
              <a:rPr lang="fr-FR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pendant 20 ans</a:t>
            </a:r>
            <a:endParaRPr lang="fr-FR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 d’environ </a:t>
            </a:r>
            <a:r>
              <a:rPr lang="fr-FR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 personnes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Europe, USA &amp; Asie</a:t>
            </a:r>
          </a:p>
          <a:p>
            <a:pPr lvl="3"/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Détecteur contrôlé entièrement depuis le </a:t>
            </a:r>
            <a:r>
              <a:rPr lang="fr-FR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CERN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00066" y="186286"/>
            <a:ext cx="2863722" cy="857256"/>
          </a:xfrm>
        </p:spPr>
        <p:txBody>
          <a:bodyPr/>
          <a:lstStyle/>
          <a:p>
            <a:r>
              <a:rPr lang="fr-FR" smtClean="0"/>
              <a:t>AMS-02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 smtClean="0"/>
              <a:t>Vincent Poireau</a:t>
            </a:r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0" t="10446" r="17961" b="5281"/>
          <a:stretch>
            <a:fillRect/>
          </a:stretch>
        </p:blipFill>
        <p:spPr bwMode="auto">
          <a:xfrm>
            <a:off x="5005019" y="535988"/>
            <a:ext cx="4138980" cy="339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693386" y="467612"/>
            <a:ext cx="1523764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sz="1600" dirty="0">
                <a:solidFill>
                  <a:srgbClr val="FFFFFF"/>
                </a:solidFill>
              </a:rPr>
              <a:t>5m x 4m x 3m</a:t>
            </a:r>
          </a:p>
          <a:p>
            <a:pPr algn="r" eaLnBrk="1" hangingPunct="1">
              <a:lnSpc>
                <a:spcPct val="30000"/>
              </a:lnSpc>
              <a:spcBef>
                <a:spcPct val="50000"/>
              </a:spcBef>
            </a:pPr>
            <a:r>
              <a:rPr lang="en-GB" sz="1600" dirty="0">
                <a:solidFill>
                  <a:srgbClr val="FFFFFF"/>
                </a:solidFill>
              </a:rPr>
              <a:t>7.5 </a:t>
            </a:r>
            <a:r>
              <a:rPr lang="en-GB" sz="1600" dirty="0" smtClean="0">
                <a:solidFill>
                  <a:srgbClr val="FFFFFF"/>
                </a:solidFill>
              </a:rPr>
              <a:t>tonnes</a:t>
            </a:r>
            <a:endParaRPr lang="en-GB" sz="1600" dirty="0">
              <a:solidFill>
                <a:srgbClr val="FFFFFF"/>
              </a:solidFill>
            </a:endParaRPr>
          </a:p>
        </p:txBody>
      </p:sp>
      <p:pic>
        <p:nvPicPr>
          <p:cNvPr id="9" name="Picture 1026" descr="vlcsnap-2011-09-30-17h32m04s13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22"/>
          <a:stretch/>
        </p:blipFill>
        <p:spPr bwMode="auto">
          <a:xfrm>
            <a:off x="6806887" y="3928262"/>
            <a:ext cx="2340527" cy="244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vlcsnap-2011-09-30-17h30m57s15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7" r="29783" b="16131"/>
          <a:stretch/>
        </p:blipFill>
        <p:spPr bwMode="auto">
          <a:xfrm>
            <a:off x="5005019" y="3928262"/>
            <a:ext cx="1801865" cy="244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26162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8974"/>
          </a:xfrm>
        </p:spPr>
        <p:txBody>
          <a:bodyPr>
            <a:normAutofit lnSpcReduction="10000"/>
          </a:bodyPr>
          <a:lstStyle/>
          <a:p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Flux </a:t>
            </a:r>
            <a:r>
              <a:rPr lang="fr-FR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d’antiprotons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rapport antiprotons sur protons</a:t>
            </a:r>
          </a:p>
          <a:p>
            <a:pPr lvl="1"/>
            <a:r>
              <a:rPr lang="fr-F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Excès d’antiprotons et de positons 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conjoint serait un signe fort pour la matière noire</a:t>
            </a:r>
          </a:p>
          <a:p>
            <a:pPr lvl="1"/>
            <a:endParaRPr lang="fr-F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Recherche </a:t>
            </a:r>
            <a:r>
              <a:rPr lang="fr-FR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d’anti-noyaux</a:t>
            </a:r>
            <a:endParaRPr lang="fr-FR"/>
          </a:p>
          <a:p>
            <a:pPr lvl="1"/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anti-deutérium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anti-hélium</a:t>
            </a:r>
            <a:endParaRPr lang="fr-F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Isotopes</a:t>
            </a:r>
          </a:p>
          <a:p>
            <a:pPr lvl="1"/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 ex. : Be</a:t>
            </a:r>
            <a:r>
              <a:rPr lang="fr-FR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/Be</a:t>
            </a:r>
            <a:r>
              <a:rPr lang="fr-FR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fr-FR" baseline="30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fr-FR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Etude de la </a:t>
            </a:r>
            <a:r>
              <a:rPr lang="fr-FR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modulation solaire</a:t>
            </a:r>
          </a:p>
          <a:p>
            <a:endParaRPr lang="fr-F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fr-F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322883" y="142852"/>
            <a:ext cx="6505499" cy="857256"/>
          </a:xfrm>
        </p:spPr>
        <p:txBody>
          <a:bodyPr/>
          <a:lstStyle/>
          <a:p>
            <a:r>
              <a:rPr lang="fr-FR" smtClean="0"/>
              <a:t>AUTRES MESURES A VENIR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 smtClean="0"/>
              <a:t>Vincent Poireau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869710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98769" y="142852"/>
            <a:ext cx="7088554" cy="857256"/>
          </a:xfrm>
        </p:spPr>
        <p:txBody>
          <a:bodyPr>
            <a:normAutofit/>
          </a:bodyPr>
          <a:lstStyle/>
          <a:p>
            <a:r>
              <a:rPr lang="fr-FR" smtClean="0"/>
              <a:t>EXPERIENCES CONCURRENTES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 smtClean="0"/>
              <a:t>Vincent Poireau</a:t>
            </a:r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570523" y="2078898"/>
            <a:ext cx="8151446" cy="2250828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18154" y="3106620"/>
            <a:ext cx="4946959" cy="195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smtClean="0"/>
              <a:t>AMS </a:t>
            </a:r>
            <a:r>
              <a:rPr lang="fr-FR" sz="1200" smtClean="0"/>
              <a:t>(2011 – 2031 ?)</a:t>
            </a:r>
            <a:endParaRPr lang="en-US" sz="1200"/>
          </a:p>
        </p:txBody>
      </p:sp>
      <p:sp>
        <p:nvSpPr>
          <p:cNvPr id="10" name="Rectangle 9"/>
          <p:cNvSpPr/>
          <p:nvPr/>
        </p:nvSpPr>
        <p:spPr>
          <a:xfrm>
            <a:off x="1363785" y="2887788"/>
            <a:ext cx="5138615" cy="19538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smtClean="0"/>
              <a:t>Fermi </a:t>
            </a:r>
            <a:r>
              <a:rPr lang="fr-FR" sz="1200" smtClean="0"/>
              <a:t>(2008 – 2018)</a:t>
            </a:r>
            <a:endParaRPr lang="en-US" sz="1200"/>
          </a:p>
        </p:txBody>
      </p:sp>
      <p:sp>
        <p:nvSpPr>
          <p:cNvPr id="11" name="Rectangle 10"/>
          <p:cNvSpPr/>
          <p:nvPr/>
        </p:nvSpPr>
        <p:spPr>
          <a:xfrm>
            <a:off x="570524" y="2661143"/>
            <a:ext cx="3399692" cy="1953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smtClean="0"/>
              <a:t>PAMELA </a:t>
            </a:r>
            <a:r>
              <a:rPr lang="fr-FR" sz="1200" smtClean="0"/>
              <a:t>(2006 – 2013)</a:t>
            </a:r>
            <a:endParaRPr lang="en-US" sz="1200"/>
          </a:p>
        </p:txBody>
      </p:sp>
      <p:sp>
        <p:nvSpPr>
          <p:cNvPr id="12" name="Rectangle 11"/>
          <p:cNvSpPr/>
          <p:nvPr/>
        </p:nvSpPr>
        <p:spPr>
          <a:xfrm>
            <a:off x="4462585" y="3325451"/>
            <a:ext cx="2829423" cy="19538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smtClean="0"/>
              <a:t>CALET </a:t>
            </a:r>
            <a:r>
              <a:rPr lang="fr-FR" sz="1200" smtClean="0"/>
              <a:t>(2014 - 2019)</a:t>
            </a:r>
            <a:endParaRPr lang="en-US" sz="1200"/>
          </a:p>
        </p:txBody>
      </p:sp>
      <p:sp>
        <p:nvSpPr>
          <p:cNvPr id="13" name="Rectangle 12"/>
          <p:cNvSpPr/>
          <p:nvPr/>
        </p:nvSpPr>
        <p:spPr>
          <a:xfrm>
            <a:off x="4462585" y="3544281"/>
            <a:ext cx="1796547" cy="1953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/>
              <a:t>ISS-CREAM </a:t>
            </a:r>
            <a:r>
              <a:rPr lang="fr-FR" sz="900" smtClean="0"/>
              <a:t>(2014 - 2017)</a:t>
            </a:r>
            <a:endParaRPr lang="en-US" sz="2000"/>
          </a:p>
        </p:txBody>
      </p:sp>
      <p:sp>
        <p:nvSpPr>
          <p:cNvPr id="14" name="ZoneTexte 13"/>
          <p:cNvSpPr txBox="1"/>
          <p:nvPr/>
        </p:nvSpPr>
        <p:spPr>
          <a:xfrm rot="18834845">
            <a:off x="398587" y="3911442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/>
              <a:t>2006</a:t>
            </a:r>
            <a:endParaRPr lang="en-US"/>
          </a:p>
        </p:txBody>
      </p:sp>
      <p:sp>
        <p:nvSpPr>
          <p:cNvPr id="15" name="ZoneTexte 14"/>
          <p:cNvSpPr txBox="1"/>
          <p:nvPr/>
        </p:nvSpPr>
        <p:spPr>
          <a:xfrm rot="18834845">
            <a:off x="7042100" y="3911442"/>
            <a:ext cx="499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/>
              <a:t>2020</a:t>
            </a:r>
            <a:endParaRPr lang="en-US"/>
          </a:p>
        </p:txBody>
      </p:sp>
      <p:sp>
        <p:nvSpPr>
          <p:cNvPr id="17" name="ZoneTexte 16"/>
          <p:cNvSpPr txBox="1"/>
          <p:nvPr/>
        </p:nvSpPr>
        <p:spPr>
          <a:xfrm rot="18834845">
            <a:off x="3650084" y="3911443"/>
            <a:ext cx="460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/>
              <a:t>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0347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56308" y="1182159"/>
            <a:ext cx="5659699" cy="5429655"/>
          </a:xfrm>
        </p:spPr>
        <p:txBody>
          <a:bodyPr>
            <a:normAutofit fontScale="92500" lnSpcReduction="10000"/>
          </a:bodyPr>
          <a:lstStyle/>
          <a:p>
            <a:r>
              <a:rPr lang="fr-FR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CALET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sur l’ISS </a:t>
            </a:r>
            <a:r>
              <a:rPr lang="fr-FR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(CALorimetric Electron Telescope)</a:t>
            </a:r>
            <a:endParaRPr lang="fr-F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Montée à plus haute énergie</a:t>
            </a:r>
          </a:p>
          <a:p>
            <a:pPr marL="393192" lvl="1" indent="0">
              <a:buNone/>
            </a:pP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pour les </a:t>
            </a:r>
            <a:r>
              <a:rPr lang="fr-F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électrons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GeV – 20 TeV) et 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photons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(4 GeV – 10 TeV)</a:t>
            </a:r>
          </a:p>
          <a:p>
            <a:pPr lvl="1"/>
            <a:r>
              <a:rPr lang="fr-FR" b="1" smtClean="0"/>
              <a:t>B/C</a:t>
            </a:r>
            <a:r>
              <a:rPr lang="fr-FR" smtClean="0"/>
              <a:t> jusqu’à 10 TeV</a:t>
            </a:r>
          </a:p>
          <a:p>
            <a:pPr lvl="1"/>
            <a:r>
              <a:rPr lang="fr-F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Noyaux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jusqu’à 1000 TeV</a:t>
            </a:r>
          </a:p>
          <a:p>
            <a:pPr lvl="1"/>
            <a:r>
              <a:rPr lang="fr-FR" smtClean="0"/>
              <a:t>Décollage en </a:t>
            </a:r>
            <a:r>
              <a:rPr lang="fr-FR" b="1" smtClean="0"/>
              <a:t>2014</a:t>
            </a:r>
            <a:r>
              <a:rPr lang="fr-FR" smtClean="0"/>
              <a:t> pour 5 ans</a:t>
            </a:r>
          </a:p>
          <a:p>
            <a:pPr lvl="1"/>
            <a:endParaRPr lang="fr-FR" sz="1100" smtClean="0"/>
          </a:p>
          <a:p>
            <a:r>
              <a:rPr lang="fr-FR" smtClean="0">
                <a:solidFill>
                  <a:srgbClr val="C00000"/>
                </a:solidFill>
              </a:rPr>
              <a:t>ISS-CREAM</a:t>
            </a:r>
            <a:r>
              <a:rPr lang="fr-FR" smtClean="0"/>
              <a:t> : expérience </a:t>
            </a:r>
            <a:r>
              <a:rPr lang="fr-FR"/>
              <a:t>CREAM déjà existante remodelée pour aller sur l’ISS</a:t>
            </a:r>
          </a:p>
          <a:p>
            <a:pPr lvl="1"/>
            <a:r>
              <a:rPr lang="fr-FR"/>
              <a:t>Mesure du spectre du </a:t>
            </a:r>
            <a:r>
              <a:rPr lang="fr-FR" b="1"/>
              <a:t>proton</a:t>
            </a:r>
            <a:r>
              <a:rPr lang="fr-FR"/>
              <a:t> au </a:t>
            </a:r>
            <a:r>
              <a:rPr lang="fr-FR" b="1"/>
              <a:t>fer</a:t>
            </a:r>
            <a:r>
              <a:rPr lang="fr-FR"/>
              <a:t> entre 1 TeV et 1000 TeV</a:t>
            </a:r>
          </a:p>
          <a:p>
            <a:pPr lvl="1"/>
            <a:r>
              <a:rPr lang="fr-FR"/>
              <a:t>Mesure des </a:t>
            </a:r>
            <a:r>
              <a:rPr lang="fr-FR" b="1"/>
              <a:t>électrons</a:t>
            </a:r>
            <a:r>
              <a:rPr lang="fr-FR"/>
              <a:t> au-dessus de 100 </a:t>
            </a:r>
            <a:r>
              <a:rPr lang="fr-FR"/>
              <a:t>GeV </a:t>
            </a:r>
            <a:endParaRPr lang="fr-FR" smtClean="0"/>
          </a:p>
          <a:p>
            <a:pPr lvl="1"/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Décollage en </a:t>
            </a:r>
            <a:r>
              <a:rPr lang="fr-F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pour 3 ans</a:t>
            </a:r>
          </a:p>
          <a:p>
            <a:pPr marL="393192" lvl="1" indent="0">
              <a:buNone/>
            </a:pPr>
            <a:endParaRPr lang="fr-F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40158" y="142852"/>
            <a:ext cx="6775114" cy="857256"/>
          </a:xfrm>
        </p:spPr>
        <p:txBody>
          <a:bodyPr>
            <a:normAutofit/>
          </a:bodyPr>
          <a:lstStyle/>
          <a:p>
            <a:r>
              <a:rPr lang="fr-FR" smtClean="0"/>
              <a:t>EXPERIENCES FUTURES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 smtClean="0"/>
              <a:t>Vincent Poireau</a:t>
            </a:r>
            <a:endParaRPr lang="fr-F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192" y="1477108"/>
            <a:ext cx="3014653" cy="220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954" y="4405385"/>
            <a:ext cx="1987930" cy="231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76074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203570"/>
            <a:ext cx="8229600" cy="5297264"/>
          </a:xfrm>
        </p:spPr>
        <p:txBody>
          <a:bodyPr>
            <a:normAutofit/>
          </a:bodyPr>
          <a:lstStyle/>
          <a:p>
            <a:r>
              <a:rPr lang="fr-FR" smtClean="0">
                <a:solidFill>
                  <a:schemeClr val="accent1"/>
                </a:solidFill>
              </a:rPr>
              <a:t>CALET et ISS-CREAM n’ont </a:t>
            </a:r>
            <a:r>
              <a:rPr lang="fr-FR" smtClean="0">
                <a:solidFill>
                  <a:srgbClr val="C00000"/>
                </a:solidFill>
              </a:rPr>
              <a:t>pas d’aimant</a:t>
            </a:r>
          </a:p>
          <a:p>
            <a:pPr lvl="1"/>
            <a:r>
              <a:rPr lang="fr-FR" smtClean="0"/>
              <a:t>AMS </a:t>
            </a:r>
            <a:r>
              <a:rPr lang="fr-FR" b="1" smtClean="0"/>
              <a:t>sans concurrence </a:t>
            </a:r>
            <a:r>
              <a:rPr lang="fr-FR" smtClean="0"/>
              <a:t>pour la mesure de la </a:t>
            </a:r>
            <a:r>
              <a:rPr lang="fr-FR" b="1" smtClean="0"/>
              <a:t>charge</a:t>
            </a:r>
          </a:p>
          <a:p>
            <a:pPr lvl="2"/>
            <a:r>
              <a:rPr lang="fr-FR" smtClean="0"/>
              <a:t>positons, antiprotons, anti-deutérium, anti-hélium</a:t>
            </a:r>
          </a:p>
          <a:p>
            <a:r>
              <a:rPr lang="fr-FR" smtClean="0">
                <a:solidFill>
                  <a:schemeClr val="accent1"/>
                </a:solidFill>
              </a:rPr>
              <a:t>Beaucoup de mesures à effectuer </a:t>
            </a:r>
            <a:r>
              <a:rPr lang="fr-FR" smtClean="0">
                <a:solidFill>
                  <a:srgbClr val="C00000"/>
                </a:solidFill>
              </a:rPr>
              <a:t>dans les 5 ans à venir</a:t>
            </a:r>
          </a:p>
          <a:p>
            <a:r>
              <a:rPr lang="fr-FR" smtClean="0">
                <a:solidFill>
                  <a:schemeClr val="accent1"/>
                </a:solidFill>
              </a:rPr>
              <a:t>Les </a:t>
            </a:r>
            <a:r>
              <a:rPr lang="fr-FR" smtClean="0">
                <a:solidFill>
                  <a:srgbClr val="C00000"/>
                </a:solidFill>
              </a:rPr>
              <a:t>5 ans suivants </a:t>
            </a:r>
            <a:r>
              <a:rPr lang="fr-FR" smtClean="0">
                <a:solidFill>
                  <a:schemeClr val="accent1"/>
                </a:solidFill>
              </a:rPr>
              <a:t>dépendront de ce qui a été vu auparavant</a:t>
            </a:r>
          </a:p>
          <a:p>
            <a:r>
              <a:rPr lang="fr-FR" smtClean="0">
                <a:solidFill>
                  <a:srgbClr val="C00000"/>
                </a:solidFill>
              </a:rPr>
              <a:t>Après</a:t>
            </a:r>
            <a:r>
              <a:rPr lang="fr-FR" smtClean="0">
                <a:solidFill>
                  <a:schemeClr val="accent1"/>
                </a:solidFill>
              </a:rPr>
              <a:t> 5 ans</a:t>
            </a:r>
          </a:p>
          <a:p>
            <a:pPr lvl="1"/>
            <a:r>
              <a:rPr lang="fr-FR" smtClean="0"/>
              <a:t>Changer la gamme dynamique des </a:t>
            </a:r>
            <a:r>
              <a:rPr lang="fr-FR" b="1" smtClean="0"/>
              <a:t>gains</a:t>
            </a:r>
            <a:r>
              <a:rPr lang="fr-FR" smtClean="0"/>
              <a:t> pour atteindre       </a:t>
            </a:r>
            <a:r>
              <a:rPr lang="fr-FR" b="1" smtClean="0"/>
              <a:t>2 TeV</a:t>
            </a:r>
            <a:r>
              <a:rPr lang="fr-FR" smtClean="0"/>
              <a:t> ?</a:t>
            </a:r>
          </a:p>
          <a:p>
            <a:r>
              <a:rPr lang="fr-FR" smtClean="0">
                <a:solidFill>
                  <a:schemeClr val="accent1"/>
                </a:solidFill>
              </a:rPr>
              <a:t>A plus </a:t>
            </a:r>
            <a:r>
              <a:rPr lang="fr-FR" smtClean="0">
                <a:solidFill>
                  <a:srgbClr val="C00000"/>
                </a:solidFill>
              </a:rPr>
              <a:t>long</a:t>
            </a:r>
            <a:r>
              <a:rPr lang="fr-FR" smtClean="0">
                <a:solidFill>
                  <a:schemeClr val="accent1"/>
                </a:solidFill>
              </a:rPr>
              <a:t> terme </a:t>
            </a:r>
          </a:p>
          <a:p>
            <a:pPr lvl="1"/>
            <a:r>
              <a:rPr lang="fr-FR" b="1" smtClean="0"/>
              <a:t>AMS-03</a:t>
            </a:r>
            <a:r>
              <a:rPr lang="fr-FR" smtClean="0"/>
              <a:t> </a:t>
            </a:r>
            <a:r>
              <a:rPr lang="fr-FR"/>
              <a:t>???</a:t>
            </a:r>
          </a:p>
          <a:p>
            <a:pPr lvl="2"/>
            <a:r>
              <a:rPr lang="fr-FR" smtClean="0"/>
              <a:t> Détecteur plus </a:t>
            </a:r>
            <a:r>
              <a:rPr lang="fr-FR" b="1" smtClean="0"/>
              <a:t>volumineux</a:t>
            </a:r>
            <a:r>
              <a:rPr lang="fr-FR" smtClean="0"/>
              <a:t> pour mesurer </a:t>
            </a:r>
            <a:r>
              <a:rPr lang="fr-FR"/>
              <a:t>jusqu’à </a:t>
            </a:r>
            <a:r>
              <a:rPr lang="fr-FR" b="1"/>
              <a:t>10 </a:t>
            </a:r>
            <a:r>
              <a:rPr lang="fr-FR" b="1" smtClean="0"/>
              <a:t>TeV </a:t>
            </a:r>
            <a:r>
              <a:rPr lang="fr-FR" smtClean="0"/>
              <a:t>??</a:t>
            </a:r>
            <a:endParaRPr lang="en-US"/>
          </a:p>
          <a:p>
            <a:endParaRPr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PERSPECTIVES POUR AMS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 smtClean="0"/>
              <a:t>Vincent Poireau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28084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Permanents </a:t>
            </a:r>
          </a:p>
          <a:p>
            <a:pPr lvl="1"/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Armand Fiasson, Corinne Goy, Roman Kossakowski, Vincent Poireau, </a:t>
            </a:r>
            <a:r>
              <a:rPr lang="fr-FR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Sylvie Rosier-Lees </a:t>
            </a:r>
            <a:endParaRPr lang="fr-FR" u="sn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fr-FR" sz="1200" u="sn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Emérites</a:t>
            </a:r>
          </a:p>
          <a:p>
            <a:pPr lvl="1"/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Guy Coignet, Jean-Pierre 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Vialle</a:t>
            </a:r>
          </a:p>
          <a:p>
            <a:pPr lvl="1"/>
            <a:endParaRPr lang="fr-FR" sz="1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Post-doc</a:t>
            </a:r>
          </a:p>
          <a:p>
            <a:pPr lvl="1"/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Manuela 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Vecchi (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2014-2016 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 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2017)</a:t>
            </a:r>
          </a:p>
          <a:p>
            <a:pPr lvl="1"/>
            <a:endParaRPr lang="fr-FR" sz="11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Thèses</a:t>
            </a:r>
            <a:endParaRPr lang="fr-F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Laurent Basara (2010-2013), Sami Caroff (2013-2016), 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Jie Feng (2013-2017), Li 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Tao (2012-2015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endParaRPr lang="fr-FR" sz="1100"/>
          </a:p>
          <a:p>
            <a:r>
              <a:rPr lang="fr-FR" smtClean="0"/>
              <a:t>Soutien</a:t>
            </a:r>
          </a:p>
          <a:p>
            <a:pPr lvl="1"/>
            <a:r>
              <a:rPr lang="fr-FR"/>
              <a:t>Sabine </a:t>
            </a:r>
            <a:r>
              <a:rPr lang="fr-FR" smtClean="0"/>
              <a:t>Elles, Jean Jacquemier 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GROUPE LAPP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 smtClean="0"/>
              <a:t>Vincent Poireau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56033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Sujets 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étudiés </a:t>
            </a:r>
            <a:r>
              <a:rPr lang="fr-FR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actuellement</a:t>
            </a:r>
          </a:p>
          <a:p>
            <a:pPr lvl="1"/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Mise en service et suivi du </a:t>
            </a:r>
            <a:r>
              <a:rPr lang="fr-F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calorimètre</a:t>
            </a:r>
          </a:p>
          <a:p>
            <a:pPr lvl="1"/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Spectre </a:t>
            </a:r>
            <a:r>
              <a:rPr lang="fr-F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d’électrons</a:t>
            </a:r>
          </a:p>
          <a:p>
            <a:pPr lvl="1"/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Fraction de </a:t>
            </a:r>
            <a:r>
              <a:rPr lang="fr-F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positons</a:t>
            </a:r>
          </a:p>
          <a:p>
            <a:pPr lvl="1"/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Spectre de </a:t>
            </a:r>
            <a:r>
              <a:rPr lang="fr-F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positons</a:t>
            </a:r>
          </a:p>
          <a:p>
            <a:pPr lvl="1"/>
            <a:r>
              <a:rPr lang="fr-FR" smtClean="0"/>
              <a:t>Somme des spectres </a:t>
            </a:r>
            <a:r>
              <a:rPr lang="fr-FR" b="1" smtClean="0"/>
              <a:t>d’électrons et de positons</a:t>
            </a:r>
            <a:endParaRPr lang="fr-FR" sz="1700" smtClean="0"/>
          </a:p>
          <a:p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Sujets envisagés dans </a:t>
            </a:r>
            <a:r>
              <a:rPr lang="fr-FR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futur proche</a:t>
            </a:r>
          </a:p>
          <a:p>
            <a:pPr lvl="1"/>
            <a:r>
              <a:rPr lang="fr-FR" b="1" smtClean="0"/>
              <a:t>Antiprotons </a:t>
            </a:r>
            <a:r>
              <a:rPr lang="fr-FR" sz="1800" smtClean="0"/>
              <a:t>(post-doc enigmass 2014 ?)</a:t>
            </a:r>
          </a:p>
          <a:p>
            <a:r>
              <a:rPr lang="fr-FR" smtClean="0">
                <a:solidFill>
                  <a:srgbClr val="C00000"/>
                </a:solidFill>
              </a:rPr>
              <a:t>Collaboration</a:t>
            </a:r>
            <a:r>
              <a:rPr lang="fr-FR" smtClean="0"/>
              <a:t> étroite avec </a:t>
            </a:r>
          </a:p>
          <a:p>
            <a:pPr lvl="1"/>
            <a:r>
              <a:rPr lang="fr-FR"/>
              <a:t>L</a:t>
            </a:r>
            <a:r>
              <a:rPr lang="fr-FR" smtClean="0"/>
              <a:t>e </a:t>
            </a:r>
            <a:r>
              <a:rPr lang="fr-FR" b="1" smtClean="0"/>
              <a:t>LAPTh</a:t>
            </a:r>
            <a:r>
              <a:rPr lang="fr-FR" smtClean="0"/>
              <a:t> : interprétation des données</a:t>
            </a:r>
          </a:p>
          <a:p>
            <a:pPr lvl="1"/>
            <a:r>
              <a:rPr lang="fr-FR"/>
              <a:t>L</a:t>
            </a:r>
            <a:r>
              <a:rPr lang="fr-FR" smtClean="0"/>
              <a:t>e </a:t>
            </a:r>
            <a:r>
              <a:rPr lang="fr-FR" b="1" smtClean="0"/>
              <a:t>LPSC</a:t>
            </a:r>
            <a:r>
              <a:rPr lang="fr-FR" smtClean="0"/>
              <a:t> : outil USINE et mesures leptons à basse énergie</a:t>
            </a:r>
            <a:endParaRPr lang="fr-FR" smtClean="0"/>
          </a:p>
          <a:p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Activité/contribution importante attendue </a:t>
            </a:r>
            <a:r>
              <a:rPr lang="fr-FR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jusqu’au moins </a:t>
            </a:r>
            <a:r>
              <a:rPr lang="fr-FR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fr-FR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GROUPE LAPP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 smtClean="0"/>
              <a:t>Vincent Poireau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1400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AMS a présenté </a:t>
            </a:r>
            <a:r>
              <a:rPr lang="fr-FR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 premiers résultats</a:t>
            </a:r>
          </a:p>
          <a:p>
            <a:pPr lvl="1"/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Beaucoup sont encore </a:t>
            </a:r>
            <a:r>
              <a:rPr lang="fr-F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limités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 la statistique</a:t>
            </a:r>
          </a:p>
          <a:p>
            <a:endParaRPr lang="fr-F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nombreux résultats 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importants sont encore </a:t>
            </a:r>
            <a:r>
              <a:rPr lang="fr-FR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fr-FR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produire</a:t>
            </a:r>
          </a:p>
          <a:p>
            <a:pPr lvl="1"/>
            <a:r>
              <a:rPr lang="fr-FR" smtClean="0"/>
              <a:t>Une période </a:t>
            </a:r>
            <a:r>
              <a:rPr lang="fr-FR" b="1" smtClean="0"/>
              <a:t>faste</a:t>
            </a:r>
            <a:r>
              <a:rPr lang="fr-FR" smtClean="0"/>
              <a:t> s’ouvre pour AMS</a:t>
            </a:r>
            <a:endParaRPr lang="fr-FR" smtClean="0"/>
          </a:p>
          <a:p>
            <a:endParaRPr lang="fr-F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groupe est </a:t>
            </a:r>
            <a:r>
              <a:rPr lang="fr-FR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actif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dans des analyses qui demandent une </a:t>
            </a:r>
            <a:r>
              <a:rPr lang="fr-FR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statistique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et donc plusieurs années de 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données</a:t>
            </a:r>
          </a:p>
          <a:p>
            <a:pPr lvl="1"/>
            <a:r>
              <a:rPr lang="fr-FR" smtClean="0"/>
              <a:t>L’avenir du groupe est « tracé » pour </a:t>
            </a:r>
            <a:r>
              <a:rPr lang="fr-FR" b="1" smtClean="0"/>
              <a:t>les 5 prochaines années</a:t>
            </a:r>
          </a:p>
          <a:p>
            <a:pPr lvl="2"/>
            <a:r>
              <a:rPr lang="fr-FR" smtClean="0"/>
              <a:t>Besoin de forces vives, tel un post-doc</a:t>
            </a:r>
          </a:p>
          <a:p>
            <a:pPr lvl="1"/>
            <a:r>
              <a:rPr lang="fr-FR" b="1" smtClean="0"/>
              <a:t>Après</a:t>
            </a:r>
            <a:r>
              <a:rPr lang="fr-FR" b="1" smtClean="0"/>
              <a:t> 5 ans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la situation du groupe dépendra des nouveaux résultats ou de l’évolution d’AMS</a:t>
            </a:r>
            <a:endParaRPr lang="fr-F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92368" y="142852"/>
            <a:ext cx="8088923" cy="857256"/>
          </a:xfrm>
        </p:spPr>
        <p:txBody>
          <a:bodyPr>
            <a:normAutofit/>
          </a:bodyPr>
          <a:lstStyle/>
          <a:p>
            <a:r>
              <a:rPr lang="fr-FR" sz="3600" smtClean="0"/>
              <a:t>CONCLUSIONS ET PER/PRO-SPECTIVES</a:t>
            </a:r>
            <a:endParaRPr lang="en-US" sz="360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 smtClean="0"/>
              <a:t>Vincent Poireau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21266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6380" y="2470127"/>
            <a:ext cx="7772400" cy="1362456"/>
          </a:xfrm>
        </p:spPr>
        <p:txBody>
          <a:bodyPr/>
          <a:lstStyle/>
          <a:p>
            <a:r>
              <a:rPr lang="fr-FR" smtClean="0"/>
              <a:t>DIAPOSITIVES </a:t>
            </a:r>
            <a:br>
              <a:rPr lang="fr-FR" smtClean="0"/>
            </a:br>
            <a:r>
              <a:rPr lang="fr-FR" smtClean="0"/>
              <a:t>ADDITIONNELLES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Poireau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73071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-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 smtClean="0"/>
              <a:t>Vincent Poireau</a:t>
            </a:r>
            <a:endParaRPr lang="fr-FR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921" y="2138126"/>
            <a:ext cx="3412550" cy="227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 rot="16200000">
            <a:off x="4548701" y="2667858"/>
            <a:ext cx="1281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/>
              <a:t>BDT calorimètre</a:t>
            </a:r>
            <a:endParaRPr lang="en-US" sz="1200"/>
          </a:p>
        </p:txBody>
      </p:sp>
      <p:sp>
        <p:nvSpPr>
          <p:cNvPr id="8" name="ZoneTexte 7"/>
          <p:cNvSpPr txBox="1"/>
          <p:nvPr/>
        </p:nvSpPr>
        <p:spPr>
          <a:xfrm>
            <a:off x="6076861" y="2678248"/>
            <a:ext cx="553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/>
              <a:t>e</a:t>
            </a:r>
            <a:r>
              <a:rPr lang="fr-FR" sz="1400" baseline="30000" smtClean="0"/>
              <a:t>-</a:t>
            </a:r>
            <a:r>
              <a:rPr lang="fr-FR" sz="1400" smtClean="0"/>
              <a:t>, e</a:t>
            </a:r>
            <a:r>
              <a:rPr lang="fr-FR" sz="1400" baseline="30000" smtClean="0"/>
              <a:t>+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206008" y="3526838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/>
              <a:t>p</a:t>
            </a:r>
            <a:endParaRPr lang="fr-FR" sz="1400" baseline="3000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6939895" y="2208886"/>
            <a:ext cx="1313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smtClean="0"/>
              <a:t>65 </a:t>
            </a:r>
            <a:r>
              <a:rPr lang="fr-FR" sz="1600" smtClean="0"/>
              <a:t>– 100 GeV</a:t>
            </a:r>
            <a:endParaRPr lang="en-US" sz="1600"/>
          </a:p>
        </p:txBody>
      </p:sp>
      <p:grpSp>
        <p:nvGrpSpPr>
          <p:cNvPr id="11" name="Groupe 10"/>
          <p:cNvGrpSpPr/>
          <p:nvPr/>
        </p:nvGrpSpPr>
        <p:grpSpPr>
          <a:xfrm>
            <a:off x="193327" y="1968109"/>
            <a:ext cx="4142879" cy="3176026"/>
            <a:chOff x="6448147" y="3267383"/>
            <a:chExt cx="4142879" cy="3176026"/>
          </a:xfrm>
        </p:grpSpPr>
        <p:pic>
          <p:nvPicPr>
            <p:cNvPr id="12" name="Picture 1" descr="ams_02(A)C(2BlueLines)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927" y="3267383"/>
              <a:ext cx="3950446" cy="2837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9012370" y="3666159"/>
              <a:ext cx="1073015" cy="307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0" tIns="45711" rIns="91420" bIns="45711">
              <a:spAutoFit/>
            </a:bodyPr>
            <a:lstStyle>
              <a:lvl1pPr defTabSz="4572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572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572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572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b="0" dirty="0">
                  <a:solidFill>
                    <a:srgbClr val="000090"/>
                  </a:solidFill>
                  <a:latin typeface="Arial Narrow Bold" charset="0"/>
                  <a:cs typeface="Arial" charset="0"/>
                </a:rPr>
                <a:t>m</a:t>
              </a:r>
              <a:r>
                <a:rPr lang="en-US" sz="1400" b="0" dirty="0">
                  <a:solidFill>
                    <a:srgbClr val="000090"/>
                  </a:solidFill>
                  <a:latin typeface="Symbol" charset="0"/>
                  <a:cs typeface="Arial" charset="0"/>
                  <a:sym typeface="Symbol" charset="0"/>
                </a:rPr>
                <a:t></a:t>
              </a:r>
              <a:r>
                <a:rPr lang="en-US" sz="1400" b="0" dirty="0">
                  <a:solidFill>
                    <a:srgbClr val="000090"/>
                  </a:solidFill>
                  <a:latin typeface="Arial Narrow Bold" charset="0"/>
                  <a:cs typeface="Arial" charset="0"/>
                </a:rPr>
                <a:t>=800 </a:t>
              </a:r>
              <a:r>
                <a:rPr lang="en-US" sz="1400" b="0" dirty="0" err="1">
                  <a:solidFill>
                    <a:srgbClr val="000090"/>
                  </a:solidFill>
                  <a:latin typeface="Arial Narrow Bold" charset="0"/>
                  <a:cs typeface="Arial" charset="0"/>
                </a:rPr>
                <a:t>GeV</a:t>
              </a:r>
              <a:endParaRPr lang="en-US" sz="1400" b="0" dirty="0">
                <a:solidFill>
                  <a:srgbClr val="000090"/>
                </a:solidFill>
                <a:latin typeface="Arial Narrow Bold" charset="0"/>
                <a:cs typeface="Arial" charset="0"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 rot="337096">
              <a:off x="6741691" y="5165003"/>
              <a:ext cx="33337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90"/>
                  </a:solidFill>
                  <a:latin typeface="Calibri" charset="0"/>
                </a:rPr>
                <a:t>Collisions de </a:t>
              </a:r>
              <a:r>
                <a:rPr lang="en-US" sz="1400" dirty="0" err="1" smtClean="0">
                  <a:solidFill>
                    <a:srgbClr val="000090"/>
                  </a:solidFill>
                  <a:latin typeface="Calibri" charset="0"/>
                </a:rPr>
                <a:t>rayons</a:t>
              </a:r>
              <a:r>
                <a:rPr lang="en-US" sz="1400" dirty="0" smtClean="0">
                  <a:solidFill>
                    <a:srgbClr val="000090"/>
                  </a:solidFill>
                  <a:latin typeface="Calibri" charset="0"/>
                </a:rPr>
                <a:t> </a:t>
              </a:r>
              <a:r>
                <a:rPr lang="en-US" sz="1400" dirty="0" err="1" smtClean="0">
                  <a:solidFill>
                    <a:srgbClr val="000090"/>
                  </a:solidFill>
                  <a:latin typeface="Calibri" charset="0"/>
                </a:rPr>
                <a:t>cosmiques</a:t>
              </a:r>
              <a:endParaRPr lang="en-US" sz="1400" dirty="0">
                <a:solidFill>
                  <a:srgbClr val="000090"/>
                </a:solidFill>
                <a:latin typeface="Calibri" charset="0"/>
              </a:endParaRP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8475862" y="4384841"/>
              <a:ext cx="1073015" cy="307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0" tIns="45711" rIns="91420" bIns="45711">
              <a:spAutoFit/>
            </a:bodyPr>
            <a:lstStyle>
              <a:lvl1pPr defTabSz="4572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572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572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572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b="0" dirty="0">
                  <a:solidFill>
                    <a:srgbClr val="000090"/>
                  </a:solidFill>
                  <a:latin typeface="Arial Narrow Bold" charset="0"/>
                  <a:cs typeface="Arial" charset="0"/>
                </a:rPr>
                <a:t>m</a:t>
              </a:r>
              <a:r>
                <a:rPr lang="en-US" sz="1400" b="0" dirty="0">
                  <a:solidFill>
                    <a:srgbClr val="000090"/>
                  </a:solidFill>
                  <a:latin typeface="Symbol" charset="0"/>
                  <a:cs typeface="Arial" charset="0"/>
                  <a:sym typeface="Symbol" charset="0"/>
                </a:rPr>
                <a:t></a:t>
              </a:r>
              <a:r>
                <a:rPr lang="en-US" sz="1400" b="0" dirty="0">
                  <a:solidFill>
                    <a:srgbClr val="000090"/>
                  </a:solidFill>
                  <a:latin typeface="Arial Narrow Bold" charset="0"/>
                  <a:cs typeface="Arial" charset="0"/>
                </a:rPr>
                <a:t>=400 </a:t>
              </a:r>
              <a:r>
                <a:rPr lang="en-US" sz="1400" b="0" dirty="0" err="1">
                  <a:solidFill>
                    <a:srgbClr val="000090"/>
                  </a:solidFill>
                  <a:latin typeface="Arial Narrow Bold" charset="0"/>
                  <a:cs typeface="Arial" charset="0"/>
                </a:rPr>
                <a:t>GeV</a:t>
              </a:r>
              <a:endParaRPr lang="en-US" sz="1400" b="0" dirty="0">
                <a:solidFill>
                  <a:srgbClr val="000090"/>
                </a:solidFill>
                <a:latin typeface="Arial Narrow Bold" charset="0"/>
                <a:cs typeface="Arial" charset="0"/>
              </a:endParaRPr>
            </a:p>
          </p:txBody>
        </p:sp>
        <p:sp>
          <p:nvSpPr>
            <p:cNvPr id="16" name="TextBox 5"/>
            <p:cNvSpPr txBox="1">
              <a:spLocks noChangeArrowheads="1"/>
            </p:cNvSpPr>
            <p:nvPr/>
          </p:nvSpPr>
          <p:spPr bwMode="auto">
            <a:xfrm>
              <a:off x="9117546" y="6104855"/>
              <a:ext cx="1473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572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572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572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 dirty="0" err="1" smtClean="0">
                  <a:solidFill>
                    <a:srgbClr val="000090"/>
                  </a:solidFill>
                  <a:latin typeface="Helvetica" charset="0"/>
                </a:rPr>
                <a:t>Energie</a:t>
              </a:r>
              <a:r>
                <a:rPr lang="en-US" sz="1600" b="0" dirty="0" smtClean="0">
                  <a:solidFill>
                    <a:srgbClr val="000090"/>
                  </a:solidFill>
                  <a:latin typeface="Helvetica" charset="0"/>
                </a:rPr>
                <a:t> [</a:t>
              </a:r>
              <a:r>
                <a:rPr lang="en-US" sz="1600" b="0" dirty="0" err="1" smtClean="0">
                  <a:solidFill>
                    <a:srgbClr val="000090"/>
                  </a:solidFill>
                  <a:latin typeface="Helvetica" charset="0"/>
                </a:rPr>
                <a:t>GeV</a:t>
              </a:r>
              <a:r>
                <a:rPr lang="en-US" sz="1600" b="0" dirty="0">
                  <a:solidFill>
                    <a:srgbClr val="000090"/>
                  </a:solidFill>
                  <a:latin typeface="Helvetica" charset="0"/>
                </a:rPr>
                <a:t>] </a:t>
              </a:r>
              <a:endParaRPr lang="en-US" sz="1600" b="0" dirty="0">
                <a:solidFill>
                  <a:srgbClr val="000090"/>
                </a:solidFill>
                <a:latin typeface="Calibri" charset="0"/>
              </a:endParaRP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6448147" y="6135633"/>
              <a:ext cx="454025" cy="2769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lvl1pPr defTabSz="4572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572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572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572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800" b="0" dirty="0">
                  <a:solidFill>
                    <a:srgbClr val="000090"/>
                  </a:solidFill>
                  <a:latin typeface="Calibri" charset="0"/>
                </a:rPr>
                <a:t>10</a:t>
              </a:r>
              <a:endParaRPr lang="en-US" sz="1800" b="0" dirty="0">
                <a:solidFill>
                  <a:srgbClr val="000090"/>
                </a:solidFill>
                <a:latin typeface="Calibri" charset="0"/>
              </a:endParaRPr>
            </a:p>
          </p:txBody>
        </p: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8277834" y="6104855"/>
              <a:ext cx="722312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lvl1pPr defTabSz="4572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572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572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572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2000" b="0" dirty="0">
                  <a:solidFill>
                    <a:srgbClr val="000090"/>
                  </a:solidFill>
                  <a:latin typeface="Calibri" charset="0"/>
                </a:rPr>
                <a:t>10</a:t>
              </a:r>
              <a:r>
                <a:rPr lang="en-GB" sz="2000" b="0" baseline="30000" dirty="0">
                  <a:solidFill>
                    <a:srgbClr val="000090"/>
                  </a:solidFill>
                  <a:latin typeface="Calibri" charset="0"/>
                </a:rPr>
                <a:t>2</a:t>
              </a:r>
              <a:endParaRPr lang="en-US" b="0" baseline="30000" dirty="0">
                <a:solidFill>
                  <a:srgbClr val="000090"/>
                </a:solidFill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11027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Poireau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29</a:t>
            </a:fld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00"/>
            <a:ext cx="9163733" cy="687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41154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32160" y="1214422"/>
            <a:ext cx="4592782" cy="5286412"/>
          </a:xfrm>
        </p:spPr>
        <p:txBody>
          <a:bodyPr>
            <a:normAutofit/>
          </a:bodyPr>
          <a:lstStyle/>
          <a:p>
            <a:r>
              <a:rPr lang="fr-FR" sz="20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Rayons cosmiques</a:t>
            </a:r>
          </a:p>
          <a:p>
            <a:pPr lvl="1"/>
            <a:r>
              <a:rPr lang="fr-FR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99 % de nucléons</a:t>
            </a:r>
          </a:p>
          <a:p>
            <a:pPr lvl="2"/>
            <a:r>
              <a:rPr lang="fr-FR" sz="1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dont 89 % de protons, 10 % </a:t>
            </a:r>
            <a:r>
              <a:rPr lang="fr-FR" sz="1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hélium, </a:t>
            </a:r>
            <a:r>
              <a:rPr lang="fr-FR" sz="1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1 % noyaux plus lourds</a:t>
            </a:r>
          </a:p>
          <a:p>
            <a:pPr lvl="1"/>
            <a:r>
              <a:rPr lang="fr-FR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 1 % et positons 0,1 %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RAYONS COSMIQUES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 smtClean="0"/>
              <a:t>Vincent Poireau</a:t>
            </a:r>
            <a:endParaRPr lang="fr-FR"/>
          </a:p>
        </p:txBody>
      </p:sp>
      <p:pic>
        <p:nvPicPr>
          <p:cNvPr id="1026" name="Picture 2" descr="D:\Boulot\HDR\Manuscrit\figures\chapAMS\flu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104" y="1189636"/>
            <a:ext cx="4351896" cy="332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1"/>
          <p:cNvSpPr txBox="1">
            <a:spLocks/>
          </p:cNvSpPr>
          <p:nvPr/>
        </p:nvSpPr>
        <p:spPr>
          <a:xfrm>
            <a:off x="312618" y="2992030"/>
            <a:ext cx="7362092" cy="3863385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Rayons cosmiques </a:t>
            </a:r>
            <a:r>
              <a:rPr lang="fr-FR" sz="20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primaires</a:t>
            </a:r>
          </a:p>
          <a:p>
            <a:pPr lvl="1"/>
            <a:r>
              <a:rPr lang="fr-FR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Produits directement par une </a:t>
            </a:r>
            <a:r>
              <a:rPr lang="fr-FR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</a:p>
          <a:p>
            <a:pPr lvl="1"/>
            <a:r>
              <a:rPr lang="fr-FR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Sources </a:t>
            </a:r>
            <a:r>
              <a:rPr lang="fr-FR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restes </a:t>
            </a:r>
            <a:r>
              <a:rPr lang="fr-FR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supernovas, </a:t>
            </a:r>
            <a:r>
              <a:rPr lang="fr-FR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nébuleuses</a:t>
            </a:r>
          </a:p>
          <a:p>
            <a:pPr marL="393192" lvl="1" indent="0">
              <a:buNone/>
            </a:pPr>
            <a:r>
              <a:rPr lang="fr-FR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pulsars</a:t>
            </a:r>
            <a:r>
              <a:rPr lang="fr-FR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noyaux </a:t>
            </a:r>
            <a:r>
              <a:rPr lang="fr-FR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actifs de galaxie, </a:t>
            </a:r>
            <a:endParaRPr lang="fr-FR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192" lvl="1" indent="0">
              <a:buNone/>
            </a:pPr>
            <a:r>
              <a:rPr lang="fr-FR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quasars</a:t>
            </a:r>
            <a:r>
              <a:rPr lang="fr-FR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pPr lvl="1"/>
            <a:r>
              <a:rPr lang="fr-FR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Rayons primaires</a:t>
            </a:r>
          </a:p>
          <a:p>
            <a:pPr lvl="2"/>
            <a:r>
              <a:rPr lang="fr-FR" sz="1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Electrons, protons, hélium, carbone, …</a:t>
            </a:r>
          </a:p>
          <a:p>
            <a:r>
              <a:rPr lang="fr-FR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Rayons cosmiques </a:t>
            </a:r>
            <a:r>
              <a:rPr lang="fr-FR" sz="20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secondaires</a:t>
            </a:r>
          </a:p>
          <a:p>
            <a:pPr lvl="1"/>
            <a:r>
              <a:rPr lang="fr-FR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Proviennent de </a:t>
            </a:r>
            <a:r>
              <a:rPr lang="fr-FR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l’interaction</a:t>
            </a:r>
            <a:r>
              <a:rPr lang="fr-FR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rayonnement primaire sur le milieu interstellaire</a:t>
            </a:r>
          </a:p>
          <a:p>
            <a:pPr lvl="1"/>
            <a:r>
              <a:rPr lang="fr-FR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Rayons secondaires</a:t>
            </a:r>
          </a:p>
          <a:p>
            <a:pPr lvl="2"/>
            <a:r>
              <a:rPr lang="fr-FR" sz="1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Positons, antiprotons, bore, …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439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Poireau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30</a:t>
            </a:fld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18595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Poireau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31</a:t>
            </a:fld>
            <a:endParaRPr lang="fr-F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89809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Poireau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32</a:t>
            </a:fld>
            <a:endParaRPr lang="fr-F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864" y="1456368"/>
            <a:ext cx="3324750" cy="397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60973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smtClean="0"/>
              <a:t>Rayons cosmiques </a:t>
            </a:r>
            <a:r>
              <a:rPr lang="fr-FR" sz="2400" smtClean="0">
                <a:solidFill>
                  <a:srgbClr val="C00000"/>
                </a:solidFill>
              </a:rPr>
              <a:t>proviennent </a:t>
            </a:r>
          </a:p>
          <a:p>
            <a:pPr lvl="1"/>
            <a:r>
              <a:rPr lang="fr-FR" sz="2000"/>
              <a:t>D</a:t>
            </a:r>
            <a:r>
              <a:rPr lang="fr-FR" sz="2000" smtClean="0"/>
              <a:t>e l’extérieur du </a:t>
            </a:r>
            <a:r>
              <a:rPr lang="fr-FR" sz="2000" b="1" smtClean="0"/>
              <a:t>système solaire</a:t>
            </a:r>
          </a:p>
          <a:p>
            <a:pPr lvl="1"/>
            <a:r>
              <a:rPr lang="fr-FR" sz="2000"/>
              <a:t>E&lt;10</a:t>
            </a:r>
            <a:r>
              <a:rPr lang="fr-FR" sz="2000" baseline="30000"/>
              <a:t>16</a:t>
            </a:r>
            <a:r>
              <a:rPr lang="fr-FR" sz="2000"/>
              <a:t> </a:t>
            </a:r>
            <a:r>
              <a:rPr lang="fr-FR" sz="2000"/>
              <a:t>eV </a:t>
            </a:r>
            <a:r>
              <a:rPr lang="fr-FR" sz="2000" smtClean="0"/>
              <a:t>: de notre </a:t>
            </a:r>
            <a:r>
              <a:rPr lang="fr-FR" sz="2000" b="1" smtClean="0"/>
              <a:t>Galaxie</a:t>
            </a:r>
            <a:endParaRPr lang="fr-FR" sz="2000" smtClean="0"/>
          </a:p>
          <a:p>
            <a:pPr lvl="1"/>
            <a:r>
              <a:rPr lang="fr-FR" sz="2000" smtClean="0"/>
              <a:t>Ultra </a:t>
            </a:r>
            <a:r>
              <a:rPr lang="fr-FR" sz="2000"/>
              <a:t>hautes </a:t>
            </a:r>
            <a:r>
              <a:rPr lang="fr-FR" sz="2000"/>
              <a:t>énergies </a:t>
            </a:r>
            <a:r>
              <a:rPr lang="fr-FR" sz="2000" smtClean="0"/>
              <a:t>: de </a:t>
            </a:r>
            <a:r>
              <a:rPr lang="fr-FR" sz="2000" b="1" smtClean="0"/>
              <a:t>l’extérieur</a:t>
            </a:r>
            <a:r>
              <a:rPr lang="fr-FR" sz="2000" smtClean="0"/>
              <a:t> de notre Galaxie</a:t>
            </a:r>
          </a:p>
          <a:p>
            <a:pPr lvl="1"/>
            <a:endParaRPr lang="fr-FR" sz="2000" smtClean="0"/>
          </a:p>
          <a:p>
            <a:r>
              <a:rPr lang="fr-FR" sz="2400" smtClean="0"/>
              <a:t>Propagation équivalente à </a:t>
            </a:r>
            <a:r>
              <a:rPr lang="fr-FR" sz="2400" smtClean="0">
                <a:solidFill>
                  <a:srgbClr val="C00000"/>
                </a:solidFill>
              </a:rPr>
              <a:t>une diffusion </a:t>
            </a:r>
            <a:r>
              <a:rPr lang="fr-FR" sz="2400" smtClean="0"/>
              <a:t>dans le milieu galactique</a:t>
            </a:r>
          </a:p>
          <a:p>
            <a:pPr lvl="1"/>
            <a:r>
              <a:rPr lang="fr-FR" sz="2000" b="1" smtClean="0"/>
              <a:t>Champ magnétique irrégulier </a:t>
            </a:r>
            <a:r>
              <a:rPr lang="fr-FR" sz="2000" smtClean="0"/>
              <a:t>du halo diffusif = marche au hasard</a:t>
            </a:r>
          </a:p>
          <a:p>
            <a:pPr lvl="1"/>
            <a:r>
              <a:rPr lang="fr-FR" sz="2000" smtClean="0"/>
              <a:t>Coefficient de </a:t>
            </a:r>
            <a:r>
              <a:rPr lang="fr-FR" sz="2000" b="1" smtClean="0"/>
              <a:t>diffusion</a:t>
            </a:r>
            <a:r>
              <a:rPr lang="fr-FR" sz="2000" smtClean="0"/>
              <a:t> </a:t>
            </a:r>
            <a:r>
              <a:rPr lang="fr-FR" sz="2000" i="1" smtClean="0"/>
              <a:t>K(E) = K</a:t>
            </a:r>
            <a:r>
              <a:rPr lang="fr-FR" sz="2000" i="1" baseline="-25000" smtClean="0"/>
              <a:t>0</a:t>
            </a:r>
            <a:r>
              <a:rPr lang="fr-FR" sz="2000" i="1" smtClean="0">
                <a:sym typeface="Symbol"/>
              </a:rPr>
              <a:t>R</a:t>
            </a:r>
            <a:r>
              <a:rPr lang="fr-FR" sz="2000" i="1" baseline="30000" smtClean="0">
                <a:sym typeface="Symbol"/>
              </a:rPr>
              <a:t></a:t>
            </a:r>
            <a:r>
              <a:rPr lang="fr-FR" sz="2000" i="1" smtClean="0">
                <a:sym typeface="Symbol"/>
              </a:rPr>
              <a:t>  </a:t>
            </a:r>
            <a:r>
              <a:rPr lang="fr-FR" sz="2000" smtClean="0">
                <a:sym typeface="Symbol"/>
              </a:rPr>
              <a:t>(</a:t>
            </a:r>
            <a:r>
              <a:rPr lang="fr-FR" sz="2000" i="1" smtClean="0">
                <a:sym typeface="Symbol"/>
              </a:rPr>
              <a:t>R=p/Z</a:t>
            </a:r>
            <a:r>
              <a:rPr lang="fr-FR" sz="2000" smtClean="0">
                <a:sym typeface="Symbol"/>
              </a:rPr>
              <a:t>)</a:t>
            </a:r>
          </a:p>
          <a:p>
            <a:pPr lvl="2"/>
            <a:r>
              <a:rPr lang="fr-FR" sz="2000" smtClean="0">
                <a:sym typeface="Symbol"/>
              </a:rPr>
              <a:t>Paramètres libres : </a:t>
            </a:r>
            <a:r>
              <a:rPr lang="fr-FR" sz="2000" i="1" smtClean="0">
                <a:sym typeface="Symbol"/>
              </a:rPr>
              <a:t>K</a:t>
            </a:r>
            <a:r>
              <a:rPr lang="fr-FR" sz="2000" i="1" baseline="-25000" smtClean="0">
                <a:sym typeface="Symbol"/>
              </a:rPr>
              <a:t>0</a:t>
            </a:r>
            <a:r>
              <a:rPr lang="fr-FR" sz="2000" i="1" smtClean="0">
                <a:sym typeface="Symbol"/>
              </a:rPr>
              <a:t>, </a:t>
            </a:r>
            <a:r>
              <a:rPr lang="fr-FR" sz="2000" i="1">
                <a:sym typeface="Symbol"/>
              </a:rPr>
              <a:t></a:t>
            </a:r>
            <a:r>
              <a:rPr lang="fr-FR" sz="2000" i="1" smtClean="0">
                <a:sym typeface="Symbol"/>
              </a:rPr>
              <a:t>, L, V</a:t>
            </a:r>
            <a:r>
              <a:rPr lang="fr-FR" sz="2000" i="1" baseline="-25000" smtClean="0">
                <a:sym typeface="Symbol"/>
              </a:rPr>
              <a:t>c</a:t>
            </a:r>
            <a:r>
              <a:rPr lang="fr-FR" sz="2000" i="1" smtClean="0">
                <a:sym typeface="Symbol"/>
              </a:rPr>
              <a:t>, V</a:t>
            </a:r>
            <a:r>
              <a:rPr lang="fr-FR" sz="2000" i="1" baseline="-25000" smtClean="0">
                <a:sym typeface="Symbol"/>
              </a:rPr>
              <a:t>a	</a:t>
            </a:r>
          </a:p>
          <a:p>
            <a:pPr lvl="1"/>
            <a:r>
              <a:rPr lang="fr-FR" sz="2000" smtClean="0">
                <a:sym typeface="Symbol"/>
              </a:rPr>
              <a:t>Les incertitudes sur ces paramètres sont </a:t>
            </a:r>
          </a:p>
          <a:p>
            <a:pPr marL="393192" lvl="1" indent="0">
              <a:buNone/>
            </a:pPr>
            <a:r>
              <a:rPr lang="fr-FR" sz="2000" smtClean="0">
                <a:sym typeface="Symbol"/>
              </a:rPr>
              <a:t>transcrits en </a:t>
            </a:r>
            <a:r>
              <a:rPr lang="fr-FR" sz="2000" b="1" smtClean="0">
                <a:sym typeface="Symbol"/>
              </a:rPr>
              <a:t>trois jeux de paramètrisations </a:t>
            </a:r>
          </a:p>
          <a:p>
            <a:pPr lvl="2"/>
            <a:r>
              <a:rPr lang="fr-FR" sz="1700">
                <a:sym typeface="Symbol"/>
              </a:rPr>
              <a:t>M</a:t>
            </a:r>
            <a:r>
              <a:rPr lang="fr-FR" sz="1700" smtClean="0">
                <a:sym typeface="Symbol"/>
              </a:rPr>
              <a:t>in, Med, Max</a:t>
            </a:r>
            <a:endParaRPr lang="fr-FR" sz="1700" smtClean="0"/>
          </a:p>
          <a:p>
            <a:pPr lvl="1"/>
            <a:endParaRPr lang="fr-FR" smtClean="0"/>
          </a:p>
          <a:p>
            <a:endParaRPr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41248" y="142852"/>
            <a:ext cx="7483450" cy="857256"/>
          </a:xfrm>
        </p:spPr>
        <p:txBody>
          <a:bodyPr>
            <a:noAutofit/>
          </a:bodyPr>
          <a:lstStyle/>
          <a:p>
            <a:r>
              <a:rPr lang="fr-FR" sz="3200" smtClean="0"/>
              <a:t>PROPAGATION DES RAYONS COSMIQUES</a:t>
            </a:r>
            <a:endParaRPr lang="en-US" sz="320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 smtClean="0"/>
              <a:t>Vincent Poireau</a:t>
            </a:r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370" y="4593945"/>
            <a:ext cx="3343936" cy="176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11621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214422"/>
            <a:ext cx="5318369" cy="5545886"/>
          </a:xfrm>
        </p:spPr>
        <p:txBody>
          <a:bodyPr>
            <a:noAutofit/>
          </a:bodyPr>
          <a:lstStyle/>
          <a:p>
            <a:r>
              <a:rPr lang="fr-F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Mesures </a:t>
            </a:r>
            <a:r>
              <a:rPr 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flux de rayons cosmiques</a:t>
            </a:r>
          </a:p>
          <a:p>
            <a:pPr lvl="1"/>
            <a:r>
              <a:rPr lang="fr-FR" sz="2000" smtClean="0"/>
              <a:t>Comprendre la </a:t>
            </a:r>
            <a:r>
              <a:rPr lang="fr-FR" sz="2000" b="1" smtClean="0"/>
              <a:t>p</a:t>
            </a:r>
            <a:r>
              <a:rPr lang="fr-FR" sz="2000" b="1" smtClean="0"/>
              <a:t>ropagation</a:t>
            </a:r>
            <a:r>
              <a:rPr lang="fr-FR" sz="2000" smtClean="0"/>
              <a:t> </a:t>
            </a:r>
            <a:r>
              <a:rPr lang="fr-FR" sz="2000"/>
              <a:t>des rayons cosmiques dans notre </a:t>
            </a:r>
            <a:r>
              <a:rPr lang="fr-FR" sz="2000" smtClean="0"/>
              <a:t>Galaxie</a:t>
            </a:r>
          </a:p>
          <a:p>
            <a:pPr lvl="1"/>
            <a:endParaRPr lang="fr-FR" sz="1600"/>
          </a:p>
          <a:p>
            <a:pPr lvl="1"/>
            <a:endParaRPr lang="fr-FR" sz="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Recherche </a:t>
            </a:r>
            <a:r>
              <a:rPr lang="fr-F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indirecte de </a:t>
            </a:r>
            <a:r>
              <a:rPr lang="fr-FR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matière noire</a:t>
            </a:r>
          </a:p>
          <a:p>
            <a:pPr lvl="1"/>
            <a:r>
              <a:rPr lang="fr-FR" sz="2000" smtClean="0"/>
              <a:t>En particulier </a:t>
            </a:r>
            <a:r>
              <a:rPr lang="fr-FR" sz="2000" b="1" smtClean="0"/>
              <a:t>p</a:t>
            </a:r>
            <a:r>
              <a:rPr lang="fr-FR" sz="2000" b="1" smtClean="0"/>
              <a:t>ositons</a:t>
            </a:r>
            <a:r>
              <a:rPr lang="fr-FR" sz="2000" smtClean="0"/>
              <a:t> </a:t>
            </a:r>
            <a:r>
              <a:rPr lang="fr-FR" sz="2000"/>
              <a:t>et </a:t>
            </a:r>
            <a:r>
              <a:rPr lang="fr-FR" sz="2000" b="1"/>
              <a:t>antiprotons</a:t>
            </a:r>
            <a:r>
              <a:rPr lang="fr-FR" sz="2000"/>
              <a:t> produits lors de son </a:t>
            </a:r>
            <a:r>
              <a:rPr lang="fr-FR" sz="2000" smtClean="0"/>
              <a:t>annihilation</a:t>
            </a:r>
          </a:p>
          <a:p>
            <a:pPr lvl="1"/>
            <a:endParaRPr lang="fr-FR" sz="1600"/>
          </a:p>
          <a:p>
            <a:r>
              <a:rPr lang="fr-F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Recherche </a:t>
            </a:r>
            <a:r>
              <a:rPr lang="fr-FR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d’antimatière</a:t>
            </a:r>
            <a:r>
              <a:rPr 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primordiale</a:t>
            </a:r>
          </a:p>
          <a:p>
            <a:pPr lvl="1"/>
            <a:r>
              <a:rPr lang="fr-FR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Anti-hélium</a:t>
            </a:r>
            <a:r>
              <a:rPr lang="fr-FR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relique du </a:t>
            </a:r>
            <a:r>
              <a:rPr lang="fr-FR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Big-Bang </a:t>
            </a:r>
            <a:r>
              <a:rPr 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ou </a:t>
            </a:r>
            <a:r>
              <a:rPr lang="fr-FR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anti-carbone</a:t>
            </a:r>
            <a:r>
              <a:rPr lang="fr-FR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issus </a:t>
            </a:r>
            <a:r>
              <a:rPr lang="fr-FR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d’anti-étoiles</a:t>
            </a:r>
            <a:endParaRPr lang="fr-FR" sz="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Surprises</a:t>
            </a:r>
            <a:r>
              <a:rPr 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fr-FR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Strangelets</a:t>
            </a:r>
            <a:r>
              <a:rPr 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OBJECTIFS D’AMS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 smtClean="0"/>
              <a:t>Vincent Poireau</a:t>
            </a:r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652" y="5018986"/>
            <a:ext cx="1315862" cy="118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2.bp.blogspot.com/_mazRoHLuLl0/S8vDDnfah1I/AAAAAAAAAaQ/1Cxtj7Zs6DA/s1600/188434main_DkMatter_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943" y="1962084"/>
            <a:ext cx="3052814" cy="251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24019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919210" y="105260"/>
            <a:ext cx="3462484" cy="857256"/>
          </a:xfrm>
        </p:spPr>
        <p:txBody>
          <a:bodyPr/>
          <a:lstStyle/>
          <a:p>
            <a:r>
              <a:rPr lang="fr-FR" smtClean="0"/>
              <a:t>DETECTEUR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 smtClean="0"/>
              <a:t>Vincent Poireau</a:t>
            </a:r>
            <a:endParaRPr lang="fr-FR"/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3048000" y="1930400"/>
            <a:ext cx="3162300" cy="3505200"/>
            <a:chOff x="2768600" y="1308100"/>
            <a:chExt cx="3683000" cy="4240213"/>
          </a:xfrm>
        </p:grpSpPr>
        <p:pic>
          <p:nvPicPr>
            <p:cNvPr id="7" name="Picture 2" descr="ting_edi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2" r="11086"/>
            <a:stretch>
              <a:fillRect/>
            </a:stretch>
          </p:blipFill>
          <p:spPr bwMode="auto">
            <a:xfrm>
              <a:off x="2768600" y="1308100"/>
              <a:ext cx="3683000" cy="424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 rot="210034">
              <a:off x="3690938" y="1980781"/>
              <a:ext cx="1322387" cy="372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b="0">
                  <a:solidFill>
                    <a:srgbClr val="000000"/>
                  </a:solidFill>
                  <a:latin typeface="Helvetica" charset="0"/>
                </a:rPr>
                <a:t>TRD</a:t>
              </a: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 rot="357158">
              <a:off x="3988325" y="2568155"/>
              <a:ext cx="627595" cy="372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b="0">
                  <a:solidFill>
                    <a:srgbClr val="000000"/>
                  </a:solidFill>
                  <a:latin typeface="Helvetica" charset="0"/>
                </a:rPr>
                <a:t>TOF</a:t>
              </a: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 rot="-5400000">
              <a:off x="4334953" y="3563529"/>
              <a:ext cx="968667" cy="358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b="0">
                  <a:solidFill>
                    <a:srgbClr val="000000"/>
                  </a:solidFill>
                  <a:latin typeface="Helvetica" charset="0"/>
                </a:rPr>
                <a:t>Tracker</a:t>
              </a: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 rot="611893">
              <a:off x="4023253" y="4163593"/>
              <a:ext cx="627595" cy="372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b="0">
                  <a:solidFill>
                    <a:srgbClr val="000000"/>
                  </a:solidFill>
                  <a:latin typeface="Helvetica" charset="0"/>
                </a:rPr>
                <a:t>TOF</a:t>
              </a: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 rot="481191">
              <a:off x="4002318" y="4446167"/>
              <a:ext cx="726619" cy="372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b="0">
                  <a:solidFill>
                    <a:srgbClr val="000000"/>
                  </a:solidFill>
                  <a:latin typeface="Helvetica" charset="0"/>
                </a:rPr>
                <a:t>RICH</a:t>
              </a: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 rot="513089">
              <a:off x="4006011" y="5186440"/>
              <a:ext cx="762090" cy="33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1400" b="0">
                  <a:solidFill>
                    <a:srgbClr val="000000"/>
                  </a:solidFill>
                  <a:latin typeface="Helvetica" charset="0"/>
                </a:rPr>
                <a:t>ECAL</a:t>
              </a:r>
            </a:p>
          </p:txBody>
        </p:sp>
        <p:sp>
          <p:nvSpPr>
            <p:cNvPr id="14" name="Rectangle 26"/>
            <p:cNvSpPr>
              <a:spLocks noChangeArrowheads="1"/>
            </p:cNvSpPr>
            <p:nvPr/>
          </p:nvSpPr>
          <p:spPr bwMode="auto">
            <a:xfrm>
              <a:off x="4306461" y="1445649"/>
              <a:ext cx="334558" cy="335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rgbClr val="E71700"/>
                  </a:solidFill>
                  <a:latin typeface="Arial Black" charset="0"/>
                </a:rPr>
                <a:t>1</a:t>
              </a:r>
            </a:p>
          </p:txBody>
        </p:sp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4286250" y="2789237"/>
              <a:ext cx="355095" cy="372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0">
                  <a:solidFill>
                    <a:srgbClr val="E71700"/>
                  </a:solidFill>
                  <a:latin typeface="Arial Black" charset="0"/>
                </a:rPr>
                <a:t>2</a:t>
              </a:r>
              <a:endParaRPr lang="en-US" sz="1200" b="0">
                <a:solidFill>
                  <a:srgbClr val="E71700"/>
                </a:solidFill>
                <a:latin typeface="Arial Black" charset="0"/>
              </a:endParaRPr>
            </a:p>
          </p:txBody>
        </p:sp>
        <p:sp>
          <p:nvSpPr>
            <p:cNvPr id="16" name="Rectangle 28"/>
            <p:cNvSpPr>
              <a:spLocks noChangeArrowheads="1"/>
            </p:cNvSpPr>
            <p:nvPr/>
          </p:nvSpPr>
          <p:spPr bwMode="auto">
            <a:xfrm>
              <a:off x="4193167" y="3702051"/>
              <a:ext cx="513784" cy="335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rgbClr val="E71700"/>
                  </a:solidFill>
                  <a:latin typeface="Arial Black" charset="0"/>
                </a:rPr>
                <a:t>7-8</a:t>
              </a:r>
            </a:p>
          </p:txBody>
        </p:sp>
        <p:sp>
          <p:nvSpPr>
            <p:cNvPr id="17" name="Rectangle 29"/>
            <p:cNvSpPr>
              <a:spLocks noChangeArrowheads="1"/>
            </p:cNvSpPr>
            <p:nvPr/>
          </p:nvSpPr>
          <p:spPr bwMode="auto">
            <a:xfrm>
              <a:off x="4175201" y="3017786"/>
              <a:ext cx="513784" cy="335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rgbClr val="E71700"/>
                  </a:solidFill>
                  <a:latin typeface="Arial Black" charset="0"/>
                </a:rPr>
                <a:t>3-4</a:t>
              </a:r>
            </a:p>
          </p:txBody>
        </p:sp>
        <p:sp>
          <p:nvSpPr>
            <p:cNvPr id="18" name="Rectangle 30"/>
            <p:cNvSpPr>
              <a:spLocks noChangeArrowheads="1"/>
            </p:cNvSpPr>
            <p:nvPr/>
          </p:nvSpPr>
          <p:spPr bwMode="auto">
            <a:xfrm>
              <a:off x="4286250" y="4910085"/>
              <a:ext cx="334558" cy="335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rgbClr val="E71700"/>
                  </a:solidFill>
                  <a:latin typeface="Arial Black" charset="0"/>
                </a:rPr>
                <a:t>9</a:t>
              </a:r>
            </a:p>
          </p:txBody>
        </p:sp>
        <p:sp>
          <p:nvSpPr>
            <p:cNvPr id="19" name="Rectangle 31"/>
            <p:cNvSpPr>
              <a:spLocks noChangeArrowheads="1"/>
            </p:cNvSpPr>
            <p:nvPr/>
          </p:nvSpPr>
          <p:spPr bwMode="auto">
            <a:xfrm>
              <a:off x="4199518" y="3348497"/>
              <a:ext cx="513784" cy="335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rgbClr val="E71700"/>
                  </a:solidFill>
                  <a:latin typeface="Arial Black" charset="0"/>
                </a:rPr>
                <a:t>5-6</a:t>
              </a:r>
            </a:p>
          </p:txBody>
        </p:sp>
      </p:grpSp>
      <p:pic>
        <p:nvPicPr>
          <p:cNvPr id="20" name="Picture 63" descr="pank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" t="14172" r="4150" b="9456"/>
          <a:stretch>
            <a:fillRect/>
          </a:stretch>
        </p:blipFill>
        <p:spPr bwMode="auto">
          <a:xfrm>
            <a:off x="80963" y="5028968"/>
            <a:ext cx="2713037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8" descr="10_12_2007 0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30"/>
          <a:stretch>
            <a:fillRect/>
          </a:stretch>
        </p:blipFill>
        <p:spPr bwMode="auto">
          <a:xfrm>
            <a:off x="82550" y="2844795"/>
            <a:ext cx="245110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36aTRDlar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5" b="9074"/>
          <a:stretch>
            <a:fillRect/>
          </a:stretch>
        </p:blipFill>
        <p:spPr bwMode="auto">
          <a:xfrm>
            <a:off x="112713" y="823908"/>
            <a:ext cx="255746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6" b="4399"/>
          <a:stretch>
            <a:fillRect/>
          </a:stretch>
        </p:blipFill>
        <p:spPr bwMode="auto">
          <a:xfrm>
            <a:off x="6229350" y="1003300"/>
            <a:ext cx="2751138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1 Imagen" descr="0801020_05.t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4860925"/>
            <a:ext cx="268605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y06K238Mag9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3" t="17688" r="8911" b="14099"/>
          <a:stretch>
            <a:fillRect/>
          </a:stretch>
        </p:blipFill>
        <p:spPr bwMode="auto">
          <a:xfrm>
            <a:off x="6448425" y="2628900"/>
            <a:ext cx="2352675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Line 19"/>
          <p:cNvSpPr>
            <a:spLocks noChangeShapeType="1"/>
          </p:cNvSpPr>
          <p:nvPr/>
        </p:nvSpPr>
        <p:spPr bwMode="auto">
          <a:xfrm>
            <a:off x="2160588" y="1695450"/>
            <a:ext cx="1331912" cy="4000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 flipV="1">
            <a:off x="2205038" y="5245100"/>
            <a:ext cx="1909762" cy="27463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Line 22"/>
          <p:cNvSpPr>
            <a:spLocks noChangeShapeType="1"/>
          </p:cNvSpPr>
          <p:nvPr/>
        </p:nvSpPr>
        <p:spPr bwMode="auto">
          <a:xfrm flipH="1">
            <a:off x="4711700" y="1797050"/>
            <a:ext cx="1970088" cy="14160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 flipH="1" flipV="1">
            <a:off x="4838700" y="4800600"/>
            <a:ext cx="1838325" cy="65563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Line 23"/>
          <p:cNvSpPr>
            <a:spLocks noChangeShapeType="1"/>
          </p:cNvSpPr>
          <p:nvPr/>
        </p:nvSpPr>
        <p:spPr bwMode="auto">
          <a:xfrm flipH="1">
            <a:off x="5041900" y="3606800"/>
            <a:ext cx="1727200" cy="2921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" name="Line 19"/>
          <p:cNvSpPr>
            <a:spLocks noChangeShapeType="1"/>
          </p:cNvSpPr>
          <p:nvPr/>
        </p:nvSpPr>
        <p:spPr bwMode="auto">
          <a:xfrm>
            <a:off x="2398713" y="4116388"/>
            <a:ext cx="1982787" cy="9763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" name="Line 19"/>
          <p:cNvSpPr>
            <a:spLocks noChangeShapeType="1"/>
          </p:cNvSpPr>
          <p:nvPr/>
        </p:nvSpPr>
        <p:spPr bwMode="auto">
          <a:xfrm flipV="1">
            <a:off x="2398713" y="4051300"/>
            <a:ext cx="1931987" cy="269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" name="Line 19"/>
          <p:cNvSpPr>
            <a:spLocks noChangeShapeType="1"/>
          </p:cNvSpPr>
          <p:nvPr/>
        </p:nvSpPr>
        <p:spPr bwMode="auto">
          <a:xfrm flipV="1">
            <a:off x="2430463" y="3784600"/>
            <a:ext cx="1887537" cy="293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" name="Line 19"/>
          <p:cNvSpPr>
            <a:spLocks noChangeShapeType="1"/>
          </p:cNvSpPr>
          <p:nvPr/>
        </p:nvSpPr>
        <p:spPr bwMode="auto">
          <a:xfrm flipV="1">
            <a:off x="2381250" y="3276600"/>
            <a:ext cx="2000250" cy="8318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" name="Line 19"/>
          <p:cNvSpPr>
            <a:spLocks noChangeShapeType="1"/>
          </p:cNvSpPr>
          <p:nvPr/>
        </p:nvSpPr>
        <p:spPr bwMode="auto">
          <a:xfrm flipV="1">
            <a:off x="2395538" y="3505200"/>
            <a:ext cx="1897062" cy="5715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" name="Line 19"/>
          <p:cNvSpPr>
            <a:spLocks noChangeShapeType="1"/>
          </p:cNvSpPr>
          <p:nvPr/>
        </p:nvSpPr>
        <p:spPr bwMode="auto">
          <a:xfrm flipV="1">
            <a:off x="2359025" y="2222500"/>
            <a:ext cx="2073275" cy="19113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225425" y="115080"/>
            <a:ext cx="2133600" cy="691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fr-FR" sz="1600" b="0" dirty="0" smtClean="0">
                <a:solidFill>
                  <a:srgbClr val="3333FF"/>
                </a:solidFill>
              </a:rPr>
              <a:t>Détecteur à radiation de transition</a:t>
            </a:r>
            <a:endParaRPr lang="fr-FR" sz="1600" b="0" dirty="0" smtClean="0"/>
          </a:p>
          <a:p>
            <a:pPr algn="ctr" eaLnBrk="1" hangingPunct="1">
              <a:lnSpc>
                <a:spcPct val="80000"/>
              </a:lnSpc>
            </a:pPr>
            <a:r>
              <a:rPr lang="fr-FR" sz="1600" b="0" dirty="0" smtClean="0">
                <a:solidFill>
                  <a:srgbClr val="CC0000"/>
                </a:solidFill>
              </a:rPr>
              <a:t>Identifie les e</a:t>
            </a:r>
            <a:r>
              <a:rPr lang="fr-FR" sz="1600" b="0" baseline="30000" dirty="0" smtClean="0">
                <a:solidFill>
                  <a:srgbClr val="CC0000"/>
                </a:solidFill>
              </a:rPr>
              <a:t>+</a:t>
            </a:r>
            <a:r>
              <a:rPr lang="fr-FR" sz="1600" b="0" dirty="0" smtClean="0">
                <a:solidFill>
                  <a:srgbClr val="CC0000"/>
                </a:solidFill>
              </a:rPr>
              <a:t>, e</a:t>
            </a:r>
            <a:r>
              <a:rPr lang="fr-FR" sz="1600" b="0" baseline="30000" dirty="0" smtClean="0">
                <a:solidFill>
                  <a:srgbClr val="CC0000"/>
                </a:solidFill>
              </a:rPr>
              <a:t>-</a:t>
            </a:r>
            <a:endParaRPr lang="fr-FR" sz="1400" b="0" baseline="30000" dirty="0">
              <a:solidFill>
                <a:srgbClr val="CC0000"/>
              </a:solidFill>
            </a:endParaRP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79374" y="2376762"/>
            <a:ext cx="2714625" cy="52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rIns="45720" anchor="ctr" anchorCtr="1">
            <a:spAutoFit/>
          </a:bodyPr>
          <a:lstStyle>
            <a:lvl1pPr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fr-FR" sz="1600" b="0" dirty="0" err="1" smtClean="0">
                <a:solidFill>
                  <a:srgbClr val="3333FF"/>
                </a:solidFill>
              </a:rPr>
              <a:t>Trajectomètre</a:t>
            </a:r>
            <a:r>
              <a:rPr lang="fr-FR" sz="1600" b="0" dirty="0" smtClean="0">
                <a:solidFill>
                  <a:srgbClr val="3333FF"/>
                </a:solidFill>
              </a:rPr>
              <a:t> </a:t>
            </a:r>
            <a:r>
              <a:rPr lang="fr-FR" sz="1600" b="0" dirty="0">
                <a:solidFill>
                  <a:srgbClr val="3333FF"/>
                </a:solidFill>
              </a:rPr>
              <a:t>a</a:t>
            </a:r>
            <a:r>
              <a:rPr lang="fr-FR" sz="1600" b="0" dirty="0" smtClean="0">
                <a:solidFill>
                  <a:srgbClr val="3333FF"/>
                </a:solidFill>
              </a:rPr>
              <a:t>u silicium</a:t>
            </a:r>
          </a:p>
          <a:p>
            <a:pPr algn="ctr" eaLnBrk="1" hangingPunct="1">
              <a:lnSpc>
                <a:spcPct val="80000"/>
              </a:lnSpc>
            </a:pPr>
            <a:r>
              <a:rPr lang="fr-FR" sz="1800" b="0" dirty="0" smtClean="0">
                <a:solidFill>
                  <a:srgbClr val="CC0000"/>
                </a:solidFill>
              </a:rPr>
              <a:t> </a:t>
            </a:r>
            <a:r>
              <a:rPr lang="fr-FR" sz="1600" b="0" dirty="0" smtClean="0">
                <a:solidFill>
                  <a:srgbClr val="CC0000"/>
                </a:solidFill>
              </a:rPr>
              <a:t>Z, P</a:t>
            </a:r>
            <a:endParaRPr lang="fr-FR" sz="1600" b="0" dirty="0">
              <a:solidFill>
                <a:srgbClr val="CC0000"/>
              </a:solidFill>
            </a:endParaRP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73025" y="4552430"/>
            <a:ext cx="2649538" cy="52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fr-FR" sz="1600" b="0" dirty="0" smtClean="0">
                <a:solidFill>
                  <a:srgbClr val="3333FF"/>
                </a:solidFill>
              </a:rPr>
              <a:t>Calorimètre EM</a:t>
            </a:r>
            <a:endParaRPr lang="fr-FR" sz="1600" b="0" dirty="0" smtClean="0"/>
          </a:p>
          <a:p>
            <a:pPr algn="ctr" eaLnBrk="1" hangingPunct="1">
              <a:lnSpc>
                <a:spcPct val="80000"/>
              </a:lnSpc>
            </a:pPr>
            <a:r>
              <a:rPr lang="fr-FR" sz="1800" b="0" dirty="0" smtClean="0">
                <a:solidFill>
                  <a:srgbClr val="CC0000"/>
                </a:solidFill>
              </a:rPr>
              <a:t>E </a:t>
            </a:r>
            <a:r>
              <a:rPr lang="fr-FR" sz="1600" b="0" dirty="0" smtClean="0">
                <a:solidFill>
                  <a:srgbClr val="CC0000"/>
                </a:solidFill>
              </a:rPr>
              <a:t>des e</a:t>
            </a:r>
            <a:r>
              <a:rPr lang="fr-FR" sz="1600" b="0" baseline="30000" dirty="0" smtClean="0">
                <a:solidFill>
                  <a:srgbClr val="CC0000"/>
                </a:solidFill>
              </a:rPr>
              <a:t>+</a:t>
            </a:r>
            <a:r>
              <a:rPr lang="fr-FR" sz="1600" b="0" dirty="0" smtClean="0">
                <a:solidFill>
                  <a:srgbClr val="CC0000"/>
                </a:solidFill>
              </a:rPr>
              <a:t>, e</a:t>
            </a:r>
            <a:r>
              <a:rPr lang="fr-FR" sz="1600" b="0" baseline="30000" dirty="0" smtClean="0">
                <a:solidFill>
                  <a:srgbClr val="CC0000"/>
                </a:solidFill>
              </a:rPr>
              <a:t>-</a:t>
            </a:r>
            <a:r>
              <a:rPr lang="fr-FR" sz="1600" b="0" dirty="0" smtClean="0">
                <a:solidFill>
                  <a:srgbClr val="CC0000"/>
                </a:solidFill>
              </a:rPr>
              <a:t>, </a:t>
            </a:r>
            <a:r>
              <a:rPr lang="fr-FR" sz="1600" b="0" dirty="0" err="1" smtClean="0">
                <a:solidFill>
                  <a:srgbClr val="CC0000"/>
                </a:solidFill>
                <a:cs typeface="Arial" charset="0"/>
              </a:rPr>
              <a:t>γ</a:t>
            </a:r>
            <a:endParaRPr lang="fr-FR" sz="1600" b="0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6386513" y="4383366"/>
            <a:ext cx="2541587" cy="52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600" b="0" dirty="0">
                <a:solidFill>
                  <a:srgbClr val="3333FF"/>
                </a:solidFill>
              </a:rPr>
              <a:t>RICH</a:t>
            </a:r>
            <a:r>
              <a:rPr lang="en-US" sz="1600" b="0" dirty="0"/>
              <a:t>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1800" b="0" dirty="0">
                <a:solidFill>
                  <a:srgbClr val="CC0000"/>
                </a:solidFill>
              </a:rPr>
              <a:t> Z, E</a:t>
            </a:r>
          </a:p>
        </p:txBody>
      </p:sp>
      <p:sp>
        <p:nvSpPr>
          <p:cNvPr id="41" name="Text Box 25"/>
          <p:cNvSpPr txBox="1">
            <a:spLocks noChangeArrowheads="1"/>
          </p:cNvSpPr>
          <p:nvPr/>
        </p:nvSpPr>
        <p:spPr bwMode="auto">
          <a:xfrm>
            <a:off x="6334125" y="498754"/>
            <a:ext cx="2306638" cy="52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600" b="0" dirty="0" smtClean="0">
                <a:solidFill>
                  <a:srgbClr val="3333FF"/>
                </a:solidFill>
              </a:rPr>
              <a:t>Temps de </a:t>
            </a:r>
            <a:r>
              <a:rPr lang="en-US" sz="1600" b="0" dirty="0" err="1" smtClean="0">
                <a:solidFill>
                  <a:srgbClr val="3333FF"/>
                </a:solidFill>
              </a:rPr>
              <a:t>vol</a:t>
            </a:r>
            <a:endParaRPr lang="en-US" sz="1800" b="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sz="1400" b="0" dirty="0">
                <a:solidFill>
                  <a:srgbClr val="CC0000"/>
                </a:solidFill>
              </a:rPr>
              <a:t> </a:t>
            </a:r>
            <a:r>
              <a:rPr lang="en-US" sz="1800" b="0" dirty="0">
                <a:solidFill>
                  <a:srgbClr val="CC0000"/>
                </a:solidFill>
              </a:rPr>
              <a:t>Z</a:t>
            </a:r>
            <a:r>
              <a:rPr lang="en-US" sz="1400" b="0" dirty="0">
                <a:solidFill>
                  <a:srgbClr val="CC0000"/>
                </a:solidFill>
              </a:rPr>
              <a:t>, </a:t>
            </a:r>
            <a:r>
              <a:rPr lang="en-US" sz="1800" b="0" dirty="0">
                <a:solidFill>
                  <a:srgbClr val="CC0000"/>
                </a:solidFill>
              </a:rPr>
              <a:t>E</a:t>
            </a: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6435725" y="2147093"/>
            <a:ext cx="2419350" cy="51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800" b="0">
                <a:solidFill>
                  <a:srgbClr val="009999"/>
                </a:solidFill>
              </a:rPr>
              <a:t> </a:t>
            </a:r>
            <a:r>
              <a:rPr lang="en-US" sz="1800" b="0" smtClean="0">
                <a:solidFill>
                  <a:srgbClr val="0033CC"/>
                </a:solidFill>
              </a:rPr>
              <a:t>Aimant 0.14 T</a:t>
            </a:r>
            <a:endParaRPr lang="en-US" sz="1800" b="0" dirty="0">
              <a:solidFill>
                <a:srgbClr val="0033CC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sz="1600" b="0" dirty="0">
                <a:solidFill>
                  <a:srgbClr val="CC0000"/>
                </a:solidFill>
                <a:cs typeface="Arial" charset="0"/>
              </a:rPr>
              <a:t>±Z</a:t>
            </a:r>
          </a:p>
        </p:txBody>
      </p:sp>
    </p:spTree>
    <p:extLst>
      <p:ext uri="{BB962C8B-B14F-4D97-AF65-F5344CB8AC3E}">
        <p14:creationId xmlns:p14="http://schemas.microsoft.com/office/powerpoint/2010/main" val="109816270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214422"/>
            <a:ext cx="3937518" cy="5286412"/>
          </a:xfrm>
        </p:spPr>
        <p:txBody>
          <a:bodyPr/>
          <a:lstStyle/>
          <a:p>
            <a:r>
              <a:rPr lang="fr-FR" smtClean="0"/>
              <a:t>Plans extérieurs du trajectographe subissent </a:t>
            </a:r>
            <a:r>
              <a:rPr lang="fr-FR" smtClean="0">
                <a:solidFill>
                  <a:srgbClr val="C00000"/>
                </a:solidFill>
              </a:rPr>
              <a:t>des écarts de température</a:t>
            </a:r>
          </a:p>
          <a:p>
            <a:pPr lvl="1"/>
            <a:r>
              <a:rPr lang="fr-FR" smtClean="0"/>
              <a:t>Engendre des </a:t>
            </a:r>
            <a:r>
              <a:rPr lang="fr-FR" b="1" smtClean="0"/>
              <a:t>déplacements</a:t>
            </a:r>
            <a:r>
              <a:rPr lang="fr-FR" smtClean="0"/>
              <a:t> des plans de 100 </a:t>
            </a:r>
            <a:r>
              <a:rPr lang="fr-FR">
                <a:sym typeface="Symbol"/>
              </a:rPr>
              <a:t></a:t>
            </a:r>
            <a:r>
              <a:rPr lang="fr-FR"/>
              <a:t>m</a:t>
            </a:r>
            <a:endParaRPr lang="fr-FR" smtClean="0"/>
          </a:p>
          <a:p>
            <a:endParaRPr lang="fr-FR"/>
          </a:p>
          <a:p>
            <a:r>
              <a:rPr lang="fr-FR" smtClean="0"/>
              <a:t>Ces déplacements sont </a:t>
            </a:r>
            <a:r>
              <a:rPr lang="fr-FR" smtClean="0">
                <a:solidFill>
                  <a:srgbClr val="C00000"/>
                </a:solidFill>
              </a:rPr>
              <a:t>suivis</a:t>
            </a:r>
            <a:r>
              <a:rPr lang="fr-FR" smtClean="0"/>
              <a:t> grâce aux rayons cosmiques</a:t>
            </a:r>
          </a:p>
          <a:p>
            <a:pPr lvl="1"/>
            <a:r>
              <a:rPr lang="fr-FR" smtClean="0"/>
              <a:t>Précision de </a:t>
            </a:r>
            <a:r>
              <a:rPr lang="fr-FR" b="1" smtClean="0"/>
              <a:t>3-4 </a:t>
            </a:r>
            <a:r>
              <a:rPr lang="fr-FR" b="1" smtClean="0">
                <a:sym typeface="Symbol"/>
              </a:rPr>
              <a:t></a:t>
            </a:r>
            <a:r>
              <a:rPr lang="fr-FR" b="1" smtClean="0"/>
              <a:t>m</a:t>
            </a:r>
            <a:endParaRPr lang="en-US" b="1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TEMPERATURES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 smtClean="0"/>
              <a:t>Vincent Poireau</a:t>
            </a:r>
            <a:endParaRPr lang="fr-FR"/>
          </a:p>
        </p:txBody>
      </p:sp>
      <p:pic>
        <p:nvPicPr>
          <p:cNvPr id="8" name="Picture 3" descr="3_Fig_trac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146" y="1245637"/>
            <a:ext cx="3945404" cy="528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33753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05440" y="4644816"/>
            <a:ext cx="7896945" cy="1901458"/>
          </a:xfrm>
        </p:spPr>
        <p:txBody>
          <a:bodyPr>
            <a:normAutofit fontScale="92500" lnSpcReduction="10000"/>
          </a:bodyPr>
          <a:lstStyle/>
          <a:p>
            <a:r>
              <a:rPr 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Fonctionnement </a:t>
            </a:r>
            <a:r>
              <a:rPr lang="fr-FR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continu</a:t>
            </a:r>
            <a:r>
              <a:rPr 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7j/7 24h/24 depuis plus de deux </a:t>
            </a:r>
            <a:r>
              <a:rPr lang="fr-FR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</a:p>
          <a:p>
            <a:pPr lvl="1"/>
            <a:r>
              <a:rPr lang="fr-FR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80 %</a:t>
            </a:r>
            <a:r>
              <a:rPr lang="fr-FR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temps effectif de prise de données</a:t>
            </a:r>
          </a:p>
          <a:p>
            <a:r>
              <a:rPr lang="fr-FR" sz="2000" smtClean="0">
                <a:solidFill>
                  <a:srgbClr val="C00000"/>
                </a:solidFill>
              </a:rPr>
              <a:t>38</a:t>
            </a:r>
            <a:r>
              <a:rPr lang="fr-FR" sz="20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milliards </a:t>
            </a:r>
            <a:r>
              <a:rPr lang="fr-FR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z="2000" smtClean="0"/>
              <a:t>trigger</a:t>
            </a:r>
            <a:endParaRPr lang="fr-FR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FR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Après sélection </a:t>
            </a:r>
            <a:r>
              <a:rPr lang="fr-FR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300 millions </a:t>
            </a:r>
            <a:r>
              <a:rPr lang="fr-FR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protons, </a:t>
            </a:r>
            <a:r>
              <a:rPr lang="fr-FR" sz="1800" smtClean="0"/>
              <a:t>7</a:t>
            </a:r>
            <a:r>
              <a:rPr lang="fr-FR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millions d’électrons, </a:t>
            </a:r>
            <a:r>
              <a:rPr lang="fr-FR" sz="1800" smtClean="0"/>
              <a:t>700 000</a:t>
            </a:r>
            <a:r>
              <a:rPr lang="fr-FR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positons, …</a:t>
            </a:r>
            <a:endParaRPr lang="fr-FR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fr-FR" sz="20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des données totales </a:t>
            </a:r>
            <a:r>
              <a:rPr lang="fr-FR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prévues</a:t>
            </a:r>
          </a:p>
          <a:p>
            <a:pPr lvl="1"/>
            <a:endParaRPr lang="fr-FR" sz="1800" smtClean="0"/>
          </a:p>
          <a:p>
            <a:endParaRPr lang="fr-FR" sz="2000"/>
          </a:p>
          <a:p>
            <a:endParaRPr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424957" y="147349"/>
            <a:ext cx="4557734" cy="857256"/>
          </a:xfrm>
        </p:spPr>
        <p:txBody>
          <a:bodyPr/>
          <a:lstStyle/>
          <a:p>
            <a:r>
              <a:rPr lang="fr-FR" smtClean="0"/>
              <a:t>DONNEES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 smtClean="0"/>
              <a:t>Vincent Poireau</a:t>
            </a:r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293668" y="4266521"/>
            <a:ext cx="928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19/05/2011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057759" y="4266520"/>
            <a:ext cx="899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/>
              <a:t>25/09/2013</a:t>
            </a:r>
            <a:endParaRPr lang="fr-FR" sz="12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617541" y="4306261"/>
            <a:ext cx="580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Date</a:t>
            </a:r>
          </a:p>
        </p:txBody>
      </p:sp>
      <p:sp>
        <p:nvSpPr>
          <p:cNvPr id="13" name="ZoneTexte 12"/>
          <p:cNvSpPr txBox="1"/>
          <p:nvPr/>
        </p:nvSpPr>
        <p:spPr>
          <a:xfrm rot="16200000">
            <a:off x="-133694" y="2348587"/>
            <a:ext cx="2216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smtClean="0"/>
              <a:t>Millions  d’évènements</a:t>
            </a:r>
            <a:endParaRPr lang="fr-FR" sz="1600" dirty="0"/>
          </a:p>
        </p:txBody>
      </p:sp>
      <p:sp>
        <p:nvSpPr>
          <p:cNvPr id="14" name="AutoShape 2" descr="https://ams.cern.ch/ProdPlot/plotiss1.ph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4" descr="https://ams.cern.ch/ProdPlot/plotiss1.ph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6" descr="https://ams.cern.ch/ProdPlot/plotiss1.php"/>
          <p:cNvSpPr>
            <a:spLocks noChangeAspect="1" noChangeArrowheads="1"/>
          </p:cNvSpPr>
          <p:nvPr/>
        </p:nvSpPr>
        <p:spPr bwMode="auto">
          <a:xfrm>
            <a:off x="155575" y="-2452688"/>
            <a:ext cx="10229850" cy="51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668" y="1172222"/>
            <a:ext cx="7408718" cy="306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839575" y="1475952"/>
            <a:ext cx="3430925" cy="5847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fr-FR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triggers</a:t>
            </a:r>
            <a:r>
              <a:rPr lang="fr-FR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transférés</a:t>
            </a: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3667" y="1183595"/>
            <a:ext cx="7408719" cy="305688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7996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Positons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prévus uniquement </a:t>
            </a:r>
            <a:r>
              <a:rPr lang="fr-FR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d’origine secondaire</a:t>
            </a:r>
          </a:p>
          <a:p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Excès de positons par rapport à la prédiction des secondaires = </a:t>
            </a:r>
            <a:r>
              <a:rPr lang="fr-FR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 de positons primaires</a:t>
            </a:r>
          </a:p>
          <a:p>
            <a:pPr lvl="1"/>
            <a:r>
              <a:rPr lang="fr-F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Matière noire 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s’annihilant, </a:t>
            </a:r>
            <a:r>
              <a:rPr lang="fr-F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pulsars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endParaRPr lang="fr-F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Fraction </a:t>
            </a:r>
            <a:r>
              <a:rPr lang="fr-FR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positons </a:t>
            </a:r>
            <a:endParaRPr lang="fr-FR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/>
          </a:p>
          <a:p>
            <a:pPr lvl="1"/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Permet de </a:t>
            </a:r>
            <a:r>
              <a:rPr lang="fr-F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factoriser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acceptances et efficacités</a:t>
            </a:r>
          </a:p>
          <a:p>
            <a:pPr lvl="1"/>
            <a:r>
              <a:rPr lang="fr-FR" b="1" smtClean="0"/>
              <a:t>Simplifie</a:t>
            </a:r>
            <a:r>
              <a:rPr lang="fr-FR" smtClean="0"/>
              <a:t> les erreurs systématiques</a:t>
            </a:r>
            <a:endParaRPr lang="fr-F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Analyse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basée sur </a:t>
            </a:r>
            <a:endParaRPr lang="fr-FR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FR"/>
              <a:t>L</a:t>
            </a:r>
            <a:r>
              <a:rPr lang="fr-FR" smtClean="0"/>
              <a:t>e </a:t>
            </a:r>
            <a:r>
              <a:rPr lang="fr-FR" b="1" smtClean="0"/>
              <a:t>TRD</a:t>
            </a:r>
            <a:r>
              <a:rPr lang="fr-FR" smtClean="0"/>
              <a:t> : rapport de vraisemblance</a:t>
            </a:r>
          </a:p>
          <a:p>
            <a:pPr lvl="1"/>
            <a:r>
              <a:rPr lang="fr-FR" smtClean="0"/>
              <a:t>Le </a:t>
            </a:r>
            <a:r>
              <a:rPr lang="fr-FR" b="1" smtClean="0"/>
              <a:t>t</a:t>
            </a:r>
            <a:r>
              <a:rPr lang="fr-FR" b="1" smtClean="0"/>
              <a:t>rajectographe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fr-FR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E/p</a:t>
            </a:r>
          </a:p>
          <a:p>
            <a:pPr lvl="1"/>
            <a:r>
              <a:rPr lang="fr-FR" smtClean="0"/>
              <a:t>Le </a:t>
            </a:r>
            <a:r>
              <a:rPr lang="fr-FR" b="1" smtClean="0"/>
              <a:t>c</a:t>
            </a:r>
            <a:r>
              <a:rPr lang="fr-FR" b="1" smtClean="0"/>
              <a:t>alorimètre</a:t>
            </a:r>
            <a:r>
              <a:rPr lang="fr-FR" smtClean="0"/>
              <a:t> : arbre de décision </a:t>
            </a:r>
            <a:r>
              <a:rPr lang="fr-FR" sz="2200" smtClean="0"/>
              <a:t>BDT</a:t>
            </a:r>
            <a:r>
              <a:rPr lang="fr-FR" smtClean="0"/>
              <a:t> </a:t>
            </a:r>
            <a:r>
              <a:rPr lang="fr-FR" sz="1700" smtClean="0"/>
              <a:t>(LAPP)</a:t>
            </a:r>
            <a:endParaRPr lang="en-US" sz="170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FRACTION DE POSITONS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 smtClean="0"/>
              <a:t>Vincent Poireau</a:t>
            </a:r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3556622" y="2806741"/>
            <a:ext cx="2987813" cy="677487"/>
            <a:chOff x="2524991" y="3754979"/>
            <a:chExt cx="2987813" cy="677487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991" y="3754979"/>
              <a:ext cx="1693718" cy="67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8709" y="3754979"/>
              <a:ext cx="1294095" cy="65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01076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ncen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41743</TotalTime>
  <Words>1650</Words>
  <Application>Microsoft Office PowerPoint</Application>
  <PresentationFormat>Affichage à l'écran (4:3)</PresentationFormat>
  <Paragraphs>416</Paragraphs>
  <Slides>32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43" baseType="lpstr">
      <vt:lpstr>Arial</vt:lpstr>
      <vt:lpstr>Arial Narrow Bold</vt:lpstr>
      <vt:lpstr>Calibri</vt:lpstr>
      <vt:lpstr>Times New Roman</vt:lpstr>
      <vt:lpstr>Helvetica</vt:lpstr>
      <vt:lpstr>Wingdings 2</vt:lpstr>
      <vt:lpstr>ＭＳ Ｐゴシック</vt:lpstr>
      <vt:lpstr>Arial Black</vt:lpstr>
      <vt:lpstr>Constantia</vt:lpstr>
      <vt:lpstr>Symbol</vt:lpstr>
      <vt:lpstr>Vincent</vt:lpstr>
      <vt:lpstr>AMS : STATUT, RESULTATS ET PROSPECTIVES</vt:lpstr>
      <vt:lpstr>AMS-02</vt:lpstr>
      <vt:lpstr>RAYONS COSMIQUES</vt:lpstr>
      <vt:lpstr>PROPAGATION DES RAYONS COSMIQUES</vt:lpstr>
      <vt:lpstr>OBJECTIFS D’AMS</vt:lpstr>
      <vt:lpstr>DETECTEUR</vt:lpstr>
      <vt:lpstr>TEMPERATURES</vt:lpstr>
      <vt:lpstr>DONNEES</vt:lpstr>
      <vt:lpstr>FRACTION DE POSITONS</vt:lpstr>
      <vt:lpstr>FRACTION DE POSITONS</vt:lpstr>
      <vt:lpstr>PERFORMANCES TRD ET ECAL</vt:lpstr>
      <vt:lpstr>FRACTION DE POSITONS</vt:lpstr>
      <vt:lpstr>FRACTION DE POSITONS</vt:lpstr>
      <vt:lpstr>FLUX D’ELECTRONS ET POSITONS</vt:lpstr>
      <vt:lpstr>FLUX D’ELECTRONS ET POSITONS</vt:lpstr>
      <vt:lpstr>ANISOTROPIE DES POSITONS</vt:lpstr>
      <vt:lpstr>FLUX DE PROTONS</vt:lpstr>
      <vt:lpstr>FLUX D’HELIUM</vt:lpstr>
      <vt:lpstr>RAPPORT BORE SUR CARBONE</vt:lpstr>
      <vt:lpstr>AUTRES MESURES A VENIR</vt:lpstr>
      <vt:lpstr>EXPERIENCES CONCURRENTES</vt:lpstr>
      <vt:lpstr>EXPERIENCES FUTURES</vt:lpstr>
      <vt:lpstr>PERSPECTIVES POUR AMS</vt:lpstr>
      <vt:lpstr>GROUPE LAPP</vt:lpstr>
      <vt:lpstr>GROUPE LAPP</vt:lpstr>
      <vt:lpstr>CONCLUSIONS ET PER/PRO-SPECTIVES</vt:lpstr>
      <vt:lpstr>DIAPOSITIVES  ADDITIONNELLES</vt:lpstr>
      <vt:lpstr>-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SYSTEMATICS STUDY  ON B  D(*)D(*)K  BF</dc:title>
  <dc:creator>poireau</dc:creator>
  <cp:lastModifiedBy>poireau</cp:lastModifiedBy>
  <cp:revision>521</cp:revision>
  <dcterms:created xsi:type="dcterms:W3CDTF">2010-02-06T05:35:45Z</dcterms:created>
  <dcterms:modified xsi:type="dcterms:W3CDTF">2013-10-03T10:09:58Z</dcterms:modified>
</cp:coreProperties>
</file>