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50" r:id="rId3"/>
    <p:sldId id="353" r:id="rId4"/>
    <p:sldId id="371" r:id="rId5"/>
    <p:sldId id="372" r:id="rId6"/>
    <p:sldId id="373" r:id="rId7"/>
    <p:sldId id="375" r:id="rId8"/>
    <p:sldId id="374" r:id="rId9"/>
    <p:sldId id="380" r:id="rId10"/>
    <p:sldId id="382" r:id="rId11"/>
    <p:sldId id="381" r:id="rId12"/>
    <p:sldId id="383" r:id="rId13"/>
    <p:sldId id="385" r:id="rId14"/>
    <p:sldId id="359" r:id="rId15"/>
    <p:sldId id="376" r:id="rId16"/>
    <p:sldId id="354" r:id="rId17"/>
    <p:sldId id="363" r:id="rId18"/>
    <p:sldId id="362" r:id="rId19"/>
    <p:sldId id="357" r:id="rId20"/>
    <p:sldId id="360" r:id="rId21"/>
    <p:sldId id="361" r:id="rId22"/>
    <p:sldId id="365" r:id="rId23"/>
    <p:sldId id="366" r:id="rId24"/>
    <p:sldId id="367" r:id="rId25"/>
    <p:sldId id="370" r:id="rId26"/>
    <p:sldId id="364" r:id="rId27"/>
    <p:sldId id="387" r:id="rId28"/>
    <p:sldId id="377" r:id="rId29"/>
    <p:sldId id="378" r:id="rId30"/>
    <p:sldId id="379" r:id="rId31"/>
    <p:sldId id="388" r:id="rId32"/>
    <p:sldId id="386" r:id="rId33"/>
    <p:sldId id="325" r:id="rId34"/>
    <p:sldId id="332" r:id="rId35"/>
    <p:sldId id="341" r:id="rId36"/>
    <p:sldId id="344" r:id="rId37"/>
    <p:sldId id="337" r:id="rId38"/>
    <p:sldId id="347" r:id="rId39"/>
    <p:sldId id="348" r:id="rId40"/>
    <p:sldId id="349" r:id="rId41"/>
    <p:sldId id="336" r:id="rId42"/>
    <p:sldId id="340" r:id="rId43"/>
    <p:sldId id="342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88A7-C83D-42CD-9259-FE0B49BFE2A8}" type="datetimeFigureOut">
              <a:rPr lang="fr-FR" smtClean="0"/>
              <a:pPr/>
              <a:t>03/10/2013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98AE-CF46-43CC-A9AE-172BA44AEB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E3F4-4FB6-4E05-A96C-204150444AE2}" type="datetimeFigureOut">
              <a:rPr lang="fr-FR" smtClean="0"/>
              <a:pPr/>
              <a:t>03/10/2013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DA462-9E0E-4388-AE39-3903869980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DA462-9E0E-4388-AE39-39038699802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9" name="Image 8" descr="Logo_LAPP_tex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eur\Bureau\enigmass_logo-carre-couleur-500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8316416" y="7677472"/>
            <a:ext cx="8148736" cy="682456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4966320" cy="2952328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Arial" pitchFamily="34" charset="0"/>
                <a:cs typeface="Arial" pitchFamily="34" charset="0"/>
              </a:rPr>
              <a:t>Présent et futur des </a:t>
            </a:r>
            <a:r>
              <a:rPr lang="el-GR" sz="5400" dirty="0" smtClean="0">
                <a:cs typeface="Arial" pitchFamily="34" charset="0"/>
              </a:rPr>
              <a:t>ν</a:t>
            </a:r>
            <a:r>
              <a:rPr lang="fr-FR" sz="5400" dirty="0" smtClean="0">
                <a:cs typeface="Arial" pitchFamily="34" charset="0"/>
              </a:rPr>
              <a:t> 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s</a:t>
            </a:r>
            <a:br>
              <a:rPr lang="fr-FR" sz="4800" dirty="0" smtClean="0">
                <a:latin typeface="Arial" pitchFamily="34" charset="0"/>
                <a:cs typeface="Arial" pitchFamily="34" charset="0"/>
              </a:rPr>
            </a:br>
            <a:r>
              <a:rPr lang="fr-FR" sz="4800" dirty="0" smtClean="0">
                <a:latin typeface="Arial" pitchFamily="34" charset="0"/>
                <a:cs typeface="Arial" pitchFamily="34" charset="0"/>
              </a:rPr>
              <a:t>au LAPP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>
            <a:noAutofit/>
          </a:bodyPr>
          <a:lstStyle/>
          <a:p>
            <a:r>
              <a:rPr lang="fr-FR" sz="2800" dirty="0" smtClean="0"/>
              <a:t>Pablo DEL AMO SANCHEZ</a:t>
            </a:r>
          </a:p>
          <a:p>
            <a:endParaRPr lang="fr-FR" sz="2800" dirty="0" smtClean="0"/>
          </a:p>
          <a:p>
            <a:r>
              <a:rPr lang="fr-FR" sz="2800" dirty="0" smtClean="0"/>
              <a:t>Journée Prospectives 2013</a:t>
            </a:r>
          </a:p>
          <a:p>
            <a:r>
              <a:rPr lang="fr-FR" sz="2400" dirty="0" smtClean="0"/>
              <a:t>03/10/2013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7826" name="Picture 2" descr="http://3.bp.blogspot.com/-m6Tc0SGu9uQ/TNqyzPKuqAI/AAAAAAAAAFU/0e9_OelQpCw/s320/ConfusedNeutri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30480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l-GR" dirty="0" smtClean="0"/>
              <a:t>β</a:t>
            </a:r>
            <a:r>
              <a:rPr lang="fr-FR" dirty="0" smtClean="0"/>
              <a:t>0</a:t>
            </a:r>
            <a:r>
              <a:rPr lang="el-GR" dirty="0" smtClean="0"/>
              <a:t>ν</a:t>
            </a:r>
            <a:r>
              <a:rPr lang="fr-FR" dirty="0" smtClean="0"/>
              <a:t> </a:t>
            </a:r>
            <a:r>
              <a:rPr lang="en-GB" dirty="0" smtClean="0"/>
              <a:t>: proto de </a:t>
            </a:r>
            <a:r>
              <a:rPr lang="en-GB" dirty="0" err="1" smtClean="0"/>
              <a:t>SuperNEMO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328592"/>
          </a:xfrm>
        </p:spPr>
        <p:txBody>
          <a:bodyPr>
            <a:noAutofit/>
          </a:bodyPr>
          <a:lstStyle/>
          <a:p>
            <a:r>
              <a:rPr lang="fr-FR" sz="2000" dirty="0" smtClean="0"/>
              <a:t>Si neutrino fermion de </a:t>
            </a:r>
            <a:r>
              <a:rPr lang="fr-FR" sz="2000" dirty="0" err="1" smtClean="0"/>
              <a:t>Majorana</a:t>
            </a:r>
            <a:r>
              <a:rPr lang="fr-FR" sz="2000" dirty="0" smtClean="0"/>
              <a:t>, désintégration </a:t>
            </a:r>
            <a:r>
              <a:rPr lang="en-GB" sz="2000" dirty="0" smtClean="0"/>
              <a:t>2</a:t>
            </a:r>
            <a:r>
              <a:rPr lang="el-GR" sz="2000" dirty="0" smtClean="0"/>
              <a:t>β</a:t>
            </a:r>
            <a:r>
              <a:rPr lang="fr-FR" sz="2000" dirty="0" smtClean="0"/>
              <a:t>0</a:t>
            </a:r>
            <a:r>
              <a:rPr lang="el-GR" sz="2000" dirty="0" smtClean="0"/>
              <a:t>ν</a:t>
            </a:r>
            <a:r>
              <a:rPr lang="fr-FR" sz="2000" dirty="0" smtClean="0"/>
              <a:t> possible :</a:t>
            </a:r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253" y="1628801"/>
            <a:ext cx="20816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" descr="BBSpec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3217118" cy="17585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9" name="Rectangle 66"/>
          <p:cNvSpPr>
            <a:spLocks noChangeArrowheads="1"/>
          </p:cNvSpPr>
          <p:nvPr/>
        </p:nvSpPr>
        <p:spPr bwMode="auto">
          <a:xfrm>
            <a:off x="5947543" y="2380878"/>
            <a:ext cx="2728913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accent2"/>
                </a:solidFill>
              </a:rPr>
              <a:t>(A,Z)  </a:t>
            </a:r>
            <a:r>
              <a:rPr lang="fr-FR" altLang="fr-FR" sz="2000" b="1" dirty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fr-FR" altLang="fr-FR" sz="2000" b="1" dirty="0">
                <a:solidFill>
                  <a:schemeClr val="accent2"/>
                </a:solidFill>
              </a:rPr>
              <a:t> (A,Z+2) + 2 e</a:t>
            </a:r>
            <a:r>
              <a:rPr lang="fr-FR" altLang="fr-FR" sz="2000" b="1" baseline="30000" dirty="0">
                <a:solidFill>
                  <a:schemeClr val="accent2"/>
                </a:solidFill>
              </a:rPr>
              <a:t>-</a:t>
            </a:r>
            <a:endParaRPr lang="fr-FR" altLang="fr-FR" sz="2000" b="1" dirty="0">
              <a:solidFill>
                <a:schemeClr val="accent2"/>
              </a:solidFill>
            </a:endParaRP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590" y="3052763"/>
            <a:ext cx="52578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Connecteur droit 61"/>
          <p:cNvCxnSpPr/>
          <p:nvPr/>
        </p:nvCxnSpPr>
        <p:spPr>
          <a:xfrm>
            <a:off x="1939602" y="3833813"/>
            <a:ext cx="594518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24"/>
          <p:cNvSpPr txBox="1">
            <a:spLocks noChangeArrowheads="1"/>
          </p:cNvSpPr>
          <p:nvPr/>
        </p:nvSpPr>
        <p:spPr bwMode="auto">
          <a:xfrm>
            <a:off x="6732265" y="3402013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100 – 1000 cts/yr/ton</a:t>
            </a:r>
          </a:p>
        </p:txBody>
      </p:sp>
      <p:cxnSp>
        <p:nvCxnSpPr>
          <p:cNvPr id="64" name="Connecteur droit 63"/>
          <p:cNvCxnSpPr/>
          <p:nvPr/>
        </p:nvCxnSpPr>
        <p:spPr>
          <a:xfrm>
            <a:off x="1939602" y="4410075"/>
            <a:ext cx="594518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27"/>
          <p:cNvSpPr txBox="1">
            <a:spLocks noChangeArrowheads="1"/>
          </p:cNvSpPr>
          <p:nvPr/>
        </p:nvSpPr>
        <p:spPr bwMode="auto">
          <a:xfrm>
            <a:off x="6805290" y="3978275"/>
            <a:ext cx="273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1 – 10 cts/yr/ton</a:t>
            </a:r>
          </a:p>
        </p:txBody>
      </p:sp>
      <p:cxnSp>
        <p:nvCxnSpPr>
          <p:cNvPr id="66" name="Connecteur droit 65"/>
          <p:cNvCxnSpPr/>
          <p:nvPr/>
        </p:nvCxnSpPr>
        <p:spPr>
          <a:xfrm>
            <a:off x="1917377" y="4841875"/>
            <a:ext cx="5943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29"/>
          <p:cNvSpPr txBox="1">
            <a:spLocks noChangeArrowheads="1"/>
          </p:cNvSpPr>
          <p:nvPr/>
        </p:nvSpPr>
        <p:spPr bwMode="auto">
          <a:xfrm>
            <a:off x="6805290" y="4462463"/>
            <a:ext cx="273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0.1 – 1  cts/yr/ton</a:t>
            </a:r>
          </a:p>
        </p:txBody>
      </p:sp>
      <p:sp>
        <p:nvSpPr>
          <p:cNvPr id="68" name="ZoneTexte 30"/>
          <p:cNvSpPr txBox="1">
            <a:spLocks noChangeArrowheads="1"/>
          </p:cNvSpPr>
          <p:nvPr/>
        </p:nvSpPr>
        <p:spPr bwMode="auto">
          <a:xfrm>
            <a:off x="-222573" y="2673350"/>
            <a:ext cx="166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262699"/>
                </a:solidFill>
              </a:rPr>
              <a:t>Masse de l’isotope</a:t>
            </a:r>
          </a:p>
        </p:txBody>
      </p:sp>
      <p:sp>
        <p:nvSpPr>
          <p:cNvPr id="69" name="ZoneTexte 31"/>
          <p:cNvSpPr txBox="1">
            <a:spLocks noChangeArrowheads="1"/>
          </p:cNvSpPr>
          <p:nvPr/>
        </p:nvSpPr>
        <p:spPr bwMode="auto">
          <a:xfrm>
            <a:off x="-323" y="3321050"/>
            <a:ext cx="180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</a:rPr>
              <a:t>~ 10 kg     </a:t>
            </a:r>
            <a:r>
              <a:rPr lang="fr-FR" sz="200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70" name="ZoneTexte 33"/>
          <p:cNvSpPr txBox="1">
            <a:spLocks noChangeArrowheads="1"/>
          </p:cNvSpPr>
          <p:nvPr/>
        </p:nvSpPr>
        <p:spPr bwMode="auto">
          <a:xfrm>
            <a:off x="-44773" y="4545013"/>
            <a:ext cx="123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</a:rPr>
              <a:t>~ 1000 kg</a:t>
            </a:r>
          </a:p>
        </p:txBody>
      </p:sp>
      <p:sp>
        <p:nvSpPr>
          <p:cNvPr id="71" name="ZoneTexte 34"/>
          <p:cNvSpPr txBox="1">
            <a:spLocks noChangeArrowheads="1"/>
          </p:cNvSpPr>
          <p:nvPr/>
        </p:nvSpPr>
        <p:spPr bwMode="auto">
          <a:xfrm>
            <a:off x="6519540" y="2879725"/>
            <a:ext cx="2487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rgbClr val="0070C0"/>
                </a:solidFill>
              </a:rPr>
              <a:t>Niveau de fond considéré dans la ROI</a:t>
            </a: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1755452" y="3186113"/>
            <a:ext cx="0" cy="64928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rot="5400000">
            <a:off x="1468114" y="4122738"/>
            <a:ext cx="57467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32"/>
          <p:cNvSpPr txBox="1">
            <a:spLocks noChangeArrowheads="1"/>
          </p:cNvSpPr>
          <p:nvPr/>
        </p:nvSpPr>
        <p:spPr bwMode="auto">
          <a:xfrm>
            <a:off x="-138436" y="3968750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</a:rPr>
              <a:t>~ 100 kg    </a:t>
            </a:r>
            <a:r>
              <a:rPr lang="fr-FR" sz="200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75" name="ZoneTexte 5"/>
          <p:cNvSpPr txBox="1">
            <a:spLocks noChangeArrowheads="1"/>
          </p:cNvSpPr>
          <p:nvPr/>
        </p:nvSpPr>
        <p:spPr bwMode="auto">
          <a:xfrm>
            <a:off x="-138436" y="3559175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953735"/>
                </a:solidFill>
              </a:rPr>
              <a:t>(200 – 400kg </a:t>
            </a:r>
            <a:r>
              <a:rPr lang="fr-FR" sz="1400" b="1" baseline="30000">
                <a:solidFill>
                  <a:srgbClr val="953735"/>
                </a:solidFill>
              </a:rPr>
              <a:t>136</a:t>
            </a:r>
            <a:r>
              <a:rPr lang="fr-FR" sz="1400" b="1">
                <a:solidFill>
                  <a:srgbClr val="953735"/>
                </a:solidFill>
              </a:rPr>
              <a:t>Xe)</a:t>
            </a:r>
          </a:p>
        </p:txBody>
      </p:sp>
      <p:sp>
        <p:nvSpPr>
          <p:cNvPr id="76" name="ZoneTexte 3"/>
          <p:cNvSpPr txBox="1">
            <a:spLocks noChangeArrowheads="1"/>
          </p:cNvSpPr>
          <p:nvPr/>
        </p:nvSpPr>
        <p:spPr bwMode="auto">
          <a:xfrm>
            <a:off x="6730727" y="5097958"/>
            <a:ext cx="2377777" cy="923330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Forte </a:t>
            </a:r>
            <a:r>
              <a:rPr lang="fr-FR" sz="1800" b="1" dirty="0">
                <a:solidFill>
                  <a:srgbClr val="FF0000"/>
                </a:solidFill>
                <a:latin typeface="Helvetica" charset="0"/>
                <a:cs typeface="Helvetica" charset="0"/>
              </a:rPr>
              <a:t>réduction des fonds </a:t>
            </a:r>
            <a:r>
              <a:rPr lang="fr-FR" sz="1800" b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nécessaire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→ Démonstrateur</a:t>
            </a:r>
            <a:endParaRPr lang="fr-FR" sz="1800" b="1" dirty="0">
              <a:solidFill>
                <a:srgbClr val="FF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7" name="ZoneTexte 3"/>
          <p:cNvSpPr txBox="1">
            <a:spLocks noChangeArrowheads="1"/>
          </p:cNvSpPr>
          <p:nvPr/>
        </p:nvSpPr>
        <p:spPr bwMode="auto">
          <a:xfrm>
            <a:off x="35497" y="5253007"/>
            <a:ext cx="1728191" cy="1200329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Helvetica" charset="0"/>
                <a:cs typeface="Helvetica" charset="0"/>
              </a:rPr>
              <a:t>La prochaine  génération </a:t>
            </a:r>
            <a:r>
              <a:rPr lang="fr-FR" sz="1800" b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utilisera</a:t>
            </a:r>
          </a:p>
          <a:p>
            <a:r>
              <a:rPr lang="fr-FR" sz="1800" b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≥ 100 Kg</a:t>
            </a:r>
            <a:endParaRPr lang="fr-FR" sz="1800" b="1" dirty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242" y="1562100"/>
            <a:ext cx="34305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92329" y="2173288"/>
            <a:ext cx="2416175" cy="1092200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u="sng" dirty="0" err="1">
                <a:solidFill>
                  <a:srgbClr val="C0504D">
                    <a:lumMod val="75000"/>
                  </a:srgbClr>
                </a:solidFill>
                <a:latin typeface="Calibri"/>
                <a:cs typeface="Symbol" charset="2"/>
              </a:rPr>
              <a:t>Calorimeter</a:t>
            </a:r>
            <a:endParaRPr lang="fr-FR" sz="1800" b="1" u="sng" dirty="0">
              <a:solidFill>
                <a:srgbClr val="C0504D">
                  <a:lumMod val="75000"/>
                </a:srgbClr>
              </a:solidFill>
              <a:latin typeface="Calibri"/>
              <a:cs typeface="Symbol" charset="2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b="1" dirty="0">
              <a:solidFill>
                <a:srgbClr val="C0504D">
                  <a:lumMod val="75000"/>
                </a:srgbClr>
              </a:solidFill>
              <a:latin typeface="Calibri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F79646">
                    <a:lumMod val="75000"/>
                  </a:srgbClr>
                </a:solidFill>
                <a:latin typeface="Symbol" charset="2"/>
                <a:cs typeface="Symbol" charset="2"/>
              </a:rPr>
              <a:t>D</a:t>
            </a:r>
            <a:r>
              <a:rPr lang="fr-FR" sz="1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E/E &lt; 4% @ 3 MeV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(NEMO3 8.6% </a:t>
            </a:r>
            <a:r>
              <a:rPr lang="fr-FR" sz="1800" dirty="0" err="1">
                <a:solidFill>
                  <a:prstClr val="black"/>
                </a:solidFill>
                <a:latin typeface="Calibri"/>
              </a:rPr>
              <a:t>at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3MeV)</a:t>
            </a:r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6012879" y="2719388"/>
            <a:ext cx="679450" cy="1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50329" y="1768475"/>
            <a:ext cx="2400300" cy="1662113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u="sng" dirty="0">
                <a:solidFill>
                  <a:srgbClr val="953735"/>
                </a:solidFill>
                <a:latin typeface="Calibri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baseline="300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214</a:t>
            </a:r>
            <a:r>
              <a:rPr lang="fr-FR" sz="1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Bi &lt; 10 </a:t>
            </a:r>
            <a:r>
              <a:rPr lang="fr-FR" sz="1800" b="1" dirty="0" err="1">
                <a:solidFill>
                  <a:srgbClr val="F79646">
                    <a:lumMod val="75000"/>
                  </a:srgbClr>
                </a:solidFill>
                <a:latin typeface="Symbol" charset="2"/>
                <a:cs typeface="Symbol" charset="2"/>
              </a:rPr>
              <a:t>m</a:t>
            </a:r>
            <a:r>
              <a:rPr lang="fr-FR" sz="18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Bq</a:t>
            </a:r>
            <a:r>
              <a:rPr lang="fr-FR" sz="1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/kg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    (NEMO3 100 </a:t>
            </a:r>
            <a:r>
              <a:rPr lang="fr-FR" sz="18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fr-FR" sz="1800" dirty="0" err="1">
                <a:solidFill>
                  <a:prstClr val="black"/>
                </a:solidFill>
                <a:latin typeface="Calibri"/>
              </a:rPr>
              <a:t>Bq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/kg)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E46C0A"/>
                </a:solidFill>
                <a:latin typeface="Calibri"/>
              </a:rPr>
              <a:t>208Tl &lt; 2 </a:t>
            </a:r>
            <a:r>
              <a:rPr lang="fr-FR" sz="1800" b="1" dirty="0" err="1">
                <a:solidFill>
                  <a:srgbClr val="E46C0A"/>
                </a:solidFill>
                <a:latin typeface="Symbol" charset="2"/>
                <a:cs typeface="Symbol" charset="2"/>
              </a:rPr>
              <a:t>m</a:t>
            </a:r>
            <a:r>
              <a:rPr lang="fr-FR" sz="1800" b="1" dirty="0" err="1">
                <a:solidFill>
                  <a:srgbClr val="E46C0A"/>
                </a:solidFill>
                <a:latin typeface="Calibri"/>
              </a:rPr>
              <a:t>Bq</a:t>
            </a:r>
            <a:r>
              <a:rPr lang="fr-FR" sz="1800" b="1" dirty="0">
                <a:solidFill>
                  <a:srgbClr val="E46C0A"/>
                </a:solidFill>
                <a:latin typeface="Calibri"/>
              </a:rPr>
              <a:t>/kg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(NEMO3 100 </a:t>
            </a:r>
            <a:r>
              <a:rPr lang="fr-FR" sz="18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fr-FR" sz="1800" dirty="0" err="1">
                <a:solidFill>
                  <a:prstClr val="black"/>
                </a:solidFill>
                <a:latin typeface="Calibri"/>
              </a:rPr>
              <a:t>Bq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/kg)</a:t>
            </a:r>
          </a:p>
        </p:txBody>
      </p:sp>
      <p:cxnSp>
        <p:nvCxnSpPr>
          <p:cNvPr id="19" name="Connecteur droit avec flèche 18"/>
          <p:cNvCxnSpPr>
            <a:stCxn id="14" idx="3"/>
          </p:cNvCxnSpPr>
          <p:nvPr/>
        </p:nvCxnSpPr>
        <p:spPr>
          <a:xfrm>
            <a:off x="3250629" y="2600325"/>
            <a:ext cx="1538288" cy="719138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055" name="ZoneTexte 19"/>
          <p:cNvSpPr txBox="1">
            <a:spLocks noChangeArrowheads="1"/>
          </p:cNvSpPr>
          <p:nvPr/>
        </p:nvSpPr>
        <p:spPr bwMode="auto">
          <a:xfrm>
            <a:off x="6674867" y="4038600"/>
            <a:ext cx="2430462" cy="19700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800" b="1" u="sng">
                <a:solidFill>
                  <a:srgbClr val="008000"/>
                </a:solidFill>
                <a:latin typeface="Calibri" pitchFamily="34" charset="0"/>
              </a:rPr>
              <a:t>Tracker</a:t>
            </a:r>
          </a:p>
          <a:p>
            <a:pPr defTabSz="457200"/>
            <a:endParaRPr lang="fr-FR" sz="1800" b="1">
              <a:solidFill>
                <a:srgbClr val="008000"/>
              </a:solidFill>
              <a:latin typeface="Calibri" pitchFamily="34" charset="0"/>
            </a:endParaRPr>
          </a:p>
          <a:p>
            <a:pPr defTabSz="457200"/>
            <a:r>
              <a:rPr lang="fr-FR" sz="1600" b="1">
                <a:solidFill>
                  <a:srgbClr val="E46C0A"/>
                </a:solidFill>
                <a:latin typeface="Calibri" pitchFamily="34" charset="0"/>
              </a:rPr>
              <a:t>3.7 m long </a:t>
            </a:r>
            <a:r>
              <a:rPr lang="fr-FR" sz="1600" b="1">
                <a:solidFill>
                  <a:srgbClr val="000000"/>
                </a:solidFill>
                <a:latin typeface="Calibri" pitchFamily="34" charset="0"/>
              </a:rPr>
              <a:t>(NEMO3 2.7 m)</a:t>
            </a:r>
            <a:endParaRPr lang="fr-FR" sz="120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600" b="1">
                <a:solidFill>
                  <a:srgbClr val="000000"/>
                </a:solidFill>
                <a:latin typeface="Symbol" pitchFamily="18" charset="2"/>
              </a:rPr>
              <a:t></a:t>
            </a:r>
            <a:r>
              <a:rPr lang="en-GB" sz="1600" b="1" baseline="-25000">
                <a:solidFill>
                  <a:srgbClr val="000000"/>
                </a:solidFill>
                <a:latin typeface="Calibri" pitchFamily="34" charset="0"/>
              </a:rPr>
              <a:t>t </a:t>
            </a:r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= 5 mm, </a:t>
            </a:r>
            <a:r>
              <a:rPr lang="en-GB" sz="1600" b="1">
                <a:solidFill>
                  <a:srgbClr val="000000"/>
                </a:solidFill>
                <a:latin typeface="Symbol" pitchFamily="18" charset="2"/>
              </a:rPr>
              <a:t></a:t>
            </a:r>
            <a:r>
              <a:rPr lang="en-GB" sz="1600" b="1" baseline="-25000">
                <a:solidFill>
                  <a:srgbClr val="000000"/>
                </a:solidFill>
                <a:latin typeface="Calibri" pitchFamily="34" charset="0"/>
              </a:rPr>
              <a:t>z</a:t>
            </a:r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 = 1 cm </a:t>
            </a:r>
            <a:endParaRPr lang="fr-FR" sz="160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fr-FR" sz="1800" b="1">
                <a:solidFill>
                  <a:srgbClr val="E46C0A"/>
                </a:solidFill>
                <a:latin typeface="Calibri" pitchFamily="34" charset="0"/>
              </a:rPr>
              <a:t>Radon &lt; 0.15 mBq/m</a:t>
            </a:r>
            <a:r>
              <a:rPr lang="fr-FR" sz="1800" b="1" baseline="30000">
                <a:solidFill>
                  <a:srgbClr val="E46C0A"/>
                </a:solidFill>
                <a:latin typeface="Calibri" pitchFamily="34" charset="0"/>
              </a:rPr>
              <a:t>3</a:t>
            </a:r>
          </a:p>
          <a:p>
            <a:pPr defTabSz="457200"/>
            <a:r>
              <a:rPr lang="fr-FR" sz="1800">
                <a:solidFill>
                  <a:srgbClr val="000000"/>
                </a:solidFill>
                <a:latin typeface="Calibri" pitchFamily="34" charset="0"/>
              </a:rPr>
              <a:t>(NEMO3 5 mBq/m</a:t>
            </a:r>
            <a:r>
              <a:rPr lang="fr-FR" sz="1800" baseline="30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fr-FR" sz="180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defTabSz="457200"/>
            <a:r>
              <a:rPr lang="fr-FR" sz="1800" b="1">
                <a:solidFill>
                  <a:srgbClr val="E46C0A"/>
                </a:solidFill>
                <a:latin typeface="Calibri" pitchFamily="34" charset="0"/>
              </a:rPr>
              <a:t>Wiring robot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5063554" y="4162425"/>
            <a:ext cx="1592263" cy="828675"/>
          </a:xfrm>
          <a:prstGeom prst="straightConnector1">
            <a:avLst/>
          </a:prstGeom>
          <a:ln>
            <a:solidFill>
              <a:srgbClr val="28BD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43569" y="15300"/>
            <a:ext cx="9187569" cy="561414"/>
          </a:xfrm>
          <a:prstGeom prst="rect">
            <a:avLst/>
          </a:prstGeom>
          <a:gradFill flip="none" rotWithShape="1">
            <a:gsLst>
              <a:gs pos="63000">
                <a:schemeClr val="tx2">
                  <a:lumMod val="7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0060" name="AutoShape 3"/>
          <p:cNvSpPr>
            <a:spLocks noChangeArrowheads="1"/>
          </p:cNvSpPr>
          <p:nvPr/>
        </p:nvSpPr>
        <p:spPr bwMode="auto">
          <a:xfrm>
            <a:off x="2349500" y="12700"/>
            <a:ext cx="5162550" cy="541338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FFFFFF"/>
                </a:solidFill>
                <a:latin typeface="Calibri" pitchFamily="34" charset="0"/>
              </a:rPr>
              <a:t>SuperNEMO Demonstrator</a:t>
            </a:r>
          </a:p>
        </p:txBody>
      </p:sp>
      <p:pic>
        <p:nvPicPr>
          <p:cNvPr id="1300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4450"/>
            <a:ext cx="68580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2" name="Picture 7" descr="C:\Documents and Settings\bourgeoi\Bureau\NEMO 27-05-2011\Super Nemo\Mat\Module calorimetre\Images\Mai 2011\256 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2776" y="404664"/>
            <a:ext cx="19589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63" name="ZoneTexte 28"/>
          <p:cNvSpPr txBox="1">
            <a:spLocks noChangeArrowheads="1"/>
          </p:cNvSpPr>
          <p:nvPr/>
        </p:nvSpPr>
        <p:spPr bwMode="auto">
          <a:xfrm>
            <a:off x="3633217" y="6378575"/>
            <a:ext cx="3643312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800" b="1">
                <a:solidFill>
                  <a:srgbClr val="604A7B"/>
                </a:solidFill>
                <a:latin typeface="Calibri" pitchFamily="34" charset="0"/>
              </a:rPr>
              <a:t>Global efficiency : </a:t>
            </a:r>
            <a:r>
              <a:rPr lang="fr-FR" sz="1800" b="1">
                <a:solidFill>
                  <a:srgbClr val="E46C0A"/>
                </a:solidFill>
                <a:latin typeface="Calibri" pitchFamily="34" charset="0"/>
              </a:rPr>
              <a:t>30 % </a:t>
            </a:r>
            <a:r>
              <a:rPr lang="fr-FR" sz="1800">
                <a:solidFill>
                  <a:srgbClr val="000000"/>
                </a:solidFill>
                <a:latin typeface="Calibri" pitchFamily="34" charset="0"/>
              </a:rPr>
              <a:t>(NEMO3 8%)</a:t>
            </a:r>
          </a:p>
        </p:txBody>
      </p:sp>
      <p:sp>
        <p:nvSpPr>
          <p:cNvPr id="130064" name="ZoneTexte 29"/>
          <p:cNvSpPr txBox="1">
            <a:spLocks noChangeArrowheads="1"/>
          </p:cNvSpPr>
          <p:nvPr/>
        </p:nvSpPr>
        <p:spPr bwMode="auto">
          <a:xfrm>
            <a:off x="352425" y="922362"/>
            <a:ext cx="8832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Objective: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to </a:t>
            </a:r>
            <a:r>
              <a:rPr lang="fr-FR" sz="2000" dirty="0" err="1">
                <a:solidFill>
                  <a:srgbClr val="000000"/>
                </a:solidFill>
                <a:latin typeface="Calibri" pitchFamily="34" charset="0"/>
              </a:rPr>
              <a:t>reach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the background </a:t>
            </a:r>
            <a:r>
              <a:rPr lang="fr-FR" sz="2000" dirty="0" err="1">
                <a:solidFill>
                  <a:srgbClr val="000000"/>
                </a:solidFill>
                <a:latin typeface="Calibri" pitchFamily="34" charset="0"/>
              </a:rPr>
              <a:t>level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for 100 kg</a:t>
            </a:r>
          </a:p>
          <a:p>
            <a:pPr defTabSz="457200"/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                   to </a:t>
            </a:r>
            <a:r>
              <a:rPr lang="fr-FR" sz="2000" dirty="0" err="1">
                <a:solidFill>
                  <a:srgbClr val="000000"/>
                </a:solidFill>
                <a:latin typeface="Calibri" pitchFamily="34" charset="0"/>
              </a:rPr>
              <a:t>perform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a no background </a:t>
            </a:r>
            <a:r>
              <a:rPr lang="fr-FR" sz="2000" dirty="0" err="1">
                <a:solidFill>
                  <a:srgbClr val="000000"/>
                </a:solidFill>
                <a:latin typeface="Calibri" pitchFamily="34" charset="0"/>
              </a:rPr>
              <a:t>experiment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alibri" pitchFamily="34" charset="0"/>
              </a:rPr>
              <a:t>with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 7 kg isotope of </a:t>
            </a:r>
            <a:r>
              <a:rPr lang="fr-FR" sz="2000" baseline="30000" dirty="0">
                <a:solidFill>
                  <a:srgbClr val="000000"/>
                </a:solidFill>
                <a:latin typeface="Calibri" pitchFamily="34" charset="0"/>
              </a:rPr>
              <a:t>82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Se in 2 </a:t>
            </a:r>
            <a:r>
              <a:rPr lang="fr-FR" sz="2000" dirty="0" err="1">
                <a:solidFill>
                  <a:srgbClr val="000000"/>
                </a:solidFill>
                <a:latin typeface="Calibri" pitchFamily="34" charset="0"/>
              </a:rPr>
              <a:t>yr</a:t>
            </a:r>
            <a:endParaRPr lang="fr-F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06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440880-4840-4BD1-A7B4-3EF6D8DE9086}" type="slidenum">
              <a:rPr lang="fr-FR" sz="1200" smtClean="0">
                <a:solidFill>
                  <a:srgbClr val="898989"/>
                </a:solidFill>
              </a:rPr>
              <a:pPr/>
              <a:t>11</a:t>
            </a:fld>
            <a:endParaRPr lang="fr-FR" sz="1200" smtClean="0">
              <a:solidFill>
                <a:srgbClr val="898989"/>
              </a:solidFill>
            </a:endParaRPr>
          </a:p>
        </p:txBody>
      </p:sp>
      <p:pic>
        <p:nvPicPr>
          <p:cNvPr id="18" name="Imag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239" y="3458818"/>
            <a:ext cx="3043988" cy="27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2"/>
          <p:cNvSpPr txBox="1">
            <a:spLocks noChangeArrowheads="1"/>
          </p:cNvSpPr>
          <p:nvPr/>
        </p:nvSpPr>
        <p:spPr bwMode="auto">
          <a:xfrm>
            <a:off x="46945" y="6150114"/>
            <a:ext cx="43090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rgbClr val="3333CC"/>
                </a:solidFill>
              </a:rPr>
              <a:t>Observables: </a:t>
            </a:r>
            <a:r>
              <a:rPr lang="fr-FR" altLang="fr-FR" sz="2000" dirty="0" err="1" smtClean="0">
                <a:solidFill>
                  <a:srgbClr val="3333CC"/>
                </a:solidFill>
              </a:rPr>
              <a:t>electrons</a:t>
            </a:r>
            <a:r>
              <a:rPr lang="fr-FR" altLang="fr-FR" sz="2000" dirty="0" smtClean="0">
                <a:solidFill>
                  <a:srgbClr val="3333CC"/>
                </a:solidFill>
              </a:rPr>
              <a:t> </a:t>
            </a:r>
            <a:r>
              <a:rPr lang="fr-FR" altLang="fr-FR" sz="2000" dirty="0" err="1" smtClean="0">
                <a:solidFill>
                  <a:srgbClr val="3333CC"/>
                </a:solidFill>
              </a:rPr>
              <a:t>energy</a:t>
            </a:r>
            <a:r>
              <a:rPr lang="fr-FR" altLang="fr-FR" sz="2000" dirty="0" smtClean="0">
                <a:solidFill>
                  <a:srgbClr val="3333CC"/>
                </a:solidFill>
              </a:rPr>
              <a:t>, </a:t>
            </a:r>
          </a:p>
          <a:p>
            <a:r>
              <a:rPr lang="fr-FR" altLang="fr-FR" sz="2000" dirty="0" err="1" smtClean="0">
                <a:solidFill>
                  <a:srgbClr val="3333CC"/>
                </a:solidFill>
              </a:rPr>
              <a:t>angular</a:t>
            </a:r>
            <a:r>
              <a:rPr lang="fr-FR" altLang="fr-FR" sz="2000" dirty="0" smtClean="0">
                <a:solidFill>
                  <a:srgbClr val="3333CC"/>
                </a:solidFill>
              </a:rPr>
              <a:t> distribution </a:t>
            </a:r>
            <a:endParaRPr lang="fr-FR" altLang="fr-FR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61352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AD4683-FD90-4F17-868C-39149E44E9AD}" type="slidenum">
              <a:rPr lang="fr-BE" altLang="fr-FR" smtClean="0">
                <a:solidFill>
                  <a:srgbClr val="898989"/>
                </a:solidFill>
              </a:rPr>
              <a:pPr/>
              <a:t>12</a:t>
            </a:fld>
            <a:endParaRPr lang="fr-BE" altLang="fr-FR" smtClean="0">
              <a:solidFill>
                <a:srgbClr val="898989"/>
              </a:solidFill>
            </a:endParaRPr>
          </a:p>
        </p:txBody>
      </p:sp>
      <p:sp>
        <p:nvSpPr>
          <p:cNvPr id="89091" name="ZoneTexte 26"/>
          <p:cNvSpPr txBox="1">
            <a:spLocks noChangeArrowheads="1"/>
          </p:cNvSpPr>
          <p:nvPr/>
        </p:nvSpPr>
        <p:spPr bwMode="auto">
          <a:xfrm>
            <a:off x="52388" y="-26988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FF"/>
                </a:solidFill>
              </a:rPr>
              <a:t>SuperNEMO au LAPP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9375" y="548680"/>
            <a:ext cx="4421188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009900"/>
                </a:solidFill>
              </a:rPr>
              <a:t>Activités principales: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tx2"/>
                </a:solidFill>
              </a:rPr>
              <a:t>Développement d’une méthode pour produire et optimiser les feuilles sources de </a:t>
            </a:r>
            <a:r>
              <a:rPr lang="fr-FR" sz="2000" baseline="30000" dirty="0">
                <a:solidFill>
                  <a:schemeClr val="tx2"/>
                </a:solidFill>
              </a:rPr>
              <a:t>82</a:t>
            </a:r>
            <a:r>
              <a:rPr lang="fr-FR" sz="2000" dirty="0">
                <a:solidFill>
                  <a:schemeClr val="tx2"/>
                </a:solidFill>
              </a:rPr>
              <a:t>Se en collaboration avec LSM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2"/>
                </a:solidFill>
              </a:rPr>
              <a:t>Développement du système de ‘slow control’:</a:t>
            </a:r>
            <a:r>
              <a:rPr lang="fr-FR" altLang="fr-FR" sz="2000" dirty="0">
                <a:solidFill>
                  <a:srgbClr val="1F497D"/>
                </a:solidFill>
              </a:rPr>
              <a:t> bâti sur l’expérience de </a:t>
            </a:r>
            <a:r>
              <a:rPr lang="fr-FR" altLang="fr-FR" sz="2000" dirty="0">
                <a:solidFill>
                  <a:srgbClr val="009900"/>
                </a:solidFill>
              </a:rPr>
              <a:t>l’équipe CTA </a:t>
            </a:r>
            <a:r>
              <a:rPr lang="fr-FR" altLang="fr-FR" sz="2000" dirty="0">
                <a:solidFill>
                  <a:srgbClr val="1F497D"/>
                </a:solidFill>
              </a:rPr>
              <a:t>pour développer l’architecture autour des serveurs OPC UA</a:t>
            </a:r>
            <a:endParaRPr lang="fr-FR" sz="2000" baseline="-25000" dirty="0">
              <a:solidFill>
                <a:schemeClr val="tx2"/>
              </a:solidFill>
              <a:latin typeface="Wingdings 3" pitchFamily="18" charset="2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915" y="9525"/>
            <a:ext cx="49006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4" name="Rectangle 1"/>
          <p:cNvSpPr>
            <a:spLocks noChangeArrowheads="1"/>
          </p:cNvSpPr>
          <p:nvPr/>
        </p:nvSpPr>
        <p:spPr bwMode="auto">
          <a:xfrm>
            <a:off x="323850" y="4941888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1F497D"/>
                </a:solidFill>
              </a:rPr>
              <a:t>Simulation des performances du démonstrateur en fonction des paramètres des sources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altLang="fr-FR" sz="2000" dirty="0">
                <a:solidFill>
                  <a:srgbClr val="1F497D"/>
                </a:solidFill>
              </a:rPr>
              <a:t>‘</a:t>
            </a:r>
            <a:r>
              <a:rPr lang="fr-FR" altLang="fr-FR" sz="2000" dirty="0" err="1">
                <a:solidFill>
                  <a:srgbClr val="1F497D"/>
                </a:solidFill>
              </a:rPr>
              <a:t>Commissioning</a:t>
            </a:r>
            <a:r>
              <a:rPr lang="fr-FR" altLang="fr-FR" sz="2000" dirty="0">
                <a:solidFill>
                  <a:srgbClr val="1F497D"/>
                </a:solidFill>
              </a:rPr>
              <a:t>’  au LSM et analyse des données  du  démonstrateur</a:t>
            </a:r>
          </a:p>
        </p:txBody>
      </p:sp>
      <p:sp>
        <p:nvSpPr>
          <p:cNvPr id="89095" name="ZoneTexte 36"/>
          <p:cNvSpPr txBox="1">
            <a:spLocks noChangeArrowheads="1"/>
          </p:cNvSpPr>
          <p:nvPr/>
        </p:nvSpPr>
        <p:spPr bwMode="auto">
          <a:xfrm>
            <a:off x="5537200" y="6094413"/>
            <a:ext cx="3643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fr-FR" altLang="fr-FR" sz="1800">
                <a:solidFill>
                  <a:srgbClr val="000000"/>
                </a:solidFill>
                <a:cs typeface="Times New Roman" pitchFamily="18" charset="0"/>
              </a:rPr>
              <a:t> 3,5 kg de </a:t>
            </a:r>
            <a:r>
              <a:rPr lang="fr-FR" altLang="fr-FR" sz="1800" baseline="30000">
                <a:solidFill>
                  <a:srgbClr val="000000"/>
                </a:solidFill>
                <a:cs typeface="Times New Roman" pitchFamily="18" charset="0"/>
              </a:rPr>
              <a:t>82</a:t>
            </a:r>
            <a:r>
              <a:rPr lang="fr-FR" altLang="fr-FR" sz="1800">
                <a:solidFill>
                  <a:srgbClr val="000000"/>
                </a:solidFill>
                <a:cs typeface="Times New Roman" pitchFamily="18" charset="0"/>
              </a:rPr>
              <a:t>Se enrichi  à 98% en France</a:t>
            </a:r>
          </a:p>
        </p:txBody>
      </p:sp>
      <p:pic>
        <p:nvPicPr>
          <p:cNvPr id="890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736975"/>
            <a:ext cx="3057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5005064" y="488866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altLang="fr-FR" sz="2000" dirty="0" smtClean="0">
                <a:solidFill>
                  <a:srgbClr val="1F497D"/>
                </a:solidFill>
              </a:rPr>
              <a:t>Projet a intérêt scientifique et logique régionale dans le cadre du </a:t>
            </a:r>
            <a:r>
              <a:rPr lang="fr-FR" altLang="fr-FR" sz="2000" dirty="0" err="1" smtClean="0">
                <a:solidFill>
                  <a:srgbClr val="1F497D"/>
                </a:solidFill>
              </a:rPr>
              <a:t>Labex</a:t>
            </a:r>
            <a:endParaRPr lang="fr-FR" altLang="fr-FR" sz="20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3"/>
          <p:cNvSpPr>
            <a:spLocks noChangeArrowheads="1"/>
          </p:cNvSpPr>
          <p:nvPr/>
        </p:nvSpPr>
        <p:spPr bwMode="auto">
          <a:xfrm>
            <a:off x="2159000" y="-9525"/>
            <a:ext cx="0" cy="1074738"/>
          </a:xfrm>
          <a:prstGeom prst="roundRect">
            <a:avLst>
              <a:gd name="adj" fmla="val 4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3600" b="1">
              <a:solidFill>
                <a:srgbClr val="FFFFFF"/>
              </a:solidFill>
              <a:latin typeface="Calibri" pitchFamily="34" charset="0"/>
            </a:endParaRPr>
          </a:p>
          <a:p>
            <a:pPr defTabSz="45720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fr-FR" sz="36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1139" name="Picture 7" descr="C:\Documents and Settings\bourgeoi\Bureau\NEMO 27-05-2011\Super Nemo\Mat\Module calorimetre\Images\Mai 2011\256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4638"/>
            <a:ext cx="16351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2847975"/>
            <a:ext cx="37242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9150" y="2798763"/>
            <a:ext cx="32242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ZoneTexte 4"/>
          <p:cNvSpPr txBox="1">
            <a:spLocks noChangeArrowheads="1"/>
          </p:cNvSpPr>
          <p:nvPr/>
        </p:nvSpPr>
        <p:spPr bwMode="auto">
          <a:xfrm>
            <a:off x="638175" y="5335588"/>
            <a:ext cx="8140700" cy="1477962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defTabSz="457200">
              <a:buFont typeface="Wingdings" pitchFamily="2" charset="2"/>
              <a:buChar char="q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Construction a commencé pour différents éléments</a:t>
            </a:r>
          </a:p>
          <a:p>
            <a:pPr marL="285750" indent="-285750" defTabSz="457200">
              <a:buFont typeface="Wingdings" pitchFamily="2" charset="2"/>
              <a:buChar char="q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Installation et  </a:t>
            </a:r>
            <a:r>
              <a:rPr lang="fr-FR" altLang="fr-FR" sz="1800" dirty="0" err="1">
                <a:solidFill>
                  <a:srgbClr val="000000"/>
                </a:solidFill>
                <a:latin typeface="Calibri" pitchFamily="34" charset="0"/>
              </a:rPr>
              <a:t>commissioning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 (2013 – 2014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</a:rPr>
              <a:t>) au 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Laboratoire Souterrain de Modane</a:t>
            </a:r>
          </a:p>
          <a:p>
            <a:pPr marL="285750" indent="-285750" defTabSz="457200">
              <a:buFont typeface="Wingdings" pitchFamily="2" charset="2"/>
              <a:buChar char="q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Prises de données  2015-2016</a:t>
            </a:r>
          </a:p>
          <a:p>
            <a:pPr marL="285750" indent="-285750" defTabSz="457200">
              <a:buFont typeface="Wingdings" pitchFamily="2" charset="2"/>
              <a:buChar char="q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Pas de fond attendu</a:t>
            </a:r>
          </a:p>
          <a:p>
            <a:pPr marL="285750" indent="-285750" defTabSz="457200">
              <a:buFont typeface="Wingdings" pitchFamily="2" charset="2"/>
              <a:buChar char="q"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Sensitivité après 2 ans : T</a:t>
            </a:r>
            <a:r>
              <a:rPr lang="fr-FR" altLang="fr-FR" sz="1800" baseline="-25000" dirty="0">
                <a:solidFill>
                  <a:srgbClr val="000000"/>
                </a:solidFill>
                <a:latin typeface="Calibri" pitchFamily="34" charset="0"/>
              </a:rPr>
              <a:t>1/2 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&gt; 6.6 10</a:t>
            </a:r>
            <a:r>
              <a:rPr lang="fr-FR" altLang="fr-FR" sz="1800" baseline="30000" dirty="0">
                <a:solidFill>
                  <a:srgbClr val="000000"/>
                </a:solidFill>
                <a:latin typeface="Calibri" pitchFamily="34" charset="0"/>
              </a:rPr>
              <a:t>24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 y et &lt;m</a:t>
            </a:r>
            <a:r>
              <a:rPr lang="fr-FR" altLang="fr-FR" sz="1800" baseline="-25000" dirty="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n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</a:rPr>
              <a:t>&gt; &lt; 0.2 -0.4 eV</a:t>
            </a:r>
          </a:p>
        </p:txBody>
      </p:sp>
      <p:pic>
        <p:nvPicPr>
          <p:cNvPr id="91143" name="Picture 14" descr="http://irfu.cea.fr/Images/astImg/2710_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63538"/>
            <a:ext cx="62436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ZoneTexte 1"/>
          <p:cNvSpPr txBox="1">
            <a:spLocks noChangeArrowheads="1"/>
          </p:cNvSpPr>
          <p:nvPr/>
        </p:nvSpPr>
        <p:spPr bwMode="auto">
          <a:xfrm>
            <a:off x="14288" y="-57150"/>
            <a:ext cx="424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3333CC"/>
                </a:solidFill>
              </a:rPr>
              <a:t>Installation au LSM et calendrier</a:t>
            </a:r>
          </a:p>
        </p:txBody>
      </p:sp>
      <p:sp>
        <p:nvSpPr>
          <p:cNvPr id="9114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40307-B80F-4E1F-9D89-04C7C1874703}" type="slidenum">
              <a:rPr lang="fr-FR" altLang="fr-FR" smtClean="0">
                <a:solidFill>
                  <a:srgbClr val="898989"/>
                </a:solidFill>
              </a:rPr>
              <a:pPr/>
              <a:t>13</a:t>
            </a:fld>
            <a:endParaRPr lang="fr-FR" altLang="fr-FR" smtClean="0">
              <a:solidFill>
                <a:srgbClr val="898989"/>
              </a:solidFill>
            </a:endParaRPr>
          </a:p>
        </p:txBody>
      </p:sp>
      <p:pic>
        <p:nvPicPr>
          <p:cNvPr id="91146" name="Picture 2" descr="http://www.nap.edu/books/0309074061/xhtml/images/p20006cdfg149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17463"/>
            <a:ext cx="272732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03/10/2013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Prospectives LAPP 2013                           Pablo DEL AMO SANCHEZ, LAPP, </a:t>
            </a:r>
            <a:r>
              <a:rPr lang="fr-FR" dirty="0" err="1" smtClean="0"/>
              <a:t>UniSavoie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512" y="188640"/>
            <a:ext cx="8784976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44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de masse et CP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6876256" y="2780928"/>
            <a:ext cx="648072" cy="43204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03/10/2013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Prospectives LAPP 2013                           Pablo DEL AMO SANCHEZ, LAPP, </a:t>
            </a:r>
            <a:r>
              <a:rPr lang="fr-FR" dirty="0" err="1" smtClean="0"/>
              <a:t>UniSavoie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391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512" y="188640"/>
            <a:ext cx="8784976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de masse et CP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 (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nécessite connaissance de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</a:t>
            </a:r>
            <a:r>
              <a:rPr lang="fr-FR" sz="2400" dirty="0" smtClean="0"/>
              <a:t>e de masse (signe de </a:t>
            </a:r>
            <a:r>
              <a:rPr lang="el-GR" sz="2400" dirty="0" smtClean="0"/>
              <a:t>Δ</a:t>
            </a:r>
            <a:r>
              <a:rPr lang="fr-FR" sz="2400" dirty="0" smtClean="0"/>
              <a:t>) : 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6876256" y="332656"/>
            <a:ext cx="648072" cy="43204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06627" y="2690813"/>
            <a:ext cx="4410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4499992" y="1916832"/>
            <a:ext cx="86409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436096" y="1916832"/>
            <a:ext cx="86409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39552" y="1340768"/>
            <a:ext cx="86409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8388424" y="1340768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453" y="3379624"/>
            <a:ext cx="4067547" cy="34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39380"/>
            <a:ext cx="6486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251520" y="2811388"/>
            <a:ext cx="86409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7504" y="3603476"/>
            <a:ext cx="86409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940152" y="2811388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092552" y="3531468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355976" y="3603476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211960" y="2811388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131840" y="2811388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275856" y="3603476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78F61-C0C1-4727-AB69-53C7ECF668E4}" type="slidenum">
              <a:rPr lang="fr-FR" altLang="fr-FR" smtClean="0"/>
              <a:pPr/>
              <a:t>16</a:t>
            </a:fld>
            <a:endParaRPr lang="fr-FR" altLang="fr-FR" smtClean="0"/>
          </a:p>
        </p:txBody>
      </p:sp>
      <p:sp>
        <p:nvSpPr>
          <p:cNvPr id="93187" name="ZoneTexte 2"/>
          <p:cNvSpPr txBox="1">
            <a:spLocks noChangeArrowheads="1"/>
          </p:cNvSpPr>
          <p:nvPr/>
        </p:nvSpPr>
        <p:spPr bwMode="auto">
          <a:xfrm>
            <a:off x="87313" y="1012825"/>
            <a:ext cx="3445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00FF"/>
                </a:solidFill>
              </a:rPr>
              <a:t>Enjeu </a:t>
            </a:r>
            <a:r>
              <a:rPr lang="fr-FR" altLang="fr-FR" dirty="0" smtClean="0">
                <a:solidFill>
                  <a:srgbClr val="0000FF"/>
                </a:solidFill>
              </a:rPr>
              <a:t>mondial pour le long terme :</a:t>
            </a:r>
            <a:endParaRPr lang="fr-FR" altLang="fr-FR" dirty="0">
              <a:solidFill>
                <a:srgbClr val="0000FF"/>
              </a:solidFill>
            </a:endParaRPr>
          </a:p>
        </p:txBody>
      </p:sp>
      <p:sp>
        <p:nvSpPr>
          <p:cNvPr id="93188" name="ZoneTexte 3"/>
          <p:cNvSpPr txBox="1">
            <a:spLocks noChangeArrowheads="1"/>
          </p:cNvSpPr>
          <p:nvPr/>
        </p:nvSpPr>
        <p:spPr bwMode="auto">
          <a:xfrm>
            <a:off x="754063" y="1474788"/>
            <a:ext cx="79041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dirty="0">
                <a:solidFill>
                  <a:srgbClr val="C00000"/>
                </a:solidFill>
              </a:rPr>
              <a:t>Hiérarchie de masse: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</a:rPr>
              <a:t>atmosphérique (ex: pré-étude en cours </a:t>
            </a:r>
            <a:r>
              <a:rPr lang="fr-FR" altLang="fr-FR" sz="1800" dirty="0" err="1">
                <a:solidFill>
                  <a:srgbClr val="000000"/>
                </a:solidFill>
              </a:rPr>
              <a:t>Pingu</a:t>
            </a:r>
            <a:r>
              <a:rPr lang="fr-FR" altLang="fr-FR" sz="1800" dirty="0">
                <a:solidFill>
                  <a:srgbClr val="000000"/>
                </a:solidFill>
              </a:rPr>
              <a:t>, </a:t>
            </a:r>
            <a:r>
              <a:rPr lang="fr-FR" altLang="fr-FR" sz="1800" dirty="0" err="1">
                <a:solidFill>
                  <a:srgbClr val="000000"/>
                </a:solidFill>
              </a:rPr>
              <a:t>Orca</a:t>
            </a:r>
            <a:r>
              <a:rPr lang="fr-FR" altLang="fr-FR" sz="1800" dirty="0">
                <a:solidFill>
                  <a:srgbClr val="000000"/>
                </a:solidFill>
              </a:rPr>
              <a:t>…)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</a:rPr>
              <a:t>Réacteurs (ex: JUNO (Daya </a:t>
            </a:r>
            <a:r>
              <a:rPr lang="fr-FR" altLang="fr-FR" sz="1800" dirty="0" err="1">
                <a:solidFill>
                  <a:srgbClr val="000000"/>
                </a:solidFill>
              </a:rPr>
              <a:t>Bay</a:t>
            </a:r>
            <a:r>
              <a:rPr lang="fr-FR" altLang="fr-FR" sz="1800" dirty="0">
                <a:solidFill>
                  <a:srgbClr val="000000"/>
                </a:solidFill>
              </a:rPr>
              <a:t> II), ou RENO-50 (20kton de </a:t>
            </a:r>
            <a:r>
              <a:rPr lang="fr-FR" altLang="fr-FR" sz="1800" dirty="0" err="1">
                <a:solidFill>
                  <a:srgbClr val="000000"/>
                </a:solidFill>
              </a:rPr>
              <a:t>LSc</a:t>
            </a:r>
            <a:r>
              <a:rPr lang="fr-FR" altLang="fr-FR" sz="1800" dirty="0">
                <a:solidFill>
                  <a:srgbClr val="000000"/>
                </a:solidFill>
              </a:rPr>
              <a:t>, 60 km)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</a:rPr>
              <a:t>Faisceau Long </a:t>
            </a:r>
            <a:r>
              <a:rPr lang="fr-FR" altLang="fr-FR" sz="1800" dirty="0" err="1">
                <a:solidFill>
                  <a:srgbClr val="000000"/>
                </a:solidFill>
              </a:rPr>
              <a:t>BaseLine</a:t>
            </a:r>
            <a:r>
              <a:rPr lang="fr-FR" altLang="fr-FR" sz="1800" dirty="0">
                <a:solidFill>
                  <a:srgbClr val="000000"/>
                </a:solidFill>
              </a:rPr>
              <a:t> (&gt; 1000 km)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</a:rPr>
              <a:t>Europe =&gt; LBNO avec Argon Liquide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</a:rPr>
              <a:t>US =&gt; LBNE avec Argon Liquide</a:t>
            </a:r>
          </a:p>
        </p:txBody>
      </p:sp>
      <p:sp>
        <p:nvSpPr>
          <p:cNvPr id="93189" name="ZoneTexte 5"/>
          <p:cNvSpPr txBox="1">
            <a:spLocks noChangeArrowheads="1"/>
          </p:cNvSpPr>
          <p:nvPr/>
        </p:nvSpPr>
        <p:spPr bwMode="auto">
          <a:xfrm>
            <a:off x="755650" y="3389313"/>
            <a:ext cx="68516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solidFill>
                  <a:srgbClr val="C00000"/>
                </a:solidFill>
              </a:rPr>
              <a:t>Violation CP: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Faisceau Long BaseLine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Europe =&gt; LBNO avec Argon Liquide / 2300 et 1300 km?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US =&gt; LBNE avec Argon Liquide / 1300 km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Japon =&gt; Cerenkov à eau / 295 km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90" name="ZoneTexte 6"/>
          <p:cNvSpPr txBox="1">
            <a:spLocks noChangeArrowheads="1"/>
          </p:cNvSpPr>
          <p:nvPr/>
        </p:nvSpPr>
        <p:spPr bwMode="auto">
          <a:xfrm>
            <a:off x="730250" y="5262563"/>
            <a:ext cx="7945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C00000"/>
                </a:solidFill>
              </a:rPr>
              <a:t>A terme</a:t>
            </a:r>
            <a:r>
              <a:rPr lang="fr-FR" altLang="fr-FR">
                <a:solidFill>
                  <a:srgbClr val="000000"/>
                </a:solidFill>
              </a:rPr>
              <a:t>: probablement 1 seul projet de faisceau LBL dans le monde mais dispositif incontournable pour la violation CP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88640"/>
            <a:ext cx="8229600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masse et CP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6876256" y="332656"/>
            <a:ext cx="648072" cy="43204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_LAPP_tex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341438"/>
            <a:ext cx="4162426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B7D51-F1AB-4BB4-9B96-283CFDE0601D}" type="slidenum">
              <a:rPr lang="fr-FR" altLang="fr-FR" smtClean="0">
                <a:solidFill>
                  <a:srgbClr val="898989"/>
                </a:solidFill>
              </a:rPr>
              <a:pPr/>
              <a:t>17</a:t>
            </a:fld>
            <a:endParaRPr lang="fr-FR" altLang="fr-FR" smtClean="0">
              <a:solidFill>
                <a:srgbClr val="898989"/>
              </a:solidFill>
            </a:endParaRPr>
          </a:p>
        </p:txBody>
      </p:sp>
      <p:sp>
        <p:nvSpPr>
          <p:cNvPr id="97284" name="ZoneTexte 5"/>
          <p:cNvSpPr txBox="1">
            <a:spLocks noChangeArrowheads="1"/>
          </p:cNvSpPr>
          <p:nvPr/>
        </p:nvSpPr>
        <p:spPr bwMode="auto">
          <a:xfrm>
            <a:off x="34925" y="44450"/>
            <a:ext cx="443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C00000"/>
                </a:solidFill>
              </a:rPr>
              <a:t>Projet européen de Long Baseline:</a:t>
            </a:r>
          </a:p>
        </p:txBody>
      </p:sp>
      <p:sp>
        <p:nvSpPr>
          <p:cNvPr id="97285" name="ZoneTexte 6"/>
          <p:cNvSpPr txBox="1">
            <a:spLocks noChangeArrowheads="1"/>
          </p:cNvSpPr>
          <p:nvPr/>
        </p:nvSpPr>
        <p:spPr bwMode="auto">
          <a:xfrm>
            <a:off x="468313" y="549275"/>
            <a:ext cx="654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Après les études de LAGUNA et LAGUNA-LBNO</a:t>
            </a:r>
          </a:p>
        </p:txBody>
      </p:sp>
      <p:sp>
        <p:nvSpPr>
          <p:cNvPr id="97286" name="ZoneTexte 7"/>
          <p:cNvSpPr txBox="1">
            <a:spLocks noChangeArrowheads="1"/>
          </p:cNvSpPr>
          <p:nvPr/>
        </p:nvSpPr>
        <p:spPr bwMode="auto">
          <a:xfrm>
            <a:off x="3765550" y="981075"/>
            <a:ext cx="5214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3333CC"/>
                </a:solidFill>
              </a:rPr>
              <a:t>CERN-Pyhäsalmi (2300 km)</a:t>
            </a:r>
          </a:p>
          <a:p>
            <a:r>
              <a:rPr lang="fr-FR" altLang="fr-FR">
                <a:solidFill>
                  <a:srgbClr val="3333CC"/>
                </a:solidFill>
              </a:rPr>
              <a:t>GLACIER (20 kton) + MIND (35 ktons)</a:t>
            </a:r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819400"/>
            <a:ext cx="43624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ZoneTexte 1"/>
          <p:cNvSpPr txBox="1">
            <a:spLocks noChangeArrowheads="1"/>
          </p:cNvSpPr>
          <p:nvPr/>
        </p:nvSpPr>
        <p:spPr bwMode="auto">
          <a:xfrm>
            <a:off x="4876800" y="1900238"/>
            <a:ext cx="3462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Puis approche séquentielle</a:t>
            </a:r>
          </a:p>
          <a:p>
            <a:r>
              <a:rPr lang="fr-FR" altLang="fr-FR">
                <a:solidFill>
                  <a:srgbClr val="000000"/>
                </a:solidFill>
              </a:rPr>
              <a:t>20kton =&gt; 50 kton LAr</a:t>
            </a:r>
          </a:p>
        </p:txBody>
      </p:sp>
      <p:pic>
        <p:nvPicPr>
          <p:cNvPr id="9" name="Image 8" descr="Logo_LAPP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789363"/>
            <a:ext cx="7700962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5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B0362-936B-410C-B1DD-9D9E5CE024E8}" type="slidenum">
              <a:rPr lang="fr-FR" altLang="fr-FR" smtClean="0">
                <a:solidFill>
                  <a:srgbClr val="898989"/>
                </a:solidFill>
              </a:rPr>
              <a:pPr/>
              <a:t>18</a:t>
            </a:fld>
            <a:endParaRPr lang="fr-FR" altLang="fr-FR" smtClean="0">
              <a:solidFill>
                <a:srgbClr val="898989"/>
              </a:solidFill>
            </a:endParaRPr>
          </a:p>
        </p:txBody>
      </p:sp>
      <p:sp>
        <p:nvSpPr>
          <p:cNvPr id="96260" name="Text Box 24"/>
          <p:cNvSpPr txBox="1">
            <a:spLocks noChangeArrowheads="1"/>
          </p:cNvSpPr>
          <p:nvPr/>
        </p:nvSpPr>
        <p:spPr bwMode="auto">
          <a:xfrm>
            <a:off x="5651500" y="6119813"/>
            <a:ext cx="3313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1600" b="1">
                <a:solidFill>
                  <a:srgbClr val="000000"/>
                </a:solidFill>
                <a:latin typeface="Arial" pitchFamily="34" charset="0"/>
              </a:rPr>
              <a:t>Liq. Argon </a:t>
            </a:r>
            <a:r>
              <a:rPr lang="fr-FR" altLang="fr-FR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fr-FR" altLang="fr-FR" sz="1600" b="1">
                <a:solidFill>
                  <a:srgbClr val="000000"/>
                </a:solidFill>
                <a:latin typeface="Arial" pitchFamily="34" charset="0"/>
              </a:rPr>
              <a:t>100kT</a:t>
            </a:r>
          </a:p>
        </p:txBody>
      </p:sp>
      <p:sp>
        <p:nvSpPr>
          <p:cNvPr id="96261" name="Text Box 25"/>
          <p:cNvSpPr txBox="1">
            <a:spLocks noChangeArrowheads="1"/>
          </p:cNvSpPr>
          <p:nvPr/>
        </p:nvSpPr>
        <p:spPr bwMode="auto">
          <a:xfrm>
            <a:off x="52388" y="6488113"/>
            <a:ext cx="394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1600" b="1">
                <a:solidFill>
                  <a:srgbClr val="000000"/>
                </a:solidFill>
              </a:rPr>
              <a:t>Water Č</a:t>
            </a:r>
            <a:r>
              <a:rPr lang="fr-FR" altLang="fr-FR" sz="1600" b="1">
                <a:solidFill>
                  <a:srgbClr val="000000"/>
                </a:solidFill>
                <a:latin typeface="Arial" pitchFamily="34" charset="0"/>
              </a:rPr>
              <a:t>erenkov 2x 300kT</a:t>
            </a:r>
          </a:p>
        </p:txBody>
      </p:sp>
      <p:sp>
        <p:nvSpPr>
          <p:cNvPr id="96262" name="Text Box 26"/>
          <p:cNvSpPr txBox="1">
            <a:spLocks noChangeArrowheads="1"/>
          </p:cNvSpPr>
          <p:nvPr/>
        </p:nvSpPr>
        <p:spPr bwMode="auto">
          <a:xfrm>
            <a:off x="2843213" y="6488113"/>
            <a:ext cx="2592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fr-FR" altLang="fr-FR" sz="1600" b="1">
                <a:solidFill>
                  <a:srgbClr val="000000"/>
                </a:solidFill>
                <a:latin typeface="Arial" pitchFamily="34" charset="0"/>
              </a:rPr>
              <a:t>Liq. Scintillator</a:t>
            </a:r>
            <a:r>
              <a:rPr lang="fr-FR" altLang="fr-FR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fr-FR" altLang="fr-FR" sz="1600" b="1">
                <a:solidFill>
                  <a:srgbClr val="000000"/>
                </a:solidFill>
                <a:latin typeface="Arial" pitchFamily="34" charset="0"/>
              </a:rPr>
              <a:t>50kT</a:t>
            </a:r>
          </a:p>
        </p:txBody>
      </p:sp>
      <p:sp>
        <p:nvSpPr>
          <p:cNvPr id="96263" name="Rectangle 28"/>
          <p:cNvSpPr>
            <a:spLocks noChangeArrowheads="1"/>
          </p:cNvSpPr>
          <p:nvPr/>
        </p:nvSpPr>
        <p:spPr bwMode="auto">
          <a:xfrm>
            <a:off x="250825" y="893763"/>
            <a:ext cx="88582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Propriétés des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 (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oscillation, violation CP </a:t>
            </a:r>
            <a:r>
              <a:rPr lang="fr-FR" altLang="fr-FR" sz="2000" dirty="0" err="1" smtClean="0">
                <a:solidFill>
                  <a:srgbClr val="1F497D"/>
                </a:solidFill>
                <a:latin typeface="Calibri" pitchFamily="34" charset="0"/>
              </a:rPr>
              <a:t>leptonique</a:t>
            </a:r>
            <a:r>
              <a:rPr lang="fr-FR" altLang="fr-FR" sz="2000" dirty="0" smtClean="0">
                <a:solidFill>
                  <a:srgbClr val="1F497D"/>
                </a:solidFill>
                <a:latin typeface="Calibri" pitchFamily="34" charset="0"/>
              </a:rPr>
              <a:t>:</a:t>
            </a:r>
          </a:p>
          <a:p>
            <a:r>
              <a:rPr lang="fr-FR" altLang="fr-FR" sz="2000" dirty="0" smtClean="0">
                <a:solidFill>
                  <a:srgbClr val="1F497D"/>
                </a:solidFill>
                <a:latin typeface="Calibri" pitchFamily="34" charset="0"/>
              </a:rPr>
              <a:t>faisceaux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,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fr-FR" altLang="fr-FR" sz="2000" dirty="0" err="1">
                <a:solidFill>
                  <a:srgbClr val="1F497D"/>
                </a:solidFill>
                <a:latin typeface="Calibri" pitchFamily="34" charset="0"/>
              </a:rPr>
              <a:t>atm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..)</a:t>
            </a:r>
            <a:endParaRPr lang="fr-FR" altLang="fr-FR" sz="2000" dirty="0">
              <a:solidFill>
                <a:srgbClr val="1F497D"/>
              </a:solidFill>
              <a:latin typeface="Symbol" pitchFamily="18" charset="2"/>
            </a:endParaRPr>
          </a:p>
          <a:p>
            <a:pPr>
              <a:buFontTx/>
              <a:buChar char="•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Etudes de phénomènes astrophysiques  liés aux 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Effondrement gravitationnel d’étoiles  (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des Supernovae)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Formation des étoiles au début de l’univers (fond diffus de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de SN) 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Etude des processus de fusion  avec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 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solaires)</a:t>
            </a:r>
          </a:p>
          <a:p>
            <a:pPr>
              <a:buFontTx/>
              <a:buChar char="•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Test des modèles géophysiques de la terre  (</a:t>
            </a:r>
            <a:r>
              <a:rPr lang="fr-FR" altLang="fr-FR" sz="2000" dirty="0" err="1">
                <a:solidFill>
                  <a:srgbClr val="1F497D"/>
                </a:solidFill>
                <a:latin typeface="Calibri" pitchFamily="34" charset="0"/>
              </a:rPr>
              <a:t>Geo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-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,  U, Th - </a:t>
            </a:r>
            <a:r>
              <a:rPr lang="fr-FR" altLang="fr-FR" sz="2000" dirty="0">
                <a:solidFill>
                  <a:srgbClr val="1F497D"/>
                </a:solidFill>
                <a:latin typeface="Symbol" pitchFamily="18" charset="2"/>
              </a:rPr>
              <a:t>n</a:t>
            </a: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fr-FR" altLang="fr-FR" sz="2000" dirty="0">
                <a:solidFill>
                  <a:srgbClr val="1F497D"/>
                </a:solidFill>
                <a:latin typeface="Calibri" pitchFamily="34" charset="0"/>
              </a:rPr>
              <a:t> Désintégration du proton </a:t>
            </a:r>
          </a:p>
        </p:txBody>
      </p:sp>
      <p:sp>
        <p:nvSpPr>
          <p:cNvPr id="96264" name="ZoneTexte 1"/>
          <p:cNvSpPr txBox="1">
            <a:spLocks noChangeArrowheads="1"/>
          </p:cNvSpPr>
          <p:nvPr/>
        </p:nvSpPr>
        <p:spPr bwMode="auto">
          <a:xfrm>
            <a:off x="52388" y="365125"/>
            <a:ext cx="397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FF0000"/>
                </a:solidFill>
                <a:latin typeface="Calibri" pitchFamily="34" charset="0"/>
              </a:rPr>
              <a:t>Riche programme de physique</a:t>
            </a:r>
          </a:p>
        </p:txBody>
      </p:sp>
      <p:pic>
        <p:nvPicPr>
          <p:cNvPr id="9" name="Image 8" descr="Logo_LAPP_tex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ν</a:t>
            </a:r>
            <a:r>
              <a:rPr lang="fr-FR" sz="2000" dirty="0" smtClean="0"/>
              <a:t> +</a:t>
            </a:r>
            <a:r>
              <a:rPr lang="el-GR" sz="2000" dirty="0" smtClean="0"/>
              <a:t> ν</a:t>
            </a:r>
            <a:r>
              <a:rPr lang="fr-FR" sz="2000" dirty="0" smtClean="0"/>
              <a:t> </a:t>
            </a:r>
            <a:r>
              <a:rPr lang="fr-FR" sz="2000" dirty="0" err="1" smtClean="0"/>
              <a:t>run</a:t>
            </a:r>
            <a:r>
              <a:rPr lang="fr-FR" sz="2000" dirty="0" smtClean="0"/>
              <a:t>  (75 % + 25% ?)</a:t>
            </a:r>
          </a:p>
          <a:p>
            <a:r>
              <a:rPr lang="fr-FR" sz="2000" dirty="0" err="1" smtClean="0"/>
              <a:t>Wideband</a:t>
            </a:r>
            <a:r>
              <a:rPr lang="fr-FR" sz="2000" dirty="0" smtClean="0"/>
              <a:t> </a:t>
            </a:r>
            <a:r>
              <a:rPr lang="fr-FR" sz="2000" dirty="0" err="1" smtClean="0"/>
              <a:t>beam</a:t>
            </a:r>
            <a:r>
              <a:rPr lang="fr-FR" sz="2000" dirty="0" smtClean="0"/>
              <a:t> : 2 maximums d’oscillation</a:t>
            </a:r>
          </a:p>
          <a:p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maximum plus sensible à CP !</a:t>
            </a:r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297360"/>
            <a:ext cx="2160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898" y="2283592"/>
            <a:ext cx="6394102" cy="457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1331640" y="2204864"/>
            <a:ext cx="5472608" cy="122413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187624" y="2276872"/>
            <a:ext cx="5544616" cy="273630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Questions </a:t>
            </a:r>
            <a:r>
              <a:rPr lang="en-GB" sz="4400" dirty="0" err="1" smtClean="0"/>
              <a:t>ouvertes</a:t>
            </a:r>
            <a:endParaRPr lang="en-GB" sz="4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0" y="184482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fr-FR" sz="3200" dirty="0" smtClean="0"/>
              <a:t>Violation de CP dans leptons ?</a:t>
            </a:r>
            <a:endParaRPr lang="fr-FR" sz="3200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Quel est le ν le plus léger ? </a:t>
            </a:r>
            <a:r>
              <a:rPr lang="fr-FR" sz="2000" dirty="0" smtClean="0"/>
              <a:t>(hiérarchie de </a:t>
            </a:r>
            <a:r>
              <a:rPr lang="fr-FR" sz="2000" dirty="0" smtClean="0"/>
              <a:t>masses </a:t>
            </a:r>
            <a:r>
              <a:rPr lang="fr-FR" sz="2000" dirty="0" smtClean="0"/>
              <a:t>?)</a:t>
            </a: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ν, fermion Dirac ou </a:t>
            </a:r>
            <a:r>
              <a:rPr lang="fr-FR" sz="3200" dirty="0" err="1" smtClean="0"/>
              <a:t>Majorana</a:t>
            </a:r>
            <a:r>
              <a:rPr lang="fr-FR" sz="3200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Echelle absolue des masses des ν </a:t>
            </a:r>
            <a:r>
              <a:rPr lang="fr-FR" sz="3200" dirty="0" smtClean="0"/>
              <a:t>s ?</a:t>
            </a: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Combien de ν s ? </a:t>
            </a:r>
            <a:r>
              <a:rPr lang="fr-FR" sz="2000" dirty="0" smtClean="0"/>
              <a:t>(stériles ?)</a:t>
            </a:r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8110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915816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A. Rubbia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fr-FR" dirty="0" smtClean="0"/>
              <a:t>LBNO, seul projet sensible à</a:t>
            </a:r>
          </a:p>
          <a:p>
            <a:pPr>
              <a:buNone/>
            </a:pPr>
            <a:r>
              <a:rPr lang="fr-FR" dirty="0" smtClean="0"/>
              <a:t>hiérarchie de masses à &gt; 5 </a:t>
            </a:r>
            <a:r>
              <a:rPr lang="el-GR" dirty="0" smtClean="0"/>
              <a:t>σ</a:t>
            </a:r>
            <a:r>
              <a:rPr lang="fr-FR" dirty="0" smtClean="0"/>
              <a:t> ?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Bimagic</a:t>
            </a:r>
            <a:r>
              <a:rPr lang="en-US" sz="2000" dirty="0" smtClean="0"/>
              <a:t> baseline” 2530 km</a:t>
            </a:r>
            <a:r>
              <a:rPr lang="fr-FR" sz="2000" dirty="0" smtClean="0"/>
              <a:t> maximise</a:t>
            </a:r>
          </a:p>
          <a:p>
            <a:pPr>
              <a:buNone/>
            </a:pPr>
            <a:r>
              <a:rPr lang="fr-FR" sz="2000" dirty="0" smtClean="0"/>
              <a:t>séparation des effets de matière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61679"/>
            <a:ext cx="3635896" cy="26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318" y="4077072"/>
            <a:ext cx="36851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660232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NH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372200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IH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fr-FR" dirty="0" err="1" smtClean="0"/>
              <a:t>LBNx</a:t>
            </a:r>
            <a:r>
              <a:rPr lang="fr-FR" dirty="0" smtClean="0"/>
              <a:t>, projet phare de la physique des </a:t>
            </a:r>
            <a:r>
              <a:rPr lang="el-GR" dirty="0" smtClean="0"/>
              <a:t>ν</a:t>
            </a:r>
            <a:r>
              <a:rPr lang="fr-FR" dirty="0" smtClean="0"/>
              <a:t>s autour de ~2025</a:t>
            </a:r>
          </a:p>
          <a:p>
            <a:r>
              <a:rPr lang="fr-FR" dirty="0" smtClean="0"/>
              <a:t>R&amp;D sur détecteur </a:t>
            </a:r>
            <a:r>
              <a:rPr lang="fr-FR" dirty="0" err="1" smtClean="0"/>
              <a:t>LAr</a:t>
            </a:r>
            <a:r>
              <a:rPr lang="fr-FR" dirty="0" smtClean="0"/>
              <a:t> permet participation du LAPP au projet européen (LBNO) ou américain (LBNE)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EEF92A-140F-42E9-A384-219A36C8AF8E}" type="slidenum">
              <a:rPr lang="fr-FR" smtClean="0">
                <a:solidFill>
                  <a:srgbClr val="898989"/>
                </a:solidFill>
              </a:rPr>
              <a:pPr/>
              <a:t>23</a:t>
            </a:fld>
            <a:endParaRPr lang="fr-FR" smtClean="0">
              <a:solidFill>
                <a:srgbClr val="898989"/>
              </a:solidFill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395413"/>
            <a:ext cx="4219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ZoneTexte 2"/>
          <p:cNvSpPr txBox="1">
            <a:spLocks noChangeArrowheads="1"/>
          </p:cNvSpPr>
          <p:nvPr/>
        </p:nvSpPr>
        <p:spPr bwMode="auto">
          <a:xfrm>
            <a:off x="182563" y="101600"/>
            <a:ext cx="462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C00000"/>
                </a:solidFill>
              </a:rPr>
              <a:t>Détecteur de très grande dimension:</a:t>
            </a:r>
          </a:p>
        </p:txBody>
      </p:sp>
      <p:sp>
        <p:nvSpPr>
          <p:cNvPr id="116741" name="ZoneTexte 3"/>
          <p:cNvSpPr txBox="1">
            <a:spLocks noChangeArrowheads="1"/>
          </p:cNvSpPr>
          <p:nvPr/>
        </p:nvSpPr>
        <p:spPr bwMode="auto">
          <a:xfrm>
            <a:off x="314325" y="552450"/>
            <a:ext cx="867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Principe: lecture double phase Argon (liquide et gaz) </a:t>
            </a:r>
            <a:r>
              <a:rPr lang="fr-FR" sz="2000" dirty="0" smtClean="0">
                <a:solidFill>
                  <a:srgbClr val="000000"/>
                </a:solidFill>
              </a:rPr>
              <a:t>après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une </a:t>
            </a:r>
            <a:r>
              <a:rPr lang="fr-FR" sz="2000" dirty="0">
                <a:solidFill>
                  <a:srgbClr val="000000"/>
                </a:solidFill>
              </a:rPr>
              <a:t>distance de dérive pouvant aller jusqu’à 20m</a:t>
            </a:r>
          </a:p>
        </p:txBody>
      </p:sp>
      <p:sp>
        <p:nvSpPr>
          <p:cNvPr id="116742" name="Rectangle 5"/>
          <p:cNvSpPr>
            <a:spLocks noChangeArrowheads="1"/>
          </p:cNvSpPr>
          <p:nvPr/>
        </p:nvSpPr>
        <p:spPr bwMode="auto">
          <a:xfrm>
            <a:off x="669925" y="4292600"/>
            <a:ext cx="79644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C00000"/>
                </a:solidFill>
              </a:rPr>
              <a:t>Points techniques à valider avec un prototype de grande échelle: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Technique de construction des réservoirs LNG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Système de purification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Grande longueur de dérive des électrons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Système de Haute tension des électrodes 300-600 KV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Lecture à double-phase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L’électronique de lecture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</a:rPr>
              <a:t>Reconstruction des interactions dans la TPC </a:t>
            </a:r>
          </a:p>
        </p:txBody>
      </p:sp>
      <p:pic>
        <p:nvPicPr>
          <p:cNvPr id="7" name="Image 6" descr="Logo_LAPP_tex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92150"/>
            <a:ext cx="67691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3BBF96-D5BD-41D8-8818-F57BFADCF0B5}" type="slidenum">
              <a:rPr lang="fr-FR" smtClean="0">
                <a:solidFill>
                  <a:srgbClr val="898989"/>
                </a:solidFill>
              </a:rPr>
              <a:pPr/>
              <a:t>24</a:t>
            </a:fld>
            <a:endParaRPr lang="fr-FR" smtClean="0">
              <a:solidFill>
                <a:srgbClr val="898989"/>
              </a:solidFill>
            </a:endParaRPr>
          </a:p>
        </p:txBody>
      </p:sp>
      <p:sp>
        <p:nvSpPr>
          <p:cNvPr id="117764" name="ZoneTexte 4"/>
          <p:cNvSpPr txBox="1">
            <a:spLocks noChangeArrowheads="1"/>
          </p:cNvSpPr>
          <p:nvPr/>
        </p:nvSpPr>
        <p:spPr bwMode="auto">
          <a:xfrm>
            <a:off x="34925" y="44450"/>
            <a:ext cx="5829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C00000"/>
                </a:solidFill>
              </a:rPr>
              <a:t>Prototype de grande échelle de LAr au CERN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638" y="2658219"/>
            <a:ext cx="3190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ZoneTexte 5"/>
          <p:cNvSpPr txBox="1">
            <a:spLocks noChangeArrowheads="1"/>
          </p:cNvSpPr>
          <p:nvPr/>
        </p:nvSpPr>
        <p:spPr bwMode="auto">
          <a:xfrm>
            <a:off x="6804025" y="1940818"/>
            <a:ext cx="2306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A installer dans la North Area au CERN</a:t>
            </a:r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450850" y="5613400"/>
            <a:ext cx="8208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6x6x6m3 active volume LAr TPC detector with double phase + charge amplification + 2-D collection readout PCB anode. Exposure to charged hadrons beam (1-20 GeV/c) </a:t>
            </a:r>
            <a:endParaRPr lang="fr-FR" sz="2000">
              <a:solidFill>
                <a:srgbClr val="000000"/>
              </a:solidFill>
            </a:endParaRPr>
          </a:p>
        </p:txBody>
      </p:sp>
      <p:pic>
        <p:nvPicPr>
          <p:cNvPr id="8" name="Image 7" descr="Logo_LAPP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613525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49435-7223-449E-A720-A54FD8951391}" type="slidenum">
              <a:rPr lang="fr-BE" altLang="fr-FR" smtClean="0">
                <a:solidFill>
                  <a:srgbClr val="898989"/>
                </a:solidFill>
              </a:rPr>
              <a:pPr/>
              <a:t>25</a:t>
            </a:fld>
            <a:endParaRPr lang="fr-BE" altLang="fr-FR" smtClean="0">
              <a:solidFill>
                <a:srgbClr val="898989"/>
              </a:solidFill>
            </a:endParaRPr>
          </a:p>
        </p:txBody>
      </p:sp>
      <p:sp>
        <p:nvSpPr>
          <p:cNvPr id="99331" name="ZoneTexte 26"/>
          <p:cNvSpPr txBox="1">
            <a:spLocks noChangeArrowheads="1"/>
          </p:cNvSpPr>
          <p:nvPr/>
        </p:nvSpPr>
        <p:spPr bwMode="auto">
          <a:xfrm>
            <a:off x="52388" y="-26988"/>
            <a:ext cx="316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FF"/>
                </a:solidFill>
              </a:rPr>
              <a:t>Long Baseline au LAPP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36538" y="549275"/>
            <a:ext cx="4551362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009900"/>
                </a:solidFill>
              </a:rPr>
              <a:t>Activités envisagées: </a:t>
            </a:r>
          </a:p>
          <a:p>
            <a:pPr>
              <a:defRPr/>
            </a:pPr>
            <a:r>
              <a:rPr lang="fr-FR" sz="2000" dirty="0">
                <a:solidFill>
                  <a:srgbClr val="1F497D"/>
                </a:solidFill>
                <a:latin typeface="Calibri"/>
              </a:rPr>
              <a:t>Participation à la réalisation d’un prototype de détecteur TPC Argon Liquide (6x6x6 m3) au CERN avec APC,IPNL, LPNHE et </a:t>
            </a:r>
            <a:r>
              <a:rPr lang="fr-FR" sz="2000" dirty="0" err="1">
                <a:solidFill>
                  <a:srgbClr val="1F497D"/>
                </a:solidFill>
                <a:latin typeface="Calibri"/>
              </a:rPr>
              <a:t>Irfu</a:t>
            </a:r>
            <a:r>
              <a:rPr lang="fr-FR" sz="2000" dirty="0">
                <a:solidFill>
                  <a:srgbClr val="1F497D"/>
                </a:solidFill>
                <a:latin typeface="Calibri"/>
              </a:rPr>
              <a:t> (voir CS IN2P3 27/06/13):</a:t>
            </a:r>
          </a:p>
          <a:p>
            <a:pPr>
              <a:defRPr/>
            </a:pPr>
            <a:endParaRPr lang="fr-FR" sz="2000" dirty="0">
              <a:solidFill>
                <a:prstClr val="black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Lecture des signaux des photomultiplicateurs: Adapter PMm2 (ANR avec le LAPP 2007-2010) au proto avec environnement cryogénique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fr-FR" sz="2000" dirty="0">
              <a:solidFill>
                <a:srgbClr val="1F497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Automatisme: Système de positionnement du plan d’anode au dessus de la surface du liquide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Mécanique de la Field Cage (électrodes) / du plan d’anodes</a:t>
            </a:r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194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0"/>
            <a:ext cx="3836988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D2E181-1904-4A2D-9E5E-B0FB7E44A348}" type="slidenum">
              <a:rPr lang="fr-FR" smtClean="0">
                <a:solidFill>
                  <a:srgbClr val="898989"/>
                </a:solidFill>
              </a:rPr>
              <a:pPr/>
              <a:t>26</a:t>
            </a:fld>
            <a:endParaRPr lang="fr-FR" smtClean="0">
              <a:solidFill>
                <a:srgbClr val="898989"/>
              </a:solidFill>
            </a:endParaRPr>
          </a:p>
        </p:txBody>
      </p:sp>
      <p:sp>
        <p:nvSpPr>
          <p:cNvPr id="123907" name="ZoneTexte 2"/>
          <p:cNvSpPr txBox="1">
            <a:spLocks noChangeArrowheads="1"/>
          </p:cNvSpPr>
          <p:nvPr/>
        </p:nvSpPr>
        <p:spPr bwMode="auto">
          <a:xfrm>
            <a:off x="107950" y="188913"/>
            <a:ext cx="4405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C00000"/>
                </a:solidFill>
                <a:latin typeface="Calibri" pitchFamily="34" charset="0"/>
              </a:rPr>
              <a:t>Prototype LAr pour Long Baseline:</a:t>
            </a:r>
          </a:p>
        </p:txBody>
      </p:sp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250825" y="836613"/>
            <a:ext cx="2358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alibri" pitchFamily="34" charset="0"/>
              </a:rPr>
              <a:t>Calendrier prévisionnel</a:t>
            </a:r>
            <a:endParaRPr lang="fr-FR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3909" name="ZoneTexte 4"/>
          <p:cNvSpPr txBox="1">
            <a:spLocks noChangeArrowheads="1"/>
          </p:cNvSpPr>
          <p:nvPr/>
        </p:nvSpPr>
        <p:spPr bwMode="auto">
          <a:xfrm>
            <a:off x="296863" y="1557338"/>
            <a:ext cx="7477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mi 2014: fin de la préparation de l’extension du  Hall EHN1 au CERN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mi 2014- mi 2015: construction du réservoir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mi 2015- 2016: instrumentation interne et installation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2016-2017: prise de données sur faisceau de particules chargées </a:t>
            </a:r>
          </a:p>
        </p:txBody>
      </p:sp>
      <p:sp>
        <p:nvSpPr>
          <p:cNvPr id="123910" name="ZoneTexte 4"/>
          <p:cNvSpPr txBox="1">
            <a:spLocks noChangeArrowheads="1"/>
          </p:cNvSpPr>
          <p:nvPr/>
        </p:nvSpPr>
        <p:spPr bwMode="auto">
          <a:xfrm>
            <a:off x="107950" y="4076700"/>
            <a:ext cx="89281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Equipe envisagée</a:t>
            </a:r>
            <a:r>
              <a:rPr lang="fr-FR" sz="2000" dirty="0">
                <a:solidFill>
                  <a:srgbClr val="000000"/>
                </a:solidFill>
              </a:rPr>
              <a:t>: </a:t>
            </a:r>
          </a:p>
          <a:p>
            <a:r>
              <a:rPr lang="fr-FR" sz="2000" dirty="0">
                <a:solidFill>
                  <a:srgbClr val="0000FF"/>
                </a:solidFill>
              </a:rPr>
              <a:t>Electronique:</a:t>
            </a:r>
            <a:r>
              <a:rPr lang="fr-FR" sz="2000" dirty="0">
                <a:solidFill>
                  <a:srgbClr val="000000"/>
                </a:solidFill>
              </a:rPr>
              <a:t> C. </a:t>
            </a:r>
            <a:r>
              <a:rPr lang="fr-FR" sz="2000" dirty="0" err="1">
                <a:solidFill>
                  <a:srgbClr val="000000"/>
                </a:solidFill>
              </a:rPr>
              <a:t>Drancourt</a:t>
            </a:r>
            <a:r>
              <a:rPr lang="fr-FR" sz="2000" dirty="0">
                <a:solidFill>
                  <a:srgbClr val="000000"/>
                </a:solidFill>
              </a:rPr>
              <a:t> pour la lecture des </a:t>
            </a:r>
            <a:r>
              <a:rPr lang="fr-FR" sz="2000" dirty="0" err="1">
                <a:solidFill>
                  <a:srgbClr val="000000"/>
                </a:solidFill>
              </a:rPr>
              <a:t>PMTs</a:t>
            </a:r>
            <a:r>
              <a:rPr lang="fr-FR" sz="2000" dirty="0">
                <a:solidFill>
                  <a:srgbClr val="000000"/>
                </a:solidFill>
              </a:rPr>
              <a:t> basée sur les travaux de PMm2</a:t>
            </a:r>
          </a:p>
          <a:p>
            <a:r>
              <a:rPr lang="fr-FR" sz="2000" dirty="0">
                <a:solidFill>
                  <a:srgbClr val="0000FF"/>
                </a:solidFill>
              </a:rPr>
              <a:t>Mécanique</a:t>
            </a:r>
            <a:r>
              <a:rPr lang="fr-FR" sz="2000" dirty="0">
                <a:solidFill>
                  <a:srgbClr val="000000"/>
                </a:solidFill>
              </a:rPr>
              <a:t>: selon les activités retenues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FF"/>
                </a:solidFill>
              </a:rPr>
              <a:t>Chercheurs</a:t>
            </a:r>
            <a:r>
              <a:rPr lang="fr-FR" sz="2000" dirty="0">
                <a:solidFill>
                  <a:srgbClr val="000000"/>
                </a:solidFill>
              </a:rPr>
              <a:t>: D. </a:t>
            </a:r>
            <a:r>
              <a:rPr lang="fr-FR" sz="2000" dirty="0" err="1">
                <a:solidFill>
                  <a:srgbClr val="000000"/>
                </a:solidFill>
              </a:rPr>
              <a:t>Duchesneau</a:t>
            </a:r>
            <a:r>
              <a:rPr lang="fr-FR" sz="2000" dirty="0">
                <a:solidFill>
                  <a:srgbClr val="000000"/>
                </a:solidFill>
              </a:rPr>
              <a:t>, H. </a:t>
            </a:r>
            <a:r>
              <a:rPr lang="fr-FR" sz="2000" dirty="0" err="1">
                <a:solidFill>
                  <a:srgbClr val="000000"/>
                </a:solidFill>
              </a:rPr>
              <a:t>Pessard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</a:p>
          <a:p>
            <a:r>
              <a:rPr lang="fr-FR" sz="2000" dirty="0">
                <a:solidFill>
                  <a:srgbClr val="000000"/>
                </a:solidFill>
              </a:rPr>
              <a:t>	  + demande d’un </a:t>
            </a:r>
            <a:r>
              <a:rPr lang="fr-FR" sz="2000" dirty="0" err="1">
                <a:solidFill>
                  <a:srgbClr val="000000"/>
                </a:solidFill>
              </a:rPr>
              <a:t>postdoc</a:t>
            </a:r>
            <a:r>
              <a:rPr lang="fr-FR" sz="2000" dirty="0">
                <a:solidFill>
                  <a:srgbClr val="000000"/>
                </a:solidFill>
              </a:rPr>
              <a:t> haut niveau ENIGMASS </a:t>
            </a:r>
            <a:r>
              <a:rPr lang="fr-FR" sz="2000" dirty="0" smtClean="0">
                <a:solidFill>
                  <a:srgbClr val="000000"/>
                </a:solidFill>
              </a:rPr>
              <a:t>prévu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à noter sur les projets LBL à plus long terme: P. </a:t>
            </a:r>
            <a:r>
              <a:rPr lang="fr-FR" sz="2000" dirty="0" err="1">
                <a:solidFill>
                  <a:srgbClr val="000000"/>
                </a:solidFill>
              </a:rPr>
              <a:t>del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Amo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Sanchez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7" name="Image 6" descr="Logo_LAPP_tex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4625"/>
            <a:ext cx="1512168" cy="117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Conclusions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1600" dirty="0" smtClean="0"/>
          </a:p>
          <a:p>
            <a:r>
              <a:rPr lang="en-GB" sz="2400" dirty="0" smtClean="0"/>
              <a:t>Physique </a:t>
            </a:r>
            <a:r>
              <a:rPr lang="en-GB" sz="2400" dirty="0" err="1" smtClean="0"/>
              <a:t>très</a:t>
            </a:r>
            <a:r>
              <a:rPr lang="en-GB" sz="2400" dirty="0" smtClean="0"/>
              <a:t> </a:t>
            </a:r>
            <a:r>
              <a:rPr lang="en-GB" sz="2400" dirty="0" err="1" smtClean="0"/>
              <a:t>intéressante</a:t>
            </a:r>
            <a:r>
              <a:rPr lang="en-GB" sz="2400" dirty="0" smtClean="0"/>
              <a:t> en </a:t>
            </a:r>
            <a:r>
              <a:rPr lang="en-GB" sz="2400" dirty="0" err="1" smtClean="0"/>
              <a:t>vue</a:t>
            </a:r>
            <a:r>
              <a:rPr lang="en-GB" sz="2400" dirty="0" smtClean="0"/>
              <a:t>, avec contributions du LAPP :</a:t>
            </a:r>
          </a:p>
          <a:p>
            <a:pPr lvl="1"/>
            <a:r>
              <a:rPr lang="en-GB" sz="2000" dirty="0" smtClean="0"/>
              <a:t>Double </a:t>
            </a:r>
            <a:r>
              <a:rPr lang="en-GB" sz="2000" dirty="0" err="1" smtClean="0"/>
              <a:t>bêta</a:t>
            </a:r>
            <a:r>
              <a:rPr lang="en-GB" sz="2000" dirty="0" smtClean="0"/>
              <a:t> (</a:t>
            </a:r>
            <a:r>
              <a:rPr lang="en-GB" sz="2000" dirty="0" err="1" smtClean="0"/>
              <a:t>SuperNEMO</a:t>
            </a:r>
            <a:r>
              <a:rPr lang="en-GB" sz="2000" dirty="0" smtClean="0"/>
              <a:t>). </a:t>
            </a:r>
            <a:r>
              <a:rPr lang="en-GB" sz="2000" dirty="0" err="1" smtClean="0"/>
              <a:t>Développement</a:t>
            </a:r>
            <a:r>
              <a:rPr lang="en-GB" sz="2000" dirty="0" smtClean="0"/>
              <a:t> des sources et </a:t>
            </a:r>
            <a:r>
              <a:rPr lang="en-GB" sz="2000" dirty="0" err="1" smtClean="0"/>
              <a:t>SlowControl</a:t>
            </a:r>
            <a:endParaRPr lang="en-GB" sz="2000" dirty="0" smtClean="0"/>
          </a:p>
          <a:p>
            <a:pPr lvl="1"/>
            <a:r>
              <a:rPr lang="en-GB" sz="2000" dirty="0" smtClean="0"/>
              <a:t>Anomalies et </a:t>
            </a:r>
            <a:r>
              <a:rPr lang="en-GB" sz="2000" dirty="0" err="1" smtClean="0"/>
              <a:t>stériles</a:t>
            </a:r>
            <a:r>
              <a:rPr lang="en-GB" sz="2000" dirty="0" smtClean="0"/>
              <a:t> (STEREO). </a:t>
            </a:r>
            <a:r>
              <a:rPr lang="en-GB" sz="2000" dirty="0" err="1" smtClean="0"/>
              <a:t>Mécanique</a:t>
            </a:r>
            <a:r>
              <a:rPr lang="en-GB" sz="2000" dirty="0" smtClean="0"/>
              <a:t> de support et syst. calibration</a:t>
            </a:r>
          </a:p>
          <a:p>
            <a:pPr lvl="1"/>
            <a:r>
              <a:rPr lang="en-GB" sz="2000" dirty="0" smtClean="0"/>
              <a:t>Violation de CP (LBNO). PMm2 en </a:t>
            </a:r>
            <a:r>
              <a:rPr lang="en-GB" sz="2000" dirty="0" err="1" smtClean="0"/>
              <a:t>LAr</a:t>
            </a:r>
            <a:r>
              <a:rPr lang="en-GB" sz="2000" dirty="0" smtClean="0"/>
              <a:t>, </a:t>
            </a:r>
            <a:r>
              <a:rPr lang="en-GB" sz="2000" dirty="0" err="1" smtClean="0"/>
              <a:t>mécanique</a:t>
            </a:r>
            <a:r>
              <a:rPr lang="en-GB" sz="2000" dirty="0" smtClean="0"/>
              <a:t> des anodes </a:t>
            </a:r>
            <a:r>
              <a:rPr lang="en-GB" sz="2000" dirty="0" err="1" smtClean="0"/>
              <a:t>ou</a:t>
            </a:r>
            <a:r>
              <a:rPr lang="en-GB" sz="2000" dirty="0" smtClean="0"/>
              <a:t> field cage</a:t>
            </a:r>
          </a:p>
          <a:p>
            <a:r>
              <a:rPr lang="en-GB" sz="2400" dirty="0" err="1" smtClean="0"/>
              <a:t>Projet</a:t>
            </a:r>
            <a:r>
              <a:rPr lang="en-GB" sz="2400" dirty="0" smtClean="0"/>
              <a:t> de </a:t>
            </a:r>
            <a:r>
              <a:rPr lang="en-GB" sz="2400" dirty="0" err="1" smtClean="0"/>
              <a:t>futur</a:t>
            </a:r>
            <a:r>
              <a:rPr lang="en-GB" sz="2400" dirty="0" smtClean="0"/>
              <a:t> en physique de neutrinos </a:t>
            </a:r>
            <a:r>
              <a:rPr lang="en-GB" sz="2400" dirty="0" err="1" smtClean="0"/>
              <a:t>assez</a:t>
            </a:r>
            <a:r>
              <a:rPr lang="en-GB" sz="2400" dirty="0" smtClean="0"/>
              <a:t> </a:t>
            </a:r>
            <a:r>
              <a:rPr lang="en-GB" sz="2400" dirty="0" err="1" smtClean="0"/>
              <a:t>clair</a:t>
            </a:r>
            <a:r>
              <a:rPr lang="en-GB" sz="2400" dirty="0" smtClean="0"/>
              <a:t> : contributions </a:t>
            </a:r>
            <a:r>
              <a:rPr lang="en-GB" sz="2400" dirty="0" err="1" smtClean="0"/>
              <a:t>prévues</a:t>
            </a:r>
            <a:r>
              <a:rPr lang="en-GB" sz="2400" dirty="0" smtClean="0"/>
              <a:t> </a:t>
            </a:r>
            <a:r>
              <a:rPr lang="en-GB" sz="2400" dirty="0" err="1" smtClean="0"/>
              <a:t>dans</a:t>
            </a:r>
            <a:r>
              <a:rPr lang="en-GB" sz="2400" dirty="0" smtClean="0"/>
              <a:t> </a:t>
            </a:r>
            <a:r>
              <a:rPr lang="en-GB" sz="2400" dirty="0" err="1" smtClean="0"/>
              <a:t>thématiques</a:t>
            </a:r>
            <a:r>
              <a:rPr lang="en-GB" sz="2400" dirty="0" smtClean="0"/>
              <a:t> </a:t>
            </a:r>
            <a:r>
              <a:rPr lang="en-GB" sz="2400" dirty="0" err="1" smtClean="0"/>
              <a:t>majeures</a:t>
            </a:r>
            <a:r>
              <a:rPr lang="en-GB" sz="2400" dirty="0" smtClean="0"/>
              <a:t> !</a:t>
            </a:r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39552" y="134076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STEREO</a:t>
            </a:r>
          </a:p>
          <a:p>
            <a:pPr algn="ctr"/>
            <a:r>
              <a:rPr lang="en-US" dirty="0" smtClean="0"/>
              <a:t>DEL AMO, PESSARD, </a:t>
            </a:r>
            <a:r>
              <a:rPr lang="en-US" dirty="0" err="1" smtClean="0"/>
              <a:t>postdoc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90872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44216" y="90872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fr-FR" dirty="0"/>
          </a:p>
        </p:txBody>
      </p:sp>
      <p:sp>
        <p:nvSpPr>
          <p:cNvPr id="18" name="Triangle rectangle 17"/>
          <p:cNvSpPr/>
          <p:nvPr/>
        </p:nvSpPr>
        <p:spPr>
          <a:xfrm rot="16200000">
            <a:off x="3581636" y="-2133364"/>
            <a:ext cx="1512168" cy="831641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148064" y="170080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LBNO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DUCHESNEAU+PESSARD+postdoc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À terme tous !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76864" y="2276872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Temps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23528" y="2276872"/>
            <a:ext cx="8568952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760640" y="126876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2025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39552" y="2348880"/>
            <a:ext cx="2088232" cy="9361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Démo</a:t>
            </a:r>
            <a:r>
              <a:rPr lang="en-US" dirty="0" smtClean="0"/>
              <a:t> </a:t>
            </a:r>
            <a:r>
              <a:rPr lang="en-US" dirty="0" err="1" smtClean="0"/>
              <a:t>SuperNEMO</a:t>
            </a:r>
            <a:endParaRPr lang="en-US" dirty="0" smtClean="0"/>
          </a:p>
          <a:p>
            <a:pPr algn="ctr"/>
            <a:r>
              <a:rPr lang="en-US" dirty="0" smtClean="0"/>
              <a:t>DUCHESNEAU, REMOTO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6000" dirty="0" smtClean="0"/>
              <a:t>BACKUP</a:t>
            </a:r>
          </a:p>
          <a:p>
            <a:pPr algn="ctr">
              <a:buNone/>
            </a:pPr>
            <a:r>
              <a:rPr lang="fr-FR" sz="6000" dirty="0" smtClean="0"/>
              <a:t>SLIDES</a:t>
            </a:r>
            <a:endParaRPr lang="fr-FR" sz="6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46B241-9327-4B65-8948-D25FC65F4184}" type="slidenum">
              <a:rPr lang="fr-FR" smtClean="0">
                <a:solidFill>
                  <a:srgbClr val="898989"/>
                </a:solidFill>
              </a:rPr>
              <a:pPr/>
              <a:t>29</a:t>
            </a:fld>
            <a:endParaRPr lang="fr-FR" smtClean="0">
              <a:solidFill>
                <a:srgbClr val="898989"/>
              </a:solidFill>
            </a:endParaRPr>
          </a:p>
        </p:txBody>
      </p:sp>
      <p:sp>
        <p:nvSpPr>
          <p:cNvPr id="121859" name="ZoneTexte 4"/>
          <p:cNvSpPr txBox="1">
            <a:spLocks noChangeArrowheads="1"/>
          </p:cNvSpPr>
          <p:nvPr/>
        </p:nvSpPr>
        <p:spPr bwMode="auto">
          <a:xfrm>
            <a:off x="311150" y="446088"/>
            <a:ext cx="633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Adapter PMm2 au proto avec environnement LAr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950" y="908050"/>
            <a:ext cx="6840538" cy="2808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r-FR" sz="2000" dirty="0" smtClean="0">
                <a:solidFill>
                  <a:srgbClr val="0000FF"/>
                </a:solidFill>
                <a:latin typeface="+mj-lt"/>
              </a:rPr>
              <a:t>Electronique innovante pour photo-détecteurs distribués en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FR" sz="2000" dirty="0" smtClean="0">
                <a:solidFill>
                  <a:srgbClr val="0000FF"/>
                </a:solidFill>
                <a:latin typeface="+mj-lt"/>
              </a:rPr>
              <a:t>     physique des particules et </a:t>
            </a:r>
            <a:r>
              <a:rPr lang="fr-FR" sz="2000" dirty="0" err="1" smtClean="0">
                <a:solidFill>
                  <a:srgbClr val="0000FF"/>
                </a:solidFill>
                <a:latin typeface="+mj-lt"/>
              </a:rPr>
              <a:t>astroparticule</a:t>
            </a:r>
            <a:endParaRPr lang="fr-FR" sz="2000" dirty="0" smtClean="0">
              <a:solidFill>
                <a:srgbClr val="0000FF"/>
              </a:solidFill>
              <a:latin typeface="+mj-lt"/>
            </a:endParaRPr>
          </a:p>
          <a:p>
            <a:pPr lvl="2">
              <a:lnSpc>
                <a:spcPct val="80000"/>
              </a:lnSpc>
              <a:defRPr/>
            </a:pP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Mise en réseau des photo-détecteurs</a:t>
            </a:r>
          </a:p>
          <a:p>
            <a:pPr lvl="2">
              <a:lnSpc>
                <a:spcPct val="80000"/>
              </a:lnSpc>
              <a:defRPr/>
            </a:pP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1 seul câble par groupe de </a:t>
            </a:r>
            <a:r>
              <a:rPr lang="fr-FR" sz="1400" dirty="0" err="1" smtClean="0">
                <a:solidFill>
                  <a:srgbClr val="C00000"/>
                </a:solidFill>
                <a:latin typeface="+mj-lt"/>
              </a:rPr>
              <a:t>PMTs</a:t>
            </a: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  (16 pour le démonstrateur)</a:t>
            </a:r>
            <a:endParaRPr lang="fr-FR" sz="2000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fr-FR" sz="2000" dirty="0" smtClean="0">
                <a:solidFill>
                  <a:srgbClr val="0000FF"/>
                </a:solidFill>
                <a:latin typeface="+mj-lt"/>
              </a:rPr>
              <a:t>Engagements techniques du LAPP</a:t>
            </a:r>
          </a:p>
          <a:p>
            <a:pPr lvl="2">
              <a:lnSpc>
                <a:spcPct val="80000"/>
              </a:lnSpc>
              <a:defRPr/>
            </a:pP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Conception et réalisation de l’électronique d’acquisition</a:t>
            </a:r>
          </a:p>
          <a:p>
            <a:pPr lvl="2">
              <a:lnSpc>
                <a:spcPct val="80000"/>
              </a:lnSpc>
              <a:defRPr/>
            </a:pPr>
            <a:r>
              <a:rPr lang="fr-FR" sz="1400" dirty="0" smtClean="0">
                <a:solidFill>
                  <a:srgbClr val="C00000"/>
                </a:solidFill>
                <a:latin typeface="+mj-lt"/>
              </a:rPr>
              <a:t>Choix et qualification électrique d’un câble sous marin de 100m</a:t>
            </a:r>
            <a:endParaRPr lang="fr-FR" sz="2000" dirty="0" smtClean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97675" y="547688"/>
            <a:ext cx="2336800" cy="3168650"/>
            <a:chOff x="3334" y="1162"/>
            <a:chExt cx="2107" cy="2495"/>
          </a:xfrm>
        </p:grpSpPr>
        <p:pic>
          <p:nvPicPr>
            <p:cNvPr id="121869" name="Picture 3" descr="SK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4" y="1162"/>
              <a:ext cx="2107" cy="214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21870" name="Picture 4" descr="vue mur module carre ava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1162"/>
              <a:ext cx="2104" cy="249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21871" name="Picture 5" descr="vue mur module carre arrie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4" y="2341"/>
              <a:ext cx="1067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1862" name="Picture 2"/>
          <p:cNvPicPr>
            <a:picLocks noChangeAspect="1" noChangeArrowheads="1"/>
          </p:cNvPicPr>
          <p:nvPr/>
        </p:nvPicPr>
        <p:blipFill>
          <a:blip r:embed="rId5" cstate="print"/>
          <a:srcRect l="36743" t="23170" r="38519" b="21819"/>
          <a:stretch>
            <a:fillRect/>
          </a:stretch>
        </p:blipFill>
        <p:spPr bwMode="auto">
          <a:xfrm>
            <a:off x="6977063" y="3651250"/>
            <a:ext cx="2006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3" name="Image 9" descr="pmm2_box00 0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525" y="283845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Image 10" descr="synoptique_PMM²_box0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0" y="3616325"/>
            <a:ext cx="341153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Rectangle 2"/>
          <p:cNvSpPr>
            <a:spLocks noChangeArrowheads="1"/>
          </p:cNvSpPr>
          <p:nvPr/>
        </p:nvSpPr>
        <p:spPr bwMode="auto">
          <a:xfrm>
            <a:off x="2574925" y="2913063"/>
            <a:ext cx="4014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hlink"/>
                </a:solidFill>
                <a:latin typeface="Arial Rounded MT Bold" pitchFamily="34" charset="0"/>
              </a:rPr>
              <a:t>PMM² box : acquisition en surface</a:t>
            </a:r>
          </a:p>
        </p:txBody>
      </p:sp>
      <p:sp>
        <p:nvSpPr>
          <p:cNvPr id="121866" name="Rectangle 15"/>
          <p:cNvSpPr>
            <a:spLocks noChangeArrowheads="1"/>
          </p:cNvSpPr>
          <p:nvPr/>
        </p:nvSpPr>
        <p:spPr bwMode="auto">
          <a:xfrm>
            <a:off x="3006725" y="5961063"/>
            <a:ext cx="401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hlink"/>
                </a:solidFill>
                <a:latin typeface="Arial Rounded MT Bold" pitchFamily="34" charset="0"/>
              </a:rPr>
              <a:t>PMM² box : acquisition en surface</a:t>
            </a:r>
          </a:p>
        </p:txBody>
      </p:sp>
      <p:pic>
        <p:nvPicPr>
          <p:cNvPr id="121867" name="Picture 3" descr="DSCN96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75" y="4614863"/>
            <a:ext cx="2592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8" name="Rectangle 15"/>
          <p:cNvSpPr>
            <a:spLocks noChangeArrowheads="1"/>
          </p:cNvSpPr>
          <p:nvPr/>
        </p:nvSpPr>
        <p:spPr bwMode="auto">
          <a:xfrm>
            <a:off x="0" y="0"/>
            <a:ext cx="3421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9900"/>
                </a:solidFill>
              </a:rPr>
              <a:t>Activités proposées LBL: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Questions </a:t>
            </a:r>
            <a:r>
              <a:rPr lang="en-GB" sz="4400" dirty="0" err="1" smtClean="0"/>
              <a:t>ouvertes</a:t>
            </a:r>
            <a:endParaRPr lang="en-GB" sz="4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0" y="184482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fr-FR" sz="3200" dirty="0" smtClean="0"/>
              <a:t>Violation de CP dans leptons ? </a:t>
            </a:r>
            <a:r>
              <a:rPr lang="fr-FR" sz="3200" dirty="0" smtClean="0">
                <a:latin typeface="Calibri"/>
              </a:rPr>
              <a:t>→ LBNO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Quel est le ν le plus léger ? </a:t>
            </a:r>
            <a:r>
              <a:rPr lang="fr-FR" sz="2000" dirty="0" smtClean="0"/>
              <a:t>(hiérarchie de masse ?)</a:t>
            </a:r>
            <a:r>
              <a:rPr lang="fr-FR" sz="3200" dirty="0" smtClean="0"/>
              <a:t> → LBNO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ν, fermion Dirac ou </a:t>
            </a:r>
            <a:r>
              <a:rPr lang="fr-FR" sz="3200" dirty="0" err="1" smtClean="0"/>
              <a:t>Majorana</a:t>
            </a:r>
            <a:r>
              <a:rPr lang="fr-FR" sz="3200" dirty="0" smtClean="0"/>
              <a:t> ? → </a:t>
            </a:r>
            <a:r>
              <a:rPr lang="fr-FR" sz="3200" dirty="0" err="1" smtClean="0"/>
              <a:t>SuperNEMO</a:t>
            </a: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Echelle absolue des masses des ν s </a:t>
            </a:r>
            <a:r>
              <a:rPr lang="fr-FR" sz="3200" dirty="0" smtClean="0"/>
              <a:t>(</a:t>
            </a:r>
            <a:r>
              <a:rPr lang="fr-FR" sz="3200" dirty="0" smtClean="0"/>
              <a:t>→ </a:t>
            </a:r>
            <a:r>
              <a:rPr lang="fr-FR" sz="3200" dirty="0" err="1" smtClean="0"/>
              <a:t>SuperNEMO</a:t>
            </a:r>
            <a:r>
              <a:rPr lang="fr-FR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Combien de ν s ? </a:t>
            </a:r>
            <a:r>
              <a:rPr lang="fr-FR" sz="2000" dirty="0" smtClean="0"/>
              <a:t>(stériles ?)</a:t>
            </a:r>
            <a:r>
              <a:rPr lang="fr-FR" sz="3200" dirty="0" smtClean="0"/>
              <a:t> → STEREO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5CB1A-7F82-46DC-859D-753CA5FB44EA}" type="slidenum">
              <a:rPr lang="fr-FR" smtClean="0">
                <a:solidFill>
                  <a:srgbClr val="898989"/>
                </a:solidFill>
              </a:rPr>
              <a:pPr/>
              <a:t>30</a:t>
            </a:fld>
            <a:endParaRPr lang="fr-FR" smtClean="0">
              <a:solidFill>
                <a:srgbClr val="898989"/>
              </a:solidFill>
            </a:endParaRPr>
          </a:p>
        </p:txBody>
      </p:sp>
      <p:sp>
        <p:nvSpPr>
          <p:cNvPr id="122883" name="ZoneTexte 4"/>
          <p:cNvSpPr txBox="1">
            <a:spLocks noChangeArrowheads="1"/>
          </p:cNvSpPr>
          <p:nvPr/>
        </p:nvSpPr>
        <p:spPr bwMode="auto">
          <a:xfrm>
            <a:off x="101600" y="511175"/>
            <a:ext cx="8424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Automatisme; Système de control de positionnement du plan d’anode au dessus de la surface du liquide</a:t>
            </a:r>
          </a:p>
        </p:txBody>
      </p:sp>
      <p:sp>
        <p:nvSpPr>
          <p:cNvPr id="122884" name="ZoneTexte 5"/>
          <p:cNvSpPr txBox="1">
            <a:spLocks noChangeArrowheads="1"/>
          </p:cNvSpPr>
          <p:nvPr/>
        </p:nvSpPr>
        <p:spPr bwMode="auto">
          <a:xfrm>
            <a:off x="131763" y="6180138"/>
            <a:ext cx="842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Mécanique de la Field Cage électrodes / plan anode</a:t>
            </a: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82713"/>
            <a:ext cx="6329363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Rectangle 1"/>
          <p:cNvSpPr>
            <a:spLocks noChangeArrowheads="1"/>
          </p:cNvSpPr>
          <p:nvPr/>
        </p:nvSpPr>
        <p:spPr bwMode="auto">
          <a:xfrm>
            <a:off x="23813" y="41275"/>
            <a:ext cx="3421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9900"/>
                </a:solidFill>
              </a:rPr>
              <a:t>Activités proposées LBL: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66"/>
          <p:cNvGrpSpPr>
            <a:grpSpLocks/>
          </p:cNvGrpSpPr>
          <p:nvPr/>
        </p:nvGrpSpPr>
        <p:grpSpPr bwMode="auto">
          <a:xfrm>
            <a:off x="822325" y="869950"/>
            <a:ext cx="2290763" cy="657225"/>
            <a:chOff x="-505939" y="3298823"/>
            <a:chExt cx="2290203" cy="658040"/>
          </a:xfrm>
          <a:solidFill>
            <a:srgbClr val="9933FF"/>
          </a:solidFill>
        </p:grpSpPr>
        <p:sp>
          <p:nvSpPr>
            <p:cNvPr id="23" name="Rectangle à coins arrondis 22"/>
            <p:cNvSpPr/>
            <p:nvPr/>
          </p:nvSpPr>
          <p:spPr>
            <a:xfrm>
              <a:off x="-505939" y="3308360"/>
              <a:ext cx="2290203" cy="648503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399" name="ZoneTexte 6"/>
            <p:cNvSpPr txBox="1">
              <a:spLocks noChangeArrowheads="1"/>
            </p:cNvSpPr>
            <p:nvPr/>
          </p:nvSpPr>
          <p:spPr bwMode="auto">
            <a:xfrm>
              <a:off x="-329734" y="3298823"/>
              <a:ext cx="1917086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fr-FR" sz="28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Calorimeter</a:t>
              </a:r>
              <a:endParaRPr lang="fr-F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er 5"/>
          <p:cNvGrpSpPr>
            <a:grpSpLocks/>
          </p:cNvGrpSpPr>
          <p:nvPr/>
        </p:nvGrpSpPr>
        <p:grpSpPr bwMode="auto">
          <a:xfrm>
            <a:off x="5626100" y="2181225"/>
            <a:ext cx="1816100" cy="3355975"/>
            <a:chOff x="5599000" y="2181057"/>
            <a:chExt cx="1813776" cy="3355875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5665590" y="4576524"/>
              <a:ext cx="1726576" cy="96040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5624367" y="3368472"/>
              <a:ext cx="1728161" cy="9604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5624367" y="2181057"/>
              <a:ext cx="1728161" cy="9604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114724" name="ZoneTexte 13"/>
            <p:cNvSpPr txBox="1">
              <a:spLocks noChangeArrowheads="1"/>
            </p:cNvSpPr>
            <p:nvPr/>
          </p:nvSpPr>
          <p:spPr bwMode="auto">
            <a:xfrm>
              <a:off x="5641802" y="2196932"/>
              <a:ext cx="1724997" cy="92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8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Tracko-calo</a:t>
              </a:r>
            </a:p>
            <a:p>
              <a:pPr algn="ctr"/>
              <a:r>
                <a:rPr lang="fr-FR" sz="1100" b="1">
                  <a:solidFill>
                    <a:srgbClr val="CC33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N</a:t>
              </a:r>
              <a:r>
                <a:rPr lang="fr-FR" sz="1800" b="1" baseline="-25000">
                  <a:solidFill>
                    <a:srgbClr val="CC33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Bckg </a:t>
              </a:r>
              <a:r>
                <a:rPr lang="fr-FR" sz="1800" b="1">
                  <a:solidFill>
                    <a:srgbClr val="CC33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fr-FR" sz="1100" b="1">
                  <a:solidFill>
                    <a:srgbClr val="CC33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isotopes</a:t>
              </a:r>
              <a:endParaRPr lang="fr-FR" sz="900" b="1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ctr"/>
              <a:r>
                <a:rPr lang="fr-FR" sz="1800" b="1" baseline="30000">
                  <a:solidFill>
                    <a:srgbClr val="37609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82</a:t>
              </a:r>
              <a:r>
                <a:rPr lang="fr-FR" sz="1800" b="1">
                  <a:solidFill>
                    <a:srgbClr val="37609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Se (</a:t>
              </a:r>
              <a:r>
                <a:rPr lang="fr-FR" sz="1800" b="1" baseline="30000">
                  <a:solidFill>
                    <a:srgbClr val="37609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150</a:t>
              </a:r>
              <a:r>
                <a:rPr lang="fr-FR" sz="1800" b="1">
                  <a:solidFill>
                    <a:srgbClr val="37609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Nd,</a:t>
              </a:r>
              <a:r>
                <a:rPr lang="fr-FR" sz="1800" b="1" baseline="30000">
                  <a:solidFill>
                    <a:srgbClr val="37609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48</a:t>
              </a:r>
              <a:r>
                <a:rPr lang="fr-FR" sz="1800" b="1">
                  <a:solidFill>
                    <a:srgbClr val="37609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Ca)</a:t>
              </a:r>
            </a:p>
          </p:txBody>
        </p:sp>
        <p:sp>
          <p:nvSpPr>
            <p:cNvPr id="114725" name="ZoneTexte 14"/>
            <p:cNvSpPr txBox="1">
              <a:spLocks noChangeArrowheads="1"/>
            </p:cNvSpPr>
            <p:nvPr/>
          </p:nvSpPr>
          <p:spPr bwMode="auto">
            <a:xfrm>
              <a:off x="5599000" y="3354113"/>
              <a:ext cx="1813776" cy="86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8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Pixellized CdZnTe</a:t>
              </a:r>
            </a:p>
            <a:p>
              <a:pPr algn="ctr"/>
              <a:r>
                <a:rPr lang="fr-FR" sz="1600" b="1">
                  <a:solidFill>
                    <a:srgbClr val="CC3300"/>
                  </a:solidFill>
                  <a:latin typeface="Symbol" pitchFamily="18" charset="2"/>
                </a:rPr>
                <a:t>e</a:t>
              </a:r>
              <a:r>
                <a:rPr lang="fr-FR" sz="1800" b="1">
                  <a:solidFill>
                    <a:srgbClr val="CC3300"/>
                  </a:solidFill>
                </a:rPr>
                <a:t>, </a:t>
              </a:r>
              <a:r>
                <a:rPr lang="fr-FR" sz="1200" b="1">
                  <a:solidFill>
                    <a:srgbClr val="CC3300"/>
                  </a:solidFill>
                </a:rPr>
                <a:t>N</a:t>
              </a:r>
              <a:r>
                <a:rPr lang="fr-FR" sz="1200" b="1" baseline="-25000">
                  <a:solidFill>
                    <a:srgbClr val="CC3300"/>
                  </a:solidFill>
                </a:rPr>
                <a:t>Bckd</a:t>
              </a:r>
              <a:endParaRPr lang="fr-FR" sz="1000">
                <a:solidFill>
                  <a:srgbClr val="FFFFFF"/>
                </a:solidFill>
              </a:endParaRPr>
            </a:p>
            <a:p>
              <a:pPr algn="ctr"/>
              <a:r>
                <a:rPr lang="fr-FR" sz="1800" b="1" baseline="30000">
                  <a:solidFill>
                    <a:srgbClr val="376092"/>
                  </a:solidFill>
                </a:rPr>
                <a:t>116</a:t>
              </a:r>
              <a:r>
                <a:rPr lang="fr-FR" sz="1800" b="1">
                  <a:solidFill>
                    <a:srgbClr val="376092"/>
                  </a:solidFill>
                </a:rPr>
                <a:t>Cd</a:t>
              </a:r>
            </a:p>
          </p:txBody>
        </p:sp>
        <p:sp>
          <p:nvSpPr>
            <p:cNvPr id="114726" name="ZoneTexte 15"/>
            <p:cNvSpPr txBox="1">
              <a:spLocks noChangeArrowheads="1"/>
            </p:cNvSpPr>
            <p:nvPr/>
          </p:nvSpPr>
          <p:spPr bwMode="auto">
            <a:xfrm>
              <a:off x="5812805" y="4661171"/>
              <a:ext cx="1411128" cy="79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fr-FR" sz="18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TPC</a:t>
              </a:r>
            </a:p>
            <a:p>
              <a:pPr algn="ctr">
                <a:lnSpc>
                  <a:spcPct val="70000"/>
                </a:lnSpc>
              </a:pPr>
              <a:r>
                <a:rPr lang="fr-FR" sz="1600" b="1">
                  <a:solidFill>
                    <a:srgbClr val="CC3300"/>
                  </a:solidFill>
                  <a:latin typeface="Symbol" pitchFamily="18" charset="2"/>
                </a:rPr>
                <a:t>e</a:t>
              </a:r>
              <a:r>
                <a:rPr lang="fr-FR" sz="2000" b="1">
                  <a:solidFill>
                    <a:srgbClr val="CC3300"/>
                  </a:solidFill>
                </a:rPr>
                <a:t>, </a:t>
              </a:r>
              <a:r>
                <a:rPr lang="fr-FR" sz="1800" b="1">
                  <a:solidFill>
                    <a:srgbClr val="CC3300"/>
                  </a:solidFill>
                </a:rPr>
                <a:t>N</a:t>
              </a:r>
              <a:r>
                <a:rPr lang="fr-FR" sz="1800" b="1" baseline="-25000">
                  <a:solidFill>
                    <a:srgbClr val="CC3300"/>
                  </a:solidFill>
                </a:rPr>
                <a:t>Bckd</a:t>
              </a:r>
              <a:endParaRPr lang="fr-FR" sz="1800" b="1"/>
            </a:p>
            <a:p>
              <a:pPr algn="ctr">
                <a:lnSpc>
                  <a:spcPct val="70000"/>
                </a:lnSpc>
              </a:pPr>
              <a:endParaRPr lang="fr-FR" sz="900"/>
            </a:p>
            <a:p>
              <a:pPr algn="ctr">
                <a:lnSpc>
                  <a:spcPct val="70000"/>
                </a:lnSpc>
              </a:pPr>
              <a:r>
                <a:rPr lang="fr-FR" sz="1800" b="1" baseline="30000">
                  <a:solidFill>
                    <a:srgbClr val="376092"/>
                  </a:solidFill>
                  <a:latin typeface="Helvetica" charset="0"/>
                  <a:cs typeface="Helvetica" charset="0"/>
                </a:rPr>
                <a:t>136</a:t>
              </a:r>
              <a:r>
                <a:rPr lang="fr-FR" sz="1800" b="1">
                  <a:solidFill>
                    <a:srgbClr val="376092"/>
                  </a:solidFill>
                  <a:latin typeface="Helvetica" charset="0"/>
                  <a:cs typeface="Helvetica" charset="0"/>
                </a:rPr>
                <a:t>Xe, </a:t>
              </a:r>
              <a:r>
                <a:rPr lang="fr-FR" sz="1800" b="1" baseline="30000">
                  <a:solidFill>
                    <a:srgbClr val="376092"/>
                  </a:solidFill>
                  <a:latin typeface="Helvetica" charset="0"/>
                  <a:cs typeface="Helvetica" charset="0"/>
                </a:rPr>
                <a:t>150</a:t>
              </a:r>
              <a:r>
                <a:rPr lang="fr-FR" sz="1800" b="1">
                  <a:solidFill>
                    <a:srgbClr val="376092"/>
                  </a:solidFill>
                  <a:latin typeface="Helvetica" charset="0"/>
                  <a:cs typeface="Helvetica" charset="0"/>
                </a:rPr>
                <a:t>Nd</a:t>
              </a:r>
            </a:p>
          </p:txBody>
        </p:sp>
      </p:grpSp>
      <p:grpSp>
        <p:nvGrpSpPr>
          <p:cNvPr id="4" name="Grouper 3"/>
          <p:cNvGrpSpPr>
            <a:grpSpLocks/>
          </p:cNvGrpSpPr>
          <p:nvPr/>
        </p:nvGrpSpPr>
        <p:grpSpPr bwMode="auto">
          <a:xfrm>
            <a:off x="1031875" y="1638300"/>
            <a:ext cx="1754188" cy="4579938"/>
            <a:chOff x="1032039" y="1638930"/>
            <a:chExt cx="1753716" cy="4579078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1043149" y="2767431"/>
              <a:ext cx="1728322" cy="960257"/>
            </a:xfrm>
            <a:prstGeom prst="roundRect">
              <a:avLst/>
            </a:prstGeom>
            <a:solidFill>
              <a:srgbClr val="E4C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80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1057432" y="1638930"/>
              <a:ext cx="1728323" cy="960258"/>
            </a:xfrm>
            <a:prstGeom prst="roundRect">
              <a:avLst/>
            </a:prstGeom>
            <a:solidFill>
              <a:srgbClr val="E4C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80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489116" y="1737337"/>
              <a:ext cx="1063339" cy="923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 dirty="0"/>
                <a:t>Ge diode</a:t>
              </a:r>
            </a:p>
            <a:p>
              <a:pPr>
                <a:defRPr/>
              </a:pPr>
              <a:r>
                <a:rPr lang="fr-FR" sz="1800" b="1" dirty="0">
                  <a:solidFill>
                    <a:srgbClr val="CC3300"/>
                  </a:solidFill>
                  <a:latin typeface="Symbol" charset="0"/>
                </a:rPr>
                <a:t>e</a:t>
              </a:r>
              <a:r>
                <a:rPr lang="fr-FR" sz="1800" b="1" dirty="0">
                  <a:solidFill>
                    <a:srgbClr val="CC3300"/>
                  </a:solidFill>
                </a:rPr>
                <a:t>, </a:t>
              </a:r>
              <a:r>
                <a:rPr lang="fr-FR" sz="1800" b="1" dirty="0">
                  <a:solidFill>
                    <a:srgbClr val="CC3300"/>
                  </a:solidFill>
                  <a:latin typeface="Symbol" charset="0"/>
                </a:rPr>
                <a:t>D</a:t>
              </a:r>
              <a:r>
                <a:rPr lang="fr-FR" sz="1800" b="1" dirty="0">
                  <a:solidFill>
                    <a:srgbClr val="CC3300"/>
                  </a:solidFill>
                </a:rPr>
                <a:t>E</a:t>
              </a:r>
              <a:endParaRPr lang="fr-FR" sz="1000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fr-FR" sz="1800" baseline="30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FR" sz="1800" b="1" baseline="30000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fr-FR" sz="1800" b="1" baseline="30000" dirty="0">
                  <a:solidFill>
                    <a:schemeClr val="accent1">
                      <a:lumMod val="75000"/>
                    </a:schemeClr>
                  </a:solidFill>
                </a:rPr>
                <a:t>76</a:t>
              </a:r>
              <a:r>
                <a:rPr lang="fr-FR" sz="1800" b="1" dirty="0">
                  <a:solidFill>
                    <a:schemeClr val="accent1">
                      <a:lumMod val="75000"/>
                    </a:schemeClr>
                  </a:solidFill>
                </a:rPr>
                <a:t>Ge</a:t>
              </a:r>
            </a:p>
          </p:txBody>
        </p:sp>
        <p:sp>
          <p:nvSpPr>
            <p:cNvPr id="114716" name="ZoneTexte 8"/>
            <p:cNvSpPr txBox="1">
              <a:spLocks noChangeArrowheads="1"/>
            </p:cNvSpPr>
            <p:nvPr/>
          </p:nvSpPr>
          <p:spPr bwMode="auto">
            <a:xfrm>
              <a:off x="1032039" y="2801076"/>
              <a:ext cx="1714301" cy="92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800" b="1"/>
                <a:t>Bolometers</a:t>
              </a:r>
            </a:p>
            <a:p>
              <a:pPr algn="ctr"/>
              <a:r>
                <a:rPr lang="fr-FR" sz="1800" b="1">
                  <a:solidFill>
                    <a:srgbClr val="CC3300"/>
                  </a:solidFill>
                  <a:latin typeface="Symbol" pitchFamily="18" charset="2"/>
                </a:rPr>
                <a:t>e</a:t>
              </a:r>
              <a:r>
                <a:rPr lang="fr-FR" sz="1800" b="1">
                  <a:solidFill>
                    <a:srgbClr val="CC3300"/>
                  </a:solidFill>
                </a:rPr>
                <a:t>, </a:t>
              </a:r>
              <a:r>
                <a:rPr lang="fr-FR" sz="1800" b="1">
                  <a:solidFill>
                    <a:srgbClr val="CC3300"/>
                  </a:solidFill>
                  <a:latin typeface="Symbol" pitchFamily="18" charset="2"/>
                </a:rPr>
                <a:t>D</a:t>
              </a:r>
              <a:r>
                <a:rPr lang="fr-FR" sz="1800" b="1">
                  <a:solidFill>
                    <a:srgbClr val="CC3300"/>
                  </a:solidFill>
                </a:rPr>
                <a:t>E</a:t>
              </a:r>
              <a:endParaRPr lang="fr-FR" sz="1000">
                <a:solidFill>
                  <a:srgbClr val="FFFFFF"/>
                </a:solidFill>
              </a:endParaRPr>
            </a:p>
            <a:p>
              <a:pPr algn="ctr"/>
              <a:r>
                <a:rPr lang="fr-FR" sz="1800" b="1" baseline="30000">
                  <a:solidFill>
                    <a:srgbClr val="376092"/>
                  </a:solidFill>
                </a:rPr>
                <a:t>130</a:t>
              </a:r>
              <a:r>
                <a:rPr lang="fr-FR" sz="1800" b="1">
                  <a:solidFill>
                    <a:srgbClr val="376092"/>
                  </a:solidFill>
                </a:rPr>
                <a:t>Te,</a:t>
              </a:r>
              <a:r>
                <a:rPr lang="fr-FR" sz="1800" b="1" baseline="30000">
                  <a:solidFill>
                    <a:srgbClr val="376092"/>
                  </a:solidFill>
                </a:rPr>
                <a:t>82</a:t>
              </a:r>
              <a:r>
                <a:rPr lang="fr-FR" sz="1800" b="1">
                  <a:solidFill>
                    <a:srgbClr val="376092"/>
                  </a:solidFill>
                </a:rPr>
                <a:t>Se,</a:t>
              </a:r>
              <a:r>
                <a:rPr lang="fr-FR" sz="1800" b="1" baseline="30000">
                  <a:solidFill>
                    <a:srgbClr val="376092"/>
                  </a:solidFill>
                </a:rPr>
                <a:t>100</a:t>
              </a:r>
              <a:r>
                <a:rPr lang="fr-FR" sz="1800" b="1">
                  <a:solidFill>
                    <a:srgbClr val="376092"/>
                  </a:solidFill>
                </a:rPr>
                <a:t>Mo</a:t>
              </a: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043149" y="3895931"/>
              <a:ext cx="1728322" cy="960258"/>
            </a:xfrm>
            <a:prstGeom prst="roundRect">
              <a:avLst/>
            </a:prstGeom>
            <a:solidFill>
              <a:srgbClr val="E4C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80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87558" y="3954658"/>
              <a:ext cx="1187130" cy="81582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</a:lstStyle>
            <a:p>
              <a:pPr algn="ctr">
                <a:defRPr/>
              </a:pPr>
              <a:r>
                <a:rPr lang="fr-FR" sz="1800" b="1" dirty="0" err="1">
                  <a:solidFill>
                    <a:srgbClr val="000000"/>
                  </a:solidFill>
                </a:rPr>
                <a:t>Liquid</a:t>
              </a:r>
              <a:r>
                <a:rPr lang="fr-FR" sz="1800" b="1" dirty="0">
                  <a:solidFill>
                    <a:srgbClr val="000000"/>
                  </a:solidFill>
                </a:rPr>
                <a:t> Xe</a:t>
              </a:r>
            </a:p>
            <a:p>
              <a:pPr>
                <a:defRPr/>
              </a:pPr>
              <a:r>
                <a:rPr lang="fr-FR" sz="1600" b="1" dirty="0" err="1">
                  <a:solidFill>
                    <a:srgbClr val="CC3300"/>
                  </a:solidFill>
                  <a:latin typeface="Symbol" charset="0"/>
                </a:rPr>
                <a:t>e</a:t>
              </a:r>
              <a:r>
                <a:rPr lang="fr-FR" sz="1600" b="1" dirty="0" err="1">
                  <a:solidFill>
                    <a:srgbClr val="CC3300"/>
                  </a:solidFill>
                </a:rPr>
                <a:t>,M</a:t>
              </a:r>
              <a:r>
                <a:rPr lang="fr-FR" sz="1600" b="1" dirty="0">
                  <a:solidFill>
                    <a:srgbClr val="CC3300"/>
                  </a:solidFill>
                </a:rPr>
                <a:t>,</a:t>
              </a:r>
              <a:r>
                <a:rPr lang="fr-FR" sz="1200" b="1" dirty="0">
                  <a:solidFill>
                    <a:srgbClr val="CC3300"/>
                  </a:solidFill>
                </a:rPr>
                <a:t>(</a:t>
              </a:r>
              <a:r>
                <a:rPr lang="fr-FR" sz="1200" b="1" dirty="0" err="1">
                  <a:solidFill>
                    <a:srgbClr val="CC3300"/>
                  </a:solidFill>
                </a:rPr>
                <a:t>N</a:t>
              </a:r>
              <a:r>
                <a:rPr lang="fr-FR" sz="1200" b="1" baseline="-25000" dirty="0" err="1">
                  <a:solidFill>
                    <a:srgbClr val="CC3300"/>
                  </a:solidFill>
                </a:rPr>
                <a:t>bckd</a:t>
              </a:r>
              <a:r>
                <a:rPr lang="fr-FR" sz="1200" b="1" dirty="0">
                  <a:solidFill>
                    <a:srgbClr val="FF0000"/>
                  </a:solidFill>
                </a:rPr>
                <a:t>)</a:t>
              </a:r>
            </a:p>
            <a:p>
              <a:pPr algn="ctr">
                <a:defRPr/>
              </a:pPr>
              <a:r>
                <a:rPr lang="fr-FR" sz="1800" b="1" baseline="30000" dirty="0">
                  <a:solidFill>
                    <a:srgbClr val="376092"/>
                  </a:solidFill>
                </a:rPr>
                <a:t>136</a:t>
              </a:r>
              <a:r>
                <a:rPr lang="fr-FR" sz="1800" b="1" dirty="0">
                  <a:solidFill>
                    <a:srgbClr val="376092"/>
                  </a:solidFill>
                </a:rPr>
                <a:t>Xe</a:t>
              </a: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1043149" y="5149821"/>
              <a:ext cx="1728322" cy="1068187"/>
            </a:xfrm>
            <a:prstGeom prst="roundRect">
              <a:avLst/>
            </a:prstGeom>
            <a:solidFill>
              <a:srgbClr val="E4C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80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179637" y="5173629"/>
              <a:ext cx="1566440" cy="93644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</a:lstStyle>
            <a:p>
              <a:pPr algn="ctr">
                <a:defRPr/>
              </a:pPr>
              <a:r>
                <a:rPr lang="fr-FR" sz="1800" dirty="0" err="1">
                  <a:solidFill>
                    <a:srgbClr val="000000"/>
                  </a:solidFill>
                </a:rPr>
                <a:t>Scintillator</a:t>
              </a:r>
              <a:endParaRPr lang="fr-FR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fr-FR" sz="1800" b="1" dirty="0">
                  <a:solidFill>
                    <a:srgbClr val="CC3300"/>
                  </a:solidFill>
                  <a:latin typeface="Symbol" charset="0"/>
                </a:rPr>
                <a:t>e</a:t>
              </a:r>
              <a:r>
                <a:rPr lang="fr-FR" sz="1800" b="1" dirty="0">
                  <a:solidFill>
                    <a:srgbClr val="CC3300"/>
                  </a:solidFill>
                </a:rPr>
                <a:t>, </a:t>
              </a:r>
              <a:r>
                <a:rPr lang="fr-FR" sz="1800" b="1" dirty="0">
                  <a:solidFill>
                    <a:srgbClr val="CC3300"/>
                  </a:solidFill>
                  <a:latin typeface="Symbol" charset="0"/>
                </a:rPr>
                <a:t>M</a:t>
              </a:r>
              <a:endParaRPr lang="fr-FR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fr-FR" sz="1800" b="1" baseline="30000" dirty="0">
                  <a:solidFill>
                    <a:schemeClr val="accent1">
                      <a:lumMod val="75000"/>
                    </a:schemeClr>
                  </a:solidFill>
                </a:rPr>
                <a:t>136</a:t>
              </a:r>
              <a:r>
                <a:rPr lang="fr-FR" sz="1800" b="1" dirty="0">
                  <a:solidFill>
                    <a:schemeClr val="accent1">
                      <a:lumMod val="75000"/>
                    </a:schemeClr>
                  </a:solidFill>
                </a:rPr>
                <a:t>Xe, ,</a:t>
              </a:r>
              <a:r>
                <a:rPr lang="fr-FR" sz="1800" b="1" baseline="30000" dirty="0">
                  <a:solidFill>
                    <a:schemeClr val="accent1">
                      <a:lumMod val="75000"/>
                    </a:schemeClr>
                  </a:solidFill>
                </a:rPr>
                <a:t>48</a:t>
              </a:r>
              <a:r>
                <a:rPr lang="fr-FR" sz="1800" b="1" dirty="0">
                  <a:solidFill>
                    <a:schemeClr val="accent1">
                      <a:lumMod val="75000"/>
                    </a:schemeClr>
                  </a:solidFill>
                </a:rPr>
                <a:t>Ca,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fr-FR" sz="1800" b="1" baseline="300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150</a:t>
              </a:r>
              <a:r>
                <a:rPr lang="fr-FR" sz="18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Nd, </a:t>
              </a:r>
              <a:r>
                <a:rPr lang="fr-FR" sz="1800" b="1" baseline="300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100</a:t>
              </a:r>
              <a:r>
                <a:rPr lang="fr-FR" sz="18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Mo</a:t>
              </a:r>
            </a:p>
          </p:txBody>
        </p:sp>
      </p:grpSp>
      <p:grpSp>
        <p:nvGrpSpPr>
          <p:cNvPr id="5" name="Grouper 4"/>
          <p:cNvGrpSpPr>
            <a:grpSpLocks/>
          </p:cNvGrpSpPr>
          <p:nvPr/>
        </p:nvGrpSpPr>
        <p:grpSpPr bwMode="auto">
          <a:xfrm>
            <a:off x="2771775" y="1784350"/>
            <a:ext cx="2081213" cy="4627563"/>
            <a:chOff x="2771800" y="1784687"/>
            <a:chExt cx="2081816" cy="4627140"/>
          </a:xfrm>
        </p:grpSpPr>
        <p:sp>
          <p:nvSpPr>
            <p:cNvPr id="24" name="ZoneTexte 23"/>
            <p:cNvSpPr txBox="1"/>
            <p:nvPr/>
          </p:nvSpPr>
          <p:spPr>
            <a:xfrm>
              <a:off x="3119564" y="1784687"/>
              <a:ext cx="1416460" cy="646054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ctr"/>
            </a:lstStyle>
            <a:p>
              <a:pPr>
                <a:defRPr/>
              </a:pPr>
              <a:r>
                <a:rPr lang="fr-FR" sz="1800" b="1" dirty="0">
                  <a:latin typeface="Calibri" pitchFamily="34" charset="0"/>
                  <a:cs typeface="Calibri" pitchFamily="34" charset="0"/>
                </a:rPr>
                <a:t>GERDA</a:t>
              </a:r>
            </a:p>
            <a:p>
              <a:pPr>
                <a:defRPr/>
              </a:pPr>
              <a:r>
                <a:rPr lang="fr-FR" sz="18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MAJORANA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113212" y="2791070"/>
              <a:ext cx="954363" cy="923841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ctr"/>
            </a:lstStyle>
            <a:p>
              <a:pPr>
                <a:defRPr/>
              </a:pPr>
              <a:r>
                <a:rPr lang="fr-FR" sz="1800" b="1" dirty="0">
                  <a:latin typeface="Calibri" pitchFamily="34" charset="0"/>
                  <a:cs typeface="Calibri" pitchFamily="34" charset="0"/>
                </a:rPr>
                <a:t>CUORE</a:t>
              </a:r>
            </a:p>
            <a:p>
              <a:pPr>
                <a:defRPr/>
              </a:pPr>
              <a:r>
                <a:rPr lang="fr-FR" sz="18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LUCIFER</a:t>
              </a:r>
            </a:p>
            <a:p>
              <a:pPr>
                <a:defRPr/>
              </a:pPr>
              <a:r>
                <a:rPr lang="fr-FR" sz="18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ZnMo4</a:t>
              </a:r>
            </a:p>
          </p:txBody>
        </p:sp>
        <p:cxnSp>
          <p:nvCxnSpPr>
            <p:cNvPr id="44" name="Connecteur droit avec flèche 43"/>
            <p:cNvCxnSpPr>
              <a:stCxn id="18" idx="3"/>
              <a:endCxn id="24" idx="1"/>
            </p:cNvCxnSpPr>
            <p:nvPr/>
          </p:nvCxnSpPr>
          <p:spPr>
            <a:xfrm flipV="1">
              <a:off x="2786092" y="2108507"/>
              <a:ext cx="333472" cy="11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38" idx="3"/>
              <a:endCxn id="25" idx="1"/>
            </p:cNvCxnSpPr>
            <p:nvPr/>
          </p:nvCxnSpPr>
          <p:spPr>
            <a:xfrm>
              <a:off x="2771800" y="3248228"/>
              <a:ext cx="341412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138619" y="4184768"/>
              <a:ext cx="570077" cy="368266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ctr"/>
            </a:lstStyle>
            <a:p>
              <a:pPr>
                <a:defRPr/>
              </a:pPr>
              <a:r>
                <a:rPr lang="fr-FR" sz="1800" b="1" dirty="0">
                  <a:latin typeface="Calibri" pitchFamily="34" charset="0"/>
                  <a:cs typeface="Calibri" pitchFamily="34" charset="0"/>
                </a:rPr>
                <a:t>EXO</a:t>
              </a:r>
            </a:p>
          </p:txBody>
        </p:sp>
        <p:cxnSp>
          <p:nvCxnSpPr>
            <p:cNvPr id="49" name="Connecteur droit avec flèche 48"/>
            <p:cNvCxnSpPr>
              <a:stCxn id="39" idx="3"/>
              <a:endCxn id="26" idx="1"/>
            </p:cNvCxnSpPr>
            <p:nvPr/>
          </p:nvCxnSpPr>
          <p:spPr>
            <a:xfrm flipV="1">
              <a:off x="2771800" y="4368901"/>
              <a:ext cx="366819" cy="7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124327" y="4770502"/>
              <a:ext cx="1729289" cy="1641325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ctr"/>
            </a:lstStyle>
            <a:p>
              <a:pPr>
                <a:defRPr/>
              </a:pPr>
              <a:r>
                <a:rPr lang="fr-FR" sz="1800" b="1" dirty="0" err="1">
                  <a:latin typeface="Calibri" pitchFamily="34" charset="0"/>
                  <a:cs typeface="Calibri" pitchFamily="34" charset="0"/>
                </a:rPr>
                <a:t>KamLAND</a:t>
              </a:r>
              <a:r>
                <a:rPr lang="fr-FR" sz="1800" b="1" dirty="0">
                  <a:latin typeface="Calibri" pitchFamily="34" charset="0"/>
                  <a:cs typeface="Calibri" pitchFamily="34" charset="0"/>
                </a:rPr>
                <a:t>-Zen</a:t>
              </a:r>
            </a:p>
            <a:p>
              <a:pPr>
                <a:defRPr/>
              </a:pPr>
              <a:r>
                <a:rPr lang="fr-FR" sz="18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CANDLES</a:t>
              </a:r>
            </a:p>
            <a:p>
              <a:pPr>
                <a:defRPr/>
              </a:pPr>
              <a:r>
                <a:rPr lang="fr-FR" sz="18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SNO+</a:t>
              </a:r>
            </a:p>
            <a:p>
              <a:pPr>
                <a:defRPr/>
              </a:pPr>
              <a:r>
                <a:rPr lang="fr-FR" sz="1800" b="1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Borexino</a:t>
              </a:r>
              <a:endParaRPr lang="fr-FR" sz="1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fr-FR" sz="18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CdWO4</a:t>
              </a:r>
            </a:p>
            <a:p>
              <a:pPr>
                <a:defRPr/>
              </a:pPr>
              <a:r>
                <a:rPr lang="fr-FR" sz="1800" b="1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AMoRE</a:t>
              </a:r>
              <a:endParaRPr lang="fr-FR" sz="1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V="1">
              <a:off x="2773388" y="5586402"/>
              <a:ext cx="365231" cy="6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r 11"/>
          <p:cNvGrpSpPr>
            <a:grpSpLocks/>
          </p:cNvGrpSpPr>
          <p:nvPr/>
        </p:nvGrpSpPr>
        <p:grpSpPr bwMode="auto">
          <a:xfrm>
            <a:off x="7381875" y="2527300"/>
            <a:ext cx="1700213" cy="3003550"/>
            <a:chOff x="7353987" y="2526829"/>
            <a:chExt cx="1700713" cy="3004336"/>
          </a:xfrm>
        </p:grpSpPr>
        <p:sp>
          <p:nvSpPr>
            <p:cNvPr id="34" name="ZoneTexte 33"/>
            <p:cNvSpPr txBox="1"/>
            <p:nvPr/>
          </p:nvSpPr>
          <p:spPr>
            <a:xfrm>
              <a:off x="7695400" y="2526829"/>
              <a:ext cx="1359300" cy="3699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SuperNEMO</a:t>
              </a:r>
              <a:endParaRPr lang="fr-FR" sz="1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700" name="ZoneTexte 34"/>
            <p:cNvSpPr txBox="1">
              <a:spLocks noChangeArrowheads="1"/>
            </p:cNvSpPr>
            <p:nvPr/>
          </p:nvSpPr>
          <p:spPr bwMode="auto">
            <a:xfrm>
              <a:off x="7688998" y="3678123"/>
              <a:ext cx="859330" cy="369383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COBRA</a:t>
              </a:r>
            </a:p>
          </p:txBody>
        </p:sp>
        <p:sp>
          <p:nvSpPr>
            <p:cNvPr id="114701" name="ZoneTexte 35"/>
            <p:cNvSpPr txBox="1">
              <a:spLocks noChangeArrowheads="1"/>
            </p:cNvSpPr>
            <p:nvPr/>
          </p:nvSpPr>
          <p:spPr bwMode="auto">
            <a:xfrm>
              <a:off x="7756958" y="4607708"/>
              <a:ext cx="951713" cy="923457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MTD</a:t>
              </a:r>
            </a:p>
            <a:p>
              <a:r>
                <a:rPr lang="fr-FR" sz="1800" b="1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EXO-gas</a:t>
              </a:r>
            </a:p>
            <a:p>
              <a:r>
                <a:rPr lang="fr-FR" sz="1800" b="1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NEXT</a:t>
              </a:r>
            </a:p>
          </p:txBody>
        </p:sp>
        <p:cxnSp>
          <p:nvCxnSpPr>
            <p:cNvPr id="57" name="Connecteur droit avec flèche 56"/>
            <p:cNvCxnSpPr>
              <a:stCxn id="114724" idx="3"/>
              <a:endCxn id="34" idx="1"/>
            </p:cNvCxnSpPr>
            <p:nvPr/>
          </p:nvCxnSpPr>
          <p:spPr>
            <a:xfrm>
              <a:off x="7368279" y="2658626"/>
              <a:ext cx="327121" cy="52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>
              <a:stCxn id="53" idx="3"/>
              <a:endCxn id="114700" idx="1"/>
            </p:cNvCxnSpPr>
            <p:nvPr/>
          </p:nvCxnSpPr>
          <p:spPr>
            <a:xfrm>
              <a:off x="7353987" y="3847975"/>
              <a:ext cx="335062" cy="142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>
              <a:stCxn id="54" idx="3"/>
              <a:endCxn id="114701" idx="1"/>
            </p:cNvCxnSpPr>
            <p:nvPr/>
          </p:nvCxnSpPr>
          <p:spPr>
            <a:xfrm>
              <a:off x="7393687" y="5056379"/>
              <a:ext cx="363644" cy="127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r 69"/>
          <p:cNvGrpSpPr/>
          <p:nvPr/>
        </p:nvGrpSpPr>
        <p:grpSpPr>
          <a:xfrm>
            <a:off x="5398795" y="872650"/>
            <a:ext cx="2290203" cy="658040"/>
            <a:chOff x="-505939" y="3298823"/>
            <a:chExt cx="2290203" cy="658040"/>
          </a:xfrm>
          <a:solidFill>
            <a:srgbClr val="558ED5"/>
          </a:solidFill>
        </p:grpSpPr>
        <p:sp>
          <p:nvSpPr>
            <p:cNvPr id="71" name="Rectangle à coins arrondis 70"/>
            <p:cNvSpPr/>
            <p:nvPr/>
          </p:nvSpPr>
          <p:spPr>
            <a:xfrm>
              <a:off x="-505939" y="3308791"/>
              <a:ext cx="2290203" cy="648072"/>
            </a:xfrm>
            <a:prstGeom prst="roundRect">
              <a:avLst>
                <a:gd name="adj" fmla="val 50000"/>
              </a:avLst>
            </a:prstGeom>
            <a:solidFill>
              <a:srgbClr val="37609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45472" y="3298823"/>
              <a:ext cx="1275735" cy="523220"/>
            </a:xfrm>
            <a:prstGeom prst="rect">
              <a:avLst/>
            </a:prstGeom>
            <a:solidFill>
              <a:srgbClr val="376092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dirty="0" err="1">
                  <a:solidFill>
                    <a:schemeClr val="bg1"/>
                  </a:solidFill>
                </a:rPr>
                <a:t>Tracker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4696" name="ZoneTexte 12"/>
          <p:cNvSpPr txBox="1">
            <a:spLocks noChangeArrowheads="1"/>
          </p:cNvSpPr>
          <p:nvPr/>
        </p:nvSpPr>
        <p:spPr bwMode="auto">
          <a:xfrm>
            <a:off x="457200" y="210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14697" name="ZoneTexte 1"/>
          <p:cNvSpPr txBox="1">
            <a:spLocks noChangeArrowheads="1"/>
          </p:cNvSpPr>
          <p:nvPr/>
        </p:nvSpPr>
        <p:spPr bwMode="auto">
          <a:xfrm>
            <a:off x="1641475" y="47625"/>
            <a:ext cx="5830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chemeClr val="accent2"/>
                </a:solidFill>
              </a:rPr>
              <a:t>Next generation of 2</a:t>
            </a:r>
            <a:r>
              <a:rPr lang="fr-FR" sz="2800" b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fr-FR" sz="2800" b="1">
                <a:solidFill>
                  <a:schemeClr val="accent2"/>
                </a:solidFill>
              </a:rPr>
              <a:t>0</a:t>
            </a:r>
            <a:r>
              <a:rPr lang="fr-FR" sz="2800" b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fr-FR" sz="2800" b="1">
                <a:solidFill>
                  <a:schemeClr val="accent2"/>
                </a:solidFill>
              </a:rPr>
              <a:t> experiments</a:t>
            </a:r>
          </a:p>
        </p:txBody>
      </p:sp>
      <p:sp>
        <p:nvSpPr>
          <p:cNvPr id="11469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48360C-A532-4489-9AC5-D86083CC4C03}" type="slidenum">
              <a:rPr lang="fr-FR" smtClean="0">
                <a:solidFill>
                  <a:srgbClr val="000000"/>
                </a:solidFill>
              </a:rPr>
              <a:pPr/>
              <a:t>31</a:t>
            </a:fld>
            <a:endParaRPr 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2" cstate="print"/>
          <a:srcRect r="8736"/>
          <a:stretch>
            <a:fillRect/>
          </a:stretch>
        </p:blipFill>
        <p:spPr bwMode="auto">
          <a:xfrm>
            <a:off x="5292725" y="404813"/>
            <a:ext cx="38512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7EE34A-8ECF-457A-BB32-E0CE9E4DAED2}" type="slidenum">
              <a:rPr lang="fr-FR" altLang="fr-FR" smtClean="0">
                <a:solidFill>
                  <a:srgbClr val="898989"/>
                </a:solidFill>
              </a:rPr>
              <a:pPr/>
              <a:t>32</a:t>
            </a:fld>
            <a:endParaRPr lang="fr-FR" altLang="fr-FR" smtClean="0">
              <a:solidFill>
                <a:srgbClr val="898989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4925" y="476250"/>
            <a:ext cx="6032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>
                <a:solidFill>
                  <a:srgbClr val="3333CC"/>
                </a:solidFill>
              </a:rPr>
              <a:t>Exigences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Traiter des sous-systèmes hétérogènes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Contrôle à distance sécurisé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Cycle utile 24h/24, 2-10 années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~75% temps : pas d’équipe technique au labo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Interopérabilité avec les composants logiciels externes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altLang="fr-FR" sz="1800">
                <a:solidFill>
                  <a:srgbClr val="000000"/>
                </a:solidFill>
              </a:rPr>
              <a:t>Evolutivité : future 20 modules (LSM extension)</a:t>
            </a:r>
          </a:p>
        </p:txBody>
      </p:sp>
      <p:sp>
        <p:nvSpPr>
          <p:cNvPr id="90117" name="ZoneTexte 2"/>
          <p:cNvSpPr txBox="1">
            <a:spLocks noChangeArrowheads="1"/>
          </p:cNvSpPr>
          <p:nvPr/>
        </p:nvSpPr>
        <p:spPr bwMode="auto">
          <a:xfrm>
            <a:off x="47625" y="-26988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C00000"/>
                </a:solidFill>
              </a:rPr>
              <a:t>SuperNemo: Développement du système de Slow Control</a:t>
            </a:r>
          </a:p>
        </p:txBody>
      </p:sp>
      <p:sp>
        <p:nvSpPr>
          <p:cNvPr id="90118" name="ZoneTexte 9"/>
          <p:cNvSpPr txBox="1">
            <a:spLocks noChangeArrowheads="1"/>
          </p:cNvSpPr>
          <p:nvPr/>
        </p:nvSpPr>
        <p:spPr bwMode="auto">
          <a:xfrm>
            <a:off x="8191500" y="404813"/>
            <a:ext cx="81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LSM</a:t>
            </a:r>
          </a:p>
        </p:txBody>
      </p:sp>
      <p:sp>
        <p:nvSpPr>
          <p:cNvPr id="90119" name="ZoneTexte 3"/>
          <p:cNvSpPr txBox="1">
            <a:spLocks noChangeArrowheads="1"/>
          </p:cNvSpPr>
          <p:nvPr/>
        </p:nvSpPr>
        <p:spPr bwMode="auto">
          <a:xfrm>
            <a:off x="47625" y="2705100"/>
            <a:ext cx="8929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altLang="fr-FR" sz="1800">
                <a:solidFill>
                  <a:srgbClr val="C00000"/>
                </a:solidFill>
              </a:rPr>
              <a:t>Bâti sur l’expérience de l’équipe CTA</a:t>
            </a:r>
          </a:p>
          <a:p>
            <a:pPr marL="342900" indent="-342900">
              <a:buFont typeface="Wingdings" pitchFamily="2" charset="2"/>
              <a:buChar char="ü"/>
            </a:pPr>
            <a:endParaRPr lang="fr-FR" altLang="fr-FR" sz="1800">
              <a:solidFill>
                <a:srgbClr val="1F497D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altLang="fr-FR" sz="1800">
                <a:solidFill>
                  <a:srgbClr val="1F497D"/>
                </a:solidFill>
              </a:rPr>
              <a:t>Propose de développer l’architecture autour des serveurs OPC UA selon la technologie envisagée pour CTA: 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fr-FR" altLang="fr-FR" sz="1800">
                <a:solidFill>
                  <a:srgbClr val="1F497D"/>
                </a:solidFill>
              </a:rPr>
              <a:t>intégration de matériel très varié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fr-FR" altLang="fr-FR" sz="1800">
                <a:solidFill>
                  <a:srgbClr val="1F497D"/>
                </a:solidFill>
              </a:rPr>
              <a:t>homogénéisation des accès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fr-FR" altLang="fr-FR" sz="1800">
                <a:solidFill>
                  <a:srgbClr val="1F497D"/>
                </a:solidFill>
              </a:rPr>
              <a:t>indépendante de la plateforme; implémentation multi-langages (C, C++, Java etc…)</a:t>
            </a:r>
          </a:p>
        </p:txBody>
      </p:sp>
      <p:sp>
        <p:nvSpPr>
          <p:cNvPr id="90120" name="Rectangle 1"/>
          <p:cNvSpPr>
            <a:spLocks noChangeArrowheads="1"/>
          </p:cNvSpPr>
          <p:nvPr/>
        </p:nvSpPr>
        <p:spPr bwMode="auto">
          <a:xfrm>
            <a:off x="90488" y="5013325"/>
            <a:ext cx="8820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altLang="fr-FR" sz="2000">
                <a:solidFill>
                  <a:srgbClr val="009900"/>
                </a:solidFill>
              </a:rPr>
              <a:t> </a:t>
            </a:r>
            <a:r>
              <a:rPr lang="fr-FR" altLang="fr-FR" sz="2000">
                <a:solidFill>
                  <a:srgbClr val="C00000"/>
                </a:solidFill>
              </a:rPr>
              <a:t>Application en grandeur réelle du choix technique de CTA</a:t>
            </a:r>
            <a:endParaRPr lang="fr-FR" altLang="fr-FR" sz="200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altLang="fr-FR" sz="2000">
                <a:solidFill>
                  <a:srgbClr val="009900"/>
                </a:solidFill>
              </a:rPr>
              <a:t> Environnement générique est opérationnel; plusieurs prototypes l’ont validé</a:t>
            </a:r>
          </a:p>
          <a:p>
            <a:pPr>
              <a:buFont typeface="Wingdings" pitchFamily="2" charset="2"/>
              <a:buChar char="ü"/>
            </a:pPr>
            <a:endParaRPr lang="fr-FR" altLang="fr-FR" sz="2000">
              <a:solidFill>
                <a:srgbClr val="1F497D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altLang="fr-FR" sz="2000">
                <a:solidFill>
                  <a:srgbClr val="009900"/>
                </a:solidFill>
              </a:rPr>
              <a:t> </a:t>
            </a:r>
            <a:r>
              <a:rPr lang="fr-FR" altLang="fr-FR" sz="2000">
                <a:solidFill>
                  <a:srgbClr val="C00000"/>
                </a:solidFill>
              </a:rPr>
              <a:t>Valorise le travail déjà commencé </a:t>
            </a:r>
            <a:r>
              <a:rPr lang="fr-FR" altLang="fr-FR" sz="2000">
                <a:solidFill>
                  <a:srgbClr val="009900"/>
                </a:solidFill>
              </a:rPr>
              <a:t>et permet d’aboutir au stade de </a:t>
            </a:r>
            <a:r>
              <a:rPr lang="fr-FR" altLang="fr-FR" sz="2000">
                <a:solidFill>
                  <a:srgbClr val="C00000"/>
                </a:solidFill>
              </a:rPr>
              <a:t>démonstrateur</a:t>
            </a:r>
            <a:r>
              <a:rPr lang="fr-FR" altLang="fr-FR" sz="2000">
                <a:solidFill>
                  <a:srgbClr val="009900"/>
                </a:solidFill>
              </a:rPr>
              <a:t> rapidement; gagner de l’expérience dans l’environnement nouveau OPCUA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04656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  <a:buNone/>
            </a:pPr>
            <a:r>
              <a:rPr lang="en-GB" sz="4400" dirty="0" smtClean="0"/>
              <a:t>Open questions in</a:t>
            </a:r>
          </a:p>
          <a:p>
            <a:pPr algn="ctr">
              <a:lnSpc>
                <a:spcPts val="3500"/>
              </a:lnSpc>
              <a:buNone/>
            </a:pPr>
            <a:r>
              <a:rPr lang="en-GB" sz="4400" dirty="0" smtClean="0"/>
              <a:t>oscillation physics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000" dirty="0" smtClean="0"/>
              <a:t>Oscillations extremely successful description of </a:t>
            </a:r>
            <a:r>
              <a:rPr lang="el-GR" sz="2000" dirty="0" smtClean="0"/>
              <a:t>ν</a:t>
            </a:r>
            <a:r>
              <a:rPr lang="fr-FR" sz="2000" dirty="0" smtClean="0"/>
              <a:t> </a:t>
            </a:r>
            <a:r>
              <a:rPr lang="en-GB" sz="2000" dirty="0" smtClean="0"/>
              <a:t>flavour change during propagation, </a:t>
            </a:r>
            <a:r>
              <a:rPr lang="el-GR" sz="2000" dirty="0" smtClean="0"/>
              <a:t>θ</a:t>
            </a:r>
            <a:r>
              <a:rPr lang="fr-FR" sz="2000" baseline="-25000" dirty="0" smtClean="0"/>
              <a:t>13</a:t>
            </a:r>
            <a:r>
              <a:rPr lang="fr-FR" sz="2000" dirty="0" smtClean="0"/>
              <a:t> </a:t>
            </a:r>
            <a:r>
              <a:rPr lang="fr-FR" sz="2000" dirty="0" err="1" smtClean="0"/>
              <a:t>just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measured</a:t>
            </a:r>
            <a:r>
              <a:rPr lang="fr-FR" sz="2000" dirty="0" smtClean="0"/>
              <a:t>!</a:t>
            </a:r>
          </a:p>
          <a:p>
            <a:r>
              <a:rPr lang="fr-FR" sz="2000" dirty="0" smtClean="0"/>
              <a:t>Mass </a:t>
            </a:r>
            <a:r>
              <a:rPr lang="fr-FR" sz="2000" dirty="0" err="1" smtClean="0"/>
              <a:t>hierarchy</a:t>
            </a:r>
            <a:r>
              <a:rPr lang="fr-FR" sz="2000" dirty="0" smtClean="0"/>
              <a:t> and </a:t>
            </a:r>
            <a:r>
              <a:rPr lang="fr-FR" sz="2000" dirty="0" err="1" smtClean="0"/>
              <a:t>leptonic</a:t>
            </a:r>
            <a:r>
              <a:rPr lang="fr-FR" sz="2000" dirty="0" smtClean="0"/>
              <a:t>  CP in ~ 2025 (LAGUNA/LBNO)</a:t>
            </a:r>
          </a:p>
          <a:p>
            <a:r>
              <a:rPr lang="fr-FR" sz="2000" dirty="0" err="1" smtClean="0"/>
              <a:t>Meanwhile</a:t>
            </a:r>
            <a:r>
              <a:rPr lang="fr-FR" sz="2000" dirty="0" smtClean="0"/>
              <a:t>, </a:t>
            </a:r>
            <a:r>
              <a:rPr lang="fr-FR" sz="2000" dirty="0" err="1" smtClean="0"/>
              <a:t>some</a:t>
            </a:r>
            <a:r>
              <a:rPr lang="fr-FR" sz="2000" dirty="0" smtClean="0"/>
              <a:t> open questions: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43608" y="3429000"/>
          <a:ext cx="7032105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035"/>
                <a:gridCol w="2344035"/>
                <a:gridCol w="234403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Anomaly</a:t>
                      </a:r>
                      <a:endParaRPr lang="fr-FR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Type</a:t>
                      </a:r>
                      <a:endParaRPr lang="fr-FR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Significance</a:t>
                      </a:r>
                      <a:endParaRPr lang="fr-FR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Gallium</a:t>
                      </a:r>
                      <a:endParaRPr lang="fr-FR" sz="2400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ν</a:t>
                      </a:r>
                      <a:r>
                        <a:rPr lang="fr-FR" sz="2400" baseline="-25000" dirty="0" smtClean="0"/>
                        <a:t>e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disappearance</a:t>
                      </a:r>
                      <a:endParaRPr lang="fr-FR" sz="2400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2.7</a:t>
                      </a:r>
                      <a:r>
                        <a:rPr lang="el-GR" sz="2400" dirty="0" smtClean="0"/>
                        <a:t>σ</a:t>
                      </a:r>
                      <a:endParaRPr lang="fr-FR" sz="2400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Reactor</a:t>
                      </a:r>
                      <a:endParaRPr lang="fr-FR" sz="2400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ν</a:t>
                      </a:r>
                      <a:r>
                        <a:rPr lang="fr-FR" sz="2400" baseline="-25000" dirty="0" smtClean="0"/>
                        <a:t>e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disappearance</a:t>
                      </a:r>
                      <a:endParaRPr lang="fr-FR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3.0</a:t>
                      </a:r>
                      <a:r>
                        <a:rPr lang="el-GR" sz="2400" dirty="0" smtClean="0"/>
                        <a:t>σ</a:t>
                      </a:r>
                      <a:endParaRPr lang="fr-FR" sz="2400" dirty="0" smtClean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LSND</a:t>
                      </a:r>
                      <a:endParaRPr lang="fr-FR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ν</a:t>
                      </a:r>
                      <a:r>
                        <a:rPr lang="el-GR" sz="24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</a:t>
                      </a:r>
                      <a:r>
                        <a:rPr lang="fr-F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→ </a:t>
                      </a:r>
                      <a:r>
                        <a:rPr lang="el-G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ν</a:t>
                      </a:r>
                      <a:r>
                        <a:rPr lang="fr-FR" sz="24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</a:t>
                      </a:r>
                      <a:r>
                        <a:rPr lang="fr-F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fr-FR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3.8</a:t>
                      </a:r>
                      <a:r>
                        <a:rPr lang="el-G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σ</a:t>
                      </a:r>
                      <a:endParaRPr lang="fr-FR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MiniBoone</a:t>
                      </a:r>
                      <a:endParaRPr lang="fr-FR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ν</a:t>
                      </a:r>
                      <a:r>
                        <a:rPr lang="el-GR" sz="24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μ</a:t>
                      </a:r>
                      <a:r>
                        <a:rPr lang="fr-F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→ </a:t>
                      </a:r>
                      <a:r>
                        <a:rPr lang="el-G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ν</a:t>
                      </a:r>
                      <a:r>
                        <a:rPr lang="fr-FR" sz="24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</a:t>
                      </a:r>
                      <a:endParaRPr lang="fr-FR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3.0</a:t>
                      </a:r>
                      <a:r>
                        <a:rPr lang="el-GR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σ</a:t>
                      </a:r>
                      <a:endParaRPr lang="fr-FR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4067944" y="5589240"/>
            <a:ext cx="14401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91880" y="4581128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067944" y="5085184"/>
            <a:ext cx="14401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88024" y="5589240"/>
            <a:ext cx="14401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788024" y="5085184"/>
            <a:ext cx="14401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851920" y="2564904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56992"/>
            <a:ext cx="49320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Planned experiments</a:t>
            </a:r>
          </a:p>
          <a:p>
            <a:endParaRPr lang="en-GB" sz="1600" dirty="0" smtClean="0"/>
          </a:p>
          <a:p>
            <a:r>
              <a:rPr lang="en-GB" sz="2000" dirty="0" smtClean="0"/>
              <a:t>Several reactor (short term), sources (short term) &amp; accelerator (mid-term) experiments in preparation</a:t>
            </a:r>
          </a:p>
          <a:p>
            <a:r>
              <a:rPr lang="en-GB" sz="2000" dirty="0" smtClean="0"/>
              <a:t>Probe </a:t>
            </a:r>
            <a:r>
              <a:rPr lang="en-GB" sz="2000" dirty="0" err="1" smtClean="0"/>
              <a:t>Reactor+Ga</a:t>
            </a:r>
            <a:r>
              <a:rPr lang="en-GB" sz="2000" dirty="0" smtClean="0"/>
              <a:t> anomalies and sterile </a:t>
            </a:r>
            <a:r>
              <a:rPr lang="el-GR" sz="2000" dirty="0" smtClean="0"/>
              <a:t>ν</a:t>
            </a:r>
            <a:r>
              <a:rPr lang="en-GB" sz="2000" dirty="0" smtClean="0"/>
              <a:t> at the same time:</a:t>
            </a:r>
          </a:p>
          <a:p>
            <a:pPr lvl="1"/>
            <a:r>
              <a:rPr lang="en-GB" sz="2000" dirty="0" smtClean="0"/>
              <a:t>Measure </a:t>
            </a:r>
            <a:r>
              <a:rPr lang="en-GB" sz="2000" dirty="0" smtClean="0">
                <a:solidFill>
                  <a:srgbClr val="7030A0"/>
                </a:solidFill>
              </a:rPr>
              <a:t>rate</a:t>
            </a:r>
            <a:r>
              <a:rPr lang="en-GB" sz="2000" dirty="0" smtClean="0"/>
              <a:t> of reactor</a:t>
            </a:r>
          </a:p>
          <a:p>
            <a:pPr lvl="1"/>
            <a:r>
              <a:rPr lang="en-GB" sz="2000" dirty="0" smtClean="0"/>
              <a:t>Look at </a:t>
            </a:r>
            <a:r>
              <a:rPr lang="en-GB" sz="2000" dirty="0" smtClean="0">
                <a:solidFill>
                  <a:srgbClr val="7030A0"/>
                </a:solidFill>
              </a:rPr>
              <a:t>L/E dependence </a:t>
            </a:r>
            <a:r>
              <a:rPr lang="en-GB" sz="2000" dirty="0" smtClean="0"/>
              <a:t>close to reactor (L ~ </a:t>
            </a:r>
            <a:r>
              <a:rPr lang="en-GB" sz="2000" dirty="0" err="1" smtClean="0"/>
              <a:t>L</a:t>
            </a:r>
            <a:r>
              <a:rPr lang="en-GB" sz="2000" baseline="-25000" dirty="0" err="1" smtClean="0"/>
              <a:t>osc</a:t>
            </a:r>
            <a:r>
              <a:rPr lang="en-GB" sz="2000" dirty="0" smtClean="0"/>
              <a:t> ~ 10 m)</a:t>
            </a:r>
          </a:p>
          <a:p>
            <a:r>
              <a:rPr lang="en-GB" sz="2000" dirty="0" smtClean="0"/>
              <a:t>Reactor core size important – large cores wash out oscillation</a:t>
            </a:r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53304"/>
            <a:ext cx="1263972" cy="262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777" y="4077791"/>
            <a:ext cx="2811727" cy="22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220072" y="34290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Grenoble’s ILL most compact!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054152" y="3049091"/>
          <a:ext cx="5486400" cy="4124325"/>
        </p:xfrm>
        <a:graphic>
          <a:graphicData uri="http://schemas.openxmlformats.org/presentationml/2006/ole">
            <p:oleObj spid="_x0000_s53250" name="Acrobat Document" r:id="rId3" imgW="5184000" imgH="3897000" progId="AcroExch.Document.11">
              <p:embed/>
            </p:oleObj>
          </a:graphicData>
        </a:graphic>
      </p:graphicFrame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24351" cy="41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07904" y="3645024"/>
            <a:ext cx="72008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2016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4221088"/>
            <a:ext cx="868680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lot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narrow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 err="1" smtClean="0"/>
              <a:t>o</a:t>
            </a: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pportunity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timing </a:t>
            </a: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aseline="0" dirty="0" err="1" smtClean="0"/>
              <a:t>Well</a:t>
            </a:r>
            <a:r>
              <a:rPr lang="fr-FR" sz="2000" baseline="0" dirty="0" smtClean="0"/>
              <a:t> </a:t>
            </a:r>
            <a:r>
              <a:rPr lang="fr-FR" sz="2000" baseline="0" dirty="0" err="1" smtClean="0"/>
              <a:t>positioned</a:t>
            </a:r>
            <a:r>
              <a:rPr lang="fr-FR" sz="2000" baseline="0" dirty="0" smtClean="0"/>
              <a:t> </a:t>
            </a:r>
            <a:r>
              <a:rPr lang="fr-FR" sz="2000" baseline="0" dirty="0" err="1" smtClean="0"/>
              <a:t>timewise</a:t>
            </a:r>
            <a:r>
              <a:rPr lang="fr-FR" sz="2000" baseline="0" dirty="0" smtClean="0"/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aseline="0" dirty="0" err="1" smtClean="0"/>
              <a:t>need</a:t>
            </a:r>
            <a:r>
              <a:rPr lang="fr-FR" sz="2000" baseline="0" dirty="0" smtClean="0"/>
              <a:t> to </a:t>
            </a:r>
            <a:r>
              <a:rPr lang="fr-FR" sz="2000" baseline="0" dirty="0" err="1" smtClean="0"/>
              <a:t>keep</a:t>
            </a:r>
            <a:r>
              <a:rPr lang="fr-FR" sz="2000" baseline="0" dirty="0" smtClean="0"/>
              <a:t> time </a:t>
            </a:r>
            <a:r>
              <a:rPr lang="fr-FR" sz="2000" baseline="0" dirty="0" err="1" smtClean="0"/>
              <a:t>schedule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performance </a:t>
            </a:r>
            <a:r>
              <a:rPr lang="en-US" sz="2000" noProof="0" dirty="0" err="1" smtClean="0"/>
              <a:t>wrt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scintillator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 well known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43808" y="3645024"/>
            <a:ext cx="72008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5 </a:t>
            </a:r>
            <a:r>
              <a:rPr lang="el-GR" sz="1200" dirty="0" smtClean="0">
                <a:solidFill>
                  <a:srgbClr val="0070C0"/>
                </a:solidFill>
              </a:rPr>
              <a:t>σ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Backgrounds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Thorough</a:t>
            </a:r>
            <a:r>
              <a:rPr lang="fr-FR" sz="2000" dirty="0" smtClean="0"/>
              <a:t> backgrounds </a:t>
            </a:r>
            <a:r>
              <a:rPr lang="fr-FR" sz="2000" dirty="0" err="1" smtClean="0"/>
              <a:t>study</a:t>
            </a:r>
            <a:r>
              <a:rPr lang="fr-FR" sz="2000" dirty="0" smtClean="0"/>
              <a:t> </a:t>
            </a:r>
            <a:r>
              <a:rPr lang="fr-FR" sz="2000" dirty="0" err="1" smtClean="0"/>
              <a:t>since</a:t>
            </a:r>
            <a:r>
              <a:rPr lang="fr-FR" sz="2000" dirty="0" smtClean="0"/>
              <a:t> ANR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</a:t>
            </a:r>
            <a:r>
              <a:rPr lang="fr-FR" sz="2000" dirty="0" err="1" smtClean="0"/>
              <a:t>submission</a:t>
            </a:r>
            <a:r>
              <a:rPr lang="fr-FR" sz="2000" dirty="0" smtClean="0"/>
              <a:t> → changes to </a:t>
            </a:r>
            <a:r>
              <a:rPr lang="fr-FR" sz="2000" dirty="0" err="1" smtClean="0"/>
              <a:t>project</a:t>
            </a:r>
            <a:endParaRPr lang="fr-FR" sz="2000" dirty="0" smtClean="0"/>
          </a:p>
          <a:p>
            <a:r>
              <a:rPr lang="fr-FR" sz="2000" dirty="0" err="1" smtClean="0"/>
              <a:t>Sealing</a:t>
            </a:r>
            <a:r>
              <a:rPr lang="fr-FR" sz="2000" dirty="0" smtClean="0"/>
              <a:t> of neutron line H7</a:t>
            </a:r>
          </a:p>
          <a:p>
            <a:r>
              <a:rPr lang="fr-FR" sz="2000" dirty="0" smtClean="0"/>
              <a:t>More Pb (black) and </a:t>
            </a:r>
            <a:r>
              <a:rPr lang="fr-FR" sz="2000" dirty="0" err="1" smtClean="0"/>
              <a:t>polyehtylene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</a:rPr>
              <a:t>red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r>
              <a:rPr lang="fr-FR" sz="2000" dirty="0" smtClean="0"/>
              <a:t> </a:t>
            </a:r>
            <a:r>
              <a:rPr lang="fr-FR" sz="2000" dirty="0" err="1" smtClean="0"/>
              <a:t>shielding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added</a:t>
            </a:r>
            <a:endParaRPr lang="fr-FR" sz="2000" dirty="0" smtClean="0"/>
          </a:p>
          <a:p>
            <a:r>
              <a:rPr lang="fr-FR" sz="2000" dirty="0" err="1" smtClean="0"/>
              <a:t>Strong</a:t>
            </a:r>
            <a:r>
              <a:rPr lang="fr-FR" sz="2000" dirty="0" smtClean="0"/>
              <a:t> </a:t>
            </a:r>
            <a:r>
              <a:rPr lang="fr-FR" sz="2000" dirty="0" err="1" smtClean="0"/>
              <a:t>commitment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ILL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grpSp>
        <p:nvGrpSpPr>
          <p:cNvPr id="7" name="Group 95"/>
          <p:cNvGrpSpPr>
            <a:grpSpLocks noChangeAspect="1"/>
          </p:cNvGrpSpPr>
          <p:nvPr/>
        </p:nvGrpSpPr>
        <p:grpSpPr bwMode="auto">
          <a:xfrm>
            <a:off x="4532354" y="2204864"/>
            <a:ext cx="4288118" cy="4104456"/>
            <a:chOff x="0" y="0"/>
            <a:chExt cx="6553922" cy="6271895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158"/>
            <a:stretch/>
          </p:blipFill>
          <p:spPr bwMode="auto">
            <a:xfrm rot="10800000">
              <a:off x="0" y="0"/>
              <a:ext cx="6553922" cy="627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3"/>
            <p:cNvCxnSpPr>
              <a:cxnSpLocks noChangeAspect="1" noChangeShapeType="1"/>
            </p:cNvCxnSpPr>
            <p:nvPr/>
          </p:nvCxnSpPr>
          <p:spPr bwMode="auto">
            <a:xfrm flipV="1">
              <a:off x="4141815" y="2114517"/>
              <a:ext cx="462988" cy="3307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"/>
            <p:cNvCxnSpPr>
              <a:cxnSpLocks noChangeAspect="1" noChangeShapeType="1"/>
            </p:cNvCxnSpPr>
            <p:nvPr/>
          </p:nvCxnSpPr>
          <p:spPr bwMode="auto">
            <a:xfrm flipH="1" flipV="1">
              <a:off x="4604803" y="2114518"/>
              <a:ext cx="648182" cy="483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"/>
            <p:cNvCxnSpPr>
              <a:cxnSpLocks noChangeAspect="1" noChangeShapeType="1"/>
            </p:cNvCxnSpPr>
            <p:nvPr/>
          </p:nvCxnSpPr>
          <p:spPr bwMode="auto">
            <a:xfrm>
              <a:off x="4141815" y="2445262"/>
              <a:ext cx="317477" cy="714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6"/>
            <p:cNvCxnSpPr>
              <a:cxnSpLocks noChangeAspect="1" noChangeShapeType="1"/>
            </p:cNvCxnSpPr>
            <p:nvPr/>
          </p:nvCxnSpPr>
          <p:spPr bwMode="auto">
            <a:xfrm flipH="1">
              <a:off x="4604803" y="2686577"/>
              <a:ext cx="389957" cy="2878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7"/>
            <p:cNvCxnSpPr>
              <a:cxnSpLocks noChangeAspect="1" noChangeShapeType="1"/>
            </p:cNvCxnSpPr>
            <p:nvPr/>
          </p:nvCxnSpPr>
          <p:spPr bwMode="auto">
            <a:xfrm flipH="1">
              <a:off x="5107474" y="2597662"/>
              <a:ext cx="145512" cy="889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8"/>
            <p:cNvCxnSpPr>
              <a:cxnSpLocks noChangeAspect="1" noChangeShapeType="1"/>
            </p:cNvCxnSpPr>
            <p:nvPr/>
          </p:nvCxnSpPr>
          <p:spPr bwMode="auto">
            <a:xfrm flipH="1">
              <a:off x="4459291" y="3159671"/>
              <a:ext cx="1455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9"/>
            <p:cNvCxnSpPr>
              <a:cxnSpLocks noChangeAspect="1" noChangeShapeType="1"/>
            </p:cNvCxnSpPr>
            <p:nvPr/>
          </p:nvCxnSpPr>
          <p:spPr bwMode="auto">
            <a:xfrm flipV="1">
              <a:off x="4604803" y="2974455"/>
              <a:ext cx="0" cy="185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0"/>
            <p:cNvCxnSpPr>
              <a:cxnSpLocks noChangeAspect="1" noChangeShapeType="1"/>
            </p:cNvCxnSpPr>
            <p:nvPr/>
          </p:nvCxnSpPr>
          <p:spPr bwMode="auto">
            <a:xfrm flipH="1">
              <a:off x="4994760" y="2686577"/>
              <a:ext cx="1127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1"/>
            <p:cNvCxnSpPr>
              <a:cxnSpLocks noChangeAspect="1" noChangeShapeType="1"/>
            </p:cNvCxnSpPr>
            <p:nvPr/>
          </p:nvCxnSpPr>
          <p:spPr bwMode="auto">
            <a:xfrm flipV="1">
              <a:off x="3355012" y="2531511"/>
              <a:ext cx="462988" cy="1653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2"/>
            <p:cNvCxnSpPr>
              <a:cxnSpLocks noChangeAspect="1" noChangeShapeType="1"/>
            </p:cNvCxnSpPr>
            <p:nvPr/>
          </p:nvCxnSpPr>
          <p:spPr bwMode="auto">
            <a:xfrm>
              <a:off x="3355012" y="2696883"/>
              <a:ext cx="0" cy="2775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3"/>
            <p:cNvCxnSpPr>
              <a:cxnSpLocks noChangeAspect="1" noChangeShapeType="1"/>
            </p:cNvCxnSpPr>
            <p:nvPr/>
          </p:nvCxnSpPr>
          <p:spPr bwMode="auto">
            <a:xfrm flipH="1">
              <a:off x="2858680" y="2974454"/>
              <a:ext cx="496332" cy="21299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4"/>
            <p:cNvCxnSpPr>
              <a:cxnSpLocks noChangeAspect="1" noChangeShapeType="1"/>
            </p:cNvCxnSpPr>
            <p:nvPr/>
          </p:nvCxnSpPr>
          <p:spPr bwMode="auto">
            <a:xfrm flipH="1" flipV="1">
              <a:off x="2898363" y="5104453"/>
              <a:ext cx="1560929" cy="1058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5"/>
            <p:cNvCxnSpPr>
              <a:cxnSpLocks noChangeAspect="1" noChangeShapeType="1"/>
            </p:cNvCxnSpPr>
            <p:nvPr/>
          </p:nvCxnSpPr>
          <p:spPr bwMode="auto">
            <a:xfrm>
              <a:off x="3818000" y="2531511"/>
              <a:ext cx="429641" cy="10250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6"/>
            <p:cNvCxnSpPr>
              <a:cxnSpLocks noChangeAspect="1" noChangeShapeType="1"/>
            </p:cNvCxnSpPr>
            <p:nvPr/>
          </p:nvCxnSpPr>
          <p:spPr bwMode="auto">
            <a:xfrm>
              <a:off x="4247641" y="3556566"/>
              <a:ext cx="211651" cy="1653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Aspect="1" noChangeShapeType="1"/>
            </p:cNvCxnSpPr>
            <p:nvPr/>
          </p:nvCxnSpPr>
          <p:spPr bwMode="auto">
            <a:xfrm flipV="1">
              <a:off x="3328556" y="2505051"/>
              <a:ext cx="462988" cy="1550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18"/>
            <p:cNvCxnSpPr>
              <a:cxnSpLocks noChangeAspect="1" noChangeShapeType="1"/>
            </p:cNvCxnSpPr>
            <p:nvPr/>
          </p:nvCxnSpPr>
          <p:spPr bwMode="auto">
            <a:xfrm flipV="1">
              <a:off x="3414816" y="2779953"/>
              <a:ext cx="462988" cy="1550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9"/>
            <p:cNvCxnSpPr>
              <a:cxnSpLocks noChangeAspect="1" noChangeShapeType="1"/>
            </p:cNvCxnSpPr>
            <p:nvPr/>
          </p:nvCxnSpPr>
          <p:spPr bwMode="auto">
            <a:xfrm flipV="1">
              <a:off x="3328556" y="2932353"/>
              <a:ext cx="92598" cy="4389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0"/>
            <p:cNvCxnSpPr>
              <a:cxnSpLocks noChangeAspect="1" noChangeShapeType="1"/>
            </p:cNvCxnSpPr>
            <p:nvPr/>
          </p:nvCxnSpPr>
          <p:spPr bwMode="auto">
            <a:xfrm flipH="1" flipV="1">
              <a:off x="3792095" y="2571203"/>
              <a:ext cx="402633" cy="985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1"/>
            <p:cNvCxnSpPr>
              <a:cxnSpLocks noChangeAspect="1" noChangeShapeType="1"/>
            </p:cNvCxnSpPr>
            <p:nvPr/>
          </p:nvCxnSpPr>
          <p:spPr bwMode="auto">
            <a:xfrm flipH="1" flipV="1">
              <a:off x="4062445" y="2481774"/>
              <a:ext cx="343934" cy="7043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2"/>
            <p:cNvCxnSpPr>
              <a:cxnSpLocks noChangeAspect="1" noChangeShapeType="1"/>
            </p:cNvCxnSpPr>
            <p:nvPr/>
          </p:nvCxnSpPr>
          <p:spPr bwMode="auto">
            <a:xfrm flipH="1" flipV="1">
              <a:off x="4386812" y="3569795"/>
              <a:ext cx="72480" cy="5953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3"/>
            <p:cNvCxnSpPr>
              <a:cxnSpLocks noChangeAspect="1" noChangeShapeType="1"/>
            </p:cNvCxnSpPr>
            <p:nvPr/>
          </p:nvCxnSpPr>
          <p:spPr bwMode="auto">
            <a:xfrm flipH="1" flipV="1">
              <a:off x="4247641" y="4019866"/>
              <a:ext cx="139171" cy="9125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4"/>
            <p:cNvGrpSpPr>
              <a:grpSpLocks noChangeAspect="1"/>
            </p:cNvGrpSpPr>
            <p:nvPr/>
          </p:nvGrpSpPr>
          <p:grpSpPr bwMode="auto">
            <a:xfrm>
              <a:off x="3145456" y="2314185"/>
              <a:ext cx="382065" cy="385697"/>
              <a:chOff x="3145456" y="2314185"/>
              <a:chExt cx="382065" cy="385697"/>
            </a:xfrm>
          </p:grpSpPr>
          <p:sp>
            <p:nvSpPr>
              <p:cNvPr id="46" name="Oval 40"/>
              <p:cNvSpPr>
                <a:spLocks noChangeAspect="1" noChangeArrowheads="1"/>
              </p:cNvSpPr>
              <p:nvPr/>
            </p:nvSpPr>
            <p:spPr bwMode="auto">
              <a:xfrm>
                <a:off x="3145493" y="2354345"/>
                <a:ext cx="275661" cy="263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3145456" y="2314185"/>
                <a:ext cx="382065" cy="385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charset="0"/>
                    <a:ea typeface="ÇlÇr ñæí©" charset="0"/>
                  </a:rPr>
                  <a:t>1</a:t>
                </a: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" name="Group 25"/>
            <p:cNvGrpSpPr>
              <a:grpSpLocks noChangeAspect="1"/>
            </p:cNvGrpSpPr>
            <p:nvPr/>
          </p:nvGrpSpPr>
          <p:grpSpPr bwMode="auto">
            <a:xfrm>
              <a:off x="3496665" y="2695345"/>
              <a:ext cx="382065" cy="385697"/>
              <a:chOff x="3496665" y="2695345"/>
              <a:chExt cx="382065" cy="385697"/>
            </a:xfrm>
          </p:grpSpPr>
          <p:sp>
            <p:nvSpPr>
              <p:cNvPr id="44" name="Oval 38"/>
              <p:cNvSpPr>
                <a:spLocks noChangeAspect="1" noChangeArrowheads="1"/>
              </p:cNvSpPr>
              <p:nvPr/>
            </p:nvSpPr>
            <p:spPr bwMode="auto">
              <a:xfrm>
                <a:off x="3496867" y="2734519"/>
                <a:ext cx="275661" cy="263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3496665" y="2695345"/>
                <a:ext cx="382065" cy="385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charset="0"/>
                    <a:ea typeface="ÇlÇr ñæí©" charset="0"/>
                  </a:rPr>
                  <a:t>3</a:t>
                </a: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2" name="Group 26"/>
            <p:cNvGrpSpPr>
              <a:grpSpLocks noChangeAspect="1"/>
            </p:cNvGrpSpPr>
            <p:nvPr/>
          </p:nvGrpSpPr>
          <p:grpSpPr bwMode="auto">
            <a:xfrm>
              <a:off x="3007513" y="2972140"/>
              <a:ext cx="382065" cy="385697"/>
              <a:chOff x="3007513" y="2972140"/>
              <a:chExt cx="382065" cy="385697"/>
            </a:xfrm>
          </p:grpSpPr>
          <p:sp>
            <p:nvSpPr>
              <p:cNvPr id="42" name="Oval 36"/>
              <p:cNvSpPr>
                <a:spLocks noChangeAspect="1" noChangeArrowheads="1"/>
              </p:cNvSpPr>
              <p:nvPr/>
            </p:nvSpPr>
            <p:spPr bwMode="auto">
              <a:xfrm>
                <a:off x="3007662" y="3012345"/>
                <a:ext cx="275661" cy="263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3007513" y="2972140"/>
                <a:ext cx="382065" cy="385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charset="0"/>
                    <a:ea typeface="ÇlÇr ñæí©" charset="0"/>
                  </a:rPr>
                  <a:t>2</a:t>
                </a: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3" name="Group 27"/>
            <p:cNvGrpSpPr>
              <a:grpSpLocks noChangeAspect="1"/>
            </p:cNvGrpSpPr>
            <p:nvPr/>
          </p:nvGrpSpPr>
          <p:grpSpPr bwMode="auto">
            <a:xfrm>
              <a:off x="3798869" y="3217171"/>
              <a:ext cx="382065" cy="385697"/>
              <a:chOff x="3798869" y="3217171"/>
              <a:chExt cx="382065" cy="385697"/>
            </a:xfrm>
          </p:grpSpPr>
          <p:sp>
            <p:nvSpPr>
              <p:cNvPr id="40" name="Oval 34"/>
              <p:cNvSpPr>
                <a:spLocks noChangeAspect="1" noChangeArrowheads="1"/>
              </p:cNvSpPr>
              <p:nvPr/>
            </p:nvSpPr>
            <p:spPr bwMode="auto">
              <a:xfrm>
                <a:off x="3798985" y="3257149"/>
                <a:ext cx="275661" cy="263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3798869" y="3217171"/>
                <a:ext cx="382065" cy="385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charset="0"/>
                    <a:ea typeface="ÇlÇr ñæí©" charset="0"/>
                  </a:rPr>
                  <a:t>4</a:t>
                </a: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4" name="Group 28"/>
            <p:cNvGrpSpPr>
              <a:grpSpLocks noChangeAspect="1"/>
            </p:cNvGrpSpPr>
            <p:nvPr/>
          </p:nvGrpSpPr>
          <p:grpSpPr bwMode="auto">
            <a:xfrm>
              <a:off x="3823862" y="2119975"/>
              <a:ext cx="382482" cy="385697"/>
              <a:chOff x="3823862" y="2119975"/>
              <a:chExt cx="382482" cy="385697"/>
            </a:xfrm>
          </p:grpSpPr>
          <p:sp>
            <p:nvSpPr>
              <p:cNvPr id="38" name="Oval 32"/>
              <p:cNvSpPr>
                <a:spLocks noChangeAspect="1" noChangeArrowheads="1"/>
              </p:cNvSpPr>
              <p:nvPr/>
            </p:nvSpPr>
            <p:spPr bwMode="auto">
              <a:xfrm>
                <a:off x="3823862" y="2159076"/>
                <a:ext cx="275661" cy="263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3824279" y="2119975"/>
                <a:ext cx="382065" cy="385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charset="0"/>
                    <a:ea typeface="ÇlÇr ñæí©" charset="0"/>
                  </a:rPr>
                  <a:t>5</a:t>
                </a:r>
                <a:endParaRPr kumimoji="0" 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5" name="Group 29"/>
            <p:cNvGrpSpPr>
              <a:grpSpLocks noChangeAspect="1"/>
            </p:cNvGrpSpPr>
            <p:nvPr/>
          </p:nvGrpSpPr>
          <p:grpSpPr bwMode="auto">
            <a:xfrm>
              <a:off x="4414060" y="4178238"/>
              <a:ext cx="382170" cy="385698"/>
              <a:chOff x="4414060" y="4178238"/>
              <a:chExt cx="382170" cy="385698"/>
            </a:xfrm>
          </p:grpSpPr>
          <p:sp>
            <p:nvSpPr>
              <p:cNvPr id="36" name="Oval 30"/>
              <p:cNvSpPr>
                <a:spLocks noChangeAspect="1" noChangeArrowheads="1"/>
              </p:cNvSpPr>
              <p:nvPr/>
            </p:nvSpPr>
            <p:spPr bwMode="auto">
              <a:xfrm>
                <a:off x="4414060" y="4218057"/>
                <a:ext cx="275661" cy="263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4414166" y="4178238"/>
                <a:ext cx="382064" cy="385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charset="0"/>
                    <a:ea typeface="ÇlÇr ñæí©" charset="0"/>
                  </a:rPr>
                  <a:t>6</a:t>
                </a: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8" name="Grouper 13"/>
          <p:cNvGrpSpPr/>
          <p:nvPr/>
        </p:nvGrpSpPr>
        <p:grpSpPr>
          <a:xfrm>
            <a:off x="158071" y="3645024"/>
            <a:ext cx="4125897" cy="2748516"/>
            <a:chOff x="5054615" y="1502769"/>
            <a:chExt cx="4125897" cy="2748516"/>
          </a:xfrm>
        </p:grpSpPr>
        <p:sp>
          <p:nvSpPr>
            <p:cNvPr id="49" name="ZoneTexte 48"/>
            <p:cNvSpPr txBox="1"/>
            <p:nvPr/>
          </p:nvSpPr>
          <p:spPr>
            <a:xfrm>
              <a:off x="7812360" y="4005064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E (MeV)</a:t>
              </a:r>
              <a:endParaRPr lang="fr-FR" sz="1000" dirty="0"/>
            </a:p>
          </p:txBody>
        </p:sp>
        <p:pic>
          <p:nvPicPr>
            <p:cNvPr id="50" name="Image 49" descr="Ge_20p_corri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15" y="1648570"/>
              <a:ext cx="4027414" cy="2398305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 rot="19694697">
              <a:off x="7510990" y="2007237"/>
              <a:ext cx="1214198" cy="25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Fe, Al</a:t>
              </a:r>
              <a:endParaRPr lang="fr-FR" sz="1000" dirty="0"/>
            </a:p>
          </p:txBody>
        </p:sp>
        <p:sp>
          <p:nvSpPr>
            <p:cNvPr id="52" name="ZoneTexte 51"/>
            <p:cNvSpPr txBox="1"/>
            <p:nvPr/>
          </p:nvSpPr>
          <p:spPr>
            <a:xfrm rot="19694697">
              <a:off x="7966314" y="2459726"/>
              <a:ext cx="1214198" cy="25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Ni</a:t>
              </a:r>
              <a:endParaRPr lang="fr-FR" sz="1000" dirty="0"/>
            </a:p>
          </p:txBody>
        </p:sp>
        <p:sp>
          <p:nvSpPr>
            <p:cNvPr id="53" name="ZoneTexte 52"/>
            <p:cNvSpPr txBox="1"/>
            <p:nvPr/>
          </p:nvSpPr>
          <p:spPr>
            <a:xfrm rot="19694697">
              <a:off x="5407586" y="1502769"/>
              <a:ext cx="1214198" cy="25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Ge</a:t>
              </a:r>
              <a:endParaRPr lang="fr-FR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STEREO Collaboration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ILL, host laboratory: site characterisation, room refurbishing, </a:t>
            </a:r>
            <a:r>
              <a:rPr lang="en-GB" sz="2400" dirty="0" err="1" smtClean="0"/>
              <a:t>shieldings</a:t>
            </a:r>
            <a:endParaRPr lang="en-GB" sz="2400" dirty="0" smtClean="0"/>
          </a:p>
          <a:p>
            <a:r>
              <a:rPr lang="en-GB" sz="2400" dirty="0" smtClean="0"/>
              <a:t>Three French laboratories:</a:t>
            </a:r>
          </a:p>
          <a:p>
            <a:pPr lvl="1"/>
            <a:r>
              <a:rPr lang="en-GB" sz="2000" dirty="0" smtClean="0"/>
              <a:t>CEA </a:t>
            </a:r>
            <a:r>
              <a:rPr lang="en-GB" sz="2000" dirty="0" err="1" smtClean="0"/>
              <a:t>Saclay</a:t>
            </a:r>
            <a:r>
              <a:rPr lang="en-GB" sz="2000" dirty="0" smtClean="0"/>
              <a:t>:  Inner detector. Leader of project: David LHUILLIER (CEA)</a:t>
            </a:r>
          </a:p>
          <a:p>
            <a:pPr lvl="1"/>
            <a:r>
              <a:rPr lang="en-GB" sz="2000" dirty="0" smtClean="0"/>
              <a:t>LAPP:   Mechanics of shielding support + Radioactive source calibration system</a:t>
            </a:r>
          </a:p>
          <a:p>
            <a:pPr lvl="1"/>
            <a:r>
              <a:rPr lang="en-GB" sz="2000" dirty="0" smtClean="0"/>
              <a:t>LPSC:   Acquisition electronics + µ veto + </a:t>
            </a:r>
            <a:r>
              <a:rPr lang="en-GB" sz="2000" dirty="0" err="1" smtClean="0"/>
              <a:t>shieldings</a:t>
            </a:r>
            <a:r>
              <a:rPr lang="en-GB" sz="2000" dirty="0" smtClean="0"/>
              <a:t> (workshop)</a:t>
            </a:r>
          </a:p>
          <a:p>
            <a:r>
              <a:rPr lang="en-GB" sz="2400" dirty="0" smtClean="0"/>
              <a:t>Foreign collaborators:</a:t>
            </a:r>
          </a:p>
          <a:p>
            <a:pPr lvl="1"/>
            <a:r>
              <a:rPr lang="en-GB" sz="2000" dirty="0" smtClean="0"/>
              <a:t>Max-Plank-</a:t>
            </a:r>
            <a:r>
              <a:rPr lang="en-GB" sz="2000" dirty="0" err="1" smtClean="0"/>
              <a:t>Institut</a:t>
            </a:r>
            <a:r>
              <a:rPr lang="en-GB" sz="2000" dirty="0" smtClean="0"/>
              <a:t> Heidelberg: Liquid </a:t>
            </a:r>
            <a:r>
              <a:rPr lang="en-GB" sz="2000" dirty="0" err="1" smtClean="0"/>
              <a:t>scintillator</a:t>
            </a:r>
            <a:r>
              <a:rPr lang="en-GB" sz="2000" dirty="0" smtClean="0"/>
              <a:t> + PMTs</a:t>
            </a:r>
          </a:p>
          <a:p>
            <a:pPr lvl="1"/>
            <a:r>
              <a:rPr lang="en-GB" sz="2000" dirty="0" smtClean="0"/>
              <a:t>Morocco, University Hassan II: LED calibration system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73008" cy="4824536"/>
          </a:xfrm>
        </p:spPr>
        <p:txBody>
          <a:bodyPr>
            <a:noAutofit/>
          </a:bodyPr>
          <a:lstStyle/>
          <a:p>
            <a:pPr lvl="1"/>
            <a:r>
              <a:rPr lang="fr-FR" sz="2000" dirty="0" smtClean="0"/>
              <a:t>ANR 2013 </a:t>
            </a:r>
            <a:r>
              <a:rPr lang="fr-FR" sz="2000" dirty="0" err="1" smtClean="0"/>
              <a:t>request</a:t>
            </a:r>
            <a:r>
              <a:rPr lang="fr-FR" sz="2000" dirty="0" smtClean="0"/>
              <a:t>: 1 178 k€ </a:t>
            </a:r>
          </a:p>
          <a:p>
            <a:pPr lvl="2"/>
            <a:r>
              <a:rPr lang="fr-FR" sz="2000" dirty="0" err="1" smtClean="0"/>
              <a:t>Investment</a:t>
            </a:r>
            <a:r>
              <a:rPr lang="fr-FR" sz="2000" dirty="0" smtClean="0"/>
              <a:t> : 612 k€ (IN2P3) + 195 k€ (CEA)</a:t>
            </a:r>
          </a:p>
          <a:p>
            <a:pPr lvl="2"/>
            <a:r>
              <a:rPr lang="fr-FR" sz="2000" dirty="0" err="1" smtClean="0"/>
              <a:t>Travel</a:t>
            </a:r>
            <a:r>
              <a:rPr lang="fr-FR" sz="2000" dirty="0" smtClean="0"/>
              <a:t> 46 k€ (IN2P3) + 48 k€ (CEA)</a:t>
            </a:r>
          </a:p>
          <a:p>
            <a:pPr lvl="2"/>
            <a:r>
              <a:rPr lang="fr-FR" sz="2000" dirty="0" smtClean="0"/>
              <a:t>2 </a:t>
            </a:r>
            <a:r>
              <a:rPr lang="fr-FR" sz="2000" dirty="0" err="1" smtClean="0"/>
              <a:t>Postdocs</a:t>
            </a:r>
            <a:r>
              <a:rPr lang="fr-FR" sz="2000" dirty="0" smtClean="0"/>
              <a:t> LAPP et </a:t>
            </a:r>
            <a:r>
              <a:rPr lang="fr-FR" sz="2000" dirty="0" err="1" smtClean="0"/>
              <a:t>Irfu</a:t>
            </a:r>
            <a:endParaRPr lang="fr-FR" sz="2000" dirty="0" smtClean="0"/>
          </a:p>
          <a:p>
            <a:pPr lvl="1"/>
            <a:r>
              <a:rPr lang="fr-FR" sz="2000" dirty="0" smtClean="0"/>
              <a:t>LPSC </a:t>
            </a:r>
            <a:r>
              <a:rPr lang="fr-FR" sz="2000" dirty="0" err="1" smtClean="0"/>
              <a:t>Postdoc</a:t>
            </a:r>
            <a:r>
              <a:rPr lang="fr-FR" sz="2000" dirty="0" smtClean="0"/>
              <a:t> </a:t>
            </a:r>
            <a:r>
              <a:rPr lang="fr-FR" sz="2000" dirty="0" err="1" smtClean="0"/>
              <a:t>request</a:t>
            </a:r>
            <a:r>
              <a:rPr lang="fr-FR" sz="2000" dirty="0" smtClean="0"/>
              <a:t>: ENIGMASS </a:t>
            </a:r>
            <a:r>
              <a:rPr lang="fr-FR" sz="2000" dirty="0" err="1" smtClean="0"/>
              <a:t>Labex</a:t>
            </a:r>
            <a:r>
              <a:rPr lang="fr-FR" sz="2000" dirty="0" smtClean="0"/>
              <a:t> (in a few </a:t>
            </a:r>
            <a:r>
              <a:rPr lang="fr-FR" sz="2000" dirty="0" err="1" smtClean="0"/>
              <a:t>days</a:t>
            </a:r>
            <a:r>
              <a:rPr lang="fr-FR" sz="2000" dirty="0" smtClean="0"/>
              <a:t>…)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CD0039"/>
                </a:solidFill>
                <a:sym typeface="Wingdings"/>
              </a:rPr>
              <a:t> </a:t>
            </a:r>
            <a:r>
              <a:rPr lang="fr-FR" sz="2000" dirty="0" smtClean="0">
                <a:solidFill>
                  <a:srgbClr val="CD0039"/>
                </a:solidFill>
              </a:rPr>
              <a:t>85 % </a:t>
            </a:r>
            <a:r>
              <a:rPr lang="fr-FR" sz="2000" dirty="0" err="1" smtClean="0">
                <a:solidFill>
                  <a:srgbClr val="CD0039"/>
                </a:solidFill>
              </a:rPr>
              <a:t>funding</a:t>
            </a:r>
            <a:r>
              <a:rPr lang="fr-FR" sz="2000" dirty="0" smtClean="0">
                <a:solidFill>
                  <a:srgbClr val="CD0039"/>
                </a:solidFill>
              </a:rPr>
              <a:t> </a:t>
            </a:r>
            <a:r>
              <a:rPr lang="fr-FR" sz="2000" dirty="0" err="1" smtClean="0">
                <a:solidFill>
                  <a:srgbClr val="CD0039"/>
                </a:solidFill>
              </a:rPr>
              <a:t>given</a:t>
            </a:r>
            <a:r>
              <a:rPr lang="fr-FR" sz="2000" dirty="0" smtClean="0">
                <a:solidFill>
                  <a:srgbClr val="CD0039"/>
                </a:solidFill>
              </a:rPr>
              <a:t> by ANR </a:t>
            </a:r>
          </a:p>
          <a:p>
            <a:pPr lvl="2"/>
            <a:r>
              <a:rPr lang="fr-FR" sz="2000" dirty="0" err="1" smtClean="0"/>
              <a:t>Suggest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1 </a:t>
            </a:r>
            <a:r>
              <a:rPr lang="fr-FR" sz="2000" dirty="0" err="1" smtClean="0"/>
              <a:t>postdoc</a:t>
            </a:r>
            <a:r>
              <a:rPr lang="fr-FR" sz="2000" dirty="0" smtClean="0"/>
              <a:t> and </a:t>
            </a:r>
            <a:r>
              <a:rPr lang="fr-FR" sz="2000" dirty="0" err="1" smtClean="0"/>
              <a:t>borrowing</a:t>
            </a:r>
            <a:r>
              <a:rPr lang="fr-FR" sz="2000" dirty="0" smtClean="0"/>
              <a:t> </a:t>
            </a:r>
            <a:r>
              <a:rPr lang="fr-FR" sz="2000" dirty="0" err="1" smtClean="0"/>
              <a:t>shielding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labs</a:t>
            </a:r>
            <a:r>
              <a:rPr lang="fr-FR" sz="2000" dirty="0" smtClean="0"/>
              <a:t> (Pb bricks)</a:t>
            </a:r>
          </a:p>
          <a:p>
            <a:pPr lvl="1"/>
            <a:r>
              <a:rPr lang="fr-FR" sz="2000" dirty="0" smtClean="0">
                <a:solidFill>
                  <a:srgbClr val="CD0039"/>
                </a:solidFill>
              </a:rPr>
              <a:t>IN2P3 </a:t>
            </a:r>
            <a:r>
              <a:rPr lang="fr-FR" sz="2000" dirty="0" err="1" smtClean="0">
                <a:solidFill>
                  <a:srgbClr val="CD0039"/>
                </a:solidFill>
              </a:rPr>
              <a:t>request</a:t>
            </a:r>
            <a:r>
              <a:rPr lang="fr-FR" sz="2000" dirty="0" smtClean="0">
                <a:solidFill>
                  <a:srgbClr val="CD0039"/>
                </a:solidFill>
              </a:rPr>
              <a:t>: </a:t>
            </a:r>
          </a:p>
          <a:p>
            <a:pPr lvl="2"/>
            <a:r>
              <a:rPr lang="fr-FR" sz="2000" dirty="0" err="1" smtClean="0"/>
              <a:t>Additional</a:t>
            </a:r>
            <a:r>
              <a:rPr lang="fr-FR" sz="2000" dirty="0" smtClean="0"/>
              <a:t> </a:t>
            </a:r>
            <a:r>
              <a:rPr lang="fr-FR" sz="2000" dirty="0" err="1" smtClean="0"/>
              <a:t>shieldings</a:t>
            </a:r>
            <a:r>
              <a:rPr lang="fr-FR" sz="2000" dirty="0" smtClean="0"/>
              <a:t> + part of </a:t>
            </a:r>
            <a:r>
              <a:rPr lang="fr-FR" sz="2000" dirty="0" err="1" smtClean="0"/>
              <a:t>missing</a:t>
            </a:r>
            <a:r>
              <a:rPr lang="fr-FR" sz="2000" dirty="0" smtClean="0"/>
              <a:t> ANR money: 70 k€ ANR </a:t>
            </a:r>
            <a:r>
              <a:rPr lang="fr-FR" sz="2000" dirty="0" err="1" smtClean="0"/>
              <a:t>missing</a:t>
            </a:r>
            <a:r>
              <a:rPr lang="fr-FR" sz="2000" dirty="0" smtClean="0"/>
              <a:t> </a:t>
            </a:r>
            <a:r>
              <a:rPr lang="fr-FR" sz="2000" dirty="0" err="1" smtClean="0"/>
              <a:t>shielding</a:t>
            </a:r>
            <a:r>
              <a:rPr lang="fr-FR" sz="2000" dirty="0" smtClean="0"/>
              <a:t> + 33 k€ </a:t>
            </a:r>
            <a:r>
              <a:rPr lang="fr-FR" sz="2000" dirty="0" err="1" smtClean="0"/>
              <a:t>additional</a:t>
            </a:r>
            <a:r>
              <a:rPr lang="fr-FR" sz="2000" dirty="0" smtClean="0"/>
              <a:t> Pb + 20 k€ </a:t>
            </a:r>
            <a:r>
              <a:rPr lang="fr-FR" sz="2000" dirty="0" err="1" smtClean="0"/>
              <a:t>additional</a:t>
            </a:r>
            <a:r>
              <a:rPr lang="fr-FR" sz="2000" dirty="0" smtClean="0"/>
              <a:t> B4C</a:t>
            </a:r>
          </a:p>
          <a:p>
            <a:pPr lvl="1"/>
            <a:r>
              <a:rPr lang="fr-FR" sz="2000" dirty="0" err="1" smtClean="0"/>
              <a:t>Informal</a:t>
            </a:r>
            <a:r>
              <a:rPr lang="fr-FR" sz="2000" dirty="0" smtClean="0"/>
              <a:t> discussion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IN2P3: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supportive</a:t>
            </a:r>
            <a:r>
              <a:rPr lang="fr-FR" sz="2000" dirty="0" smtClean="0"/>
              <a:t>, money </a:t>
            </a:r>
            <a:r>
              <a:rPr lang="fr-FR" sz="2000" dirty="0" err="1" smtClean="0"/>
              <a:t>scarce</a:t>
            </a:r>
            <a:r>
              <a:rPr lang="fr-FR" sz="2000" dirty="0" smtClean="0"/>
              <a:t>, </a:t>
            </a:r>
            <a:r>
              <a:rPr lang="fr-FR" sz="2000" dirty="0" err="1" smtClean="0"/>
              <a:t>postdoc</a:t>
            </a:r>
            <a:r>
              <a:rPr lang="fr-FR" sz="2000" dirty="0" smtClean="0"/>
              <a:t> </a:t>
            </a:r>
            <a:r>
              <a:rPr lang="fr-FR" sz="2000" dirty="0" err="1" smtClean="0"/>
              <a:t>instead</a:t>
            </a:r>
            <a:r>
              <a:rPr lang="fr-FR" sz="2000" dirty="0" smtClean="0"/>
              <a:t> of money? </a:t>
            </a:r>
            <a:r>
              <a:rPr lang="fr-FR" sz="2000" dirty="0" err="1" smtClean="0"/>
              <a:t>Need</a:t>
            </a:r>
            <a:r>
              <a:rPr lang="fr-FR" sz="2000" dirty="0" smtClean="0"/>
              <a:t> to know to </a:t>
            </a:r>
            <a:r>
              <a:rPr lang="fr-FR" sz="2000" dirty="0" err="1" smtClean="0"/>
              <a:t>complete</a:t>
            </a:r>
            <a:r>
              <a:rPr lang="fr-FR" sz="2000" dirty="0" smtClean="0"/>
              <a:t> feedback to ANR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Gallium anomaly</a:t>
            </a:r>
          </a:p>
          <a:p>
            <a:endParaRPr lang="en-GB" sz="2400" dirty="0" smtClean="0"/>
          </a:p>
          <a:p>
            <a:r>
              <a:rPr lang="en-GB" sz="2400" dirty="0" smtClean="0"/>
              <a:t>GALLEX and SAGE experiments looked for low energy solar neutrinos using Gallium-based detectors (</a:t>
            </a:r>
            <a:r>
              <a:rPr lang="el-GR" sz="2400" dirty="0" smtClean="0"/>
              <a:t>ν</a:t>
            </a:r>
            <a:r>
              <a:rPr lang="fr-FR" sz="2400" baseline="-25000" dirty="0" smtClean="0"/>
              <a:t>e</a:t>
            </a:r>
            <a:r>
              <a:rPr lang="fr-FR" sz="2400" dirty="0" smtClean="0"/>
              <a:t>+</a:t>
            </a:r>
            <a:r>
              <a:rPr lang="fr-FR" sz="2400" baseline="30000" dirty="0" smtClean="0"/>
              <a:t>71</a:t>
            </a:r>
            <a:r>
              <a:rPr lang="fr-FR" sz="2400" dirty="0" smtClean="0"/>
              <a:t>Ga </a:t>
            </a:r>
            <a:r>
              <a:rPr lang="fr-FR" sz="2400" dirty="0" smtClean="0">
                <a:latin typeface="Calibri"/>
              </a:rPr>
              <a:t>→ e</a:t>
            </a:r>
            <a:r>
              <a:rPr lang="fr-FR" sz="2400" baseline="30000" dirty="0" smtClean="0">
                <a:latin typeface="Calibri"/>
              </a:rPr>
              <a:t>–</a:t>
            </a:r>
            <a:r>
              <a:rPr lang="fr-FR" sz="2400" dirty="0" smtClean="0">
                <a:latin typeface="Calibri"/>
              </a:rPr>
              <a:t>+</a:t>
            </a:r>
            <a:r>
              <a:rPr lang="fr-FR" sz="2400" baseline="30000" dirty="0" smtClean="0">
                <a:latin typeface="Calibri"/>
              </a:rPr>
              <a:t>71</a:t>
            </a:r>
            <a:r>
              <a:rPr lang="fr-FR" sz="2400" dirty="0" smtClean="0">
                <a:latin typeface="Calibri"/>
              </a:rPr>
              <a:t>Ge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Deficit observed </a:t>
            </a:r>
            <a:r>
              <a:rPr lang="en-GB" sz="2400" dirty="0" smtClean="0"/>
              <a:t>during calibration runs:</a:t>
            </a:r>
          </a:p>
          <a:p>
            <a:pPr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baseline="-25000" dirty="0" smtClean="0">
                <a:solidFill>
                  <a:srgbClr val="FF0000"/>
                </a:solidFill>
              </a:rPr>
              <a:t>obs/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pred</a:t>
            </a:r>
            <a:r>
              <a:rPr lang="en-GB" sz="2400" dirty="0" smtClean="0">
                <a:solidFill>
                  <a:srgbClr val="FF0000"/>
                </a:solidFill>
              </a:rPr>
              <a:t>=0.86±0.05 </a:t>
            </a:r>
            <a:r>
              <a:rPr lang="en-GB" sz="2400" dirty="0" smtClean="0"/>
              <a:t>(</a:t>
            </a:r>
            <a:r>
              <a:rPr lang="en-GB" sz="2400" dirty="0" err="1" smtClean="0"/>
              <a:t>Bahcall’s</a:t>
            </a:r>
            <a:r>
              <a:rPr lang="en-GB" sz="2400" dirty="0" smtClean="0"/>
              <a:t> </a:t>
            </a:r>
            <a:r>
              <a:rPr lang="el-GR" sz="2400" dirty="0" smtClean="0"/>
              <a:t>σ</a:t>
            </a:r>
            <a:r>
              <a:rPr lang="el-GR" sz="2400" baseline="-25000" dirty="0" smtClean="0"/>
              <a:t>ν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endParaRPr lang="en-GB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4176464" cy="31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059832" y="2642136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Detectors calibrated with ~</a:t>
            </a:r>
            <a:r>
              <a:rPr lang="en-GB" sz="2400" dirty="0" err="1" smtClean="0"/>
              <a:t>MCi</a:t>
            </a:r>
            <a:r>
              <a:rPr lang="en-GB" sz="2400" dirty="0" smtClean="0"/>
              <a:t> </a:t>
            </a:r>
            <a:r>
              <a:rPr lang="el-GR" sz="2400" dirty="0" smtClean="0"/>
              <a:t>ν</a:t>
            </a:r>
            <a:r>
              <a:rPr lang="en-GB" sz="2400" baseline="-25000" dirty="0" smtClean="0"/>
              <a:t>e</a:t>
            </a:r>
            <a:r>
              <a:rPr lang="en-GB" sz="2400" dirty="0" smtClean="0"/>
              <a:t> sources </a:t>
            </a:r>
            <a:endParaRPr lang="fr-FR" sz="2400" dirty="0"/>
          </a:p>
        </p:txBody>
      </p:sp>
      <p:pic>
        <p:nvPicPr>
          <p:cNvPr id="8" name="Image 7" descr="galle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2674923" cy="319315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1619672" y="4221088"/>
            <a:ext cx="1512168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148064" y="3933056"/>
            <a:ext cx="3384376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460432" y="37170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/>
                </a:solidFill>
              </a:rPr>
              <a:t>0.86</a:t>
            </a:r>
            <a:endParaRPr lang="fr-FR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err="1" smtClean="0"/>
              <a:t>Reactor+Ga</a:t>
            </a:r>
            <a:r>
              <a:rPr lang="en-GB" sz="4400" dirty="0" smtClean="0"/>
              <a:t> anomalies</a:t>
            </a:r>
          </a:p>
          <a:p>
            <a:endParaRPr lang="en-GB" sz="2400" dirty="0" smtClean="0"/>
          </a:p>
          <a:p>
            <a:r>
              <a:rPr lang="en-GB" sz="2000" dirty="0" smtClean="0"/>
              <a:t>Gallium: deficit in calibration runs of GALLEX and SAGE experiments</a:t>
            </a:r>
          </a:p>
          <a:p>
            <a:r>
              <a:rPr lang="en-GB" sz="2000" dirty="0" smtClean="0"/>
              <a:t>Reactor: antineutrino flux re-evaluated (2011)</a:t>
            </a:r>
          </a:p>
          <a:p>
            <a:r>
              <a:rPr lang="en-GB" sz="2000" dirty="0" smtClean="0"/>
              <a:t>→ Re-analyse reactor neutrino experiments: </a:t>
            </a:r>
            <a:r>
              <a:rPr lang="en-GB" sz="2000" dirty="0" smtClean="0">
                <a:solidFill>
                  <a:srgbClr val="FF0000"/>
                </a:solidFill>
              </a:rPr>
              <a:t>7% less </a:t>
            </a:r>
            <a:r>
              <a:rPr lang="en-GB" sz="2000" dirty="0" err="1" smtClean="0">
                <a:solidFill>
                  <a:srgbClr val="FF0000"/>
                </a:solidFill>
              </a:rPr>
              <a:t>evts</a:t>
            </a:r>
            <a:r>
              <a:rPr lang="en-GB" sz="2000" dirty="0" smtClean="0">
                <a:solidFill>
                  <a:srgbClr val="FF0000"/>
                </a:solidFill>
              </a:rPr>
              <a:t> than expected! 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11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7030A0"/>
                </a:solidFill>
              </a:rPr>
              <a:t>Both can be explained with a sterile neutrino with </a:t>
            </a:r>
            <a:r>
              <a:rPr lang="en-GB" sz="2000" dirty="0" err="1" smtClean="0">
                <a:solidFill>
                  <a:srgbClr val="7030A0"/>
                </a:solidFill>
              </a:rPr>
              <a:t>L</a:t>
            </a:r>
            <a:r>
              <a:rPr lang="en-GB" sz="2000" baseline="-25000" dirty="0" err="1" smtClean="0">
                <a:solidFill>
                  <a:srgbClr val="7030A0"/>
                </a:solidFill>
              </a:rPr>
              <a:t>osc</a:t>
            </a:r>
            <a:r>
              <a:rPr lang="en-GB" sz="2000" dirty="0" smtClean="0">
                <a:solidFill>
                  <a:srgbClr val="7030A0"/>
                </a:solidFill>
              </a:rPr>
              <a:t> ~ 3 m</a:t>
            </a:r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7" name="Picture 8" descr="http://irfu.cea.fr/Images/astImg/304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097465" cy="33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331640" y="27089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baseline="-25000" dirty="0" smtClean="0">
                <a:solidFill>
                  <a:srgbClr val="FF0000"/>
                </a:solidFill>
              </a:rPr>
              <a:t>obs/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pred</a:t>
            </a:r>
            <a:r>
              <a:rPr lang="en-GB" sz="2400" dirty="0" smtClean="0">
                <a:solidFill>
                  <a:srgbClr val="FF0000"/>
                </a:solidFill>
              </a:rPr>
              <a:t>=0.927±0.023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080120" y="450912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Phys.Rev</a:t>
            </a:r>
            <a:r>
              <a:rPr lang="fr-FR" b="1" dirty="0" smtClean="0"/>
              <a:t>. D83 (2011) 073006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Reactor anomaly</a:t>
            </a:r>
          </a:p>
          <a:p>
            <a:endParaRPr lang="en-GB" sz="2400" dirty="0" smtClean="0"/>
          </a:p>
          <a:p>
            <a:r>
              <a:rPr lang="en-GB" sz="2000" dirty="0" smtClean="0"/>
              <a:t>Reactor antineutrino flux re-evaluated (2011):                       </a:t>
            </a:r>
            <a:r>
              <a:rPr lang="en-GB" sz="2000" dirty="0" smtClean="0">
                <a:solidFill>
                  <a:srgbClr val="FF0000"/>
                </a:solidFill>
              </a:rPr>
              <a:t>+3.5%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7" name="Image 6" descr="U235-final-5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7"/>
            <a:ext cx="7498151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5" y="4293096"/>
            <a:ext cx="2864051" cy="24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987824" y="4581128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Neutron lifetime decrease → </a:t>
            </a:r>
            <a:r>
              <a:rPr lang="el-GR" sz="2000" dirty="0" smtClean="0"/>
              <a:t>σ</a:t>
            </a:r>
            <a:r>
              <a:rPr lang="el-GR" sz="2000" baseline="-25000" dirty="0" smtClean="0"/>
              <a:t>ν</a:t>
            </a:r>
            <a:r>
              <a:rPr lang="en-GB" sz="2000" dirty="0" smtClean="0"/>
              <a:t>(Inverse</a:t>
            </a:r>
          </a:p>
          <a:p>
            <a:r>
              <a:rPr lang="en-GB" sz="2000" dirty="0" smtClean="0"/>
              <a:t>Beta Decay) increase                                     </a:t>
            </a:r>
            <a:r>
              <a:rPr lang="en-GB" sz="2000" dirty="0" smtClean="0">
                <a:solidFill>
                  <a:srgbClr val="FF0000"/>
                </a:solidFill>
              </a:rPr>
              <a:t>+1%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Previously non-accounted long-lived</a:t>
            </a:r>
          </a:p>
          <a:p>
            <a:r>
              <a:rPr lang="en-GB" sz="2000" dirty="0" smtClean="0"/>
              <a:t>isotopes in reactors                                       </a:t>
            </a:r>
            <a:r>
              <a:rPr lang="en-GB" sz="2000" dirty="0" smtClean="0">
                <a:solidFill>
                  <a:srgbClr val="FF0000"/>
                </a:solidFill>
              </a:rPr>
              <a:t>+1%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59632" y="37890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Phys.Rev</a:t>
            </a:r>
            <a:r>
              <a:rPr lang="fr-FR" b="1" dirty="0" smtClean="0"/>
              <a:t>. C83 (2011) 054615    &amp;    </a:t>
            </a:r>
            <a:r>
              <a:rPr lang="fr-FR" b="1" dirty="0" err="1" smtClean="0"/>
              <a:t>Phys.Rev</a:t>
            </a:r>
            <a:r>
              <a:rPr lang="fr-FR" b="1" dirty="0" smtClean="0"/>
              <a:t>. C84 (2011) 024617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Reactor anomaly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964488" cy="4525963"/>
          </a:xfrm>
        </p:spPr>
        <p:txBody>
          <a:bodyPr>
            <a:normAutofit/>
          </a:bodyPr>
          <a:lstStyle/>
          <a:p>
            <a:r>
              <a:rPr lang="en-GB" sz="2200" dirty="0" smtClean="0"/>
              <a:t>Reactor </a:t>
            </a:r>
            <a:r>
              <a:rPr lang="el-GR" sz="2200" dirty="0" smtClean="0"/>
              <a:t>ν</a:t>
            </a:r>
            <a:r>
              <a:rPr lang="en-GB" sz="2200" dirty="0" smtClean="0"/>
              <a:t> spectrum predicted from </a:t>
            </a:r>
            <a:r>
              <a:rPr lang="el-GR" sz="2200" dirty="0" smtClean="0"/>
              <a:t>β</a:t>
            </a:r>
            <a:r>
              <a:rPr lang="fr-FR" sz="2200" dirty="0" smtClean="0"/>
              <a:t> </a:t>
            </a:r>
            <a:r>
              <a:rPr lang="fr-FR" sz="2200" dirty="0" err="1" smtClean="0"/>
              <a:t>spectrum</a:t>
            </a:r>
            <a:r>
              <a:rPr lang="fr-FR" sz="2200" dirty="0" smtClean="0"/>
              <a:t> → compare w/ </a:t>
            </a:r>
            <a:r>
              <a:rPr lang="fr-FR" sz="2200" dirty="0" err="1" smtClean="0"/>
              <a:t>experiment</a:t>
            </a:r>
            <a:endParaRPr lang="en-GB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393" y="2028581"/>
            <a:ext cx="5188127" cy="3992707"/>
          </a:xfrm>
          <a:prstGeom prst="rect">
            <a:avLst/>
          </a:prstGeom>
        </p:spPr>
      </p:pic>
      <p:pic>
        <p:nvPicPr>
          <p:cNvPr id="8" name="Image 7" descr="ILLelectron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2" y="1998132"/>
            <a:ext cx="2787490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798" y="1772816"/>
            <a:ext cx="285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spectra per fission</a:t>
            </a:r>
            <a:endParaRPr lang="en-US" dirty="0"/>
          </a:p>
        </p:txBody>
      </p:sp>
      <p:pic>
        <p:nvPicPr>
          <p:cNvPr id="10" name="Image 9" descr="ILL_emit_nuSpectra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55619"/>
            <a:ext cx="3243807" cy="2957757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>
            <a:off x="2195736" y="2636912"/>
            <a:ext cx="1080120" cy="2520280"/>
          </a:xfrm>
          <a:prstGeom prst="arc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26815" y="4077072"/>
            <a:ext cx="209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/>
                </a:solidFill>
              </a:rPr>
              <a:t>ν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spectra</a:t>
            </a:r>
            <a:r>
              <a:rPr lang="en-US" dirty="0" smtClean="0"/>
              <a:t> per fission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699792" y="22768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THEORY!!!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95936" y="60212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6"/>
                </a:solidFill>
              </a:rPr>
              <a:t>Comparison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flipV="1">
            <a:off x="2987824" y="4941168"/>
            <a:ext cx="2016224" cy="1152128"/>
          </a:xfrm>
          <a:prstGeom prst="arc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err="1" smtClean="0"/>
              <a:t>Reactor+Ga</a:t>
            </a:r>
            <a:r>
              <a:rPr lang="en-GB" sz="4400" dirty="0" smtClean="0"/>
              <a:t> anomalies fit</a:t>
            </a:r>
          </a:p>
          <a:p>
            <a:endParaRPr lang="en-GB" sz="2400" dirty="0" smtClean="0"/>
          </a:p>
          <a:p>
            <a:r>
              <a:rPr lang="en-GB" sz="2400" dirty="0" smtClean="0"/>
              <a:t>Both reactor and </a:t>
            </a:r>
            <a:r>
              <a:rPr lang="en-GB" sz="2400" dirty="0" err="1" smtClean="0"/>
              <a:t>Ga</a:t>
            </a:r>
            <a:r>
              <a:rPr lang="en-GB" sz="2400" dirty="0" smtClean="0"/>
              <a:t> anomalies can be explained by </a:t>
            </a:r>
            <a:r>
              <a:rPr lang="en-GB" sz="2400" dirty="0" smtClean="0">
                <a:solidFill>
                  <a:srgbClr val="7030A0"/>
                </a:solidFill>
              </a:rPr>
              <a:t>1 sterile </a:t>
            </a:r>
            <a:r>
              <a:rPr lang="el-GR" sz="2400" dirty="0" smtClean="0">
                <a:solidFill>
                  <a:srgbClr val="7030A0"/>
                </a:solidFill>
              </a:rPr>
              <a:t>ν</a:t>
            </a:r>
            <a:endParaRPr lang="en-GB" sz="2400" dirty="0" smtClean="0">
              <a:solidFill>
                <a:srgbClr val="7030A0"/>
              </a:solidFill>
            </a:endParaRP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611560" y="1925798"/>
          <a:ext cx="5672683" cy="4023482"/>
        </p:xfrm>
        <a:graphic>
          <a:graphicData uri="http://schemas.openxmlformats.org/presentationml/2006/ole">
            <p:oleObj spid="_x0000_s26626" name="Acrobat Document" r:id="rId3" imgW="7182000" imgH="5094000" progId="AcroExch.Document.11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300192" y="324607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7030A0"/>
                </a:solidFill>
              </a:rPr>
              <a:t>Δ</a:t>
            </a:r>
            <a:r>
              <a:rPr lang="en-GB" sz="2400" dirty="0" smtClean="0">
                <a:solidFill>
                  <a:srgbClr val="7030A0"/>
                </a:solidFill>
              </a:rPr>
              <a:t>m</a:t>
            </a:r>
            <a:r>
              <a:rPr lang="en-GB" sz="2400" baseline="30000" dirty="0" smtClean="0">
                <a:solidFill>
                  <a:srgbClr val="7030A0"/>
                </a:solidFill>
              </a:rPr>
              <a:t>2</a:t>
            </a:r>
            <a:r>
              <a:rPr lang="en-GB" sz="2400" dirty="0" smtClean="0">
                <a:solidFill>
                  <a:srgbClr val="7030A0"/>
                </a:solidFill>
              </a:rPr>
              <a:t> ~ 2 eV</a:t>
            </a:r>
            <a:r>
              <a:rPr lang="en-GB" sz="2400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sin</a:t>
            </a:r>
            <a:r>
              <a:rPr lang="en-GB" sz="2400" baseline="30000" dirty="0" smtClean="0">
                <a:solidFill>
                  <a:srgbClr val="7030A0"/>
                </a:solidFill>
              </a:rPr>
              <a:t>2</a:t>
            </a:r>
            <a:r>
              <a:rPr lang="en-GB" sz="2400" dirty="0" smtClean="0">
                <a:solidFill>
                  <a:srgbClr val="7030A0"/>
                </a:solidFill>
              </a:rPr>
              <a:t>(2</a:t>
            </a:r>
            <a:r>
              <a:rPr lang="el-GR" sz="2400" dirty="0" smtClean="0">
                <a:solidFill>
                  <a:srgbClr val="7030A0"/>
                </a:solidFill>
              </a:rPr>
              <a:t>θ</a:t>
            </a:r>
            <a:r>
              <a:rPr lang="en-GB" sz="2400" baseline="-25000" dirty="0" err="1" smtClean="0">
                <a:solidFill>
                  <a:srgbClr val="7030A0"/>
                </a:solidFill>
              </a:rPr>
              <a:t>ee</a:t>
            </a:r>
            <a:r>
              <a:rPr lang="en-GB" sz="2400" dirty="0" smtClean="0">
                <a:solidFill>
                  <a:srgbClr val="7030A0"/>
                </a:solidFill>
              </a:rPr>
              <a:t>) ~ 0.2</a:t>
            </a:r>
          </a:p>
          <a:p>
            <a:r>
              <a:rPr lang="en-GB" sz="2400" dirty="0" err="1" smtClean="0">
                <a:solidFill>
                  <a:srgbClr val="7030A0"/>
                </a:solidFill>
              </a:rPr>
              <a:t>L</a:t>
            </a:r>
            <a:r>
              <a:rPr lang="en-GB" sz="2400" baseline="-25000" dirty="0" err="1" smtClean="0">
                <a:solidFill>
                  <a:srgbClr val="7030A0"/>
                </a:solidFill>
              </a:rPr>
              <a:t>osc</a:t>
            </a:r>
            <a:r>
              <a:rPr lang="en-GB" sz="2400" dirty="0" smtClean="0">
                <a:solidFill>
                  <a:srgbClr val="7030A0"/>
                </a:solidFill>
              </a:rPr>
              <a:t> ~ 3.2m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40160" y="5013176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Phys.Rev</a:t>
            </a:r>
            <a:r>
              <a:rPr lang="fr-FR" b="1" dirty="0" smtClean="0"/>
              <a:t>. D83 (2011) 073006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054152" y="2545035"/>
          <a:ext cx="5486400" cy="4124325"/>
        </p:xfrm>
        <a:graphic>
          <a:graphicData uri="http://schemas.openxmlformats.org/presentationml/2006/ole">
            <p:oleObj spid="_x0000_s81922" name="Acrobat Document" r:id="rId3" imgW="5184000" imgH="3897000" progId="AcroExch.Document.11">
              <p:embed/>
            </p:oleObj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STEREO</a:t>
            </a:r>
          </a:p>
          <a:p>
            <a:endParaRPr lang="en-GB" sz="1600" dirty="0" smtClean="0"/>
          </a:p>
          <a:p>
            <a:r>
              <a:rPr lang="en-GB" sz="2400" dirty="0" smtClean="0"/>
              <a:t>STEREO should see sterile </a:t>
            </a:r>
            <a:r>
              <a:rPr lang="el-GR" sz="2400" dirty="0" smtClean="0"/>
              <a:t>ν</a:t>
            </a:r>
            <a:r>
              <a:rPr lang="en-US" sz="2400" dirty="0" smtClean="0"/>
              <a:t> oscillation if it’s there</a:t>
            </a:r>
          </a:p>
          <a:p>
            <a:r>
              <a:rPr lang="en-US" sz="2400" dirty="0" smtClean="0"/>
              <a:t>Good performance compared to competition (timing important!)</a:t>
            </a:r>
            <a:endParaRPr lang="en-GB" sz="2400" dirty="0" smtClean="0"/>
          </a:p>
          <a:p>
            <a:r>
              <a:rPr lang="en-GB" sz="2400" dirty="0" smtClean="0"/>
              <a:t>Liquid </a:t>
            </a:r>
            <a:r>
              <a:rPr lang="en-GB" sz="2400" dirty="0" err="1" smtClean="0"/>
              <a:t>scintillator</a:t>
            </a:r>
            <a:r>
              <a:rPr lang="en-GB" sz="2400" dirty="0" smtClean="0"/>
              <a:t> technology well known (</a:t>
            </a:r>
            <a:r>
              <a:rPr lang="en-GB" sz="2400" dirty="0" err="1" smtClean="0"/>
              <a:t>DoubleChooz</a:t>
            </a:r>
            <a:r>
              <a:rPr lang="en-GB" sz="2400" dirty="0" smtClean="0"/>
              <a:t>, </a:t>
            </a:r>
            <a:r>
              <a:rPr lang="en-GB" sz="2400" dirty="0" err="1" smtClean="0"/>
              <a:t>Nucifer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Potentially big impact</a:t>
            </a:r>
          </a:p>
          <a:p>
            <a:r>
              <a:rPr lang="en-GB" sz="2400" dirty="0" smtClean="0"/>
              <a:t>Cheap : ~ 1,5 M€</a:t>
            </a:r>
          </a:p>
          <a:p>
            <a:r>
              <a:rPr lang="en-GB" sz="2400" dirty="0" smtClean="0"/>
              <a:t>Quick experiment!</a:t>
            </a:r>
          </a:p>
          <a:p>
            <a:r>
              <a:rPr lang="en-GB" sz="2400" dirty="0" smtClean="0"/>
              <a:t>Timeline:</a:t>
            </a:r>
          </a:p>
          <a:p>
            <a:pPr>
              <a:buNone/>
            </a:pPr>
            <a:r>
              <a:rPr lang="en-GB" sz="2000" dirty="0" smtClean="0"/>
              <a:t>11/2012       ILL Scientific Committee</a:t>
            </a:r>
          </a:p>
          <a:p>
            <a:pPr>
              <a:buNone/>
            </a:pPr>
            <a:r>
              <a:rPr lang="en-GB" sz="2000" dirty="0" smtClean="0"/>
              <a:t>2013-2014   Design &amp; construction</a:t>
            </a:r>
          </a:p>
          <a:p>
            <a:pPr>
              <a:buNone/>
            </a:pPr>
            <a:r>
              <a:rPr lang="en-GB" sz="2000" dirty="0" smtClean="0"/>
              <a:t>2015              Installation at ILL</a:t>
            </a:r>
          </a:p>
          <a:p>
            <a:pPr>
              <a:buNone/>
            </a:pPr>
            <a:r>
              <a:rPr lang="en-GB" sz="2000" dirty="0" smtClean="0"/>
              <a:t>2015-2016   Physics Run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err="1" smtClean="0"/>
              <a:t>ergewqrg</a:t>
            </a:r>
            <a:endParaRPr lang="en-GB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738" y="2996952"/>
            <a:ext cx="4585294" cy="35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pic>
        <p:nvPicPr>
          <p:cNvPr id="8" name="Image 7" descr="3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4454662" cy="446449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1872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STEREO</a:t>
            </a:r>
          </a:p>
          <a:p>
            <a:endParaRPr lang="en-GB" sz="2200" dirty="0" smtClean="0"/>
          </a:p>
          <a:p>
            <a:r>
              <a:rPr lang="en-GB" sz="2000" dirty="0" smtClean="0"/>
              <a:t>2m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 err="1" smtClean="0"/>
              <a:t>Gd</a:t>
            </a:r>
            <a:r>
              <a:rPr lang="en-GB" sz="2000" dirty="0" smtClean="0"/>
              <a:t>-doped liquid </a:t>
            </a:r>
            <a:r>
              <a:rPr lang="en-GB" sz="2000" dirty="0" err="1" smtClean="0"/>
              <a:t>scintillator</a:t>
            </a:r>
            <a:r>
              <a:rPr lang="en-GB" sz="2000" dirty="0" smtClean="0"/>
              <a:t> detector 10m away of ILL reactor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111216" cy="23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ratio_bins_1_5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36912"/>
            <a:ext cx="4348186" cy="394174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4788024" y="1700808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Signature:  </a:t>
            </a:r>
            <a:r>
              <a:rPr lang="el-GR" sz="2000" dirty="0" smtClean="0"/>
              <a:t>ν</a:t>
            </a:r>
            <a:r>
              <a:rPr lang="fr-FR" sz="2000" baseline="-25000" dirty="0" smtClean="0"/>
              <a:t>e</a:t>
            </a:r>
            <a:r>
              <a:rPr lang="fr-FR" sz="2000" dirty="0" smtClean="0"/>
              <a:t>+p</a:t>
            </a:r>
            <a:r>
              <a:rPr lang="el-GR" sz="2000" dirty="0" smtClean="0"/>
              <a:t>→</a:t>
            </a:r>
            <a:r>
              <a:rPr lang="fr-FR" sz="2000" dirty="0" smtClean="0"/>
              <a:t>e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+n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Segmented target to see L/E dependence at different L’s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6228184" y="184482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7" name="Picture 1" descr="C:\Documents and Settings\Administrateur\Bureau\delay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24944"/>
            <a:ext cx="429977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738" y="2996952"/>
            <a:ext cx="4585294" cy="35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pic>
        <p:nvPicPr>
          <p:cNvPr id="8" name="Image 7" descr="3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4454662" cy="446449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1872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dirty="0" smtClean="0"/>
              <a:t>STEREO</a:t>
            </a:r>
          </a:p>
          <a:p>
            <a:endParaRPr lang="en-GB" sz="2200" dirty="0" smtClean="0"/>
          </a:p>
          <a:p>
            <a:r>
              <a:rPr lang="en-GB" sz="2000" dirty="0" smtClean="0"/>
              <a:t>2m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 err="1" smtClean="0"/>
              <a:t>Gd</a:t>
            </a:r>
            <a:r>
              <a:rPr lang="en-GB" sz="2000" dirty="0" smtClean="0"/>
              <a:t>-doped liquid </a:t>
            </a:r>
            <a:r>
              <a:rPr lang="en-GB" sz="2000" dirty="0" err="1" smtClean="0"/>
              <a:t>scintillator</a:t>
            </a:r>
            <a:r>
              <a:rPr lang="en-GB" sz="2000" dirty="0" smtClean="0"/>
              <a:t> detector 10m away of ILL reactor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111216" cy="23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ratio_bins_1_5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36912"/>
            <a:ext cx="4348186" cy="394174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4788024" y="1700808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Signature:  </a:t>
            </a:r>
            <a:r>
              <a:rPr lang="el-GR" sz="2000" dirty="0" smtClean="0"/>
              <a:t>ν</a:t>
            </a:r>
            <a:r>
              <a:rPr lang="fr-FR" sz="2000" baseline="-25000" dirty="0" smtClean="0"/>
              <a:t>e</a:t>
            </a:r>
            <a:r>
              <a:rPr lang="fr-FR" sz="2000" dirty="0" smtClean="0"/>
              <a:t>+p</a:t>
            </a:r>
            <a:r>
              <a:rPr lang="el-GR" sz="2000" dirty="0" smtClean="0"/>
              <a:t>→</a:t>
            </a:r>
            <a:r>
              <a:rPr lang="fr-FR" sz="2000" dirty="0" smtClean="0"/>
              <a:t>e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+n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Segmented target to see L/E dependence at different L’s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6228184" y="184482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STEREO Timeline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2492896"/>
            <a:ext cx="8712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563888" y="225770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TODAY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528192"/>
            <a:ext cx="9073008" cy="4997152"/>
          </a:xfrm>
        </p:spPr>
        <p:txBody>
          <a:bodyPr>
            <a:noAutofit/>
          </a:bodyPr>
          <a:lstStyle/>
          <a:p>
            <a:r>
              <a:rPr lang="en-GB" sz="2000" dirty="0" smtClean="0"/>
              <a:t>STEREO collaboration (CEA </a:t>
            </a:r>
            <a:r>
              <a:rPr lang="en-GB" sz="2000" dirty="0" err="1" smtClean="0"/>
              <a:t>Saclay</a:t>
            </a:r>
            <a:r>
              <a:rPr lang="en-GB" sz="2000" dirty="0" smtClean="0"/>
              <a:t>, LPSC, LAPP, MPI Heidelberg, U. Hassan II)</a:t>
            </a:r>
          </a:p>
          <a:p>
            <a:r>
              <a:rPr lang="en-GB" sz="2000" dirty="0" smtClean="0"/>
              <a:t>June 2013, ANR funds STEREO (85%, 990k€ instead of 1178 k€).</a:t>
            </a:r>
          </a:p>
          <a:p>
            <a:endParaRPr lang="en-GB" sz="2000" dirty="0" smtClean="0"/>
          </a:p>
          <a:p>
            <a:r>
              <a:rPr lang="en-GB" sz="2000" dirty="0" smtClean="0"/>
              <a:t>August 2013 – June 2014. Long ILL shutdown: civil engineering (room refurbishing), neutron line sealing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Mid-July to Aug 2014, 1.5 month-long shutdown: shielding structure assembling at ILL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November 2014, 10 days ILL shutdown, detector installation inside shielding.</a:t>
            </a:r>
          </a:p>
          <a:p>
            <a:r>
              <a:rPr lang="en-GB" sz="2000" dirty="0" smtClean="0"/>
              <a:t>January to June 2015, commissioning.</a:t>
            </a:r>
          </a:p>
          <a:p>
            <a:r>
              <a:rPr lang="en-GB" sz="2000" dirty="0" smtClean="0"/>
              <a:t>July 2015 to Dec 2016, data taking (300 days reactor on)</a:t>
            </a:r>
          </a:p>
          <a:p>
            <a:r>
              <a:rPr lang="en-GB" sz="2000" dirty="0" smtClean="0"/>
              <a:t>2017, end of 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LAPP’s contribution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328592"/>
          </a:xfrm>
        </p:spPr>
        <p:txBody>
          <a:bodyPr>
            <a:noAutofit/>
          </a:bodyPr>
          <a:lstStyle/>
          <a:p>
            <a:r>
              <a:rPr lang="en-GB" sz="2000" dirty="0" smtClean="0"/>
              <a:t>Design and Mechanics of shielding support.</a:t>
            </a:r>
          </a:p>
          <a:p>
            <a:r>
              <a:rPr lang="en-GB" sz="2000" dirty="0" smtClean="0"/>
              <a:t>Calibration system with radioactive sources γ sources (Na, Co, n capture by H &amp; </a:t>
            </a:r>
            <a:r>
              <a:rPr lang="en-GB" sz="2000" dirty="0" err="1" smtClean="0"/>
              <a:t>Gd</a:t>
            </a:r>
            <a:r>
              <a:rPr lang="en-GB" sz="2000" dirty="0" smtClean="0"/>
              <a:t>)+ n sources (Am-Be)</a:t>
            </a:r>
          </a:p>
          <a:p>
            <a:r>
              <a:rPr lang="en-GB" sz="2000" dirty="0" smtClean="0"/>
              <a:t>Technical manpower: </a:t>
            </a:r>
            <a:r>
              <a:rPr lang="fr-FR" sz="2000" dirty="0" smtClean="0">
                <a:solidFill>
                  <a:prstClr val="black"/>
                </a:solidFill>
              </a:rPr>
              <a:t>	G. DELEGLISE,  T. </a:t>
            </a:r>
            <a:r>
              <a:rPr lang="fr-FR" sz="2000" dirty="0" smtClean="0"/>
              <a:t>YILDIZKAYA</a:t>
            </a:r>
            <a:r>
              <a:rPr lang="fr-FR" sz="2000" dirty="0" smtClean="0">
                <a:solidFill>
                  <a:prstClr val="black"/>
                </a:solidFill>
              </a:rPr>
              <a:t>, F. PELTIER + 1 automaticien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err="1" smtClean="0">
                <a:solidFill>
                  <a:prstClr val="black"/>
                </a:solidFill>
              </a:rPr>
              <a:t>Physicists</a:t>
            </a:r>
            <a:r>
              <a:rPr lang="fr-FR" sz="2000" dirty="0" smtClean="0">
                <a:solidFill>
                  <a:prstClr val="black"/>
                </a:solidFill>
              </a:rPr>
              <a:t>: </a:t>
            </a:r>
            <a:r>
              <a:rPr lang="en-GB" sz="2000" dirty="0" smtClean="0"/>
              <a:t>P. DEL AMO SANCHEZ, H. PESSARD, </a:t>
            </a:r>
            <a:r>
              <a:rPr lang="en-GB" sz="2000" dirty="0" err="1" smtClean="0"/>
              <a:t>Postdoc</a:t>
            </a:r>
            <a:r>
              <a:rPr lang="en-GB" sz="2000" dirty="0" smtClean="0"/>
              <a:t>  + 1 PhD (L. MANZANILLAS)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03/10/2013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Prospectives LAPP 2013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8" name="Image 7" descr="cot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7181" y="2996952"/>
            <a:ext cx="4513179" cy="34906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086347" y="31541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chemeClr val="accent5"/>
                </a:solidFill>
              </a:rPr>
              <a:t>-veto - water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3582208" y="4655940"/>
            <a:ext cx="22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10 cm lead front wall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34298" y="3709200"/>
            <a:ext cx="14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Polyethylene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4572" y="4153896"/>
            <a:ext cx="2337806" cy="1605373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6264803" y="4906753"/>
            <a:ext cx="138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5 </a:t>
            </a:r>
            <a:r>
              <a:rPr lang="en-US" dirty="0">
                <a:solidFill>
                  <a:srgbClr val="00FF00"/>
                </a:solidFill>
              </a:rPr>
              <a:t>target </a:t>
            </a:r>
            <a:r>
              <a:rPr lang="en-US" dirty="0" smtClean="0">
                <a:solidFill>
                  <a:srgbClr val="00FF00"/>
                </a:solidFill>
              </a:rPr>
              <a:t>cells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40 cm thick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06138" y="3396900"/>
            <a:ext cx="121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10 cm lead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3990" y="4171692"/>
            <a:ext cx="347831" cy="1574347"/>
          </a:xfrm>
          <a:prstGeom prst="rect">
            <a:avLst/>
          </a:prstGeom>
          <a:noFill/>
          <a:ln w="28575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02378" y="4171692"/>
            <a:ext cx="347831" cy="1574347"/>
          </a:xfrm>
          <a:prstGeom prst="rect">
            <a:avLst/>
          </a:prstGeom>
          <a:noFill/>
          <a:ln w="28575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980521" y="6579155"/>
            <a:ext cx="3915550" cy="132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32755" y="6592384"/>
            <a:ext cx="99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 3.30 m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5782403" y="438146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20 cm acrylic buffer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8207896" y="4360136"/>
            <a:ext cx="11166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244408" y="4360136"/>
            <a:ext cx="0" cy="1008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8388424" y="368741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Tube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1" name="Étoile à 5 branches 40"/>
          <p:cNvSpPr/>
          <p:nvPr/>
        </p:nvSpPr>
        <p:spPr>
          <a:xfrm>
            <a:off x="8172400" y="4864192"/>
            <a:ext cx="216024" cy="216024"/>
          </a:xfrm>
          <a:prstGeom prst="star5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316416" y="45515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Source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308304" y="3928088"/>
            <a:ext cx="20162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44816" y="3928088"/>
            <a:ext cx="0" cy="1008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35" t="9609" r="10604" b="3076"/>
          <a:stretch/>
        </p:blipFill>
        <p:spPr bwMode="auto">
          <a:xfrm>
            <a:off x="0" y="3068960"/>
            <a:ext cx="451553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03/10/2013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Prospectives LAPP 2013                           Pablo DEL AMO SANCHEZ, LAPP, </a:t>
            </a:r>
            <a:r>
              <a:rPr lang="fr-FR" dirty="0" err="1" smtClean="0"/>
              <a:t>UniSavoie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512" y="188640"/>
            <a:ext cx="8784976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44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Dirac ou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Majorana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GB" sz="4400" dirty="0" err="1" smtClean="0"/>
              <a:t>désintégrations</a:t>
            </a:r>
            <a:r>
              <a:rPr lang="en-GB" sz="4400" dirty="0" smtClean="0"/>
              <a:t> 2</a:t>
            </a:r>
            <a:r>
              <a:rPr lang="el-GR" sz="4400" dirty="0" smtClean="0"/>
              <a:t>β</a:t>
            </a:r>
            <a:r>
              <a:rPr lang="fr-FR" sz="4400" dirty="0" smtClean="0"/>
              <a:t>0</a:t>
            </a:r>
            <a:r>
              <a:rPr lang="el-GR" sz="4400" dirty="0" smtClean="0"/>
              <a:t>ν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2860</Words>
  <Application>Microsoft Office PowerPoint</Application>
  <PresentationFormat>Affichage à l'écran (4:3)</PresentationFormat>
  <Paragraphs>559</Paragraphs>
  <Slides>43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Acrobat Document</vt:lpstr>
      <vt:lpstr>Présent et futur des ν s au LAPP</vt:lpstr>
      <vt:lpstr>Diapositive 2</vt:lpstr>
      <vt:lpstr>Diapositive 3</vt:lpstr>
      <vt:lpstr>Diapositive 4</vt:lpstr>
      <vt:lpstr>Diapositive 5</vt:lpstr>
      <vt:lpstr>Diapositive 6</vt:lpstr>
      <vt:lpstr>STEREO Timeline</vt:lpstr>
      <vt:lpstr>LAPP’s contribution</vt:lpstr>
      <vt:lpstr>Diapositive 9</vt:lpstr>
      <vt:lpstr>2β0ν : proto de SuperNEMO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Long baseline </vt:lpstr>
      <vt:lpstr>Long baseline </vt:lpstr>
      <vt:lpstr>Long baseline </vt:lpstr>
      <vt:lpstr>Long baseline 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Backgrounds study</vt:lpstr>
      <vt:lpstr>STEREO Collaboration</vt:lpstr>
      <vt:lpstr>Budget</vt:lpstr>
      <vt:lpstr>Diapositive 39</vt:lpstr>
      <vt:lpstr>Diapositive 40</vt:lpstr>
      <vt:lpstr>Reactor anomaly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OpNtpWriter</dc:title>
  <cp:lastModifiedBy>m</cp:lastModifiedBy>
  <cp:revision>557</cp:revision>
  <dcterms:modified xsi:type="dcterms:W3CDTF">2013-10-03T13:43:14Z</dcterms:modified>
</cp:coreProperties>
</file>