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lapp.in2p3.fr\dfs_lapp\administration\Fichiers%20Communs%20RH%20&amp;%20secr&#233;tariat\Secr&#233;tariat%20Direction\Rapport%20activit&#233;\RA_statistique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lapp.in2p3.fr\dfs_lapp\administration\Fichiers%20Communs%20RH%20&amp;%20secr&#233;tariat\Secr&#233;tariat%20Direction\Rapport%20activit&#233;\RA_statistiqu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en-US" sz="1100"/>
              <a:t>Pyramide des âges au 31/12/2012</a:t>
            </a:r>
          </a:p>
        </c:rich>
      </c:tx>
      <c:layout>
        <c:manualLayout>
          <c:xMode val="edge"/>
          <c:yMode val="edge"/>
          <c:x val="0.27358333333333335"/>
          <c:y val="1.315789473684211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644685039370086"/>
          <c:y val="8.3782981074734059E-2"/>
          <c:w val="0.8385531496062989"/>
          <c:h val="0.69194260256941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'Pyramide des âges'!$R$1</c:f>
              <c:strCache>
                <c:ptCount val="1"/>
                <c:pt idx="0">
                  <c:v>chercheurs</c:v>
                </c:pt>
              </c:strCache>
            </c:strRef>
          </c:tx>
          <c:spPr>
            <a:solidFill>
              <a:srgbClr val="45358B"/>
            </a:solidFill>
          </c:spPr>
          <c:invertIfNegative val="0"/>
          <c:cat>
            <c:strRef>
              <c:f>'Pyramide des âges'!$Q$2:$Q$10</c:f>
              <c:strCache>
                <c:ptCount val="9"/>
                <c:pt idx="0">
                  <c:v>25/29</c:v>
                </c:pt>
                <c:pt idx="1">
                  <c:v>30/34</c:v>
                </c:pt>
                <c:pt idx="2">
                  <c:v>35/39</c:v>
                </c:pt>
                <c:pt idx="3">
                  <c:v>40/44</c:v>
                </c:pt>
                <c:pt idx="4">
                  <c:v>45/49</c:v>
                </c:pt>
                <c:pt idx="5">
                  <c:v>50/54</c:v>
                </c:pt>
                <c:pt idx="6">
                  <c:v>55/59</c:v>
                </c:pt>
                <c:pt idx="7">
                  <c:v>60/64</c:v>
                </c:pt>
                <c:pt idx="8">
                  <c:v>65 et +</c:v>
                </c:pt>
              </c:strCache>
            </c:strRef>
          </c:cat>
          <c:val>
            <c:numRef>
              <c:f>'Pyramide des âges'!$R$2:$R$10</c:f>
              <c:numCache>
                <c:formatCode>General</c:formatCode>
                <c:ptCount val="9"/>
                <c:pt idx="1">
                  <c:v>5</c:v>
                </c:pt>
                <c:pt idx="2">
                  <c:v>4</c:v>
                </c:pt>
                <c:pt idx="3">
                  <c:v>7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1</c:v>
                </c:pt>
                <c:pt idx="8">
                  <c:v>2</c:v>
                </c:pt>
              </c:numCache>
            </c:numRef>
          </c:val>
        </c:ser>
        <c:ser>
          <c:idx val="1"/>
          <c:order val="1"/>
          <c:tx>
            <c:strRef>
              <c:f>'Pyramide des âges'!$S$1</c:f>
              <c:strCache>
                <c:ptCount val="1"/>
                <c:pt idx="0">
                  <c:v>IT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'Pyramide des âges'!$Q$2:$Q$10</c:f>
              <c:strCache>
                <c:ptCount val="9"/>
                <c:pt idx="0">
                  <c:v>25/29</c:v>
                </c:pt>
                <c:pt idx="1">
                  <c:v>30/34</c:v>
                </c:pt>
                <c:pt idx="2">
                  <c:v>35/39</c:v>
                </c:pt>
                <c:pt idx="3">
                  <c:v>40/44</c:v>
                </c:pt>
                <c:pt idx="4">
                  <c:v>45/49</c:v>
                </c:pt>
                <c:pt idx="5">
                  <c:v>50/54</c:v>
                </c:pt>
                <c:pt idx="6">
                  <c:v>55/59</c:v>
                </c:pt>
                <c:pt idx="7">
                  <c:v>60/64</c:v>
                </c:pt>
                <c:pt idx="8">
                  <c:v>65 et +</c:v>
                </c:pt>
              </c:strCache>
            </c:strRef>
          </c:cat>
          <c:val>
            <c:numRef>
              <c:f>'Pyramide des âges'!$S$2:$S$10</c:f>
              <c:numCache>
                <c:formatCode>General</c:formatCode>
                <c:ptCount val="9"/>
                <c:pt idx="0">
                  <c:v>2</c:v>
                </c:pt>
                <c:pt idx="1">
                  <c:v>6</c:v>
                </c:pt>
                <c:pt idx="2">
                  <c:v>8</c:v>
                </c:pt>
                <c:pt idx="3">
                  <c:v>13</c:v>
                </c:pt>
                <c:pt idx="4">
                  <c:v>16</c:v>
                </c:pt>
                <c:pt idx="5">
                  <c:v>13</c:v>
                </c:pt>
                <c:pt idx="6">
                  <c:v>10</c:v>
                </c:pt>
                <c:pt idx="7">
                  <c:v>6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strRef>
              <c:f>'Pyramide des âges'!$T$1</c:f>
              <c:strCache>
                <c:ptCount val="1"/>
                <c:pt idx="0">
                  <c:v>Ens. Cher.</c:v>
                </c:pt>
              </c:strCache>
            </c:strRef>
          </c:tx>
          <c:spPr>
            <a:solidFill>
              <a:srgbClr val="99CC00"/>
            </a:solidFill>
          </c:spPr>
          <c:invertIfNegative val="0"/>
          <c:cat>
            <c:strRef>
              <c:f>'Pyramide des âges'!$Q$2:$Q$10</c:f>
              <c:strCache>
                <c:ptCount val="9"/>
                <c:pt idx="0">
                  <c:v>25/29</c:v>
                </c:pt>
                <c:pt idx="1">
                  <c:v>30/34</c:v>
                </c:pt>
                <c:pt idx="2">
                  <c:v>35/39</c:v>
                </c:pt>
                <c:pt idx="3">
                  <c:v>40/44</c:v>
                </c:pt>
                <c:pt idx="4">
                  <c:v>45/49</c:v>
                </c:pt>
                <c:pt idx="5">
                  <c:v>50/54</c:v>
                </c:pt>
                <c:pt idx="6">
                  <c:v>55/59</c:v>
                </c:pt>
                <c:pt idx="7">
                  <c:v>60/64</c:v>
                </c:pt>
                <c:pt idx="8">
                  <c:v>65 et +</c:v>
                </c:pt>
              </c:strCache>
            </c:strRef>
          </c:cat>
          <c:val>
            <c:numRef>
              <c:f>'Pyramide des âges'!$T$2:$T$10</c:f>
              <c:numCache>
                <c:formatCode>General</c:formatCode>
                <c:ptCount val="9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985152"/>
        <c:axId val="44027904"/>
      </c:barChart>
      <c:catAx>
        <c:axId val="4398515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4F81BD"/>
            </a:solidFill>
          </a:ln>
        </c:spPr>
        <c:crossAx val="44027904"/>
        <c:crosses val="autoZero"/>
        <c:auto val="1"/>
        <c:lblAlgn val="ctr"/>
        <c:lblOffset val="100"/>
        <c:noMultiLvlLbl val="0"/>
      </c:catAx>
      <c:valAx>
        <c:axId val="44027904"/>
        <c:scaling>
          <c:orientation val="minMax"/>
        </c:scaling>
        <c:delete val="0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Nb agents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4F81BD"/>
            </a:solidFill>
          </a:ln>
        </c:spPr>
        <c:crossAx val="439851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solidFill>
            <a:schemeClr val="accent1">
              <a:lumMod val="75000"/>
            </a:schemeClr>
          </a:solidFill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1734202342354282"/>
          <c:y val="6.442121156260161E-2"/>
          <c:w val="0.53888888888888964"/>
          <c:h val="0.8981481481481490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7030A0"/>
              </a:solidFill>
            </c:spPr>
          </c:dPt>
          <c:dPt>
            <c:idx val="2"/>
            <c:bubble3D val="0"/>
            <c:spPr>
              <a:solidFill>
                <a:srgbClr val="99CC00"/>
              </a:solidFill>
            </c:spPr>
          </c:dPt>
          <c:dPt>
            <c:idx val="3"/>
            <c:bubble3D val="0"/>
            <c:spPr>
              <a:solidFill>
                <a:srgbClr val="669900"/>
              </a:solidFill>
            </c:spPr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6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'Evolution personnel ITCherche'!$A$60:$A$66</c:f>
              <c:strCache>
                <c:ptCount val="7"/>
                <c:pt idx="0">
                  <c:v>ITA permanents</c:v>
                </c:pt>
                <c:pt idx="1">
                  <c:v>ITA contractuels</c:v>
                </c:pt>
                <c:pt idx="2">
                  <c:v>Chercheurs permanents</c:v>
                </c:pt>
                <c:pt idx="3">
                  <c:v>Ens. Cher. Permanents</c:v>
                </c:pt>
                <c:pt idx="4">
                  <c:v>Emérites</c:v>
                </c:pt>
                <c:pt idx="5">
                  <c:v>Chercheurs contractuels et postdoc</c:v>
                </c:pt>
                <c:pt idx="6">
                  <c:v>Doctorants </c:v>
                </c:pt>
              </c:strCache>
            </c:strRef>
          </c:cat>
          <c:val>
            <c:numRef>
              <c:f>'Evolution personnel ITCherche'!$B$60:$B$66</c:f>
              <c:numCache>
                <c:formatCode>General</c:formatCode>
                <c:ptCount val="7"/>
                <c:pt idx="0">
                  <c:v>74</c:v>
                </c:pt>
                <c:pt idx="1">
                  <c:v>4</c:v>
                </c:pt>
                <c:pt idx="2">
                  <c:v>32</c:v>
                </c:pt>
                <c:pt idx="3">
                  <c:v>9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3.1936127744511045E-2"/>
          <c:y val="2.710602483787055E-2"/>
          <c:w val="0.29998616939349859"/>
          <c:h val="0.94578795032425889"/>
        </c:manualLayout>
      </c:layout>
      <c:overlay val="1"/>
      <c:txPr>
        <a:bodyPr/>
        <a:lstStyle/>
        <a:p>
          <a:pPr>
            <a:defRPr sz="900"/>
          </a:pPr>
          <a:endParaRPr lang="fr-FR"/>
        </a:p>
      </c:txPr>
    </c:legend>
    <c:plotVisOnly val="1"/>
    <c:dispBlanksAs val="zero"/>
    <c:showDLblsOverMax val="0"/>
  </c:chart>
  <c:spPr>
    <a:ln>
      <a:solidFill>
        <a:schemeClr val="bg1"/>
      </a:solidFill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0.54295</cdr:x>
      <cdr:y>0.33339</cdr:y>
    </cdr:from>
    <cdr:to>
      <cdr:x>0.83273</cdr:x>
      <cdr:y>0.68208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727314" y="864382"/>
          <a:ext cx="921892" cy="90405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r-FR" sz="700" b="1">
              <a:solidFill>
                <a:schemeClr val="accent1">
                  <a:lumMod val="75000"/>
                </a:schemeClr>
              </a:solidFill>
            </a:rPr>
            <a:t>Répartition du personnel au</a:t>
          </a:r>
          <a:r>
            <a:rPr lang="fr-FR" sz="700" b="1" baseline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fr-FR" sz="700" b="1">
              <a:solidFill>
                <a:schemeClr val="accent1">
                  <a:lumMod val="75000"/>
                </a:schemeClr>
              </a:solidFill>
            </a:rPr>
            <a:t>31/12/2012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FC64B-660A-462B-8476-3161BFCD69DD}" type="datetimeFigureOut">
              <a:rPr lang="fr-FR" smtClean="0"/>
              <a:t>02/10/2013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4F966-DDE0-4D7B-8A3B-CEE8B30B58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283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362F-27BC-496D-AF95-5C7AE11CF377}" type="datetime1">
              <a:rPr lang="fr-FR" smtClean="0"/>
              <a:t>02/10/2013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Prospectives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831E-646F-4D1C-9318-90B1BA0C6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9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EF04-A43F-46A2-801F-F5C301B5D31B}" type="datetime1">
              <a:rPr lang="fr-FR" smtClean="0"/>
              <a:t>02/10/2013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Prospectives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831E-646F-4D1C-9318-90B1BA0C6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12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73D9-415A-4101-8718-A8ED16F3ECE3}" type="datetime1">
              <a:rPr lang="fr-FR" smtClean="0"/>
              <a:t>02/10/2013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Prospectives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831E-646F-4D1C-9318-90B1BA0C6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09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12D8-3D02-4F1B-A7C8-E5DE828D762D}" type="datetime1">
              <a:rPr lang="fr-FR" smtClean="0"/>
              <a:t>02/10/2013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Prospectives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831E-646F-4D1C-9318-90B1BA0C6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00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8480-D634-488A-81B4-0BD5008C1C3B}" type="datetime1">
              <a:rPr lang="fr-FR" smtClean="0"/>
              <a:t>02/10/2013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Prospectives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831E-646F-4D1C-9318-90B1BA0C6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65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2BEC-A89B-4399-9150-AA11FFB4B120}" type="datetime1">
              <a:rPr lang="fr-FR" smtClean="0"/>
              <a:t>02/10/2013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Prospectives 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831E-646F-4D1C-9318-90B1BA0C6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37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99AC-BE59-43DD-9211-F63C1CBEFFFD}" type="datetime1">
              <a:rPr lang="fr-FR" smtClean="0"/>
              <a:t>02/10/2013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Prospectives 2013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831E-646F-4D1C-9318-90B1BA0C6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7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BB46-7F37-4D43-90AA-3586F279FA83}" type="datetime1">
              <a:rPr lang="fr-FR" smtClean="0"/>
              <a:t>02/10/2013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Prospectives 2013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831E-646F-4D1C-9318-90B1BA0C6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45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8F5E-BE41-446A-A0C0-9C2161A1F60D}" type="datetime1">
              <a:rPr lang="fr-FR" smtClean="0"/>
              <a:t>02/10/2013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Prospectives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831E-646F-4D1C-9318-90B1BA0C6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0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83AC-BC47-4429-B502-0095DD26093D}" type="datetime1">
              <a:rPr lang="fr-FR" smtClean="0"/>
              <a:t>02/10/2013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Prospectives 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831E-646F-4D1C-9318-90B1BA0C6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39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23ED-9070-432D-B848-5B3440DA49F0}" type="datetime1">
              <a:rPr lang="fr-FR" smtClean="0"/>
              <a:t>02/10/2013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Prospectives 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831E-646F-4D1C-9318-90B1BA0C6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75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65611-6EEF-4DAE-9FD5-607A96CBFBF3}" type="datetime1">
              <a:rPr lang="fr-FR" smtClean="0"/>
              <a:t>02/10/2013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Prospectives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D831E-646F-4D1C-9318-90B1BA0C61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07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/>
                </a:solidFill>
              </a:rPr>
              <a:t>Prospectives 2013-2020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accent1"/>
                </a:solidFill>
              </a:rPr>
              <a:t>Y</a:t>
            </a:r>
            <a:r>
              <a:rPr lang="fr-FR" dirty="0" smtClean="0">
                <a:solidFill>
                  <a:schemeClr val="accent1"/>
                </a:solidFill>
              </a:rPr>
              <a:t>annis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3C6E-6E07-45A7-82F5-2E25C87C9475}" type="datetime1">
              <a:rPr lang="fr-FR" smtClean="0"/>
              <a:t>02/10/2013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Prospectives 2013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544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60648"/>
            <a:ext cx="7243736" cy="5760640"/>
          </a:xfr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ADBF8B-6D35-4668-86D7-06736E882B69}" type="datetime1">
              <a:rPr lang="fr-FR" smtClean="0"/>
              <a:t>02/10/2013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Prospectives 2013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47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Les thèmes de recherche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9733" y="1600200"/>
            <a:ext cx="425320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Prospectives 2013</a:t>
            </a:r>
            <a:endParaRPr lang="fr-FR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6944-D64A-4566-AB43-5AFDA276E48E}" type="datetime1">
              <a:rPr lang="fr-FR" smtClean="0"/>
              <a:t>02/10/2013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401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5875" y="274638"/>
            <a:ext cx="7400925" cy="634082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Groupes de Physique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Prospectives 2013</a:t>
            </a:r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254BDC-5586-4480-A836-75C8977AB5F7}" type="datetime1">
              <a:rPr lang="fr-FR" smtClean="0"/>
              <a:t>02/10/2013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80728"/>
            <a:ext cx="7416824" cy="50405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7788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xfrm>
            <a:off x="971600" y="260648"/>
            <a:ext cx="7959827" cy="490066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Ressources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Humaines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Prospectives 2013</a:t>
            </a:r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F14DA3-0222-4B85-A491-CB6790B3FA06}" type="datetime1">
              <a:rPr lang="fr-FR" smtClean="0"/>
              <a:t>02/10/2013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4635" y="908720"/>
            <a:ext cx="4362450" cy="54502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110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3894" y="26715"/>
            <a:ext cx="7400925" cy="648072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Ressources Humaines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Prospectives 2013</a:t>
            </a:r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E0DE7E-D4BC-4C9E-9222-78A2E820AC1F}" type="datetime1">
              <a:rPr lang="fr-FR" smtClean="0"/>
              <a:t>02/10/2013</a:t>
            </a:fld>
            <a:endParaRPr lang="fr-FR"/>
          </a:p>
        </p:txBody>
      </p:sp>
      <p:pic>
        <p:nvPicPr>
          <p:cNvPr id="9" name="Image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99992" y="3284984"/>
            <a:ext cx="4492352" cy="2960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Image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4943425" cy="3317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necteur droit 3"/>
          <p:cNvCxnSpPr/>
          <p:nvPr/>
        </p:nvCxnSpPr>
        <p:spPr>
          <a:xfrm>
            <a:off x="755576" y="1772816"/>
            <a:ext cx="436736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661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44208" y="836712"/>
            <a:ext cx="2448272" cy="1368152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SBNA</a:t>
            </a:r>
            <a:endParaRPr lang="fr-FR" sz="4000" b="1" dirty="0">
              <a:solidFill>
                <a:schemeClr val="tx2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Prospectives 2013</a:t>
            </a:r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4CBF62-9F95-42E4-BF14-9EB90E5785B2}" type="datetime1">
              <a:rPr lang="fr-FR" smtClean="0"/>
              <a:t>02/10/2013</a:t>
            </a:fld>
            <a:endParaRPr lang="fr-FR"/>
          </a:p>
        </p:txBody>
      </p:sp>
      <p:pic>
        <p:nvPicPr>
          <p:cNvPr id="7" name="Image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200024"/>
            <a:ext cx="5353050" cy="32289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Image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24325" y="3436986"/>
            <a:ext cx="5353050" cy="2990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357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7DDB14-A41B-4BC9-8F3B-CAD69BA97B55}" type="datetime1">
              <a:rPr lang="fr-FR" smtClean="0"/>
              <a:t>02/10/2013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Prospectives 2013</a:t>
            </a:r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6297" y="2924944"/>
            <a:ext cx="618172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1821683521"/>
              </p:ext>
            </p:extLst>
          </p:nvPr>
        </p:nvGraphicFramePr>
        <p:xfrm>
          <a:off x="4860032" y="91203"/>
          <a:ext cx="4019550" cy="280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4102319266"/>
              </p:ext>
            </p:extLst>
          </p:nvPr>
        </p:nvGraphicFramePr>
        <p:xfrm>
          <a:off x="1187624" y="188640"/>
          <a:ext cx="3181350" cy="2592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576779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51</Words>
  <Application>Microsoft Office PowerPoint</Application>
  <PresentationFormat>Affichage à l'écran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Prospectives 2013-2020</vt:lpstr>
      <vt:lpstr>Présentation PowerPoint</vt:lpstr>
      <vt:lpstr>Les thèmes de recherche</vt:lpstr>
      <vt:lpstr>Groupes de Physique</vt:lpstr>
      <vt:lpstr>Ressources Humaines </vt:lpstr>
      <vt:lpstr>Ressources Humaines</vt:lpstr>
      <vt:lpstr>SBNA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Prospectives 2013-2020</dc:title>
  <dc:creator>karyotak</dc:creator>
  <cp:lastModifiedBy>karyotak</cp:lastModifiedBy>
  <cp:revision>1</cp:revision>
  <dcterms:created xsi:type="dcterms:W3CDTF">2013-10-02T11:37:16Z</dcterms:created>
  <dcterms:modified xsi:type="dcterms:W3CDTF">2013-10-02T11:42:26Z</dcterms:modified>
</cp:coreProperties>
</file>