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4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5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6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7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8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1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20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21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theme/theme22.xml" ContentType="application/vnd.openxmlformats-officedocument.theme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theme/theme23.xml" ContentType="application/vnd.openxmlformats-officedocument.theme+xml"/>
  <Override PartName="/ppt/theme/theme24.xml" ContentType="application/vnd.openxmlformats-officedocument.theme+xml"/>
  <Override PartName="/ppt/theme/theme2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865" r:id="rId2"/>
    <p:sldMasterId id="2147483891" r:id="rId3"/>
    <p:sldMasterId id="2147483853" r:id="rId4"/>
    <p:sldMasterId id="2147483879" r:id="rId5"/>
    <p:sldMasterId id="2147483828" r:id="rId6"/>
    <p:sldMasterId id="2147483841" r:id="rId7"/>
    <p:sldMasterId id="2147483816" r:id="rId8"/>
    <p:sldMasterId id="2147483804" r:id="rId9"/>
    <p:sldMasterId id="2147483792" r:id="rId10"/>
    <p:sldMasterId id="2147483780" r:id="rId11"/>
    <p:sldMasterId id="2147483756" r:id="rId12"/>
    <p:sldMasterId id="2147483732" r:id="rId13"/>
    <p:sldMasterId id="2147483768" r:id="rId14"/>
    <p:sldMasterId id="2147483744" r:id="rId15"/>
    <p:sldMasterId id="2147483720" r:id="rId16"/>
    <p:sldMasterId id="2147483708" r:id="rId17"/>
    <p:sldMasterId id="2147483696" r:id="rId18"/>
    <p:sldMasterId id="2147483672" r:id="rId19"/>
    <p:sldMasterId id="2147483903" r:id="rId20"/>
    <p:sldMasterId id="2147483684" r:id="rId21"/>
    <p:sldMasterId id="2147483915" r:id="rId22"/>
    <p:sldMasterId id="2147483927" r:id="rId23"/>
  </p:sldMasterIdLst>
  <p:notesMasterIdLst>
    <p:notesMasterId r:id="rId47"/>
  </p:notesMasterIdLst>
  <p:handoutMasterIdLst>
    <p:handoutMasterId r:id="rId48"/>
  </p:handoutMasterIdLst>
  <p:sldIdLst>
    <p:sldId id="287" r:id="rId24"/>
    <p:sldId id="281" r:id="rId25"/>
    <p:sldId id="286" r:id="rId26"/>
    <p:sldId id="257" r:id="rId27"/>
    <p:sldId id="265" r:id="rId28"/>
    <p:sldId id="288" r:id="rId29"/>
    <p:sldId id="266" r:id="rId30"/>
    <p:sldId id="264" r:id="rId31"/>
    <p:sldId id="267" r:id="rId32"/>
    <p:sldId id="268" r:id="rId33"/>
    <p:sldId id="269" r:id="rId34"/>
    <p:sldId id="270" r:id="rId35"/>
    <p:sldId id="271" r:id="rId36"/>
    <p:sldId id="272" r:id="rId37"/>
    <p:sldId id="273" r:id="rId38"/>
    <p:sldId id="274" r:id="rId39"/>
    <p:sldId id="276" r:id="rId40"/>
    <p:sldId id="277" r:id="rId41"/>
    <p:sldId id="280" r:id="rId42"/>
    <p:sldId id="278" r:id="rId43"/>
    <p:sldId id="283" r:id="rId44"/>
    <p:sldId id="284" r:id="rId45"/>
    <p:sldId id="285" r:id="rId46"/>
  </p:sldIdLst>
  <p:sldSz cx="9144000" cy="6858000" type="screen4x3"/>
  <p:notesSz cx="6797675" cy="992822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50B"/>
    <a:srgbClr val="99CCFF"/>
    <a:srgbClr val="F5750B"/>
    <a:srgbClr val="FFFFFF"/>
    <a:srgbClr val="FFCC99"/>
    <a:srgbClr val="FF9933"/>
    <a:srgbClr val="37609C"/>
    <a:srgbClr val="EC6B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69" autoAdjust="0"/>
    <p:restoredTop sz="93584" autoAdjust="0"/>
  </p:normalViewPr>
  <p:slideViewPr>
    <p:cSldViewPr>
      <p:cViewPr varScale="1">
        <p:scale>
          <a:sx n="80" d="100"/>
          <a:sy n="80" d="100"/>
        </p:scale>
        <p:origin x="-79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6"/>
    </p:cViewPr>
  </p:sorterViewPr>
  <p:notesViewPr>
    <p:cSldViewPr>
      <p:cViewPr varScale="1">
        <p:scale>
          <a:sx n="83" d="100"/>
          <a:sy n="83" d="100"/>
        </p:scale>
        <p:origin x="-1890" y="-7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3.xml"/><Relationship Id="rId39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1.xml"/><Relationship Id="rId42" Type="http://schemas.openxmlformats.org/officeDocument/2006/relationships/slide" Target="slides/slide19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6.xml"/><Relationship Id="rId41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Feuille_de_calcul_Microsoft_Excel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50997375328084"/>
          <c:y val="4.1248845497455201E-2"/>
          <c:w val="0.72202875208780726"/>
          <c:h val="0.84562695471793015"/>
        </c:manualLayout>
      </c:layout>
      <c:lineChart>
        <c:grouping val="standard"/>
        <c:varyColors val="0"/>
        <c:ser>
          <c:idx val="2"/>
          <c:order val="1"/>
          <c:tx>
            <c:strRef>
              <c:f>Feuil1!$D$2</c:f>
              <c:strCache>
                <c:ptCount val="1"/>
                <c:pt idx="0">
                  <c:v>masse salariale</c:v>
                </c:pt>
              </c:strCache>
            </c:strRef>
          </c:tx>
          <c:marker>
            <c:symbol val="circle"/>
            <c:size val="5"/>
          </c:marker>
          <c:cat>
            <c:strRef>
              <c:f>Feuil1!$A$3:$A$10</c:f>
              <c:strCache>
                <c:ptCount val="8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</c:strCache>
            </c:strRef>
          </c:cat>
          <c:val>
            <c:numRef>
              <c:f>Feuil1!$D$3:$D$10</c:f>
              <c:numCache>
                <c:formatCode>_-* #,##0\ _€_-;\-* #,##0\ _€_-;_-* "-"??\ _€_-;_-@_-</c:formatCode>
                <c:ptCount val="8"/>
                <c:pt idx="0">
                  <c:v>143900000</c:v>
                </c:pt>
                <c:pt idx="1">
                  <c:v>140900000</c:v>
                </c:pt>
                <c:pt idx="2">
                  <c:v>141000000</c:v>
                </c:pt>
                <c:pt idx="3">
                  <c:v>142500000</c:v>
                </c:pt>
                <c:pt idx="4">
                  <c:v>144900000</c:v>
                </c:pt>
                <c:pt idx="5">
                  <c:v>147269143</c:v>
                </c:pt>
                <c:pt idx="6">
                  <c:v>148695823</c:v>
                </c:pt>
                <c:pt idx="7">
                  <c:v>149880885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Feuil1!$E$2</c:f>
              <c:strCache>
                <c:ptCount val="1"/>
                <c:pt idx="0">
                  <c:v>FEI sur SE</c:v>
                </c:pt>
              </c:strCache>
            </c:strRef>
          </c:tx>
          <c:spPr>
            <a:ln>
              <a:prstDash val="dash"/>
            </a:ln>
          </c:spPr>
          <c:marker>
            <c:symbol val="circle"/>
            <c:size val="5"/>
          </c:marker>
          <c:cat>
            <c:strRef>
              <c:f>Feuil1!$A$3:$A$10</c:f>
              <c:strCache>
                <c:ptCount val="8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</c:strCache>
            </c:strRef>
          </c:cat>
          <c:val>
            <c:numRef>
              <c:f>Feuil1!$E$3:$E$10</c:f>
              <c:numCache>
                <c:formatCode>General</c:formatCode>
                <c:ptCount val="8"/>
                <c:pt idx="2" formatCode="_-* #,##0\ _€_-;\-* #,##0\ _€_-;_-* &quot;-&quot;??\ _€_-;_-@_-">
                  <c:v>48826305</c:v>
                </c:pt>
                <c:pt idx="3" formatCode="_-* #,##0\ _€_-;\-* #,##0\ _€_-;_-* &quot;-&quot;??\ _€_-;_-@_-">
                  <c:v>46683454</c:v>
                </c:pt>
                <c:pt idx="4" formatCode="_-* #,##0\ _€_-;\-* #,##0\ _€_-;_-* &quot;-&quot;??\ _€_-;_-@_-">
                  <c:v>49791352</c:v>
                </c:pt>
                <c:pt idx="5" formatCode="_-* #,##0\ _€_-;\-* #,##0\ _€_-;_-* &quot;-&quot;??\ _€_-;_-@_-">
                  <c:v>47975113</c:v>
                </c:pt>
                <c:pt idx="6" formatCode="_-* #,##0\ _€_-;\-* #,##0\ _€_-;_-* &quot;-&quot;??\ _€_-;_-@_-">
                  <c:v>50631780</c:v>
                </c:pt>
                <c:pt idx="7" formatCode="_-* #,##0\ _€_-;\-* #,##0\ _€_-;_-* &quot;-&quot;??\ _€_-;_-@_-">
                  <c:v>49988687</c:v>
                </c:pt>
              </c:numCache>
            </c:numRef>
          </c:val>
          <c:smooth val="0"/>
        </c:ser>
        <c:ser>
          <c:idx val="0"/>
          <c:order val="3"/>
          <c:tx>
            <c:strRef>
              <c:f>Feuil1!$F$2</c:f>
              <c:strCache>
                <c:ptCount val="1"/>
                <c:pt idx="0">
                  <c:v>FEI sur SE</c:v>
                </c:pt>
              </c:strCache>
            </c:strRef>
          </c:tx>
          <c:spPr>
            <a:ln>
              <a:solidFill>
                <a:schemeClr val="accent4">
                  <a:shade val="95000"/>
                  <a:satMod val="105000"/>
                </a:schemeClr>
              </a:solidFill>
            </a:ln>
          </c:spPr>
          <c:marker>
            <c:symbol val="circle"/>
            <c:size val="5"/>
            <c:spPr>
              <a:solidFill>
                <a:schemeClr val="accent4">
                  <a:lumMod val="75000"/>
                </a:schemeClr>
              </a:solidFill>
              <a:ln>
                <a:solidFill>
                  <a:schemeClr val="accent4">
                    <a:shade val="95000"/>
                    <a:satMod val="105000"/>
                  </a:schemeClr>
                </a:solidFill>
              </a:ln>
            </c:spPr>
          </c:marker>
          <c:cat>
            <c:strRef>
              <c:f>Feuil1!$A$3:$A$10</c:f>
              <c:strCache>
                <c:ptCount val="8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</c:strCache>
            </c:strRef>
          </c:cat>
          <c:val>
            <c:numRef>
              <c:f>Feuil1!$F$3:$F$10</c:f>
              <c:numCache>
                <c:formatCode>General</c:formatCode>
                <c:ptCount val="8"/>
                <c:pt idx="2" formatCode="_-* #,##0\ _€_-;\-* #,##0\ _€_-;_-* &quot;-&quot;??\ _€_-;_-@_-">
                  <c:v>48826305</c:v>
                </c:pt>
                <c:pt idx="3" formatCode="_-* #,##0\ _€_-;\-* #,##0\ _€_-;_-* &quot;-&quot;??\ _€_-;_-@_-">
                  <c:v>46683454</c:v>
                </c:pt>
                <c:pt idx="4" formatCode="_-* #,##0\ _€_-;\-* #,##0\ _€_-;_-* &quot;-&quot;??\ _€_-;_-@_-">
                  <c:v>49791352</c:v>
                </c:pt>
                <c:pt idx="5" formatCode="_-* #,##0\ _€_-;\-* #,##0\ _€_-;_-* &quot;-&quot;??\ _€_-;_-@_-">
                  <c:v>45500113</c:v>
                </c:pt>
                <c:pt idx="6" formatCode="_-* #,##0\ _€_-;\-* #,##0\ _€_-;_-* &quot;-&quot;??\ _€_-;_-@_-">
                  <c:v>39682780</c:v>
                </c:pt>
                <c:pt idx="7" formatCode="_-* #,##0\ _€_-;\-* #,##0\ _€_-;_-* &quot;-&quot;??\ _€_-;_-@_-">
                  <c:v>42614687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0916992"/>
        <c:axId val="180918528"/>
      </c:lineChart>
      <c:lineChart>
        <c:grouping val="standard"/>
        <c:varyColors val="0"/>
        <c:ser>
          <c:idx val="1"/>
          <c:order val="0"/>
          <c:tx>
            <c:strRef>
              <c:f>Feuil1!$B$2</c:f>
              <c:strCache>
                <c:ptCount val="1"/>
                <c:pt idx="0">
                  <c:v>effectifs totaux</c:v>
                </c:pt>
              </c:strCache>
            </c:strRef>
          </c:tx>
          <c:marker>
            <c:symbol val="circle"/>
            <c:size val="5"/>
          </c:marker>
          <c:cat>
            <c:strRef>
              <c:f>Feuil1!$A$3:$A$10</c:f>
              <c:strCache>
                <c:ptCount val="8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</c:strCache>
            </c:strRef>
          </c:cat>
          <c:val>
            <c:numRef>
              <c:f>Feuil1!$B$3:$B$10</c:f>
              <c:numCache>
                <c:formatCode>_-* #,##0\ _€_-;\-* #,##0\ _€_-;_-* "-"??\ _€_-;_-@_-</c:formatCode>
                <c:ptCount val="8"/>
                <c:pt idx="0">
                  <c:v>2950</c:v>
                </c:pt>
                <c:pt idx="1">
                  <c:v>2950</c:v>
                </c:pt>
                <c:pt idx="2">
                  <c:v>2975</c:v>
                </c:pt>
                <c:pt idx="3">
                  <c:v>3070</c:v>
                </c:pt>
                <c:pt idx="4">
                  <c:v>3170</c:v>
                </c:pt>
                <c:pt idx="5">
                  <c:v>3200</c:v>
                </c:pt>
                <c:pt idx="6">
                  <c:v>3100</c:v>
                </c:pt>
                <c:pt idx="7">
                  <c:v>3100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Feuil1!$C$2</c:f>
              <c:strCache>
                <c:ptCount val="1"/>
                <c:pt idx="0">
                  <c:v>effectifs permanents</c:v>
                </c:pt>
              </c:strCache>
            </c:strRef>
          </c:tx>
          <c:cat>
            <c:strRef>
              <c:f>Feuil1!$A$3:$A$10</c:f>
              <c:strCache>
                <c:ptCount val="8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</c:strCache>
            </c:strRef>
          </c:cat>
          <c:val>
            <c:numRef>
              <c:f>Feuil1!$C$3:$C$10</c:f>
              <c:numCache>
                <c:formatCode>_-* #,##0\ _€_-;\-* #,##0\ _€_-;_-* "-"??\ _€_-;_-@_-</c:formatCode>
                <c:ptCount val="8"/>
                <c:pt idx="0">
                  <c:v>2515</c:v>
                </c:pt>
                <c:pt idx="1">
                  <c:v>2460</c:v>
                </c:pt>
                <c:pt idx="2">
                  <c:v>2440</c:v>
                </c:pt>
                <c:pt idx="3">
                  <c:v>2460</c:v>
                </c:pt>
                <c:pt idx="4">
                  <c:v>2485</c:v>
                </c:pt>
                <c:pt idx="5">
                  <c:v>2510</c:v>
                </c:pt>
                <c:pt idx="6">
                  <c:v>2510</c:v>
                </c:pt>
                <c:pt idx="7">
                  <c:v>2510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0946816"/>
        <c:axId val="180945280"/>
      </c:lineChart>
      <c:dateAx>
        <c:axId val="180916992"/>
        <c:scaling>
          <c:orientation val="minMax"/>
        </c:scaling>
        <c:delete val="0"/>
        <c:axPos val="b"/>
        <c:numFmt formatCode="@" sourceLinked="1"/>
        <c:majorTickMark val="out"/>
        <c:minorTickMark val="none"/>
        <c:tickLblPos val="nextTo"/>
        <c:crossAx val="180918528"/>
        <c:crosses val="autoZero"/>
        <c:auto val="0"/>
        <c:lblOffset val="100"/>
        <c:baseTimeUnit val="days"/>
      </c:dateAx>
      <c:valAx>
        <c:axId val="180918528"/>
        <c:scaling>
          <c:orientation val="minMax"/>
          <c:max val="160000000"/>
          <c:min val="0"/>
        </c:scaling>
        <c:delete val="0"/>
        <c:axPos val="l"/>
        <c:majorGridlines/>
        <c:numFmt formatCode="_-* #,##0\ _€_-;\-* #,##0\ _€_-;_-* &quot;-&quot;??\ _€_-;_-@_-" sourceLinked="1"/>
        <c:majorTickMark val="out"/>
        <c:minorTickMark val="none"/>
        <c:tickLblPos val="nextTo"/>
        <c:crossAx val="180916992"/>
        <c:crosses val="autoZero"/>
        <c:crossBetween val="between"/>
        <c:dispUnits>
          <c:builtInUnit val="millions"/>
        </c:dispUnits>
      </c:valAx>
      <c:valAx>
        <c:axId val="180945280"/>
        <c:scaling>
          <c:orientation val="minMax"/>
          <c:max val="3250"/>
          <c:min val="2400"/>
        </c:scaling>
        <c:delete val="0"/>
        <c:axPos val="r"/>
        <c:numFmt formatCode="_-* #,##0\ _€_-;\-* #,##0\ _€_-;_-* &quot;-&quot;??\ _€_-;_-@_-" sourceLinked="1"/>
        <c:majorTickMark val="out"/>
        <c:minorTickMark val="none"/>
        <c:tickLblPos val="nextTo"/>
        <c:crossAx val="180946816"/>
        <c:crosses val="max"/>
        <c:crossBetween val="between"/>
      </c:valAx>
      <c:catAx>
        <c:axId val="180946816"/>
        <c:scaling>
          <c:orientation val="minMax"/>
        </c:scaling>
        <c:delete val="1"/>
        <c:axPos val="b"/>
        <c:numFmt formatCode="@" sourceLinked="1"/>
        <c:majorTickMark val="out"/>
        <c:minorTickMark val="none"/>
        <c:tickLblPos val="nextTo"/>
        <c:crossAx val="180945280"/>
        <c:crosses val="autoZero"/>
        <c:auto val="1"/>
        <c:lblAlgn val="ctr"/>
        <c:lblOffset val="100"/>
        <c:noMultiLvlLbl val="0"/>
      </c:catAx>
    </c:plotArea>
    <c:legend>
      <c:legendPos val="b"/>
      <c:legendEntry>
        <c:idx val="1"/>
        <c:delete val="1"/>
      </c:legendEntry>
      <c:layout/>
      <c:overlay val="0"/>
    </c:legend>
    <c:plotVisOnly val="1"/>
    <c:dispBlanksAs val="gap"/>
    <c:showDLblsOverMax val="0"/>
  </c:chart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0.89722</cdr:x>
      <cdr:y>0.06369</cdr:y>
    </cdr:from>
    <cdr:to>
      <cdr:x>1</cdr:x>
      <cdr:y>0.2225</cdr:y>
    </cdr:to>
    <cdr:sp macro="" textlink="">
      <cdr:nvSpPr>
        <cdr:cNvPr id="2" name="ZoneTexte 1"/>
        <cdr:cNvSpPr txBox="1"/>
      </cdr:nvSpPr>
      <cdr:spPr>
        <a:xfrm xmlns:a="http://schemas.openxmlformats.org/drawingml/2006/main">
          <a:off x="8201025" y="36671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fr-FR" sz="1100" b="1"/>
            <a:t>Effectifs</a:t>
          </a:r>
        </a:p>
        <a:p xmlns:a="http://schemas.openxmlformats.org/drawingml/2006/main">
          <a:endParaRPr lang="fr-FR" sz="1100" b="1"/>
        </a:p>
      </cdr:txBody>
    </cdr:sp>
  </cdr:relSizeAnchor>
  <cdr:relSizeAnchor xmlns:cdr="http://schemas.openxmlformats.org/drawingml/2006/chartDrawing">
    <cdr:from>
      <cdr:x>0.00678</cdr:x>
      <cdr:y>0.0568</cdr:y>
    </cdr:from>
    <cdr:to>
      <cdr:x>0.10956</cdr:x>
      <cdr:y>0.21561</cdr:y>
    </cdr:to>
    <cdr:sp macro="" textlink="">
      <cdr:nvSpPr>
        <cdr:cNvPr id="3" name="ZoneTexte 1"/>
        <cdr:cNvSpPr txBox="1"/>
      </cdr:nvSpPr>
      <cdr:spPr>
        <a:xfrm xmlns:a="http://schemas.openxmlformats.org/drawingml/2006/main">
          <a:off x="60325" y="32702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100" b="1"/>
            <a:t>M €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DB8D2-6898-4668-8234-4F6A8391CB56}" type="datetimeFigureOut">
              <a:rPr lang="fr-FR" smtClean="0"/>
              <a:t>14/03/2013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BB956-700F-410A-86C1-A0FC3C3694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54852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679739-928E-4DD1-87DD-25ABEE783821}" type="datetimeFigureOut">
              <a:rPr lang="fr-FR" smtClean="0"/>
              <a:t>14/03/2013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7225D8-577E-4217-B82C-50633FFF7E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6147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225D8-577E-4217-B82C-50633FFF7E8C}" type="slidenum">
              <a:rPr lang="fr-FR" smtClean="0">
                <a:solidFill>
                  <a:prstClr val="black"/>
                </a:solidFill>
              </a:rPr>
              <a:pPr/>
              <a:t>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25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4506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fld id="{768A62D0-8E58-47C8-9BA5-358E58A80FF8}" type="slidenum">
              <a:rPr lang="fr-FR">
                <a:solidFill>
                  <a:prstClr val="black"/>
                </a:solidFill>
              </a:rPr>
              <a:pPr/>
              <a:t>14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4506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fld id="{768A62D0-8E58-47C8-9BA5-358E58A80FF8}" type="slidenum">
              <a:rPr lang="fr-FR">
                <a:solidFill>
                  <a:prstClr val="black"/>
                </a:solidFill>
              </a:rPr>
              <a:pPr/>
              <a:t>15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4506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fld id="{768A62D0-8E58-47C8-9BA5-358E58A80FF8}" type="slidenum">
              <a:rPr lang="fr-FR">
                <a:solidFill>
                  <a:prstClr val="black"/>
                </a:solidFill>
              </a:rPr>
              <a:pPr/>
              <a:t>16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4506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fld id="{768A62D0-8E58-47C8-9BA5-358E58A80FF8}" type="slidenum">
              <a:rPr lang="fr-FR">
                <a:solidFill>
                  <a:prstClr val="black"/>
                </a:solidFill>
              </a:rPr>
              <a:pPr/>
              <a:t>21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4506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fld id="{768A62D0-8E58-47C8-9BA5-358E58A80FF8}" type="slidenum">
              <a:rPr lang="fr-FR">
                <a:solidFill>
                  <a:prstClr val="black"/>
                </a:solidFill>
              </a:rPr>
              <a:pPr/>
              <a:t>22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4506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fld id="{768A62D0-8E58-47C8-9BA5-358E58A80FF8}" type="slidenum">
              <a:rPr lang="fr-FR">
                <a:solidFill>
                  <a:prstClr val="black"/>
                </a:solidFill>
              </a:rPr>
              <a:pPr/>
              <a:t>23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225D8-577E-4217-B82C-50633FFF7E8C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6880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225D8-577E-4217-B82C-50633FFF7E8C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9825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La</a:t>
            </a:r>
            <a:r>
              <a:rPr lang="fr-FR" baseline="0" dirty="0" smtClean="0"/>
              <a:t> masse salariale et le FEI sur SE dépendent de l’axe M€</a:t>
            </a:r>
          </a:p>
          <a:p>
            <a:r>
              <a:rPr lang="fr-FR" baseline="0" dirty="0" smtClean="0"/>
              <a:t>Les effectifs totaux et les effectifs permanents dépendent de l’axe Effectifs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763C8-BBEB-40EB-AA31-5457E4C57D1F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232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fr-FR" dirty="0" smtClean="0"/>
          </a:p>
        </p:txBody>
      </p:sp>
      <p:sp>
        <p:nvSpPr>
          <p:cNvPr id="4506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fld id="{768A62D0-8E58-47C8-9BA5-358E58A80FF8}" type="slidenum">
              <a:rPr lang="fr-FR">
                <a:solidFill>
                  <a:prstClr val="black"/>
                </a:solidFill>
              </a:rPr>
              <a:pPr/>
              <a:t>9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4506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fld id="{768A62D0-8E58-47C8-9BA5-358E58A80FF8}" type="slidenum">
              <a:rPr lang="fr-FR">
                <a:solidFill>
                  <a:prstClr val="black"/>
                </a:solidFill>
              </a:rPr>
              <a:pPr/>
              <a:t>10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4506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fld id="{768A62D0-8E58-47C8-9BA5-358E58A80FF8}" type="slidenum">
              <a:rPr lang="fr-FR">
                <a:solidFill>
                  <a:prstClr val="black"/>
                </a:solidFill>
              </a:rPr>
              <a:pPr/>
              <a:t>11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4506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fld id="{768A62D0-8E58-47C8-9BA5-358E58A80FF8}" type="slidenum">
              <a:rPr lang="fr-FR">
                <a:solidFill>
                  <a:prstClr val="black"/>
                </a:solidFill>
              </a:rPr>
              <a:pPr/>
              <a:t>12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4506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fld id="{768A62D0-8E58-47C8-9BA5-358E58A80FF8}" type="slidenum">
              <a:rPr lang="fr-FR">
                <a:solidFill>
                  <a:prstClr val="black"/>
                </a:solidFill>
              </a:rPr>
              <a:pPr/>
              <a:t>13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-4921" y="6309320"/>
            <a:ext cx="2895600" cy="365125"/>
          </a:xfrm>
        </p:spPr>
        <p:txBody>
          <a:bodyPr/>
          <a:lstStyle>
            <a:lvl1pPr algn="ctr">
              <a:defRPr sz="140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fr-FR" dirty="0" smtClean="0"/>
              <a:t>Titre conférence - Date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CC6206-EEF0-478F-AE0C-0D88022746A3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0152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71B8B8-E7E0-4249-94AE-DA8D432CA8A0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899048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E101-DD49-4626-A749-E552D4F3E0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25707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E101-DD49-4626-A749-E552D4F3E0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499825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E101-DD49-4626-A749-E552D4F3E0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972204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FDE1-9B1C-4726-AF16-AB083ADFD1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208952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FDE1-9B1C-4726-AF16-AB083ADFD1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410843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FDE1-9B1C-4726-AF16-AB083ADFD1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766346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FDE1-9B1C-4726-AF16-AB083ADFD1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974722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FDE1-9B1C-4726-AF16-AB083ADFD1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503419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FDE1-9B1C-4726-AF16-AB083ADFD1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365647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FDE1-9B1C-4726-AF16-AB083ADFD1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4168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3598CD-E594-464B-BFAE-25F837B89FA8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922446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FDE1-9B1C-4726-AF16-AB083ADFD1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541887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FDE1-9B1C-4726-AF16-AB083ADFD1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582700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FDE1-9B1C-4726-AF16-AB083ADFD1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241429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FDE1-9B1C-4726-AF16-AB083ADFD1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718125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D98D5-DD2A-4B02-BF2D-5220CEDF5F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65370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D98D5-DD2A-4B02-BF2D-5220CEDF5F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461391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D98D5-DD2A-4B02-BF2D-5220CEDF5F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39268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D98D5-DD2A-4B02-BF2D-5220CEDF5F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687362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D98D5-DD2A-4B02-BF2D-5220CEDF5F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652825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D98D5-DD2A-4B02-BF2D-5220CEDF5F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1111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-4921" y="6309320"/>
            <a:ext cx="2895600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fr-FR" dirty="0" smtClean="0"/>
              <a:t>Titre conférence - Date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CC6206-EEF0-478F-AE0C-0D88022746A3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4919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D98D5-DD2A-4B02-BF2D-5220CEDF5F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926451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D98D5-DD2A-4B02-BF2D-5220CEDF5F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54952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D98D5-DD2A-4B02-BF2D-5220CEDF5F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530857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D98D5-DD2A-4B02-BF2D-5220CEDF5F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239819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D98D5-DD2A-4B02-BF2D-5220CEDF5F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526904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81F1-E021-43EB-AE02-151FC9A77D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664269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81F1-E021-43EB-AE02-151FC9A77D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048822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81F1-E021-43EB-AE02-151FC9A77D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345306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81F1-E021-43EB-AE02-151FC9A77D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988355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81F1-E021-43EB-AE02-151FC9A77D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6020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9BAA-AC4F-463A-B02C-45FECD55F6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2094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81F1-E021-43EB-AE02-151FC9A77D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502404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81F1-E021-43EB-AE02-151FC9A77D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15969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81F1-E021-43EB-AE02-151FC9A77D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35957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81F1-E021-43EB-AE02-151FC9A77D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808832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81F1-E021-43EB-AE02-151FC9A77D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663598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81F1-E021-43EB-AE02-151FC9A77D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399523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89CE-F18F-4A51-B611-FE43BFD006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6233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89CE-F18F-4A51-B611-FE43BFD006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3078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89CE-F18F-4A51-B611-FE43BFD006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1438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89CE-F18F-4A51-B611-FE43BFD006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74213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9BAA-AC4F-463A-B02C-45FECD55F6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3708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89CE-F18F-4A51-B611-FE43BFD006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476469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89CE-F18F-4A51-B611-FE43BFD006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86363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89CE-F18F-4A51-B611-FE43BFD006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268508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89CE-F18F-4A51-B611-FE43BFD006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968917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89CE-F18F-4A51-B611-FE43BFD006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72798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89CE-F18F-4A51-B611-FE43BFD006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753860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89CE-F18F-4A51-B611-FE43BFD006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333514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7B3F7-D128-4BD1-AF15-8EB9C4A0CB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018403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7B3F7-D128-4BD1-AF15-8EB9C4A0CB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574853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7B3F7-D128-4BD1-AF15-8EB9C4A0CB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2073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9BAA-AC4F-463A-B02C-45FECD55F6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809332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7B3F7-D128-4BD1-AF15-8EB9C4A0CB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818485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7B3F7-D128-4BD1-AF15-8EB9C4A0CB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972118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7B3F7-D128-4BD1-AF15-8EB9C4A0CB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781445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7B3F7-D128-4BD1-AF15-8EB9C4A0CB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049135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7B3F7-D128-4BD1-AF15-8EB9C4A0CB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146867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7B3F7-D128-4BD1-AF15-8EB9C4A0CB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269785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7B3F7-D128-4BD1-AF15-8EB9C4A0CB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574851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7B3F7-D128-4BD1-AF15-8EB9C4A0CB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843656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DD098-3F3F-4D1D-A0C6-B400DB102C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965753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DD098-3F3F-4D1D-A0C6-B400DB102C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70387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9BAA-AC4F-463A-B02C-45FECD55F6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648987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DD098-3F3F-4D1D-A0C6-B400DB102C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218260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DD098-3F3F-4D1D-A0C6-B400DB102C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185601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DD098-3F3F-4D1D-A0C6-B400DB102C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40937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DD098-3F3F-4D1D-A0C6-B400DB102C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107074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DD098-3F3F-4D1D-A0C6-B400DB102C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763971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DD098-3F3F-4D1D-A0C6-B400DB102C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331003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DD098-3F3F-4D1D-A0C6-B400DB102C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153309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DD098-3F3F-4D1D-A0C6-B400DB102C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463792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DD098-3F3F-4D1D-A0C6-B400DB102C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600132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A4515-5C0F-4FE9-A90B-BFA7736E66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4185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9BAA-AC4F-463A-B02C-45FECD55F6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239878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A4515-5C0F-4FE9-A90B-BFA7736E66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436056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A4515-5C0F-4FE9-A90B-BFA7736E66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170574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A4515-5C0F-4FE9-A90B-BFA7736E66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488120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A4515-5C0F-4FE9-A90B-BFA7736E66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485242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A4515-5C0F-4FE9-A90B-BFA7736E66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78307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A4515-5C0F-4FE9-A90B-BFA7736E66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670019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A4515-5C0F-4FE9-A90B-BFA7736E66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133548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A4515-5C0F-4FE9-A90B-BFA7736E66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49374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A4515-5C0F-4FE9-A90B-BFA7736E66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484709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A4515-5C0F-4FE9-A90B-BFA7736E66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300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9BAA-AC4F-463A-B02C-45FECD55F6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061226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92F6-5D21-46B2-98A3-8F8BAF83A7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953599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92F6-5D21-46B2-98A3-8F8BAF83A7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148653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92F6-5D21-46B2-98A3-8F8BAF83A7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001963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92F6-5D21-46B2-98A3-8F8BAF83A7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499801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92F6-5D21-46B2-98A3-8F8BAF83A7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040462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92F6-5D21-46B2-98A3-8F8BAF83A7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862487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92F6-5D21-46B2-98A3-8F8BAF83A7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232223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92F6-5D21-46B2-98A3-8F8BAF83A7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026731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92F6-5D21-46B2-98A3-8F8BAF83A7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15868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92F6-5D21-46B2-98A3-8F8BAF83A7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08880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9BAA-AC4F-463A-B02C-45FECD55F6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6997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92F6-5D21-46B2-98A3-8F8BAF83A7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657729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A6CD1-2DAC-4093-A73F-A51273FADD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401421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A6CD1-2DAC-4093-A73F-A51273FADD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083851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A6CD1-2DAC-4093-A73F-A51273FADD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222936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A6CD1-2DAC-4093-A73F-A51273FADD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940118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A6CD1-2DAC-4093-A73F-A51273FADD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746326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A6CD1-2DAC-4093-A73F-A51273FADD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330702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A6CD1-2DAC-4093-A73F-A51273FADD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807272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A6CD1-2DAC-4093-A73F-A51273FADD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497132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A6CD1-2DAC-4093-A73F-A51273FADD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9172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10315-3185-4901-82A5-1E1EEEE40FEA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210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9BAA-AC4F-463A-B02C-45FECD55F6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411831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A6CD1-2DAC-4093-A73F-A51273FADD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899377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A6CD1-2DAC-4093-A73F-A51273FADD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860291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33575" y="6356350"/>
            <a:ext cx="2895600" cy="365125"/>
          </a:xfrm>
        </p:spPr>
        <p:txBody>
          <a:bodyPr/>
          <a:lstStyle>
            <a:lvl1pPr algn="ctr">
              <a:defRPr sz="140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fr-FR" dirty="0" smtClean="0"/>
              <a:t>Titre conférence - Date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CC6206-EEF0-478F-AE0C-0D88022746A3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1807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10315-3185-4901-82A5-1E1EEEE40FEA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222065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9528FA-EC99-4E9A-9B02-2A7181B1EABB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660262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CFDD5C-B4A3-44A3-9FDA-9A50E2CBC413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644505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114C69-EA0F-46A2-A108-A76A8F8D5E94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738871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52B197-2451-4C02-ABD1-1B12E2DE1C3A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432457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447E96-8B3F-46A3-956D-BD379C845D8A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246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C91F5F-669B-41B4-AE08-9DA357AAECB0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45561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9BAA-AC4F-463A-B02C-45FECD55F6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7759601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93B49D-54D2-449A-9B5E-8F5BA64DD2FE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095410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71B8B8-E7E0-4249-94AE-DA8D432CA8A0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662844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3598CD-E594-464B-BFAE-25F837B89FA8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446619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C1F3-6428-4CDA-BF9E-7A515FEDF3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550331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C1F3-6428-4CDA-BF9E-7A515FEDF3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6786240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C1F3-6428-4CDA-BF9E-7A515FEDF3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501449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C1F3-6428-4CDA-BF9E-7A515FEDF3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732867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C1F3-6428-4CDA-BF9E-7A515FEDF3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143527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C1F3-6428-4CDA-BF9E-7A515FEDF3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764662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C1F3-6428-4CDA-BF9E-7A515FEDF3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0042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9BAA-AC4F-463A-B02C-45FECD55F6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1816621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C1F3-6428-4CDA-BF9E-7A515FEDF3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68340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C1F3-6428-4CDA-BF9E-7A515FEDF3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982132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C1F3-6428-4CDA-BF9E-7A515FEDF3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618698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C1F3-6428-4CDA-BF9E-7A515FEDF3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12927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1520" y="6309320"/>
            <a:ext cx="2895600" cy="365125"/>
          </a:xfrm>
        </p:spPr>
        <p:txBody>
          <a:bodyPr/>
          <a:lstStyle>
            <a:lvl1pPr algn="ctr">
              <a:defRPr sz="140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fr-FR" dirty="0" smtClean="0"/>
              <a:t>Titre conférence - Date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84C1F1-B42B-49E6-A449-89F419825AA6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1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9F0D88-7B57-433C-99E0-9B3F1E29CA48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8754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07D93B-C947-4B41-8558-A532C1867C9C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473535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3A130-4F42-425B-ADD4-BDDEFC2C2532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2716273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51EA76-1DFF-4F20-BD5F-61BEC161DD74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875002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3A71B1-98FB-4A2B-964B-D9CBAD4D4F08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37030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9BAA-AC4F-463A-B02C-45FECD55F6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3403071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mtClean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mtClean="0"/>
              <a:t>Titre conférence - Date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3B4C30C-DDB5-4B22-AF17-CD4F65867016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2557236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67554A-020F-4252-B0A4-8B48565631CD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117989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B9A1F7-05F9-4214-AF82-0BBD2DBCF6BE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161344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9BA016-69D4-4F2E-9C0B-7EF02C349C8E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5436015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858906-73DB-44C7-A018-E2C0B4A1BF88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308426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A9F5-12B5-4F16-809C-096BD5EF38A6}" type="datetimeFigureOut">
              <a:rPr lang="fr-FR" smtClean="0"/>
              <a:t>14/03/2013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2264-7BD7-4210-AB3F-B1EE205D2F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6041372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A9F5-12B5-4F16-809C-096BD5EF38A6}" type="datetimeFigureOut">
              <a:rPr lang="fr-FR" smtClean="0"/>
              <a:t>14/03/2013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2264-7BD7-4210-AB3F-B1EE205D2F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4119171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A9F5-12B5-4F16-809C-096BD5EF38A6}" type="datetimeFigureOut">
              <a:rPr lang="fr-FR" smtClean="0"/>
              <a:t>14/03/2013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2264-7BD7-4210-AB3F-B1EE205D2F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5186099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A9F5-12B5-4F16-809C-096BD5EF38A6}" type="datetimeFigureOut">
              <a:rPr lang="fr-FR" smtClean="0"/>
              <a:t>14/03/2013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2264-7BD7-4210-AB3F-B1EE205D2F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1412859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A9F5-12B5-4F16-809C-096BD5EF38A6}" type="datetimeFigureOut">
              <a:rPr lang="fr-FR" smtClean="0"/>
              <a:t>14/03/2013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2264-7BD7-4210-AB3F-B1EE205D2F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22474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DB94-0B50-4090-982B-C38CD51317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2018010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A9F5-12B5-4F16-809C-096BD5EF38A6}" type="datetimeFigureOut">
              <a:rPr lang="fr-FR" smtClean="0"/>
              <a:t>14/03/2013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2264-7BD7-4210-AB3F-B1EE205D2F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03555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A9F5-12B5-4F16-809C-096BD5EF38A6}" type="datetimeFigureOut">
              <a:rPr lang="fr-FR" smtClean="0"/>
              <a:t>14/03/2013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2264-7BD7-4210-AB3F-B1EE205D2F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891681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A9F5-12B5-4F16-809C-096BD5EF38A6}" type="datetimeFigureOut">
              <a:rPr lang="fr-FR" smtClean="0"/>
              <a:t>14/03/2013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2264-7BD7-4210-AB3F-B1EE205D2F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0062115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A9F5-12B5-4F16-809C-096BD5EF38A6}" type="datetimeFigureOut">
              <a:rPr lang="fr-FR" smtClean="0"/>
              <a:t>14/03/2013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2264-7BD7-4210-AB3F-B1EE205D2F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3872078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A9F5-12B5-4F16-809C-096BD5EF38A6}" type="datetimeFigureOut">
              <a:rPr lang="fr-FR" smtClean="0"/>
              <a:t>14/03/2013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2264-7BD7-4210-AB3F-B1EE205D2F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8405749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A9F5-12B5-4F16-809C-096BD5EF38A6}" type="datetimeFigureOut">
              <a:rPr lang="fr-FR" smtClean="0"/>
              <a:t>14/03/2013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2264-7BD7-4210-AB3F-B1EE205D2F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8444041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33575" y="6356350"/>
            <a:ext cx="2895600" cy="365125"/>
          </a:xfrm>
        </p:spPr>
        <p:txBody>
          <a:bodyPr/>
          <a:lstStyle>
            <a:lvl1pPr algn="ctr">
              <a:defRPr sz="140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fr-FR" dirty="0" smtClean="0">
                <a:solidFill>
                  <a:srgbClr val="4BACC6">
                    <a:lumMod val="50000"/>
                  </a:srgbClr>
                </a:solidFill>
              </a:rPr>
              <a:t>Titre conférence - Date</a:t>
            </a:r>
            <a:endParaRPr lang="fr-FR" dirty="0">
              <a:solidFill>
                <a:srgbClr val="4BACC6">
                  <a:lumMod val="50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CC6206-EEF0-478F-AE0C-0D88022746A3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7249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10315-3185-4901-82A5-1E1EEEE40FEA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4749074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9528FA-EC99-4E9A-9B02-2A7181B1EABB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654297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CFDD5C-B4A3-44A3-9FDA-9A50E2CBC413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43119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DB94-0B50-4090-982B-C38CD51317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4932375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114C69-EA0F-46A2-A108-A76A8F8D5E94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9506942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52B197-2451-4C02-ABD1-1B12E2DE1C3A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5558217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447E96-8B3F-46A3-956D-BD379C845D8A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0479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C91F5F-669B-41B4-AE08-9DA357AAECB0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7565434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93B49D-54D2-449A-9B5E-8F5BA64DD2FE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5003235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71B8B8-E7E0-4249-94AE-DA8D432CA8A0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3571760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3598CD-E594-464B-BFAE-25F837B89FA8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90009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DB94-0B50-4090-982B-C38CD51317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76546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DB94-0B50-4090-982B-C38CD51317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78629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DB94-0B50-4090-982B-C38CD51317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93229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DB94-0B50-4090-982B-C38CD51317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8223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9528FA-EC99-4E9A-9B02-2A7181B1EABB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04257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DB94-0B50-4090-982B-C38CD51317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03751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DB94-0B50-4090-982B-C38CD51317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27032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DB94-0B50-4090-982B-C38CD51317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13814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DB94-0B50-4090-982B-C38CD51317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28302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DB94-0B50-4090-982B-C38CD51317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00621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-4921" y="6309320"/>
            <a:ext cx="2895600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fr-FR" dirty="0" smtClean="0"/>
              <a:t>Titre conférence - Date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CC6206-EEF0-478F-AE0C-0D88022746A3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4919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65E1-F32E-4749-9E70-27511BDF80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40840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65E1-F32E-4749-9E70-27511BDF80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54794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65E1-F32E-4749-9E70-27511BDF80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28644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65E1-F32E-4749-9E70-27511BDF80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885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CFDD5C-B4A3-44A3-9FDA-9A50E2CBC413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25896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65E1-F32E-4749-9E70-27511BDF80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95447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65E1-F32E-4749-9E70-27511BDF80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51911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65E1-F32E-4749-9E70-27511BDF80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62073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65E1-F32E-4749-9E70-27511BDF80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70224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65E1-F32E-4749-9E70-27511BDF80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56186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65E1-F32E-4749-9E70-27511BDF80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98854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65E1-F32E-4749-9E70-27511BDF80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44713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C016-6729-43C3-A545-7882B20FD8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83808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C016-6729-43C3-A545-7882B20FD8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85354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C016-6729-43C3-A545-7882B20FD8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1673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114C69-EA0F-46A2-A108-A76A8F8D5E94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21025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C016-6729-43C3-A545-7882B20FD8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43276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C016-6729-43C3-A545-7882B20FD8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00497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C016-6729-43C3-A545-7882B20FD8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95412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C016-6729-43C3-A545-7882B20FD8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11590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C016-6729-43C3-A545-7882B20FD8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06433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C016-6729-43C3-A545-7882B20FD8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70942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C016-6729-43C3-A545-7882B20FD8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94902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C016-6729-43C3-A545-7882B20FD8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33403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1520" y="6309320"/>
            <a:ext cx="2895600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fr-FR" dirty="0" smtClean="0"/>
              <a:t>Titre conférence - Date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CC6206-EEF0-478F-AE0C-0D88022746A3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8233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E5D6-31A8-469F-8A23-06742A961A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9364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52B197-2451-4C02-ABD1-1B12E2DE1C3A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8288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E5D6-31A8-469F-8A23-06742A961A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26706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E5D6-31A8-469F-8A23-06742A961A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20513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E5D6-31A8-469F-8A23-06742A961A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2716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E5D6-31A8-469F-8A23-06742A961A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1265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E5D6-31A8-469F-8A23-06742A961A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74705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E5D6-31A8-469F-8A23-06742A961A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8243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E5D6-31A8-469F-8A23-06742A961A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56176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E5D6-31A8-469F-8A23-06742A961A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02302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E5D6-31A8-469F-8A23-06742A961A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891408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E5D6-31A8-469F-8A23-06742A961A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7725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23528" y="6309320"/>
            <a:ext cx="2895600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fr-FR" dirty="0" smtClean="0"/>
              <a:t>Titre conférence - Date</a:t>
            </a:r>
            <a:endParaRPr lang="fr-FR" dirty="0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38841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A4BA6-0B2D-4340-8554-94FBA705C0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8022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A4BA6-0B2D-4340-8554-94FBA705C0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11371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A4BA6-0B2D-4340-8554-94FBA705C0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90784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A4BA6-0B2D-4340-8554-94FBA705C0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50556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A4BA6-0B2D-4340-8554-94FBA705C0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06278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A4BA6-0B2D-4340-8554-94FBA705C0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380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A4BA6-0B2D-4340-8554-94FBA705C0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1807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A4BA6-0B2D-4340-8554-94FBA705C0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08016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A4BA6-0B2D-4340-8554-94FBA705C0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1664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A4BA6-0B2D-4340-8554-94FBA705C0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6044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C91F5F-669B-41B4-AE08-9DA357AAECB0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05376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A4BA6-0B2D-4340-8554-94FBA705C0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621331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0B82-93F8-46DE-A4A8-105737513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487283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0B82-93F8-46DE-A4A8-105737513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524151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0B82-93F8-46DE-A4A8-105737513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8243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0B82-93F8-46DE-A4A8-105737513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919450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0B82-93F8-46DE-A4A8-105737513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38176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0B82-93F8-46DE-A4A8-105737513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879180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0B82-93F8-46DE-A4A8-105737513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39989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0B82-93F8-46DE-A4A8-105737513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258379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0B82-93F8-46DE-A4A8-105737513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7462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93B49D-54D2-449A-9B5E-8F5BA64DD2FE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210146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0B82-93F8-46DE-A4A8-105737513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11886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0B82-93F8-46DE-A4A8-105737513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932200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E101-DD49-4626-A749-E552D4F3E0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239789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E101-DD49-4626-A749-E552D4F3E0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77009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E101-DD49-4626-A749-E552D4F3E0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252104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E101-DD49-4626-A749-E552D4F3E0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466743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E101-DD49-4626-A749-E552D4F3E0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221399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E101-DD49-4626-A749-E552D4F3E0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007706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E101-DD49-4626-A749-E552D4F3E0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7504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E101-DD49-4626-A749-E552D4F3E0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3044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1.xml"/><Relationship Id="rId3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30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9.xml"/><Relationship Id="rId11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28.xml"/><Relationship Id="rId10" Type="http://schemas.openxmlformats.org/officeDocument/2006/relationships/slideLayout" Target="../slideLayouts/slideLayout233.xml"/><Relationship Id="rId4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32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2.xml"/><Relationship Id="rId3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41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3.xml"/><Relationship Id="rId3" Type="http://schemas.openxmlformats.org/officeDocument/2006/relationships/slideLayout" Target="../slideLayouts/slideLayout248.xml"/><Relationship Id="rId7" Type="http://schemas.openxmlformats.org/officeDocument/2006/relationships/slideLayout" Target="../slideLayouts/slideLayout252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7.xml"/><Relationship Id="rId1" Type="http://schemas.openxmlformats.org/officeDocument/2006/relationships/slideLayout" Target="../slideLayouts/slideLayout246.xml"/><Relationship Id="rId6" Type="http://schemas.openxmlformats.org/officeDocument/2006/relationships/slideLayout" Target="../slideLayouts/slideLayout251.xml"/><Relationship Id="rId11" Type="http://schemas.openxmlformats.org/officeDocument/2006/relationships/slideLayout" Target="../slideLayouts/slideLayout256.xml"/><Relationship Id="rId5" Type="http://schemas.openxmlformats.org/officeDocument/2006/relationships/slideLayout" Target="../slideLayouts/slideLayout250.xml"/><Relationship Id="rId10" Type="http://schemas.openxmlformats.org/officeDocument/2006/relationships/slideLayout" Target="../slideLayouts/slideLayout255.xml"/><Relationship Id="rId4" Type="http://schemas.openxmlformats.org/officeDocument/2006/relationships/slideLayout" Target="../slideLayouts/slideLayout249.xml"/><Relationship Id="rId9" Type="http://schemas.openxmlformats.org/officeDocument/2006/relationships/slideLayout" Target="../slideLayouts/slideLayout25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7A8A740-1C80-4483-8F7E-FA4719B074FB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7026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9" charset="-128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AFDE1-9B1C-4726-AF16-AB083ADFD1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8399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D98D5-DD2A-4B02-BF2D-5220CEDF5F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4417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581F1-E021-43EB-AE02-151FC9A77D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1121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11560" y="63093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fr-FR" smtClean="0">
                <a:solidFill>
                  <a:schemeClr val="tx1"/>
                </a:solidFill>
              </a:rPr>
              <a:t>Titre conférence - Date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989CE-F18F-4A51-B611-FE43BFD006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1699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7B3F7-D128-4BD1-AF15-8EB9C4A0CB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4823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CDD098-3F3F-4D1D-A0C6-B400DB102C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2128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fr-FR" smtClean="0"/>
              <a:t>Titre conférence - Date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A4515-5C0F-4FE9-A90B-BFA7736E66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8379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39552" y="638132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conférence - Date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1892F6-5D21-46B2-98A3-8F8BAF83A7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1334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conférence - Date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A6CD1-2DAC-4093-A73F-A51273FADD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5641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ea typeface="ＭＳ Ｐゴシック" pitchFamily="-109" charset="-128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ea typeface="ＭＳ Ｐゴシック" pitchFamily="-109" charset="-128"/>
              </a:rPr>
              <a:t>Titre conférence - Date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7A8A740-1C80-4483-8F7E-FA4719B074FB}" type="slidenum">
              <a:rPr lang="fr-FR" smtClean="0">
                <a:ea typeface="ＭＳ Ｐゴシック" pitchFamily="-109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FR" smtClean="0">
              <a:ea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91918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9" charset="-128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39BAA-AC4F-463A-B02C-45FECD55F6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5081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1C1F3-6428-4CDA-BF9E-7A515FEDF3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8955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mtClean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mtClean="0"/>
              <a:t>Titre conférence - Date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3B4C30C-DDB5-4B22-AF17-CD4F65867016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3733849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9" charset="-128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B3A9F5-12B5-4F16-809C-096BD5EF38A6}" type="datetimeFigureOut">
              <a:rPr lang="fr-FR" smtClean="0"/>
              <a:t>14/03/2013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D2264-7BD7-4210-AB3F-B1EE205D2F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0061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ea typeface="ＭＳ Ｐゴシック" pitchFamily="-109" charset="-128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ea typeface="ＭＳ Ｐゴシック" pitchFamily="-109" charset="-128"/>
              </a:rPr>
              <a:t>Titre conférence - Date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7A8A740-1C80-4483-8F7E-FA4719B074FB}" type="slidenum">
              <a:rPr lang="fr-FR" smtClean="0">
                <a:ea typeface="ＭＳ Ｐゴシック" pitchFamily="-109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FR" smtClean="0">
              <a:ea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3392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9" charset="-128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5DB94-0B50-4090-982B-C38CD51317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9531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565E1-F32E-4749-9E70-27511BDF80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4358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F7C016-6729-43C3-A545-7882B20FD8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3987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BE5D6-31A8-469F-8A23-06742A961A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7990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A4BA6-0B2D-4340-8554-94FBA705C0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1864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80B82-93F8-46DE-A4A8-105737513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8074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CE101-DD49-4626-A749-E552D4F3E0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9817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9.jpeg"/><Relationship Id="rId3" Type="http://schemas.openxmlformats.org/officeDocument/2006/relationships/image" Target="../media/image4.jpeg"/><Relationship Id="rId7" Type="http://schemas.openxmlformats.org/officeDocument/2006/relationships/image" Target="../media/image21.jpe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4.xml"/><Relationship Id="rId6" Type="http://schemas.microsoft.com/office/2007/relationships/hdphoto" Target="../media/hdphoto4.wdp"/><Relationship Id="rId11" Type="http://schemas.openxmlformats.org/officeDocument/2006/relationships/image" Target="../media/image27.jpeg"/><Relationship Id="rId5" Type="http://schemas.openxmlformats.org/officeDocument/2006/relationships/image" Target="../media/image20.png"/><Relationship Id="rId10" Type="http://schemas.openxmlformats.org/officeDocument/2006/relationships/image" Target="../media/image26.jpeg"/><Relationship Id="rId4" Type="http://schemas.microsoft.com/office/2007/relationships/hdphoto" Target="../media/hdphoto1.wdp"/><Relationship Id="rId9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3.jpeg"/><Relationship Id="rId3" Type="http://schemas.openxmlformats.org/officeDocument/2006/relationships/image" Target="../media/image4.jpeg"/><Relationship Id="rId7" Type="http://schemas.openxmlformats.org/officeDocument/2006/relationships/image" Target="../media/image21.jpeg"/><Relationship Id="rId12" Type="http://schemas.openxmlformats.org/officeDocument/2006/relationships/image" Target="../media/image3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4.xml"/><Relationship Id="rId6" Type="http://schemas.microsoft.com/office/2007/relationships/hdphoto" Target="../media/hdphoto4.wdp"/><Relationship Id="rId11" Type="http://schemas.openxmlformats.org/officeDocument/2006/relationships/image" Target="../media/image31.jpeg"/><Relationship Id="rId5" Type="http://schemas.openxmlformats.org/officeDocument/2006/relationships/image" Target="../media/image20.png"/><Relationship Id="rId10" Type="http://schemas.openxmlformats.org/officeDocument/2006/relationships/image" Target="../media/image30.jpeg"/><Relationship Id="rId4" Type="http://schemas.microsoft.com/office/2007/relationships/hdphoto" Target="../media/hdphoto1.wdp"/><Relationship Id="rId9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7.tif"/><Relationship Id="rId3" Type="http://schemas.openxmlformats.org/officeDocument/2006/relationships/image" Target="../media/image4.jpeg"/><Relationship Id="rId7" Type="http://schemas.openxmlformats.org/officeDocument/2006/relationships/image" Target="../media/image21.jpeg"/><Relationship Id="rId12" Type="http://schemas.openxmlformats.org/officeDocument/2006/relationships/image" Target="../media/image3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4.xml"/><Relationship Id="rId6" Type="http://schemas.microsoft.com/office/2007/relationships/hdphoto" Target="../media/hdphoto4.wdp"/><Relationship Id="rId11" Type="http://schemas.openxmlformats.org/officeDocument/2006/relationships/image" Target="../media/image35.jpeg"/><Relationship Id="rId5" Type="http://schemas.openxmlformats.org/officeDocument/2006/relationships/image" Target="../media/image20.png"/><Relationship Id="rId10" Type="http://schemas.openxmlformats.org/officeDocument/2006/relationships/image" Target="../media/image34.jpeg"/><Relationship Id="rId4" Type="http://schemas.microsoft.com/office/2007/relationships/hdphoto" Target="../media/hdphoto1.wdp"/><Relationship Id="rId9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41.jpg"/><Relationship Id="rId3" Type="http://schemas.openxmlformats.org/officeDocument/2006/relationships/image" Target="../media/image4.jpeg"/><Relationship Id="rId7" Type="http://schemas.openxmlformats.org/officeDocument/2006/relationships/image" Target="../media/image21.jpeg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4.xml"/><Relationship Id="rId6" Type="http://schemas.microsoft.com/office/2007/relationships/hdphoto" Target="../media/hdphoto4.wdp"/><Relationship Id="rId11" Type="http://schemas.openxmlformats.org/officeDocument/2006/relationships/image" Target="../media/image39.jpg"/><Relationship Id="rId5" Type="http://schemas.openxmlformats.org/officeDocument/2006/relationships/image" Target="../media/image20.png"/><Relationship Id="rId10" Type="http://schemas.openxmlformats.org/officeDocument/2006/relationships/image" Target="../media/image38.jpg"/><Relationship Id="rId4" Type="http://schemas.microsoft.com/office/2007/relationships/hdphoto" Target="../media/hdphoto1.wdp"/><Relationship Id="rId9" Type="http://schemas.openxmlformats.org/officeDocument/2006/relationships/image" Target="../media/image5.jp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.jpeg"/><Relationship Id="rId7" Type="http://schemas.openxmlformats.org/officeDocument/2006/relationships/image" Target="../media/image21.jpeg"/><Relationship Id="rId12" Type="http://schemas.openxmlformats.org/officeDocument/2006/relationships/image" Target="../media/image4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4.xml"/><Relationship Id="rId6" Type="http://schemas.microsoft.com/office/2007/relationships/hdphoto" Target="../media/hdphoto4.wdp"/><Relationship Id="rId11" Type="http://schemas.openxmlformats.org/officeDocument/2006/relationships/image" Target="../media/image42.jpg"/><Relationship Id="rId5" Type="http://schemas.openxmlformats.org/officeDocument/2006/relationships/image" Target="../media/image20.png"/><Relationship Id="rId10" Type="http://schemas.openxmlformats.org/officeDocument/2006/relationships/image" Target="../media/image16.jpg"/><Relationship Id="rId4" Type="http://schemas.microsoft.com/office/2007/relationships/hdphoto" Target="../media/hdphoto1.wdp"/><Relationship Id="rId9" Type="http://schemas.openxmlformats.org/officeDocument/2006/relationships/image" Target="../media/image5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.jpeg"/><Relationship Id="rId7" Type="http://schemas.openxmlformats.org/officeDocument/2006/relationships/image" Target="../media/image21.jpeg"/><Relationship Id="rId12" Type="http://schemas.openxmlformats.org/officeDocument/2006/relationships/image" Target="../media/image4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4.xml"/><Relationship Id="rId6" Type="http://schemas.microsoft.com/office/2007/relationships/hdphoto" Target="../media/hdphoto4.wdp"/><Relationship Id="rId11" Type="http://schemas.openxmlformats.org/officeDocument/2006/relationships/image" Target="../media/image15.png"/><Relationship Id="rId5" Type="http://schemas.openxmlformats.org/officeDocument/2006/relationships/image" Target="../media/image20.png"/><Relationship Id="rId10" Type="http://schemas.openxmlformats.org/officeDocument/2006/relationships/image" Target="../media/image44.jpg"/><Relationship Id="rId4" Type="http://schemas.microsoft.com/office/2007/relationships/hdphoto" Target="../media/hdphoto1.wdp"/><Relationship Id="rId9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.jpeg"/><Relationship Id="rId7" Type="http://schemas.openxmlformats.org/officeDocument/2006/relationships/image" Target="../media/image21.jpeg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4.xml"/><Relationship Id="rId6" Type="http://schemas.microsoft.com/office/2007/relationships/hdphoto" Target="../media/hdphoto4.wdp"/><Relationship Id="rId11" Type="http://schemas.openxmlformats.org/officeDocument/2006/relationships/image" Target="../media/image17.jpg"/><Relationship Id="rId5" Type="http://schemas.openxmlformats.org/officeDocument/2006/relationships/image" Target="../media/image20.png"/><Relationship Id="rId10" Type="http://schemas.openxmlformats.org/officeDocument/2006/relationships/image" Target="../media/image46.jpg"/><Relationship Id="rId4" Type="http://schemas.microsoft.com/office/2007/relationships/hdphoto" Target="../media/hdphoto1.wdp"/><Relationship Id="rId9" Type="http://schemas.openxmlformats.org/officeDocument/2006/relationships/image" Target="../media/image5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5.jpg"/><Relationship Id="rId7" Type="http://schemas.openxmlformats.org/officeDocument/2006/relationships/image" Target="../media/image50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24.xml"/><Relationship Id="rId6" Type="http://schemas.openxmlformats.org/officeDocument/2006/relationships/image" Target="../media/image49.jpeg"/><Relationship Id="rId5" Type="http://schemas.microsoft.com/office/2007/relationships/hdphoto" Target="../media/hdphoto1.wdp"/><Relationship Id="rId10" Type="http://schemas.openxmlformats.org/officeDocument/2006/relationships/image" Target="../media/image47.jpeg"/><Relationship Id="rId4" Type="http://schemas.openxmlformats.org/officeDocument/2006/relationships/image" Target="../media/image4.jpeg"/><Relationship Id="rId9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.jp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24.xml"/><Relationship Id="rId6" Type="http://schemas.openxmlformats.org/officeDocument/2006/relationships/image" Target="../media/image52.jpeg"/><Relationship Id="rId5" Type="http://schemas.microsoft.com/office/2007/relationships/hdphoto" Target="../media/hdphoto1.wdp"/><Relationship Id="rId10" Type="http://schemas.openxmlformats.org/officeDocument/2006/relationships/image" Target="../media/image56.jpeg"/><Relationship Id="rId4" Type="http://schemas.openxmlformats.org/officeDocument/2006/relationships/image" Target="../media/image4.jpeg"/><Relationship Id="rId9" Type="http://schemas.openxmlformats.org/officeDocument/2006/relationships/image" Target="../media/image55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13" Type="http://schemas.openxmlformats.org/officeDocument/2006/relationships/image" Target="../media/image62.jpeg"/><Relationship Id="rId3" Type="http://schemas.microsoft.com/office/2007/relationships/hdphoto" Target="../media/hdphoto4.wdp"/><Relationship Id="rId7" Type="http://schemas.microsoft.com/office/2007/relationships/hdphoto" Target="../media/hdphoto1.wdp"/><Relationship Id="rId12" Type="http://schemas.openxmlformats.org/officeDocument/2006/relationships/image" Target="../media/image6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4.xml"/><Relationship Id="rId6" Type="http://schemas.openxmlformats.org/officeDocument/2006/relationships/image" Target="../media/image4.jpeg"/><Relationship Id="rId11" Type="http://schemas.openxmlformats.org/officeDocument/2006/relationships/image" Target="../media/image60.jpeg"/><Relationship Id="rId5" Type="http://schemas.openxmlformats.org/officeDocument/2006/relationships/image" Target="../media/image5.jpg"/><Relationship Id="rId10" Type="http://schemas.openxmlformats.org/officeDocument/2006/relationships/image" Target="../media/image59.jpeg"/><Relationship Id="rId4" Type="http://schemas.openxmlformats.org/officeDocument/2006/relationships/image" Target="../media/image57.jpg"/><Relationship Id="rId9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4.jpeg"/><Relationship Id="rId7" Type="http://schemas.openxmlformats.org/officeDocument/2006/relationships/image" Target="../media/image67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24.xml"/><Relationship Id="rId6" Type="http://schemas.openxmlformats.org/officeDocument/2006/relationships/image" Target="../media/image66.jpeg"/><Relationship Id="rId11" Type="http://schemas.microsoft.com/office/2007/relationships/hdphoto" Target="../media/hdphoto1.wdp"/><Relationship Id="rId5" Type="http://schemas.openxmlformats.org/officeDocument/2006/relationships/image" Target="../media/image65.jpg"/><Relationship Id="rId10" Type="http://schemas.openxmlformats.org/officeDocument/2006/relationships/image" Target="../media/image4.jpeg"/><Relationship Id="rId4" Type="http://schemas.openxmlformats.org/officeDocument/2006/relationships/image" Target="../media/image5.jpg"/><Relationship Id="rId9" Type="http://schemas.openxmlformats.org/officeDocument/2006/relationships/image" Target="../media/image69.jp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.jpeg"/><Relationship Id="rId7" Type="http://schemas.openxmlformats.org/officeDocument/2006/relationships/image" Target="../media/image21.jpeg"/><Relationship Id="rId12" Type="http://schemas.openxmlformats.org/officeDocument/2006/relationships/image" Target="../media/image7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4.xml"/><Relationship Id="rId6" Type="http://schemas.microsoft.com/office/2007/relationships/hdphoto" Target="../media/hdphoto4.wdp"/><Relationship Id="rId11" Type="http://schemas.openxmlformats.org/officeDocument/2006/relationships/image" Target="../media/image15.png"/><Relationship Id="rId5" Type="http://schemas.openxmlformats.org/officeDocument/2006/relationships/image" Target="../media/image20.png"/><Relationship Id="rId10" Type="http://schemas.openxmlformats.org/officeDocument/2006/relationships/image" Target="../media/image70.jpeg"/><Relationship Id="rId4" Type="http://schemas.microsoft.com/office/2007/relationships/hdphoto" Target="../media/hdphoto1.wdp"/><Relationship Id="rId9" Type="http://schemas.openxmlformats.org/officeDocument/2006/relationships/image" Target="../media/image5.jp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.jpeg"/><Relationship Id="rId7" Type="http://schemas.openxmlformats.org/officeDocument/2006/relationships/image" Target="../media/image21.jpe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4.xml"/><Relationship Id="rId6" Type="http://schemas.microsoft.com/office/2007/relationships/hdphoto" Target="../media/hdphoto4.wdp"/><Relationship Id="rId11" Type="http://schemas.openxmlformats.org/officeDocument/2006/relationships/image" Target="../media/image73.jpeg"/><Relationship Id="rId5" Type="http://schemas.openxmlformats.org/officeDocument/2006/relationships/image" Target="../media/image20.png"/><Relationship Id="rId10" Type="http://schemas.openxmlformats.org/officeDocument/2006/relationships/image" Target="../media/image72.jpeg"/><Relationship Id="rId4" Type="http://schemas.microsoft.com/office/2007/relationships/hdphoto" Target="../media/hdphoto1.wdp"/><Relationship Id="rId9" Type="http://schemas.openxmlformats.org/officeDocument/2006/relationships/image" Target="../media/image5.jp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.jpeg"/><Relationship Id="rId7" Type="http://schemas.openxmlformats.org/officeDocument/2006/relationships/image" Target="../media/image21.jpeg"/><Relationship Id="rId12" Type="http://schemas.openxmlformats.org/officeDocument/2006/relationships/image" Target="../media/image7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4.xml"/><Relationship Id="rId6" Type="http://schemas.microsoft.com/office/2007/relationships/hdphoto" Target="../media/hdphoto4.wdp"/><Relationship Id="rId11" Type="http://schemas.openxmlformats.org/officeDocument/2006/relationships/image" Target="../media/image76.jpeg"/><Relationship Id="rId5" Type="http://schemas.openxmlformats.org/officeDocument/2006/relationships/image" Target="../media/image20.png"/><Relationship Id="rId10" Type="http://schemas.openxmlformats.org/officeDocument/2006/relationships/image" Target="../media/image75.jpeg"/><Relationship Id="rId4" Type="http://schemas.microsoft.com/office/2007/relationships/hdphoto" Target="../media/hdphoto1.wdp"/><Relationship Id="rId9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6.xml"/><Relationship Id="rId6" Type="http://schemas.microsoft.com/office/2007/relationships/hdphoto" Target="../media/hdphoto1.wdp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6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jpeg"/><Relationship Id="rId4" Type="http://schemas.microsoft.com/office/2007/relationships/hdphoto" Target="../media/hdphoto2.wdp"/><Relationship Id="rId9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2.xml"/><Relationship Id="rId6" Type="http://schemas.openxmlformats.org/officeDocument/2006/relationships/image" Target="../media/image5.jpg"/><Relationship Id="rId5" Type="http://schemas.microsoft.com/office/2007/relationships/hdphoto" Target="../media/hdphoto1.wdp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02.xml"/><Relationship Id="rId6" Type="http://schemas.openxmlformats.org/officeDocument/2006/relationships/image" Target="../media/image4.jpeg"/><Relationship Id="rId5" Type="http://schemas.openxmlformats.org/officeDocument/2006/relationships/image" Target="../media/image11.jp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3.jpeg"/><Relationship Id="rId7" Type="http://schemas.openxmlformats.org/officeDocument/2006/relationships/image" Target="../media/image16.jpg"/><Relationship Id="rId12" Type="http://schemas.microsoft.com/office/2007/relationships/hdphoto" Target="../media/hdphoto1.wdp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02.xml"/><Relationship Id="rId6" Type="http://schemas.openxmlformats.org/officeDocument/2006/relationships/image" Target="../media/image15.png"/><Relationship Id="rId11" Type="http://schemas.openxmlformats.org/officeDocument/2006/relationships/image" Target="../media/image4.jpeg"/><Relationship Id="rId5" Type="http://schemas.openxmlformats.org/officeDocument/2006/relationships/image" Target="../media/image5.jpg"/><Relationship Id="rId10" Type="http://schemas.openxmlformats.org/officeDocument/2006/relationships/image" Target="../media/image19.jpg"/><Relationship Id="rId4" Type="http://schemas.openxmlformats.org/officeDocument/2006/relationships/image" Target="../media/image14.png"/><Relationship Id="rId9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5.jpg"/><Relationship Id="rId3" Type="http://schemas.openxmlformats.org/officeDocument/2006/relationships/image" Target="../media/image4.jpeg"/><Relationship Id="rId7" Type="http://schemas.openxmlformats.org/officeDocument/2006/relationships/image" Target="../media/image21.jpeg"/><Relationship Id="rId12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4.xml"/><Relationship Id="rId6" Type="http://schemas.microsoft.com/office/2007/relationships/hdphoto" Target="../media/hdphoto4.wdp"/><Relationship Id="rId11" Type="http://schemas.openxmlformats.org/officeDocument/2006/relationships/image" Target="../media/image23.jpeg"/><Relationship Id="rId5" Type="http://schemas.openxmlformats.org/officeDocument/2006/relationships/image" Target="../media/image20.png"/><Relationship Id="rId10" Type="http://schemas.openxmlformats.org/officeDocument/2006/relationships/image" Target="../media/image22.jpg"/><Relationship Id="rId4" Type="http://schemas.microsoft.com/office/2007/relationships/hdphoto" Target="../media/hdphoto1.wdp"/><Relationship Id="rId9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520259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ECFA March 2013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608513" y="2133600"/>
            <a:ext cx="4459287" cy="3657600"/>
          </a:xfrm>
          <a:prstGeom prst="rect">
            <a:avLst/>
          </a:prstGeom>
          <a:noFill/>
          <a:ln w="38100">
            <a:solidFill>
              <a:srgbClr val="CC99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77800" y="2133600"/>
            <a:ext cx="4318000" cy="3657600"/>
          </a:xfrm>
          <a:prstGeom prst="rect">
            <a:avLst/>
          </a:prstGeom>
          <a:noFill/>
          <a:ln w="38100">
            <a:solidFill>
              <a:srgbClr val="00C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7" name="Oval 13"/>
          <p:cNvSpPr>
            <a:spLocks noChangeArrowheads="1"/>
          </p:cNvSpPr>
          <p:nvPr/>
        </p:nvSpPr>
        <p:spPr bwMode="auto">
          <a:xfrm>
            <a:off x="4114800" y="4038600"/>
            <a:ext cx="838200" cy="381000"/>
          </a:xfrm>
          <a:prstGeom prst="ellipse">
            <a:avLst/>
          </a:prstGeom>
          <a:solidFill>
            <a:srgbClr val="FFCC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b="1">
                <a:latin typeface="+mn-lt"/>
              </a:rPr>
              <a:t>APC</a:t>
            </a:r>
          </a:p>
        </p:txBody>
      </p:sp>
      <p:sp>
        <p:nvSpPr>
          <p:cNvPr id="8" name="Oval 16"/>
          <p:cNvSpPr>
            <a:spLocks noChangeArrowheads="1"/>
          </p:cNvSpPr>
          <p:nvPr/>
        </p:nvSpPr>
        <p:spPr bwMode="auto">
          <a:xfrm>
            <a:off x="4114800" y="5029200"/>
            <a:ext cx="838200" cy="685800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b="1" dirty="0">
                <a:latin typeface="+mn-lt"/>
              </a:rPr>
              <a:t>CC</a:t>
            </a:r>
          </a:p>
          <a:p>
            <a:pPr algn="ctr">
              <a:defRPr/>
            </a:pPr>
            <a:r>
              <a:rPr lang="en-US" b="1" dirty="0">
                <a:latin typeface="+mn-lt"/>
              </a:rPr>
              <a:t>LYON</a:t>
            </a:r>
          </a:p>
        </p:txBody>
      </p:sp>
      <p:sp>
        <p:nvSpPr>
          <p:cNvPr id="9" name="Line 19"/>
          <p:cNvSpPr>
            <a:spLocks noChangeShapeType="1"/>
          </p:cNvSpPr>
          <p:nvPr/>
        </p:nvSpPr>
        <p:spPr bwMode="auto">
          <a:xfrm>
            <a:off x="7124700" y="3733800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10" name="Line 20"/>
          <p:cNvSpPr>
            <a:spLocks noChangeShapeType="1"/>
          </p:cNvSpPr>
          <p:nvPr/>
        </p:nvSpPr>
        <p:spPr bwMode="auto">
          <a:xfrm flipV="1">
            <a:off x="4953000" y="4495800"/>
            <a:ext cx="163195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11" name="Line 21"/>
          <p:cNvSpPr>
            <a:spLocks noChangeShapeType="1"/>
          </p:cNvSpPr>
          <p:nvPr/>
        </p:nvSpPr>
        <p:spPr bwMode="auto">
          <a:xfrm flipV="1">
            <a:off x="4648200" y="4419600"/>
            <a:ext cx="1905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12" name="Line 22"/>
          <p:cNvSpPr>
            <a:spLocks noChangeShapeType="1"/>
          </p:cNvSpPr>
          <p:nvPr/>
        </p:nvSpPr>
        <p:spPr bwMode="auto">
          <a:xfrm>
            <a:off x="2590800" y="3581400"/>
            <a:ext cx="19050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13" name="Oval 23"/>
          <p:cNvSpPr>
            <a:spLocks noChangeArrowheads="1"/>
          </p:cNvSpPr>
          <p:nvPr/>
        </p:nvSpPr>
        <p:spPr bwMode="auto">
          <a:xfrm>
            <a:off x="4114800" y="4495800"/>
            <a:ext cx="838200" cy="457200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b="1">
                <a:latin typeface="+mn-lt"/>
              </a:rPr>
              <a:t>LSM</a:t>
            </a:r>
          </a:p>
        </p:txBody>
      </p:sp>
      <p:sp>
        <p:nvSpPr>
          <p:cNvPr id="14" name="Line 24"/>
          <p:cNvSpPr>
            <a:spLocks noChangeShapeType="1"/>
          </p:cNvSpPr>
          <p:nvPr/>
        </p:nvSpPr>
        <p:spPr bwMode="auto">
          <a:xfrm flipH="1" flipV="1">
            <a:off x="2438400" y="3581400"/>
            <a:ext cx="1676400" cy="1790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15" name="Line 25"/>
          <p:cNvSpPr>
            <a:spLocks noChangeShapeType="1"/>
          </p:cNvSpPr>
          <p:nvPr/>
        </p:nvSpPr>
        <p:spPr bwMode="auto">
          <a:xfrm>
            <a:off x="2171700" y="3581400"/>
            <a:ext cx="14097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16" name="Line 26"/>
          <p:cNvSpPr>
            <a:spLocks noChangeShapeType="1"/>
          </p:cNvSpPr>
          <p:nvPr/>
        </p:nvSpPr>
        <p:spPr bwMode="auto">
          <a:xfrm>
            <a:off x="1943100" y="3581400"/>
            <a:ext cx="9144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17" name="Line 27"/>
          <p:cNvSpPr>
            <a:spLocks noChangeShapeType="1"/>
          </p:cNvSpPr>
          <p:nvPr/>
        </p:nvSpPr>
        <p:spPr bwMode="auto">
          <a:xfrm flipH="1">
            <a:off x="685800" y="3581400"/>
            <a:ext cx="6858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18" name="Line 28"/>
          <p:cNvSpPr>
            <a:spLocks noChangeShapeType="1"/>
          </p:cNvSpPr>
          <p:nvPr/>
        </p:nvSpPr>
        <p:spPr bwMode="auto">
          <a:xfrm flipH="1">
            <a:off x="5981700" y="4576763"/>
            <a:ext cx="787400" cy="539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19" name="Line 29"/>
          <p:cNvSpPr>
            <a:spLocks noChangeShapeType="1"/>
          </p:cNvSpPr>
          <p:nvPr/>
        </p:nvSpPr>
        <p:spPr bwMode="auto">
          <a:xfrm>
            <a:off x="1752600" y="3581400"/>
            <a:ext cx="3810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1143000" y="2311400"/>
            <a:ext cx="1447800" cy="584200"/>
          </a:xfrm>
          <a:prstGeom prst="rect">
            <a:avLst/>
          </a:prstGeom>
          <a:solidFill>
            <a:srgbClr val="11008E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bg1"/>
                </a:solidFill>
                <a:latin typeface="+mn-lt"/>
              </a:rPr>
              <a:t>CNRS</a:t>
            </a:r>
          </a:p>
        </p:txBody>
      </p:sp>
      <p:sp>
        <p:nvSpPr>
          <p:cNvPr id="21" name="Text Box 32"/>
          <p:cNvSpPr txBox="1">
            <a:spLocks noChangeArrowheads="1"/>
          </p:cNvSpPr>
          <p:nvPr/>
        </p:nvSpPr>
        <p:spPr bwMode="auto">
          <a:xfrm>
            <a:off x="6324600" y="2343150"/>
            <a:ext cx="1447800" cy="584200"/>
          </a:xfrm>
          <a:prstGeom prst="rect">
            <a:avLst/>
          </a:prstGeom>
          <a:solidFill>
            <a:srgbClr val="11008E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latin typeface="+mn-lt"/>
              </a:rPr>
              <a:t>CEA</a:t>
            </a:r>
          </a:p>
        </p:txBody>
      </p:sp>
      <p:sp>
        <p:nvSpPr>
          <p:cNvPr id="22" name="Rectangle 41"/>
          <p:cNvSpPr>
            <a:spLocks noChangeArrowheads="1"/>
          </p:cNvSpPr>
          <p:nvPr/>
        </p:nvSpPr>
        <p:spPr bwMode="auto">
          <a:xfrm>
            <a:off x="3505200" y="35814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23" name="Line 42"/>
          <p:cNvSpPr>
            <a:spLocks noChangeShapeType="1"/>
          </p:cNvSpPr>
          <p:nvPr/>
        </p:nvSpPr>
        <p:spPr bwMode="auto">
          <a:xfrm>
            <a:off x="2895600" y="3581400"/>
            <a:ext cx="1098550" cy="119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24" name="Rectangle 43"/>
          <p:cNvSpPr>
            <a:spLocks noChangeArrowheads="1"/>
          </p:cNvSpPr>
          <p:nvPr/>
        </p:nvSpPr>
        <p:spPr bwMode="auto">
          <a:xfrm>
            <a:off x="5105400" y="37338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25" name="Line 44"/>
          <p:cNvSpPr>
            <a:spLocks noChangeShapeType="1"/>
          </p:cNvSpPr>
          <p:nvPr/>
        </p:nvSpPr>
        <p:spPr bwMode="auto">
          <a:xfrm flipV="1">
            <a:off x="5021263" y="3581400"/>
            <a:ext cx="1379537" cy="119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26" name="Oval 45"/>
          <p:cNvSpPr>
            <a:spLocks noChangeArrowheads="1"/>
          </p:cNvSpPr>
          <p:nvPr/>
        </p:nvSpPr>
        <p:spPr bwMode="auto">
          <a:xfrm>
            <a:off x="3962400" y="3440113"/>
            <a:ext cx="1066800" cy="522287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b="1" dirty="0">
                <a:latin typeface="+mn-lt"/>
              </a:rPr>
              <a:t>GANIL</a:t>
            </a:r>
          </a:p>
        </p:txBody>
      </p:sp>
      <p:sp>
        <p:nvSpPr>
          <p:cNvPr id="27" name="Rectangle 46"/>
          <p:cNvSpPr>
            <a:spLocks noChangeArrowheads="1"/>
          </p:cNvSpPr>
          <p:nvPr/>
        </p:nvSpPr>
        <p:spPr bwMode="auto">
          <a:xfrm>
            <a:off x="3810000" y="40386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28" name="Line 47"/>
          <p:cNvSpPr>
            <a:spLocks noChangeShapeType="1"/>
          </p:cNvSpPr>
          <p:nvPr/>
        </p:nvSpPr>
        <p:spPr bwMode="auto">
          <a:xfrm>
            <a:off x="2743200" y="3581400"/>
            <a:ext cx="1371600" cy="63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29" name="Line 48"/>
          <p:cNvSpPr>
            <a:spLocks noChangeShapeType="1"/>
          </p:cNvSpPr>
          <p:nvPr/>
        </p:nvSpPr>
        <p:spPr bwMode="auto">
          <a:xfrm>
            <a:off x="4953000" y="4267200"/>
            <a:ext cx="1816100" cy="38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31" name="Rectangle 51"/>
          <p:cNvSpPr>
            <a:spLocks noChangeArrowheads="1"/>
          </p:cNvSpPr>
          <p:nvPr/>
        </p:nvSpPr>
        <p:spPr bwMode="auto">
          <a:xfrm>
            <a:off x="6584950" y="475932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32" name="Line 52"/>
          <p:cNvSpPr>
            <a:spLocks noChangeShapeType="1"/>
          </p:cNvSpPr>
          <p:nvPr/>
        </p:nvSpPr>
        <p:spPr bwMode="auto">
          <a:xfrm flipH="1">
            <a:off x="1333500" y="3581400"/>
            <a:ext cx="1905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33" name="Line 54"/>
          <p:cNvSpPr>
            <a:spLocks noChangeShapeType="1"/>
          </p:cNvSpPr>
          <p:nvPr/>
        </p:nvSpPr>
        <p:spPr bwMode="auto">
          <a:xfrm>
            <a:off x="7475538" y="4495800"/>
            <a:ext cx="449262" cy="642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34" name="Rectangle 55"/>
          <p:cNvSpPr>
            <a:spLocks noChangeArrowheads="1"/>
          </p:cNvSpPr>
          <p:nvPr/>
        </p:nvSpPr>
        <p:spPr bwMode="auto">
          <a:xfrm>
            <a:off x="3352800" y="23431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endParaRPr lang="en-US" b="1">
              <a:latin typeface="+mn-lt"/>
            </a:endParaRPr>
          </a:p>
        </p:txBody>
      </p:sp>
      <p:sp>
        <p:nvSpPr>
          <p:cNvPr id="35" name="Rectangle 56"/>
          <p:cNvSpPr>
            <a:spLocks noChangeArrowheads="1"/>
          </p:cNvSpPr>
          <p:nvPr/>
        </p:nvSpPr>
        <p:spPr bwMode="auto">
          <a:xfrm>
            <a:off x="3352800" y="22860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endParaRPr lang="en-US" b="1">
              <a:latin typeface="+mn-lt"/>
            </a:endParaRPr>
          </a:p>
        </p:txBody>
      </p:sp>
      <p:sp>
        <p:nvSpPr>
          <p:cNvPr id="36" name="Rectangle 57"/>
          <p:cNvSpPr>
            <a:spLocks noChangeArrowheads="1"/>
          </p:cNvSpPr>
          <p:nvPr/>
        </p:nvSpPr>
        <p:spPr bwMode="auto">
          <a:xfrm>
            <a:off x="7748588" y="47958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37" name="Line 60"/>
          <p:cNvSpPr>
            <a:spLocks noChangeShapeType="1"/>
          </p:cNvSpPr>
          <p:nvPr/>
        </p:nvSpPr>
        <p:spPr bwMode="auto">
          <a:xfrm flipH="1">
            <a:off x="6934200" y="4576763"/>
            <a:ext cx="76200" cy="896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38" name="Rectangle 62"/>
          <p:cNvSpPr>
            <a:spLocks noChangeArrowheads="1"/>
          </p:cNvSpPr>
          <p:nvPr/>
        </p:nvSpPr>
        <p:spPr bwMode="auto">
          <a:xfrm>
            <a:off x="3886200" y="1352550"/>
            <a:ext cx="1401763" cy="584200"/>
          </a:xfrm>
          <a:prstGeom prst="rect">
            <a:avLst/>
          </a:prstGeom>
          <a:solidFill>
            <a:srgbClr val="11008E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latin typeface="+mn-lt"/>
              </a:rPr>
              <a:t>CERN</a:t>
            </a:r>
            <a:endParaRPr lang="en-US" sz="2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9" name="Oval 8"/>
          <p:cNvSpPr>
            <a:spLocks noChangeArrowheads="1"/>
          </p:cNvSpPr>
          <p:nvPr/>
        </p:nvSpPr>
        <p:spPr bwMode="auto">
          <a:xfrm>
            <a:off x="3200400" y="5181600"/>
            <a:ext cx="838200" cy="457200"/>
          </a:xfrm>
          <a:prstGeom prst="ellipse">
            <a:avLst/>
          </a:prstGeom>
          <a:solidFill>
            <a:srgbClr val="FFCC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b="1" dirty="0" smtClean="0">
                <a:latin typeface="+mn-lt"/>
              </a:rPr>
              <a:t>IPHC</a:t>
            </a:r>
            <a:endParaRPr lang="en-US" b="1" dirty="0">
              <a:latin typeface="+mn-lt"/>
            </a:endParaRPr>
          </a:p>
        </p:txBody>
      </p:sp>
      <p:sp>
        <p:nvSpPr>
          <p:cNvPr id="40" name="Oval 9"/>
          <p:cNvSpPr>
            <a:spLocks noChangeArrowheads="1"/>
          </p:cNvSpPr>
          <p:nvPr/>
        </p:nvSpPr>
        <p:spPr bwMode="auto">
          <a:xfrm>
            <a:off x="914400" y="5181600"/>
            <a:ext cx="838200" cy="457200"/>
          </a:xfrm>
          <a:prstGeom prst="ellipse">
            <a:avLst/>
          </a:prstGeom>
          <a:solidFill>
            <a:srgbClr val="FFCC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b="1">
                <a:latin typeface="+mn-lt"/>
              </a:rPr>
              <a:t>LAL</a:t>
            </a:r>
          </a:p>
        </p:txBody>
      </p:sp>
      <p:sp>
        <p:nvSpPr>
          <p:cNvPr id="41" name="Oval 10"/>
          <p:cNvSpPr>
            <a:spLocks noChangeArrowheads="1"/>
          </p:cNvSpPr>
          <p:nvPr/>
        </p:nvSpPr>
        <p:spPr bwMode="auto">
          <a:xfrm>
            <a:off x="2438400" y="5181600"/>
            <a:ext cx="838200" cy="457200"/>
          </a:xfrm>
          <a:prstGeom prst="ellipse">
            <a:avLst/>
          </a:prstGeom>
          <a:solidFill>
            <a:srgbClr val="FFCC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b="1">
                <a:latin typeface="+mn-lt"/>
              </a:rPr>
              <a:t>IPNO</a:t>
            </a:r>
          </a:p>
        </p:txBody>
      </p:sp>
      <p:sp>
        <p:nvSpPr>
          <p:cNvPr id="42" name="Oval 12"/>
          <p:cNvSpPr>
            <a:spLocks noChangeArrowheads="1"/>
          </p:cNvSpPr>
          <p:nvPr/>
        </p:nvSpPr>
        <p:spPr bwMode="auto">
          <a:xfrm>
            <a:off x="1752600" y="5181600"/>
            <a:ext cx="838200" cy="457200"/>
          </a:xfrm>
          <a:prstGeom prst="ellipse">
            <a:avLst/>
          </a:prstGeom>
          <a:solidFill>
            <a:srgbClr val="FFCC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b="1">
                <a:latin typeface="+mn-lt"/>
              </a:rPr>
              <a:t>CPPM</a:t>
            </a:r>
          </a:p>
        </p:txBody>
      </p:sp>
      <p:sp>
        <p:nvSpPr>
          <p:cNvPr id="43" name="Oval 15"/>
          <p:cNvSpPr>
            <a:spLocks noChangeArrowheads="1"/>
          </p:cNvSpPr>
          <p:nvPr/>
        </p:nvSpPr>
        <p:spPr bwMode="auto">
          <a:xfrm>
            <a:off x="5562600" y="5040313"/>
            <a:ext cx="838200" cy="609600"/>
          </a:xfrm>
          <a:prstGeom prst="ellipse">
            <a:avLst/>
          </a:prstGeom>
          <a:solidFill>
            <a:srgbClr val="FFCC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b="1">
                <a:latin typeface="+mn-lt"/>
              </a:rPr>
              <a:t>SPhN</a:t>
            </a:r>
          </a:p>
        </p:txBody>
      </p:sp>
      <p:sp>
        <p:nvSpPr>
          <p:cNvPr id="44" name="Oval 18"/>
          <p:cNvSpPr>
            <a:spLocks noChangeArrowheads="1"/>
          </p:cNvSpPr>
          <p:nvPr/>
        </p:nvSpPr>
        <p:spPr bwMode="auto">
          <a:xfrm>
            <a:off x="152400" y="5181600"/>
            <a:ext cx="838200" cy="457200"/>
          </a:xfrm>
          <a:prstGeom prst="ellipse">
            <a:avLst/>
          </a:prstGeom>
          <a:solidFill>
            <a:srgbClr val="FFCC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b="1">
                <a:latin typeface="+mn-lt"/>
              </a:rPr>
              <a:t>…</a:t>
            </a:r>
          </a:p>
        </p:txBody>
      </p:sp>
      <p:sp>
        <p:nvSpPr>
          <p:cNvPr id="45" name="Oval 53"/>
          <p:cNvSpPr>
            <a:spLocks noChangeArrowheads="1"/>
          </p:cNvSpPr>
          <p:nvPr/>
        </p:nvSpPr>
        <p:spPr bwMode="auto">
          <a:xfrm>
            <a:off x="7543800" y="5116513"/>
            <a:ext cx="838200" cy="457200"/>
          </a:xfrm>
          <a:prstGeom prst="ellipse">
            <a:avLst/>
          </a:prstGeom>
          <a:solidFill>
            <a:srgbClr val="FFCC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b="1">
                <a:latin typeface="+mn-lt"/>
              </a:rPr>
              <a:t>…</a:t>
            </a:r>
          </a:p>
        </p:txBody>
      </p:sp>
      <p:sp>
        <p:nvSpPr>
          <p:cNvPr id="46" name="Oval 58"/>
          <p:cNvSpPr>
            <a:spLocks noChangeArrowheads="1"/>
          </p:cNvSpPr>
          <p:nvPr/>
        </p:nvSpPr>
        <p:spPr bwMode="auto">
          <a:xfrm>
            <a:off x="6553200" y="5040313"/>
            <a:ext cx="838200" cy="609600"/>
          </a:xfrm>
          <a:prstGeom prst="ellipse">
            <a:avLst/>
          </a:prstGeom>
          <a:solidFill>
            <a:srgbClr val="FFCC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b="1">
                <a:latin typeface="+mn-lt"/>
              </a:rPr>
              <a:t>SPP</a:t>
            </a:r>
          </a:p>
        </p:txBody>
      </p:sp>
      <p:sp>
        <p:nvSpPr>
          <p:cNvPr id="47" name="Rectangle 6"/>
          <p:cNvSpPr>
            <a:spLocks noChangeArrowheads="1"/>
          </p:cNvSpPr>
          <p:nvPr/>
        </p:nvSpPr>
        <p:spPr bwMode="auto">
          <a:xfrm>
            <a:off x="304800" y="3048000"/>
            <a:ext cx="3200400" cy="784225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2800" b="1" dirty="0">
                <a:latin typeface="+mn-lt"/>
              </a:rPr>
              <a:t>IN2P3</a:t>
            </a:r>
          </a:p>
        </p:txBody>
      </p:sp>
      <p:sp>
        <p:nvSpPr>
          <p:cNvPr id="48" name="Rectangle 17"/>
          <p:cNvSpPr>
            <a:spLocks noChangeArrowheads="1"/>
          </p:cNvSpPr>
          <p:nvPr/>
        </p:nvSpPr>
        <p:spPr bwMode="auto">
          <a:xfrm>
            <a:off x="5943600" y="3962400"/>
            <a:ext cx="2362200" cy="685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2800" b="1" dirty="0" err="1">
                <a:latin typeface="+mn-lt"/>
              </a:rPr>
              <a:t>Irfu</a:t>
            </a:r>
            <a:endParaRPr lang="en-US" sz="2800" b="1" dirty="0">
              <a:latin typeface="+mn-lt"/>
            </a:endParaRPr>
          </a:p>
        </p:txBody>
      </p:sp>
      <p:sp>
        <p:nvSpPr>
          <p:cNvPr id="49" name="Rectangle 17"/>
          <p:cNvSpPr>
            <a:spLocks noChangeArrowheads="1"/>
          </p:cNvSpPr>
          <p:nvPr/>
        </p:nvSpPr>
        <p:spPr bwMode="auto">
          <a:xfrm>
            <a:off x="5638800" y="3048000"/>
            <a:ext cx="3097213" cy="784225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2800" b="1" dirty="0">
                <a:latin typeface="+mn-lt"/>
              </a:rPr>
              <a:t>DSM</a:t>
            </a:r>
            <a:endParaRPr lang="en-US" sz="3600" b="1" dirty="0">
              <a:latin typeface="+mn-lt"/>
            </a:endParaRPr>
          </a:p>
        </p:txBody>
      </p:sp>
      <p:cxnSp>
        <p:nvCxnSpPr>
          <p:cNvPr id="50" name="Connecteur droit 49"/>
          <p:cNvCxnSpPr>
            <a:endCxn id="6" idx="0"/>
          </p:cNvCxnSpPr>
          <p:nvPr/>
        </p:nvCxnSpPr>
        <p:spPr>
          <a:xfrm flipH="1">
            <a:off x="2336800" y="571500"/>
            <a:ext cx="2006600" cy="1562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/>
          <p:cNvCxnSpPr>
            <a:endCxn id="5" idx="0"/>
          </p:cNvCxnSpPr>
          <p:nvPr/>
        </p:nvCxnSpPr>
        <p:spPr>
          <a:xfrm>
            <a:off x="4800600" y="609600"/>
            <a:ext cx="2038350" cy="1524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40"/>
          <p:cNvSpPr>
            <a:spLocks noChangeArrowheads="1"/>
          </p:cNvSpPr>
          <p:nvPr/>
        </p:nvSpPr>
        <p:spPr bwMode="auto">
          <a:xfrm>
            <a:off x="2740025" y="76200"/>
            <a:ext cx="368935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3200" b="1" dirty="0">
                <a:latin typeface="+mn-lt"/>
              </a:rPr>
              <a:t>Research </a:t>
            </a:r>
          </a:p>
          <a:p>
            <a:pPr algn="ctr">
              <a:defRPr/>
            </a:pPr>
            <a:r>
              <a:rPr lang="en-US" sz="3200" b="1" dirty="0">
                <a:latin typeface="+mn-lt"/>
              </a:rPr>
              <a:t>Ministry</a:t>
            </a:r>
          </a:p>
        </p:txBody>
      </p:sp>
      <p:cxnSp>
        <p:nvCxnSpPr>
          <p:cNvPr id="54" name="Connecteur droit 53"/>
          <p:cNvCxnSpPr>
            <a:stCxn id="52" idx="4"/>
            <a:endCxn id="38" idx="0"/>
          </p:cNvCxnSpPr>
          <p:nvPr/>
        </p:nvCxnSpPr>
        <p:spPr>
          <a:xfrm>
            <a:off x="4584700" y="1219200"/>
            <a:ext cx="1588" cy="1333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9" name="Rectangle 55"/>
          <p:cNvSpPr>
            <a:spLocks noChangeArrowheads="1"/>
          </p:cNvSpPr>
          <p:nvPr/>
        </p:nvSpPr>
        <p:spPr bwMode="auto">
          <a:xfrm>
            <a:off x="190500" y="5907088"/>
            <a:ext cx="4229100" cy="646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 dirty="0"/>
              <a:t>22 laboratories with universities</a:t>
            </a:r>
          </a:p>
          <a:p>
            <a:r>
              <a:rPr lang="en-US" dirty="0" smtClean="0"/>
              <a:t>3 100 </a:t>
            </a:r>
            <a:r>
              <a:rPr lang="en-US" dirty="0"/>
              <a:t>FTE     </a:t>
            </a:r>
            <a:r>
              <a:rPr lang="en-US" dirty="0" smtClean="0"/>
              <a:t>230 M</a:t>
            </a:r>
            <a:r>
              <a:rPr lang="en-US" dirty="0"/>
              <a:t>€ total CNRS budget  </a:t>
            </a:r>
            <a:endParaRPr lang="fr-FR" dirty="0"/>
          </a:p>
        </p:txBody>
      </p:sp>
      <p:sp>
        <p:nvSpPr>
          <p:cNvPr id="2100" name="Rectangle 56"/>
          <p:cNvSpPr>
            <a:spLocks noChangeArrowheads="1"/>
          </p:cNvSpPr>
          <p:nvPr/>
        </p:nvSpPr>
        <p:spPr bwMode="auto">
          <a:xfrm>
            <a:off x="5422900" y="5907088"/>
            <a:ext cx="3492500" cy="646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/>
              <a:t>GANIL + 6 divisions @ Irfu</a:t>
            </a:r>
          </a:p>
          <a:p>
            <a:r>
              <a:rPr lang="en-US"/>
              <a:t>900 FTE     100M€ total budget  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728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-4025" y="6228000"/>
            <a:ext cx="9144000" cy="7120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286000"/>
            <a:ext cx="9144000" cy="3276000"/>
          </a:xfrm>
          <a:prstGeom prst="rect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-34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" t="1" r="12714" b="-29021"/>
          <a:stretch/>
        </p:blipFill>
        <p:spPr>
          <a:xfrm>
            <a:off x="4428532" y="1227136"/>
            <a:ext cx="6368748" cy="5580000"/>
          </a:xfrm>
          <a:prstGeom prst="ellipse">
            <a:avLst/>
          </a:prstGeom>
          <a:noFill/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54" name="Titre 1"/>
          <p:cNvSpPr txBox="1">
            <a:spLocks/>
          </p:cNvSpPr>
          <p:nvPr/>
        </p:nvSpPr>
        <p:spPr>
          <a:xfrm>
            <a:off x="6084168" y="5534318"/>
            <a:ext cx="3733800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cap="all" dirty="0">
                <a:solidFill>
                  <a:srgbClr val="93CDDD">
                    <a:alpha val="68000"/>
                  </a:srgbClr>
                </a:solidFill>
                <a:latin typeface="Arial Narrow" pitchFamily="34" charset="0"/>
                <a:ea typeface="+mj-ea"/>
              </a:rPr>
              <a:t>GLUONS</a:t>
            </a:r>
          </a:p>
        </p:txBody>
      </p:sp>
      <p:sp>
        <p:nvSpPr>
          <p:cNvPr id="43" name="Titre 1"/>
          <p:cNvSpPr txBox="1">
            <a:spLocks/>
          </p:cNvSpPr>
          <p:nvPr/>
        </p:nvSpPr>
        <p:spPr>
          <a:xfrm>
            <a:off x="6089891" y="5828382"/>
            <a:ext cx="3162629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cap="all" dirty="0" smtClean="0">
                <a:solidFill>
                  <a:srgbClr val="31859C">
                    <a:alpha val="65000"/>
                  </a:srgbClr>
                </a:solidFill>
                <a:latin typeface="Arial Narrow" pitchFamily="34" charset="0"/>
                <a:ea typeface="+mj-ea"/>
              </a:rPr>
              <a:t>QG PLASMA</a:t>
            </a:r>
            <a:endParaRPr lang="fr-FR" sz="3200" b="1" cap="all" dirty="0">
              <a:solidFill>
                <a:srgbClr val="31859C">
                  <a:alpha val="65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51" name="Titre 1"/>
          <p:cNvSpPr txBox="1">
            <a:spLocks/>
          </p:cNvSpPr>
          <p:nvPr/>
        </p:nvSpPr>
        <p:spPr>
          <a:xfrm>
            <a:off x="3473907" y="5791200"/>
            <a:ext cx="3256384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dirty="0" smtClean="0">
                <a:solidFill>
                  <a:schemeClr val="accent5">
                    <a:lumMod val="60000"/>
                    <a:lumOff val="40000"/>
                    <a:alpha val="68000"/>
                  </a:schemeClr>
                </a:solidFill>
                <a:latin typeface="Arial Narrow" pitchFamily="34" charset="0"/>
                <a:ea typeface="+mj-ea"/>
              </a:rPr>
              <a:t>SUPERHEAVY</a:t>
            </a:r>
            <a:endParaRPr lang="fr-FR" sz="3600" b="1" dirty="0">
              <a:solidFill>
                <a:schemeClr val="accent5">
                  <a:lumMod val="60000"/>
                  <a:lumOff val="40000"/>
                  <a:alpha val="68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2" name="Titre 1"/>
          <p:cNvSpPr txBox="1">
            <a:spLocks/>
          </p:cNvSpPr>
          <p:nvPr/>
        </p:nvSpPr>
        <p:spPr>
          <a:xfrm>
            <a:off x="2916275" y="5534507"/>
            <a:ext cx="4038600" cy="533400"/>
          </a:xfrm>
          <a:prstGeom prst="rect">
            <a:avLst/>
          </a:prstGeom>
          <a:noFill/>
          <a:effectLst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dirty="0" smtClean="0">
                <a:solidFill>
                  <a:schemeClr val="accent5">
                    <a:lumMod val="75000"/>
                    <a:alpha val="65000"/>
                  </a:schemeClr>
                </a:solidFill>
                <a:latin typeface="Arial Narrow" pitchFamily="34" charset="0"/>
                <a:ea typeface="+mj-ea"/>
              </a:rPr>
              <a:t>STABILITY</a:t>
            </a:r>
            <a:endParaRPr lang="fr-FR" sz="3200" b="1" dirty="0">
              <a:solidFill>
                <a:schemeClr val="accent5">
                  <a:lumMod val="75000"/>
                  <a:alpha val="65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67" name="Ellipse 66"/>
          <p:cNvSpPr/>
          <p:nvPr/>
        </p:nvSpPr>
        <p:spPr>
          <a:xfrm>
            <a:off x="4191000" y="22860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8" name="Ellipse 67"/>
          <p:cNvSpPr/>
          <p:nvPr/>
        </p:nvSpPr>
        <p:spPr>
          <a:xfrm>
            <a:off x="1644560" y="3001114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6" name="Ellipse 65"/>
          <p:cNvSpPr/>
          <p:nvPr/>
        </p:nvSpPr>
        <p:spPr>
          <a:xfrm>
            <a:off x="-457200" y="23622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5" name="Ellipse 64"/>
          <p:cNvSpPr/>
          <p:nvPr/>
        </p:nvSpPr>
        <p:spPr>
          <a:xfrm>
            <a:off x="7010400" y="28956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53" name="Titre 1"/>
          <p:cNvSpPr txBox="1">
            <a:spLocks/>
          </p:cNvSpPr>
          <p:nvPr/>
        </p:nvSpPr>
        <p:spPr>
          <a:xfrm>
            <a:off x="-304800" y="1150774"/>
            <a:ext cx="9348774" cy="10668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7300" b="1" dirty="0" smtClean="0">
                <a:solidFill>
                  <a:schemeClr val="accent5">
                    <a:lumMod val="40000"/>
                    <a:lumOff val="60000"/>
                    <a:alpha val="53000"/>
                  </a:schemeClr>
                </a:solidFill>
                <a:latin typeface="Arial Narrow" pitchFamily="34" charset="0"/>
                <a:ea typeface="+mj-ea"/>
              </a:rPr>
              <a:t>PROTON AND NUCLEUS</a:t>
            </a:r>
            <a:endParaRPr lang="fr-FR" sz="7300" b="1" dirty="0">
              <a:solidFill>
                <a:schemeClr val="accent5">
                  <a:lumMod val="40000"/>
                  <a:lumOff val="60000"/>
                  <a:alpha val="53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41" name="Titre 1"/>
          <p:cNvSpPr txBox="1">
            <a:spLocks/>
          </p:cNvSpPr>
          <p:nvPr/>
        </p:nvSpPr>
        <p:spPr>
          <a:xfrm>
            <a:off x="78741" y="5561682"/>
            <a:ext cx="3733800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cap="all" dirty="0" smtClean="0">
                <a:solidFill>
                  <a:srgbClr val="4BACC6">
                    <a:lumMod val="60000"/>
                    <a:lumOff val="40000"/>
                    <a:alpha val="68000"/>
                  </a:srgbClr>
                </a:solidFill>
                <a:latin typeface="Arial Narrow" pitchFamily="34" charset="0"/>
                <a:ea typeface="+mj-ea"/>
              </a:rPr>
              <a:t>EXTREME STATES</a:t>
            </a:r>
            <a:endParaRPr lang="fr-FR" sz="3600" b="1" cap="all" dirty="0">
              <a:solidFill>
                <a:srgbClr val="4BACC6">
                  <a:lumMod val="60000"/>
                  <a:lumOff val="40000"/>
                  <a:alpha val="68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37" name="Titre 1"/>
          <p:cNvSpPr txBox="1">
            <a:spLocks/>
          </p:cNvSpPr>
          <p:nvPr/>
        </p:nvSpPr>
        <p:spPr>
          <a:xfrm>
            <a:off x="59490" y="1417278"/>
            <a:ext cx="10477488" cy="762719"/>
          </a:xfrm>
          <a:prstGeom prst="rect">
            <a:avLst/>
          </a:prstGeom>
          <a:noFill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b="1" dirty="0" smtClean="0">
                <a:solidFill>
                  <a:schemeClr val="tx2"/>
                </a:solidFill>
                <a:latin typeface="+mj-lt"/>
              </a:rPr>
              <a:t>NUCLEON AND NUCLEI: THE EMERGENCE OF COMPLEXITY</a:t>
            </a:r>
          </a:p>
        </p:txBody>
      </p:sp>
      <p:sp>
        <p:nvSpPr>
          <p:cNvPr id="50" name="Titre 1"/>
          <p:cNvSpPr txBox="1">
            <a:spLocks/>
          </p:cNvSpPr>
          <p:nvPr/>
        </p:nvSpPr>
        <p:spPr>
          <a:xfrm>
            <a:off x="-228601" y="5791200"/>
            <a:ext cx="4041141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cap="all" dirty="0" smtClean="0">
                <a:solidFill>
                  <a:srgbClr val="31859C">
                    <a:alpha val="65000"/>
                  </a:srgbClr>
                </a:solidFill>
                <a:latin typeface="Arial Narrow" pitchFamily="34" charset="0"/>
                <a:ea typeface="+mj-ea"/>
              </a:rPr>
              <a:t>EXOTIC NUCLEI</a:t>
            </a:r>
            <a:endParaRPr lang="fr-FR" sz="3200" b="1" cap="all" dirty="0">
              <a:solidFill>
                <a:srgbClr val="31859C">
                  <a:alpha val="65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9" name="Arc 48"/>
          <p:cNvSpPr>
            <a:spLocks noChangeArrowheads="1"/>
          </p:cNvSpPr>
          <p:nvPr/>
        </p:nvSpPr>
        <p:spPr bwMode="auto">
          <a:xfrm rot="-5981375">
            <a:off x="4560307" y="3976673"/>
            <a:ext cx="1263650" cy="1447800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E46C0A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76200" y="2564904"/>
            <a:ext cx="41148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Quark-gluon plasma</a:t>
            </a:r>
            <a:endParaRPr lang="fr-FR" sz="2200" b="1" dirty="0">
              <a:solidFill>
                <a:srgbClr val="215968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Proton’s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structure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Nuclear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structure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Exotic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nuclei</a:t>
            </a:r>
            <a:endParaRPr lang="fr-FR" sz="2200" b="1" dirty="0">
              <a:solidFill>
                <a:srgbClr val="215968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Nuclear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astrophysics</a:t>
            </a:r>
            <a:endParaRPr lang="fr-FR" sz="2200" b="1" dirty="0" smtClean="0">
              <a:solidFill>
                <a:srgbClr val="215968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fr-FR" sz="2200" b="1" dirty="0">
              <a:solidFill>
                <a:srgbClr val="215968"/>
              </a:solidFill>
              <a:latin typeface="Arial Narrow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200" b="1" u="sng" dirty="0" err="1" smtClean="0">
                <a:solidFill>
                  <a:srgbClr val="C00000"/>
                </a:solidFill>
                <a:latin typeface="Arial Narrow" pitchFamily="34" charset="0"/>
              </a:rPr>
              <a:t>Priorities</a:t>
            </a:r>
            <a:r>
              <a:rPr lang="fr-FR" sz="2200" b="1" dirty="0" smtClean="0">
                <a:solidFill>
                  <a:srgbClr val="C00000"/>
                </a:solidFill>
                <a:latin typeface="Arial Narrow" pitchFamily="34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200" b="1" dirty="0" smtClean="0">
                <a:solidFill>
                  <a:srgbClr val="C00000"/>
                </a:solidFill>
                <a:latin typeface="Arial Narrow" pitchFamily="34" charset="0"/>
              </a:rPr>
              <a:t>Ganil-Spiral2, Alice, </a:t>
            </a:r>
            <a:r>
              <a:rPr lang="fr-FR" sz="2200" b="1" dirty="0" err="1" smtClean="0">
                <a:solidFill>
                  <a:srgbClr val="C00000"/>
                </a:solidFill>
                <a:latin typeface="Arial Narrow" pitchFamily="34" charset="0"/>
              </a:rPr>
              <a:t>JLab</a:t>
            </a:r>
            <a:endParaRPr lang="fr-FR" sz="2200" b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69" name="Arc 68"/>
          <p:cNvSpPr>
            <a:spLocks noChangeArrowheads="1"/>
          </p:cNvSpPr>
          <p:nvPr/>
        </p:nvSpPr>
        <p:spPr bwMode="auto">
          <a:xfrm rot="-6862596">
            <a:off x="6141259" y="2420538"/>
            <a:ext cx="1258888" cy="1095375"/>
          </a:xfrm>
          <a:custGeom>
            <a:avLst/>
            <a:gdLst>
              <a:gd name="T0" fmla="*/ 79561 w 1259537"/>
              <a:gd name="T1" fmla="*/ 281268 h 1095549"/>
              <a:gd name="T2" fmla="*/ 629769 w 1259537"/>
              <a:gd name="T3" fmla="*/ 547775 h 1095549"/>
              <a:gd name="T4" fmla="*/ 1253014 w 1259537"/>
              <a:gd name="T5" fmla="*/ 469140 h 1095549"/>
              <a:gd name="T6" fmla="*/ 1 60000 65536"/>
              <a:gd name="T7" fmla="*/ 3 60000 65536"/>
              <a:gd name="T8" fmla="*/ 1 60000 65536"/>
              <a:gd name="T9" fmla="*/ 79561 w 1259537"/>
              <a:gd name="T10" fmla="*/ 0 h 1095549"/>
              <a:gd name="T11" fmla="*/ 1253014 w 1259537"/>
              <a:gd name="T12" fmla="*/ 469140 h 10955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59537" h="1095549" stroke="0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  <a:lnTo>
                  <a:pt x="629769" y="547775"/>
                </a:lnTo>
                <a:close/>
              </a:path>
              <a:path w="1259537" h="1095549" fill="none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</a:path>
            </a:pathLst>
          </a:custGeom>
          <a:noFill/>
          <a:ln w="31750">
            <a:solidFill>
              <a:srgbClr val="E46C0A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70" name="Arc 69"/>
          <p:cNvSpPr>
            <a:spLocks noChangeArrowheads="1"/>
          </p:cNvSpPr>
          <p:nvPr/>
        </p:nvSpPr>
        <p:spPr bwMode="auto">
          <a:xfrm rot="3784141">
            <a:off x="6747706" y="4043948"/>
            <a:ext cx="1923690" cy="1538198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215968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71" name="Arc 70"/>
          <p:cNvSpPr>
            <a:spLocks noChangeArrowheads="1"/>
          </p:cNvSpPr>
          <p:nvPr/>
        </p:nvSpPr>
        <p:spPr bwMode="auto">
          <a:xfrm rot="7262059">
            <a:off x="7585315" y="2062281"/>
            <a:ext cx="1298575" cy="1331913"/>
          </a:xfrm>
          <a:custGeom>
            <a:avLst/>
            <a:gdLst>
              <a:gd name="T0" fmla="*/ 62011 w 1297185"/>
              <a:gd name="T1" fmla="*/ 381734 h 1331718"/>
              <a:gd name="T2" fmla="*/ 648593 w 1297185"/>
              <a:gd name="T3" fmla="*/ 665859 h 1331718"/>
              <a:gd name="T4" fmla="*/ 1240416 w 1297185"/>
              <a:gd name="T5" fmla="*/ 393432 h 1331718"/>
              <a:gd name="T6" fmla="*/ 1 60000 65536"/>
              <a:gd name="T7" fmla="*/ 3 60000 65536"/>
              <a:gd name="T8" fmla="*/ 1 60000 65536"/>
              <a:gd name="T9" fmla="*/ 62011 w 1297185"/>
              <a:gd name="T10" fmla="*/ 0 h 1331718"/>
              <a:gd name="T11" fmla="*/ 1240416 w 1297185"/>
              <a:gd name="T12" fmla="*/ 393432 h 13317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97185" h="1331718" stroke="0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  <a:lnTo>
                  <a:pt x="648593" y="665859"/>
                </a:lnTo>
                <a:close/>
              </a:path>
              <a:path w="1297185" h="1331718" fill="none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</a:path>
            </a:pathLst>
          </a:custGeom>
          <a:noFill/>
          <a:ln w="31750">
            <a:solidFill>
              <a:srgbClr val="215968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324" y="2003466"/>
            <a:ext cx="2080409" cy="1561351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541" y="2466379"/>
            <a:ext cx="2347652" cy="1565101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6" t="13112" r="12705" b="14071"/>
          <a:stretch/>
        </p:blipFill>
        <p:spPr>
          <a:xfrm>
            <a:off x="5402369" y="3767605"/>
            <a:ext cx="2626451" cy="1878253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ZoneTexte 33"/>
          <p:cNvSpPr txBox="1"/>
          <p:nvPr/>
        </p:nvSpPr>
        <p:spPr>
          <a:xfrm rot="16200000">
            <a:off x="6611494" y="3005226"/>
            <a:ext cx="47504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© Agata, Alice, Fred Hulin/</a:t>
            </a:r>
            <a:r>
              <a:rPr lang="fr-FR" sz="700" dirty="0" err="1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Scavo</a:t>
            </a:r>
            <a:r>
              <a:rPr lang="fr-FR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/Université Paris-Sud, </a:t>
            </a:r>
            <a:r>
              <a:rPr lang="fr-FR" sz="700" dirty="0" err="1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Ganil</a:t>
            </a:r>
            <a:r>
              <a:rPr lang="fr-FR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/Philippe </a:t>
            </a:r>
            <a:r>
              <a:rPr lang="fr-FR" sz="700" dirty="0" err="1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Stroppa</a:t>
            </a:r>
            <a:r>
              <a:rPr lang="fr-FR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, LSM, CNRS Photothèque / </a:t>
            </a:r>
            <a:r>
              <a:rPr lang="fr-FR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Hubert </a:t>
            </a:r>
            <a:r>
              <a:rPr lang="fr-FR" sz="700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Raguet</a:t>
            </a:r>
            <a:endParaRPr lang="fr-FR" sz="700" dirty="0" smtClean="0">
              <a:solidFill>
                <a:schemeClr val="accent1">
                  <a:lumMod val="75000"/>
                </a:schemeClr>
              </a:solidFill>
              <a:latin typeface="Arial Narrow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Conception graphique : Anna </a:t>
            </a:r>
            <a:r>
              <a:rPr lang="fr-FR" sz="700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Thibeau</a:t>
            </a:r>
            <a:r>
              <a:rPr lang="fr-FR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(IPNL)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41655" y="72759"/>
            <a:ext cx="7772400" cy="765175"/>
          </a:xfrm>
        </p:spPr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fr-FR" sz="3400" b="1" dirty="0" smtClean="0">
                <a:solidFill>
                  <a:srgbClr val="4F81BD">
                    <a:lumMod val="75000"/>
                  </a:srgbClr>
                </a:solidFill>
                <a:ea typeface="+mn-ea"/>
                <a:cs typeface="+mn-cs"/>
              </a:rPr>
              <a:t>NUCLEAR PHYSICS</a:t>
            </a:r>
            <a:endParaRPr lang="fr-FR" b="1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2"/>
          <a:stretch/>
        </p:blipFill>
        <p:spPr>
          <a:xfrm>
            <a:off x="6214127" y="3892609"/>
            <a:ext cx="1814693" cy="1652975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35" name="Connecteur droit 34"/>
          <p:cNvCxnSpPr/>
          <p:nvPr/>
        </p:nvCxnSpPr>
        <p:spPr>
          <a:xfrm>
            <a:off x="1979712" y="836613"/>
            <a:ext cx="7164288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836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 3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0" y="6228000"/>
            <a:ext cx="9144000" cy="7120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286000"/>
            <a:ext cx="9144000" cy="3276000"/>
          </a:xfrm>
          <a:prstGeom prst="rect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-34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" t="1" r="12714" b="-29021"/>
          <a:stretch/>
        </p:blipFill>
        <p:spPr>
          <a:xfrm>
            <a:off x="4428532" y="1227136"/>
            <a:ext cx="6369273" cy="5580000"/>
          </a:xfrm>
          <a:prstGeom prst="ellipse">
            <a:avLst/>
          </a:prstGeom>
          <a:noFill/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54" name="Titre 1"/>
          <p:cNvSpPr txBox="1">
            <a:spLocks/>
          </p:cNvSpPr>
          <p:nvPr/>
        </p:nvSpPr>
        <p:spPr>
          <a:xfrm>
            <a:off x="6173117" y="5557804"/>
            <a:ext cx="3733800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cap="all" dirty="0" smtClean="0">
                <a:solidFill>
                  <a:srgbClr val="93CDDD">
                    <a:alpha val="68000"/>
                  </a:srgbClr>
                </a:solidFill>
                <a:latin typeface="Arial Narrow" pitchFamily="34" charset="0"/>
                <a:ea typeface="+mj-ea"/>
              </a:rPr>
              <a:t>BIG BANG</a:t>
            </a:r>
            <a:endParaRPr lang="fr-FR" sz="3600" b="1" cap="all" dirty="0">
              <a:solidFill>
                <a:srgbClr val="93CDDD">
                  <a:alpha val="68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3" name="Titre 1"/>
          <p:cNvSpPr txBox="1">
            <a:spLocks/>
          </p:cNvSpPr>
          <p:nvPr/>
        </p:nvSpPr>
        <p:spPr>
          <a:xfrm>
            <a:off x="5711400" y="5819121"/>
            <a:ext cx="4255242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cap="all" dirty="0" smtClean="0">
                <a:solidFill>
                  <a:srgbClr val="31859C">
                    <a:alpha val="65000"/>
                  </a:srgbClr>
                </a:solidFill>
                <a:latin typeface="Arial Narrow" pitchFamily="34" charset="0"/>
                <a:ea typeface="+mj-ea"/>
              </a:rPr>
              <a:t>GRAVITATIONAL</a:t>
            </a:r>
            <a:endParaRPr lang="fr-FR" sz="3200" b="1" cap="all" dirty="0">
              <a:solidFill>
                <a:srgbClr val="31859C">
                  <a:alpha val="65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51" name="Titre 1"/>
          <p:cNvSpPr txBox="1">
            <a:spLocks/>
          </p:cNvSpPr>
          <p:nvPr/>
        </p:nvSpPr>
        <p:spPr>
          <a:xfrm>
            <a:off x="3358175" y="5789823"/>
            <a:ext cx="3256384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dirty="0" smtClean="0">
                <a:solidFill>
                  <a:schemeClr val="accent5">
                    <a:lumMod val="60000"/>
                    <a:lumOff val="40000"/>
                    <a:alpha val="68000"/>
                  </a:schemeClr>
                </a:solidFill>
                <a:latin typeface="Arial Narrow" pitchFamily="34" charset="0"/>
                <a:ea typeface="+mj-ea"/>
              </a:rPr>
              <a:t>SUPERNOVAE</a:t>
            </a:r>
            <a:endParaRPr lang="fr-FR" sz="3600" b="1" dirty="0">
              <a:solidFill>
                <a:schemeClr val="accent5">
                  <a:lumMod val="60000"/>
                  <a:lumOff val="40000"/>
                  <a:alpha val="68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2" name="Titre 1"/>
          <p:cNvSpPr txBox="1">
            <a:spLocks/>
          </p:cNvSpPr>
          <p:nvPr/>
        </p:nvSpPr>
        <p:spPr>
          <a:xfrm>
            <a:off x="2857500" y="5548829"/>
            <a:ext cx="4038600" cy="533400"/>
          </a:xfrm>
          <a:prstGeom prst="rect">
            <a:avLst/>
          </a:prstGeom>
          <a:noFill/>
          <a:effectLst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dirty="0" smtClean="0">
                <a:solidFill>
                  <a:schemeClr val="accent5">
                    <a:lumMod val="75000"/>
                    <a:alpha val="65000"/>
                  </a:schemeClr>
                </a:solidFill>
                <a:latin typeface="Arial Narrow" pitchFamily="34" charset="0"/>
                <a:ea typeface="+mj-ea"/>
              </a:rPr>
              <a:t>UNIVERSE</a:t>
            </a:r>
            <a:endParaRPr lang="fr-FR" sz="3200" b="1" cap="all" dirty="0">
              <a:solidFill>
                <a:schemeClr val="accent5">
                  <a:lumMod val="75000"/>
                  <a:alpha val="65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67" name="Ellipse 66"/>
          <p:cNvSpPr/>
          <p:nvPr/>
        </p:nvSpPr>
        <p:spPr>
          <a:xfrm>
            <a:off x="4191000" y="22860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8" name="Ellipse 67"/>
          <p:cNvSpPr/>
          <p:nvPr/>
        </p:nvSpPr>
        <p:spPr>
          <a:xfrm>
            <a:off x="1644560" y="3001114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6" name="Ellipse 65"/>
          <p:cNvSpPr/>
          <p:nvPr/>
        </p:nvSpPr>
        <p:spPr>
          <a:xfrm>
            <a:off x="-457200" y="23622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5" name="Ellipse 64"/>
          <p:cNvSpPr/>
          <p:nvPr/>
        </p:nvSpPr>
        <p:spPr>
          <a:xfrm>
            <a:off x="7010400" y="28956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53" name="Titre 1"/>
          <p:cNvSpPr txBox="1">
            <a:spLocks/>
          </p:cNvSpPr>
          <p:nvPr/>
        </p:nvSpPr>
        <p:spPr>
          <a:xfrm>
            <a:off x="-384329" y="1167872"/>
            <a:ext cx="10849274" cy="10668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7300" b="1" dirty="0" smtClean="0">
                <a:solidFill>
                  <a:schemeClr val="accent5">
                    <a:lumMod val="40000"/>
                    <a:lumOff val="60000"/>
                    <a:alpha val="53000"/>
                  </a:schemeClr>
                </a:solidFill>
                <a:latin typeface="Arial Narrow" pitchFamily="34" charset="0"/>
                <a:ea typeface="+mj-ea"/>
              </a:rPr>
              <a:t>UNIVERSE’S COMPOSITION</a:t>
            </a:r>
            <a:endParaRPr lang="fr-FR" sz="7300" b="1" dirty="0">
              <a:solidFill>
                <a:schemeClr val="accent5">
                  <a:lumMod val="40000"/>
                  <a:lumOff val="60000"/>
                  <a:alpha val="53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41" name="Titre 1"/>
          <p:cNvSpPr txBox="1">
            <a:spLocks/>
          </p:cNvSpPr>
          <p:nvPr/>
        </p:nvSpPr>
        <p:spPr>
          <a:xfrm>
            <a:off x="-132854" y="5562600"/>
            <a:ext cx="4323854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cap="all" dirty="0" smtClean="0">
                <a:solidFill>
                  <a:srgbClr val="4BACC6">
                    <a:lumMod val="60000"/>
                    <a:lumOff val="40000"/>
                    <a:alpha val="68000"/>
                  </a:srgbClr>
                </a:solidFill>
                <a:latin typeface="Arial Narrow" pitchFamily="34" charset="0"/>
                <a:ea typeface="+mj-ea"/>
              </a:rPr>
              <a:t>COSMIC RAYS</a:t>
            </a:r>
            <a:endParaRPr lang="fr-FR" sz="3600" b="1" cap="all" dirty="0">
              <a:solidFill>
                <a:srgbClr val="4BACC6">
                  <a:lumMod val="60000"/>
                  <a:lumOff val="40000"/>
                  <a:alpha val="68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37" name="Titre 1"/>
          <p:cNvSpPr txBox="1">
            <a:spLocks/>
          </p:cNvSpPr>
          <p:nvPr/>
        </p:nvSpPr>
        <p:spPr>
          <a:xfrm>
            <a:off x="59490" y="1417278"/>
            <a:ext cx="10477488" cy="762719"/>
          </a:xfrm>
          <a:prstGeom prst="rect">
            <a:avLst/>
          </a:prstGeom>
          <a:noFill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b="1" dirty="0" smtClean="0">
                <a:solidFill>
                  <a:schemeClr val="tx2"/>
                </a:solidFill>
                <a:latin typeface="+mj-lt"/>
              </a:rPr>
              <a:t>UNIVERSE’ S COMPOSITION AND BEHAVIOUR</a:t>
            </a:r>
            <a:endParaRPr lang="fr-FR" sz="28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0" name="Titre 1"/>
          <p:cNvSpPr txBox="1">
            <a:spLocks/>
          </p:cNvSpPr>
          <p:nvPr/>
        </p:nvSpPr>
        <p:spPr>
          <a:xfrm>
            <a:off x="-228602" y="5819121"/>
            <a:ext cx="4041141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cap="all" dirty="0" smtClean="0">
                <a:solidFill>
                  <a:srgbClr val="31859C">
                    <a:alpha val="65000"/>
                  </a:srgbClr>
                </a:solidFill>
                <a:latin typeface="Arial Narrow" pitchFamily="34" charset="0"/>
                <a:ea typeface="+mj-ea"/>
              </a:rPr>
              <a:t>DARK ENERGY</a:t>
            </a:r>
            <a:endParaRPr lang="fr-FR" sz="3200" b="1" cap="all" dirty="0">
              <a:solidFill>
                <a:srgbClr val="31859C">
                  <a:alpha val="65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9" name="Arc 48"/>
          <p:cNvSpPr>
            <a:spLocks noChangeArrowheads="1"/>
          </p:cNvSpPr>
          <p:nvPr/>
        </p:nvSpPr>
        <p:spPr bwMode="auto">
          <a:xfrm rot="-5981375">
            <a:off x="4470273" y="3728029"/>
            <a:ext cx="1263650" cy="1447800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E46C0A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76200" y="2323828"/>
            <a:ext cx="431156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Universe’s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history</a:t>
            </a:r>
            <a:endParaRPr lang="fr-FR" sz="2200" b="1" dirty="0">
              <a:solidFill>
                <a:srgbClr val="215968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Dark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matter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and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dark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energy</a:t>
            </a:r>
            <a:endParaRPr lang="fr-FR" sz="2200" b="1" dirty="0">
              <a:solidFill>
                <a:srgbClr val="215968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Cosmic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rays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Gravitational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waves</a:t>
            </a:r>
            <a:endParaRPr lang="fr-FR" sz="2200" b="1" dirty="0" smtClean="0">
              <a:solidFill>
                <a:srgbClr val="215968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Neutrinos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fr-FR" sz="2200" b="1" dirty="0">
              <a:solidFill>
                <a:srgbClr val="215968"/>
              </a:solidFill>
              <a:latin typeface="Arial Narrow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200" b="1" u="sng" dirty="0" err="1" smtClean="0">
                <a:solidFill>
                  <a:srgbClr val="C00000"/>
                </a:solidFill>
                <a:latin typeface="Arial Narrow" pitchFamily="34" charset="0"/>
              </a:rPr>
              <a:t>Priorities</a:t>
            </a:r>
            <a:r>
              <a:rPr lang="fr-FR" sz="2200" b="1" dirty="0" smtClean="0">
                <a:solidFill>
                  <a:srgbClr val="C00000"/>
                </a:solidFill>
                <a:latin typeface="Arial Narrow" pitchFamily="34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200" b="1" dirty="0" smtClean="0">
                <a:solidFill>
                  <a:srgbClr val="C00000"/>
                </a:solidFill>
                <a:latin typeface="Arial Narrow" pitchFamily="34" charset="0"/>
              </a:rPr>
              <a:t>Virgo, LSST, Hess-CTA, Edelweiss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200" b="1" dirty="0" err="1" smtClean="0">
                <a:solidFill>
                  <a:srgbClr val="C00000"/>
                </a:solidFill>
                <a:latin typeface="Arial Narrow" pitchFamily="34" charset="0"/>
              </a:rPr>
              <a:t>SuperNemo</a:t>
            </a:r>
            <a:endParaRPr lang="fr-FR" sz="2200" b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69" name="Arc 68"/>
          <p:cNvSpPr>
            <a:spLocks noChangeArrowheads="1"/>
          </p:cNvSpPr>
          <p:nvPr/>
        </p:nvSpPr>
        <p:spPr bwMode="auto">
          <a:xfrm rot="-6862596">
            <a:off x="6141259" y="2420538"/>
            <a:ext cx="1258888" cy="1095375"/>
          </a:xfrm>
          <a:custGeom>
            <a:avLst/>
            <a:gdLst>
              <a:gd name="T0" fmla="*/ 79561 w 1259537"/>
              <a:gd name="T1" fmla="*/ 281268 h 1095549"/>
              <a:gd name="T2" fmla="*/ 629769 w 1259537"/>
              <a:gd name="T3" fmla="*/ 547775 h 1095549"/>
              <a:gd name="T4" fmla="*/ 1253014 w 1259537"/>
              <a:gd name="T5" fmla="*/ 469140 h 1095549"/>
              <a:gd name="T6" fmla="*/ 1 60000 65536"/>
              <a:gd name="T7" fmla="*/ 3 60000 65536"/>
              <a:gd name="T8" fmla="*/ 1 60000 65536"/>
              <a:gd name="T9" fmla="*/ 79561 w 1259537"/>
              <a:gd name="T10" fmla="*/ 0 h 1095549"/>
              <a:gd name="T11" fmla="*/ 1253014 w 1259537"/>
              <a:gd name="T12" fmla="*/ 469140 h 10955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59537" h="1095549" stroke="0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  <a:lnTo>
                  <a:pt x="629769" y="547775"/>
                </a:lnTo>
                <a:close/>
              </a:path>
              <a:path w="1259537" h="1095549" fill="none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</a:path>
            </a:pathLst>
          </a:custGeom>
          <a:noFill/>
          <a:ln w="31750">
            <a:solidFill>
              <a:srgbClr val="E46C0A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70" name="Arc 69"/>
          <p:cNvSpPr>
            <a:spLocks noChangeArrowheads="1"/>
          </p:cNvSpPr>
          <p:nvPr/>
        </p:nvSpPr>
        <p:spPr bwMode="auto">
          <a:xfrm rot="4130365">
            <a:off x="6567513" y="4112802"/>
            <a:ext cx="1923690" cy="1538198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215968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71" name="Arc 70"/>
          <p:cNvSpPr>
            <a:spLocks noChangeArrowheads="1"/>
          </p:cNvSpPr>
          <p:nvPr/>
        </p:nvSpPr>
        <p:spPr bwMode="auto">
          <a:xfrm rot="7262059">
            <a:off x="7585315" y="2062281"/>
            <a:ext cx="1298575" cy="1331913"/>
          </a:xfrm>
          <a:custGeom>
            <a:avLst/>
            <a:gdLst>
              <a:gd name="T0" fmla="*/ 62011 w 1297185"/>
              <a:gd name="T1" fmla="*/ 381734 h 1331718"/>
              <a:gd name="T2" fmla="*/ 648593 w 1297185"/>
              <a:gd name="T3" fmla="*/ 665859 h 1331718"/>
              <a:gd name="T4" fmla="*/ 1240416 w 1297185"/>
              <a:gd name="T5" fmla="*/ 393432 h 1331718"/>
              <a:gd name="T6" fmla="*/ 1 60000 65536"/>
              <a:gd name="T7" fmla="*/ 3 60000 65536"/>
              <a:gd name="T8" fmla="*/ 1 60000 65536"/>
              <a:gd name="T9" fmla="*/ 62011 w 1297185"/>
              <a:gd name="T10" fmla="*/ 0 h 1331718"/>
              <a:gd name="T11" fmla="*/ 1240416 w 1297185"/>
              <a:gd name="T12" fmla="*/ 393432 h 13317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97185" h="1331718" stroke="0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  <a:lnTo>
                  <a:pt x="648593" y="665859"/>
                </a:lnTo>
                <a:close/>
              </a:path>
              <a:path w="1297185" h="1331718" fill="none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</a:path>
            </a:pathLst>
          </a:custGeom>
          <a:noFill/>
          <a:ln w="31750">
            <a:solidFill>
              <a:srgbClr val="215968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288" y="2472269"/>
            <a:ext cx="1847538" cy="1295336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055" y="2090035"/>
            <a:ext cx="2078041" cy="1558531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ZoneTexte 33"/>
          <p:cNvSpPr txBox="1"/>
          <p:nvPr/>
        </p:nvSpPr>
        <p:spPr>
          <a:xfrm rot="16200000">
            <a:off x="7469339" y="3773501"/>
            <a:ext cx="30334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© LSST, Hess, Nasa, LSM, </a:t>
            </a:r>
            <a:r>
              <a:rPr lang="fr-FR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CNRS </a:t>
            </a:r>
            <a:r>
              <a:rPr lang="fr-FR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Photothèque / Hubert </a:t>
            </a:r>
            <a:r>
              <a:rPr lang="fr-FR" sz="700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Raguet</a:t>
            </a:r>
            <a:r>
              <a:rPr lang="fr-FR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/>
            </a:r>
            <a:br>
              <a:rPr lang="fr-FR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</a:br>
            <a:r>
              <a:rPr lang="fr-FR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Conception graphique : Anna </a:t>
            </a:r>
            <a:r>
              <a:rPr lang="fr-FR" sz="700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Thibeau</a:t>
            </a:r>
            <a:r>
              <a:rPr lang="fr-FR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(IPNL)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1" t="1723" r="6914" b="9392"/>
          <a:stretch/>
        </p:blipFill>
        <p:spPr>
          <a:xfrm>
            <a:off x="5102098" y="3805030"/>
            <a:ext cx="2566246" cy="2022292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97911" y="109537"/>
            <a:ext cx="7772400" cy="765175"/>
          </a:xfrm>
        </p:spPr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fr-FR" sz="3200" b="1" dirty="0" smtClean="0">
                <a:solidFill>
                  <a:srgbClr val="4F81BD">
                    <a:lumMod val="75000"/>
                  </a:srgbClr>
                </a:solidFill>
                <a:ea typeface="+mn-ea"/>
                <a:cs typeface="+mn-cs"/>
              </a:rPr>
              <a:t>ASTROPARTICLE PHYSICS AND NEUTRINOS</a:t>
            </a:r>
            <a:endParaRPr lang="fr-FR" sz="3200" b="1" dirty="0"/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-418" r="18088" b="418"/>
          <a:stretch/>
        </p:blipFill>
        <p:spPr>
          <a:xfrm>
            <a:off x="5981631" y="3927390"/>
            <a:ext cx="1686713" cy="1762721"/>
          </a:xfrm>
          <a:prstGeom prst="ellipse">
            <a:avLst/>
          </a:prstGeom>
          <a:ln w="63500" cap="rnd">
            <a:noFill/>
          </a:ln>
          <a:effectLst/>
        </p:spPr>
      </p:pic>
      <p:cxnSp>
        <p:nvCxnSpPr>
          <p:cNvPr id="32" name="Connecteur droit 31"/>
          <p:cNvCxnSpPr/>
          <p:nvPr/>
        </p:nvCxnSpPr>
        <p:spPr>
          <a:xfrm>
            <a:off x="1979712" y="836613"/>
            <a:ext cx="7164288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385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-638" y="6215045"/>
            <a:ext cx="9144000" cy="7120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286000"/>
            <a:ext cx="9144000" cy="3276000"/>
          </a:xfrm>
          <a:prstGeom prst="rect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-34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" t="1" r="12714" b="-29021"/>
          <a:stretch/>
        </p:blipFill>
        <p:spPr>
          <a:xfrm>
            <a:off x="4428532" y="1227136"/>
            <a:ext cx="6369273" cy="5580000"/>
          </a:xfrm>
          <a:prstGeom prst="ellipse">
            <a:avLst/>
          </a:prstGeom>
          <a:noFill/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54" name="Titre 1"/>
          <p:cNvSpPr txBox="1">
            <a:spLocks/>
          </p:cNvSpPr>
          <p:nvPr/>
        </p:nvSpPr>
        <p:spPr>
          <a:xfrm>
            <a:off x="5796136" y="5542307"/>
            <a:ext cx="4608512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cap="all" dirty="0" smtClean="0">
                <a:solidFill>
                  <a:srgbClr val="93CDDD">
                    <a:alpha val="68000"/>
                  </a:srgbClr>
                </a:solidFill>
                <a:latin typeface="Arial Narrow" pitchFamily="34" charset="0"/>
                <a:ea typeface="+mj-ea"/>
              </a:rPr>
              <a:t>SUPERCONDUCTING</a:t>
            </a:r>
            <a:endParaRPr lang="fr-FR" sz="3600" b="1" cap="all" dirty="0">
              <a:solidFill>
                <a:srgbClr val="93CDDD">
                  <a:alpha val="68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3" name="Titre 1"/>
          <p:cNvSpPr txBox="1">
            <a:spLocks/>
          </p:cNvSpPr>
          <p:nvPr/>
        </p:nvSpPr>
        <p:spPr>
          <a:xfrm>
            <a:off x="5526668" y="5791200"/>
            <a:ext cx="3897543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cap="all" dirty="0" smtClean="0">
                <a:solidFill>
                  <a:srgbClr val="31859C">
                    <a:alpha val="65000"/>
                  </a:srgbClr>
                </a:solidFill>
                <a:latin typeface="Arial Narrow" pitchFamily="34" charset="0"/>
                <a:ea typeface="+mj-ea"/>
              </a:rPr>
              <a:t>CRYOTECHNOLOGY</a:t>
            </a:r>
            <a:endParaRPr lang="fr-FR" sz="3200" b="1" cap="all" dirty="0">
              <a:solidFill>
                <a:srgbClr val="31859C">
                  <a:alpha val="65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51" name="Titre 1"/>
          <p:cNvSpPr txBox="1">
            <a:spLocks/>
          </p:cNvSpPr>
          <p:nvPr/>
        </p:nvSpPr>
        <p:spPr>
          <a:xfrm>
            <a:off x="3042619" y="5789823"/>
            <a:ext cx="2899995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dirty="0" smtClean="0">
                <a:solidFill>
                  <a:schemeClr val="accent5">
                    <a:lumMod val="60000"/>
                    <a:lumOff val="40000"/>
                    <a:alpha val="68000"/>
                  </a:schemeClr>
                </a:solidFill>
                <a:latin typeface="Arial Narrow" pitchFamily="34" charset="0"/>
                <a:ea typeface="+mj-ea"/>
              </a:rPr>
              <a:t>PLATFORMS </a:t>
            </a:r>
            <a:endParaRPr lang="fr-FR" sz="3600" b="1" dirty="0">
              <a:solidFill>
                <a:schemeClr val="accent5">
                  <a:lumMod val="60000"/>
                  <a:lumOff val="40000"/>
                  <a:alpha val="68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2" name="Titre 1"/>
          <p:cNvSpPr txBox="1">
            <a:spLocks/>
          </p:cNvSpPr>
          <p:nvPr/>
        </p:nvSpPr>
        <p:spPr>
          <a:xfrm>
            <a:off x="3771920" y="5570039"/>
            <a:ext cx="2533753" cy="533400"/>
          </a:xfrm>
          <a:prstGeom prst="rect">
            <a:avLst/>
          </a:prstGeom>
          <a:noFill/>
          <a:effectLst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dirty="0" smtClean="0">
                <a:solidFill>
                  <a:schemeClr val="accent5">
                    <a:lumMod val="75000"/>
                    <a:alpha val="65000"/>
                  </a:schemeClr>
                </a:solidFill>
                <a:latin typeface="Arial Narrow" pitchFamily="34" charset="0"/>
                <a:ea typeface="+mj-ea"/>
              </a:rPr>
              <a:t>LASERS</a:t>
            </a:r>
            <a:endParaRPr lang="fr-FR" sz="3200" b="1" cap="all" dirty="0">
              <a:solidFill>
                <a:schemeClr val="accent5">
                  <a:lumMod val="75000"/>
                  <a:alpha val="65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67" name="Ellipse 66"/>
          <p:cNvSpPr/>
          <p:nvPr/>
        </p:nvSpPr>
        <p:spPr>
          <a:xfrm>
            <a:off x="4191000" y="22860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8" name="Ellipse 67"/>
          <p:cNvSpPr/>
          <p:nvPr/>
        </p:nvSpPr>
        <p:spPr>
          <a:xfrm>
            <a:off x="1644560" y="3001114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6" name="Ellipse 65"/>
          <p:cNvSpPr/>
          <p:nvPr/>
        </p:nvSpPr>
        <p:spPr>
          <a:xfrm>
            <a:off x="-457200" y="23622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5" name="Ellipse 64"/>
          <p:cNvSpPr/>
          <p:nvPr/>
        </p:nvSpPr>
        <p:spPr>
          <a:xfrm>
            <a:off x="7010400" y="28956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53" name="Titre 1"/>
          <p:cNvSpPr txBox="1">
            <a:spLocks/>
          </p:cNvSpPr>
          <p:nvPr/>
        </p:nvSpPr>
        <p:spPr>
          <a:xfrm>
            <a:off x="-747678" y="1113197"/>
            <a:ext cx="9067800" cy="10668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7300" b="1" dirty="0" smtClean="0">
                <a:solidFill>
                  <a:schemeClr val="accent5">
                    <a:lumMod val="40000"/>
                    <a:lumOff val="60000"/>
                    <a:alpha val="53000"/>
                  </a:schemeClr>
                </a:solidFill>
                <a:latin typeface="Arial Narrow" pitchFamily="34" charset="0"/>
                <a:ea typeface="+mj-ea"/>
              </a:rPr>
              <a:t>ACCELERATOR R&amp;D</a:t>
            </a:r>
            <a:endParaRPr lang="fr-FR" sz="7300" b="1" dirty="0">
              <a:solidFill>
                <a:schemeClr val="accent5">
                  <a:lumMod val="40000"/>
                  <a:lumOff val="60000"/>
                  <a:alpha val="53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41" name="Titre 1"/>
          <p:cNvSpPr txBox="1">
            <a:spLocks/>
          </p:cNvSpPr>
          <p:nvPr/>
        </p:nvSpPr>
        <p:spPr>
          <a:xfrm>
            <a:off x="-178922" y="5559827"/>
            <a:ext cx="4579598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cap="all" dirty="0" smtClean="0">
                <a:solidFill>
                  <a:srgbClr val="4BACC6">
                    <a:lumMod val="60000"/>
                    <a:lumOff val="40000"/>
                    <a:alpha val="68000"/>
                  </a:srgbClr>
                </a:solidFill>
                <a:latin typeface="Arial Narrow" pitchFamily="34" charset="0"/>
                <a:ea typeface="+mj-ea"/>
              </a:rPr>
              <a:t>INTENSE BEAMS</a:t>
            </a:r>
            <a:endParaRPr lang="fr-FR" sz="3600" b="1" cap="all" dirty="0">
              <a:solidFill>
                <a:srgbClr val="4BACC6">
                  <a:lumMod val="60000"/>
                  <a:lumOff val="40000"/>
                  <a:alpha val="68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50" name="Titre 1"/>
          <p:cNvSpPr txBox="1">
            <a:spLocks/>
          </p:cNvSpPr>
          <p:nvPr/>
        </p:nvSpPr>
        <p:spPr>
          <a:xfrm>
            <a:off x="-376011" y="5791200"/>
            <a:ext cx="4041141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cap="all" dirty="0" smtClean="0">
                <a:solidFill>
                  <a:srgbClr val="31859C">
                    <a:alpha val="65000"/>
                  </a:srgbClr>
                </a:solidFill>
                <a:latin typeface="Arial Narrow" pitchFamily="34" charset="0"/>
                <a:ea typeface="+mj-ea"/>
              </a:rPr>
              <a:t>ION SOURCES</a:t>
            </a:r>
            <a:endParaRPr lang="fr-FR" sz="3200" b="1" cap="all" dirty="0">
              <a:solidFill>
                <a:srgbClr val="31859C">
                  <a:alpha val="65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9" name="Arc 48"/>
          <p:cNvSpPr>
            <a:spLocks noChangeArrowheads="1"/>
          </p:cNvSpPr>
          <p:nvPr/>
        </p:nvSpPr>
        <p:spPr bwMode="auto">
          <a:xfrm rot="14966412">
            <a:off x="4666409" y="3790220"/>
            <a:ext cx="1263650" cy="1447800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E46C0A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76200" y="2743200"/>
            <a:ext cx="456780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>
                <a:solidFill>
                  <a:srgbClr val="215968"/>
                </a:solidFill>
                <a:latin typeface="Arial Narrow" pitchFamily="34" charset="0"/>
              </a:rPr>
              <a:t>Superconducting</a:t>
            </a:r>
            <a:r>
              <a:rPr lang="fr-FR" sz="2200" b="1" dirty="0">
                <a:solidFill>
                  <a:srgbClr val="215968"/>
                </a:solidFill>
                <a:latin typeface="Arial Narrow" pitchFamily="34" charset="0"/>
              </a:rPr>
              <a:t> </a:t>
            </a:r>
            <a:r>
              <a:rPr lang="fr-FR" sz="2200" b="1" dirty="0" err="1">
                <a:solidFill>
                  <a:srgbClr val="215968"/>
                </a:solidFill>
                <a:latin typeface="Arial Narrow" pitchFamily="34" charset="0"/>
              </a:rPr>
              <a:t>accelerator</a:t>
            </a:r>
            <a:r>
              <a:rPr lang="fr-FR" sz="2200" b="1" dirty="0">
                <a:solidFill>
                  <a:srgbClr val="215968"/>
                </a:solidFill>
                <a:latin typeface="Arial Narrow" pitchFamily="34" charset="0"/>
              </a:rPr>
              <a:t>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cavities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and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cryotechnology</a:t>
            </a:r>
            <a:endParaRPr lang="fr-FR" sz="2200" b="1" dirty="0" smtClean="0">
              <a:solidFill>
                <a:srgbClr val="215968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Ion and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electron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sources</a:t>
            </a:r>
            <a:endParaRPr lang="fr-FR" sz="2200" b="1" dirty="0">
              <a:solidFill>
                <a:srgbClr val="215968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Target/source for radioactive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beams</a:t>
            </a:r>
            <a:endParaRPr lang="fr-FR" sz="2200" b="1" dirty="0">
              <a:solidFill>
                <a:srgbClr val="215968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Beam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dynamics</a:t>
            </a:r>
            <a:endParaRPr lang="fr-FR" sz="2200" b="1" dirty="0">
              <a:solidFill>
                <a:srgbClr val="215968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Laser </a:t>
            </a:r>
            <a:r>
              <a:rPr lang="en-US" sz="2200" b="1" dirty="0">
                <a:solidFill>
                  <a:srgbClr val="215968"/>
                </a:solidFill>
                <a:latin typeface="Arial Narrow" pitchFamily="34" charset="0"/>
              </a:rPr>
              <a:t>acceleration</a:t>
            </a:r>
            <a:endParaRPr lang="fr-FR" sz="2200" b="1" dirty="0">
              <a:solidFill>
                <a:srgbClr val="215968"/>
              </a:solidFill>
              <a:latin typeface="Arial Narrow" pitchFamily="34" charset="0"/>
            </a:endParaRPr>
          </a:p>
        </p:txBody>
      </p:sp>
      <p:sp>
        <p:nvSpPr>
          <p:cNvPr id="69" name="Arc 68"/>
          <p:cNvSpPr>
            <a:spLocks noChangeArrowheads="1"/>
          </p:cNvSpPr>
          <p:nvPr/>
        </p:nvSpPr>
        <p:spPr bwMode="auto">
          <a:xfrm rot="-6862596">
            <a:off x="6054136" y="2420538"/>
            <a:ext cx="1258888" cy="1095375"/>
          </a:xfrm>
          <a:custGeom>
            <a:avLst/>
            <a:gdLst>
              <a:gd name="T0" fmla="*/ 79561 w 1259537"/>
              <a:gd name="T1" fmla="*/ 281268 h 1095549"/>
              <a:gd name="T2" fmla="*/ 629769 w 1259537"/>
              <a:gd name="T3" fmla="*/ 547775 h 1095549"/>
              <a:gd name="T4" fmla="*/ 1253014 w 1259537"/>
              <a:gd name="T5" fmla="*/ 469140 h 1095549"/>
              <a:gd name="T6" fmla="*/ 1 60000 65536"/>
              <a:gd name="T7" fmla="*/ 3 60000 65536"/>
              <a:gd name="T8" fmla="*/ 1 60000 65536"/>
              <a:gd name="T9" fmla="*/ 79561 w 1259537"/>
              <a:gd name="T10" fmla="*/ 0 h 1095549"/>
              <a:gd name="T11" fmla="*/ 1253014 w 1259537"/>
              <a:gd name="T12" fmla="*/ 469140 h 10955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59537" h="1095549" stroke="0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  <a:lnTo>
                  <a:pt x="629769" y="547775"/>
                </a:lnTo>
                <a:close/>
              </a:path>
              <a:path w="1259537" h="1095549" fill="none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</a:path>
            </a:pathLst>
          </a:custGeom>
          <a:noFill/>
          <a:ln w="31750">
            <a:solidFill>
              <a:srgbClr val="E46C0A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70" name="Arc 69"/>
          <p:cNvSpPr>
            <a:spLocks noChangeArrowheads="1"/>
          </p:cNvSpPr>
          <p:nvPr/>
        </p:nvSpPr>
        <p:spPr bwMode="auto">
          <a:xfrm rot="4471234">
            <a:off x="6400126" y="4091703"/>
            <a:ext cx="1923690" cy="1538198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215968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71" name="Arc 70"/>
          <p:cNvSpPr>
            <a:spLocks noChangeArrowheads="1"/>
          </p:cNvSpPr>
          <p:nvPr/>
        </p:nvSpPr>
        <p:spPr bwMode="auto">
          <a:xfrm rot="7359564">
            <a:off x="7597367" y="2381252"/>
            <a:ext cx="1413123" cy="1331913"/>
          </a:xfrm>
          <a:custGeom>
            <a:avLst/>
            <a:gdLst>
              <a:gd name="T0" fmla="*/ 62011 w 1297185"/>
              <a:gd name="T1" fmla="*/ 381734 h 1331718"/>
              <a:gd name="T2" fmla="*/ 648593 w 1297185"/>
              <a:gd name="T3" fmla="*/ 665859 h 1331718"/>
              <a:gd name="T4" fmla="*/ 1240416 w 1297185"/>
              <a:gd name="T5" fmla="*/ 393432 h 1331718"/>
              <a:gd name="T6" fmla="*/ 1 60000 65536"/>
              <a:gd name="T7" fmla="*/ 3 60000 65536"/>
              <a:gd name="T8" fmla="*/ 1 60000 65536"/>
              <a:gd name="T9" fmla="*/ 62011 w 1297185"/>
              <a:gd name="T10" fmla="*/ 0 h 1331718"/>
              <a:gd name="T11" fmla="*/ 1240416 w 1297185"/>
              <a:gd name="T12" fmla="*/ 393432 h 13317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97185" h="1331718" stroke="0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  <a:lnTo>
                  <a:pt x="648593" y="665859"/>
                </a:lnTo>
                <a:close/>
              </a:path>
              <a:path w="1297185" h="1331718" fill="none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</a:path>
            </a:pathLst>
          </a:custGeom>
          <a:noFill/>
          <a:ln w="31750">
            <a:solidFill>
              <a:srgbClr val="215968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" t="-1192" r="-1777" b="1192"/>
          <a:stretch/>
        </p:blipFill>
        <p:spPr>
          <a:xfrm>
            <a:off x="6434518" y="2168846"/>
            <a:ext cx="2299103" cy="1627763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455" y="2362200"/>
            <a:ext cx="2068681" cy="1551510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ZoneTexte 33"/>
          <p:cNvSpPr txBox="1"/>
          <p:nvPr/>
        </p:nvSpPr>
        <p:spPr>
          <a:xfrm rot="16200000">
            <a:off x="7280530" y="3613716"/>
            <a:ext cx="34178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© CSNSM/Jean François Dars, </a:t>
            </a:r>
            <a:r>
              <a:rPr lang="fr-FR" sz="700" dirty="0" err="1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Desy</a:t>
            </a:r>
            <a:r>
              <a:rPr lang="fr-FR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</a:t>
            </a:r>
            <a:r>
              <a:rPr lang="fr-FR" sz="700" dirty="0" err="1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Hamburg</a:t>
            </a:r>
            <a:r>
              <a:rPr lang="fr-FR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, </a:t>
            </a:r>
            <a:r>
              <a:rPr lang="fr-FR" sz="700" dirty="0" err="1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Ganil</a:t>
            </a:r>
            <a:r>
              <a:rPr lang="fr-FR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, </a:t>
            </a:r>
            <a:r>
              <a:rPr lang="fr-FR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CNRS/IN2P3</a:t>
            </a:r>
            <a:br>
              <a:rPr lang="fr-FR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</a:br>
            <a:r>
              <a:rPr lang="fr-FR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Conception graphique : Anna </a:t>
            </a:r>
            <a:r>
              <a:rPr lang="fr-FR" sz="700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Thibeau</a:t>
            </a:r>
            <a:r>
              <a:rPr lang="fr-FR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(IPNL)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27584" y="95307"/>
            <a:ext cx="9145016" cy="765175"/>
          </a:xfrm>
        </p:spPr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fr-FR" sz="3000" b="1" dirty="0" smtClean="0">
                <a:solidFill>
                  <a:srgbClr val="4F81BD">
                    <a:lumMod val="75000"/>
                  </a:srgbClr>
                </a:solidFill>
                <a:ea typeface="+mn-ea"/>
                <a:cs typeface="+mn-cs"/>
              </a:rPr>
              <a:t>ACCELERATOR RESEARCH AND DEVELOPMENT</a:t>
            </a:r>
            <a:endParaRPr lang="fr-FR" sz="3000" b="1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1" r="-23999"/>
          <a:stretch/>
        </p:blipFill>
        <p:spPr>
          <a:xfrm>
            <a:off x="5234929" y="3878873"/>
            <a:ext cx="2780744" cy="1789241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1" t="324" r="-2" b="-324"/>
          <a:stretch/>
        </p:blipFill>
        <p:spPr>
          <a:xfrm>
            <a:off x="6502296" y="3902944"/>
            <a:ext cx="1346739" cy="1715853"/>
          </a:xfrm>
          <a:prstGeom prst="ellipse">
            <a:avLst/>
          </a:prstGeom>
        </p:spPr>
      </p:pic>
      <p:sp>
        <p:nvSpPr>
          <p:cNvPr id="37" name="Titre 1"/>
          <p:cNvSpPr txBox="1">
            <a:spLocks/>
          </p:cNvSpPr>
          <p:nvPr/>
        </p:nvSpPr>
        <p:spPr>
          <a:xfrm>
            <a:off x="59490" y="1417278"/>
            <a:ext cx="10477488" cy="762719"/>
          </a:xfrm>
          <a:prstGeom prst="rect">
            <a:avLst/>
          </a:prstGeom>
          <a:noFill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b="1" dirty="0" smtClean="0">
                <a:solidFill>
                  <a:schemeClr val="tx2"/>
                </a:solidFill>
                <a:latin typeface="+mj-lt"/>
              </a:rPr>
              <a:t>ACCELERATOR R&amp;D, TECHNOLOGICAL PLATFORMS  </a:t>
            </a:r>
            <a:endParaRPr lang="fr-FR" sz="2800" b="1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33" name="Connecteur droit 32"/>
          <p:cNvCxnSpPr/>
          <p:nvPr/>
        </p:nvCxnSpPr>
        <p:spPr>
          <a:xfrm>
            <a:off x="1979712" y="836613"/>
            <a:ext cx="7164288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912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-1" y="6215045"/>
            <a:ext cx="9144000" cy="7120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286000"/>
            <a:ext cx="9144000" cy="3276000"/>
          </a:xfrm>
          <a:prstGeom prst="rect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-34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" t="1" r="12714" b="-29021"/>
          <a:stretch/>
        </p:blipFill>
        <p:spPr>
          <a:xfrm>
            <a:off x="4428532" y="1227136"/>
            <a:ext cx="6369273" cy="5580000"/>
          </a:xfrm>
          <a:prstGeom prst="ellipse">
            <a:avLst/>
          </a:prstGeom>
          <a:noFill/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54" name="Titre 1"/>
          <p:cNvSpPr txBox="1">
            <a:spLocks/>
          </p:cNvSpPr>
          <p:nvPr/>
        </p:nvSpPr>
        <p:spPr>
          <a:xfrm>
            <a:off x="5866639" y="5542540"/>
            <a:ext cx="3733800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cap="all" dirty="0" smtClean="0">
                <a:solidFill>
                  <a:srgbClr val="93CDDD">
                    <a:alpha val="68000"/>
                  </a:srgbClr>
                </a:solidFill>
                <a:latin typeface="Arial Narrow" pitchFamily="34" charset="0"/>
                <a:ea typeface="+mj-ea"/>
              </a:rPr>
              <a:t>CMOS</a:t>
            </a:r>
            <a:endParaRPr lang="fr-FR" sz="3600" b="1" cap="all" dirty="0">
              <a:solidFill>
                <a:srgbClr val="93CDDD">
                  <a:alpha val="68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3" name="Titre 1"/>
          <p:cNvSpPr txBox="1">
            <a:spLocks/>
          </p:cNvSpPr>
          <p:nvPr/>
        </p:nvSpPr>
        <p:spPr>
          <a:xfrm>
            <a:off x="5662458" y="5801015"/>
            <a:ext cx="3973289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cap="all" dirty="0">
                <a:solidFill>
                  <a:srgbClr val="31859C">
                    <a:alpha val="65000"/>
                  </a:srgbClr>
                </a:solidFill>
                <a:latin typeface="Arial Narrow" pitchFamily="34" charset="0"/>
                <a:ea typeface="+mj-ea"/>
              </a:rPr>
              <a:t>Ultra-</a:t>
            </a:r>
            <a:r>
              <a:rPr lang="fr-FR" sz="3200" b="1" cap="all" dirty="0" err="1">
                <a:solidFill>
                  <a:srgbClr val="31859C">
                    <a:alpha val="65000"/>
                  </a:srgbClr>
                </a:solidFill>
                <a:latin typeface="Arial Narrow" pitchFamily="34" charset="0"/>
                <a:ea typeface="+mj-ea"/>
              </a:rPr>
              <a:t>granulary</a:t>
            </a:r>
            <a:endParaRPr lang="fr-FR" sz="3200" b="1" cap="all" dirty="0">
              <a:solidFill>
                <a:srgbClr val="31859C">
                  <a:alpha val="65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51" name="Titre 1"/>
          <p:cNvSpPr txBox="1">
            <a:spLocks/>
          </p:cNvSpPr>
          <p:nvPr/>
        </p:nvSpPr>
        <p:spPr>
          <a:xfrm>
            <a:off x="3122002" y="5789823"/>
            <a:ext cx="2899995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dirty="0" smtClean="0">
                <a:solidFill>
                  <a:schemeClr val="accent5">
                    <a:lumMod val="60000"/>
                    <a:lumOff val="40000"/>
                    <a:alpha val="68000"/>
                  </a:schemeClr>
                </a:solidFill>
                <a:latin typeface="Arial Narrow" pitchFamily="34" charset="0"/>
                <a:ea typeface="+mj-ea"/>
              </a:rPr>
              <a:t>IMAGERS</a:t>
            </a:r>
            <a:endParaRPr lang="fr-FR" sz="3600" b="1" dirty="0">
              <a:solidFill>
                <a:schemeClr val="accent5">
                  <a:lumMod val="60000"/>
                  <a:lumOff val="40000"/>
                  <a:alpha val="68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2" name="Titre 1"/>
          <p:cNvSpPr txBox="1">
            <a:spLocks/>
          </p:cNvSpPr>
          <p:nvPr/>
        </p:nvSpPr>
        <p:spPr>
          <a:xfrm>
            <a:off x="4342595" y="5535101"/>
            <a:ext cx="2668591" cy="533400"/>
          </a:xfrm>
          <a:prstGeom prst="rect">
            <a:avLst/>
          </a:prstGeom>
          <a:noFill/>
          <a:effectLst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dirty="0" smtClean="0">
                <a:solidFill>
                  <a:schemeClr val="accent5">
                    <a:lumMod val="75000"/>
                    <a:alpha val="65000"/>
                  </a:schemeClr>
                </a:solidFill>
                <a:latin typeface="Arial Narrow" pitchFamily="34" charset="0"/>
                <a:ea typeface="+mj-ea"/>
              </a:rPr>
              <a:t>BOLOMETERS</a:t>
            </a:r>
            <a:endParaRPr lang="fr-FR" sz="3200" b="1" cap="all" dirty="0">
              <a:solidFill>
                <a:schemeClr val="accent5">
                  <a:lumMod val="75000"/>
                  <a:alpha val="65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67" name="Ellipse 66"/>
          <p:cNvSpPr/>
          <p:nvPr/>
        </p:nvSpPr>
        <p:spPr>
          <a:xfrm>
            <a:off x="4191000" y="22860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8" name="Ellipse 67"/>
          <p:cNvSpPr/>
          <p:nvPr/>
        </p:nvSpPr>
        <p:spPr>
          <a:xfrm>
            <a:off x="1644560" y="3001114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6" name="Ellipse 65"/>
          <p:cNvSpPr/>
          <p:nvPr/>
        </p:nvSpPr>
        <p:spPr>
          <a:xfrm>
            <a:off x="-457200" y="23622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5" name="Ellipse 64"/>
          <p:cNvSpPr/>
          <p:nvPr/>
        </p:nvSpPr>
        <p:spPr>
          <a:xfrm>
            <a:off x="7010400" y="28956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53" name="Titre 1"/>
          <p:cNvSpPr txBox="1">
            <a:spLocks/>
          </p:cNvSpPr>
          <p:nvPr/>
        </p:nvSpPr>
        <p:spPr>
          <a:xfrm>
            <a:off x="-295630" y="1123821"/>
            <a:ext cx="7695354" cy="10668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7300" b="1" dirty="0" smtClean="0">
                <a:solidFill>
                  <a:schemeClr val="accent5">
                    <a:lumMod val="40000"/>
                    <a:lumOff val="60000"/>
                    <a:alpha val="53000"/>
                  </a:schemeClr>
                </a:solidFill>
                <a:latin typeface="Arial Narrow" pitchFamily="34" charset="0"/>
                <a:ea typeface="+mj-ea"/>
              </a:rPr>
              <a:t>INSTRUMENTATION</a:t>
            </a:r>
            <a:endParaRPr lang="fr-FR" sz="7300" b="1" dirty="0">
              <a:solidFill>
                <a:schemeClr val="accent5">
                  <a:lumMod val="40000"/>
                  <a:lumOff val="60000"/>
                  <a:alpha val="53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41" name="Titre 1"/>
          <p:cNvSpPr txBox="1">
            <a:spLocks/>
          </p:cNvSpPr>
          <p:nvPr/>
        </p:nvSpPr>
        <p:spPr>
          <a:xfrm>
            <a:off x="-178922" y="5559827"/>
            <a:ext cx="4579598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cap="all" dirty="0" err="1" smtClean="0">
                <a:solidFill>
                  <a:srgbClr val="4BACC6">
                    <a:lumMod val="60000"/>
                    <a:lumOff val="40000"/>
                    <a:alpha val="68000"/>
                  </a:srgbClr>
                </a:solidFill>
                <a:latin typeface="Arial Narrow" pitchFamily="34" charset="0"/>
                <a:ea typeface="+mj-ea"/>
              </a:rPr>
              <a:t>MICROELECTRONIcs</a:t>
            </a:r>
            <a:endParaRPr lang="fr-FR" sz="3600" b="1" cap="all" dirty="0">
              <a:solidFill>
                <a:srgbClr val="4BACC6">
                  <a:lumMod val="60000"/>
                  <a:lumOff val="40000"/>
                  <a:alpha val="68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37" name="Titre 1"/>
          <p:cNvSpPr txBox="1">
            <a:spLocks/>
          </p:cNvSpPr>
          <p:nvPr/>
        </p:nvSpPr>
        <p:spPr>
          <a:xfrm>
            <a:off x="59490" y="1417278"/>
            <a:ext cx="10477488" cy="762719"/>
          </a:xfrm>
          <a:prstGeom prst="rect">
            <a:avLst/>
          </a:prstGeom>
          <a:noFill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700" b="1" dirty="0" smtClean="0">
                <a:solidFill>
                  <a:schemeClr val="tx2"/>
                </a:solidFill>
                <a:latin typeface="+mj-lt"/>
              </a:rPr>
              <a:t>INSTRUMENTATION, DETECTORS, TECHNOLOGY TRANSFER</a:t>
            </a:r>
            <a:endParaRPr lang="fr-FR" sz="27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0" name="Titre 1"/>
          <p:cNvSpPr txBox="1">
            <a:spLocks/>
          </p:cNvSpPr>
          <p:nvPr/>
        </p:nvSpPr>
        <p:spPr>
          <a:xfrm>
            <a:off x="-376011" y="5791200"/>
            <a:ext cx="4041141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cap="all" dirty="0" smtClean="0">
                <a:solidFill>
                  <a:srgbClr val="31859C">
                    <a:alpha val="65000"/>
                  </a:srgbClr>
                </a:solidFill>
                <a:latin typeface="Arial Narrow" pitchFamily="34" charset="0"/>
                <a:ea typeface="+mj-ea"/>
              </a:rPr>
              <a:t>HODOSCOPES</a:t>
            </a:r>
            <a:endParaRPr lang="fr-FR" sz="3200" b="1" cap="all" dirty="0">
              <a:solidFill>
                <a:srgbClr val="31859C">
                  <a:alpha val="65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9" name="Arc 48"/>
          <p:cNvSpPr>
            <a:spLocks noChangeArrowheads="1"/>
          </p:cNvSpPr>
          <p:nvPr/>
        </p:nvSpPr>
        <p:spPr bwMode="auto">
          <a:xfrm rot="14259887">
            <a:off x="4746299" y="3683555"/>
            <a:ext cx="1263650" cy="1447800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E46C0A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76200" y="2743200"/>
            <a:ext cx="41148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Silicon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detectors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Photo-detectors</a:t>
            </a:r>
            <a:r>
              <a:rPr lang="fr-FR" sz="2200" b="1" dirty="0">
                <a:solidFill>
                  <a:srgbClr val="215968"/>
                </a:solidFill>
                <a:latin typeface="Arial Narrow" pitchFamily="34" charset="0"/>
              </a:rPr>
              <a:t>, 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new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generation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scintillators</a:t>
            </a:r>
            <a:endParaRPr lang="fr-FR" sz="2200" b="1" dirty="0">
              <a:solidFill>
                <a:srgbClr val="215968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Gaseous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detectors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>
                <a:solidFill>
                  <a:srgbClr val="215968"/>
                </a:solidFill>
                <a:latin typeface="Arial Narrow" pitchFamily="34" charset="0"/>
              </a:rPr>
              <a:t>B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olometers</a:t>
            </a:r>
            <a:endParaRPr lang="fr-FR" sz="2200" b="1" dirty="0" smtClean="0">
              <a:solidFill>
                <a:srgbClr val="215968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>
                <a:solidFill>
                  <a:srgbClr val="215968"/>
                </a:solidFill>
                <a:latin typeface="Arial Narrow" pitchFamily="34" charset="0"/>
              </a:rPr>
              <a:t>M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icroelectronics</a:t>
            </a:r>
            <a:endParaRPr lang="fr-FR" sz="2200" b="1" dirty="0">
              <a:solidFill>
                <a:srgbClr val="215968"/>
              </a:solidFill>
              <a:latin typeface="Arial Narrow" pitchFamily="34" charset="0"/>
            </a:endParaRPr>
          </a:p>
        </p:txBody>
      </p:sp>
      <p:sp>
        <p:nvSpPr>
          <p:cNvPr id="69" name="Arc 68"/>
          <p:cNvSpPr>
            <a:spLocks noChangeArrowheads="1"/>
          </p:cNvSpPr>
          <p:nvPr/>
        </p:nvSpPr>
        <p:spPr bwMode="auto">
          <a:xfrm rot="-6862596">
            <a:off x="6141259" y="2420538"/>
            <a:ext cx="1258888" cy="1095375"/>
          </a:xfrm>
          <a:custGeom>
            <a:avLst/>
            <a:gdLst>
              <a:gd name="T0" fmla="*/ 79561 w 1259537"/>
              <a:gd name="T1" fmla="*/ 281268 h 1095549"/>
              <a:gd name="T2" fmla="*/ 629769 w 1259537"/>
              <a:gd name="T3" fmla="*/ 547775 h 1095549"/>
              <a:gd name="T4" fmla="*/ 1253014 w 1259537"/>
              <a:gd name="T5" fmla="*/ 469140 h 1095549"/>
              <a:gd name="T6" fmla="*/ 1 60000 65536"/>
              <a:gd name="T7" fmla="*/ 3 60000 65536"/>
              <a:gd name="T8" fmla="*/ 1 60000 65536"/>
              <a:gd name="T9" fmla="*/ 79561 w 1259537"/>
              <a:gd name="T10" fmla="*/ 0 h 1095549"/>
              <a:gd name="T11" fmla="*/ 1253014 w 1259537"/>
              <a:gd name="T12" fmla="*/ 469140 h 10955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59537" h="1095549" stroke="0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  <a:lnTo>
                  <a:pt x="629769" y="547775"/>
                </a:lnTo>
                <a:close/>
              </a:path>
              <a:path w="1259537" h="1095549" fill="none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</a:path>
            </a:pathLst>
          </a:custGeom>
          <a:noFill/>
          <a:ln w="31750">
            <a:solidFill>
              <a:srgbClr val="E46C0A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70" name="Arc 69"/>
          <p:cNvSpPr>
            <a:spLocks noChangeArrowheads="1"/>
          </p:cNvSpPr>
          <p:nvPr/>
        </p:nvSpPr>
        <p:spPr bwMode="auto">
          <a:xfrm rot="3979569">
            <a:off x="6771693" y="4209967"/>
            <a:ext cx="1923690" cy="1538198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215968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71" name="Arc 70"/>
          <p:cNvSpPr>
            <a:spLocks noChangeArrowheads="1"/>
          </p:cNvSpPr>
          <p:nvPr/>
        </p:nvSpPr>
        <p:spPr bwMode="auto">
          <a:xfrm rot="7300355">
            <a:off x="7658125" y="2121931"/>
            <a:ext cx="1298575" cy="1331913"/>
          </a:xfrm>
          <a:custGeom>
            <a:avLst/>
            <a:gdLst>
              <a:gd name="T0" fmla="*/ 62011 w 1297185"/>
              <a:gd name="T1" fmla="*/ 381734 h 1331718"/>
              <a:gd name="T2" fmla="*/ 648593 w 1297185"/>
              <a:gd name="T3" fmla="*/ 665859 h 1331718"/>
              <a:gd name="T4" fmla="*/ 1240416 w 1297185"/>
              <a:gd name="T5" fmla="*/ 393432 h 1331718"/>
              <a:gd name="T6" fmla="*/ 1 60000 65536"/>
              <a:gd name="T7" fmla="*/ 3 60000 65536"/>
              <a:gd name="T8" fmla="*/ 1 60000 65536"/>
              <a:gd name="T9" fmla="*/ 62011 w 1297185"/>
              <a:gd name="T10" fmla="*/ 0 h 1331718"/>
              <a:gd name="T11" fmla="*/ 1240416 w 1297185"/>
              <a:gd name="T12" fmla="*/ 393432 h 13317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97185" h="1331718" stroke="0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  <a:lnTo>
                  <a:pt x="648593" y="665859"/>
                </a:lnTo>
                <a:close/>
              </a:path>
              <a:path w="1297185" h="1331718" fill="none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</a:path>
            </a:pathLst>
          </a:custGeom>
          <a:noFill/>
          <a:ln w="31750">
            <a:solidFill>
              <a:srgbClr val="215968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511" y="2057017"/>
            <a:ext cx="2069855" cy="1543630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457" y="3974305"/>
            <a:ext cx="2293919" cy="1652673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ZoneTexte 33"/>
          <p:cNvSpPr txBox="1"/>
          <p:nvPr/>
        </p:nvSpPr>
        <p:spPr>
          <a:xfrm rot="16200000">
            <a:off x="7682662" y="4206774"/>
            <a:ext cx="2722625" cy="2000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© LSM, D.R., </a:t>
            </a:r>
            <a:r>
              <a:rPr lang="fr-FR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IPNL – Conception graphique : Anna </a:t>
            </a:r>
            <a:r>
              <a:rPr lang="fr-FR" sz="700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Thibeau</a:t>
            </a:r>
            <a:r>
              <a:rPr lang="fr-FR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(IPNL)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88173" y="120933"/>
            <a:ext cx="7772400" cy="765175"/>
          </a:xfrm>
        </p:spPr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fr-FR" sz="3400" b="1" dirty="0" smtClean="0">
                <a:solidFill>
                  <a:srgbClr val="4F81BD">
                    <a:lumMod val="75000"/>
                  </a:srgbClr>
                </a:solidFill>
                <a:ea typeface="+mn-ea"/>
                <a:cs typeface="+mn-cs"/>
              </a:rPr>
              <a:t>INSTRUMENTATION AND DETECTORS</a:t>
            </a:r>
            <a:endParaRPr lang="fr-FR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698" y="2578590"/>
            <a:ext cx="1828800" cy="1371600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6" t="-1137" r="-750" b="11610"/>
          <a:stretch/>
        </p:blipFill>
        <p:spPr>
          <a:xfrm>
            <a:off x="5754711" y="4407456"/>
            <a:ext cx="1371600" cy="1216125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33" name="Connecteur droit 32"/>
          <p:cNvCxnSpPr/>
          <p:nvPr/>
        </p:nvCxnSpPr>
        <p:spPr>
          <a:xfrm>
            <a:off x="1979712" y="836613"/>
            <a:ext cx="7164288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921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-1" y="6215045"/>
            <a:ext cx="9144000" cy="7120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286000"/>
            <a:ext cx="9144000" cy="3276000"/>
          </a:xfrm>
          <a:prstGeom prst="rect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-34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" t="1" r="12714" b="-29021"/>
          <a:stretch/>
        </p:blipFill>
        <p:spPr>
          <a:xfrm>
            <a:off x="4428532" y="1227136"/>
            <a:ext cx="6369273" cy="5580000"/>
          </a:xfrm>
          <a:prstGeom prst="ellipse">
            <a:avLst/>
          </a:prstGeom>
          <a:noFill/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54" name="Titre 1"/>
          <p:cNvSpPr txBox="1">
            <a:spLocks/>
          </p:cNvSpPr>
          <p:nvPr/>
        </p:nvSpPr>
        <p:spPr>
          <a:xfrm>
            <a:off x="6598076" y="5518014"/>
            <a:ext cx="3199013" cy="533400"/>
          </a:xfrm>
          <a:prstGeom prst="rect">
            <a:avLst/>
          </a:prstGeom>
          <a:noFill/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fr-FR" sz="3600" b="1" cap="all" dirty="0" smtClean="0">
                <a:solidFill>
                  <a:srgbClr val="93CDDD">
                    <a:alpha val="68000"/>
                  </a:srgbClr>
                </a:solidFill>
                <a:latin typeface="Arial Narrow" pitchFamily="34" charset="0"/>
                <a:ea typeface="+mj-ea"/>
              </a:rPr>
              <a:t>REACTORS</a:t>
            </a:r>
            <a:endParaRPr lang="fr-FR" sz="3600" b="1" cap="all" dirty="0">
              <a:solidFill>
                <a:srgbClr val="93CDDD">
                  <a:alpha val="68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3" name="Titre 1"/>
          <p:cNvSpPr txBox="1">
            <a:spLocks/>
          </p:cNvSpPr>
          <p:nvPr/>
        </p:nvSpPr>
        <p:spPr>
          <a:xfrm>
            <a:off x="7529358" y="5789823"/>
            <a:ext cx="1638866" cy="533400"/>
          </a:xfrm>
          <a:prstGeom prst="rect">
            <a:avLst/>
          </a:prstGeom>
          <a:noFill/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fr-FR" sz="3200" b="1" cap="all" dirty="0" smtClean="0">
                <a:solidFill>
                  <a:srgbClr val="31859C">
                    <a:alpha val="65000"/>
                  </a:srgbClr>
                </a:solidFill>
                <a:latin typeface="Arial Narrow" pitchFamily="34" charset="0"/>
                <a:ea typeface="+mj-ea"/>
              </a:rPr>
              <a:t>ADS</a:t>
            </a:r>
            <a:endParaRPr lang="fr-FR" sz="3200" b="1" cap="all" dirty="0">
              <a:solidFill>
                <a:srgbClr val="31859C">
                  <a:alpha val="65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51" name="Titre 1"/>
          <p:cNvSpPr txBox="1">
            <a:spLocks/>
          </p:cNvSpPr>
          <p:nvPr/>
        </p:nvSpPr>
        <p:spPr>
          <a:xfrm>
            <a:off x="3326217" y="5777767"/>
            <a:ext cx="4961802" cy="533400"/>
          </a:xfrm>
          <a:prstGeom prst="rect">
            <a:avLst/>
          </a:prstGeom>
          <a:noFill/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fr-FR" sz="3600" b="1" dirty="0" smtClean="0">
                <a:solidFill>
                  <a:schemeClr val="accent5">
                    <a:lumMod val="60000"/>
                    <a:lumOff val="40000"/>
                    <a:alpha val="68000"/>
                  </a:schemeClr>
                </a:solidFill>
                <a:latin typeface="Arial Narrow" pitchFamily="34" charset="0"/>
                <a:ea typeface="+mj-ea"/>
              </a:rPr>
              <a:t>NUCLEAR WASTES</a:t>
            </a:r>
            <a:endParaRPr lang="fr-FR" sz="3600" b="1" dirty="0">
              <a:solidFill>
                <a:schemeClr val="accent5">
                  <a:lumMod val="60000"/>
                  <a:lumOff val="40000"/>
                  <a:alpha val="68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2" name="Titre 1"/>
          <p:cNvSpPr txBox="1">
            <a:spLocks/>
          </p:cNvSpPr>
          <p:nvPr/>
        </p:nvSpPr>
        <p:spPr>
          <a:xfrm>
            <a:off x="3517487" y="5531686"/>
            <a:ext cx="2923024" cy="533400"/>
          </a:xfrm>
          <a:prstGeom prst="rect">
            <a:avLst/>
          </a:prstGeom>
          <a:noFill/>
          <a:effectLst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dirty="0" smtClean="0">
                <a:solidFill>
                  <a:schemeClr val="accent5">
                    <a:lumMod val="75000"/>
                    <a:alpha val="65000"/>
                  </a:schemeClr>
                </a:solidFill>
                <a:latin typeface="Arial Narrow" pitchFamily="34" charset="0"/>
                <a:ea typeface="+mj-ea"/>
              </a:rPr>
              <a:t>MOLTEN SALTS</a:t>
            </a:r>
            <a:endParaRPr lang="fr-FR" sz="3200" b="1" cap="all" dirty="0">
              <a:solidFill>
                <a:schemeClr val="accent5">
                  <a:lumMod val="75000"/>
                  <a:alpha val="65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67" name="Ellipse 66"/>
          <p:cNvSpPr/>
          <p:nvPr/>
        </p:nvSpPr>
        <p:spPr>
          <a:xfrm>
            <a:off x="4191000" y="22860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8" name="Ellipse 67"/>
          <p:cNvSpPr/>
          <p:nvPr/>
        </p:nvSpPr>
        <p:spPr>
          <a:xfrm>
            <a:off x="1644560" y="3001114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6" name="Ellipse 65"/>
          <p:cNvSpPr/>
          <p:nvPr/>
        </p:nvSpPr>
        <p:spPr>
          <a:xfrm>
            <a:off x="-457200" y="23622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5" name="Ellipse 64"/>
          <p:cNvSpPr/>
          <p:nvPr/>
        </p:nvSpPr>
        <p:spPr>
          <a:xfrm>
            <a:off x="7010400" y="28956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53" name="Titre 1"/>
          <p:cNvSpPr txBox="1">
            <a:spLocks/>
          </p:cNvSpPr>
          <p:nvPr/>
        </p:nvSpPr>
        <p:spPr>
          <a:xfrm>
            <a:off x="-143416" y="1113197"/>
            <a:ext cx="9822428" cy="1066800"/>
          </a:xfrm>
          <a:prstGeom prst="rect">
            <a:avLst/>
          </a:prstGeom>
          <a:noFill/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fr-FR" sz="7300" b="1" dirty="0" smtClean="0">
                <a:solidFill>
                  <a:schemeClr val="accent5">
                    <a:lumMod val="40000"/>
                    <a:lumOff val="60000"/>
                    <a:alpha val="53000"/>
                  </a:schemeClr>
                </a:solidFill>
                <a:latin typeface="Arial Narrow" pitchFamily="34" charset="0"/>
                <a:ea typeface="+mj-ea"/>
              </a:rPr>
              <a:t>BACK-END OF THE NUCL</a:t>
            </a:r>
            <a:endParaRPr lang="fr-FR" sz="7300" b="1" dirty="0">
              <a:solidFill>
                <a:schemeClr val="accent5">
                  <a:lumMod val="40000"/>
                  <a:lumOff val="60000"/>
                  <a:alpha val="53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41" name="Titre 1"/>
          <p:cNvSpPr txBox="1">
            <a:spLocks/>
          </p:cNvSpPr>
          <p:nvPr/>
        </p:nvSpPr>
        <p:spPr>
          <a:xfrm>
            <a:off x="-22757" y="5543927"/>
            <a:ext cx="3750553" cy="533400"/>
          </a:xfrm>
          <a:prstGeom prst="rect">
            <a:avLst/>
          </a:prstGeom>
          <a:noFill/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fr-FR" sz="3600" b="1" cap="all" dirty="0" smtClean="0">
                <a:solidFill>
                  <a:srgbClr val="4BACC6">
                    <a:lumMod val="60000"/>
                    <a:lumOff val="40000"/>
                    <a:alpha val="68000"/>
                  </a:srgbClr>
                </a:solidFill>
                <a:latin typeface="Arial Narrow" pitchFamily="34" charset="0"/>
                <a:ea typeface="+mj-ea"/>
              </a:rPr>
              <a:t>TRANSMUTATION</a:t>
            </a:r>
            <a:endParaRPr lang="fr-FR" sz="3600" b="1" cap="all" dirty="0">
              <a:solidFill>
                <a:srgbClr val="4BACC6">
                  <a:lumMod val="60000"/>
                  <a:lumOff val="40000"/>
                  <a:alpha val="68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37" name="Titre 1"/>
          <p:cNvSpPr txBox="1">
            <a:spLocks/>
          </p:cNvSpPr>
          <p:nvPr/>
        </p:nvSpPr>
        <p:spPr>
          <a:xfrm>
            <a:off x="59490" y="1417278"/>
            <a:ext cx="10477488" cy="762719"/>
          </a:xfrm>
          <a:prstGeom prst="rect">
            <a:avLst/>
          </a:prstGeom>
          <a:noFill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b="1" dirty="0" smtClean="0">
                <a:solidFill>
                  <a:schemeClr val="tx2"/>
                </a:solidFill>
                <a:latin typeface="+mj-lt"/>
              </a:rPr>
              <a:t>BACK-END OF THE NUCLEAR FUEL CYCLE, NUCLEAR ENERGY</a:t>
            </a:r>
            <a:endParaRPr lang="fr-FR" sz="28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0" name="Titre 1"/>
          <p:cNvSpPr txBox="1">
            <a:spLocks/>
          </p:cNvSpPr>
          <p:nvPr/>
        </p:nvSpPr>
        <p:spPr>
          <a:xfrm>
            <a:off x="-313345" y="5789823"/>
            <a:ext cx="4041141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cap="all" dirty="0" err="1" smtClean="0">
                <a:solidFill>
                  <a:srgbClr val="31859C">
                    <a:alpha val="65000"/>
                  </a:srgbClr>
                </a:solidFill>
                <a:latin typeface="Arial Narrow" pitchFamily="34" charset="0"/>
                <a:ea typeface="+mj-ea"/>
              </a:rPr>
              <a:t>RADIOCHEmIstry</a:t>
            </a:r>
            <a:endParaRPr lang="fr-FR" sz="3200" b="1" cap="all" dirty="0">
              <a:solidFill>
                <a:srgbClr val="31859C">
                  <a:alpha val="65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9" name="Arc 48"/>
          <p:cNvSpPr>
            <a:spLocks noChangeArrowheads="1"/>
          </p:cNvSpPr>
          <p:nvPr/>
        </p:nvSpPr>
        <p:spPr bwMode="auto">
          <a:xfrm rot="13971586">
            <a:off x="4889767" y="3687483"/>
            <a:ext cx="1263650" cy="1447800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E46C0A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76200" y="2743200"/>
            <a:ext cx="4114800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200" b="1" dirty="0">
                <a:solidFill>
                  <a:srgbClr val="215968"/>
                </a:solidFill>
                <a:latin typeface="Arial Narrow" pitchFamily="34" charset="0"/>
              </a:rPr>
              <a:t>T</a:t>
            </a: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ransmutation </a:t>
            </a:r>
            <a:r>
              <a:rPr lang="en-US" sz="2200" b="1" dirty="0">
                <a:solidFill>
                  <a:srgbClr val="215968"/>
                </a:solidFill>
                <a:latin typeface="Arial Narrow" pitchFamily="34" charset="0"/>
              </a:rPr>
              <a:t>of </a:t>
            </a: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nuclear </a:t>
            </a:r>
            <a:r>
              <a:rPr lang="en-US" sz="2200" b="1" dirty="0">
                <a:solidFill>
                  <a:srgbClr val="215968"/>
                </a:solidFill>
                <a:latin typeface="Arial Narrow" pitchFamily="34" charset="0"/>
              </a:rPr>
              <a:t>waste by </a:t>
            </a: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ADS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200" b="1" dirty="0">
                <a:solidFill>
                  <a:srgbClr val="215968"/>
                </a:solidFill>
                <a:latin typeface="Arial Narrow" pitchFamily="34" charset="0"/>
              </a:rPr>
              <a:t>I</a:t>
            </a: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nnovating </a:t>
            </a:r>
            <a:r>
              <a:rPr lang="en-US" sz="2200" b="1" dirty="0">
                <a:solidFill>
                  <a:srgbClr val="215968"/>
                </a:solidFill>
                <a:latin typeface="Arial Narrow" pitchFamily="34" charset="0"/>
              </a:rPr>
              <a:t>nuclear systems with low </a:t>
            </a: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wastes (thorium)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Waste storage radiochemistry</a:t>
            </a:r>
            <a:r>
              <a:rPr lang="fr-FR" sz="1400" b="1" dirty="0" smtClean="0">
                <a:solidFill>
                  <a:srgbClr val="215968"/>
                </a:solidFill>
                <a:latin typeface="Arial Narrow" pitchFamily="34" charset="0"/>
              </a:rPr>
              <a:t/>
            </a:r>
            <a:br>
              <a:rPr lang="fr-FR" sz="1400" b="1" dirty="0" smtClean="0">
                <a:solidFill>
                  <a:srgbClr val="215968"/>
                </a:solidFill>
                <a:latin typeface="Arial Narrow" pitchFamily="34" charset="0"/>
              </a:rPr>
            </a:br>
            <a:endParaRPr lang="fr-FR" sz="1400" b="1" dirty="0">
              <a:solidFill>
                <a:srgbClr val="215968"/>
              </a:solidFill>
              <a:latin typeface="Arial Narrow" pitchFamily="34" charset="0"/>
            </a:endParaRPr>
          </a:p>
        </p:txBody>
      </p:sp>
      <p:sp>
        <p:nvSpPr>
          <p:cNvPr id="69" name="Arc 68"/>
          <p:cNvSpPr>
            <a:spLocks noChangeArrowheads="1"/>
          </p:cNvSpPr>
          <p:nvPr/>
        </p:nvSpPr>
        <p:spPr bwMode="auto">
          <a:xfrm rot="-6862596">
            <a:off x="6141259" y="2420538"/>
            <a:ext cx="1258888" cy="1095375"/>
          </a:xfrm>
          <a:custGeom>
            <a:avLst/>
            <a:gdLst>
              <a:gd name="T0" fmla="*/ 79561 w 1259537"/>
              <a:gd name="T1" fmla="*/ 281268 h 1095549"/>
              <a:gd name="T2" fmla="*/ 629769 w 1259537"/>
              <a:gd name="T3" fmla="*/ 547775 h 1095549"/>
              <a:gd name="T4" fmla="*/ 1253014 w 1259537"/>
              <a:gd name="T5" fmla="*/ 469140 h 1095549"/>
              <a:gd name="T6" fmla="*/ 1 60000 65536"/>
              <a:gd name="T7" fmla="*/ 3 60000 65536"/>
              <a:gd name="T8" fmla="*/ 1 60000 65536"/>
              <a:gd name="T9" fmla="*/ 79561 w 1259537"/>
              <a:gd name="T10" fmla="*/ 0 h 1095549"/>
              <a:gd name="T11" fmla="*/ 1253014 w 1259537"/>
              <a:gd name="T12" fmla="*/ 469140 h 10955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59537" h="1095549" stroke="0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  <a:lnTo>
                  <a:pt x="629769" y="547775"/>
                </a:lnTo>
                <a:close/>
              </a:path>
              <a:path w="1259537" h="1095549" fill="none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</a:path>
            </a:pathLst>
          </a:custGeom>
          <a:noFill/>
          <a:ln w="31750">
            <a:solidFill>
              <a:srgbClr val="E46C0A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70" name="Arc 69"/>
          <p:cNvSpPr>
            <a:spLocks noChangeArrowheads="1"/>
          </p:cNvSpPr>
          <p:nvPr/>
        </p:nvSpPr>
        <p:spPr bwMode="auto">
          <a:xfrm rot="3979569">
            <a:off x="6771693" y="4209967"/>
            <a:ext cx="1923690" cy="1538198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215968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71" name="Arc 70"/>
          <p:cNvSpPr>
            <a:spLocks noChangeArrowheads="1"/>
          </p:cNvSpPr>
          <p:nvPr/>
        </p:nvSpPr>
        <p:spPr bwMode="auto">
          <a:xfrm rot="7489160">
            <a:off x="7326849" y="2219240"/>
            <a:ext cx="1599051" cy="1425964"/>
          </a:xfrm>
          <a:custGeom>
            <a:avLst/>
            <a:gdLst>
              <a:gd name="T0" fmla="*/ 62011 w 1297185"/>
              <a:gd name="T1" fmla="*/ 381734 h 1331718"/>
              <a:gd name="T2" fmla="*/ 648593 w 1297185"/>
              <a:gd name="T3" fmla="*/ 665859 h 1331718"/>
              <a:gd name="T4" fmla="*/ 1240416 w 1297185"/>
              <a:gd name="T5" fmla="*/ 393432 h 1331718"/>
              <a:gd name="T6" fmla="*/ 1 60000 65536"/>
              <a:gd name="T7" fmla="*/ 3 60000 65536"/>
              <a:gd name="T8" fmla="*/ 1 60000 65536"/>
              <a:gd name="T9" fmla="*/ 62011 w 1297185"/>
              <a:gd name="T10" fmla="*/ 0 h 1331718"/>
              <a:gd name="T11" fmla="*/ 1240416 w 1297185"/>
              <a:gd name="T12" fmla="*/ 393432 h 13317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97185" h="1331718" stroke="0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  <a:lnTo>
                  <a:pt x="648593" y="665859"/>
                </a:lnTo>
                <a:close/>
              </a:path>
              <a:path w="1297185" h="1331718" fill="none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</a:path>
            </a:pathLst>
          </a:custGeom>
          <a:noFill/>
          <a:ln w="31750">
            <a:solidFill>
              <a:srgbClr val="215968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511" y="2075870"/>
            <a:ext cx="1966280" cy="1619830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901" y="2573503"/>
            <a:ext cx="2050519" cy="1411268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ZoneTexte 33"/>
          <p:cNvSpPr txBox="1"/>
          <p:nvPr/>
        </p:nvSpPr>
        <p:spPr>
          <a:xfrm rot="16200000">
            <a:off x="7549555" y="3823972"/>
            <a:ext cx="298884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© </a:t>
            </a:r>
            <a:r>
              <a:rPr lang="fr-FR" sz="700" dirty="0" err="1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Pacen</a:t>
            </a:r>
            <a:r>
              <a:rPr lang="fr-FR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, </a:t>
            </a:r>
            <a:r>
              <a:rPr lang="fr-FR" sz="700" dirty="0" err="1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Gedepeon</a:t>
            </a:r>
            <a:r>
              <a:rPr lang="fr-FR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, </a:t>
            </a:r>
            <a:r>
              <a:rPr lang="fr-FR" sz="700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Guinevere</a:t>
            </a:r>
            <a:r>
              <a:rPr lang="fr-FR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– Conception graphique : Anna </a:t>
            </a:r>
            <a:r>
              <a:rPr lang="fr-FR" sz="700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Thibeau</a:t>
            </a:r>
            <a:r>
              <a:rPr lang="fr-FR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(IPNL) 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88173" y="120933"/>
            <a:ext cx="7772400" cy="765175"/>
          </a:xfrm>
        </p:spPr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fr-FR" sz="3400" b="1" dirty="0" smtClean="0">
                <a:solidFill>
                  <a:srgbClr val="4F81BD">
                    <a:lumMod val="75000"/>
                  </a:srgbClr>
                </a:solidFill>
                <a:ea typeface="+mn-ea"/>
                <a:cs typeface="+mn-cs"/>
              </a:rPr>
              <a:t>NUCLEAR PHYSICS AND ENERGY</a:t>
            </a:r>
            <a:endParaRPr lang="fr-FR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118" y="4038169"/>
            <a:ext cx="2220971" cy="1616020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cxnSp>
        <p:nvCxnSpPr>
          <p:cNvPr id="33" name="Connecteur droit 32"/>
          <p:cNvCxnSpPr/>
          <p:nvPr/>
        </p:nvCxnSpPr>
        <p:spPr>
          <a:xfrm>
            <a:off x="1979712" y="836613"/>
            <a:ext cx="7164288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539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-1" y="6215045"/>
            <a:ext cx="9144000" cy="7120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286000"/>
            <a:ext cx="9144000" cy="3276000"/>
          </a:xfrm>
          <a:prstGeom prst="rect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-34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" t="1" r="12714" b="-29021"/>
          <a:stretch/>
        </p:blipFill>
        <p:spPr>
          <a:xfrm>
            <a:off x="4428532" y="1227136"/>
            <a:ext cx="6369273" cy="5580000"/>
          </a:xfrm>
          <a:prstGeom prst="ellipse">
            <a:avLst/>
          </a:prstGeom>
          <a:noFill/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54" name="Titre 1"/>
          <p:cNvSpPr txBox="1">
            <a:spLocks/>
          </p:cNvSpPr>
          <p:nvPr/>
        </p:nvSpPr>
        <p:spPr>
          <a:xfrm>
            <a:off x="6989794" y="5542540"/>
            <a:ext cx="2259735" cy="533400"/>
          </a:xfrm>
          <a:prstGeom prst="rect">
            <a:avLst/>
          </a:prstGeom>
          <a:noFill/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fr-FR" sz="3600" b="1" cap="all" dirty="0" smtClean="0">
                <a:solidFill>
                  <a:srgbClr val="93CDDD">
                    <a:alpha val="68000"/>
                  </a:srgbClr>
                </a:solidFill>
                <a:latin typeface="Arial Narrow" pitchFamily="34" charset="0"/>
                <a:ea typeface="+mj-ea"/>
              </a:rPr>
              <a:t>IMAGING</a:t>
            </a:r>
            <a:endParaRPr lang="fr-FR" sz="3600" b="1" cap="all" dirty="0">
              <a:solidFill>
                <a:srgbClr val="93CDDD">
                  <a:alpha val="68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3" name="Titre 1"/>
          <p:cNvSpPr txBox="1">
            <a:spLocks/>
          </p:cNvSpPr>
          <p:nvPr/>
        </p:nvSpPr>
        <p:spPr>
          <a:xfrm>
            <a:off x="6788025" y="5789823"/>
            <a:ext cx="2965575" cy="533400"/>
          </a:xfrm>
          <a:prstGeom prst="rect">
            <a:avLst/>
          </a:prstGeom>
          <a:noFill/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fr-FR" sz="3200" b="1" cap="all" dirty="0" smtClean="0">
                <a:solidFill>
                  <a:srgbClr val="31859C">
                    <a:alpha val="65000"/>
                  </a:srgbClr>
                </a:solidFill>
                <a:latin typeface="Arial Narrow" pitchFamily="34" charset="0"/>
                <a:ea typeface="+mj-ea"/>
              </a:rPr>
              <a:t>RADIOISOTOPES</a:t>
            </a:r>
            <a:endParaRPr lang="fr-FR" sz="3200" b="1" cap="all" dirty="0">
              <a:solidFill>
                <a:srgbClr val="31859C">
                  <a:alpha val="65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51" name="Titre 1"/>
          <p:cNvSpPr txBox="1">
            <a:spLocks/>
          </p:cNvSpPr>
          <p:nvPr/>
        </p:nvSpPr>
        <p:spPr>
          <a:xfrm>
            <a:off x="3122002" y="5789823"/>
            <a:ext cx="3774893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dirty="0" smtClean="0">
                <a:solidFill>
                  <a:schemeClr val="accent5">
                    <a:lumMod val="60000"/>
                    <a:lumOff val="40000"/>
                    <a:alpha val="68000"/>
                  </a:schemeClr>
                </a:solidFill>
                <a:latin typeface="Arial Narrow" pitchFamily="34" charset="0"/>
                <a:ea typeface="+mj-ea"/>
              </a:rPr>
              <a:t>HADRONTHERAPY</a:t>
            </a:r>
            <a:endParaRPr lang="fr-FR" sz="3600" b="1" dirty="0">
              <a:solidFill>
                <a:schemeClr val="accent5">
                  <a:lumMod val="60000"/>
                  <a:lumOff val="40000"/>
                  <a:alpha val="68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2" name="Titre 1"/>
          <p:cNvSpPr txBox="1">
            <a:spLocks/>
          </p:cNvSpPr>
          <p:nvPr/>
        </p:nvSpPr>
        <p:spPr>
          <a:xfrm>
            <a:off x="4228304" y="5535101"/>
            <a:ext cx="2668591" cy="533400"/>
          </a:xfrm>
          <a:prstGeom prst="rect">
            <a:avLst/>
          </a:prstGeom>
          <a:noFill/>
          <a:effectLst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dirty="0" smtClean="0">
                <a:solidFill>
                  <a:schemeClr val="accent5">
                    <a:lumMod val="75000"/>
                    <a:alpha val="65000"/>
                  </a:schemeClr>
                </a:solidFill>
                <a:latin typeface="Arial Narrow" pitchFamily="34" charset="0"/>
                <a:ea typeface="+mj-ea"/>
              </a:rPr>
              <a:t>SIMULATIONS</a:t>
            </a:r>
            <a:endParaRPr lang="fr-FR" sz="3200" b="1" cap="all" dirty="0">
              <a:solidFill>
                <a:schemeClr val="accent5">
                  <a:lumMod val="75000"/>
                  <a:alpha val="65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67" name="Ellipse 66"/>
          <p:cNvSpPr/>
          <p:nvPr/>
        </p:nvSpPr>
        <p:spPr>
          <a:xfrm>
            <a:off x="4191000" y="22860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8" name="Ellipse 67"/>
          <p:cNvSpPr/>
          <p:nvPr/>
        </p:nvSpPr>
        <p:spPr>
          <a:xfrm>
            <a:off x="1644560" y="3001114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6" name="Ellipse 65"/>
          <p:cNvSpPr/>
          <p:nvPr/>
        </p:nvSpPr>
        <p:spPr>
          <a:xfrm>
            <a:off x="-457200" y="23622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5" name="Ellipse 64"/>
          <p:cNvSpPr/>
          <p:nvPr/>
        </p:nvSpPr>
        <p:spPr>
          <a:xfrm>
            <a:off x="7010400" y="28956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53" name="Titre 1"/>
          <p:cNvSpPr txBox="1">
            <a:spLocks/>
          </p:cNvSpPr>
          <p:nvPr/>
        </p:nvSpPr>
        <p:spPr>
          <a:xfrm>
            <a:off x="-178756" y="1113197"/>
            <a:ext cx="10376407" cy="1066800"/>
          </a:xfrm>
          <a:prstGeom prst="rect">
            <a:avLst/>
          </a:prstGeom>
          <a:noFill/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fr-FR" sz="7300" b="1" dirty="0" smtClean="0">
                <a:solidFill>
                  <a:schemeClr val="accent5">
                    <a:lumMod val="40000"/>
                    <a:lumOff val="60000"/>
                    <a:alpha val="53000"/>
                  </a:schemeClr>
                </a:solidFill>
                <a:latin typeface="Arial Narrow" pitchFamily="34" charset="0"/>
                <a:ea typeface="+mj-ea"/>
              </a:rPr>
              <a:t>NEW DIAGNOSTIC AND TH</a:t>
            </a:r>
            <a:endParaRPr lang="fr-FR" sz="7300" b="1" dirty="0">
              <a:solidFill>
                <a:schemeClr val="accent5">
                  <a:lumMod val="40000"/>
                  <a:lumOff val="60000"/>
                  <a:alpha val="53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41" name="Titre 1"/>
          <p:cNvSpPr txBox="1">
            <a:spLocks/>
          </p:cNvSpPr>
          <p:nvPr/>
        </p:nvSpPr>
        <p:spPr>
          <a:xfrm>
            <a:off x="73348" y="5559827"/>
            <a:ext cx="3780906" cy="533400"/>
          </a:xfrm>
          <a:prstGeom prst="rect">
            <a:avLst/>
          </a:prstGeom>
          <a:noFill/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fr-FR" sz="3600" b="1" cap="all" dirty="0" smtClean="0">
                <a:solidFill>
                  <a:srgbClr val="4BACC6">
                    <a:lumMod val="60000"/>
                    <a:lumOff val="40000"/>
                    <a:alpha val="68000"/>
                  </a:srgbClr>
                </a:solidFill>
                <a:latin typeface="Arial Narrow" pitchFamily="34" charset="0"/>
                <a:ea typeface="+mj-ea"/>
              </a:rPr>
              <a:t>BEAM MONITORS</a:t>
            </a:r>
            <a:endParaRPr lang="fr-FR" sz="3600" b="1" cap="all" dirty="0">
              <a:solidFill>
                <a:srgbClr val="4BACC6">
                  <a:lumMod val="60000"/>
                  <a:lumOff val="40000"/>
                  <a:alpha val="68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37" name="Titre 1"/>
          <p:cNvSpPr txBox="1">
            <a:spLocks/>
          </p:cNvSpPr>
          <p:nvPr/>
        </p:nvSpPr>
        <p:spPr>
          <a:xfrm>
            <a:off x="59490" y="1417278"/>
            <a:ext cx="10477488" cy="762719"/>
          </a:xfrm>
          <a:prstGeom prst="rect">
            <a:avLst/>
          </a:prstGeom>
          <a:noFill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b="1" dirty="0" smtClean="0">
                <a:solidFill>
                  <a:schemeClr val="tx2"/>
                </a:solidFill>
                <a:latin typeface="+mj-lt"/>
              </a:rPr>
              <a:t>NEW DIAGNOSTIC AND THERAPY TOOLS</a:t>
            </a:r>
            <a:endParaRPr lang="fr-FR" sz="28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0" name="Titre 1"/>
          <p:cNvSpPr txBox="1">
            <a:spLocks/>
          </p:cNvSpPr>
          <p:nvPr/>
        </p:nvSpPr>
        <p:spPr>
          <a:xfrm>
            <a:off x="-376011" y="5791200"/>
            <a:ext cx="4041141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cap="all" dirty="0" err="1" smtClean="0">
                <a:solidFill>
                  <a:srgbClr val="31859C">
                    <a:alpha val="65000"/>
                  </a:srgbClr>
                </a:solidFill>
                <a:latin typeface="Arial Narrow" pitchFamily="34" charset="0"/>
                <a:ea typeface="+mj-ea"/>
              </a:rPr>
              <a:t>radiobiologY</a:t>
            </a:r>
            <a:endParaRPr lang="fr-FR" sz="3200" b="1" cap="all" dirty="0">
              <a:solidFill>
                <a:srgbClr val="31859C">
                  <a:alpha val="65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9" name="Arc 48"/>
          <p:cNvSpPr>
            <a:spLocks noChangeArrowheads="1"/>
          </p:cNvSpPr>
          <p:nvPr/>
        </p:nvSpPr>
        <p:spPr bwMode="auto">
          <a:xfrm rot="13971586">
            <a:off x="4889767" y="3687483"/>
            <a:ext cx="1263650" cy="1447800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E46C0A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76199" y="2564904"/>
            <a:ext cx="448685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Symbol"/>
              <a:buChar char="®"/>
            </a:pPr>
            <a:r>
              <a:rPr lang="en-US" sz="2200" b="1" i="1" dirty="0" smtClean="0">
                <a:solidFill>
                  <a:srgbClr val="37609C"/>
                </a:solidFill>
                <a:latin typeface="Arial Narrow" pitchFamily="34" charset="0"/>
              </a:rPr>
              <a:t>Strong </a:t>
            </a:r>
            <a:r>
              <a:rPr lang="en-US" sz="2200" b="1" i="1" dirty="0">
                <a:solidFill>
                  <a:srgbClr val="37609C"/>
                </a:solidFill>
                <a:latin typeface="Arial Narrow" pitchFamily="34" charset="0"/>
              </a:rPr>
              <a:t>involvement of IN2P3 in the </a:t>
            </a:r>
            <a:r>
              <a:rPr lang="en-US" sz="2200" b="1" i="1" dirty="0" smtClean="0">
                <a:solidFill>
                  <a:srgbClr val="37609C"/>
                </a:solidFill>
                <a:latin typeface="Arial Narrow" pitchFamily="34" charset="0"/>
              </a:rPr>
              <a:t>fight </a:t>
            </a:r>
            <a:r>
              <a:rPr lang="en-US" sz="2200" b="1" i="1" dirty="0">
                <a:solidFill>
                  <a:srgbClr val="37609C"/>
                </a:solidFill>
                <a:latin typeface="Arial Narrow" pitchFamily="34" charset="0"/>
              </a:rPr>
              <a:t>against </a:t>
            </a:r>
            <a:r>
              <a:rPr lang="en-US" sz="2200" b="1" i="1" dirty="0" smtClean="0">
                <a:solidFill>
                  <a:srgbClr val="37609C"/>
                </a:solidFill>
                <a:latin typeface="Arial Narrow" pitchFamily="34" charset="0"/>
              </a:rPr>
              <a:t>cancer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200" b="1" i="1" dirty="0" smtClean="0">
              <a:solidFill>
                <a:srgbClr val="37609C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Radioisotopes</a:t>
            </a:r>
            <a:r>
              <a:rPr lang="fr-FR" sz="2200" b="1" dirty="0">
                <a:solidFill>
                  <a:srgbClr val="215968"/>
                </a:solidFill>
                <a:latin typeface="Arial Narrow" pitchFamily="34" charset="0"/>
              </a:rPr>
              <a:t>, </a:t>
            </a:r>
            <a:r>
              <a:rPr lang="fr-FR" sz="2200" b="1" dirty="0" err="1">
                <a:solidFill>
                  <a:srgbClr val="215968"/>
                </a:solidFill>
                <a:latin typeface="Arial Narrow" pitchFamily="34" charset="0"/>
              </a:rPr>
              <a:t>radiobiology</a:t>
            </a:r>
            <a:r>
              <a:rPr lang="fr-FR" sz="2200" b="1" dirty="0">
                <a:solidFill>
                  <a:srgbClr val="215968"/>
                </a:solidFill>
                <a:latin typeface="Arial Narrow" pitchFamily="34" charset="0"/>
              </a:rPr>
              <a:t>,            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radiotherapy</a:t>
            </a:r>
            <a:endParaRPr lang="fr-FR" sz="2200" b="1" dirty="0">
              <a:solidFill>
                <a:srgbClr val="215968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Dosimetry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</a:t>
            </a:r>
            <a:r>
              <a:rPr lang="fr-FR" sz="2200" b="1" dirty="0">
                <a:solidFill>
                  <a:srgbClr val="215968"/>
                </a:solidFill>
                <a:latin typeface="Arial Narrow" pitchFamily="34" charset="0"/>
              </a:rPr>
              <a:t>/ </a:t>
            </a:r>
            <a:r>
              <a:rPr lang="fr-FR" sz="2200" b="1" dirty="0" err="1">
                <a:solidFill>
                  <a:srgbClr val="215968"/>
                </a:solidFill>
                <a:latin typeface="Arial Narrow" pitchFamily="34" charset="0"/>
              </a:rPr>
              <a:t>beam</a:t>
            </a:r>
            <a:r>
              <a:rPr lang="fr-FR" sz="2200" b="1" dirty="0">
                <a:solidFill>
                  <a:srgbClr val="215968"/>
                </a:solidFill>
                <a:latin typeface="Arial Narrow" pitchFamily="34" charset="0"/>
              </a:rPr>
              <a:t> monitors R&amp;D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>
                <a:solidFill>
                  <a:srgbClr val="215968"/>
                </a:solidFill>
                <a:latin typeface="Arial Narrow" pitchFamily="34" charset="0"/>
              </a:rPr>
              <a:t>A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ccelerator </a:t>
            </a:r>
            <a:r>
              <a:rPr lang="fr-FR" sz="2200" b="1" dirty="0" err="1">
                <a:solidFill>
                  <a:srgbClr val="215968"/>
                </a:solidFill>
                <a:latin typeface="Arial Narrow" pitchFamily="34" charset="0"/>
              </a:rPr>
              <a:t>technology</a:t>
            </a:r>
            <a:endParaRPr lang="fr-FR" sz="2200" b="1" dirty="0">
              <a:solidFill>
                <a:srgbClr val="215968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>
                <a:solidFill>
                  <a:srgbClr val="215968"/>
                </a:solidFill>
                <a:latin typeface="Arial Narrow" pitchFamily="34" charset="0"/>
              </a:rPr>
              <a:t>I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maging</a:t>
            </a:r>
            <a:r>
              <a:rPr lang="fr-FR" sz="2200" b="1" dirty="0">
                <a:solidFill>
                  <a:srgbClr val="215968"/>
                </a:solidFill>
                <a:latin typeface="Arial Narrow" pitchFamily="34" charset="0"/>
              </a:rPr>
              <a:t>, simulations (</a:t>
            </a:r>
            <a:r>
              <a:rPr lang="fr-FR" sz="2200" b="1" dirty="0" err="1">
                <a:solidFill>
                  <a:srgbClr val="215968"/>
                </a:solidFill>
                <a:latin typeface="Arial Narrow" pitchFamily="34" charset="0"/>
              </a:rPr>
              <a:t>Geant</a:t>
            </a:r>
            <a:r>
              <a:rPr lang="fr-FR" sz="2200" b="1" dirty="0">
                <a:solidFill>
                  <a:srgbClr val="215968"/>
                </a:solidFill>
                <a:latin typeface="Arial Narrow" pitchFamily="34" charset="0"/>
              </a:rPr>
              <a:t>, </a:t>
            </a:r>
            <a:r>
              <a:rPr lang="fr-FR" sz="2200" b="1" dirty="0" err="1">
                <a:solidFill>
                  <a:srgbClr val="215968"/>
                </a:solidFill>
                <a:latin typeface="Arial Narrow" pitchFamily="34" charset="0"/>
              </a:rPr>
              <a:t>Gate</a:t>
            </a:r>
            <a:r>
              <a:rPr lang="fr-FR" sz="2200" b="1" dirty="0">
                <a:solidFill>
                  <a:srgbClr val="215968"/>
                </a:solidFill>
                <a:latin typeface="Arial Narrow" pitchFamily="34" charset="0"/>
              </a:rPr>
              <a:t>) </a:t>
            </a:r>
          </a:p>
        </p:txBody>
      </p:sp>
      <p:sp>
        <p:nvSpPr>
          <p:cNvPr id="69" name="Arc 68"/>
          <p:cNvSpPr>
            <a:spLocks noChangeArrowheads="1"/>
          </p:cNvSpPr>
          <p:nvPr/>
        </p:nvSpPr>
        <p:spPr bwMode="auto">
          <a:xfrm rot="-6862596">
            <a:off x="6141259" y="2420538"/>
            <a:ext cx="1258888" cy="1095375"/>
          </a:xfrm>
          <a:custGeom>
            <a:avLst/>
            <a:gdLst>
              <a:gd name="T0" fmla="*/ 79561 w 1259537"/>
              <a:gd name="T1" fmla="*/ 281268 h 1095549"/>
              <a:gd name="T2" fmla="*/ 629769 w 1259537"/>
              <a:gd name="T3" fmla="*/ 547775 h 1095549"/>
              <a:gd name="T4" fmla="*/ 1253014 w 1259537"/>
              <a:gd name="T5" fmla="*/ 469140 h 1095549"/>
              <a:gd name="T6" fmla="*/ 1 60000 65536"/>
              <a:gd name="T7" fmla="*/ 3 60000 65536"/>
              <a:gd name="T8" fmla="*/ 1 60000 65536"/>
              <a:gd name="T9" fmla="*/ 79561 w 1259537"/>
              <a:gd name="T10" fmla="*/ 0 h 1095549"/>
              <a:gd name="T11" fmla="*/ 1253014 w 1259537"/>
              <a:gd name="T12" fmla="*/ 469140 h 10955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59537" h="1095549" stroke="0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  <a:lnTo>
                  <a:pt x="629769" y="547775"/>
                </a:lnTo>
                <a:close/>
              </a:path>
              <a:path w="1259537" h="1095549" fill="none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</a:path>
            </a:pathLst>
          </a:custGeom>
          <a:noFill/>
          <a:ln w="31750">
            <a:solidFill>
              <a:srgbClr val="E46C0A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70" name="Arc 69"/>
          <p:cNvSpPr>
            <a:spLocks noChangeArrowheads="1"/>
          </p:cNvSpPr>
          <p:nvPr/>
        </p:nvSpPr>
        <p:spPr bwMode="auto">
          <a:xfrm rot="3979569">
            <a:off x="6771693" y="4209967"/>
            <a:ext cx="1923690" cy="1538198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215968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71" name="Arc 70"/>
          <p:cNvSpPr>
            <a:spLocks noChangeArrowheads="1"/>
          </p:cNvSpPr>
          <p:nvPr/>
        </p:nvSpPr>
        <p:spPr bwMode="auto">
          <a:xfrm rot="7489160">
            <a:off x="7326849" y="2219240"/>
            <a:ext cx="1599051" cy="1425964"/>
          </a:xfrm>
          <a:custGeom>
            <a:avLst/>
            <a:gdLst>
              <a:gd name="T0" fmla="*/ 62011 w 1297185"/>
              <a:gd name="T1" fmla="*/ 381734 h 1331718"/>
              <a:gd name="T2" fmla="*/ 648593 w 1297185"/>
              <a:gd name="T3" fmla="*/ 665859 h 1331718"/>
              <a:gd name="T4" fmla="*/ 1240416 w 1297185"/>
              <a:gd name="T5" fmla="*/ 393432 h 1331718"/>
              <a:gd name="T6" fmla="*/ 1 60000 65536"/>
              <a:gd name="T7" fmla="*/ 3 60000 65536"/>
              <a:gd name="T8" fmla="*/ 1 60000 65536"/>
              <a:gd name="T9" fmla="*/ 62011 w 1297185"/>
              <a:gd name="T10" fmla="*/ 0 h 1331718"/>
              <a:gd name="T11" fmla="*/ 1240416 w 1297185"/>
              <a:gd name="T12" fmla="*/ 393432 h 13317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97185" h="1331718" stroke="0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  <a:lnTo>
                  <a:pt x="648593" y="665859"/>
                </a:lnTo>
                <a:close/>
              </a:path>
              <a:path w="1297185" h="1331718" fill="none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</a:path>
            </a:pathLst>
          </a:custGeom>
          <a:noFill/>
          <a:ln w="31750">
            <a:solidFill>
              <a:srgbClr val="215968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511" y="2149494"/>
            <a:ext cx="1966280" cy="1472582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ZoneTexte 33"/>
          <p:cNvSpPr txBox="1"/>
          <p:nvPr/>
        </p:nvSpPr>
        <p:spPr>
          <a:xfrm rot="16200000">
            <a:off x="7474705" y="4004581"/>
            <a:ext cx="3127011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© </a:t>
            </a:r>
            <a:r>
              <a:rPr lang="fr-FR" sz="700" dirty="0" err="1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Amissa</a:t>
            </a:r>
            <a:r>
              <a:rPr lang="fr-FR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, IMNC/CNRS, </a:t>
            </a:r>
            <a:r>
              <a:rPr lang="fr-FR" sz="700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Arronax</a:t>
            </a:r>
            <a:r>
              <a:rPr lang="fr-FR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– Conception graphique : Anna </a:t>
            </a:r>
            <a:r>
              <a:rPr lang="fr-FR" sz="700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Thibeau</a:t>
            </a:r>
            <a:r>
              <a:rPr lang="fr-FR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(IPNL)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88173" y="120933"/>
            <a:ext cx="7772400" cy="765175"/>
          </a:xfrm>
        </p:spPr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fr-FR" sz="3400" b="1" dirty="0" smtClean="0">
                <a:solidFill>
                  <a:srgbClr val="4F81BD">
                    <a:lumMod val="75000"/>
                  </a:srgbClr>
                </a:solidFill>
                <a:ea typeface="+mn-ea"/>
                <a:cs typeface="+mn-cs"/>
              </a:rPr>
              <a:t>NUCLEAR PHYSICS AND HEALTH</a:t>
            </a:r>
            <a:endParaRPr lang="fr-FR" b="1" dirty="0"/>
          </a:p>
        </p:txBody>
      </p:sp>
      <p:pic>
        <p:nvPicPr>
          <p:cNvPr id="33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498853" y="2358737"/>
            <a:ext cx="1502141" cy="1814656"/>
          </a:xfrm>
          <a:prstGeom prst="ellipse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630" y="4031219"/>
            <a:ext cx="2072754" cy="1565171"/>
          </a:xfrm>
          <a:prstGeom prst="ellipse">
            <a:avLst/>
          </a:prstGeom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cxnSp>
        <p:nvCxnSpPr>
          <p:cNvPr id="36" name="Connecteur droit 35"/>
          <p:cNvCxnSpPr/>
          <p:nvPr/>
        </p:nvCxnSpPr>
        <p:spPr>
          <a:xfrm>
            <a:off x="1979712" y="836613"/>
            <a:ext cx="7164288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788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-1" y="6215045"/>
            <a:ext cx="9144000" cy="7120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286000"/>
            <a:ext cx="9144000" cy="3276000"/>
          </a:xfrm>
          <a:prstGeom prst="rect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-34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" t="1" r="12714" b="-29021"/>
          <a:stretch/>
        </p:blipFill>
        <p:spPr>
          <a:xfrm>
            <a:off x="4428532" y="1227136"/>
            <a:ext cx="6369273" cy="5580000"/>
          </a:xfrm>
          <a:prstGeom prst="ellipse">
            <a:avLst/>
          </a:prstGeom>
          <a:noFill/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54" name="Titre 1"/>
          <p:cNvSpPr txBox="1">
            <a:spLocks/>
          </p:cNvSpPr>
          <p:nvPr/>
        </p:nvSpPr>
        <p:spPr>
          <a:xfrm>
            <a:off x="6889243" y="5539816"/>
            <a:ext cx="2413623" cy="533400"/>
          </a:xfrm>
          <a:prstGeom prst="rect">
            <a:avLst/>
          </a:prstGeom>
          <a:noFill/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fr-FR" sz="3600" b="1" cap="all" dirty="0" smtClean="0">
                <a:solidFill>
                  <a:srgbClr val="93CDDD">
                    <a:alpha val="68000"/>
                  </a:srgbClr>
                </a:solidFill>
                <a:latin typeface="Arial Narrow" pitchFamily="34" charset="0"/>
                <a:ea typeface="+mj-ea"/>
              </a:rPr>
              <a:t>NETWORKS</a:t>
            </a:r>
            <a:endParaRPr lang="fr-FR" sz="3600" b="1" cap="all" dirty="0">
              <a:solidFill>
                <a:srgbClr val="93CDDD">
                  <a:alpha val="68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3" name="Titre 1"/>
          <p:cNvSpPr txBox="1">
            <a:spLocks/>
          </p:cNvSpPr>
          <p:nvPr/>
        </p:nvSpPr>
        <p:spPr>
          <a:xfrm>
            <a:off x="8119662" y="5781363"/>
            <a:ext cx="1024338" cy="533400"/>
          </a:xfrm>
          <a:prstGeom prst="rect">
            <a:avLst/>
          </a:prstGeom>
          <a:noFill/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fr-FR" sz="3200" b="1" cap="all" dirty="0" smtClean="0">
                <a:solidFill>
                  <a:srgbClr val="31859C">
                    <a:alpha val="65000"/>
                  </a:srgbClr>
                </a:solidFill>
                <a:latin typeface="Arial Narrow" pitchFamily="34" charset="0"/>
                <a:ea typeface="+mj-ea"/>
              </a:rPr>
              <a:t>LCG</a:t>
            </a:r>
            <a:endParaRPr lang="fr-FR" sz="3200" b="1" cap="all" dirty="0">
              <a:solidFill>
                <a:srgbClr val="31859C">
                  <a:alpha val="65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51" name="Titre 1"/>
          <p:cNvSpPr txBox="1">
            <a:spLocks/>
          </p:cNvSpPr>
          <p:nvPr/>
        </p:nvSpPr>
        <p:spPr>
          <a:xfrm>
            <a:off x="3613914" y="5781363"/>
            <a:ext cx="5497943" cy="533400"/>
          </a:xfrm>
          <a:prstGeom prst="rect">
            <a:avLst/>
          </a:prstGeom>
          <a:noFill/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fr-FR" sz="3600" b="1" dirty="0" smtClean="0">
                <a:solidFill>
                  <a:schemeClr val="accent5">
                    <a:lumMod val="60000"/>
                    <a:lumOff val="40000"/>
                    <a:alpha val="68000"/>
                  </a:schemeClr>
                </a:solidFill>
                <a:latin typeface="Arial Narrow" pitchFamily="34" charset="0"/>
                <a:ea typeface="+mj-ea"/>
              </a:rPr>
              <a:t>COMPUTING CENTERS</a:t>
            </a:r>
            <a:endParaRPr lang="fr-FR" sz="3600" b="1" dirty="0">
              <a:solidFill>
                <a:schemeClr val="accent5">
                  <a:lumMod val="60000"/>
                  <a:lumOff val="40000"/>
                  <a:alpha val="68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2" name="Titre 1"/>
          <p:cNvSpPr txBox="1">
            <a:spLocks/>
          </p:cNvSpPr>
          <p:nvPr/>
        </p:nvSpPr>
        <p:spPr>
          <a:xfrm>
            <a:off x="3162570" y="5539816"/>
            <a:ext cx="4115206" cy="533400"/>
          </a:xfrm>
          <a:prstGeom prst="rect">
            <a:avLst/>
          </a:prstGeom>
          <a:noFill/>
          <a:effectLst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dirty="0" smtClean="0">
                <a:solidFill>
                  <a:schemeClr val="accent5">
                    <a:lumMod val="75000"/>
                    <a:alpha val="65000"/>
                  </a:schemeClr>
                </a:solidFill>
                <a:latin typeface="Arial Narrow" pitchFamily="34" charset="0"/>
                <a:ea typeface="+mj-ea"/>
              </a:rPr>
              <a:t>DATA STORAGE</a:t>
            </a:r>
            <a:endParaRPr lang="fr-FR" sz="3200" b="1" cap="all" dirty="0">
              <a:solidFill>
                <a:schemeClr val="accent5">
                  <a:lumMod val="75000"/>
                  <a:alpha val="65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67" name="Ellipse 66"/>
          <p:cNvSpPr/>
          <p:nvPr/>
        </p:nvSpPr>
        <p:spPr>
          <a:xfrm>
            <a:off x="4191000" y="22860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8" name="Ellipse 67"/>
          <p:cNvSpPr/>
          <p:nvPr/>
        </p:nvSpPr>
        <p:spPr>
          <a:xfrm>
            <a:off x="1644560" y="3001114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6" name="Ellipse 65"/>
          <p:cNvSpPr/>
          <p:nvPr/>
        </p:nvSpPr>
        <p:spPr>
          <a:xfrm>
            <a:off x="-457200" y="23622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5" name="Ellipse 64"/>
          <p:cNvSpPr/>
          <p:nvPr/>
        </p:nvSpPr>
        <p:spPr>
          <a:xfrm>
            <a:off x="7010400" y="28956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53" name="Titre 1"/>
          <p:cNvSpPr txBox="1">
            <a:spLocks/>
          </p:cNvSpPr>
          <p:nvPr/>
        </p:nvSpPr>
        <p:spPr>
          <a:xfrm>
            <a:off x="-119579" y="1131995"/>
            <a:ext cx="10376407" cy="1066800"/>
          </a:xfrm>
          <a:prstGeom prst="rect">
            <a:avLst/>
          </a:prstGeom>
          <a:noFill/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fr-FR" sz="7300" b="1" dirty="0" smtClean="0">
                <a:solidFill>
                  <a:schemeClr val="accent5">
                    <a:lumMod val="40000"/>
                    <a:lumOff val="60000"/>
                    <a:alpha val="53000"/>
                  </a:schemeClr>
                </a:solidFill>
                <a:latin typeface="Arial Narrow" pitchFamily="34" charset="0"/>
                <a:ea typeface="+mj-ea"/>
              </a:rPr>
              <a:t>LARGE DATA-SET PROCE</a:t>
            </a:r>
            <a:endParaRPr lang="fr-FR" sz="7300" b="1" dirty="0">
              <a:solidFill>
                <a:schemeClr val="accent5">
                  <a:lumMod val="40000"/>
                  <a:lumOff val="60000"/>
                  <a:alpha val="53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41" name="Titre 1"/>
          <p:cNvSpPr txBox="1">
            <a:spLocks/>
          </p:cNvSpPr>
          <p:nvPr/>
        </p:nvSpPr>
        <p:spPr>
          <a:xfrm>
            <a:off x="-115776" y="5559827"/>
            <a:ext cx="4831792" cy="533400"/>
          </a:xfrm>
          <a:prstGeom prst="rect">
            <a:avLst/>
          </a:prstGeom>
          <a:noFill/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fr-FR" sz="3600" b="1" cap="all" dirty="0" smtClean="0">
                <a:solidFill>
                  <a:srgbClr val="4BACC6">
                    <a:lumMod val="60000"/>
                    <a:lumOff val="40000"/>
                    <a:alpha val="68000"/>
                  </a:srgbClr>
                </a:solidFill>
                <a:latin typeface="Arial Narrow" pitchFamily="34" charset="0"/>
                <a:ea typeface="+mj-ea"/>
              </a:rPr>
              <a:t>infrastructures</a:t>
            </a:r>
            <a:endParaRPr lang="fr-FR" sz="3600" b="1" cap="all" dirty="0">
              <a:solidFill>
                <a:srgbClr val="4BACC6">
                  <a:lumMod val="60000"/>
                  <a:lumOff val="40000"/>
                  <a:alpha val="68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37" name="Titre 1"/>
          <p:cNvSpPr txBox="1">
            <a:spLocks/>
          </p:cNvSpPr>
          <p:nvPr/>
        </p:nvSpPr>
        <p:spPr>
          <a:xfrm>
            <a:off x="59490" y="1417278"/>
            <a:ext cx="10477488" cy="762719"/>
          </a:xfrm>
          <a:prstGeom prst="rect">
            <a:avLst/>
          </a:prstGeom>
          <a:noFill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600" b="1" dirty="0" smtClean="0">
                <a:solidFill>
                  <a:schemeClr val="tx2"/>
                </a:solidFill>
                <a:latin typeface="+mj-lt"/>
              </a:rPr>
              <a:t>LARGE DATA-SET PROCESSING</a:t>
            </a:r>
            <a:endParaRPr lang="fr-FR" sz="26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0" name="Titre 1"/>
          <p:cNvSpPr txBox="1">
            <a:spLocks/>
          </p:cNvSpPr>
          <p:nvPr/>
        </p:nvSpPr>
        <p:spPr>
          <a:xfrm>
            <a:off x="467544" y="5791976"/>
            <a:ext cx="2676131" cy="533400"/>
          </a:xfrm>
          <a:prstGeom prst="rect">
            <a:avLst/>
          </a:prstGeom>
          <a:noFill/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fr-FR" sz="3200" b="1" cap="all" dirty="0" smtClean="0">
                <a:solidFill>
                  <a:srgbClr val="31859C">
                    <a:alpha val="65000"/>
                  </a:srgbClr>
                </a:solidFill>
                <a:latin typeface="Arial Narrow" pitchFamily="34" charset="0"/>
                <a:ea typeface="+mj-ea"/>
              </a:rPr>
              <a:t>INTERFACES</a:t>
            </a:r>
            <a:endParaRPr lang="fr-FR" sz="3200" b="1" cap="all" dirty="0">
              <a:solidFill>
                <a:srgbClr val="31859C">
                  <a:alpha val="65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9" name="Arc 48"/>
          <p:cNvSpPr>
            <a:spLocks noChangeArrowheads="1"/>
          </p:cNvSpPr>
          <p:nvPr/>
        </p:nvSpPr>
        <p:spPr bwMode="auto">
          <a:xfrm rot="13971586">
            <a:off x="4889767" y="3687483"/>
            <a:ext cx="1263650" cy="1447800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E46C0A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76200" y="2708920"/>
            <a:ext cx="41148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®"/>
            </a:pPr>
            <a:r>
              <a:rPr lang="en-US" sz="2200" b="1" i="1" dirty="0" smtClean="0">
                <a:solidFill>
                  <a:srgbClr val="37609C"/>
                </a:solidFill>
                <a:latin typeface="Arial Narrow" pitchFamily="34" charset="0"/>
              </a:rPr>
              <a:t>European </a:t>
            </a:r>
            <a:r>
              <a:rPr lang="en-US" sz="2200" b="1" i="1" dirty="0">
                <a:solidFill>
                  <a:srgbClr val="37609C"/>
                </a:solidFill>
                <a:latin typeface="Arial Narrow" pitchFamily="34" charset="0"/>
              </a:rPr>
              <a:t>and </a:t>
            </a:r>
            <a:r>
              <a:rPr lang="en-US" sz="2200" b="1" i="1" dirty="0" smtClean="0">
                <a:solidFill>
                  <a:srgbClr val="37609C"/>
                </a:solidFill>
                <a:latin typeface="Arial Narrow" pitchFamily="34" charset="0"/>
              </a:rPr>
              <a:t>International </a:t>
            </a:r>
            <a:r>
              <a:rPr lang="en-US" sz="2200" b="1" i="1" dirty="0">
                <a:solidFill>
                  <a:srgbClr val="37609C"/>
                </a:solidFill>
                <a:latin typeface="Arial Narrow" pitchFamily="34" charset="0"/>
              </a:rPr>
              <a:t>level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®"/>
            </a:pPr>
            <a:r>
              <a:rPr lang="en-US" sz="2200" b="1" i="1" dirty="0" smtClean="0">
                <a:solidFill>
                  <a:srgbClr val="37609C"/>
                </a:solidFill>
                <a:latin typeface="Arial Narrow" pitchFamily="34" charset="0"/>
              </a:rPr>
              <a:t>Major contribution of </a:t>
            </a:r>
            <a:r>
              <a:rPr lang="en-US" sz="2200" b="1" i="1" dirty="0">
                <a:solidFill>
                  <a:srgbClr val="37609C"/>
                </a:solidFill>
                <a:latin typeface="Arial Narrow" pitchFamily="34" charset="0"/>
              </a:rPr>
              <a:t>CC-IN2P3 (</a:t>
            </a:r>
            <a:r>
              <a:rPr lang="en-US" sz="2200" b="1" i="1">
                <a:solidFill>
                  <a:srgbClr val="37609C"/>
                </a:solidFill>
                <a:latin typeface="Arial Narrow" pitchFamily="34" charset="0"/>
              </a:rPr>
              <a:t>Lyon</a:t>
            </a:r>
            <a:r>
              <a:rPr lang="en-US" sz="2200" b="1" i="1" smtClean="0">
                <a:solidFill>
                  <a:srgbClr val="37609C"/>
                </a:solidFill>
                <a:latin typeface="Arial Narrow" pitchFamily="34" charset="0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200" b="1" i="1" dirty="0">
              <a:solidFill>
                <a:srgbClr val="37609C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High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energy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physics</a:t>
            </a:r>
            <a:endParaRPr lang="fr-FR" sz="2200" b="1" dirty="0">
              <a:solidFill>
                <a:srgbClr val="215968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Biomedical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applications</a:t>
            </a:r>
          </a:p>
        </p:txBody>
      </p:sp>
      <p:sp>
        <p:nvSpPr>
          <p:cNvPr id="69" name="Arc 68"/>
          <p:cNvSpPr>
            <a:spLocks noChangeArrowheads="1"/>
          </p:cNvSpPr>
          <p:nvPr/>
        </p:nvSpPr>
        <p:spPr bwMode="auto">
          <a:xfrm rot="-6862596">
            <a:off x="6141259" y="2420538"/>
            <a:ext cx="1258888" cy="1095375"/>
          </a:xfrm>
          <a:custGeom>
            <a:avLst/>
            <a:gdLst>
              <a:gd name="T0" fmla="*/ 79561 w 1259537"/>
              <a:gd name="T1" fmla="*/ 281268 h 1095549"/>
              <a:gd name="T2" fmla="*/ 629769 w 1259537"/>
              <a:gd name="T3" fmla="*/ 547775 h 1095549"/>
              <a:gd name="T4" fmla="*/ 1253014 w 1259537"/>
              <a:gd name="T5" fmla="*/ 469140 h 1095549"/>
              <a:gd name="T6" fmla="*/ 1 60000 65536"/>
              <a:gd name="T7" fmla="*/ 3 60000 65536"/>
              <a:gd name="T8" fmla="*/ 1 60000 65536"/>
              <a:gd name="T9" fmla="*/ 79561 w 1259537"/>
              <a:gd name="T10" fmla="*/ 0 h 1095549"/>
              <a:gd name="T11" fmla="*/ 1253014 w 1259537"/>
              <a:gd name="T12" fmla="*/ 469140 h 10955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59537" h="1095549" stroke="0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  <a:lnTo>
                  <a:pt x="629769" y="547775"/>
                </a:lnTo>
                <a:close/>
              </a:path>
              <a:path w="1259537" h="1095549" fill="none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</a:path>
            </a:pathLst>
          </a:custGeom>
          <a:noFill/>
          <a:ln w="31750">
            <a:solidFill>
              <a:srgbClr val="E46C0A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70" name="Arc 69"/>
          <p:cNvSpPr>
            <a:spLocks noChangeArrowheads="1"/>
          </p:cNvSpPr>
          <p:nvPr/>
        </p:nvSpPr>
        <p:spPr bwMode="auto">
          <a:xfrm rot="3979569">
            <a:off x="6567514" y="4125406"/>
            <a:ext cx="1923690" cy="1538198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215968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71" name="Arc 70"/>
          <p:cNvSpPr>
            <a:spLocks noChangeArrowheads="1"/>
          </p:cNvSpPr>
          <p:nvPr/>
        </p:nvSpPr>
        <p:spPr bwMode="auto">
          <a:xfrm rot="7489160">
            <a:off x="7326849" y="2219240"/>
            <a:ext cx="1599051" cy="1425964"/>
          </a:xfrm>
          <a:custGeom>
            <a:avLst/>
            <a:gdLst>
              <a:gd name="T0" fmla="*/ 62011 w 1297185"/>
              <a:gd name="T1" fmla="*/ 381734 h 1331718"/>
              <a:gd name="T2" fmla="*/ 648593 w 1297185"/>
              <a:gd name="T3" fmla="*/ 665859 h 1331718"/>
              <a:gd name="T4" fmla="*/ 1240416 w 1297185"/>
              <a:gd name="T5" fmla="*/ 393432 h 1331718"/>
              <a:gd name="T6" fmla="*/ 1 60000 65536"/>
              <a:gd name="T7" fmla="*/ 3 60000 65536"/>
              <a:gd name="T8" fmla="*/ 1 60000 65536"/>
              <a:gd name="T9" fmla="*/ 62011 w 1297185"/>
              <a:gd name="T10" fmla="*/ 0 h 1331718"/>
              <a:gd name="T11" fmla="*/ 1240416 w 1297185"/>
              <a:gd name="T12" fmla="*/ 393432 h 13317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97185" h="1331718" stroke="0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  <a:lnTo>
                  <a:pt x="648593" y="665859"/>
                </a:lnTo>
                <a:close/>
              </a:path>
              <a:path w="1297185" h="1331718" fill="none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</a:path>
            </a:pathLst>
          </a:custGeom>
          <a:noFill/>
          <a:ln w="31750">
            <a:solidFill>
              <a:srgbClr val="215968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sp>
        <p:nvSpPr>
          <p:cNvPr id="34" name="ZoneTexte 33"/>
          <p:cNvSpPr txBox="1"/>
          <p:nvPr/>
        </p:nvSpPr>
        <p:spPr>
          <a:xfrm rot="16200000">
            <a:off x="7502834" y="3897138"/>
            <a:ext cx="30853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© CC-IN2P3/CNRS/F. de </a:t>
            </a:r>
            <a:r>
              <a:rPr lang="fr-FR" sz="700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Stefanis</a:t>
            </a:r>
            <a:r>
              <a:rPr lang="fr-FR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– Conception </a:t>
            </a:r>
            <a:r>
              <a:rPr lang="fr-FR" sz="700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garphique</a:t>
            </a:r>
            <a:r>
              <a:rPr lang="fr-FR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: Anna </a:t>
            </a:r>
            <a:r>
              <a:rPr lang="fr-FR" sz="700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Thibeau</a:t>
            </a:r>
            <a:r>
              <a:rPr lang="fr-FR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(IPNL) 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88173" y="120933"/>
            <a:ext cx="7772400" cy="765175"/>
          </a:xfrm>
        </p:spPr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fr-FR" sz="3400" b="1" dirty="0" smtClean="0">
                <a:solidFill>
                  <a:srgbClr val="4F81BD">
                    <a:lumMod val="75000"/>
                  </a:srgbClr>
                </a:solidFill>
                <a:ea typeface="+mn-ea"/>
                <a:cs typeface="+mn-cs"/>
              </a:rPr>
              <a:t>COMPUTING GRIDS</a:t>
            </a:r>
            <a:endParaRPr lang="fr-FR" b="1" dirty="0"/>
          </a:p>
        </p:txBody>
      </p:sp>
      <p:pic>
        <p:nvPicPr>
          <p:cNvPr id="35" name="Image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924001"/>
            <a:ext cx="2160240" cy="1672390"/>
          </a:xfrm>
          <a:prstGeom prst="ellipse">
            <a:avLst/>
          </a:prstGeom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000" y="2240812"/>
            <a:ext cx="1902440" cy="154043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639855"/>
            <a:ext cx="1859221" cy="1355849"/>
          </a:xfrm>
          <a:prstGeom prst="ellipse">
            <a:avLst/>
          </a:prstGeom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  <p:cxnSp>
        <p:nvCxnSpPr>
          <p:cNvPr id="33" name="Connecteur droit 32"/>
          <p:cNvCxnSpPr/>
          <p:nvPr/>
        </p:nvCxnSpPr>
        <p:spPr>
          <a:xfrm>
            <a:off x="1979712" y="836613"/>
            <a:ext cx="7164288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223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35" descr="Europe_satellite_globe cop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/>
          <a:stretch>
            <a:fillRect/>
          </a:stretch>
        </p:blipFill>
        <p:spPr bwMode="auto">
          <a:xfrm>
            <a:off x="0" y="1052736"/>
            <a:ext cx="9144000" cy="565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675656" y="-279666"/>
            <a:ext cx="7772400" cy="1470026"/>
          </a:xfrm>
        </p:spPr>
        <p:txBody>
          <a:bodyPr>
            <a:normAutofit/>
          </a:bodyPr>
          <a:lstStyle/>
          <a:p>
            <a:r>
              <a:rPr lang="fr-FR" sz="3400" b="1" dirty="0" smtClean="0">
                <a:solidFill>
                  <a:schemeClr val="accent1">
                    <a:lumMod val="75000"/>
                  </a:schemeClr>
                </a:solidFill>
              </a:rPr>
              <a:t>FRANCE : LARGE INFRASTRUCTURES</a:t>
            </a:r>
            <a:endParaRPr lang="fr-FR" sz="3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srgbClr val="FFFFFF"/>
                </a:solidFill>
              </a:rPr>
              <a:t>3</a:t>
            </a: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sp>
        <p:nvSpPr>
          <p:cNvPr id="47" name="ZoneTexte 46"/>
          <p:cNvSpPr txBox="1"/>
          <p:nvPr/>
        </p:nvSpPr>
        <p:spPr>
          <a:xfrm rot="16200000">
            <a:off x="6966248" y="4034647"/>
            <a:ext cx="4147653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en-US" sz="700" dirty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© </a:t>
            </a:r>
            <a:r>
              <a:rPr lang="en-US" sz="700" dirty="0" err="1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Ganil</a:t>
            </a:r>
            <a:r>
              <a:rPr lang="en-US" sz="700" dirty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/Spiral2, CNRS/IN2P3, coll. Edelweiss, Antares, </a:t>
            </a:r>
            <a:r>
              <a:rPr lang="en-US" sz="700" dirty="0" err="1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DChooz</a:t>
            </a:r>
            <a:r>
              <a:rPr lang="en-US" sz="700" dirty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, </a:t>
            </a:r>
            <a:r>
              <a:rPr lang="en-US" sz="700" dirty="0" err="1" smtClean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Nasa</a:t>
            </a:r>
            <a:r>
              <a:rPr lang="en-US" sz="700" dirty="0" smtClean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 – Conception </a:t>
            </a:r>
            <a:r>
              <a:rPr lang="en-US" sz="700" dirty="0" err="1" smtClean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graphique</a:t>
            </a:r>
            <a:r>
              <a:rPr lang="en-US" sz="700" dirty="0" smtClean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 : Anna </a:t>
            </a:r>
            <a:r>
              <a:rPr lang="en-US" sz="700" dirty="0" err="1" smtClean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Thibeau</a:t>
            </a:r>
            <a:r>
              <a:rPr lang="en-US" sz="700" dirty="0" smtClean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 (IPNL)</a:t>
            </a:r>
            <a:endParaRPr lang="fr-FR" sz="700" dirty="0">
              <a:solidFill>
                <a:schemeClr val="accent5">
                  <a:lumMod val="7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-638" y="6208501"/>
            <a:ext cx="9144000" cy="712078"/>
          </a:xfrm>
          <a:prstGeom prst="rect">
            <a:avLst/>
          </a:prstGeom>
        </p:spPr>
      </p:pic>
      <p:sp>
        <p:nvSpPr>
          <p:cNvPr id="39" name="Titre 1"/>
          <p:cNvSpPr txBox="1">
            <a:spLocks/>
          </p:cNvSpPr>
          <p:nvPr/>
        </p:nvSpPr>
        <p:spPr bwMode="auto">
          <a:xfrm>
            <a:off x="800100" y="2579802"/>
            <a:ext cx="3429000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/>
            <a:r>
              <a:rPr lang="fr-FR" sz="2000" b="1" dirty="0" smtClean="0">
                <a:solidFill>
                  <a:schemeClr val="bg1"/>
                </a:solidFill>
              </a:rPr>
              <a:t>Spiral2 / </a:t>
            </a:r>
            <a:r>
              <a:rPr lang="fr-FR" sz="2000" b="1" dirty="0" err="1" smtClean="0">
                <a:solidFill>
                  <a:schemeClr val="bg1"/>
                </a:solidFill>
              </a:rPr>
              <a:t>Ganil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42" name="Ellipse 41"/>
          <p:cNvSpPr>
            <a:spLocks noChangeArrowheads="1"/>
          </p:cNvSpPr>
          <p:nvPr/>
        </p:nvSpPr>
        <p:spPr bwMode="auto">
          <a:xfrm>
            <a:off x="2209800" y="3048000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44" name="Titre 1"/>
          <p:cNvSpPr txBox="1">
            <a:spLocks/>
          </p:cNvSpPr>
          <p:nvPr/>
        </p:nvSpPr>
        <p:spPr bwMode="auto">
          <a:xfrm>
            <a:off x="3018213" y="3624377"/>
            <a:ext cx="2848744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2000" b="1" dirty="0" smtClean="0">
                <a:solidFill>
                  <a:schemeClr val="bg1"/>
                </a:solidFill>
              </a:rPr>
              <a:t>Edelweiss, </a:t>
            </a:r>
            <a:r>
              <a:rPr lang="fr-FR" sz="2000" b="1" dirty="0" err="1" smtClean="0">
                <a:solidFill>
                  <a:schemeClr val="bg1"/>
                </a:solidFill>
              </a:rPr>
              <a:t>Nemo</a:t>
            </a:r>
            <a:r>
              <a:rPr lang="fr-FR" sz="2000" b="1" dirty="0" smtClean="0">
                <a:solidFill>
                  <a:schemeClr val="bg1"/>
                </a:solidFill>
              </a:rPr>
              <a:t> / LSM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45" name="Ellipse 44"/>
          <p:cNvSpPr>
            <a:spLocks noChangeArrowheads="1"/>
          </p:cNvSpPr>
          <p:nvPr/>
        </p:nvSpPr>
        <p:spPr bwMode="auto">
          <a:xfrm>
            <a:off x="2667000" y="3962400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pic>
        <p:nvPicPr>
          <p:cNvPr id="46" name="Image 45" descr="EDW Fisheye.jpg"/>
          <p:cNvPicPr>
            <a:picLocks noChangeAspect="1"/>
          </p:cNvPicPr>
          <p:nvPr/>
        </p:nvPicPr>
        <p:blipFill>
          <a:blip r:embed="rId6"/>
          <a:srcRect l="18333" r="10833"/>
          <a:stretch>
            <a:fillRect/>
          </a:stretch>
        </p:blipFill>
        <p:spPr>
          <a:xfrm>
            <a:off x="4241377" y="4259296"/>
            <a:ext cx="1507232" cy="1420598"/>
          </a:xfrm>
          <a:prstGeom prst="ellipse">
            <a:avLst/>
          </a:prstGeom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  <p:pic>
        <p:nvPicPr>
          <p:cNvPr id="65" name="Image 64" descr="Spiral2.png"/>
          <p:cNvPicPr>
            <a:picLocks noChangeAspect="1"/>
          </p:cNvPicPr>
          <p:nvPr/>
        </p:nvPicPr>
        <p:blipFill>
          <a:blip r:embed="rId7"/>
          <a:srcRect l="1667" r="20833"/>
          <a:stretch>
            <a:fillRect/>
          </a:stretch>
        </p:blipFill>
        <p:spPr>
          <a:xfrm>
            <a:off x="1487731" y="1159688"/>
            <a:ext cx="1561613" cy="1467221"/>
          </a:xfrm>
          <a:prstGeom prst="ellipse">
            <a:avLst/>
          </a:prstGeom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  <p:sp>
        <p:nvSpPr>
          <p:cNvPr id="66" name="Ellipse 65"/>
          <p:cNvSpPr>
            <a:spLocks noChangeArrowheads="1"/>
          </p:cNvSpPr>
          <p:nvPr/>
        </p:nvSpPr>
        <p:spPr bwMode="auto">
          <a:xfrm>
            <a:off x="2788763" y="3189402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67" name="Titre 1"/>
          <p:cNvSpPr txBox="1">
            <a:spLocks/>
          </p:cNvSpPr>
          <p:nvPr/>
        </p:nvSpPr>
        <p:spPr bwMode="auto">
          <a:xfrm>
            <a:off x="3093562" y="2981675"/>
            <a:ext cx="2126137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2000" b="1" dirty="0" err="1" smtClean="0">
                <a:solidFill>
                  <a:schemeClr val="bg1"/>
                </a:solidFill>
              </a:rPr>
              <a:t>DChooz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68" name="Image 6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7" t="-24" r="1270" b="-2931"/>
          <a:stretch/>
        </p:blipFill>
        <p:spPr>
          <a:xfrm>
            <a:off x="4155838" y="2007689"/>
            <a:ext cx="1489904" cy="1421311"/>
          </a:xfrm>
          <a:prstGeom prst="ellipse">
            <a:avLst/>
          </a:prstGeom>
          <a:ln w="6350" cap="rnd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9" name="Ellipse 68"/>
          <p:cNvSpPr>
            <a:spLocks noChangeArrowheads="1"/>
          </p:cNvSpPr>
          <p:nvPr/>
        </p:nvSpPr>
        <p:spPr bwMode="auto">
          <a:xfrm>
            <a:off x="2439186" y="4303500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70" name="Titre 1"/>
          <p:cNvSpPr txBox="1">
            <a:spLocks/>
          </p:cNvSpPr>
          <p:nvPr/>
        </p:nvSpPr>
        <p:spPr bwMode="auto">
          <a:xfrm>
            <a:off x="1396628" y="4063444"/>
            <a:ext cx="1117972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2000" b="1" dirty="0" smtClean="0">
                <a:solidFill>
                  <a:schemeClr val="bg1"/>
                </a:solidFill>
              </a:rPr>
              <a:t>Antares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71" name="Image 7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949" y="4739270"/>
            <a:ext cx="1558903" cy="1354026"/>
          </a:xfrm>
          <a:prstGeom prst="ellipse">
            <a:avLst/>
          </a:prstGeom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  <p:cxnSp>
        <p:nvCxnSpPr>
          <p:cNvPr id="22" name="Connecteur droit 21"/>
          <p:cNvCxnSpPr/>
          <p:nvPr/>
        </p:nvCxnSpPr>
        <p:spPr>
          <a:xfrm>
            <a:off x="1979712" y="836613"/>
            <a:ext cx="7164288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Ellipse 22"/>
          <p:cNvSpPr>
            <a:spLocks noChangeArrowheads="1"/>
          </p:cNvSpPr>
          <p:nvPr/>
        </p:nvSpPr>
        <p:spPr bwMode="auto">
          <a:xfrm>
            <a:off x="2362200" y="3814877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24" name="Titre 1"/>
          <p:cNvSpPr txBox="1">
            <a:spLocks/>
          </p:cNvSpPr>
          <p:nvPr/>
        </p:nvSpPr>
        <p:spPr bwMode="auto">
          <a:xfrm>
            <a:off x="1376388" y="3429000"/>
            <a:ext cx="1326253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2000" b="1" dirty="0" smtClean="0">
                <a:solidFill>
                  <a:schemeClr val="bg1"/>
                </a:solidFill>
              </a:rPr>
              <a:t>CC-IN2P3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2463099"/>
            <a:ext cx="1477033" cy="1374586"/>
          </a:xfrm>
          <a:prstGeom prst="ellipse">
            <a:avLst/>
          </a:prstGeom>
          <a:ln>
            <a:solidFill>
              <a:srgbClr val="FFFFFF"/>
            </a:solidFill>
          </a:ln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999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35" descr="Europe_satellite_globe cop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/>
          <a:stretch>
            <a:fillRect/>
          </a:stretch>
        </p:blipFill>
        <p:spPr bwMode="auto">
          <a:xfrm>
            <a:off x="0" y="10512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srgbClr val="FFFFFF"/>
                </a:solidFill>
              </a:rPr>
              <a:t>3</a:t>
            </a: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sp>
        <p:nvSpPr>
          <p:cNvPr id="47" name="ZoneTexte 46"/>
          <p:cNvSpPr txBox="1"/>
          <p:nvPr/>
        </p:nvSpPr>
        <p:spPr>
          <a:xfrm rot="16200000">
            <a:off x="7135074" y="4203473"/>
            <a:ext cx="3810000" cy="20005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700" dirty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© </a:t>
            </a:r>
            <a:r>
              <a:rPr lang="fr-FR" sz="700" dirty="0" err="1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Cern</a:t>
            </a:r>
            <a:r>
              <a:rPr lang="fr-FR" sz="700" dirty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, Nasa, </a:t>
            </a:r>
            <a:r>
              <a:rPr lang="fr-FR" sz="700" dirty="0" err="1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Opera</a:t>
            </a:r>
            <a:r>
              <a:rPr lang="fr-FR" sz="700" dirty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, GSI, JINR </a:t>
            </a:r>
            <a:r>
              <a:rPr lang="fr-FR" sz="700" dirty="0" err="1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Dubna</a:t>
            </a:r>
            <a:r>
              <a:rPr lang="fr-FR" sz="700" dirty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, </a:t>
            </a:r>
            <a:r>
              <a:rPr lang="fr-FR" sz="700" dirty="0" err="1" smtClean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Profilmedia</a:t>
            </a:r>
            <a:r>
              <a:rPr lang="fr-FR" sz="700" dirty="0" smtClean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 – Conception graphique : Anna </a:t>
            </a:r>
            <a:r>
              <a:rPr lang="fr-FR" sz="700" dirty="0" err="1" smtClean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Thibeau</a:t>
            </a:r>
            <a:r>
              <a:rPr lang="fr-FR" sz="700" dirty="0" smtClean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 (IPNL) </a:t>
            </a:r>
            <a:endParaRPr lang="fr-FR" sz="700" dirty="0">
              <a:solidFill>
                <a:schemeClr val="accent5">
                  <a:lumMod val="7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-638" y="6208501"/>
            <a:ext cx="9144000" cy="712078"/>
          </a:xfrm>
          <a:prstGeom prst="rect">
            <a:avLst/>
          </a:prstGeom>
        </p:spPr>
      </p:pic>
      <p:sp>
        <p:nvSpPr>
          <p:cNvPr id="16" name="Titre 1"/>
          <p:cNvSpPr txBox="1">
            <a:spLocks/>
          </p:cNvSpPr>
          <p:nvPr/>
        </p:nvSpPr>
        <p:spPr bwMode="auto">
          <a:xfrm>
            <a:off x="1112468" y="3478743"/>
            <a:ext cx="2418041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2000" b="1" dirty="0" smtClean="0">
                <a:solidFill>
                  <a:srgbClr val="FF9933"/>
                </a:solidFill>
              </a:rPr>
              <a:t>LHC, Isolde</a:t>
            </a:r>
            <a:r>
              <a:rPr lang="fr-FR" sz="2000" b="1" dirty="0">
                <a:solidFill>
                  <a:srgbClr val="FF9933"/>
                </a:solidFill>
              </a:rPr>
              <a:t> </a:t>
            </a:r>
            <a:r>
              <a:rPr lang="fr-FR" sz="2000" dirty="0" smtClean="0">
                <a:solidFill>
                  <a:srgbClr val="FF9933"/>
                </a:solidFill>
              </a:rPr>
              <a:t>/ </a:t>
            </a:r>
            <a:r>
              <a:rPr lang="fr-FR" sz="2000" dirty="0" err="1" smtClean="0">
                <a:solidFill>
                  <a:srgbClr val="FF9933"/>
                </a:solidFill>
              </a:rPr>
              <a:t>Cern</a:t>
            </a:r>
            <a:r>
              <a:rPr lang="fr-FR" sz="2000" dirty="0" smtClean="0">
                <a:solidFill>
                  <a:srgbClr val="FF9933"/>
                </a:solidFill>
              </a:rPr>
              <a:t> </a:t>
            </a:r>
            <a:r>
              <a:rPr lang="fr-FR" sz="2000" dirty="0">
                <a:solidFill>
                  <a:srgbClr val="FF9933"/>
                </a:solidFill>
              </a:rPr>
              <a:t>(</a:t>
            </a:r>
            <a:r>
              <a:rPr lang="fr-FR" sz="2000" dirty="0" err="1">
                <a:solidFill>
                  <a:srgbClr val="FF9933"/>
                </a:solidFill>
              </a:rPr>
              <a:t>Switzerland</a:t>
            </a:r>
            <a:r>
              <a:rPr lang="fr-FR" sz="2000" dirty="0">
                <a:solidFill>
                  <a:srgbClr val="FF9933"/>
                </a:solidFill>
              </a:rPr>
              <a:t>)</a:t>
            </a:r>
          </a:p>
        </p:txBody>
      </p:sp>
      <p:sp>
        <p:nvSpPr>
          <p:cNvPr id="17" name="Ellipse 16"/>
          <p:cNvSpPr>
            <a:spLocks noChangeArrowheads="1"/>
          </p:cNvSpPr>
          <p:nvPr/>
        </p:nvSpPr>
        <p:spPr bwMode="auto">
          <a:xfrm>
            <a:off x="2597763" y="3759304"/>
            <a:ext cx="627523" cy="611497"/>
          </a:xfrm>
          <a:prstGeom prst="ellipse">
            <a:avLst/>
          </a:prstGeom>
          <a:solidFill>
            <a:srgbClr val="FF9933"/>
          </a:solidFill>
          <a:ln w="127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FF9933"/>
              </a:solidFill>
              <a:latin typeface="Calibri" pitchFamily="34" charset="0"/>
            </a:endParaRPr>
          </a:p>
        </p:txBody>
      </p:sp>
      <p:sp>
        <p:nvSpPr>
          <p:cNvPr id="18" name="Ellipse 17"/>
          <p:cNvSpPr>
            <a:spLocks noChangeArrowheads="1"/>
          </p:cNvSpPr>
          <p:nvPr/>
        </p:nvSpPr>
        <p:spPr bwMode="auto">
          <a:xfrm>
            <a:off x="3198829" y="4642701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19" name="Titre 1"/>
          <p:cNvSpPr txBox="1">
            <a:spLocks/>
          </p:cNvSpPr>
          <p:nvPr/>
        </p:nvSpPr>
        <p:spPr bwMode="auto">
          <a:xfrm>
            <a:off x="3430709" y="5229200"/>
            <a:ext cx="3241966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2000" b="1" dirty="0" err="1" smtClean="0">
                <a:solidFill>
                  <a:schemeClr val="bg1"/>
                </a:solidFill>
              </a:rPr>
              <a:t>Opera</a:t>
            </a:r>
            <a:r>
              <a:rPr lang="fr-FR" sz="2000" b="1" dirty="0" smtClean="0">
                <a:solidFill>
                  <a:schemeClr val="bg1"/>
                </a:solidFill>
              </a:rPr>
              <a:t>, </a:t>
            </a:r>
            <a:r>
              <a:rPr lang="fr-FR" sz="2000" b="1" dirty="0" err="1" smtClean="0">
                <a:solidFill>
                  <a:schemeClr val="bg1"/>
                </a:solidFill>
              </a:rPr>
              <a:t>Xenon</a:t>
            </a:r>
            <a:r>
              <a:rPr lang="fr-FR" sz="2000" b="1" dirty="0">
                <a:solidFill>
                  <a:schemeClr val="bg1"/>
                </a:solidFill>
              </a:rPr>
              <a:t> </a:t>
            </a:r>
            <a:r>
              <a:rPr lang="fr-FR" sz="2000" dirty="0" smtClean="0">
                <a:solidFill>
                  <a:schemeClr val="bg1"/>
                </a:solidFill>
              </a:rPr>
              <a:t>/ </a:t>
            </a:r>
            <a:r>
              <a:rPr lang="fr-FR" sz="2000" dirty="0" err="1" smtClean="0">
                <a:solidFill>
                  <a:schemeClr val="bg1"/>
                </a:solidFill>
              </a:rPr>
              <a:t>Gran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</a:rPr>
              <a:t>Sasso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b="1" dirty="0" err="1" smtClean="0">
                <a:solidFill>
                  <a:schemeClr val="bg1"/>
                </a:solidFill>
              </a:rPr>
              <a:t>Virgo</a:t>
            </a:r>
            <a:r>
              <a:rPr lang="fr-FR" sz="2000" dirty="0">
                <a:solidFill>
                  <a:schemeClr val="bg1"/>
                </a:solidFill>
              </a:rPr>
              <a:t/>
            </a:r>
            <a:br>
              <a:rPr lang="fr-FR" sz="2000" dirty="0">
                <a:solidFill>
                  <a:schemeClr val="bg1"/>
                </a:solidFill>
              </a:rPr>
            </a:br>
            <a:r>
              <a:rPr lang="fr-FR" sz="2000" dirty="0" smtClean="0">
                <a:solidFill>
                  <a:schemeClr val="bg1"/>
                </a:solidFill>
              </a:rPr>
              <a:t>(</a:t>
            </a:r>
            <a:r>
              <a:rPr lang="fr-FR" sz="2000" dirty="0" err="1" smtClean="0">
                <a:solidFill>
                  <a:schemeClr val="bg1"/>
                </a:solidFill>
              </a:rPr>
              <a:t>Italia</a:t>
            </a:r>
            <a:r>
              <a:rPr lang="fr-FR" sz="2000" dirty="0" smtClean="0">
                <a:solidFill>
                  <a:schemeClr val="bg1"/>
                </a:solidFill>
              </a:rPr>
              <a:t>)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20" name="Image 19" descr="EDW Fisheye.jpg"/>
          <p:cNvPicPr>
            <a:picLocks noChangeAspect="1"/>
          </p:cNvPicPr>
          <p:nvPr/>
        </p:nvPicPr>
        <p:blipFill>
          <a:blip r:embed="rId6"/>
          <a:srcRect l="18326" t="5405" r="16927"/>
          <a:stretch>
            <a:fillRect/>
          </a:stretch>
        </p:blipFill>
        <p:spPr>
          <a:xfrm>
            <a:off x="3430709" y="3283698"/>
            <a:ext cx="1689893" cy="1598547"/>
          </a:xfrm>
          <a:prstGeom prst="ellipse">
            <a:avLst/>
          </a:prstGeom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  <p:pic>
        <p:nvPicPr>
          <p:cNvPr id="21" name="Image 20" descr="opera.JPG"/>
          <p:cNvPicPr>
            <a:picLocks noChangeAspect="1"/>
          </p:cNvPicPr>
          <p:nvPr/>
        </p:nvPicPr>
        <p:blipFill>
          <a:blip r:embed="rId7"/>
          <a:srcRect l="15833" r="12500"/>
          <a:stretch>
            <a:fillRect/>
          </a:stretch>
        </p:blipFill>
        <p:spPr>
          <a:xfrm>
            <a:off x="1514310" y="4437112"/>
            <a:ext cx="1702989" cy="1584176"/>
          </a:xfrm>
          <a:prstGeom prst="ellipse">
            <a:avLst/>
          </a:prstGeom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  <p:sp>
        <p:nvSpPr>
          <p:cNvPr id="22" name="Ellipse 21"/>
          <p:cNvSpPr>
            <a:spLocks noChangeArrowheads="1"/>
          </p:cNvSpPr>
          <p:nvPr/>
        </p:nvSpPr>
        <p:spPr bwMode="auto">
          <a:xfrm>
            <a:off x="3275856" y="3284984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23" name="Titre 1"/>
          <p:cNvSpPr txBox="1">
            <a:spLocks/>
          </p:cNvSpPr>
          <p:nvPr/>
        </p:nvSpPr>
        <p:spPr bwMode="auto">
          <a:xfrm>
            <a:off x="651304" y="2823592"/>
            <a:ext cx="3429000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/>
            <a:r>
              <a:rPr lang="fr-FR" sz="2000" b="1" dirty="0" err="1" smtClean="0">
                <a:solidFill>
                  <a:schemeClr val="bg1"/>
                </a:solidFill>
              </a:rPr>
              <a:t>Fair</a:t>
            </a:r>
            <a:r>
              <a:rPr lang="fr-FR" sz="2000" b="1" dirty="0" smtClean="0">
                <a:solidFill>
                  <a:schemeClr val="bg1"/>
                </a:solidFill>
              </a:rPr>
              <a:t> </a:t>
            </a:r>
            <a:r>
              <a:rPr lang="fr-FR" sz="2000" dirty="0" smtClean="0">
                <a:solidFill>
                  <a:schemeClr val="bg1"/>
                </a:solidFill>
              </a:rPr>
              <a:t>/ GSI (Germany)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675" y="1464892"/>
            <a:ext cx="1639258" cy="1484732"/>
          </a:xfrm>
          <a:prstGeom prst="ellipse">
            <a:avLst/>
          </a:prstGeom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  <p:sp>
        <p:nvSpPr>
          <p:cNvPr id="25" name="Ellipse 24"/>
          <p:cNvSpPr>
            <a:spLocks noChangeArrowheads="1"/>
          </p:cNvSpPr>
          <p:nvPr/>
        </p:nvSpPr>
        <p:spPr bwMode="auto">
          <a:xfrm>
            <a:off x="6300192" y="2531818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26" name="Titre 1"/>
          <p:cNvSpPr txBox="1">
            <a:spLocks/>
          </p:cNvSpPr>
          <p:nvPr/>
        </p:nvSpPr>
        <p:spPr bwMode="auto">
          <a:xfrm>
            <a:off x="5130874" y="2879191"/>
            <a:ext cx="1870476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2000" b="1" dirty="0" smtClean="0">
                <a:solidFill>
                  <a:schemeClr val="bg1"/>
                </a:solidFill>
              </a:rPr>
              <a:t>JINR </a:t>
            </a:r>
            <a:r>
              <a:rPr lang="fr-FR" sz="2000" b="1" dirty="0" err="1" smtClean="0">
                <a:solidFill>
                  <a:schemeClr val="bg1"/>
                </a:solidFill>
              </a:rPr>
              <a:t>Dubna</a:t>
            </a:r>
            <a:r>
              <a:rPr lang="fr-FR" sz="2000" b="1" dirty="0">
                <a:solidFill>
                  <a:schemeClr val="bg1"/>
                </a:solidFill>
              </a:rPr>
              <a:t/>
            </a:r>
            <a:br>
              <a:rPr lang="fr-FR" sz="2000" b="1" dirty="0">
                <a:solidFill>
                  <a:schemeClr val="bg1"/>
                </a:solidFill>
              </a:rPr>
            </a:br>
            <a:r>
              <a:rPr lang="fr-FR" sz="2000" dirty="0" smtClean="0">
                <a:solidFill>
                  <a:schemeClr val="bg1"/>
                </a:solidFill>
              </a:rPr>
              <a:t>(</a:t>
            </a:r>
            <a:r>
              <a:rPr lang="fr-FR" sz="2000" dirty="0" err="1" smtClean="0">
                <a:solidFill>
                  <a:schemeClr val="bg1"/>
                </a:solidFill>
              </a:rPr>
              <a:t>Russia</a:t>
            </a:r>
            <a:r>
              <a:rPr lang="fr-FR" sz="2000" dirty="0" smtClean="0">
                <a:solidFill>
                  <a:schemeClr val="bg1"/>
                </a:solidFill>
              </a:rPr>
              <a:t>)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749" y="2949625"/>
            <a:ext cx="1585205" cy="1353876"/>
          </a:xfrm>
          <a:prstGeom prst="ellipse">
            <a:avLst/>
          </a:prstGeom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  <p:sp>
        <p:nvSpPr>
          <p:cNvPr id="28" name="Ellipse 27"/>
          <p:cNvSpPr>
            <a:spLocks noChangeArrowheads="1"/>
          </p:cNvSpPr>
          <p:nvPr/>
        </p:nvSpPr>
        <p:spPr bwMode="auto">
          <a:xfrm>
            <a:off x="5369907" y="1671618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29" name="Titre 1"/>
          <p:cNvSpPr txBox="1">
            <a:spLocks/>
          </p:cNvSpPr>
          <p:nvPr/>
        </p:nvSpPr>
        <p:spPr bwMode="auto">
          <a:xfrm>
            <a:off x="4671846" y="1085626"/>
            <a:ext cx="1512168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2000" b="1" dirty="0" smtClean="0">
                <a:solidFill>
                  <a:schemeClr val="bg1"/>
                </a:solidFill>
              </a:rPr>
              <a:t>Jyväskylä</a:t>
            </a:r>
            <a:br>
              <a:rPr lang="fr-FR" sz="2000" b="1" dirty="0" smtClean="0">
                <a:solidFill>
                  <a:schemeClr val="bg1"/>
                </a:solidFill>
              </a:rPr>
            </a:br>
            <a:r>
              <a:rPr lang="fr-FR" sz="2000" dirty="0" smtClean="0">
                <a:solidFill>
                  <a:schemeClr val="bg1"/>
                </a:solidFill>
              </a:rPr>
              <a:t>(</a:t>
            </a:r>
            <a:r>
              <a:rPr lang="fr-FR" sz="2000" dirty="0" err="1" smtClean="0">
                <a:solidFill>
                  <a:schemeClr val="bg1"/>
                </a:solidFill>
              </a:rPr>
              <a:t>Finland</a:t>
            </a:r>
            <a:r>
              <a:rPr lang="fr-FR" sz="2000" dirty="0" smtClean="0">
                <a:solidFill>
                  <a:schemeClr val="bg1"/>
                </a:solidFill>
              </a:rPr>
              <a:t>)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031" y="1190360"/>
            <a:ext cx="1560638" cy="1328131"/>
          </a:xfrm>
          <a:prstGeom prst="ellipse">
            <a:avLst/>
          </a:prstGeom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  <p:cxnSp>
        <p:nvCxnSpPr>
          <p:cNvPr id="31" name="Connecteur droit 30"/>
          <p:cNvCxnSpPr/>
          <p:nvPr/>
        </p:nvCxnSpPr>
        <p:spPr>
          <a:xfrm>
            <a:off x="1979712" y="836613"/>
            <a:ext cx="7164288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3" name="Titre 1"/>
          <p:cNvSpPr>
            <a:spLocks noGrp="1"/>
          </p:cNvSpPr>
          <p:nvPr>
            <p:ph type="ctrTitle"/>
          </p:nvPr>
        </p:nvSpPr>
        <p:spPr>
          <a:xfrm>
            <a:off x="1675656" y="-279666"/>
            <a:ext cx="7772400" cy="1470026"/>
          </a:xfrm>
        </p:spPr>
        <p:txBody>
          <a:bodyPr>
            <a:normAutofit/>
          </a:bodyPr>
          <a:lstStyle/>
          <a:p>
            <a:r>
              <a:rPr lang="fr-FR" sz="3400" b="1" dirty="0" smtClean="0">
                <a:solidFill>
                  <a:schemeClr val="accent1">
                    <a:lumMod val="75000"/>
                  </a:schemeClr>
                </a:solidFill>
              </a:rPr>
              <a:t>INTERNATIONAL COLLABORATIONS</a:t>
            </a:r>
            <a:endParaRPr lang="fr-FR" sz="3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41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1043999"/>
            <a:ext cx="9144000" cy="5164501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1199"/>
            <a:ext cx="9144003" cy="51573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srgbClr val="FFFFFF"/>
                </a:solidFill>
              </a:rPr>
              <a:t>3</a:t>
            </a: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sp>
        <p:nvSpPr>
          <p:cNvPr id="47" name="ZoneTexte 46"/>
          <p:cNvSpPr txBox="1"/>
          <p:nvPr/>
        </p:nvSpPr>
        <p:spPr>
          <a:xfrm rot="16200000">
            <a:off x="7138336" y="3524059"/>
            <a:ext cx="3810000" cy="20005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7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 pitchFamily="34" charset="0"/>
              </a:rPr>
              <a:t>© </a:t>
            </a:r>
            <a:r>
              <a:rPr lang="fr-FR" sz="70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 pitchFamily="34" charset="0"/>
              </a:rPr>
              <a:t>Cern</a:t>
            </a:r>
            <a:endParaRPr lang="fr-FR" sz="700" dirty="0">
              <a:solidFill>
                <a:schemeClr val="accent5">
                  <a:lumMod val="60000"/>
                  <a:lumOff val="4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-638" y="6208501"/>
            <a:ext cx="9144000" cy="712078"/>
          </a:xfrm>
          <a:prstGeom prst="rect">
            <a:avLst/>
          </a:prstGeom>
        </p:spPr>
      </p:pic>
      <p:cxnSp>
        <p:nvCxnSpPr>
          <p:cNvPr id="31" name="Connecteur droit 30"/>
          <p:cNvCxnSpPr/>
          <p:nvPr/>
        </p:nvCxnSpPr>
        <p:spPr>
          <a:xfrm>
            <a:off x="1979712" y="836613"/>
            <a:ext cx="7164288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4" name="Image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935550"/>
            <a:ext cx="1689893" cy="1484498"/>
          </a:xfrm>
          <a:prstGeom prst="ellipse">
            <a:avLst/>
          </a:prstGeom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45" name="Image 4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4" t="14741" r="10019" b="6139"/>
          <a:stretch/>
        </p:blipFill>
        <p:spPr>
          <a:xfrm>
            <a:off x="1698916" y="3943347"/>
            <a:ext cx="1886643" cy="1459756"/>
          </a:xfrm>
          <a:prstGeom prst="ellipse">
            <a:avLst/>
          </a:prstGeom>
          <a:ln w="9525" cap="rnd">
            <a:solidFill>
              <a:srgbClr val="FFFFFF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406" y="4509276"/>
            <a:ext cx="1341488" cy="1086080"/>
          </a:xfrm>
          <a:prstGeom prst="ellipse">
            <a:avLst/>
          </a:prstGeom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245" y="1201710"/>
            <a:ext cx="1731051" cy="1372519"/>
          </a:xfrm>
          <a:prstGeom prst="ellipse">
            <a:avLst/>
          </a:prstGeom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733" y="1699971"/>
            <a:ext cx="1250253" cy="1113387"/>
          </a:xfrm>
          <a:prstGeom prst="ellipse">
            <a:avLst/>
          </a:prstGeom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45" y="2077086"/>
            <a:ext cx="1689893" cy="1390540"/>
          </a:xfrm>
          <a:prstGeom prst="ellipse">
            <a:avLst/>
          </a:prstGeom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pic>
      <p:sp>
        <p:nvSpPr>
          <p:cNvPr id="17" name="Ellipse 16"/>
          <p:cNvSpPr/>
          <p:nvPr/>
        </p:nvSpPr>
        <p:spPr>
          <a:xfrm>
            <a:off x="5686550" y="908720"/>
            <a:ext cx="4050312" cy="245082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  <a:effectLst>
            <a:innerShdw blurRad="63500" dist="50800" dir="54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5854778" y="908720"/>
            <a:ext cx="3397742" cy="33085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i="1" dirty="0" smtClean="0">
                <a:solidFill>
                  <a:srgbClr val="FF750B"/>
                </a:solidFill>
                <a:latin typeface="Arial Narrow" pitchFamily="34" charset="0"/>
              </a:rPr>
              <a:t>LHC: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i="1" dirty="0">
                <a:solidFill>
                  <a:srgbClr val="FF750B"/>
                </a:solidFill>
                <a:latin typeface="Arial Narrow" pitchFamily="34" charset="0"/>
              </a:rPr>
              <a:t>IN2P3 PARTICIPATION </a:t>
            </a:r>
            <a:endParaRPr lang="fr-FR" sz="2000" b="1" i="1" dirty="0" smtClean="0">
              <a:solidFill>
                <a:srgbClr val="FF750B"/>
              </a:solidFill>
              <a:latin typeface="Arial Narrow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i="1" dirty="0" smtClean="0">
                <a:solidFill>
                  <a:prstClr val="white"/>
                </a:solidFill>
                <a:latin typeface="Arial Narrow" pitchFamily="34" charset="0"/>
              </a:rPr>
              <a:t>75 </a:t>
            </a:r>
            <a:r>
              <a:rPr lang="fr-FR" sz="2000" b="1" i="1" dirty="0">
                <a:solidFill>
                  <a:prstClr val="white"/>
                </a:solidFill>
                <a:latin typeface="Arial Narrow" pitchFamily="34" charset="0"/>
              </a:rPr>
              <a:t>M</a:t>
            </a:r>
            <a:r>
              <a:rPr lang="fr-FR" sz="2000" b="1" i="1" dirty="0" smtClean="0">
                <a:solidFill>
                  <a:prstClr val="white"/>
                </a:solidFill>
                <a:latin typeface="Arial Narrow" pitchFamily="34" charset="0"/>
              </a:rPr>
              <a:t>€*</a:t>
            </a:r>
            <a:r>
              <a:rPr lang="fr-FR" sz="2000" i="1" dirty="0" smtClean="0">
                <a:solidFill>
                  <a:prstClr val="white"/>
                </a:solidFill>
                <a:latin typeface="Arial Narrow" pitchFamily="34" charset="0"/>
              </a:rPr>
              <a:t>(</a:t>
            </a:r>
            <a:r>
              <a:rPr lang="fr-FR" sz="2000" i="1" dirty="0" err="1" smtClean="0">
                <a:solidFill>
                  <a:prstClr val="white"/>
                </a:solidFill>
                <a:latin typeface="Arial Narrow" pitchFamily="34" charset="0"/>
              </a:rPr>
              <a:t>experiments</a:t>
            </a:r>
            <a:r>
              <a:rPr lang="fr-FR" sz="2000" i="1" dirty="0" smtClean="0">
                <a:solidFill>
                  <a:prstClr val="white"/>
                </a:solidFill>
                <a:latin typeface="Arial Narrow" pitchFamily="34" charset="0"/>
              </a:rPr>
              <a:t> construction)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i="1" dirty="0">
                <a:solidFill>
                  <a:prstClr val="white"/>
                </a:solidFill>
                <a:latin typeface="Arial Narrow" pitchFamily="34" charset="0"/>
                <a:ea typeface="+mn-ea"/>
              </a:rPr>
              <a:t>&gt;500 </a:t>
            </a:r>
            <a:r>
              <a:rPr lang="fr-FR" sz="2000" i="1" dirty="0" err="1" smtClean="0">
                <a:solidFill>
                  <a:prstClr val="white"/>
                </a:solidFill>
                <a:latin typeface="Arial Narrow" pitchFamily="34" charset="0"/>
                <a:ea typeface="+mn-ea"/>
              </a:rPr>
              <a:t>engineers,technicians</a:t>
            </a:r>
            <a:r>
              <a:rPr lang="fr-FR" sz="2000" i="1" dirty="0" smtClean="0">
                <a:solidFill>
                  <a:prstClr val="white"/>
                </a:solidFill>
                <a:latin typeface="Arial Narrow" pitchFamily="34" charset="0"/>
                <a:ea typeface="+mn-ea"/>
              </a:rPr>
              <a:t>/</a:t>
            </a:r>
            <a:r>
              <a:rPr lang="fr-FR" sz="2000" i="1" dirty="0" err="1" smtClean="0">
                <a:solidFill>
                  <a:prstClr val="white"/>
                </a:solidFill>
                <a:latin typeface="Arial Narrow" pitchFamily="34" charset="0"/>
                <a:ea typeface="+mn-ea"/>
              </a:rPr>
              <a:t>year</a:t>
            </a:r>
            <a:r>
              <a:rPr lang="fr-FR" sz="2000" i="1" dirty="0" smtClean="0">
                <a:solidFill>
                  <a:prstClr val="white"/>
                </a:solidFill>
                <a:latin typeface="Arial Narrow" pitchFamily="34" charset="0"/>
                <a:ea typeface="+mn-ea"/>
              </a:rPr>
              <a:t> </a:t>
            </a:r>
            <a:r>
              <a:rPr lang="fr-FR" sz="1400" i="1" dirty="0" smtClean="0">
                <a:solidFill>
                  <a:prstClr val="white"/>
                </a:solidFill>
                <a:latin typeface="Arial Narrow" pitchFamily="34" charset="0"/>
                <a:ea typeface="+mn-ea"/>
              </a:rPr>
              <a:t>(over 6-8 </a:t>
            </a:r>
            <a:r>
              <a:rPr lang="fr-FR" sz="1400" i="1" dirty="0" err="1" smtClean="0">
                <a:solidFill>
                  <a:prstClr val="white"/>
                </a:solidFill>
                <a:latin typeface="Arial Narrow" pitchFamily="34" charset="0"/>
                <a:ea typeface="+mn-ea"/>
              </a:rPr>
              <a:t>years</a:t>
            </a:r>
            <a:r>
              <a:rPr lang="fr-FR" sz="1400" i="1" dirty="0" smtClean="0">
                <a:solidFill>
                  <a:prstClr val="white"/>
                </a:solidFill>
                <a:latin typeface="Arial Narrow" pitchFamily="34" charset="0"/>
                <a:ea typeface="+mn-ea"/>
              </a:rPr>
              <a:t> of construction)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i="1" dirty="0" smtClean="0">
                <a:solidFill>
                  <a:prstClr val="white"/>
                </a:solidFill>
                <a:latin typeface="Arial Narrow" pitchFamily="34" charset="0"/>
              </a:rPr>
              <a:t>106 </a:t>
            </a:r>
            <a:r>
              <a:rPr lang="fr-FR" sz="2000" b="1" i="1" dirty="0" err="1" smtClean="0">
                <a:solidFill>
                  <a:prstClr val="white"/>
                </a:solidFill>
                <a:latin typeface="Arial Narrow" pitchFamily="34" charset="0"/>
              </a:rPr>
              <a:t>FTP.year</a:t>
            </a:r>
            <a:r>
              <a:rPr lang="fr-FR" sz="2000" b="1" i="1" dirty="0" smtClean="0">
                <a:solidFill>
                  <a:prstClr val="white"/>
                </a:solidFill>
                <a:latin typeface="Arial Narrow" pitchFamily="34" charset="0"/>
              </a:rPr>
              <a:t> </a:t>
            </a:r>
            <a:r>
              <a:rPr lang="fr-FR" sz="2000" i="1" dirty="0" smtClean="0">
                <a:solidFill>
                  <a:prstClr val="white"/>
                </a:solidFill>
                <a:latin typeface="Arial Narrow" pitchFamily="34" charset="0"/>
              </a:rPr>
              <a:t>(</a:t>
            </a:r>
            <a:r>
              <a:rPr lang="fr-FR" sz="2000" i="1" dirty="0" err="1" smtClean="0">
                <a:solidFill>
                  <a:prstClr val="white"/>
                </a:solidFill>
                <a:latin typeface="Arial Narrow" pitchFamily="34" charset="0"/>
              </a:rPr>
              <a:t>accelerator</a:t>
            </a:r>
            <a:r>
              <a:rPr lang="fr-FR" sz="2000" i="1" dirty="0" smtClean="0">
                <a:solidFill>
                  <a:prstClr val="white"/>
                </a:solidFill>
                <a:latin typeface="Arial Narrow" pitchFamily="34" charset="0"/>
              </a:rPr>
              <a:t>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i="1" dirty="0" smtClean="0">
                <a:solidFill>
                  <a:srgbClr val="FF750B"/>
                </a:solidFill>
                <a:latin typeface="Arial Narrow" pitchFamily="34" charset="0"/>
              </a:rPr>
              <a:t>    ~250 </a:t>
            </a:r>
            <a:r>
              <a:rPr lang="fr-FR" sz="2000" i="1" dirty="0" err="1" smtClean="0">
                <a:solidFill>
                  <a:schemeClr val="bg1"/>
                </a:solidFill>
                <a:latin typeface="Arial Narrow" pitchFamily="34" charset="0"/>
              </a:rPr>
              <a:t>researchers</a:t>
            </a:r>
            <a:endParaRPr lang="fr-FR" sz="1600" i="1" dirty="0">
              <a:solidFill>
                <a:schemeClr val="bg1"/>
              </a:solidFill>
              <a:latin typeface="Arial Narrow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600" i="1" dirty="0" smtClean="0">
                <a:solidFill>
                  <a:srgbClr val="FFC000"/>
                </a:solidFill>
                <a:latin typeface="Arial Narrow" pitchFamily="34" charset="0"/>
              </a:rPr>
              <a:t>         80</a:t>
            </a:r>
            <a:r>
              <a:rPr lang="fr-FR" sz="1600" i="1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fr-FR" sz="1600" i="1" dirty="0" err="1">
                <a:solidFill>
                  <a:schemeClr val="bg1"/>
                </a:solidFill>
                <a:latin typeface="Arial Narrow" pitchFamily="34" charset="0"/>
              </a:rPr>
              <a:t>PhD</a:t>
            </a:r>
            <a:r>
              <a:rPr lang="fr-FR" sz="1600" i="1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fr-FR" sz="1600" i="1" dirty="0" err="1" smtClean="0">
                <a:solidFill>
                  <a:schemeClr val="bg1"/>
                </a:solidFill>
                <a:latin typeface="Arial Narrow" pitchFamily="34" charset="0"/>
              </a:rPr>
              <a:t>students</a:t>
            </a:r>
            <a:endParaRPr lang="fr-FR" sz="1600" i="1" dirty="0" smtClean="0">
              <a:solidFill>
                <a:schemeClr val="bg1"/>
              </a:solidFill>
              <a:latin typeface="Arial Narrow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i="1" dirty="0" smtClean="0">
              <a:solidFill>
                <a:prstClr val="white"/>
              </a:solidFill>
              <a:latin typeface="Arial Narrow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i="1" dirty="0" smtClean="0">
              <a:solidFill>
                <a:prstClr val="white"/>
              </a:solidFill>
              <a:latin typeface="Arial Narrow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1100" i="1" dirty="0" smtClean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19" name="Ellipse 18"/>
          <p:cNvSpPr>
            <a:spLocks noChangeArrowheads="1"/>
          </p:cNvSpPr>
          <p:nvPr/>
        </p:nvSpPr>
        <p:spPr bwMode="auto">
          <a:xfrm>
            <a:off x="3869959" y="5443869"/>
            <a:ext cx="703047" cy="61478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noFill/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21" name="Titre 1"/>
          <p:cNvSpPr txBox="1">
            <a:spLocks/>
          </p:cNvSpPr>
          <p:nvPr/>
        </p:nvSpPr>
        <p:spPr bwMode="auto">
          <a:xfrm>
            <a:off x="3872336" y="5484560"/>
            <a:ext cx="809120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2000" b="1" dirty="0" smtClean="0">
                <a:solidFill>
                  <a:schemeClr val="tx2"/>
                </a:solidFill>
              </a:rPr>
              <a:t>CMS</a:t>
            </a:r>
            <a:endParaRPr lang="fr-FR" sz="2000" dirty="0">
              <a:solidFill>
                <a:schemeClr val="tx2"/>
              </a:solidFill>
            </a:endParaRPr>
          </a:p>
        </p:txBody>
      </p:sp>
      <p:sp>
        <p:nvSpPr>
          <p:cNvPr id="22" name="Ellipse 21"/>
          <p:cNvSpPr>
            <a:spLocks noChangeArrowheads="1"/>
          </p:cNvSpPr>
          <p:nvPr/>
        </p:nvSpPr>
        <p:spPr bwMode="auto">
          <a:xfrm>
            <a:off x="2896974" y="3027312"/>
            <a:ext cx="720080" cy="61478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noFill/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23" name="Titre 1"/>
          <p:cNvSpPr txBox="1">
            <a:spLocks/>
          </p:cNvSpPr>
          <p:nvPr/>
        </p:nvSpPr>
        <p:spPr bwMode="auto">
          <a:xfrm>
            <a:off x="2896974" y="3108694"/>
            <a:ext cx="735564" cy="44425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2000" b="1" dirty="0" err="1" smtClean="0">
                <a:solidFill>
                  <a:schemeClr val="tx2"/>
                </a:solidFill>
              </a:rPr>
              <a:t>LHCb</a:t>
            </a:r>
            <a:endParaRPr lang="fr-FR" sz="2000" dirty="0">
              <a:solidFill>
                <a:schemeClr val="tx2"/>
              </a:solidFill>
            </a:endParaRPr>
          </a:p>
        </p:txBody>
      </p:sp>
      <p:sp>
        <p:nvSpPr>
          <p:cNvPr id="24" name="Ellipse 23"/>
          <p:cNvSpPr>
            <a:spLocks noChangeArrowheads="1"/>
          </p:cNvSpPr>
          <p:nvPr/>
        </p:nvSpPr>
        <p:spPr bwMode="auto">
          <a:xfrm>
            <a:off x="4832955" y="2916042"/>
            <a:ext cx="670365" cy="61478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noFill/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25" name="Titre 1"/>
          <p:cNvSpPr txBox="1">
            <a:spLocks/>
          </p:cNvSpPr>
          <p:nvPr/>
        </p:nvSpPr>
        <p:spPr bwMode="auto">
          <a:xfrm>
            <a:off x="4812736" y="2956733"/>
            <a:ext cx="809120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2000" b="1" dirty="0" smtClean="0">
                <a:solidFill>
                  <a:schemeClr val="tx2"/>
                </a:solidFill>
              </a:rPr>
              <a:t>Atlas</a:t>
            </a:r>
            <a:endParaRPr lang="fr-FR" sz="2000" dirty="0">
              <a:solidFill>
                <a:schemeClr val="tx2"/>
              </a:solidFill>
            </a:endParaRPr>
          </a:p>
        </p:txBody>
      </p:sp>
      <p:sp>
        <p:nvSpPr>
          <p:cNvPr id="26" name="Ellipse 25"/>
          <p:cNvSpPr>
            <a:spLocks noChangeArrowheads="1"/>
          </p:cNvSpPr>
          <p:nvPr/>
        </p:nvSpPr>
        <p:spPr bwMode="auto">
          <a:xfrm>
            <a:off x="7286034" y="3391127"/>
            <a:ext cx="690247" cy="61478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noFill/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27" name="Titre 1"/>
          <p:cNvSpPr txBox="1">
            <a:spLocks/>
          </p:cNvSpPr>
          <p:nvPr/>
        </p:nvSpPr>
        <p:spPr bwMode="auto">
          <a:xfrm>
            <a:off x="7297493" y="3409947"/>
            <a:ext cx="809120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2000" b="1" dirty="0" smtClean="0">
                <a:solidFill>
                  <a:schemeClr val="tx2"/>
                </a:solidFill>
              </a:rPr>
              <a:t>Alice</a:t>
            </a:r>
            <a:endParaRPr lang="fr-FR" sz="2000" dirty="0">
              <a:solidFill>
                <a:schemeClr val="tx2"/>
              </a:solidFill>
            </a:endParaRPr>
          </a:p>
        </p:txBody>
      </p:sp>
      <p:sp>
        <p:nvSpPr>
          <p:cNvPr id="30" name="Arc 48"/>
          <p:cNvSpPr>
            <a:spLocks noChangeArrowheads="1"/>
          </p:cNvSpPr>
          <p:nvPr/>
        </p:nvSpPr>
        <p:spPr bwMode="auto">
          <a:xfrm rot="2613630">
            <a:off x="1213684" y="1909113"/>
            <a:ext cx="1831112" cy="1447800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FF750B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33" name="Arc 68"/>
          <p:cNvSpPr>
            <a:spLocks noChangeArrowheads="1"/>
          </p:cNvSpPr>
          <p:nvPr/>
        </p:nvSpPr>
        <p:spPr bwMode="auto">
          <a:xfrm rot="4948861">
            <a:off x="4370078" y="1614025"/>
            <a:ext cx="1472056" cy="1095374"/>
          </a:xfrm>
          <a:custGeom>
            <a:avLst/>
            <a:gdLst>
              <a:gd name="T0" fmla="*/ 79561 w 1259537"/>
              <a:gd name="T1" fmla="*/ 281268 h 1095549"/>
              <a:gd name="T2" fmla="*/ 629769 w 1259537"/>
              <a:gd name="T3" fmla="*/ 547775 h 1095549"/>
              <a:gd name="T4" fmla="*/ 1253014 w 1259537"/>
              <a:gd name="T5" fmla="*/ 469140 h 1095549"/>
              <a:gd name="T6" fmla="*/ 1 60000 65536"/>
              <a:gd name="T7" fmla="*/ 3 60000 65536"/>
              <a:gd name="T8" fmla="*/ 1 60000 65536"/>
              <a:gd name="T9" fmla="*/ 79561 w 1259537"/>
              <a:gd name="T10" fmla="*/ 0 h 1095549"/>
              <a:gd name="T11" fmla="*/ 1253014 w 1259537"/>
              <a:gd name="T12" fmla="*/ 469140 h 10955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59537" h="1095549" stroke="0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  <a:lnTo>
                  <a:pt x="629769" y="547775"/>
                </a:lnTo>
                <a:close/>
              </a:path>
              <a:path w="1259537" h="1095549" fill="none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</a:path>
            </a:pathLst>
          </a:custGeom>
          <a:noFill/>
          <a:ln w="31750">
            <a:solidFill>
              <a:srgbClr val="FF750B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34" name="Arc 69"/>
          <p:cNvSpPr>
            <a:spLocks noChangeArrowheads="1"/>
          </p:cNvSpPr>
          <p:nvPr/>
        </p:nvSpPr>
        <p:spPr bwMode="auto">
          <a:xfrm rot="3648826">
            <a:off x="2820890" y="4023514"/>
            <a:ext cx="1923690" cy="1538198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FF750B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38" name="Arc 70"/>
          <p:cNvSpPr>
            <a:spLocks noChangeArrowheads="1"/>
          </p:cNvSpPr>
          <p:nvPr/>
        </p:nvSpPr>
        <p:spPr bwMode="auto">
          <a:xfrm rot="18625764">
            <a:off x="5454087" y="3577512"/>
            <a:ext cx="1740782" cy="1425964"/>
          </a:xfrm>
          <a:custGeom>
            <a:avLst/>
            <a:gdLst>
              <a:gd name="T0" fmla="*/ 62011 w 1297185"/>
              <a:gd name="T1" fmla="*/ 381734 h 1331718"/>
              <a:gd name="T2" fmla="*/ 648593 w 1297185"/>
              <a:gd name="T3" fmla="*/ 665859 h 1331718"/>
              <a:gd name="T4" fmla="*/ 1240416 w 1297185"/>
              <a:gd name="T5" fmla="*/ 393432 h 1331718"/>
              <a:gd name="T6" fmla="*/ 1 60000 65536"/>
              <a:gd name="T7" fmla="*/ 3 60000 65536"/>
              <a:gd name="T8" fmla="*/ 1 60000 65536"/>
              <a:gd name="T9" fmla="*/ 62011 w 1297185"/>
              <a:gd name="T10" fmla="*/ 0 h 1331718"/>
              <a:gd name="T11" fmla="*/ 1240416 w 1297185"/>
              <a:gd name="T12" fmla="*/ 393432 h 13317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97185" h="1331718" stroke="0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  <a:lnTo>
                  <a:pt x="648593" y="665859"/>
                </a:lnTo>
                <a:close/>
              </a:path>
              <a:path w="1297185" h="1331718" fill="none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</a:path>
            </a:pathLst>
          </a:custGeom>
          <a:noFill/>
          <a:ln w="31750">
            <a:solidFill>
              <a:srgbClr val="FF750B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2378649" y="2538630"/>
            <a:ext cx="809903" cy="13080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i="1" dirty="0" smtClean="0">
                <a:solidFill>
                  <a:srgbClr val="FF750B"/>
                </a:solidFill>
                <a:latin typeface="Arial Narrow" pitchFamily="34" charset="0"/>
              </a:rPr>
              <a:t>43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i="1" dirty="0" smtClean="0">
                <a:solidFill>
                  <a:srgbClr val="FFC000"/>
                </a:solidFill>
                <a:latin typeface="Arial Narrow" pitchFamily="34" charset="0"/>
              </a:rPr>
              <a:t>11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i="1" dirty="0" smtClean="0">
              <a:solidFill>
                <a:prstClr val="white"/>
              </a:solidFill>
              <a:latin typeface="Arial Narrow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1100" i="1" dirty="0" smtClean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5010670" y="2057227"/>
            <a:ext cx="809903" cy="13080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i="1" dirty="0">
                <a:solidFill>
                  <a:srgbClr val="FF750B"/>
                </a:solidFill>
                <a:latin typeface="Arial Narrow" pitchFamily="34" charset="0"/>
                <a:ea typeface="+mn-ea"/>
              </a:rPr>
              <a:t>106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i="1" dirty="0">
                <a:solidFill>
                  <a:srgbClr val="FFC000"/>
                </a:solidFill>
                <a:latin typeface="Arial Narrow" pitchFamily="34" charset="0"/>
                <a:ea typeface="+mn-ea"/>
              </a:rPr>
              <a:t>40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i="1" dirty="0" smtClean="0">
              <a:solidFill>
                <a:prstClr val="white"/>
              </a:solidFill>
              <a:latin typeface="Arial Narrow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1100" i="1" dirty="0" smtClean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4023052" y="4544319"/>
            <a:ext cx="809903" cy="13080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i="1" dirty="0" smtClean="0">
                <a:solidFill>
                  <a:srgbClr val="FF750B"/>
                </a:solidFill>
                <a:latin typeface="Arial Narrow" pitchFamily="34" charset="0"/>
                <a:ea typeface="+mn-ea"/>
              </a:rPr>
              <a:t>51</a:t>
            </a:r>
            <a:endParaRPr lang="fr-FR" sz="2400" b="1" i="1" dirty="0">
              <a:solidFill>
                <a:srgbClr val="FF750B"/>
              </a:solidFill>
              <a:latin typeface="Arial Narrow" pitchFamily="34" charset="0"/>
              <a:ea typeface="+mn-ea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i="1" dirty="0" smtClean="0">
                <a:solidFill>
                  <a:srgbClr val="FFC000"/>
                </a:solidFill>
                <a:latin typeface="Arial Narrow" pitchFamily="34" charset="0"/>
                <a:ea typeface="+mn-ea"/>
              </a:rPr>
              <a:t>20</a:t>
            </a:r>
            <a:endParaRPr lang="fr-FR" sz="2000" b="1" i="1" dirty="0">
              <a:solidFill>
                <a:srgbClr val="FFC000"/>
              </a:solidFill>
              <a:latin typeface="Arial Narrow" pitchFamily="34" charset="0"/>
              <a:ea typeface="+mn-ea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i="1" dirty="0" smtClean="0">
              <a:solidFill>
                <a:prstClr val="white"/>
              </a:solidFill>
              <a:latin typeface="Arial Narrow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1100" i="1" dirty="0" smtClean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5608669" y="3908236"/>
            <a:ext cx="809903" cy="13080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i="1" dirty="0" smtClean="0">
                <a:solidFill>
                  <a:srgbClr val="FF750B"/>
                </a:solidFill>
                <a:latin typeface="Arial Narrow" pitchFamily="34" charset="0"/>
                <a:ea typeface="+mn-ea"/>
              </a:rPr>
              <a:t>48</a:t>
            </a:r>
            <a:endParaRPr lang="fr-FR" sz="2400" b="1" i="1" dirty="0">
              <a:solidFill>
                <a:srgbClr val="FF750B"/>
              </a:solidFill>
              <a:latin typeface="Arial Narrow" pitchFamily="34" charset="0"/>
              <a:ea typeface="+mn-ea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i="1" dirty="0" smtClean="0">
                <a:solidFill>
                  <a:srgbClr val="FFC000"/>
                </a:solidFill>
                <a:latin typeface="Arial Narrow" pitchFamily="34" charset="0"/>
                <a:ea typeface="+mn-ea"/>
              </a:rPr>
              <a:t>10</a:t>
            </a:r>
            <a:endParaRPr lang="fr-FR" sz="2000" b="1" i="1" dirty="0">
              <a:solidFill>
                <a:srgbClr val="FFC000"/>
              </a:solidFill>
              <a:latin typeface="Arial Narrow" pitchFamily="34" charset="0"/>
              <a:ea typeface="+mn-ea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i="1" dirty="0" smtClean="0">
              <a:solidFill>
                <a:prstClr val="white"/>
              </a:solidFill>
              <a:latin typeface="Arial Narrow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1100" i="1" dirty="0" smtClean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39" name="Titre 1"/>
          <p:cNvSpPr txBox="1">
            <a:spLocks/>
          </p:cNvSpPr>
          <p:nvPr/>
        </p:nvSpPr>
        <p:spPr bwMode="auto">
          <a:xfrm>
            <a:off x="7928050" y="5740693"/>
            <a:ext cx="1581765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1050" i="1" dirty="0" smtClean="0">
                <a:solidFill>
                  <a:schemeClr val="bg1"/>
                </a:solidFill>
              </a:rPr>
              <a:t>* </a:t>
            </a:r>
            <a:r>
              <a:rPr lang="fr-FR" sz="1050" i="1" dirty="0" err="1">
                <a:solidFill>
                  <a:schemeClr val="bg1"/>
                </a:solidFill>
              </a:rPr>
              <a:t>excluding</a:t>
            </a:r>
            <a:r>
              <a:rPr lang="fr-FR" sz="1050" i="1" dirty="0">
                <a:solidFill>
                  <a:schemeClr val="bg1"/>
                </a:solidFill>
              </a:rPr>
              <a:t> salaries</a:t>
            </a:r>
          </a:p>
        </p:txBody>
      </p:sp>
      <p:sp>
        <p:nvSpPr>
          <p:cNvPr id="40" name="Titre 1"/>
          <p:cNvSpPr>
            <a:spLocks noGrp="1"/>
          </p:cNvSpPr>
          <p:nvPr>
            <p:ph type="ctrTitle"/>
          </p:nvPr>
        </p:nvSpPr>
        <p:spPr>
          <a:xfrm>
            <a:off x="1675656" y="-279666"/>
            <a:ext cx="7772400" cy="1470026"/>
          </a:xfrm>
        </p:spPr>
        <p:txBody>
          <a:bodyPr>
            <a:normAutofit/>
          </a:bodyPr>
          <a:lstStyle/>
          <a:p>
            <a:r>
              <a:rPr lang="fr-FR" sz="3400" b="1" dirty="0" smtClean="0">
                <a:solidFill>
                  <a:schemeClr val="accent1">
                    <a:lumMod val="75000"/>
                  </a:schemeClr>
                </a:solidFill>
              </a:rPr>
              <a:t>INTERNATIONAL COLLABORATIONS</a:t>
            </a:r>
            <a:endParaRPr lang="fr-FR" sz="3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88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gab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1" y="3076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5905500" y="1052513"/>
            <a:ext cx="3238500" cy="7191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fr-FR" sz="24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Jacques Martino</a:t>
            </a:r>
            <a:br>
              <a:rPr lang="fr-FR" sz="24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</a:br>
            <a:r>
              <a:rPr lang="fr-FR" sz="2400" b="1" i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IN2P3 </a:t>
            </a:r>
            <a:r>
              <a:rPr lang="fr-FR" sz="2400" b="1" i="1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Director</a:t>
            </a:r>
            <a:endParaRPr lang="fr-FR" sz="2400" b="1" i="1" dirty="0" smtClean="0">
              <a:solidFill>
                <a:schemeClr val="accent1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4283968" y="4653136"/>
            <a:ext cx="4680520" cy="911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</a:pPr>
            <a:r>
              <a:rPr lang="fr-FR" b="1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rECFA</a:t>
            </a:r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meeting</a:t>
            </a:r>
          </a:p>
          <a:p>
            <a:pPr eaLnBrk="1" hangingPunct="1">
              <a:lnSpc>
                <a:spcPct val="80000"/>
              </a:lnSpc>
            </a:pPr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Paris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M</a:t>
            </a:r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arch 2013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7019925" y="5949950"/>
            <a:ext cx="1633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6600"/>
                </a:solidFill>
                <a:latin typeface="Arial Narrow" pitchFamily="34" charset="0"/>
              </a:rPr>
              <a:t>www.in2p3.fr</a:t>
            </a:r>
          </a:p>
        </p:txBody>
      </p:sp>
    </p:spTree>
    <p:extLst>
      <p:ext uri="{BB962C8B-B14F-4D97-AF65-F5344CB8AC3E}">
        <p14:creationId xmlns:p14="http://schemas.microsoft.com/office/powerpoint/2010/main" val="83251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 21" descr="mond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" r="2372" b="12222"/>
          <a:stretch/>
        </p:blipFill>
        <p:spPr bwMode="auto">
          <a:xfrm>
            <a:off x="0" y="1051200"/>
            <a:ext cx="9140102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Image 57" descr="eucl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596" y="4202596"/>
            <a:ext cx="3061804" cy="3061804"/>
          </a:xfrm>
          <a:prstGeom prst="ellipse">
            <a:avLst/>
          </a:prstGeom>
        </p:spPr>
      </p:pic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srgbClr val="FFFFFF"/>
                </a:solidFill>
              </a:rPr>
              <a:t>3</a:t>
            </a: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sp>
        <p:nvSpPr>
          <p:cNvPr id="47" name="ZoneTexte 46"/>
          <p:cNvSpPr txBox="1"/>
          <p:nvPr/>
        </p:nvSpPr>
        <p:spPr>
          <a:xfrm rot="16200000">
            <a:off x="7125492" y="2443807"/>
            <a:ext cx="3810000" cy="30777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700" dirty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© Star/</a:t>
            </a:r>
            <a:r>
              <a:rPr lang="fr-FR" sz="700" dirty="0" err="1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Phenix</a:t>
            </a:r>
            <a:r>
              <a:rPr lang="fr-FR" sz="700" dirty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, </a:t>
            </a:r>
            <a:r>
              <a:rPr lang="fr-FR" sz="700" dirty="0" err="1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Kamioka</a:t>
            </a:r>
            <a:r>
              <a:rPr lang="fr-FR" sz="700" dirty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 </a:t>
            </a:r>
            <a:r>
              <a:rPr lang="fr-FR" sz="700" dirty="0" err="1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Observatory</a:t>
            </a:r>
            <a:r>
              <a:rPr lang="fr-FR" sz="700" dirty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/ICRR/Université de Tokyo, Auger, Hess, ESA/Nasa, J.-P. </a:t>
            </a:r>
            <a:r>
              <a:rPr lang="fr-FR" sz="700" dirty="0" err="1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Kneib</a:t>
            </a:r>
            <a:r>
              <a:rPr lang="fr-FR" sz="700" dirty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 (Observatoire Midi-Pyrénées) and R. Ellis (Caltech</a:t>
            </a:r>
            <a:r>
              <a:rPr lang="fr-FR" sz="700" dirty="0" smtClean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) – Conception graphique : Anna </a:t>
            </a:r>
            <a:r>
              <a:rPr lang="fr-FR" sz="700" dirty="0" err="1" smtClean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Thibeau</a:t>
            </a:r>
            <a:r>
              <a:rPr lang="fr-FR" sz="700" dirty="0" smtClean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 (IPNL)</a:t>
            </a:r>
            <a:endParaRPr lang="fr-FR" sz="700" dirty="0">
              <a:solidFill>
                <a:schemeClr val="accent5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1" name="Ellipse 30"/>
          <p:cNvSpPr>
            <a:spLocks noChangeArrowheads="1"/>
          </p:cNvSpPr>
          <p:nvPr/>
        </p:nvSpPr>
        <p:spPr bwMode="auto">
          <a:xfrm>
            <a:off x="8077200" y="3276600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32" name="Titre 1"/>
          <p:cNvSpPr txBox="1">
            <a:spLocks/>
          </p:cNvSpPr>
          <p:nvPr/>
        </p:nvSpPr>
        <p:spPr bwMode="auto">
          <a:xfrm>
            <a:off x="5755377" y="3493718"/>
            <a:ext cx="3429000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/>
            <a:r>
              <a:rPr lang="fr-FR" sz="2000" b="1" dirty="0" smtClean="0">
                <a:solidFill>
                  <a:schemeClr val="bg1"/>
                </a:solidFill>
              </a:rPr>
              <a:t>T2K </a:t>
            </a:r>
            <a:r>
              <a:rPr lang="fr-FR" sz="2000" dirty="0" smtClean="0">
                <a:solidFill>
                  <a:schemeClr val="bg1"/>
                </a:solidFill>
              </a:rPr>
              <a:t>/ </a:t>
            </a:r>
            <a:r>
              <a:rPr lang="fr-FR" sz="2000" dirty="0" err="1" smtClean="0">
                <a:solidFill>
                  <a:schemeClr val="bg1"/>
                </a:solidFill>
              </a:rPr>
              <a:t>Jparc</a:t>
            </a:r>
            <a:r>
              <a:rPr lang="fr-FR" sz="2000" b="1" dirty="0" smtClean="0">
                <a:solidFill>
                  <a:schemeClr val="bg1"/>
                </a:solidFill>
              </a:rPr>
              <a:t>, </a:t>
            </a:r>
            <a:r>
              <a:rPr lang="fr-FR" sz="2000" b="1" dirty="0" err="1" smtClean="0">
                <a:solidFill>
                  <a:schemeClr val="bg1"/>
                </a:solidFill>
              </a:rPr>
              <a:t>Riken</a:t>
            </a:r>
            <a:r>
              <a:rPr lang="fr-FR" sz="2000" b="1" dirty="0" smtClean="0">
                <a:solidFill>
                  <a:schemeClr val="bg1"/>
                </a:solidFill>
              </a:rPr>
              <a:t> </a:t>
            </a:r>
            <a:r>
              <a:rPr lang="fr-FR" sz="2000" dirty="0">
                <a:solidFill>
                  <a:schemeClr val="bg1"/>
                </a:solidFill>
              </a:rPr>
              <a:t>(</a:t>
            </a:r>
            <a:r>
              <a:rPr lang="fr-FR" sz="2000" dirty="0" err="1" smtClean="0">
                <a:solidFill>
                  <a:schemeClr val="bg1"/>
                </a:solidFill>
              </a:rPr>
              <a:t>Japan</a:t>
            </a:r>
            <a:r>
              <a:rPr lang="fr-FR" sz="2000" dirty="0" smtClean="0">
                <a:solidFill>
                  <a:schemeClr val="bg1"/>
                </a:solidFill>
              </a:rPr>
              <a:t>)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849" y="1372839"/>
            <a:ext cx="1371414" cy="1287967"/>
          </a:xfrm>
          <a:prstGeom prst="ellipse">
            <a:avLst/>
          </a:prstGeom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  <p:pic>
        <p:nvPicPr>
          <p:cNvPr id="34" name="Image 33" descr="T2K.jpg"/>
          <p:cNvPicPr>
            <a:picLocks noChangeAspect="1"/>
          </p:cNvPicPr>
          <p:nvPr/>
        </p:nvPicPr>
        <p:blipFill>
          <a:blip r:embed="rId6"/>
          <a:srcRect l="13334" r="15834"/>
          <a:stretch>
            <a:fillRect/>
          </a:stretch>
        </p:blipFill>
        <p:spPr>
          <a:xfrm>
            <a:off x="7107087" y="1927892"/>
            <a:ext cx="1281337" cy="1213076"/>
          </a:xfrm>
          <a:prstGeom prst="ellipse">
            <a:avLst/>
          </a:prstGeom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  <p:sp>
        <p:nvSpPr>
          <p:cNvPr id="39" name="Titre 1"/>
          <p:cNvSpPr txBox="1">
            <a:spLocks/>
          </p:cNvSpPr>
          <p:nvPr/>
        </p:nvSpPr>
        <p:spPr bwMode="auto">
          <a:xfrm>
            <a:off x="683568" y="2575874"/>
            <a:ext cx="1296144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2000" b="1" dirty="0" smtClean="0">
                <a:solidFill>
                  <a:schemeClr val="bg1"/>
                </a:solidFill>
              </a:rPr>
              <a:t>DØ, CDF </a:t>
            </a:r>
            <a:r>
              <a:rPr lang="fr-FR" sz="2000" dirty="0">
                <a:solidFill>
                  <a:schemeClr val="bg1"/>
                </a:solidFill>
              </a:rPr>
              <a:t/>
            </a:r>
            <a:br>
              <a:rPr lang="fr-FR" sz="2000" dirty="0">
                <a:solidFill>
                  <a:schemeClr val="bg1"/>
                </a:solidFill>
              </a:rPr>
            </a:br>
            <a:r>
              <a:rPr lang="fr-FR" sz="2000" dirty="0" err="1" smtClean="0">
                <a:solidFill>
                  <a:schemeClr val="bg1"/>
                </a:solidFill>
              </a:rPr>
              <a:t>Tevatron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40" name="Ellipse 39"/>
          <p:cNvSpPr>
            <a:spLocks noChangeArrowheads="1"/>
          </p:cNvSpPr>
          <p:nvPr/>
        </p:nvSpPr>
        <p:spPr bwMode="auto">
          <a:xfrm>
            <a:off x="152400" y="3276600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41" name="Titre 1"/>
          <p:cNvSpPr txBox="1">
            <a:spLocks/>
          </p:cNvSpPr>
          <p:nvPr/>
        </p:nvSpPr>
        <p:spPr bwMode="auto">
          <a:xfrm>
            <a:off x="-609600" y="3505200"/>
            <a:ext cx="3429000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/>
            <a:r>
              <a:rPr lang="fr-FR" sz="2000" b="1" dirty="0" err="1">
                <a:solidFill>
                  <a:schemeClr val="bg1"/>
                </a:solidFill>
              </a:rPr>
              <a:t>SNFactory</a:t>
            </a:r>
            <a:r>
              <a:rPr lang="fr-FR" sz="2000" b="1" dirty="0">
                <a:solidFill>
                  <a:schemeClr val="bg1"/>
                </a:solidFill>
              </a:rPr>
              <a:t> </a:t>
            </a:r>
            <a:r>
              <a:rPr lang="fr-FR" sz="2000" dirty="0">
                <a:solidFill>
                  <a:schemeClr val="bg1"/>
                </a:solidFill>
              </a:rPr>
              <a:t>(Hawaï)</a:t>
            </a:r>
          </a:p>
        </p:txBody>
      </p:sp>
      <p:pic>
        <p:nvPicPr>
          <p:cNvPr id="42" name="Image 41" descr="600px-SN1994D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4038600"/>
            <a:ext cx="1217092" cy="1217092"/>
          </a:xfrm>
          <a:prstGeom prst="ellipse">
            <a:avLst/>
          </a:prstGeom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  <p:sp>
        <p:nvSpPr>
          <p:cNvPr id="45" name="Ellipse 44"/>
          <p:cNvSpPr>
            <a:spLocks noChangeArrowheads="1"/>
          </p:cNvSpPr>
          <p:nvPr/>
        </p:nvSpPr>
        <p:spPr bwMode="auto">
          <a:xfrm>
            <a:off x="4724400" y="4906555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46" name="Titre 1"/>
          <p:cNvSpPr txBox="1">
            <a:spLocks/>
          </p:cNvSpPr>
          <p:nvPr/>
        </p:nvSpPr>
        <p:spPr bwMode="auto">
          <a:xfrm>
            <a:off x="3552628" y="4293096"/>
            <a:ext cx="1905372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2000" b="1" dirty="0" smtClean="0">
                <a:solidFill>
                  <a:schemeClr val="bg1"/>
                </a:solidFill>
              </a:rPr>
              <a:t>Hess </a:t>
            </a:r>
            <a:r>
              <a:rPr lang="fr-FR" sz="2000" dirty="0" smtClean="0">
                <a:solidFill>
                  <a:schemeClr val="bg1"/>
                </a:solidFill>
              </a:rPr>
              <a:t>(</a:t>
            </a:r>
            <a:r>
              <a:rPr lang="fr-FR" sz="2000" dirty="0" err="1" smtClean="0">
                <a:solidFill>
                  <a:schemeClr val="bg1"/>
                </a:solidFill>
              </a:rPr>
              <a:t>Namibia</a:t>
            </a:r>
            <a:r>
              <a:rPr lang="fr-FR" sz="2000" dirty="0" smtClean="0">
                <a:solidFill>
                  <a:schemeClr val="bg1"/>
                </a:solidFill>
              </a:rPr>
              <a:t>)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5" y="4348142"/>
            <a:ext cx="1340531" cy="1278585"/>
          </a:xfrm>
          <a:prstGeom prst="ellipse">
            <a:avLst/>
          </a:prstGeom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  <p:sp>
        <p:nvSpPr>
          <p:cNvPr id="49" name="Ellipse 48"/>
          <p:cNvSpPr>
            <a:spLocks noChangeArrowheads="1"/>
          </p:cNvSpPr>
          <p:nvPr/>
        </p:nvSpPr>
        <p:spPr bwMode="auto">
          <a:xfrm>
            <a:off x="2552700" y="5618968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50" name="Titre 1"/>
          <p:cNvSpPr txBox="1">
            <a:spLocks/>
          </p:cNvSpPr>
          <p:nvPr/>
        </p:nvSpPr>
        <p:spPr bwMode="auto">
          <a:xfrm>
            <a:off x="530171" y="5531297"/>
            <a:ext cx="2099506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2000" b="1" dirty="0" smtClean="0">
                <a:solidFill>
                  <a:schemeClr val="bg1"/>
                </a:solidFill>
              </a:rPr>
              <a:t>Auger </a:t>
            </a:r>
            <a:r>
              <a:rPr lang="fr-FR" sz="2000" dirty="0" smtClean="0">
                <a:solidFill>
                  <a:schemeClr val="bg1"/>
                </a:solidFill>
              </a:rPr>
              <a:t>(Argentina)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51" name="Ellipse 50"/>
          <p:cNvSpPr>
            <a:spLocks noChangeArrowheads="1"/>
          </p:cNvSpPr>
          <p:nvPr/>
        </p:nvSpPr>
        <p:spPr bwMode="auto">
          <a:xfrm>
            <a:off x="1828800" y="3124200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pic>
        <p:nvPicPr>
          <p:cNvPr id="52" name="Image 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04" y="4803397"/>
            <a:ext cx="1318984" cy="1261300"/>
          </a:xfrm>
          <a:prstGeom prst="ellipse">
            <a:avLst/>
          </a:prstGeom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  <p:sp>
        <p:nvSpPr>
          <p:cNvPr id="53" name="Ellipse 52"/>
          <p:cNvSpPr>
            <a:spLocks noChangeArrowheads="1"/>
          </p:cNvSpPr>
          <p:nvPr/>
        </p:nvSpPr>
        <p:spPr bwMode="auto">
          <a:xfrm>
            <a:off x="2268538" y="3187831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54" name="Titre 1"/>
          <p:cNvSpPr txBox="1">
            <a:spLocks/>
          </p:cNvSpPr>
          <p:nvPr/>
        </p:nvSpPr>
        <p:spPr bwMode="auto">
          <a:xfrm>
            <a:off x="2407573" y="3396793"/>
            <a:ext cx="2011158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2000" b="1" dirty="0" err="1" smtClean="0">
                <a:solidFill>
                  <a:schemeClr val="bg1"/>
                </a:solidFill>
              </a:rPr>
              <a:t>Jlab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55" name="Ellipse 54"/>
          <p:cNvSpPr>
            <a:spLocks noChangeArrowheads="1"/>
          </p:cNvSpPr>
          <p:nvPr/>
        </p:nvSpPr>
        <p:spPr bwMode="auto">
          <a:xfrm>
            <a:off x="2525811" y="2956874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56" name="Titre 1"/>
          <p:cNvSpPr txBox="1">
            <a:spLocks/>
          </p:cNvSpPr>
          <p:nvPr/>
        </p:nvSpPr>
        <p:spPr bwMode="auto">
          <a:xfrm>
            <a:off x="2868275" y="2809189"/>
            <a:ext cx="1566303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2000" b="1" dirty="0" smtClean="0">
                <a:solidFill>
                  <a:schemeClr val="bg1"/>
                </a:solidFill>
              </a:rPr>
              <a:t>Star, </a:t>
            </a:r>
            <a:r>
              <a:rPr lang="fr-FR" sz="2000" b="1" dirty="0" err="1" smtClean="0">
                <a:solidFill>
                  <a:schemeClr val="bg1"/>
                </a:solidFill>
              </a:rPr>
              <a:t>Phenix</a:t>
            </a:r>
            <a:r>
              <a:rPr lang="fr-FR" sz="2000" b="1" dirty="0">
                <a:solidFill>
                  <a:schemeClr val="bg1"/>
                </a:solidFill>
              </a:rPr>
              <a:t/>
            </a:r>
            <a:br>
              <a:rPr lang="fr-FR" sz="2000" b="1" dirty="0">
                <a:solidFill>
                  <a:schemeClr val="bg1"/>
                </a:solidFill>
              </a:rPr>
            </a:br>
            <a:r>
              <a:rPr lang="fr-FR" sz="2000" dirty="0" err="1" smtClean="0">
                <a:solidFill>
                  <a:schemeClr val="bg1"/>
                </a:solidFill>
              </a:rPr>
              <a:t>Rhic</a:t>
            </a:r>
            <a:r>
              <a:rPr lang="fr-FR" sz="2000" dirty="0" smtClean="0">
                <a:solidFill>
                  <a:schemeClr val="bg1"/>
                </a:solidFill>
              </a:rPr>
              <a:t>, BNL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57" name="Titre 1"/>
          <p:cNvSpPr txBox="1">
            <a:spLocks/>
          </p:cNvSpPr>
          <p:nvPr/>
        </p:nvSpPr>
        <p:spPr bwMode="auto">
          <a:xfrm>
            <a:off x="6825227" y="4687082"/>
            <a:ext cx="2388542" cy="13776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2000" b="1" dirty="0">
                <a:solidFill>
                  <a:schemeClr val="bg1"/>
                </a:solidFill>
              </a:rPr>
              <a:t>Fermi, </a:t>
            </a:r>
            <a:r>
              <a:rPr lang="fr-FR" sz="2000" b="1" dirty="0" smtClean="0">
                <a:solidFill>
                  <a:schemeClr val="bg1"/>
                </a:solidFill>
              </a:rPr>
              <a:t>AMS, </a:t>
            </a:r>
            <a:r>
              <a:rPr lang="fr-FR" sz="2000" b="1" i="1" dirty="0" smtClean="0">
                <a:solidFill>
                  <a:schemeClr val="bg1">
                    <a:lumMod val="65000"/>
                  </a:schemeClr>
                </a:solidFill>
              </a:rPr>
              <a:t>Lisa</a:t>
            </a:r>
            <a:r>
              <a:rPr lang="fr-FR" sz="2000" b="1" dirty="0" smtClean="0">
                <a:solidFill>
                  <a:schemeClr val="bg1"/>
                </a:solidFill>
              </a:rPr>
              <a:t/>
            </a:r>
            <a:br>
              <a:rPr lang="fr-FR" sz="2000" b="1" dirty="0" smtClean="0">
                <a:solidFill>
                  <a:schemeClr val="bg1"/>
                </a:solidFill>
              </a:rPr>
            </a:br>
            <a:r>
              <a:rPr lang="fr-FR" sz="2000" b="1" dirty="0" smtClean="0">
                <a:solidFill>
                  <a:schemeClr val="bg1"/>
                </a:solidFill>
              </a:rPr>
              <a:t>Planck</a:t>
            </a:r>
            <a:r>
              <a:rPr lang="fr-FR" sz="2000" b="1" dirty="0">
                <a:solidFill>
                  <a:schemeClr val="bg1"/>
                </a:solidFill>
              </a:rPr>
              <a:t>, </a:t>
            </a:r>
            <a:r>
              <a:rPr lang="fr-FR" sz="2000" b="1" i="1" dirty="0" smtClean="0">
                <a:solidFill>
                  <a:schemeClr val="bg1">
                    <a:lumMod val="65000"/>
                  </a:schemeClr>
                </a:solidFill>
              </a:rPr>
              <a:t>Euclid</a:t>
            </a:r>
            <a:endParaRPr lang="fr-FR" sz="2000" b="1" i="1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sz="2000" dirty="0" smtClean="0">
                <a:solidFill>
                  <a:schemeClr val="bg1"/>
                </a:solidFill>
              </a:rPr>
              <a:t>(</a:t>
            </a:r>
            <a:r>
              <a:rPr lang="fr-FR" sz="2000" dirty="0" err="1">
                <a:solidFill>
                  <a:schemeClr val="bg1"/>
                </a:solidFill>
              </a:rPr>
              <a:t>S</a:t>
            </a:r>
            <a:r>
              <a:rPr lang="fr-FR" sz="2000" dirty="0" err="1" smtClean="0">
                <a:solidFill>
                  <a:schemeClr val="bg1"/>
                </a:solidFill>
              </a:rPr>
              <a:t>pace</a:t>
            </a:r>
            <a:r>
              <a:rPr lang="fr-FR" sz="20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9" name="Ellipse 58"/>
          <p:cNvSpPr>
            <a:spLocks noChangeArrowheads="1"/>
          </p:cNvSpPr>
          <p:nvPr/>
        </p:nvSpPr>
        <p:spPr bwMode="auto">
          <a:xfrm>
            <a:off x="2400300" y="5151337"/>
            <a:ext cx="304800" cy="3048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60" name="Titre 1"/>
          <p:cNvSpPr txBox="1">
            <a:spLocks/>
          </p:cNvSpPr>
          <p:nvPr/>
        </p:nvSpPr>
        <p:spPr bwMode="auto">
          <a:xfrm>
            <a:off x="1135231" y="5030734"/>
            <a:ext cx="2099506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2000" b="1" i="1" dirty="0" smtClean="0">
                <a:solidFill>
                  <a:schemeClr val="bg1">
                    <a:lumMod val="65000"/>
                  </a:schemeClr>
                </a:solidFill>
              </a:rPr>
              <a:t>LSST </a:t>
            </a:r>
            <a:r>
              <a:rPr lang="fr-FR" sz="2000" i="1" dirty="0" smtClean="0">
                <a:solidFill>
                  <a:schemeClr val="bg1">
                    <a:lumMod val="65000"/>
                  </a:schemeClr>
                </a:solidFill>
              </a:rPr>
              <a:t>(Chili)</a:t>
            </a:r>
            <a:endParaRPr lang="fr-FR" sz="20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1" name="Ellipse 60"/>
          <p:cNvSpPr>
            <a:spLocks noChangeArrowheads="1"/>
          </p:cNvSpPr>
          <p:nvPr/>
        </p:nvSpPr>
        <p:spPr bwMode="auto">
          <a:xfrm>
            <a:off x="4389665" y="5566142"/>
            <a:ext cx="1279070" cy="1185900"/>
          </a:xfrm>
          <a:prstGeom prst="ellipse">
            <a:avLst/>
          </a:prstGeom>
          <a:solidFill>
            <a:schemeClr val="accent5">
              <a:lumMod val="40000"/>
              <a:lumOff val="60000"/>
              <a:alpha val="63000"/>
            </a:schemeClr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-638" y="6208501"/>
            <a:ext cx="9144000" cy="712078"/>
          </a:xfrm>
          <a:prstGeom prst="rect">
            <a:avLst/>
          </a:prstGeom>
        </p:spPr>
      </p:pic>
      <p:sp>
        <p:nvSpPr>
          <p:cNvPr id="62" name="Titre 1"/>
          <p:cNvSpPr txBox="1">
            <a:spLocks/>
          </p:cNvSpPr>
          <p:nvPr/>
        </p:nvSpPr>
        <p:spPr bwMode="auto">
          <a:xfrm>
            <a:off x="4687723" y="5675101"/>
            <a:ext cx="874483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2000" b="1" i="1" dirty="0" smtClean="0">
                <a:solidFill>
                  <a:schemeClr val="bg1">
                    <a:lumMod val="50000"/>
                  </a:schemeClr>
                </a:solidFill>
              </a:rPr>
              <a:t>CTA</a:t>
            </a:r>
            <a:endParaRPr lang="fr-FR" sz="2000" i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3" name="Connecteur droit 62"/>
          <p:cNvCxnSpPr/>
          <p:nvPr/>
        </p:nvCxnSpPr>
        <p:spPr>
          <a:xfrm>
            <a:off x="1979712" y="836613"/>
            <a:ext cx="7164288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4" name="Titre 1"/>
          <p:cNvSpPr txBox="1">
            <a:spLocks/>
          </p:cNvSpPr>
          <p:nvPr/>
        </p:nvSpPr>
        <p:spPr bwMode="auto">
          <a:xfrm>
            <a:off x="1789200" y="-291600"/>
            <a:ext cx="7772400" cy="147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109" charset="-128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endParaRPr lang="fr-FR" sz="3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8" name="Titre 1"/>
          <p:cNvSpPr>
            <a:spLocks noGrp="1"/>
          </p:cNvSpPr>
          <p:nvPr>
            <p:ph type="ctrTitle"/>
          </p:nvPr>
        </p:nvSpPr>
        <p:spPr>
          <a:xfrm>
            <a:off x="1675656" y="-279666"/>
            <a:ext cx="7772400" cy="1470026"/>
          </a:xfrm>
        </p:spPr>
        <p:txBody>
          <a:bodyPr>
            <a:normAutofit/>
          </a:bodyPr>
          <a:lstStyle/>
          <a:p>
            <a:r>
              <a:rPr lang="fr-FR" sz="3400" b="1" dirty="0" smtClean="0">
                <a:solidFill>
                  <a:schemeClr val="accent1">
                    <a:lumMod val="75000"/>
                  </a:schemeClr>
                </a:solidFill>
              </a:rPr>
              <a:t>INTERNATIONAL COLLABORATIONS</a:t>
            </a:r>
            <a:endParaRPr lang="fr-FR" sz="3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25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-1" y="6215045"/>
            <a:ext cx="9144000" cy="7120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286000"/>
            <a:ext cx="9144000" cy="3276000"/>
          </a:xfrm>
          <a:prstGeom prst="rect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-34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" t="1" r="12714" b="-29021"/>
          <a:stretch/>
        </p:blipFill>
        <p:spPr>
          <a:xfrm>
            <a:off x="4428532" y="1227136"/>
            <a:ext cx="6369273" cy="5580000"/>
          </a:xfrm>
          <a:prstGeom prst="ellipse">
            <a:avLst/>
          </a:prstGeom>
          <a:noFill/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54" name="Titre 1"/>
          <p:cNvSpPr txBox="1">
            <a:spLocks/>
          </p:cNvSpPr>
          <p:nvPr/>
        </p:nvSpPr>
        <p:spPr>
          <a:xfrm>
            <a:off x="6626496" y="5534315"/>
            <a:ext cx="3733800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cap="all" dirty="0" smtClean="0">
                <a:solidFill>
                  <a:srgbClr val="93CDDD">
                    <a:alpha val="68000"/>
                  </a:srgbClr>
                </a:solidFill>
                <a:latin typeface="Arial Narrow" pitchFamily="34" charset="0"/>
              </a:rPr>
              <a:t>TECHNOL</a:t>
            </a:r>
            <a:endParaRPr lang="fr-FR" sz="3600" b="1" cap="all" dirty="0">
              <a:solidFill>
                <a:srgbClr val="93CDDD">
                  <a:alpha val="68000"/>
                </a:srgbClr>
              </a:solidFill>
              <a:latin typeface="Arial Narrow" pitchFamily="34" charset="0"/>
            </a:endParaRPr>
          </a:p>
        </p:txBody>
      </p:sp>
      <p:sp>
        <p:nvSpPr>
          <p:cNvPr id="43" name="Titre 1"/>
          <p:cNvSpPr txBox="1">
            <a:spLocks/>
          </p:cNvSpPr>
          <p:nvPr/>
        </p:nvSpPr>
        <p:spPr>
          <a:xfrm>
            <a:off x="6486078" y="5789823"/>
            <a:ext cx="2940596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cap="all" dirty="0" smtClean="0">
                <a:solidFill>
                  <a:srgbClr val="31859C">
                    <a:alpha val="65000"/>
                  </a:srgbClr>
                </a:solidFill>
                <a:latin typeface="Arial Narrow" pitchFamily="34" charset="0"/>
              </a:rPr>
              <a:t>EXPERTISE</a:t>
            </a:r>
            <a:endParaRPr lang="fr-FR" sz="3200" b="1" cap="all" dirty="0">
              <a:solidFill>
                <a:srgbClr val="31859C">
                  <a:alpha val="65000"/>
                </a:srgbClr>
              </a:solidFill>
              <a:latin typeface="Arial Narrow" pitchFamily="34" charset="0"/>
            </a:endParaRPr>
          </a:p>
        </p:txBody>
      </p:sp>
      <p:sp>
        <p:nvSpPr>
          <p:cNvPr id="51" name="Titre 1"/>
          <p:cNvSpPr txBox="1">
            <a:spLocks/>
          </p:cNvSpPr>
          <p:nvPr/>
        </p:nvSpPr>
        <p:spPr>
          <a:xfrm>
            <a:off x="3848236" y="5789823"/>
            <a:ext cx="2899995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dirty="0" smtClean="0">
                <a:solidFill>
                  <a:srgbClr val="4BACC6">
                    <a:lumMod val="60000"/>
                    <a:lumOff val="40000"/>
                    <a:alpha val="68000"/>
                  </a:srgbClr>
                </a:solidFill>
                <a:latin typeface="Arial Narrow" pitchFamily="34" charset="0"/>
              </a:rPr>
              <a:t>SIMULATIONS</a:t>
            </a:r>
            <a:endParaRPr lang="fr-FR" sz="3600" b="1" dirty="0">
              <a:solidFill>
                <a:srgbClr val="4BACC6">
                  <a:lumMod val="60000"/>
                  <a:lumOff val="40000"/>
                  <a:alpha val="68000"/>
                </a:srgbClr>
              </a:solidFill>
              <a:latin typeface="Arial Narrow" pitchFamily="34" charset="0"/>
            </a:endParaRPr>
          </a:p>
        </p:txBody>
      </p:sp>
      <p:sp>
        <p:nvSpPr>
          <p:cNvPr id="42" name="Titre 1"/>
          <p:cNvSpPr txBox="1">
            <a:spLocks/>
          </p:cNvSpPr>
          <p:nvPr/>
        </p:nvSpPr>
        <p:spPr>
          <a:xfrm>
            <a:off x="4000282" y="5534315"/>
            <a:ext cx="3757797" cy="533400"/>
          </a:xfrm>
          <a:prstGeom prst="rect">
            <a:avLst/>
          </a:prstGeom>
          <a:noFill/>
          <a:effectLst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dirty="0" smtClean="0">
                <a:solidFill>
                  <a:srgbClr val="4BACC6">
                    <a:lumMod val="75000"/>
                    <a:alpha val="65000"/>
                  </a:srgbClr>
                </a:solidFill>
                <a:latin typeface="Arial Narrow" pitchFamily="34" charset="0"/>
              </a:rPr>
              <a:t>PRECISION OPTICS</a:t>
            </a:r>
            <a:endParaRPr lang="fr-FR" sz="3200" b="1" cap="all" dirty="0">
              <a:solidFill>
                <a:srgbClr val="4BACC6">
                  <a:lumMod val="75000"/>
                  <a:alpha val="65000"/>
                </a:srgbClr>
              </a:solidFill>
              <a:latin typeface="Arial Narrow" pitchFamily="34" charset="0"/>
            </a:endParaRPr>
          </a:p>
        </p:txBody>
      </p:sp>
      <p:sp>
        <p:nvSpPr>
          <p:cNvPr id="67" name="Ellipse 66"/>
          <p:cNvSpPr/>
          <p:nvPr/>
        </p:nvSpPr>
        <p:spPr>
          <a:xfrm>
            <a:off x="4191000" y="22860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8" name="Ellipse 67"/>
          <p:cNvSpPr/>
          <p:nvPr/>
        </p:nvSpPr>
        <p:spPr>
          <a:xfrm>
            <a:off x="1644560" y="3001114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6" name="Ellipse 65"/>
          <p:cNvSpPr/>
          <p:nvPr/>
        </p:nvSpPr>
        <p:spPr>
          <a:xfrm>
            <a:off x="-457200" y="23622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5" name="Ellipse 64"/>
          <p:cNvSpPr/>
          <p:nvPr/>
        </p:nvSpPr>
        <p:spPr>
          <a:xfrm>
            <a:off x="7010400" y="28956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53" name="Titre 1"/>
          <p:cNvSpPr txBox="1">
            <a:spLocks/>
          </p:cNvSpPr>
          <p:nvPr/>
        </p:nvSpPr>
        <p:spPr>
          <a:xfrm>
            <a:off x="-402629" y="1113197"/>
            <a:ext cx="10333785" cy="10668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7300" b="1" dirty="0" smtClean="0">
                <a:solidFill>
                  <a:srgbClr val="4BACC6">
                    <a:lumMod val="40000"/>
                    <a:lumOff val="60000"/>
                    <a:alpha val="53000"/>
                  </a:srgbClr>
                </a:solidFill>
                <a:latin typeface="Arial Narrow" pitchFamily="34" charset="0"/>
              </a:rPr>
              <a:t>INDUSTRIAL PARTNERSHI</a:t>
            </a:r>
            <a:endParaRPr lang="fr-FR" sz="7300" b="1" dirty="0">
              <a:solidFill>
                <a:srgbClr val="4BACC6">
                  <a:lumMod val="40000"/>
                  <a:lumOff val="60000"/>
                  <a:alpha val="53000"/>
                </a:srgbClr>
              </a:solidFill>
              <a:latin typeface="Arial Narrow" pitchFamily="34" charset="0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41" name="Titre 1"/>
          <p:cNvSpPr txBox="1">
            <a:spLocks/>
          </p:cNvSpPr>
          <p:nvPr/>
        </p:nvSpPr>
        <p:spPr>
          <a:xfrm>
            <a:off x="-178922" y="5559827"/>
            <a:ext cx="4579598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cap="all" dirty="0" err="1" smtClean="0">
                <a:solidFill>
                  <a:srgbClr val="4BACC6">
                    <a:lumMod val="60000"/>
                    <a:lumOff val="40000"/>
                    <a:alpha val="68000"/>
                  </a:srgbClr>
                </a:solidFill>
                <a:latin typeface="Arial Narrow" pitchFamily="34" charset="0"/>
              </a:rPr>
              <a:t>MICROELECTRONIcs</a:t>
            </a:r>
            <a:endParaRPr lang="fr-FR" sz="3600" b="1" cap="all" dirty="0">
              <a:solidFill>
                <a:srgbClr val="4BACC6">
                  <a:lumMod val="60000"/>
                  <a:lumOff val="40000"/>
                  <a:alpha val="68000"/>
                </a:srgbClr>
              </a:solidFill>
              <a:latin typeface="Arial Narrow" pitchFamily="34" charset="0"/>
            </a:endParaRPr>
          </a:p>
        </p:txBody>
      </p:sp>
      <p:sp>
        <p:nvSpPr>
          <p:cNvPr id="37" name="Titre 1"/>
          <p:cNvSpPr txBox="1">
            <a:spLocks/>
          </p:cNvSpPr>
          <p:nvPr/>
        </p:nvSpPr>
        <p:spPr>
          <a:xfrm>
            <a:off x="59490" y="1417278"/>
            <a:ext cx="10477488" cy="762719"/>
          </a:xfrm>
          <a:prstGeom prst="rect">
            <a:avLst/>
          </a:prstGeom>
          <a:noFill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700" b="1" dirty="0">
                <a:solidFill>
                  <a:srgbClr val="1F497D"/>
                </a:solidFill>
                <a:latin typeface="Calibri"/>
              </a:rPr>
              <a:t>INDUSTRIAL PARTNERSHIP AND APPLICATIONS</a:t>
            </a:r>
          </a:p>
        </p:txBody>
      </p:sp>
      <p:sp>
        <p:nvSpPr>
          <p:cNvPr id="50" name="Titre 1"/>
          <p:cNvSpPr txBox="1">
            <a:spLocks/>
          </p:cNvSpPr>
          <p:nvPr/>
        </p:nvSpPr>
        <p:spPr>
          <a:xfrm>
            <a:off x="-40859" y="5801015"/>
            <a:ext cx="4041141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cap="all" dirty="0" smtClean="0">
                <a:solidFill>
                  <a:srgbClr val="31859C">
                    <a:alpha val="65000"/>
                  </a:srgbClr>
                </a:solidFill>
                <a:latin typeface="Arial Narrow" pitchFamily="34" charset="0"/>
              </a:rPr>
              <a:t>MEDICAL IMAGING</a:t>
            </a:r>
            <a:endParaRPr lang="fr-FR" sz="3200" b="1" cap="all" dirty="0">
              <a:solidFill>
                <a:srgbClr val="31859C">
                  <a:alpha val="65000"/>
                </a:srgbClr>
              </a:solidFill>
              <a:latin typeface="Arial Narrow" pitchFamily="34" charset="0"/>
            </a:endParaRPr>
          </a:p>
        </p:txBody>
      </p:sp>
      <p:sp>
        <p:nvSpPr>
          <p:cNvPr id="49" name="Arc 48"/>
          <p:cNvSpPr>
            <a:spLocks noChangeArrowheads="1"/>
          </p:cNvSpPr>
          <p:nvPr/>
        </p:nvSpPr>
        <p:spPr bwMode="auto">
          <a:xfrm rot="14259887">
            <a:off x="4746299" y="3683555"/>
            <a:ext cx="1263650" cy="1447800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E46C0A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76200" y="2564904"/>
            <a:ext cx="4567808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®"/>
            </a:pPr>
            <a:r>
              <a:rPr lang="en-US" sz="2200" b="1" i="1" dirty="0">
                <a:solidFill>
                  <a:srgbClr val="37609C"/>
                </a:solidFill>
                <a:latin typeface="Arial Narrow" pitchFamily="34" charset="0"/>
                <a:ea typeface="+mn-ea"/>
              </a:rPr>
              <a:t>E</a:t>
            </a:r>
            <a:r>
              <a:rPr lang="en-US" sz="2200" b="1" i="1" dirty="0" smtClean="0">
                <a:solidFill>
                  <a:srgbClr val="37609C"/>
                </a:solidFill>
                <a:latin typeface="Arial Narrow" pitchFamily="34" charset="0"/>
                <a:ea typeface="+mn-ea"/>
              </a:rPr>
              <a:t>xpertise / </a:t>
            </a:r>
            <a:r>
              <a:rPr lang="en-US" sz="2200" b="1" i="1" dirty="0">
                <a:solidFill>
                  <a:srgbClr val="37609C"/>
                </a:solidFill>
                <a:latin typeface="Arial Narrow" pitchFamily="34" charset="0"/>
                <a:ea typeface="+mn-ea"/>
              </a:rPr>
              <a:t>high technology </a:t>
            </a:r>
            <a:r>
              <a:rPr lang="en-US" sz="2200" b="1" i="1" dirty="0" smtClean="0">
                <a:solidFill>
                  <a:srgbClr val="37609C"/>
                </a:solidFill>
                <a:latin typeface="Arial Narrow" pitchFamily="34" charset="0"/>
                <a:ea typeface="+mn-ea"/>
              </a:rPr>
              <a:t>resources transferred </a:t>
            </a:r>
            <a:r>
              <a:rPr lang="en-US" sz="2200" b="1" i="1" dirty="0">
                <a:solidFill>
                  <a:srgbClr val="37609C"/>
                </a:solidFill>
                <a:latin typeface="Arial Narrow" pitchFamily="34" charset="0"/>
                <a:ea typeface="+mn-ea"/>
              </a:rPr>
              <a:t>to </a:t>
            </a:r>
            <a:r>
              <a:rPr lang="en-US" sz="2200" b="1" i="1" dirty="0" smtClean="0">
                <a:solidFill>
                  <a:srgbClr val="37609C"/>
                </a:solidFill>
                <a:latin typeface="Arial Narrow" pitchFamily="34" charset="0"/>
                <a:ea typeface="+mn-ea"/>
              </a:rPr>
              <a:t>industry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®"/>
            </a:pPr>
            <a:endParaRPr lang="en-US" sz="2200" b="1" i="1" dirty="0" smtClean="0">
              <a:solidFill>
                <a:srgbClr val="37609C"/>
              </a:solidFill>
              <a:latin typeface="Arial Narrow" pitchFamily="34" charset="0"/>
              <a:ea typeface="+mn-ea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Health (medical imaging)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200" b="1" dirty="0">
                <a:solidFill>
                  <a:srgbClr val="215968"/>
                </a:solidFill>
                <a:latin typeface="Arial Narrow" pitchFamily="34" charset="0"/>
              </a:rPr>
              <a:t>S</a:t>
            </a: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pace industry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200" b="1" dirty="0">
                <a:solidFill>
                  <a:srgbClr val="215968"/>
                </a:solidFill>
                <a:latin typeface="Arial Narrow" pitchFamily="34" charset="0"/>
              </a:rPr>
              <a:t>E</a:t>
            </a: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nvironment (radioactivity measurements, Becquerel network)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200" b="1" dirty="0">
                <a:solidFill>
                  <a:srgbClr val="215968"/>
                </a:solidFill>
                <a:latin typeface="Arial Narrow" pitchFamily="34" charset="0"/>
              </a:rPr>
              <a:t>E</a:t>
            </a: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lectronics</a:t>
            </a:r>
            <a:endParaRPr lang="fr-FR" sz="2200" b="1" dirty="0">
              <a:solidFill>
                <a:srgbClr val="215968"/>
              </a:solidFill>
              <a:latin typeface="Arial Narrow" pitchFamily="34" charset="0"/>
            </a:endParaRPr>
          </a:p>
        </p:txBody>
      </p:sp>
      <p:sp>
        <p:nvSpPr>
          <p:cNvPr id="69" name="Arc 68"/>
          <p:cNvSpPr>
            <a:spLocks noChangeArrowheads="1"/>
          </p:cNvSpPr>
          <p:nvPr/>
        </p:nvSpPr>
        <p:spPr bwMode="auto">
          <a:xfrm rot="-6862596">
            <a:off x="6141259" y="2420538"/>
            <a:ext cx="1258888" cy="1095375"/>
          </a:xfrm>
          <a:custGeom>
            <a:avLst/>
            <a:gdLst>
              <a:gd name="T0" fmla="*/ 79561 w 1259537"/>
              <a:gd name="T1" fmla="*/ 281268 h 1095549"/>
              <a:gd name="T2" fmla="*/ 629769 w 1259537"/>
              <a:gd name="T3" fmla="*/ 547775 h 1095549"/>
              <a:gd name="T4" fmla="*/ 1253014 w 1259537"/>
              <a:gd name="T5" fmla="*/ 469140 h 1095549"/>
              <a:gd name="T6" fmla="*/ 1 60000 65536"/>
              <a:gd name="T7" fmla="*/ 3 60000 65536"/>
              <a:gd name="T8" fmla="*/ 1 60000 65536"/>
              <a:gd name="T9" fmla="*/ 79561 w 1259537"/>
              <a:gd name="T10" fmla="*/ 0 h 1095549"/>
              <a:gd name="T11" fmla="*/ 1253014 w 1259537"/>
              <a:gd name="T12" fmla="*/ 469140 h 10955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59537" h="1095549" stroke="0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  <a:lnTo>
                  <a:pt x="629769" y="547775"/>
                </a:lnTo>
                <a:close/>
              </a:path>
              <a:path w="1259537" h="1095549" fill="none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</a:path>
            </a:pathLst>
          </a:custGeom>
          <a:noFill/>
          <a:ln w="31750">
            <a:solidFill>
              <a:srgbClr val="E46C0A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70" name="Arc 69"/>
          <p:cNvSpPr>
            <a:spLocks noChangeArrowheads="1"/>
          </p:cNvSpPr>
          <p:nvPr/>
        </p:nvSpPr>
        <p:spPr bwMode="auto">
          <a:xfrm rot="3979569">
            <a:off x="6771693" y="4209967"/>
            <a:ext cx="1923690" cy="1538198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215968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71" name="Arc 70"/>
          <p:cNvSpPr>
            <a:spLocks noChangeArrowheads="1"/>
          </p:cNvSpPr>
          <p:nvPr/>
        </p:nvSpPr>
        <p:spPr bwMode="auto">
          <a:xfrm rot="7300355">
            <a:off x="7658125" y="2121931"/>
            <a:ext cx="1298575" cy="1331913"/>
          </a:xfrm>
          <a:custGeom>
            <a:avLst/>
            <a:gdLst>
              <a:gd name="T0" fmla="*/ 62011 w 1297185"/>
              <a:gd name="T1" fmla="*/ 381734 h 1331718"/>
              <a:gd name="T2" fmla="*/ 648593 w 1297185"/>
              <a:gd name="T3" fmla="*/ 665859 h 1331718"/>
              <a:gd name="T4" fmla="*/ 1240416 w 1297185"/>
              <a:gd name="T5" fmla="*/ 393432 h 1331718"/>
              <a:gd name="T6" fmla="*/ 1 60000 65536"/>
              <a:gd name="T7" fmla="*/ 3 60000 65536"/>
              <a:gd name="T8" fmla="*/ 1 60000 65536"/>
              <a:gd name="T9" fmla="*/ 62011 w 1297185"/>
              <a:gd name="T10" fmla="*/ 0 h 1331718"/>
              <a:gd name="T11" fmla="*/ 1240416 w 1297185"/>
              <a:gd name="T12" fmla="*/ 393432 h 13317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97185" h="1331718" stroke="0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  <a:lnTo>
                  <a:pt x="648593" y="665859"/>
                </a:lnTo>
                <a:close/>
              </a:path>
              <a:path w="1297185" h="1331718" fill="none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</a:path>
            </a:pathLst>
          </a:custGeom>
          <a:noFill/>
          <a:ln w="31750">
            <a:solidFill>
              <a:srgbClr val="215968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421" y="2154241"/>
            <a:ext cx="1905858" cy="1429394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ZoneTexte 33"/>
          <p:cNvSpPr txBox="1"/>
          <p:nvPr/>
        </p:nvSpPr>
        <p:spPr>
          <a:xfrm rot="16200000">
            <a:off x="7530759" y="3961769"/>
            <a:ext cx="299606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700" dirty="0">
                <a:solidFill>
                  <a:srgbClr val="4F81BD">
                    <a:lumMod val="75000"/>
                  </a:srgbClr>
                </a:solidFill>
                <a:latin typeface="Arial Narrow" pitchFamily="34" charset="0"/>
              </a:rPr>
              <a:t>© </a:t>
            </a:r>
            <a:r>
              <a:rPr lang="fr-FR" sz="700" dirty="0" err="1">
                <a:solidFill>
                  <a:srgbClr val="4F81BD">
                    <a:lumMod val="75000"/>
                  </a:srgbClr>
                </a:solidFill>
                <a:latin typeface="Arial Narrow" pitchFamily="34" charset="0"/>
              </a:rPr>
              <a:t>Amissa</a:t>
            </a:r>
            <a:r>
              <a:rPr lang="fr-FR" sz="700" dirty="0">
                <a:solidFill>
                  <a:srgbClr val="4F81BD">
                    <a:lumMod val="75000"/>
                  </a:srgbClr>
                </a:solidFill>
                <a:latin typeface="Arial Narrow" pitchFamily="34" charset="0"/>
              </a:rPr>
              <a:t>, D.R., </a:t>
            </a:r>
            <a:r>
              <a:rPr lang="fr-FR" sz="700" dirty="0" smtClean="0">
                <a:solidFill>
                  <a:srgbClr val="4F81BD">
                    <a:lumMod val="75000"/>
                  </a:srgbClr>
                </a:solidFill>
                <a:latin typeface="Arial Narrow" pitchFamily="34" charset="0"/>
              </a:rPr>
              <a:t>Arcane/CENBG – Conception graphique : Anna </a:t>
            </a:r>
            <a:r>
              <a:rPr lang="fr-FR" sz="700" dirty="0" err="1" smtClean="0">
                <a:solidFill>
                  <a:srgbClr val="4F81BD">
                    <a:lumMod val="75000"/>
                  </a:srgbClr>
                </a:solidFill>
                <a:latin typeface="Arial Narrow" pitchFamily="34" charset="0"/>
              </a:rPr>
              <a:t>Thibeau</a:t>
            </a:r>
            <a:r>
              <a:rPr lang="fr-FR" sz="700" dirty="0" smtClean="0">
                <a:solidFill>
                  <a:srgbClr val="4F81BD">
                    <a:lumMod val="75000"/>
                  </a:srgbClr>
                </a:solidFill>
                <a:latin typeface="Arial Narrow" pitchFamily="34" charset="0"/>
              </a:rPr>
              <a:t> (IPNL)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45410" y="109537"/>
            <a:ext cx="8265427" cy="765175"/>
          </a:xfrm>
        </p:spPr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fr-FR" sz="3400" b="1" dirty="0" smtClean="0">
                <a:solidFill>
                  <a:srgbClr val="4F81BD">
                    <a:lumMod val="75000"/>
                  </a:srgbClr>
                </a:solidFill>
                <a:ea typeface="+mn-ea"/>
                <a:cs typeface="+mn-cs"/>
              </a:rPr>
              <a:t>LINKS WITH INDUSTRY</a:t>
            </a:r>
            <a:endParaRPr lang="fr-FR" sz="3400" b="1" dirty="0"/>
          </a:p>
        </p:txBody>
      </p:sp>
      <p:cxnSp>
        <p:nvCxnSpPr>
          <p:cNvPr id="33" name="Connecteur droit 32"/>
          <p:cNvCxnSpPr/>
          <p:nvPr/>
        </p:nvCxnSpPr>
        <p:spPr>
          <a:xfrm>
            <a:off x="1979712" y="836613"/>
            <a:ext cx="7164288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5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537446" y="2435980"/>
            <a:ext cx="1421013" cy="1655636"/>
          </a:xfrm>
          <a:prstGeom prst="ellipse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157" y="4143583"/>
            <a:ext cx="2103219" cy="1301641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802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-1" y="6215045"/>
            <a:ext cx="9144000" cy="7120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286000"/>
            <a:ext cx="9144000" cy="3276000"/>
          </a:xfrm>
          <a:prstGeom prst="rect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-34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" t="1" r="12714" b="-29021"/>
          <a:stretch/>
        </p:blipFill>
        <p:spPr>
          <a:xfrm>
            <a:off x="4428532" y="1227136"/>
            <a:ext cx="6369273" cy="5580000"/>
          </a:xfrm>
          <a:prstGeom prst="ellipse">
            <a:avLst/>
          </a:prstGeom>
          <a:noFill/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54" name="Titre 1"/>
          <p:cNvSpPr txBox="1">
            <a:spLocks/>
          </p:cNvSpPr>
          <p:nvPr/>
        </p:nvSpPr>
        <p:spPr>
          <a:xfrm>
            <a:off x="6276840" y="5540992"/>
            <a:ext cx="3733800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cap="all" dirty="0" smtClean="0">
                <a:solidFill>
                  <a:srgbClr val="93CDDD">
                    <a:alpha val="68000"/>
                  </a:srgbClr>
                </a:solidFill>
                <a:latin typeface="Arial Narrow" pitchFamily="34" charset="0"/>
              </a:rPr>
              <a:t>TRAINING</a:t>
            </a:r>
            <a:endParaRPr lang="fr-FR" sz="3600" b="1" cap="all" dirty="0">
              <a:solidFill>
                <a:srgbClr val="93CDDD">
                  <a:alpha val="68000"/>
                </a:srgbClr>
              </a:solidFill>
              <a:latin typeface="Arial Narrow" pitchFamily="34" charset="0"/>
            </a:endParaRPr>
          </a:p>
        </p:txBody>
      </p:sp>
      <p:sp>
        <p:nvSpPr>
          <p:cNvPr id="43" name="Titre 1"/>
          <p:cNvSpPr txBox="1">
            <a:spLocks/>
          </p:cNvSpPr>
          <p:nvPr/>
        </p:nvSpPr>
        <p:spPr>
          <a:xfrm>
            <a:off x="6383961" y="5789823"/>
            <a:ext cx="2940596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cap="all" dirty="0" smtClean="0">
                <a:solidFill>
                  <a:srgbClr val="31859C">
                    <a:alpha val="65000"/>
                  </a:srgbClr>
                </a:solidFill>
                <a:latin typeface="Arial Narrow" pitchFamily="34" charset="0"/>
              </a:rPr>
              <a:t>VISIBILITY</a:t>
            </a:r>
            <a:endParaRPr lang="fr-FR" sz="3200" b="1" cap="all" dirty="0">
              <a:solidFill>
                <a:srgbClr val="31859C">
                  <a:alpha val="65000"/>
                </a:srgbClr>
              </a:solidFill>
              <a:latin typeface="Arial Narrow" pitchFamily="34" charset="0"/>
            </a:endParaRPr>
          </a:p>
        </p:txBody>
      </p:sp>
      <p:sp>
        <p:nvSpPr>
          <p:cNvPr id="51" name="Titre 1"/>
          <p:cNvSpPr txBox="1">
            <a:spLocks/>
          </p:cNvSpPr>
          <p:nvPr/>
        </p:nvSpPr>
        <p:spPr>
          <a:xfrm>
            <a:off x="4112602" y="5789823"/>
            <a:ext cx="2899995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dirty="0" smtClean="0">
                <a:solidFill>
                  <a:srgbClr val="4BACC6">
                    <a:lumMod val="60000"/>
                    <a:lumOff val="40000"/>
                    <a:alpha val="68000"/>
                  </a:srgbClr>
                </a:solidFill>
                <a:latin typeface="Arial Narrow" pitchFamily="34" charset="0"/>
              </a:rPr>
              <a:t>CONTRACTS</a:t>
            </a:r>
            <a:endParaRPr lang="fr-FR" sz="3600" b="1" dirty="0">
              <a:solidFill>
                <a:srgbClr val="4BACC6">
                  <a:lumMod val="60000"/>
                  <a:lumOff val="40000"/>
                  <a:alpha val="68000"/>
                </a:srgbClr>
              </a:solidFill>
              <a:latin typeface="Arial Narrow" pitchFamily="34" charset="0"/>
            </a:endParaRPr>
          </a:p>
        </p:txBody>
      </p:sp>
      <p:sp>
        <p:nvSpPr>
          <p:cNvPr id="42" name="Titre 1"/>
          <p:cNvSpPr txBox="1">
            <a:spLocks/>
          </p:cNvSpPr>
          <p:nvPr/>
        </p:nvSpPr>
        <p:spPr>
          <a:xfrm>
            <a:off x="3040290" y="5531566"/>
            <a:ext cx="3757797" cy="533400"/>
          </a:xfrm>
          <a:prstGeom prst="rect">
            <a:avLst/>
          </a:prstGeom>
          <a:noFill/>
          <a:effectLst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dirty="0" smtClean="0">
                <a:solidFill>
                  <a:srgbClr val="4BACC6">
                    <a:lumMod val="75000"/>
                    <a:alpha val="65000"/>
                  </a:srgbClr>
                </a:solidFill>
                <a:latin typeface="Arial Narrow" pitchFamily="34" charset="0"/>
              </a:rPr>
              <a:t>COLLABORATIONS</a:t>
            </a:r>
            <a:endParaRPr lang="fr-FR" sz="3200" b="1" cap="all" dirty="0">
              <a:solidFill>
                <a:srgbClr val="4BACC6">
                  <a:lumMod val="75000"/>
                  <a:alpha val="65000"/>
                </a:srgbClr>
              </a:solidFill>
              <a:latin typeface="Arial Narrow" pitchFamily="34" charset="0"/>
            </a:endParaRPr>
          </a:p>
        </p:txBody>
      </p:sp>
      <p:sp>
        <p:nvSpPr>
          <p:cNvPr id="67" name="Ellipse 66"/>
          <p:cNvSpPr/>
          <p:nvPr/>
        </p:nvSpPr>
        <p:spPr>
          <a:xfrm>
            <a:off x="4191000" y="22860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8" name="Ellipse 67"/>
          <p:cNvSpPr/>
          <p:nvPr/>
        </p:nvSpPr>
        <p:spPr>
          <a:xfrm>
            <a:off x="1644560" y="3001114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6" name="Ellipse 65"/>
          <p:cNvSpPr/>
          <p:nvPr/>
        </p:nvSpPr>
        <p:spPr>
          <a:xfrm>
            <a:off x="-457200" y="23622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5" name="Ellipse 64"/>
          <p:cNvSpPr/>
          <p:nvPr/>
        </p:nvSpPr>
        <p:spPr>
          <a:xfrm>
            <a:off x="7010400" y="28956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53" name="Titre 1"/>
          <p:cNvSpPr txBox="1">
            <a:spLocks/>
          </p:cNvSpPr>
          <p:nvPr/>
        </p:nvSpPr>
        <p:spPr>
          <a:xfrm>
            <a:off x="-342330" y="1113197"/>
            <a:ext cx="10070662" cy="10668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7300" b="1" dirty="0" smtClean="0">
                <a:solidFill>
                  <a:srgbClr val="4BACC6">
                    <a:lumMod val="40000"/>
                    <a:lumOff val="60000"/>
                    <a:alpha val="53000"/>
                  </a:srgbClr>
                </a:solidFill>
                <a:latin typeface="Arial Narrow" pitchFamily="34" charset="0"/>
              </a:rPr>
              <a:t>PARTNERSHIP, CONTRAC</a:t>
            </a:r>
            <a:endParaRPr lang="fr-FR" sz="7300" b="1" dirty="0">
              <a:solidFill>
                <a:srgbClr val="4BACC6">
                  <a:lumMod val="40000"/>
                  <a:lumOff val="60000"/>
                  <a:alpha val="53000"/>
                </a:srgbClr>
              </a:solidFill>
              <a:latin typeface="Arial Narrow" pitchFamily="34" charset="0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41" name="Titre 1"/>
          <p:cNvSpPr txBox="1">
            <a:spLocks/>
          </p:cNvSpPr>
          <p:nvPr/>
        </p:nvSpPr>
        <p:spPr>
          <a:xfrm>
            <a:off x="-495694" y="5551181"/>
            <a:ext cx="4579598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cap="all" dirty="0" smtClean="0">
                <a:solidFill>
                  <a:srgbClr val="4BACC6">
                    <a:lumMod val="60000"/>
                    <a:lumOff val="40000"/>
                    <a:alpha val="68000"/>
                  </a:srgbClr>
                </a:solidFill>
                <a:latin typeface="Arial Narrow" pitchFamily="34" charset="0"/>
              </a:rPr>
              <a:t>LABORATORIES</a:t>
            </a:r>
            <a:endParaRPr lang="fr-FR" sz="3600" b="1" cap="all" dirty="0">
              <a:solidFill>
                <a:srgbClr val="4BACC6">
                  <a:lumMod val="60000"/>
                  <a:lumOff val="40000"/>
                  <a:alpha val="68000"/>
                </a:srgbClr>
              </a:solidFill>
              <a:latin typeface="Arial Narrow" pitchFamily="34" charset="0"/>
            </a:endParaRPr>
          </a:p>
        </p:txBody>
      </p:sp>
      <p:sp>
        <p:nvSpPr>
          <p:cNvPr id="37" name="Titre 1"/>
          <p:cNvSpPr txBox="1">
            <a:spLocks/>
          </p:cNvSpPr>
          <p:nvPr/>
        </p:nvSpPr>
        <p:spPr>
          <a:xfrm>
            <a:off x="59490" y="1417278"/>
            <a:ext cx="10477488" cy="762719"/>
          </a:xfrm>
          <a:prstGeom prst="rect">
            <a:avLst/>
          </a:prstGeom>
          <a:noFill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700" b="1" dirty="0" smtClean="0">
                <a:solidFill>
                  <a:srgbClr val="1F497D"/>
                </a:solidFill>
                <a:latin typeface="Calibri"/>
              </a:rPr>
              <a:t>PARTNERSHIP, CONTRACTUALISATION, TRAINING, TEACHING</a:t>
            </a:r>
            <a:endParaRPr lang="fr-FR" sz="2700" b="1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50" name="Titre 1"/>
          <p:cNvSpPr txBox="1">
            <a:spLocks/>
          </p:cNvSpPr>
          <p:nvPr/>
        </p:nvSpPr>
        <p:spPr>
          <a:xfrm>
            <a:off x="-40859" y="5801015"/>
            <a:ext cx="4428619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cap="all" dirty="0" smtClean="0">
                <a:solidFill>
                  <a:srgbClr val="31859C">
                    <a:alpha val="65000"/>
                  </a:srgbClr>
                </a:solidFill>
                <a:latin typeface="Arial Narrow" pitchFamily="34" charset="0"/>
              </a:rPr>
              <a:t>YOUNG RESEARCHERS</a:t>
            </a:r>
            <a:endParaRPr lang="fr-FR" sz="3200" b="1" cap="all" dirty="0">
              <a:solidFill>
                <a:srgbClr val="31859C">
                  <a:alpha val="65000"/>
                </a:srgbClr>
              </a:solidFill>
              <a:latin typeface="Arial Narrow" pitchFamily="34" charset="0"/>
            </a:endParaRPr>
          </a:p>
        </p:txBody>
      </p:sp>
      <p:sp>
        <p:nvSpPr>
          <p:cNvPr id="49" name="Arc 48"/>
          <p:cNvSpPr>
            <a:spLocks noChangeArrowheads="1"/>
          </p:cNvSpPr>
          <p:nvPr/>
        </p:nvSpPr>
        <p:spPr bwMode="auto">
          <a:xfrm rot="14259887">
            <a:off x="5216669" y="3800338"/>
            <a:ext cx="1263650" cy="1447800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E46C0A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76200" y="2420888"/>
            <a:ext cx="4567808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IN2P3 </a:t>
            </a:r>
            <a:r>
              <a:rPr lang="en-US" sz="2200" b="1" dirty="0">
                <a:solidFill>
                  <a:srgbClr val="215968"/>
                </a:solidFill>
                <a:latin typeface="Arial Narrow" pitchFamily="34" charset="0"/>
              </a:rPr>
              <a:t>projects → </a:t>
            </a: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visibility of universities/</a:t>
            </a:r>
            <a:r>
              <a:rPr lang="en-US" sz="2200" b="1" i="1" dirty="0" err="1" smtClean="0">
                <a:solidFill>
                  <a:srgbClr val="215968"/>
                </a:solidFill>
                <a:latin typeface="Arial Narrow" pitchFamily="34" charset="0"/>
              </a:rPr>
              <a:t>grandes</a:t>
            </a:r>
            <a:r>
              <a:rPr lang="en-US" sz="2200" b="1" i="1" dirty="0" smtClean="0">
                <a:solidFill>
                  <a:srgbClr val="215968"/>
                </a:solidFill>
                <a:latin typeface="Arial Narrow" pitchFamily="34" charset="0"/>
              </a:rPr>
              <a:t> </a:t>
            </a:r>
            <a:r>
              <a:rPr lang="en-US" sz="2200" b="1" i="1" dirty="0" err="1" smtClean="0">
                <a:solidFill>
                  <a:srgbClr val="215968"/>
                </a:solidFill>
                <a:latin typeface="Arial Narrow" pitchFamily="34" charset="0"/>
              </a:rPr>
              <a:t>écoles</a:t>
            </a:r>
            <a:r>
              <a:rPr lang="en-US" sz="2200" b="1" i="1" dirty="0" smtClean="0">
                <a:solidFill>
                  <a:srgbClr val="215968"/>
                </a:solidFill>
                <a:latin typeface="Arial Narrow" pitchFamily="34" charset="0"/>
              </a:rPr>
              <a:t> </a:t>
            </a: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(Europe and International)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Laboratory “UMR” contracts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Regular </a:t>
            </a:r>
            <a:r>
              <a:rPr lang="en-US" sz="2200" b="1" dirty="0">
                <a:solidFill>
                  <a:srgbClr val="215968"/>
                </a:solidFill>
                <a:latin typeface="Arial Narrow" pitchFamily="34" charset="0"/>
              </a:rPr>
              <a:t>meetings                           </a:t>
            </a: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IN2P3 </a:t>
            </a:r>
            <a:r>
              <a:rPr lang="en-US" sz="2200" b="1" dirty="0">
                <a:solidFill>
                  <a:srgbClr val="215968"/>
                </a:solidFill>
                <a:latin typeface="Arial Narrow" pitchFamily="34" charset="0"/>
              </a:rPr>
              <a:t>/ </a:t>
            </a: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Universities’ presidents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Teaching</a:t>
            </a:r>
            <a:endParaRPr lang="en-US" sz="2200" b="1" dirty="0">
              <a:solidFill>
                <a:srgbClr val="215968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200" b="1" dirty="0">
                <a:solidFill>
                  <a:srgbClr val="215968"/>
                </a:solidFill>
                <a:latin typeface="Arial Narrow" pitchFamily="34" charset="0"/>
              </a:rPr>
              <a:t>S</a:t>
            </a: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tudents</a:t>
            </a:r>
            <a:r>
              <a:rPr lang="en-US" sz="2200" b="1" dirty="0">
                <a:solidFill>
                  <a:srgbClr val="215968"/>
                </a:solidFill>
                <a:latin typeface="Arial Narrow" pitchFamily="34" charset="0"/>
              </a:rPr>
              <a:t>’ </a:t>
            </a: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training</a:t>
            </a:r>
            <a:endParaRPr lang="en-US" sz="2200" b="1" dirty="0">
              <a:solidFill>
                <a:srgbClr val="215968"/>
              </a:solidFill>
              <a:latin typeface="Arial Narrow" pitchFamily="34" charset="0"/>
            </a:endParaRPr>
          </a:p>
        </p:txBody>
      </p:sp>
      <p:sp>
        <p:nvSpPr>
          <p:cNvPr id="69" name="Arc 68"/>
          <p:cNvSpPr>
            <a:spLocks noChangeArrowheads="1"/>
          </p:cNvSpPr>
          <p:nvPr/>
        </p:nvSpPr>
        <p:spPr bwMode="auto">
          <a:xfrm rot="14822900">
            <a:off x="6225070" y="2352854"/>
            <a:ext cx="1258888" cy="1095375"/>
          </a:xfrm>
          <a:custGeom>
            <a:avLst/>
            <a:gdLst>
              <a:gd name="T0" fmla="*/ 79561 w 1259537"/>
              <a:gd name="T1" fmla="*/ 281268 h 1095549"/>
              <a:gd name="T2" fmla="*/ 629769 w 1259537"/>
              <a:gd name="T3" fmla="*/ 547775 h 1095549"/>
              <a:gd name="T4" fmla="*/ 1253014 w 1259537"/>
              <a:gd name="T5" fmla="*/ 469140 h 1095549"/>
              <a:gd name="T6" fmla="*/ 1 60000 65536"/>
              <a:gd name="T7" fmla="*/ 3 60000 65536"/>
              <a:gd name="T8" fmla="*/ 1 60000 65536"/>
              <a:gd name="T9" fmla="*/ 79561 w 1259537"/>
              <a:gd name="T10" fmla="*/ 0 h 1095549"/>
              <a:gd name="T11" fmla="*/ 1253014 w 1259537"/>
              <a:gd name="T12" fmla="*/ 469140 h 10955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59537" h="1095549" stroke="0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  <a:lnTo>
                  <a:pt x="629769" y="547775"/>
                </a:lnTo>
                <a:close/>
              </a:path>
              <a:path w="1259537" h="1095549" fill="none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</a:path>
            </a:pathLst>
          </a:custGeom>
          <a:noFill/>
          <a:ln w="31750">
            <a:solidFill>
              <a:srgbClr val="E46C0A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70" name="Arc 69"/>
          <p:cNvSpPr>
            <a:spLocks noChangeArrowheads="1"/>
          </p:cNvSpPr>
          <p:nvPr/>
        </p:nvSpPr>
        <p:spPr bwMode="auto">
          <a:xfrm rot="3152597">
            <a:off x="6771693" y="4209967"/>
            <a:ext cx="1923690" cy="1538198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215968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71" name="Arc 70"/>
          <p:cNvSpPr>
            <a:spLocks noChangeArrowheads="1"/>
          </p:cNvSpPr>
          <p:nvPr/>
        </p:nvSpPr>
        <p:spPr bwMode="auto">
          <a:xfrm rot="7300355">
            <a:off x="7658125" y="2121931"/>
            <a:ext cx="1298575" cy="1331913"/>
          </a:xfrm>
          <a:custGeom>
            <a:avLst/>
            <a:gdLst>
              <a:gd name="T0" fmla="*/ 62011 w 1297185"/>
              <a:gd name="T1" fmla="*/ 381734 h 1331718"/>
              <a:gd name="T2" fmla="*/ 648593 w 1297185"/>
              <a:gd name="T3" fmla="*/ 665859 h 1331718"/>
              <a:gd name="T4" fmla="*/ 1240416 w 1297185"/>
              <a:gd name="T5" fmla="*/ 393432 h 1331718"/>
              <a:gd name="T6" fmla="*/ 1 60000 65536"/>
              <a:gd name="T7" fmla="*/ 3 60000 65536"/>
              <a:gd name="T8" fmla="*/ 1 60000 65536"/>
              <a:gd name="T9" fmla="*/ 62011 w 1297185"/>
              <a:gd name="T10" fmla="*/ 0 h 1331718"/>
              <a:gd name="T11" fmla="*/ 1240416 w 1297185"/>
              <a:gd name="T12" fmla="*/ 393432 h 13317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97185" h="1331718" stroke="0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  <a:lnTo>
                  <a:pt x="648593" y="665859"/>
                </a:lnTo>
                <a:close/>
              </a:path>
              <a:path w="1297185" h="1331718" fill="none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</a:path>
            </a:pathLst>
          </a:custGeom>
          <a:noFill/>
          <a:ln w="31750">
            <a:solidFill>
              <a:srgbClr val="215968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421" y="2289838"/>
            <a:ext cx="1905858" cy="1329662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ZoneTexte 33"/>
          <p:cNvSpPr txBox="1"/>
          <p:nvPr/>
        </p:nvSpPr>
        <p:spPr>
          <a:xfrm rot="16200000">
            <a:off x="7390348" y="3915800"/>
            <a:ext cx="3307257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700" dirty="0">
                <a:solidFill>
                  <a:srgbClr val="4F81BD">
                    <a:lumMod val="75000"/>
                  </a:srgbClr>
                </a:solidFill>
                <a:latin typeface="Arial Narrow" pitchFamily="34" charset="0"/>
              </a:rPr>
              <a:t>© Université Claude </a:t>
            </a:r>
            <a:r>
              <a:rPr lang="fr-FR" sz="700" dirty="0" smtClean="0">
                <a:solidFill>
                  <a:srgbClr val="4F81BD">
                    <a:lumMod val="75000"/>
                  </a:srgbClr>
                </a:solidFill>
                <a:latin typeface="Arial Narrow" pitchFamily="34" charset="0"/>
              </a:rPr>
              <a:t>Bernard </a:t>
            </a:r>
            <a:r>
              <a:rPr lang="fr-FR" sz="700" dirty="0">
                <a:solidFill>
                  <a:srgbClr val="4F81BD">
                    <a:lumMod val="75000"/>
                  </a:srgbClr>
                </a:solidFill>
                <a:latin typeface="Arial Narrow" pitchFamily="34" charset="0"/>
              </a:rPr>
              <a:t>Lyon </a:t>
            </a:r>
            <a:r>
              <a:rPr lang="fr-FR" sz="700" dirty="0" smtClean="0">
                <a:solidFill>
                  <a:srgbClr val="4F81BD">
                    <a:lumMod val="75000"/>
                  </a:srgbClr>
                </a:solidFill>
                <a:latin typeface="Arial Narrow" pitchFamily="34" charset="0"/>
              </a:rPr>
              <a:t>1, D.R. – Conception graphique : Anna </a:t>
            </a:r>
            <a:r>
              <a:rPr lang="fr-FR" sz="700" dirty="0" err="1" smtClean="0">
                <a:solidFill>
                  <a:srgbClr val="4F81BD">
                    <a:lumMod val="75000"/>
                  </a:srgbClr>
                </a:solidFill>
                <a:latin typeface="Arial Narrow" pitchFamily="34" charset="0"/>
              </a:rPr>
              <a:t>Thibeau</a:t>
            </a:r>
            <a:r>
              <a:rPr lang="fr-FR" sz="700" dirty="0" smtClean="0">
                <a:solidFill>
                  <a:srgbClr val="4F81BD">
                    <a:lumMod val="75000"/>
                  </a:srgbClr>
                </a:solidFill>
                <a:latin typeface="Arial Narrow" pitchFamily="34" charset="0"/>
              </a:rPr>
              <a:t> (IPNL)</a:t>
            </a:r>
            <a:endParaRPr lang="fr-FR" sz="700" dirty="0">
              <a:solidFill>
                <a:srgbClr val="4F81BD">
                  <a:lumMod val="75000"/>
                </a:srgbClr>
              </a:solidFill>
              <a:latin typeface="Arial Narrow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45410" y="109537"/>
            <a:ext cx="8265427" cy="765175"/>
          </a:xfrm>
        </p:spPr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fr-FR" sz="3400" b="1" dirty="0" smtClean="0">
                <a:solidFill>
                  <a:srgbClr val="4F81BD">
                    <a:lumMod val="75000"/>
                  </a:srgbClr>
                </a:solidFill>
                <a:ea typeface="+mn-ea"/>
                <a:cs typeface="+mn-cs"/>
              </a:rPr>
              <a:t>HIGHER EDUCATION</a:t>
            </a:r>
            <a:endParaRPr lang="fr-FR" sz="3400" b="1" dirty="0"/>
          </a:p>
        </p:txBody>
      </p:sp>
      <p:cxnSp>
        <p:nvCxnSpPr>
          <p:cNvPr id="33" name="Connecteur droit 32"/>
          <p:cNvCxnSpPr/>
          <p:nvPr/>
        </p:nvCxnSpPr>
        <p:spPr>
          <a:xfrm>
            <a:off x="1979712" y="836613"/>
            <a:ext cx="7164288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5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1999" y="2853317"/>
            <a:ext cx="1795157" cy="1196472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210" y="4143583"/>
            <a:ext cx="2058174" cy="1521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142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-1" y="6215045"/>
            <a:ext cx="9144000" cy="7120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286000"/>
            <a:ext cx="9144000" cy="3276000"/>
          </a:xfrm>
          <a:prstGeom prst="rect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-34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" t="1" r="12714" b="-29021"/>
          <a:stretch/>
        </p:blipFill>
        <p:spPr>
          <a:xfrm>
            <a:off x="4428532" y="1227136"/>
            <a:ext cx="6369273" cy="5580000"/>
          </a:xfrm>
          <a:prstGeom prst="ellipse">
            <a:avLst/>
          </a:prstGeom>
          <a:noFill/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54" name="Titre 1"/>
          <p:cNvSpPr txBox="1">
            <a:spLocks/>
          </p:cNvSpPr>
          <p:nvPr/>
        </p:nvSpPr>
        <p:spPr>
          <a:xfrm>
            <a:off x="6101040" y="5540992"/>
            <a:ext cx="3733800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cap="all" dirty="0" smtClean="0">
                <a:solidFill>
                  <a:srgbClr val="93CDDD">
                    <a:alpha val="68000"/>
                  </a:srgbClr>
                </a:solidFill>
                <a:latin typeface="Arial Narrow" pitchFamily="34" charset="0"/>
              </a:rPr>
              <a:t>PROMOTION</a:t>
            </a:r>
            <a:endParaRPr lang="fr-FR" sz="3600" b="1" cap="all" dirty="0">
              <a:solidFill>
                <a:srgbClr val="93CDDD">
                  <a:alpha val="68000"/>
                </a:srgbClr>
              </a:solidFill>
              <a:latin typeface="Arial Narrow" pitchFamily="34" charset="0"/>
            </a:endParaRPr>
          </a:p>
        </p:txBody>
      </p:sp>
      <p:sp>
        <p:nvSpPr>
          <p:cNvPr id="43" name="Titre 1"/>
          <p:cNvSpPr txBox="1">
            <a:spLocks/>
          </p:cNvSpPr>
          <p:nvPr/>
        </p:nvSpPr>
        <p:spPr>
          <a:xfrm>
            <a:off x="6383961" y="5789823"/>
            <a:ext cx="2940596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cap="all" dirty="0" smtClean="0">
                <a:solidFill>
                  <a:srgbClr val="31859C">
                    <a:alpha val="65000"/>
                  </a:srgbClr>
                </a:solidFill>
                <a:latin typeface="Arial Narrow" pitchFamily="34" charset="0"/>
              </a:rPr>
              <a:t>VISIBILITY</a:t>
            </a:r>
            <a:endParaRPr lang="fr-FR" sz="3200" b="1" cap="all" dirty="0">
              <a:solidFill>
                <a:srgbClr val="31859C">
                  <a:alpha val="65000"/>
                </a:srgbClr>
              </a:solidFill>
              <a:latin typeface="Arial Narrow" pitchFamily="34" charset="0"/>
            </a:endParaRPr>
          </a:p>
        </p:txBody>
      </p:sp>
      <p:sp>
        <p:nvSpPr>
          <p:cNvPr id="51" name="Titre 1"/>
          <p:cNvSpPr txBox="1">
            <a:spLocks/>
          </p:cNvSpPr>
          <p:nvPr/>
        </p:nvSpPr>
        <p:spPr>
          <a:xfrm>
            <a:off x="4112602" y="5789823"/>
            <a:ext cx="2899995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dirty="0" smtClean="0">
                <a:solidFill>
                  <a:srgbClr val="4BACC6">
                    <a:lumMod val="60000"/>
                    <a:lumOff val="40000"/>
                    <a:alpha val="68000"/>
                  </a:srgbClr>
                </a:solidFill>
                <a:latin typeface="Arial Narrow" pitchFamily="34" charset="0"/>
              </a:rPr>
              <a:t>NETWORKS</a:t>
            </a:r>
            <a:endParaRPr lang="fr-FR" sz="3600" b="1" dirty="0">
              <a:solidFill>
                <a:srgbClr val="4BACC6">
                  <a:lumMod val="60000"/>
                  <a:lumOff val="40000"/>
                  <a:alpha val="68000"/>
                </a:srgbClr>
              </a:solidFill>
              <a:latin typeface="Arial Narrow" pitchFamily="34" charset="0"/>
            </a:endParaRPr>
          </a:p>
        </p:txBody>
      </p:sp>
      <p:sp>
        <p:nvSpPr>
          <p:cNvPr id="42" name="Titre 1"/>
          <p:cNvSpPr txBox="1">
            <a:spLocks/>
          </p:cNvSpPr>
          <p:nvPr/>
        </p:nvSpPr>
        <p:spPr>
          <a:xfrm>
            <a:off x="3040290" y="5531566"/>
            <a:ext cx="3757797" cy="533400"/>
          </a:xfrm>
          <a:prstGeom prst="rect">
            <a:avLst/>
          </a:prstGeom>
          <a:noFill/>
          <a:effectLst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dirty="0" smtClean="0">
                <a:solidFill>
                  <a:srgbClr val="4BACC6">
                    <a:lumMod val="75000"/>
                    <a:alpha val="65000"/>
                  </a:srgbClr>
                </a:solidFill>
                <a:latin typeface="Arial Narrow" pitchFamily="34" charset="0"/>
              </a:rPr>
              <a:t>PRESS AND MEDIA</a:t>
            </a:r>
            <a:endParaRPr lang="fr-FR" sz="3200" b="1" cap="all" dirty="0">
              <a:solidFill>
                <a:srgbClr val="4BACC6">
                  <a:lumMod val="75000"/>
                  <a:alpha val="65000"/>
                </a:srgbClr>
              </a:solidFill>
              <a:latin typeface="Arial Narrow" pitchFamily="34" charset="0"/>
            </a:endParaRPr>
          </a:p>
        </p:txBody>
      </p:sp>
      <p:sp>
        <p:nvSpPr>
          <p:cNvPr id="67" name="Ellipse 66"/>
          <p:cNvSpPr/>
          <p:nvPr/>
        </p:nvSpPr>
        <p:spPr>
          <a:xfrm>
            <a:off x="4191000" y="22860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8" name="Ellipse 67"/>
          <p:cNvSpPr/>
          <p:nvPr/>
        </p:nvSpPr>
        <p:spPr>
          <a:xfrm>
            <a:off x="1644560" y="3001114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6" name="Ellipse 65"/>
          <p:cNvSpPr/>
          <p:nvPr/>
        </p:nvSpPr>
        <p:spPr>
          <a:xfrm>
            <a:off x="-457200" y="23622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5" name="Ellipse 64"/>
          <p:cNvSpPr/>
          <p:nvPr/>
        </p:nvSpPr>
        <p:spPr>
          <a:xfrm>
            <a:off x="7010400" y="28956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53" name="Titre 1"/>
          <p:cNvSpPr txBox="1">
            <a:spLocks/>
          </p:cNvSpPr>
          <p:nvPr/>
        </p:nvSpPr>
        <p:spPr>
          <a:xfrm>
            <a:off x="-958855" y="1105438"/>
            <a:ext cx="10626408" cy="10668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7300" b="1" dirty="0" smtClean="0">
                <a:solidFill>
                  <a:srgbClr val="4BACC6">
                    <a:lumMod val="40000"/>
                    <a:lumOff val="60000"/>
                    <a:alpha val="53000"/>
                  </a:srgbClr>
                </a:solidFill>
                <a:latin typeface="Arial Narrow" pitchFamily="34" charset="0"/>
              </a:rPr>
              <a:t>INCREASING VISIBILITY</a:t>
            </a:r>
            <a:endParaRPr lang="fr-FR" sz="7300" b="1" dirty="0">
              <a:solidFill>
                <a:srgbClr val="4BACC6">
                  <a:lumMod val="40000"/>
                  <a:lumOff val="60000"/>
                  <a:alpha val="53000"/>
                </a:srgbClr>
              </a:solidFill>
              <a:latin typeface="Arial Narrow" pitchFamily="34" charset="0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41" name="Titre 1"/>
          <p:cNvSpPr txBox="1">
            <a:spLocks/>
          </p:cNvSpPr>
          <p:nvPr/>
        </p:nvSpPr>
        <p:spPr>
          <a:xfrm>
            <a:off x="-495694" y="5551181"/>
            <a:ext cx="4579598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cap="all" dirty="0" smtClean="0">
                <a:solidFill>
                  <a:srgbClr val="4BACC6">
                    <a:lumMod val="60000"/>
                    <a:lumOff val="40000"/>
                    <a:alpha val="68000"/>
                  </a:srgbClr>
                </a:solidFill>
                <a:latin typeface="Arial Narrow" pitchFamily="34" charset="0"/>
              </a:rPr>
              <a:t>exhibitions</a:t>
            </a:r>
            <a:endParaRPr lang="fr-FR" sz="3600" b="1" cap="all" dirty="0">
              <a:solidFill>
                <a:srgbClr val="4BACC6">
                  <a:lumMod val="60000"/>
                  <a:lumOff val="40000"/>
                  <a:alpha val="68000"/>
                </a:srgbClr>
              </a:solidFill>
              <a:latin typeface="Arial Narrow" pitchFamily="34" charset="0"/>
            </a:endParaRPr>
          </a:p>
        </p:txBody>
      </p:sp>
      <p:sp>
        <p:nvSpPr>
          <p:cNvPr id="37" name="Titre 1"/>
          <p:cNvSpPr txBox="1">
            <a:spLocks/>
          </p:cNvSpPr>
          <p:nvPr/>
        </p:nvSpPr>
        <p:spPr>
          <a:xfrm>
            <a:off x="59490" y="1417278"/>
            <a:ext cx="10477488" cy="762719"/>
          </a:xfrm>
          <a:prstGeom prst="rect">
            <a:avLst/>
          </a:prstGeom>
          <a:noFill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700" b="1" dirty="0" smtClean="0">
                <a:solidFill>
                  <a:srgbClr val="1F497D"/>
                </a:solidFill>
                <a:latin typeface="Calibri"/>
              </a:rPr>
              <a:t>INCREASING VISIBILITY, PROMOTING RESEARCH ACTIVITIES</a:t>
            </a:r>
            <a:endParaRPr lang="fr-FR" sz="2700" b="1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50" name="Titre 1"/>
          <p:cNvSpPr txBox="1">
            <a:spLocks/>
          </p:cNvSpPr>
          <p:nvPr/>
        </p:nvSpPr>
        <p:spPr>
          <a:xfrm>
            <a:off x="-40859" y="5801015"/>
            <a:ext cx="4428619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cap="all" dirty="0" smtClean="0">
                <a:solidFill>
                  <a:srgbClr val="31859C">
                    <a:alpha val="65000"/>
                  </a:srgbClr>
                </a:solidFill>
                <a:latin typeface="Arial Narrow" pitchFamily="34" charset="0"/>
              </a:rPr>
              <a:t>Education programs</a:t>
            </a:r>
            <a:endParaRPr lang="fr-FR" sz="3200" b="1" cap="all" dirty="0">
              <a:solidFill>
                <a:srgbClr val="31859C">
                  <a:alpha val="65000"/>
                </a:srgbClr>
              </a:solidFill>
              <a:latin typeface="Arial Narrow" pitchFamily="34" charset="0"/>
            </a:endParaRPr>
          </a:p>
        </p:txBody>
      </p:sp>
      <p:sp>
        <p:nvSpPr>
          <p:cNvPr id="49" name="Arc 48"/>
          <p:cNvSpPr>
            <a:spLocks noChangeArrowheads="1"/>
          </p:cNvSpPr>
          <p:nvPr/>
        </p:nvSpPr>
        <p:spPr bwMode="auto">
          <a:xfrm rot="14259887">
            <a:off x="5216669" y="3800338"/>
            <a:ext cx="1263650" cy="1447800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E46C0A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76199" y="2492896"/>
            <a:ext cx="4783833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Press and media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Conferences</a:t>
            </a:r>
            <a:endParaRPr lang="en-US" sz="2200" b="1" dirty="0" smtClean="0">
              <a:solidFill>
                <a:srgbClr val="215968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Education/teacher programs and resources </a:t>
            </a:r>
            <a:r>
              <a:rPr lang="en-US" dirty="0" smtClean="0">
                <a:solidFill>
                  <a:srgbClr val="215968"/>
                </a:solidFill>
                <a:latin typeface="Arial Narrow" pitchFamily="34" charset="0"/>
              </a:rPr>
              <a:t>(</a:t>
            </a:r>
            <a:r>
              <a:rPr lang="en-US" dirty="0" err="1" smtClean="0">
                <a:solidFill>
                  <a:srgbClr val="215968"/>
                </a:solidFill>
                <a:latin typeface="Arial Narrow" pitchFamily="34" charset="0"/>
              </a:rPr>
              <a:t>Masterclasses</a:t>
            </a:r>
            <a:r>
              <a:rPr lang="en-US" dirty="0" smtClean="0">
                <a:solidFill>
                  <a:srgbClr val="215968"/>
                </a:solidFill>
                <a:latin typeface="Arial Narrow" pitchFamily="34" charset="0"/>
              </a:rPr>
              <a:t>, “Cosmos à </a:t>
            </a:r>
            <a:r>
              <a:rPr lang="en-US" dirty="0" err="1" smtClean="0">
                <a:solidFill>
                  <a:srgbClr val="215968"/>
                </a:solidFill>
                <a:latin typeface="Arial Narrow" pitchFamily="34" charset="0"/>
              </a:rPr>
              <a:t>l’école</a:t>
            </a:r>
            <a:r>
              <a:rPr lang="en-US" dirty="0" smtClean="0">
                <a:solidFill>
                  <a:srgbClr val="215968"/>
                </a:solidFill>
                <a:latin typeface="Arial Narrow" pitchFamily="34" charset="0"/>
              </a:rPr>
              <a:t>”…)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Partnership and networks</a:t>
            </a:r>
            <a:b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</a:br>
            <a:r>
              <a:rPr lang="en-US" dirty="0" smtClean="0">
                <a:solidFill>
                  <a:srgbClr val="215968"/>
                </a:solidFill>
                <a:latin typeface="Arial Narrow" pitchFamily="34" charset="0"/>
              </a:rPr>
              <a:t>(IN2P3 labs, </a:t>
            </a:r>
            <a:r>
              <a:rPr lang="en-US" dirty="0" err="1" smtClean="0">
                <a:solidFill>
                  <a:srgbClr val="215968"/>
                </a:solidFill>
                <a:latin typeface="Arial Narrow" pitchFamily="34" charset="0"/>
              </a:rPr>
              <a:t>Cern</a:t>
            </a:r>
            <a:r>
              <a:rPr lang="en-US" dirty="0" smtClean="0">
                <a:solidFill>
                  <a:srgbClr val="215968"/>
                </a:solidFill>
                <a:latin typeface="Arial Narrow" pitchFamily="34" charset="0"/>
              </a:rPr>
              <a:t>, CEA, “Science à </a:t>
            </a:r>
            <a:r>
              <a:rPr lang="en-US" dirty="0" err="1" smtClean="0">
                <a:solidFill>
                  <a:srgbClr val="215968"/>
                </a:solidFill>
                <a:latin typeface="Arial Narrow" pitchFamily="34" charset="0"/>
              </a:rPr>
              <a:t>l’école</a:t>
            </a:r>
            <a:r>
              <a:rPr lang="en-US" dirty="0" smtClean="0">
                <a:solidFill>
                  <a:srgbClr val="215968"/>
                </a:solidFill>
                <a:latin typeface="Arial Narrow" pitchFamily="34" charset="0"/>
              </a:rPr>
              <a:t>”, Interactions, </a:t>
            </a:r>
            <a:r>
              <a:rPr lang="en-US" dirty="0" err="1" smtClean="0">
                <a:solidFill>
                  <a:srgbClr val="215968"/>
                </a:solidFill>
                <a:latin typeface="Arial Narrow" pitchFamily="34" charset="0"/>
              </a:rPr>
              <a:t>Ippog</a:t>
            </a:r>
            <a:r>
              <a:rPr lang="en-US" dirty="0" smtClean="0">
                <a:solidFill>
                  <a:srgbClr val="215968"/>
                </a:solidFill>
                <a:latin typeface="Arial Narrow" pitchFamily="34" charset="0"/>
              </a:rPr>
              <a:t>)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Publications, website, exhibitions…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200" b="1" dirty="0">
              <a:solidFill>
                <a:srgbClr val="215968"/>
              </a:solidFill>
              <a:latin typeface="Arial Narrow" pitchFamily="34" charset="0"/>
            </a:endParaRPr>
          </a:p>
        </p:txBody>
      </p:sp>
      <p:sp>
        <p:nvSpPr>
          <p:cNvPr id="69" name="Arc 68"/>
          <p:cNvSpPr>
            <a:spLocks noChangeArrowheads="1"/>
          </p:cNvSpPr>
          <p:nvPr/>
        </p:nvSpPr>
        <p:spPr bwMode="auto">
          <a:xfrm rot="14822900">
            <a:off x="6225070" y="2352854"/>
            <a:ext cx="1258888" cy="1095375"/>
          </a:xfrm>
          <a:custGeom>
            <a:avLst/>
            <a:gdLst>
              <a:gd name="T0" fmla="*/ 79561 w 1259537"/>
              <a:gd name="T1" fmla="*/ 281268 h 1095549"/>
              <a:gd name="T2" fmla="*/ 629769 w 1259537"/>
              <a:gd name="T3" fmla="*/ 547775 h 1095549"/>
              <a:gd name="T4" fmla="*/ 1253014 w 1259537"/>
              <a:gd name="T5" fmla="*/ 469140 h 1095549"/>
              <a:gd name="T6" fmla="*/ 1 60000 65536"/>
              <a:gd name="T7" fmla="*/ 3 60000 65536"/>
              <a:gd name="T8" fmla="*/ 1 60000 65536"/>
              <a:gd name="T9" fmla="*/ 79561 w 1259537"/>
              <a:gd name="T10" fmla="*/ 0 h 1095549"/>
              <a:gd name="T11" fmla="*/ 1253014 w 1259537"/>
              <a:gd name="T12" fmla="*/ 469140 h 10955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59537" h="1095549" stroke="0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  <a:lnTo>
                  <a:pt x="629769" y="547775"/>
                </a:lnTo>
                <a:close/>
              </a:path>
              <a:path w="1259537" h="1095549" fill="none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</a:path>
            </a:pathLst>
          </a:custGeom>
          <a:noFill/>
          <a:ln w="31750">
            <a:solidFill>
              <a:srgbClr val="E46C0A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70" name="Arc 69"/>
          <p:cNvSpPr>
            <a:spLocks noChangeArrowheads="1"/>
          </p:cNvSpPr>
          <p:nvPr/>
        </p:nvSpPr>
        <p:spPr bwMode="auto">
          <a:xfrm rot="3152597">
            <a:off x="6771693" y="4209967"/>
            <a:ext cx="1923690" cy="1538198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215968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71" name="Arc 70"/>
          <p:cNvSpPr>
            <a:spLocks noChangeArrowheads="1"/>
          </p:cNvSpPr>
          <p:nvPr/>
        </p:nvSpPr>
        <p:spPr bwMode="auto">
          <a:xfrm rot="7300355">
            <a:off x="7658125" y="2121931"/>
            <a:ext cx="1298575" cy="1331913"/>
          </a:xfrm>
          <a:custGeom>
            <a:avLst/>
            <a:gdLst>
              <a:gd name="T0" fmla="*/ 62011 w 1297185"/>
              <a:gd name="T1" fmla="*/ 381734 h 1331718"/>
              <a:gd name="T2" fmla="*/ 648593 w 1297185"/>
              <a:gd name="T3" fmla="*/ 665859 h 1331718"/>
              <a:gd name="T4" fmla="*/ 1240416 w 1297185"/>
              <a:gd name="T5" fmla="*/ 393432 h 1331718"/>
              <a:gd name="T6" fmla="*/ 1 60000 65536"/>
              <a:gd name="T7" fmla="*/ 3 60000 65536"/>
              <a:gd name="T8" fmla="*/ 1 60000 65536"/>
              <a:gd name="T9" fmla="*/ 62011 w 1297185"/>
              <a:gd name="T10" fmla="*/ 0 h 1331718"/>
              <a:gd name="T11" fmla="*/ 1240416 w 1297185"/>
              <a:gd name="T12" fmla="*/ 393432 h 13317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97185" h="1331718" stroke="0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  <a:lnTo>
                  <a:pt x="648593" y="665859"/>
                </a:lnTo>
                <a:close/>
              </a:path>
              <a:path w="1297185" h="1331718" fill="none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</a:path>
            </a:pathLst>
          </a:custGeom>
          <a:noFill/>
          <a:ln w="31750">
            <a:solidFill>
              <a:srgbClr val="215968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907" y="2195448"/>
            <a:ext cx="1867071" cy="1400304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ZoneTexte 33"/>
          <p:cNvSpPr txBox="1"/>
          <p:nvPr/>
        </p:nvSpPr>
        <p:spPr>
          <a:xfrm rot="16200000">
            <a:off x="7548777" y="3982304"/>
            <a:ext cx="2960536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700" dirty="0">
                <a:solidFill>
                  <a:srgbClr val="4F81BD">
                    <a:lumMod val="75000"/>
                  </a:srgbClr>
                </a:solidFill>
                <a:latin typeface="Arial Narrow" pitchFamily="34" charset="0"/>
              </a:rPr>
              <a:t>© LSM, </a:t>
            </a:r>
            <a:r>
              <a:rPr lang="fr-FR" sz="700" dirty="0" smtClean="0">
                <a:solidFill>
                  <a:srgbClr val="4F81BD">
                    <a:lumMod val="75000"/>
                  </a:srgbClr>
                </a:solidFill>
                <a:latin typeface="Arial Narrow" pitchFamily="34" charset="0"/>
              </a:rPr>
              <a:t>LAL, </a:t>
            </a:r>
            <a:r>
              <a:rPr lang="fr-FR" sz="700" dirty="0">
                <a:solidFill>
                  <a:srgbClr val="4F81BD">
                    <a:lumMod val="75000"/>
                  </a:srgbClr>
                </a:solidFill>
                <a:latin typeface="Arial Narrow" pitchFamily="34" charset="0"/>
              </a:rPr>
              <a:t>École </a:t>
            </a:r>
            <a:r>
              <a:rPr lang="fr-FR" sz="700" dirty="0" smtClean="0">
                <a:solidFill>
                  <a:srgbClr val="4F81BD">
                    <a:lumMod val="75000"/>
                  </a:srgbClr>
                </a:solidFill>
                <a:latin typeface="Arial Narrow" pitchFamily="34" charset="0"/>
              </a:rPr>
              <a:t>Polytechnique – Conception graphique : Anna </a:t>
            </a:r>
            <a:r>
              <a:rPr lang="fr-FR" sz="700" dirty="0" err="1" smtClean="0">
                <a:solidFill>
                  <a:srgbClr val="4F81BD">
                    <a:lumMod val="75000"/>
                  </a:srgbClr>
                </a:solidFill>
                <a:latin typeface="Arial Narrow" pitchFamily="34" charset="0"/>
              </a:rPr>
              <a:t>Thibeau</a:t>
            </a:r>
            <a:r>
              <a:rPr lang="fr-FR" sz="700" dirty="0" smtClean="0">
                <a:solidFill>
                  <a:srgbClr val="4F81BD">
                    <a:lumMod val="75000"/>
                  </a:srgbClr>
                </a:solidFill>
                <a:latin typeface="Arial Narrow" pitchFamily="34" charset="0"/>
              </a:rPr>
              <a:t> (IPNL) </a:t>
            </a:r>
            <a:endParaRPr lang="fr-FR" sz="700" dirty="0">
              <a:solidFill>
                <a:srgbClr val="4F81BD">
                  <a:lumMod val="75000"/>
                </a:srgbClr>
              </a:solidFill>
              <a:latin typeface="Arial Narrow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45410" y="109537"/>
            <a:ext cx="8265427" cy="765175"/>
          </a:xfrm>
        </p:spPr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fr-FR" sz="3400" b="1" smtClean="0">
                <a:solidFill>
                  <a:srgbClr val="4F81BD">
                    <a:lumMod val="75000"/>
                  </a:srgbClr>
                </a:solidFill>
                <a:ea typeface="+mn-ea"/>
                <a:cs typeface="+mn-cs"/>
              </a:rPr>
              <a:t>COMMUNICATIONS</a:t>
            </a:r>
            <a:endParaRPr lang="fr-FR" sz="3400" b="1" dirty="0"/>
          </a:p>
        </p:txBody>
      </p:sp>
      <p:cxnSp>
        <p:nvCxnSpPr>
          <p:cNvPr id="33" name="Connecteur droit 32"/>
          <p:cNvCxnSpPr/>
          <p:nvPr/>
        </p:nvCxnSpPr>
        <p:spPr>
          <a:xfrm>
            <a:off x="1979712" y="836613"/>
            <a:ext cx="7164288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5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223" y="2853317"/>
            <a:ext cx="1794708" cy="1196472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84759" y="4143583"/>
            <a:ext cx="2029076" cy="1521807"/>
          </a:xfrm>
          <a:prstGeom prst="ellipse">
            <a:avLst/>
          </a:prstGeom>
          <a:noFill/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2773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812" y="952189"/>
            <a:ext cx="5972648" cy="599418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607" y="890735"/>
            <a:ext cx="4752815" cy="4712808"/>
          </a:xfrm>
          <a:prstGeom prst="ellipse">
            <a:avLst/>
          </a:prstGeom>
          <a:ln w="63500" cap="rnd">
            <a:noFill/>
          </a:ln>
          <a:effectLst>
            <a:glow>
              <a:schemeClr val="accent1">
                <a:alpha val="64000"/>
              </a:schemeClr>
            </a:glow>
          </a:effectLst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-3898" y="6267227"/>
            <a:ext cx="9144000" cy="71207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47664" y="-315913"/>
            <a:ext cx="7272808" cy="1470026"/>
          </a:xfrm>
        </p:spPr>
        <p:txBody>
          <a:bodyPr>
            <a:normAutofit/>
          </a:bodyPr>
          <a:lstStyle/>
          <a:p>
            <a:r>
              <a:rPr lang="fr-FR" sz="3400" b="1" dirty="0" smtClean="0">
                <a:solidFill>
                  <a:schemeClr val="accent1">
                    <a:lumMod val="75000"/>
                  </a:schemeClr>
                </a:solidFill>
              </a:rPr>
              <a:t>IN2P3, ONE OF CNRS INSTITUTES</a:t>
            </a:r>
            <a:endParaRPr lang="fr-FR" sz="3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31" name="Ellipse 30"/>
          <p:cNvSpPr>
            <a:spLocks noChangeAspect="1"/>
          </p:cNvSpPr>
          <p:nvPr/>
        </p:nvSpPr>
        <p:spPr>
          <a:xfrm>
            <a:off x="-67041" y="1425669"/>
            <a:ext cx="3486912" cy="328574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  <a:effectLst>
            <a:innerShdw blurRad="63500" dist="50800" dir="54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</a:endParaRPr>
          </a:p>
        </p:txBody>
      </p:sp>
      <p:sp>
        <p:nvSpPr>
          <p:cNvPr id="34" name="Arc 33"/>
          <p:cNvSpPr>
            <a:spLocks noChangeArrowheads="1"/>
          </p:cNvSpPr>
          <p:nvPr/>
        </p:nvSpPr>
        <p:spPr bwMode="auto">
          <a:xfrm rot="18282677">
            <a:off x="1016823" y="877353"/>
            <a:ext cx="2870385" cy="3690767"/>
          </a:xfrm>
          <a:custGeom>
            <a:avLst/>
            <a:gdLst>
              <a:gd name="T0" fmla="*/ 1342230 w 2048941"/>
              <a:gd name="T1" fmla="*/ 74838 h 3034857"/>
              <a:gd name="T2" fmla="*/ 1024471 w 2048941"/>
              <a:gd name="T3" fmla="*/ 1517429 h 3034857"/>
              <a:gd name="T4" fmla="*/ 1303663 w 2048941"/>
              <a:gd name="T5" fmla="*/ 2977421 h 3034857"/>
              <a:gd name="T6" fmla="*/ 2 60000 65536"/>
              <a:gd name="T7" fmla="*/ 2 60000 65536"/>
              <a:gd name="T8" fmla="*/ 2 60000 65536"/>
              <a:gd name="T9" fmla="*/ 1303663 w 2048941"/>
              <a:gd name="T10" fmla="*/ 74838 h 3034857"/>
              <a:gd name="T11" fmla="*/ 2048941 w 2048941"/>
              <a:gd name="T12" fmla="*/ 2977421 h 30348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48941" h="3034857" stroke="0">
                <a:moveTo>
                  <a:pt x="1342230" y="74838"/>
                </a:moveTo>
                <a:lnTo>
                  <a:pt x="1342230" y="74837"/>
                </a:lnTo>
                <a:cubicBezTo>
                  <a:pt x="1763733" y="278530"/>
                  <a:pt x="2048941" y="860716"/>
                  <a:pt x="2048941" y="1517429"/>
                </a:cubicBezTo>
                <a:cubicBezTo>
                  <a:pt x="2048941" y="2196216"/>
                  <a:pt x="1744590" y="2792435"/>
                  <a:pt x="1303662" y="2977421"/>
                </a:cubicBezTo>
                <a:lnTo>
                  <a:pt x="1024471" y="1517429"/>
                </a:lnTo>
                <a:close/>
              </a:path>
              <a:path w="2048941" h="3034857" fill="none">
                <a:moveTo>
                  <a:pt x="1342230" y="74838"/>
                </a:moveTo>
                <a:lnTo>
                  <a:pt x="1342230" y="74837"/>
                </a:lnTo>
                <a:cubicBezTo>
                  <a:pt x="1763733" y="278530"/>
                  <a:pt x="2048941" y="860716"/>
                  <a:pt x="2048941" y="1517429"/>
                </a:cubicBezTo>
                <a:cubicBezTo>
                  <a:pt x="2048941" y="2196216"/>
                  <a:pt x="1744590" y="2792435"/>
                  <a:pt x="1303662" y="2977421"/>
                </a:cubicBezTo>
              </a:path>
            </a:pathLst>
          </a:custGeom>
          <a:noFill/>
          <a:ln w="44450">
            <a:solidFill>
              <a:srgbClr val="953735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prstClr val="black"/>
              </a:solidFill>
              <a:ea typeface="ＭＳ Ｐゴシック" pitchFamily="-109" charset="-128"/>
            </a:endParaRPr>
          </a:p>
        </p:txBody>
      </p:sp>
      <p:sp>
        <p:nvSpPr>
          <p:cNvPr id="37" name="Arc 36"/>
          <p:cNvSpPr>
            <a:spLocks noChangeArrowheads="1"/>
          </p:cNvSpPr>
          <p:nvPr/>
        </p:nvSpPr>
        <p:spPr bwMode="auto">
          <a:xfrm rot="6785309">
            <a:off x="4784486" y="3250208"/>
            <a:ext cx="2096982" cy="3177031"/>
          </a:xfrm>
          <a:custGeom>
            <a:avLst/>
            <a:gdLst>
              <a:gd name="T0" fmla="*/ 1366115 w 2048941"/>
              <a:gd name="T1" fmla="*/ 94178 h 3290402"/>
              <a:gd name="T2" fmla="*/ 1024471 w 2048941"/>
              <a:gd name="T3" fmla="*/ 1645201 h 3290402"/>
              <a:gd name="T4" fmla="*/ 1325219 w 2048941"/>
              <a:gd name="T5" fmla="*/ 3217913 h 3290402"/>
              <a:gd name="T6" fmla="*/ 2 60000 65536"/>
              <a:gd name="T7" fmla="*/ 2 60000 65536"/>
              <a:gd name="T8" fmla="*/ 2 60000 65536"/>
              <a:gd name="T9" fmla="*/ 1325219 w 2048941"/>
              <a:gd name="T10" fmla="*/ 94178 h 3290402"/>
              <a:gd name="T11" fmla="*/ 2048941 w 2048941"/>
              <a:gd name="T12" fmla="*/ 3217913 h 329040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48941" h="3290402" stroke="0">
                <a:moveTo>
                  <a:pt x="1366115" y="94178"/>
                </a:moveTo>
                <a:lnTo>
                  <a:pt x="1366115" y="94177"/>
                </a:lnTo>
                <a:cubicBezTo>
                  <a:pt x="1775359" y="326653"/>
                  <a:pt x="2048942" y="948088"/>
                  <a:pt x="2048942" y="1645201"/>
                </a:cubicBezTo>
                <a:cubicBezTo>
                  <a:pt x="2048942" y="2367783"/>
                  <a:pt x="1755348" y="3005788"/>
                  <a:pt x="1325219" y="3217913"/>
                </a:cubicBezTo>
                <a:lnTo>
                  <a:pt x="1024471" y="1645201"/>
                </a:lnTo>
                <a:close/>
              </a:path>
              <a:path w="2048941" h="3290402" fill="none">
                <a:moveTo>
                  <a:pt x="1366115" y="94178"/>
                </a:moveTo>
                <a:lnTo>
                  <a:pt x="1366115" y="94177"/>
                </a:lnTo>
                <a:cubicBezTo>
                  <a:pt x="1775359" y="326653"/>
                  <a:pt x="2048942" y="948088"/>
                  <a:pt x="2048942" y="1645201"/>
                </a:cubicBezTo>
                <a:cubicBezTo>
                  <a:pt x="2048942" y="2367783"/>
                  <a:pt x="1755348" y="3005788"/>
                  <a:pt x="1325219" y="3217913"/>
                </a:cubicBezTo>
              </a:path>
            </a:pathLst>
          </a:custGeom>
          <a:noFill/>
          <a:ln w="44450">
            <a:solidFill>
              <a:schemeClr val="accent5">
                <a:lumMod val="50000"/>
              </a:schemeClr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prstClr val="black"/>
              </a:solidFill>
              <a:ea typeface="ＭＳ Ｐゴシック" pitchFamily="-109" charset="-128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445708" y="1772816"/>
            <a:ext cx="3645659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 pitchFamily="34" charset="0"/>
              </a:rPr>
              <a:t> The CNRS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1200" b="1" dirty="0" smtClean="0">
              <a:solidFill>
                <a:prstClr val="white"/>
              </a:solidFill>
              <a:latin typeface="Arial Narrow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white"/>
                </a:solidFill>
                <a:latin typeface="Arial Narrow" pitchFamily="34" charset="0"/>
              </a:rPr>
              <a:t>10</a:t>
            </a:r>
            <a:r>
              <a:rPr lang="en-US" sz="2400" dirty="0">
                <a:solidFill>
                  <a:prstClr val="white"/>
                </a:solidFill>
                <a:latin typeface="Arial Narrow" pitchFamily="34" charset="0"/>
              </a:rPr>
              <a:t> institutes </a:t>
            </a:r>
            <a:r>
              <a:rPr lang="en-US" sz="2400" dirty="0" smtClean="0">
                <a:solidFill>
                  <a:prstClr val="white"/>
                </a:solidFill>
                <a:latin typeface="Arial Narrow" pitchFamily="34" charset="0"/>
              </a:rPr>
              <a:t>(</a:t>
            </a:r>
            <a:r>
              <a:rPr lang="en-US" sz="2400" b="1" dirty="0" smtClean="0">
                <a:solidFill>
                  <a:prstClr val="white"/>
                </a:solidFill>
                <a:latin typeface="Arial Narrow" pitchFamily="34" charset="0"/>
              </a:rPr>
              <a:t>3</a:t>
            </a:r>
            <a:r>
              <a:rPr lang="en-US" sz="2400" dirty="0" smtClean="0">
                <a:solidFill>
                  <a:prstClr val="white"/>
                </a:solidFill>
                <a:latin typeface="Arial Narrow" pitchFamily="34" charset="0"/>
              </a:rPr>
              <a:t> national institutes: INSMI, INSU, IN2P3) </a:t>
            </a:r>
            <a:endParaRPr lang="en-US" sz="2400" dirty="0">
              <a:solidFill>
                <a:prstClr val="white"/>
              </a:solidFill>
              <a:latin typeface="Arial Narrow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dirty="0">
                <a:solidFill>
                  <a:prstClr val="white"/>
                </a:solidFill>
                <a:latin typeface="Arial Narrow" pitchFamily="34" charset="0"/>
              </a:rPr>
              <a:t>1,100 </a:t>
            </a:r>
            <a:r>
              <a:rPr lang="fr-FR" sz="2400" dirty="0" err="1">
                <a:solidFill>
                  <a:prstClr val="white"/>
                </a:solidFill>
                <a:latin typeface="Arial Narrow" pitchFamily="34" charset="0"/>
              </a:rPr>
              <a:t>research</a:t>
            </a:r>
            <a:r>
              <a:rPr lang="fr-FR" sz="2400" dirty="0">
                <a:solidFill>
                  <a:prstClr val="white"/>
                </a:solidFill>
                <a:latin typeface="Arial Narrow" pitchFamily="34" charset="0"/>
              </a:rPr>
              <a:t> </a:t>
            </a:r>
            <a:r>
              <a:rPr lang="fr-FR" sz="2400" dirty="0" err="1" smtClean="0">
                <a:solidFill>
                  <a:prstClr val="white"/>
                </a:solidFill>
                <a:latin typeface="Arial Narrow" pitchFamily="34" charset="0"/>
              </a:rPr>
              <a:t>units</a:t>
            </a:r>
            <a:r>
              <a:rPr lang="fr-FR" sz="2400" dirty="0">
                <a:solidFill>
                  <a:prstClr val="white"/>
                </a:solidFill>
                <a:latin typeface="Arial Narrow" pitchFamily="34" charset="0"/>
              </a:rPr>
              <a:t/>
            </a:r>
            <a:br>
              <a:rPr lang="fr-FR" sz="2400" dirty="0">
                <a:solidFill>
                  <a:prstClr val="white"/>
                </a:solidFill>
                <a:latin typeface="Arial Narrow" pitchFamily="34" charset="0"/>
              </a:rPr>
            </a:br>
            <a:r>
              <a:rPr lang="fr-FR" dirty="0" smtClean="0">
                <a:solidFill>
                  <a:prstClr val="white"/>
                </a:solidFill>
                <a:latin typeface="Arial Narrow" pitchFamily="34" charset="0"/>
              </a:rPr>
              <a:t>(95% in </a:t>
            </a:r>
            <a:r>
              <a:rPr lang="fr-FR" dirty="0" err="1" smtClean="0">
                <a:solidFill>
                  <a:prstClr val="white"/>
                </a:solidFill>
                <a:latin typeface="Arial Narrow" pitchFamily="34" charset="0"/>
              </a:rPr>
              <a:t>partnership</a:t>
            </a:r>
            <a:r>
              <a:rPr lang="fr-FR" dirty="0" smtClean="0">
                <a:solidFill>
                  <a:prstClr val="white"/>
                </a:solidFill>
                <a:latin typeface="Arial Narrow" pitchFamily="34" charset="0"/>
              </a:rPr>
              <a:t>)</a:t>
            </a:r>
          </a:p>
        </p:txBody>
      </p:sp>
      <p:sp>
        <p:nvSpPr>
          <p:cNvPr id="25" name="Ellipse 24"/>
          <p:cNvSpPr/>
          <p:nvPr/>
        </p:nvSpPr>
        <p:spPr>
          <a:xfrm>
            <a:off x="2009341" y="3886514"/>
            <a:ext cx="2558761" cy="2321987"/>
          </a:xfrm>
          <a:prstGeom prst="ellipse">
            <a:avLst/>
          </a:prstGeom>
          <a:solidFill>
            <a:schemeClr val="accent1">
              <a:lumMod val="75000"/>
            </a:schemeClr>
          </a:solidFill>
          <a:effectLst>
            <a:innerShdw blurRad="63500" dist="50800" dir="54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1000" dirty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2268537" y="4231899"/>
            <a:ext cx="278912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prstClr val="white"/>
                </a:solidFill>
                <a:latin typeface="Arial Narrow" pitchFamily="34" charset="0"/>
              </a:rPr>
              <a:t>34,000 </a:t>
            </a:r>
            <a:r>
              <a:rPr lang="fr-FR" sz="2000" i="1" dirty="0" err="1" smtClean="0">
                <a:solidFill>
                  <a:prstClr val="white"/>
                </a:solidFill>
                <a:latin typeface="Arial Narrow" pitchFamily="34" charset="0"/>
              </a:rPr>
              <a:t>researchers</a:t>
            </a:r>
            <a:r>
              <a:rPr lang="fr-FR" sz="2000" i="1" dirty="0">
                <a:solidFill>
                  <a:prstClr val="white"/>
                </a:solidFill>
                <a:latin typeface="Arial Narrow" pitchFamily="34" charset="0"/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 i="1" dirty="0" err="1">
                <a:solidFill>
                  <a:prstClr val="white"/>
                </a:solidFill>
                <a:latin typeface="Arial Narrow" pitchFamily="34" charset="0"/>
              </a:rPr>
              <a:t>e</a:t>
            </a:r>
            <a:r>
              <a:rPr lang="fr-FR" sz="2000" i="1" dirty="0" err="1" smtClean="0">
                <a:solidFill>
                  <a:prstClr val="white"/>
                </a:solidFill>
                <a:latin typeface="Arial Narrow" pitchFamily="34" charset="0"/>
              </a:rPr>
              <a:t>ngineers</a:t>
            </a:r>
            <a:r>
              <a:rPr lang="fr-FR" sz="2000" i="1" dirty="0" smtClean="0">
                <a:solidFill>
                  <a:prstClr val="white"/>
                </a:solidFill>
                <a:latin typeface="Arial Narrow" pitchFamily="34" charset="0"/>
              </a:rPr>
              <a:t>, </a:t>
            </a:r>
            <a:r>
              <a:rPr lang="fr-FR" sz="2000" i="1" dirty="0" err="1" smtClean="0">
                <a:solidFill>
                  <a:prstClr val="white"/>
                </a:solidFill>
                <a:latin typeface="Arial Narrow" pitchFamily="34" charset="0"/>
              </a:rPr>
              <a:t>technicians</a:t>
            </a:r>
            <a:endParaRPr lang="fr-FR" sz="2000" i="1" dirty="0" smtClean="0">
              <a:solidFill>
                <a:prstClr val="white"/>
              </a:solidFill>
              <a:latin typeface="Arial Narrow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1600" b="1" dirty="0" smtClean="0">
              <a:solidFill>
                <a:prstClr val="white"/>
              </a:solidFill>
              <a:latin typeface="Arial Narrow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>
                <a:solidFill>
                  <a:prstClr val="white"/>
                </a:solidFill>
                <a:latin typeface="Arial Narrow" pitchFamily="34" charset="0"/>
              </a:rPr>
              <a:t> </a:t>
            </a:r>
            <a:r>
              <a:rPr lang="fr-FR" sz="2000" b="1" dirty="0" smtClean="0">
                <a:solidFill>
                  <a:prstClr val="white"/>
                </a:solidFill>
                <a:latin typeface="Arial Narrow" pitchFamily="34" charset="0"/>
              </a:rPr>
              <a:t> €</a:t>
            </a:r>
            <a:r>
              <a:rPr lang="fr-FR" sz="2000" b="1" dirty="0">
                <a:solidFill>
                  <a:prstClr val="white"/>
                </a:solidFill>
                <a:latin typeface="Arial Narrow" pitchFamily="34" charset="0"/>
              </a:rPr>
              <a:t>3.3 </a:t>
            </a:r>
            <a:r>
              <a:rPr lang="fr-FR" sz="2000" b="1" dirty="0" smtClean="0">
                <a:solidFill>
                  <a:prstClr val="white"/>
                </a:solidFill>
                <a:latin typeface="Arial Narrow" pitchFamily="34" charset="0"/>
              </a:rPr>
              <a:t>billion</a:t>
            </a:r>
            <a:br>
              <a:rPr lang="fr-FR" sz="2000" b="1" dirty="0" smtClean="0">
                <a:solidFill>
                  <a:prstClr val="white"/>
                </a:solidFill>
                <a:latin typeface="Arial Narrow" pitchFamily="34" charset="0"/>
              </a:rPr>
            </a:br>
            <a:r>
              <a:rPr lang="fr-FR" sz="2000" b="1" dirty="0" smtClean="0">
                <a:solidFill>
                  <a:prstClr val="white"/>
                </a:solidFill>
                <a:latin typeface="Arial Narrow" pitchFamily="34" charset="0"/>
              </a:rPr>
              <a:t>  </a:t>
            </a:r>
            <a:r>
              <a:rPr lang="fr-FR" sz="2000" i="1" dirty="0" smtClean="0">
                <a:solidFill>
                  <a:prstClr val="white"/>
                </a:solidFill>
                <a:latin typeface="Arial Narrow" pitchFamily="34" charset="0"/>
                <a:cs typeface="Times New Roman"/>
              </a:rPr>
              <a:t>budget</a:t>
            </a: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sp>
        <p:nvSpPr>
          <p:cNvPr id="45" name="Arc 33"/>
          <p:cNvSpPr>
            <a:spLocks noChangeArrowheads="1"/>
          </p:cNvSpPr>
          <p:nvPr/>
        </p:nvSpPr>
        <p:spPr bwMode="auto">
          <a:xfrm rot="8255566">
            <a:off x="772916" y="4088858"/>
            <a:ext cx="2002644" cy="2119400"/>
          </a:xfrm>
          <a:custGeom>
            <a:avLst/>
            <a:gdLst>
              <a:gd name="T0" fmla="*/ 1342230 w 2048941"/>
              <a:gd name="T1" fmla="*/ 74838 h 3034857"/>
              <a:gd name="T2" fmla="*/ 1024471 w 2048941"/>
              <a:gd name="T3" fmla="*/ 1517429 h 3034857"/>
              <a:gd name="T4" fmla="*/ 1303663 w 2048941"/>
              <a:gd name="T5" fmla="*/ 2977421 h 3034857"/>
              <a:gd name="T6" fmla="*/ 2 60000 65536"/>
              <a:gd name="T7" fmla="*/ 2 60000 65536"/>
              <a:gd name="T8" fmla="*/ 2 60000 65536"/>
              <a:gd name="T9" fmla="*/ 1303663 w 2048941"/>
              <a:gd name="T10" fmla="*/ 74838 h 3034857"/>
              <a:gd name="T11" fmla="*/ 2048941 w 2048941"/>
              <a:gd name="T12" fmla="*/ 2977421 h 30348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48941" h="3034857" stroke="0">
                <a:moveTo>
                  <a:pt x="1342230" y="74838"/>
                </a:moveTo>
                <a:lnTo>
                  <a:pt x="1342230" y="74837"/>
                </a:lnTo>
                <a:cubicBezTo>
                  <a:pt x="1763733" y="278530"/>
                  <a:pt x="2048941" y="860716"/>
                  <a:pt x="2048941" y="1517429"/>
                </a:cubicBezTo>
                <a:cubicBezTo>
                  <a:pt x="2048941" y="2196216"/>
                  <a:pt x="1744590" y="2792435"/>
                  <a:pt x="1303662" y="2977421"/>
                </a:cubicBezTo>
                <a:lnTo>
                  <a:pt x="1024471" y="1517429"/>
                </a:lnTo>
                <a:close/>
              </a:path>
              <a:path w="2048941" h="3034857" fill="none">
                <a:moveTo>
                  <a:pt x="1342230" y="74838"/>
                </a:moveTo>
                <a:lnTo>
                  <a:pt x="1342230" y="74837"/>
                </a:lnTo>
                <a:cubicBezTo>
                  <a:pt x="1763733" y="278530"/>
                  <a:pt x="2048941" y="860716"/>
                  <a:pt x="2048941" y="1517429"/>
                </a:cubicBezTo>
                <a:cubicBezTo>
                  <a:pt x="2048941" y="2196216"/>
                  <a:pt x="1744590" y="2792435"/>
                  <a:pt x="1303662" y="2977421"/>
                </a:cubicBezTo>
              </a:path>
            </a:pathLst>
          </a:custGeom>
          <a:noFill/>
          <a:ln w="44450">
            <a:solidFill>
              <a:schemeClr val="accent1">
                <a:lumMod val="50000"/>
              </a:schemeClr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4F81BD">
                  <a:lumMod val="75000"/>
                </a:srgbClr>
              </a:solidFill>
              <a:ea typeface="ＭＳ Ｐゴシック" pitchFamily="-109" charset="-128"/>
            </a:endParaRPr>
          </a:p>
        </p:txBody>
      </p:sp>
      <p:sp>
        <p:nvSpPr>
          <p:cNvPr id="47" name="ZoneTexte 46"/>
          <p:cNvSpPr txBox="1"/>
          <p:nvPr/>
        </p:nvSpPr>
        <p:spPr>
          <a:xfrm rot="16200000">
            <a:off x="7091248" y="4149611"/>
            <a:ext cx="3810000" cy="30777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en-US" sz="700" dirty="0">
                <a:solidFill>
                  <a:srgbClr val="4BACC6">
                    <a:lumMod val="60000"/>
                    <a:lumOff val="40000"/>
                  </a:srgbClr>
                </a:solidFill>
                <a:latin typeface="Arial Narrow" pitchFamily="34" charset="0"/>
              </a:rPr>
              <a:t>© CENBG, </a:t>
            </a:r>
            <a:r>
              <a:rPr lang="en-US" sz="700" dirty="0" smtClean="0">
                <a:solidFill>
                  <a:srgbClr val="4BACC6">
                    <a:lumMod val="60000"/>
                    <a:lumOff val="40000"/>
                  </a:srgbClr>
                </a:solidFill>
                <a:latin typeface="Arial Narrow" pitchFamily="34" charset="0"/>
              </a:rPr>
              <a:t>LSM </a:t>
            </a:r>
            <a:br>
              <a:rPr lang="en-US" sz="700" dirty="0" smtClean="0">
                <a:solidFill>
                  <a:srgbClr val="4BACC6">
                    <a:lumMod val="60000"/>
                    <a:lumOff val="40000"/>
                  </a:srgbClr>
                </a:solidFill>
                <a:latin typeface="Arial Narrow" pitchFamily="34" charset="0"/>
              </a:rPr>
            </a:br>
            <a:r>
              <a:rPr lang="fr-FR" sz="700" dirty="0" smtClean="0">
                <a:solidFill>
                  <a:srgbClr val="4BACC6">
                    <a:lumMod val="60000"/>
                    <a:lumOff val="40000"/>
                  </a:srgbClr>
                </a:solidFill>
                <a:latin typeface="Arial Narrow" pitchFamily="34" charset="0"/>
              </a:rPr>
              <a:t>Conception </a:t>
            </a:r>
            <a:r>
              <a:rPr lang="fr-FR" sz="700" dirty="0">
                <a:solidFill>
                  <a:srgbClr val="4BACC6">
                    <a:lumMod val="60000"/>
                    <a:lumOff val="40000"/>
                  </a:srgbClr>
                </a:solidFill>
                <a:latin typeface="Arial Narrow" pitchFamily="34" charset="0"/>
              </a:rPr>
              <a:t>graphique : Anna </a:t>
            </a:r>
            <a:r>
              <a:rPr lang="fr-FR" sz="700" dirty="0" err="1">
                <a:solidFill>
                  <a:srgbClr val="4BACC6">
                    <a:lumMod val="60000"/>
                    <a:lumOff val="40000"/>
                  </a:srgbClr>
                </a:solidFill>
                <a:latin typeface="Arial Narrow" pitchFamily="34" charset="0"/>
              </a:rPr>
              <a:t>Thibeau</a:t>
            </a:r>
            <a:r>
              <a:rPr lang="fr-FR" sz="700" dirty="0">
                <a:solidFill>
                  <a:srgbClr val="4BACC6">
                    <a:lumMod val="60000"/>
                    <a:lumOff val="40000"/>
                  </a:srgbClr>
                </a:solidFill>
                <a:latin typeface="Arial Narrow" pitchFamily="34" charset="0"/>
              </a:rPr>
              <a:t> (IPNL</a:t>
            </a:r>
            <a:r>
              <a:rPr lang="fr-FR" sz="700" dirty="0" smtClean="0">
                <a:solidFill>
                  <a:srgbClr val="4BACC6">
                    <a:lumMod val="60000"/>
                    <a:lumOff val="40000"/>
                  </a:srgbClr>
                </a:solidFill>
                <a:latin typeface="Arial Narrow" pitchFamily="34" charset="0"/>
              </a:rPr>
              <a:t>)</a:t>
            </a:r>
            <a:r>
              <a:rPr lang="en-US" sz="700" dirty="0" smtClean="0">
                <a:solidFill>
                  <a:srgbClr val="4BACC6">
                    <a:lumMod val="60000"/>
                    <a:lumOff val="40000"/>
                  </a:srgbClr>
                </a:solidFill>
                <a:latin typeface="Arial Narrow" pitchFamily="34" charset="0"/>
              </a:rPr>
              <a:t> </a:t>
            </a:r>
            <a:endParaRPr lang="fr-FR" sz="700" dirty="0">
              <a:solidFill>
                <a:srgbClr val="4BACC6">
                  <a:lumMod val="60000"/>
                  <a:lumOff val="40000"/>
                </a:srgbClr>
              </a:solidFill>
              <a:latin typeface="Arial Narrow" pitchFamily="34" charset="0"/>
            </a:endParaRPr>
          </a:p>
        </p:txBody>
      </p:sp>
      <p:cxnSp>
        <p:nvCxnSpPr>
          <p:cNvPr id="21" name="Connecteur droit 20"/>
          <p:cNvCxnSpPr/>
          <p:nvPr/>
        </p:nvCxnSpPr>
        <p:spPr>
          <a:xfrm>
            <a:off x="1979712" y="836613"/>
            <a:ext cx="7164288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441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800"/>
                    </a14:imgEffect>
                    <a14:imgEffect>
                      <a14:saturation sat="0"/>
                    </a14:imgEffect>
                    <a14:imgEffect>
                      <a14:brightnessContrast bright="30000"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2" t="4498" r="5713" b="6666"/>
          <a:stretch/>
        </p:blipFill>
        <p:spPr>
          <a:xfrm>
            <a:off x="2619135" y="1988840"/>
            <a:ext cx="6099831" cy="6092328"/>
          </a:xfrm>
          <a:prstGeom prst="ellipse">
            <a:avLst/>
          </a:prstGeom>
          <a:noFill/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3501" y="6211354"/>
            <a:ext cx="9144000" cy="712078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9" t="28196" b="43608"/>
          <a:stretch/>
        </p:blipFill>
        <p:spPr>
          <a:xfrm>
            <a:off x="-638" y="3130973"/>
            <a:ext cx="7609780" cy="2314588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5" b="9067"/>
          <a:stretch/>
        </p:blipFill>
        <p:spPr>
          <a:xfrm>
            <a:off x="5144386" y="3372489"/>
            <a:ext cx="3998976" cy="2073072"/>
          </a:xfrm>
          <a:prstGeom prst="rect">
            <a:avLst/>
          </a:prstGeom>
        </p:spPr>
      </p:pic>
      <p:sp>
        <p:nvSpPr>
          <p:cNvPr id="29" name="Ellipse 28"/>
          <p:cNvSpPr>
            <a:spLocks noChangeArrowheads="1"/>
          </p:cNvSpPr>
          <p:nvPr/>
        </p:nvSpPr>
        <p:spPr bwMode="auto">
          <a:xfrm>
            <a:off x="251520" y="2396183"/>
            <a:ext cx="2959100" cy="2840038"/>
          </a:xfrm>
          <a:prstGeom prst="ellipse">
            <a:avLst/>
          </a:prstGeom>
          <a:solidFill>
            <a:schemeClr val="bg1"/>
          </a:solidFill>
          <a:ln w="6350">
            <a:solidFill>
              <a:srgbClr val="31859C"/>
            </a:solidFill>
            <a:round/>
            <a:headEnd/>
            <a:tailEnd/>
          </a:ln>
          <a:effectLst>
            <a:outerShdw blurRad="50800" dist="38100" dir="5400000" rotWithShape="0">
              <a:srgbClr val="808080">
                <a:alpha val="42999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9" name="Ellipse 18"/>
          <p:cNvSpPr>
            <a:spLocks noChangeArrowheads="1"/>
          </p:cNvSpPr>
          <p:nvPr/>
        </p:nvSpPr>
        <p:spPr bwMode="auto">
          <a:xfrm>
            <a:off x="5816600" y="1143000"/>
            <a:ext cx="3098800" cy="2971800"/>
          </a:xfrm>
          <a:prstGeom prst="ellipse">
            <a:avLst/>
          </a:prstGeom>
          <a:solidFill>
            <a:schemeClr val="bg1"/>
          </a:solidFill>
          <a:ln w="6350">
            <a:solidFill>
              <a:srgbClr val="31859C"/>
            </a:solidFill>
            <a:round/>
            <a:headEnd/>
            <a:tailEnd/>
          </a:ln>
          <a:effectLst>
            <a:outerShdw blurRad="50800" dist="38100" dir="5400000" rotWithShape="0">
              <a:srgbClr val="808080">
                <a:alpha val="42999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62000" y="-315913"/>
            <a:ext cx="7772400" cy="1470026"/>
          </a:xfrm>
        </p:spPr>
        <p:txBody>
          <a:bodyPr>
            <a:normAutofit/>
          </a:bodyPr>
          <a:lstStyle/>
          <a:p>
            <a:r>
              <a:rPr lang="fr-FR" sz="3400" b="1" dirty="0" smtClean="0">
                <a:solidFill>
                  <a:schemeClr val="accent1">
                    <a:lumMod val="75000"/>
                  </a:schemeClr>
                </a:solidFill>
              </a:rPr>
              <a:t>MISSIONS</a:t>
            </a:r>
          </a:p>
        </p:txBody>
      </p:sp>
      <p:cxnSp>
        <p:nvCxnSpPr>
          <p:cNvPr id="9" name="Connecteur droit 8"/>
          <p:cNvCxnSpPr/>
          <p:nvPr/>
        </p:nvCxnSpPr>
        <p:spPr>
          <a:xfrm>
            <a:off x="1979712" y="836613"/>
            <a:ext cx="7164288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itre 1"/>
          <p:cNvSpPr txBox="1">
            <a:spLocks/>
          </p:cNvSpPr>
          <p:nvPr/>
        </p:nvSpPr>
        <p:spPr>
          <a:xfrm>
            <a:off x="914400" y="1066800"/>
            <a:ext cx="6553200" cy="11652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TO PROMOTE AND UNIFY RESEARCH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ACTIVITIES IN THE FIELD OF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SUBATOMIC PHYSICS</a:t>
            </a:r>
            <a:endParaRPr lang="fr-FR" sz="2400" b="1" dirty="0">
              <a:solidFill>
                <a:schemeClr val="accent1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3564" name="ZoneTexte 16"/>
          <p:cNvSpPr txBox="1">
            <a:spLocks noChangeArrowheads="1"/>
          </p:cNvSpPr>
          <p:nvPr/>
        </p:nvSpPr>
        <p:spPr bwMode="auto">
          <a:xfrm>
            <a:off x="5853772" y="2192338"/>
            <a:ext cx="30731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err="1" smtClean="0">
                <a:solidFill>
                  <a:srgbClr val="31859C"/>
                </a:solidFill>
                <a:latin typeface="Arial Narrow" pitchFamily="34" charset="0"/>
              </a:rPr>
              <a:t>Skills</a:t>
            </a:r>
            <a:r>
              <a:rPr lang="fr-FR" sz="2000" b="1" dirty="0" smtClean="0">
                <a:solidFill>
                  <a:srgbClr val="31859C"/>
                </a:solidFill>
                <a:latin typeface="Arial Narrow" pitchFamily="34" charset="0"/>
              </a:rPr>
              <a:t>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srgbClr val="31859C"/>
                </a:solidFill>
                <a:latin typeface="Arial Narrow" pitchFamily="34" charset="0"/>
              </a:rPr>
              <a:t>expertise</a:t>
            </a:r>
            <a:endParaRPr lang="fr-FR" sz="2000" b="1" dirty="0">
              <a:solidFill>
                <a:srgbClr val="31859C"/>
              </a:solidFill>
              <a:latin typeface="Arial Narrow" pitchFamily="34" charset="0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5998133" y="3232032"/>
            <a:ext cx="27357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srgbClr val="F5750B"/>
                </a:solidFill>
                <a:latin typeface="Arial Narrow" pitchFamily="34" charset="0"/>
              </a:rPr>
              <a:t>Interdisciplinary</a:t>
            </a:r>
            <a:r>
              <a:rPr lang="fr-FR" sz="1600" dirty="0" smtClean="0">
                <a:solidFill>
                  <a:srgbClr val="F5750B"/>
                </a:solidFill>
                <a:latin typeface="Arial Narrow" pitchFamily="34" charset="0"/>
              </a:rPr>
              <a:t> </a:t>
            </a:r>
            <a:r>
              <a:rPr lang="fr-FR" sz="1600" dirty="0" err="1" smtClean="0">
                <a:solidFill>
                  <a:srgbClr val="F5750B"/>
                </a:solidFill>
                <a:latin typeface="Arial Narrow" pitchFamily="34" charset="0"/>
              </a:rPr>
              <a:t>research</a:t>
            </a:r>
            <a:r>
              <a:rPr lang="fr-FR" sz="1600" dirty="0" smtClean="0">
                <a:solidFill>
                  <a:srgbClr val="F5750B"/>
                </a:solidFill>
                <a:latin typeface="Arial Narrow" pitchFamily="34" charset="0"/>
              </a:rPr>
              <a:t>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smtClean="0">
                <a:solidFill>
                  <a:srgbClr val="F5750B"/>
                </a:solidFill>
                <a:latin typeface="Arial Narrow" pitchFamily="34" charset="0"/>
              </a:rPr>
              <a:t>training, innovation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srgbClr val="F5750B"/>
                </a:solidFill>
                <a:latin typeface="Arial Narrow" pitchFamily="34" charset="0"/>
              </a:rPr>
              <a:t>teaching</a:t>
            </a:r>
            <a:endParaRPr lang="fr-FR" sz="1600" dirty="0">
              <a:solidFill>
                <a:srgbClr val="F5750B"/>
              </a:solidFill>
              <a:latin typeface="Arial Narrow" pitchFamily="34" charset="0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467544" y="3412879"/>
            <a:ext cx="2514600" cy="101566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>
                <a:solidFill>
                  <a:srgbClr val="31859C"/>
                </a:solidFill>
                <a:latin typeface="Arial Narrow" pitchFamily="34" charset="0"/>
              </a:rPr>
              <a:t>P</a:t>
            </a:r>
            <a:r>
              <a:rPr lang="fr-FR" sz="2000" b="1" dirty="0" smtClean="0">
                <a:solidFill>
                  <a:srgbClr val="31859C"/>
                </a:solidFill>
                <a:latin typeface="Arial Narrow" pitchFamily="34" charset="0"/>
              </a:rPr>
              <a:t>rogrammes </a:t>
            </a:r>
            <a:r>
              <a:rPr lang="en-US" sz="2000" b="1" dirty="0" smtClean="0">
                <a:solidFill>
                  <a:srgbClr val="31859C"/>
                </a:solidFill>
                <a:latin typeface="Arial Narrow" pitchFamily="34" charset="0"/>
              </a:rPr>
              <a:t>on </a:t>
            </a:r>
            <a:r>
              <a:rPr lang="en-US" sz="2000" b="1" dirty="0">
                <a:solidFill>
                  <a:srgbClr val="31859C"/>
                </a:solidFill>
                <a:latin typeface="Arial Narrow" pitchFamily="34" charset="0"/>
              </a:rPr>
              <a:t>behalf of the CNRS and universities</a:t>
            </a:r>
            <a:endParaRPr lang="fr-FR" sz="2000" dirty="0">
              <a:solidFill>
                <a:srgbClr val="E46C0A"/>
              </a:solidFill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721420" y="4529783"/>
            <a:ext cx="2057400" cy="70788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000" dirty="0" smtClean="0">
                <a:solidFill>
                  <a:srgbClr val="F5750B"/>
                </a:solidFill>
                <a:latin typeface="Arial Narrow" pitchFamily="34" charset="0"/>
              </a:rPr>
              <a:t>CEA </a:t>
            </a:r>
            <a:r>
              <a:rPr lang="fr-FR" sz="2000" dirty="0" err="1" smtClean="0">
                <a:solidFill>
                  <a:srgbClr val="F5750B"/>
                </a:solidFill>
                <a:latin typeface="Arial Narrow" pitchFamily="34" charset="0"/>
              </a:rPr>
              <a:t>partnership</a:t>
            </a:r>
            <a:r>
              <a:rPr lang="fr-FR" sz="2000" dirty="0" smtClean="0">
                <a:solidFill>
                  <a:srgbClr val="F5750B"/>
                </a:solidFill>
                <a:latin typeface="Arial Narrow" pitchFamily="34" charset="0"/>
              </a:rPr>
              <a:t>   </a:t>
            </a:r>
            <a:endParaRPr lang="fr-FR" sz="2000" dirty="0">
              <a:solidFill>
                <a:srgbClr val="F5750B"/>
              </a:solidFill>
              <a:latin typeface="Arial Narrow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z="2000" dirty="0">
              <a:solidFill>
                <a:srgbClr val="E46C0A"/>
              </a:solidFill>
            </a:endParaRPr>
          </a:p>
        </p:txBody>
      </p:sp>
      <p:sp>
        <p:nvSpPr>
          <p:cNvPr id="37" name="Titre 1"/>
          <p:cNvSpPr txBox="1">
            <a:spLocks/>
          </p:cNvSpPr>
          <p:nvPr/>
        </p:nvSpPr>
        <p:spPr>
          <a:xfrm>
            <a:off x="254483" y="2580065"/>
            <a:ext cx="1941253" cy="5334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srgbClr val="FF750B"/>
                </a:solidFill>
                <a:latin typeface="Arial Narrow" pitchFamily="34" charset="0"/>
              </a:rPr>
              <a:t>COORDINATION</a:t>
            </a:r>
            <a:r>
              <a:rPr lang="fr-FR" sz="2000" b="1" dirty="0" smtClean="0">
                <a:solidFill>
                  <a:srgbClr val="FF750B"/>
                </a:solidFill>
              </a:rPr>
              <a:t> </a:t>
            </a:r>
            <a:endParaRPr lang="fr-FR" sz="2000" b="1" dirty="0">
              <a:solidFill>
                <a:srgbClr val="FF750B"/>
              </a:solidFill>
            </a:endParaRPr>
          </a:p>
        </p:txBody>
      </p:sp>
      <p:sp>
        <p:nvSpPr>
          <p:cNvPr id="28" name="Ellipse 27"/>
          <p:cNvSpPr>
            <a:spLocks noChangeArrowheads="1"/>
          </p:cNvSpPr>
          <p:nvPr/>
        </p:nvSpPr>
        <p:spPr bwMode="auto">
          <a:xfrm>
            <a:off x="3378207" y="3113465"/>
            <a:ext cx="3098800" cy="2971800"/>
          </a:xfrm>
          <a:prstGeom prst="ellipse">
            <a:avLst/>
          </a:prstGeom>
          <a:solidFill>
            <a:schemeClr val="bg1"/>
          </a:solidFill>
          <a:ln w="6350">
            <a:solidFill>
              <a:srgbClr val="31859C"/>
            </a:solidFill>
            <a:round/>
            <a:headEnd/>
            <a:tailEnd/>
          </a:ln>
          <a:effectLst>
            <a:outerShdw blurRad="50800" dist="38100" dir="5400000" rotWithShape="0">
              <a:srgbClr val="808080">
                <a:alpha val="42999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34" name="ZoneTexte 16"/>
          <p:cNvSpPr txBox="1">
            <a:spLocks noChangeArrowheads="1"/>
          </p:cNvSpPr>
          <p:nvPr/>
        </p:nvSpPr>
        <p:spPr bwMode="auto">
          <a:xfrm>
            <a:off x="3419872" y="4375894"/>
            <a:ext cx="30731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srgbClr val="31859C"/>
                </a:solidFill>
                <a:latin typeface="Arial Narrow" pitchFamily="34" charset="0"/>
              </a:rPr>
              <a:t>The </a:t>
            </a:r>
            <a:r>
              <a:rPr lang="fr-FR" sz="2000" b="1" dirty="0" err="1" smtClean="0">
                <a:solidFill>
                  <a:srgbClr val="31859C"/>
                </a:solidFill>
                <a:latin typeface="Arial Narrow" pitchFamily="34" charset="0"/>
              </a:rPr>
              <a:t>two</a:t>
            </a:r>
            <a:r>
              <a:rPr lang="fr-FR" sz="2000" b="1" dirty="0" smtClean="0">
                <a:solidFill>
                  <a:srgbClr val="31859C"/>
                </a:solidFill>
                <a:latin typeface="Arial Narrow" pitchFamily="34" charset="0"/>
              </a:rPr>
              <a:t> </a:t>
            </a:r>
            <a:r>
              <a:rPr lang="fr-FR" sz="2000" b="1" dirty="0" err="1" smtClean="0">
                <a:solidFill>
                  <a:srgbClr val="31859C"/>
                </a:solidFill>
                <a:latin typeface="Arial Narrow" pitchFamily="34" charset="0"/>
              </a:rPr>
              <a:t>infinities</a:t>
            </a:r>
            <a:r>
              <a:rPr lang="fr-FR" sz="2000" b="1" dirty="0" smtClean="0">
                <a:solidFill>
                  <a:srgbClr val="31859C"/>
                </a:solidFill>
                <a:latin typeface="Arial Narrow" pitchFamily="34" charset="0"/>
              </a:rPr>
              <a:t>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err="1">
                <a:solidFill>
                  <a:srgbClr val="31859C"/>
                </a:solidFill>
                <a:latin typeface="Arial Narrow" pitchFamily="34" charset="0"/>
              </a:rPr>
              <a:t>f</a:t>
            </a:r>
            <a:r>
              <a:rPr lang="fr-FR" sz="2000" b="1" dirty="0" err="1" smtClean="0">
                <a:solidFill>
                  <a:srgbClr val="31859C"/>
                </a:solidFill>
                <a:latin typeface="Arial Narrow" pitchFamily="34" charset="0"/>
              </a:rPr>
              <a:t>rom</a:t>
            </a:r>
            <a:r>
              <a:rPr lang="fr-FR" sz="2000" b="1" dirty="0" smtClean="0">
                <a:solidFill>
                  <a:srgbClr val="31859C"/>
                </a:solidFill>
                <a:latin typeface="Arial Narrow" pitchFamily="34" charset="0"/>
              </a:rPr>
              <a:t> </a:t>
            </a:r>
            <a:r>
              <a:rPr lang="fr-FR" sz="2000" b="1" dirty="0" err="1" smtClean="0">
                <a:solidFill>
                  <a:srgbClr val="31859C"/>
                </a:solidFill>
                <a:latin typeface="Arial Narrow" pitchFamily="34" charset="0"/>
              </a:rPr>
              <a:t>particles</a:t>
            </a:r>
            <a:endParaRPr lang="fr-FR" sz="2000" b="1" dirty="0" smtClean="0">
              <a:solidFill>
                <a:srgbClr val="31859C"/>
              </a:solidFill>
              <a:latin typeface="Arial Narrow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>
                <a:solidFill>
                  <a:srgbClr val="31859C"/>
                </a:solidFill>
                <a:latin typeface="Arial Narrow" pitchFamily="34" charset="0"/>
              </a:rPr>
              <a:t>t</a:t>
            </a:r>
            <a:r>
              <a:rPr lang="fr-FR" sz="2000" b="1" dirty="0" smtClean="0">
                <a:solidFill>
                  <a:srgbClr val="31859C"/>
                </a:solidFill>
                <a:latin typeface="Arial Narrow" pitchFamily="34" charset="0"/>
              </a:rPr>
              <a:t>o the cosmos</a:t>
            </a:r>
            <a:endParaRPr lang="fr-FR" sz="2000" b="1" dirty="0">
              <a:solidFill>
                <a:srgbClr val="31859C"/>
              </a:solidFill>
              <a:latin typeface="Arial Narrow" pitchFamily="34" charset="0"/>
            </a:endParaRPr>
          </a:p>
        </p:txBody>
      </p:sp>
      <p:sp>
        <p:nvSpPr>
          <p:cNvPr id="36" name="Titre 1"/>
          <p:cNvSpPr txBox="1">
            <a:spLocks/>
          </p:cNvSpPr>
          <p:nvPr/>
        </p:nvSpPr>
        <p:spPr>
          <a:xfrm>
            <a:off x="4000077" y="3739454"/>
            <a:ext cx="1722133" cy="533400"/>
          </a:xfrm>
          <a:prstGeom prst="rect">
            <a:avLst/>
          </a:prstGeom>
          <a:solidFill>
            <a:srgbClr val="FFFFFF"/>
          </a:solidFill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srgbClr val="FF750B"/>
                </a:solidFill>
                <a:latin typeface="Arial Narrow" pitchFamily="34" charset="0"/>
              </a:rPr>
              <a:t>EXPLORATION</a:t>
            </a:r>
            <a:endParaRPr lang="fr-FR" sz="2000" b="1" dirty="0">
              <a:solidFill>
                <a:srgbClr val="FF750B"/>
              </a:solidFill>
              <a:latin typeface="Arial Narrow" pitchFamily="34" charset="0"/>
            </a:endParaRPr>
          </a:p>
        </p:txBody>
      </p:sp>
      <p:sp>
        <p:nvSpPr>
          <p:cNvPr id="41" name="Titre 1"/>
          <p:cNvSpPr txBox="1">
            <a:spLocks/>
          </p:cNvSpPr>
          <p:nvPr/>
        </p:nvSpPr>
        <p:spPr>
          <a:xfrm>
            <a:off x="5831053" y="1399526"/>
            <a:ext cx="1369489" cy="499772"/>
          </a:xfrm>
          <a:prstGeom prst="rect">
            <a:avLst/>
          </a:prstGeom>
          <a:solidFill>
            <a:srgbClr val="FFFFFF"/>
          </a:solidFill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srgbClr val="FF750B"/>
                </a:solidFill>
                <a:latin typeface="Arial Narrow" pitchFamily="34" charset="0"/>
              </a:rPr>
              <a:t>PROVIDING</a:t>
            </a:r>
            <a:endParaRPr lang="fr-FR" sz="2000" b="1" dirty="0">
              <a:solidFill>
                <a:srgbClr val="FF750B"/>
              </a:solidFill>
              <a:latin typeface="Arial Narrow" pitchFamily="34" charset="0"/>
            </a:endParaRPr>
          </a:p>
        </p:txBody>
      </p:sp>
      <p:sp>
        <p:nvSpPr>
          <p:cNvPr id="40" name="ZoneTexte 39"/>
          <p:cNvSpPr txBox="1"/>
          <p:nvPr/>
        </p:nvSpPr>
        <p:spPr>
          <a:xfrm rot="8705393">
            <a:off x="6585520" y="1327642"/>
            <a:ext cx="2047245" cy="2310742"/>
          </a:xfrm>
          <a:prstGeom prst="rect">
            <a:avLst/>
          </a:prstGeom>
          <a:noFill/>
        </p:spPr>
        <p:txBody>
          <a:bodyPr spcFirstLastPara="1">
            <a:prstTxWarp prst="textCircle">
              <a:avLst>
                <a:gd name="adj" fmla="val 6382954"/>
              </a:avLst>
            </a:prstTxWarp>
            <a:spAutoFit/>
          </a:bodyPr>
          <a:lstStyle/>
          <a:p>
            <a:pPr algn="ctr">
              <a:defRPr/>
            </a:pPr>
            <a:r>
              <a:rPr lang="fr-FR" sz="2400" b="1" dirty="0" smtClean="0">
                <a:solidFill>
                  <a:srgbClr val="FF840C">
                    <a:alpha val="70000"/>
                  </a:srgbClr>
                </a:solidFill>
                <a:latin typeface="Arial Narrow" pitchFamily="34" charset="0"/>
              </a:rPr>
              <a:t>LINCKS WITH SOCIETY</a:t>
            </a:r>
            <a:endParaRPr lang="fr-FR" sz="2400" b="1" dirty="0">
              <a:solidFill>
                <a:srgbClr val="31859C"/>
              </a:solidFill>
              <a:latin typeface="Arial Narrow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sp>
        <p:nvSpPr>
          <p:cNvPr id="44" name="ZoneTexte 43"/>
          <p:cNvSpPr txBox="1"/>
          <p:nvPr/>
        </p:nvSpPr>
        <p:spPr>
          <a:xfrm rot="16200000">
            <a:off x="6565058" y="3639427"/>
            <a:ext cx="4941391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7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 pitchFamily="34" charset="0"/>
              </a:rPr>
              <a:t>© Fred Hulin/</a:t>
            </a:r>
            <a:r>
              <a:rPr lang="fr-FR" sz="70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 pitchFamily="34" charset="0"/>
              </a:rPr>
              <a:t>Sca</a:t>
            </a:r>
            <a:r>
              <a:rPr lang="fr-FR" sz="700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rial Narrow" pitchFamily="34" charset="0"/>
              </a:rPr>
              <a:t>v</a:t>
            </a:r>
            <a:r>
              <a:rPr lang="fr-FR" sz="70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itchFamily="34" charset="0"/>
              </a:rPr>
              <a:t>o</a:t>
            </a:r>
            <a:r>
              <a:rPr lang="fr-FR" sz="7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itchFamily="34" charset="0"/>
              </a:rPr>
              <a:t>/Université Paris-Sud, </a:t>
            </a:r>
            <a:r>
              <a:rPr lang="fr-FR" sz="70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itchFamily="34" charset="0"/>
              </a:rPr>
              <a:t>Ganil</a:t>
            </a:r>
            <a:r>
              <a:rPr lang="fr-FR" sz="7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itchFamily="34" charset="0"/>
              </a:rPr>
              <a:t>/Philippe </a:t>
            </a:r>
            <a:r>
              <a:rPr lang="fr-FR" sz="70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itchFamily="34" charset="0"/>
              </a:rPr>
              <a:t>Stroppa</a:t>
            </a:r>
            <a:r>
              <a:rPr lang="fr-FR" sz="7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rial Narrow" pitchFamily="34" charset="0"/>
              </a:rPr>
              <a:t>, </a:t>
            </a:r>
            <a:r>
              <a:rPr lang="fr-FR" sz="7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itchFamily="34" charset="0"/>
              </a:rPr>
              <a:t>LSM, A. </a:t>
            </a:r>
            <a:r>
              <a:rPr lang="fr-FR" sz="70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 pitchFamily="34" charset="0"/>
              </a:rPr>
              <a:t>Palacios</a:t>
            </a:r>
            <a:r>
              <a:rPr lang="fr-FR" sz="7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 pitchFamily="34" charset="0"/>
              </a:rPr>
              <a:t> LUPM/CEA  - Conception graphique : Anna </a:t>
            </a:r>
            <a:r>
              <a:rPr lang="fr-FR" sz="70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 pitchFamily="34" charset="0"/>
              </a:rPr>
              <a:t>Thibeau</a:t>
            </a:r>
            <a:r>
              <a:rPr lang="fr-FR" sz="7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 pitchFamily="34" charset="0"/>
              </a:rPr>
              <a:t> (IPNL)  </a:t>
            </a:r>
            <a:endParaRPr lang="fr-FR" sz="700" dirty="0">
              <a:solidFill>
                <a:schemeClr val="accent5">
                  <a:lumMod val="60000"/>
                  <a:lumOff val="4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 rot="4376750">
            <a:off x="3587260" y="3267478"/>
            <a:ext cx="2729513" cy="2806289"/>
          </a:xfrm>
          <a:prstGeom prst="rect">
            <a:avLst/>
          </a:prstGeom>
          <a:noFill/>
        </p:spPr>
        <p:txBody>
          <a:bodyPr spcFirstLastPara="1">
            <a:prstTxWarp prst="textCircle">
              <a:avLst>
                <a:gd name="adj" fmla="val 5996372"/>
              </a:avLst>
            </a:prstTxWarp>
            <a:spAutoFit/>
          </a:bodyPr>
          <a:lstStyle/>
          <a:p>
            <a:pPr algn="ctr">
              <a:defRPr/>
            </a:pPr>
            <a:r>
              <a:rPr lang="fr-FR" sz="2400" b="1" dirty="0" smtClean="0">
                <a:solidFill>
                  <a:schemeClr val="tx2">
                    <a:lumMod val="75000"/>
                  </a:schemeClr>
                </a:solidFill>
              </a:rPr>
              <a:t>NUCLEAR PHYSICS, PARTICLE AND ASTROPARTICLE PHYSICS</a:t>
            </a:r>
            <a:endParaRPr lang="fr-FR" sz="2400" b="1" dirty="0">
              <a:solidFill>
                <a:srgbClr val="3185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18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071" y="1249799"/>
            <a:ext cx="6425887" cy="599418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-3898" y="6267227"/>
            <a:ext cx="9144000" cy="71207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38200" y="-315913"/>
            <a:ext cx="7772400" cy="1470026"/>
          </a:xfrm>
        </p:spPr>
        <p:txBody>
          <a:bodyPr>
            <a:normAutofit/>
          </a:bodyPr>
          <a:lstStyle/>
          <a:p>
            <a:r>
              <a:rPr lang="fr-FR" sz="3400" b="1" dirty="0" smtClean="0">
                <a:solidFill>
                  <a:schemeClr val="accent1">
                    <a:lumMod val="75000"/>
                  </a:schemeClr>
                </a:solidFill>
              </a:rPr>
              <a:t>KEY FIGURES</a:t>
            </a:r>
            <a:endParaRPr lang="fr-FR" sz="3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28" name="Ellipse 27"/>
          <p:cNvSpPr>
            <a:spLocks noChangeAspect="1"/>
          </p:cNvSpPr>
          <p:nvPr/>
        </p:nvSpPr>
        <p:spPr>
          <a:xfrm>
            <a:off x="5029200" y="914400"/>
            <a:ext cx="3962400" cy="3733800"/>
          </a:xfrm>
          <a:prstGeom prst="ellipse">
            <a:avLst/>
          </a:prstGeom>
          <a:solidFill>
            <a:schemeClr val="accent5">
              <a:lumMod val="75000"/>
            </a:schemeClr>
          </a:solidFill>
          <a:effectLst>
            <a:innerShdw blurRad="63500" dist="50800" dir="54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</a:endParaRPr>
          </a:p>
        </p:txBody>
      </p:sp>
      <p:sp>
        <p:nvSpPr>
          <p:cNvPr id="31" name="Ellipse 30"/>
          <p:cNvSpPr>
            <a:spLocks noChangeAspect="1"/>
          </p:cNvSpPr>
          <p:nvPr/>
        </p:nvSpPr>
        <p:spPr>
          <a:xfrm>
            <a:off x="130544" y="1865671"/>
            <a:ext cx="3486912" cy="328574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  <a:effectLst>
            <a:innerShdw blurRad="63500" dist="50800" dir="54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</a:endParaRPr>
          </a:p>
        </p:txBody>
      </p:sp>
      <p:sp>
        <p:nvSpPr>
          <p:cNvPr id="34" name="Arc 33"/>
          <p:cNvSpPr>
            <a:spLocks noChangeArrowheads="1"/>
          </p:cNvSpPr>
          <p:nvPr/>
        </p:nvSpPr>
        <p:spPr bwMode="auto">
          <a:xfrm rot="18282677">
            <a:off x="843102" y="1252161"/>
            <a:ext cx="2870385" cy="3690767"/>
          </a:xfrm>
          <a:custGeom>
            <a:avLst/>
            <a:gdLst>
              <a:gd name="T0" fmla="*/ 1342230 w 2048941"/>
              <a:gd name="T1" fmla="*/ 74838 h 3034857"/>
              <a:gd name="T2" fmla="*/ 1024471 w 2048941"/>
              <a:gd name="T3" fmla="*/ 1517429 h 3034857"/>
              <a:gd name="T4" fmla="*/ 1303663 w 2048941"/>
              <a:gd name="T5" fmla="*/ 2977421 h 3034857"/>
              <a:gd name="T6" fmla="*/ 2 60000 65536"/>
              <a:gd name="T7" fmla="*/ 2 60000 65536"/>
              <a:gd name="T8" fmla="*/ 2 60000 65536"/>
              <a:gd name="T9" fmla="*/ 1303663 w 2048941"/>
              <a:gd name="T10" fmla="*/ 74838 h 3034857"/>
              <a:gd name="T11" fmla="*/ 2048941 w 2048941"/>
              <a:gd name="T12" fmla="*/ 2977421 h 30348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48941" h="3034857" stroke="0">
                <a:moveTo>
                  <a:pt x="1342230" y="74838"/>
                </a:moveTo>
                <a:lnTo>
                  <a:pt x="1342230" y="74837"/>
                </a:lnTo>
                <a:cubicBezTo>
                  <a:pt x="1763733" y="278530"/>
                  <a:pt x="2048941" y="860716"/>
                  <a:pt x="2048941" y="1517429"/>
                </a:cubicBezTo>
                <a:cubicBezTo>
                  <a:pt x="2048941" y="2196216"/>
                  <a:pt x="1744590" y="2792435"/>
                  <a:pt x="1303662" y="2977421"/>
                </a:cubicBezTo>
                <a:lnTo>
                  <a:pt x="1024471" y="1517429"/>
                </a:lnTo>
                <a:close/>
              </a:path>
              <a:path w="2048941" h="3034857" fill="none">
                <a:moveTo>
                  <a:pt x="1342230" y="74838"/>
                </a:moveTo>
                <a:lnTo>
                  <a:pt x="1342230" y="74837"/>
                </a:lnTo>
                <a:cubicBezTo>
                  <a:pt x="1763733" y="278530"/>
                  <a:pt x="2048941" y="860716"/>
                  <a:pt x="2048941" y="1517429"/>
                </a:cubicBezTo>
                <a:cubicBezTo>
                  <a:pt x="2048941" y="2196216"/>
                  <a:pt x="1744590" y="2792435"/>
                  <a:pt x="1303662" y="2977421"/>
                </a:cubicBezTo>
              </a:path>
            </a:pathLst>
          </a:custGeom>
          <a:noFill/>
          <a:ln w="44450">
            <a:solidFill>
              <a:srgbClr val="953735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prstClr val="black"/>
              </a:solidFill>
              <a:ea typeface="ＭＳ Ｐゴシック" pitchFamily="-109" charset="-128"/>
            </a:endParaRPr>
          </a:p>
        </p:txBody>
      </p:sp>
      <p:sp>
        <p:nvSpPr>
          <p:cNvPr id="37" name="Arc 36"/>
          <p:cNvSpPr>
            <a:spLocks noChangeArrowheads="1"/>
          </p:cNvSpPr>
          <p:nvPr/>
        </p:nvSpPr>
        <p:spPr bwMode="auto">
          <a:xfrm rot="11793627">
            <a:off x="4877600" y="936048"/>
            <a:ext cx="2096982" cy="3177031"/>
          </a:xfrm>
          <a:custGeom>
            <a:avLst/>
            <a:gdLst>
              <a:gd name="T0" fmla="*/ 1366115 w 2048941"/>
              <a:gd name="T1" fmla="*/ 94178 h 3290402"/>
              <a:gd name="T2" fmla="*/ 1024471 w 2048941"/>
              <a:gd name="T3" fmla="*/ 1645201 h 3290402"/>
              <a:gd name="T4" fmla="*/ 1325219 w 2048941"/>
              <a:gd name="T5" fmla="*/ 3217913 h 3290402"/>
              <a:gd name="T6" fmla="*/ 2 60000 65536"/>
              <a:gd name="T7" fmla="*/ 2 60000 65536"/>
              <a:gd name="T8" fmla="*/ 2 60000 65536"/>
              <a:gd name="T9" fmla="*/ 1325219 w 2048941"/>
              <a:gd name="T10" fmla="*/ 94178 h 3290402"/>
              <a:gd name="T11" fmla="*/ 2048941 w 2048941"/>
              <a:gd name="T12" fmla="*/ 3217913 h 329040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48941" h="3290402" stroke="0">
                <a:moveTo>
                  <a:pt x="1366115" y="94178"/>
                </a:moveTo>
                <a:lnTo>
                  <a:pt x="1366115" y="94177"/>
                </a:lnTo>
                <a:cubicBezTo>
                  <a:pt x="1775359" y="326653"/>
                  <a:pt x="2048942" y="948088"/>
                  <a:pt x="2048942" y="1645201"/>
                </a:cubicBezTo>
                <a:cubicBezTo>
                  <a:pt x="2048942" y="2367783"/>
                  <a:pt x="1755348" y="3005788"/>
                  <a:pt x="1325219" y="3217913"/>
                </a:cubicBezTo>
                <a:lnTo>
                  <a:pt x="1024471" y="1645201"/>
                </a:lnTo>
                <a:close/>
              </a:path>
              <a:path w="2048941" h="3290402" fill="none">
                <a:moveTo>
                  <a:pt x="1366115" y="94178"/>
                </a:moveTo>
                <a:lnTo>
                  <a:pt x="1366115" y="94177"/>
                </a:lnTo>
                <a:cubicBezTo>
                  <a:pt x="1775359" y="326653"/>
                  <a:pt x="2048942" y="948088"/>
                  <a:pt x="2048942" y="1645201"/>
                </a:cubicBezTo>
                <a:cubicBezTo>
                  <a:pt x="2048942" y="2367783"/>
                  <a:pt x="1755348" y="3005788"/>
                  <a:pt x="1325219" y="3217913"/>
                </a:cubicBezTo>
              </a:path>
            </a:pathLst>
          </a:custGeom>
          <a:noFill/>
          <a:ln w="44450">
            <a:solidFill>
              <a:schemeClr val="accent5">
                <a:lumMod val="50000"/>
              </a:schemeClr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prstClr val="black"/>
              </a:solidFill>
              <a:ea typeface="ＭＳ Ｐゴシック" pitchFamily="-109" charset="-128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572213" y="2723436"/>
            <a:ext cx="364565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dirty="0" smtClean="0">
                <a:solidFill>
                  <a:prstClr val="white"/>
                </a:solidFill>
                <a:latin typeface="Arial Narrow" pitchFamily="34" charset="0"/>
              </a:rPr>
              <a:t>40 </a:t>
            </a:r>
            <a:r>
              <a:rPr lang="fr-FR" sz="2400" dirty="0">
                <a:solidFill>
                  <a:prstClr val="white"/>
                </a:solidFill>
                <a:latin typeface="Arial Narrow" pitchFamily="34" charset="0"/>
              </a:rPr>
              <a:t>major </a:t>
            </a:r>
            <a:r>
              <a:rPr lang="fr-FR" sz="2400" dirty="0" smtClean="0">
                <a:solidFill>
                  <a:prstClr val="white"/>
                </a:solidFill>
                <a:latin typeface="Arial Narrow" pitchFamily="34" charset="0"/>
              </a:rPr>
              <a:t>international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 err="1" smtClean="0">
                <a:solidFill>
                  <a:prstClr val="white"/>
                </a:solidFill>
                <a:latin typeface="Arial Narrow" pitchFamily="34" charset="0"/>
              </a:rPr>
              <a:t>projects</a:t>
            </a:r>
            <a:endParaRPr lang="fr-FR" sz="2400" dirty="0" smtClean="0">
              <a:solidFill>
                <a:prstClr val="white"/>
              </a:solidFill>
              <a:latin typeface="Arial Narrow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dirty="0" smtClean="0">
                <a:solidFill>
                  <a:prstClr val="white"/>
                </a:solidFill>
                <a:latin typeface="Arial Narrow" pitchFamily="34" charset="0"/>
              </a:rPr>
              <a:t>17 </a:t>
            </a:r>
            <a:r>
              <a:rPr lang="fr-FR" sz="2400" i="1" dirty="0" smtClean="0">
                <a:solidFill>
                  <a:prstClr val="white"/>
                </a:solidFill>
                <a:latin typeface="Arial Narrow" pitchFamily="34" charset="0"/>
              </a:rPr>
              <a:t>international </a:t>
            </a:r>
            <a:r>
              <a:rPr lang="fr-FR" sz="2400" i="1" dirty="0" err="1">
                <a:solidFill>
                  <a:prstClr val="white"/>
                </a:solidFill>
                <a:latin typeface="Arial Narrow" pitchFamily="34" charset="0"/>
              </a:rPr>
              <a:t>research</a:t>
            </a:r>
            <a:r>
              <a:rPr lang="fr-FR" sz="2400" i="1" dirty="0">
                <a:solidFill>
                  <a:prstClr val="white"/>
                </a:solidFill>
                <a:latin typeface="Arial Narrow" pitchFamily="34" charset="0"/>
              </a:rPr>
              <a:t> </a:t>
            </a:r>
            <a:r>
              <a:rPr lang="fr-FR" sz="2400" i="1" dirty="0" smtClean="0">
                <a:solidFill>
                  <a:prstClr val="white"/>
                </a:solidFill>
                <a:latin typeface="Arial Narrow" pitchFamily="34" charset="0"/>
              </a:rPr>
              <a:t>networks</a:t>
            </a:r>
            <a:endParaRPr lang="fr-FR" sz="2400" i="1" dirty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6102388" y="1628800"/>
            <a:ext cx="25629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dirty="0" smtClean="0">
                <a:solidFill>
                  <a:prstClr val="white"/>
                </a:solidFill>
                <a:latin typeface="Arial Narrow" pitchFamily="34" charset="0"/>
              </a:rPr>
              <a:t>3 100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fr-FR" sz="2400" i="1" dirty="0" err="1" smtClean="0">
                <a:solidFill>
                  <a:prstClr val="white"/>
                </a:solidFill>
                <a:latin typeface="Arial Narrow" pitchFamily="34" charset="0"/>
              </a:rPr>
              <a:t>researchers</a:t>
            </a:r>
            <a:r>
              <a:rPr lang="fr-FR" sz="2400" i="1" dirty="0" smtClean="0">
                <a:solidFill>
                  <a:prstClr val="white"/>
                </a:solidFill>
                <a:latin typeface="Arial Narrow" pitchFamily="34" charset="0"/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i="1" dirty="0" err="1" smtClean="0">
                <a:solidFill>
                  <a:prstClr val="white"/>
                </a:solidFill>
                <a:latin typeface="Arial Narrow" pitchFamily="34" charset="0"/>
              </a:rPr>
              <a:t>engineers</a:t>
            </a:r>
            <a:r>
              <a:rPr lang="fr-FR" sz="2400" i="1" dirty="0" smtClean="0">
                <a:solidFill>
                  <a:prstClr val="white"/>
                </a:solidFill>
                <a:latin typeface="Arial Narrow" pitchFamily="34" charset="0"/>
              </a:rPr>
              <a:t> and </a:t>
            </a:r>
            <a:r>
              <a:rPr lang="fr-FR" sz="2400" i="1" dirty="0" err="1" smtClean="0">
                <a:solidFill>
                  <a:prstClr val="white"/>
                </a:solidFill>
                <a:latin typeface="Arial Narrow" pitchFamily="34" charset="0"/>
              </a:rPr>
              <a:t>technicians</a:t>
            </a:r>
            <a:endParaRPr lang="fr-FR" sz="2400" i="1" dirty="0" smtClean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24" name="Ellipse 23"/>
          <p:cNvSpPr/>
          <p:nvPr/>
        </p:nvSpPr>
        <p:spPr>
          <a:xfrm>
            <a:off x="5732742" y="3781006"/>
            <a:ext cx="2442634" cy="228203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  <a:effectLst>
            <a:innerShdw blurRad="63500" dist="50800" dir="54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</a:endParaRPr>
          </a:p>
        </p:txBody>
      </p:sp>
      <p:sp>
        <p:nvSpPr>
          <p:cNvPr id="25" name="Ellipse 24"/>
          <p:cNvSpPr/>
          <p:nvPr/>
        </p:nvSpPr>
        <p:spPr>
          <a:xfrm>
            <a:off x="3268010" y="3893406"/>
            <a:ext cx="2175451" cy="2133668"/>
          </a:xfrm>
          <a:prstGeom prst="ellipse">
            <a:avLst/>
          </a:prstGeom>
          <a:solidFill>
            <a:schemeClr val="accent1">
              <a:lumMod val="75000"/>
            </a:schemeClr>
          </a:solidFill>
          <a:effectLst>
            <a:innerShdw blurRad="63500" dist="50800" dir="54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1000" dirty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5922768" y="4553683"/>
            <a:ext cx="25403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dirty="0" smtClean="0">
                <a:solidFill>
                  <a:prstClr val="white"/>
                </a:solidFill>
                <a:latin typeface="Arial Narrow" pitchFamily="34" charset="0"/>
              </a:rPr>
              <a:t>25 </a:t>
            </a:r>
            <a:r>
              <a:rPr lang="fr-FR" sz="2400" i="1" dirty="0" err="1" smtClean="0">
                <a:solidFill>
                  <a:prstClr val="white"/>
                </a:solidFill>
                <a:latin typeface="Arial Narrow" pitchFamily="34" charset="0"/>
              </a:rPr>
              <a:t>laboratories</a:t>
            </a:r>
            <a:endParaRPr lang="fr-FR" sz="2400" i="1" dirty="0">
              <a:solidFill>
                <a:prstClr val="white"/>
              </a:solidFill>
              <a:latin typeface="Arial Narrow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i="1" dirty="0" smtClean="0">
                <a:solidFill>
                  <a:prstClr val="white"/>
                </a:solidFill>
                <a:latin typeface="Arial Narrow" pitchFamily="34" charset="0"/>
              </a:rPr>
              <a:t>and </a:t>
            </a:r>
            <a:r>
              <a:rPr lang="fr-FR" sz="2400" i="1" dirty="0" err="1" smtClean="0">
                <a:solidFill>
                  <a:prstClr val="white"/>
                </a:solidFill>
                <a:latin typeface="Arial Narrow" pitchFamily="34" charset="0"/>
              </a:rPr>
              <a:t>platforms</a:t>
            </a:r>
            <a:endParaRPr lang="fr-FR" sz="1100" i="1" dirty="0" smtClean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3571890" y="4467797"/>
            <a:ext cx="2037125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dirty="0" smtClean="0">
                <a:solidFill>
                  <a:prstClr val="white"/>
                </a:solidFill>
                <a:latin typeface="Arial Narrow" pitchFamily="34" charset="0"/>
              </a:rPr>
              <a:t>77 M</a:t>
            </a:r>
            <a:r>
              <a:rPr lang="fr-FR" sz="2400" b="1" dirty="0">
                <a:solidFill>
                  <a:prstClr val="white"/>
                </a:solidFill>
                <a:latin typeface="Arial Narrow" pitchFamily="34" charset="0"/>
                <a:cs typeface="Times New Roman"/>
              </a:rPr>
              <a:t>€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i="1" dirty="0" err="1">
                <a:solidFill>
                  <a:prstClr val="white"/>
                </a:solidFill>
                <a:latin typeface="Arial Narrow" pitchFamily="34" charset="0"/>
                <a:cs typeface="Times New Roman"/>
              </a:rPr>
              <a:t>a</a:t>
            </a:r>
            <a:r>
              <a:rPr lang="fr-FR" sz="2400" i="1" dirty="0" err="1" smtClean="0">
                <a:solidFill>
                  <a:prstClr val="white"/>
                </a:solidFill>
                <a:latin typeface="Arial Narrow" pitchFamily="34" charset="0"/>
                <a:cs typeface="Times New Roman"/>
              </a:rPr>
              <a:t>nnual</a:t>
            </a:r>
            <a:r>
              <a:rPr lang="fr-FR" sz="2400" i="1" dirty="0" smtClean="0">
                <a:solidFill>
                  <a:prstClr val="white"/>
                </a:solidFill>
                <a:latin typeface="Arial Narrow" pitchFamily="34" charset="0"/>
                <a:cs typeface="Times New Roman"/>
              </a:rPr>
              <a:t> budget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000" dirty="0">
                <a:solidFill>
                  <a:prstClr val="white"/>
                </a:solidFill>
                <a:latin typeface="Arial Narrow" pitchFamily="34" charset="0"/>
                <a:cs typeface="Times New Roman"/>
              </a:rPr>
              <a:t>(</a:t>
            </a:r>
            <a:r>
              <a:rPr lang="fr-FR" sz="1000" dirty="0" err="1">
                <a:solidFill>
                  <a:prstClr val="white"/>
                </a:solidFill>
                <a:latin typeface="Arial Narrow" pitchFamily="34" charset="0"/>
                <a:cs typeface="Times New Roman"/>
              </a:rPr>
              <a:t>excluding</a:t>
            </a:r>
            <a:r>
              <a:rPr lang="fr-FR" sz="1000" dirty="0">
                <a:solidFill>
                  <a:prstClr val="white"/>
                </a:solidFill>
                <a:latin typeface="Arial Narrow" pitchFamily="34" charset="0"/>
                <a:cs typeface="Times New Roman"/>
              </a:rPr>
              <a:t> salaries)</a:t>
            </a:r>
            <a:endParaRPr lang="fr-FR" sz="1000" dirty="0">
              <a:solidFill>
                <a:prstClr val="white"/>
              </a:solidFill>
              <a:latin typeface="Arial Narrow" pitchFamily="34" charset="0"/>
            </a:endParaRP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sp>
        <p:nvSpPr>
          <p:cNvPr id="45" name="Arc 33"/>
          <p:cNvSpPr>
            <a:spLocks noChangeArrowheads="1"/>
          </p:cNvSpPr>
          <p:nvPr/>
        </p:nvSpPr>
        <p:spPr bwMode="auto">
          <a:xfrm rot="6293928">
            <a:off x="3356989" y="4254471"/>
            <a:ext cx="1721767" cy="2219349"/>
          </a:xfrm>
          <a:custGeom>
            <a:avLst/>
            <a:gdLst>
              <a:gd name="T0" fmla="*/ 1342230 w 2048941"/>
              <a:gd name="T1" fmla="*/ 74838 h 3034857"/>
              <a:gd name="T2" fmla="*/ 1024471 w 2048941"/>
              <a:gd name="T3" fmla="*/ 1517429 h 3034857"/>
              <a:gd name="T4" fmla="*/ 1303663 w 2048941"/>
              <a:gd name="T5" fmla="*/ 2977421 h 3034857"/>
              <a:gd name="T6" fmla="*/ 2 60000 65536"/>
              <a:gd name="T7" fmla="*/ 2 60000 65536"/>
              <a:gd name="T8" fmla="*/ 2 60000 65536"/>
              <a:gd name="T9" fmla="*/ 1303663 w 2048941"/>
              <a:gd name="T10" fmla="*/ 74838 h 3034857"/>
              <a:gd name="T11" fmla="*/ 2048941 w 2048941"/>
              <a:gd name="T12" fmla="*/ 2977421 h 30348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48941" h="3034857" stroke="0">
                <a:moveTo>
                  <a:pt x="1342230" y="74838"/>
                </a:moveTo>
                <a:lnTo>
                  <a:pt x="1342230" y="74837"/>
                </a:lnTo>
                <a:cubicBezTo>
                  <a:pt x="1763733" y="278530"/>
                  <a:pt x="2048941" y="860716"/>
                  <a:pt x="2048941" y="1517429"/>
                </a:cubicBezTo>
                <a:cubicBezTo>
                  <a:pt x="2048941" y="2196216"/>
                  <a:pt x="1744590" y="2792435"/>
                  <a:pt x="1303662" y="2977421"/>
                </a:cubicBezTo>
                <a:lnTo>
                  <a:pt x="1024471" y="1517429"/>
                </a:lnTo>
                <a:close/>
              </a:path>
              <a:path w="2048941" h="3034857" fill="none">
                <a:moveTo>
                  <a:pt x="1342230" y="74838"/>
                </a:moveTo>
                <a:lnTo>
                  <a:pt x="1342230" y="74837"/>
                </a:lnTo>
                <a:cubicBezTo>
                  <a:pt x="1763733" y="278530"/>
                  <a:pt x="2048941" y="860716"/>
                  <a:pt x="2048941" y="1517429"/>
                </a:cubicBezTo>
                <a:cubicBezTo>
                  <a:pt x="2048941" y="2196216"/>
                  <a:pt x="1744590" y="2792435"/>
                  <a:pt x="1303662" y="2977421"/>
                </a:cubicBezTo>
              </a:path>
            </a:pathLst>
          </a:custGeom>
          <a:noFill/>
          <a:ln w="44450">
            <a:solidFill>
              <a:schemeClr val="accent1">
                <a:lumMod val="50000"/>
              </a:schemeClr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chemeClr val="accent1">
                  <a:lumMod val="75000"/>
                </a:schemeClr>
              </a:solidFill>
              <a:ea typeface="ＭＳ Ｐゴシック" pitchFamily="-109" charset="-128"/>
            </a:endParaRPr>
          </a:p>
        </p:txBody>
      </p:sp>
      <p:sp>
        <p:nvSpPr>
          <p:cNvPr id="47" name="ZoneTexte 46"/>
          <p:cNvSpPr txBox="1"/>
          <p:nvPr/>
        </p:nvSpPr>
        <p:spPr>
          <a:xfrm rot="16200000">
            <a:off x="7135074" y="4203473"/>
            <a:ext cx="3810000" cy="20005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en-US" sz="7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 pitchFamily="34" charset="0"/>
              </a:rPr>
              <a:t>© CENBG, </a:t>
            </a:r>
            <a:r>
              <a:rPr lang="en-US" sz="7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 pitchFamily="34" charset="0"/>
              </a:rPr>
              <a:t>LSM – Conception </a:t>
            </a:r>
            <a:r>
              <a:rPr lang="en-US" sz="70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 pitchFamily="34" charset="0"/>
              </a:rPr>
              <a:t>graphique</a:t>
            </a:r>
            <a:r>
              <a:rPr lang="en-US" sz="7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 pitchFamily="34" charset="0"/>
              </a:rPr>
              <a:t> : Anna </a:t>
            </a:r>
            <a:r>
              <a:rPr lang="en-US" sz="70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 pitchFamily="34" charset="0"/>
              </a:rPr>
              <a:t>Thibeau</a:t>
            </a:r>
            <a:r>
              <a:rPr lang="en-US" sz="7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 pitchFamily="34" charset="0"/>
              </a:rPr>
              <a:t> (IPNL)</a:t>
            </a:r>
            <a:endParaRPr lang="fr-FR" sz="700" dirty="0">
              <a:solidFill>
                <a:schemeClr val="accent5">
                  <a:lumMod val="60000"/>
                  <a:lumOff val="40000"/>
                </a:schemeClr>
              </a:solidFill>
              <a:latin typeface="Arial Narrow" pitchFamily="34" charset="0"/>
            </a:endParaRPr>
          </a:p>
        </p:txBody>
      </p:sp>
      <p:cxnSp>
        <p:nvCxnSpPr>
          <p:cNvPr id="21" name="Connecteur droit 20"/>
          <p:cNvCxnSpPr/>
          <p:nvPr/>
        </p:nvCxnSpPr>
        <p:spPr>
          <a:xfrm>
            <a:off x="1979712" y="836613"/>
            <a:ext cx="7164288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324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 title="€"/>
          <p:cNvGraphicFramePr>
            <a:graphicFrameLocks/>
          </p:cNvGraphicFramePr>
          <p:nvPr/>
        </p:nvGraphicFramePr>
        <p:xfrm>
          <a:off x="123825" y="550068"/>
          <a:ext cx="8896350" cy="5757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8235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8" y="836613"/>
            <a:ext cx="9144000" cy="5650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38200" y="-315913"/>
            <a:ext cx="7772400" cy="1470026"/>
          </a:xfrm>
        </p:spPr>
        <p:txBody>
          <a:bodyPr>
            <a:normAutofit/>
          </a:bodyPr>
          <a:lstStyle/>
          <a:p>
            <a:r>
              <a:rPr lang="fr-FR" sz="3400" b="1" dirty="0" smtClean="0">
                <a:solidFill>
                  <a:schemeClr val="accent1">
                    <a:lumMod val="75000"/>
                  </a:schemeClr>
                </a:solidFill>
              </a:rPr>
              <a:t>NETWORKED LABORATORIES</a:t>
            </a:r>
            <a:endParaRPr lang="fr-FR" sz="3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srgbClr val="FFFFFF"/>
                </a:solidFill>
              </a:rPr>
              <a:t>3</a:t>
            </a: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701" y="1076366"/>
            <a:ext cx="6146609" cy="573325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47" name="ZoneTexte 46"/>
          <p:cNvSpPr txBox="1"/>
          <p:nvPr/>
        </p:nvSpPr>
        <p:spPr>
          <a:xfrm rot="16200000">
            <a:off x="7135074" y="4203473"/>
            <a:ext cx="3810000" cy="20005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en-US" sz="700" dirty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© CIA, </a:t>
            </a:r>
            <a:r>
              <a:rPr lang="en-US" sz="700" dirty="0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LSM</a:t>
            </a:r>
            <a:endParaRPr lang="fr-FR" sz="700" dirty="0">
              <a:solidFill>
                <a:schemeClr val="accent5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5026645" y="2311887"/>
            <a:ext cx="792088" cy="72008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/>
          <p:cNvSpPr/>
          <p:nvPr/>
        </p:nvSpPr>
        <p:spPr>
          <a:xfrm>
            <a:off x="4166224" y="2101397"/>
            <a:ext cx="541420" cy="49567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/>
        </p:nvSpPr>
        <p:spPr>
          <a:xfrm>
            <a:off x="3438117" y="3422207"/>
            <a:ext cx="423110" cy="36004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/>
          <p:cNvSpPr/>
          <p:nvPr/>
        </p:nvSpPr>
        <p:spPr>
          <a:xfrm>
            <a:off x="4017811" y="4592037"/>
            <a:ext cx="423110" cy="36004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/>
          <p:cNvSpPr/>
          <p:nvPr/>
        </p:nvSpPr>
        <p:spPr>
          <a:xfrm>
            <a:off x="5850906" y="5510439"/>
            <a:ext cx="423110" cy="36004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/>
          <p:cNvSpPr/>
          <p:nvPr/>
        </p:nvSpPr>
        <p:spPr>
          <a:xfrm>
            <a:off x="6610854" y="5578022"/>
            <a:ext cx="423110" cy="36004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/>
          <p:cNvSpPr/>
          <p:nvPr/>
        </p:nvSpPr>
        <p:spPr>
          <a:xfrm>
            <a:off x="5422689" y="4179525"/>
            <a:ext cx="423110" cy="36004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/>
          <p:cNvSpPr/>
          <p:nvPr/>
        </p:nvSpPr>
        <p:spPr>
          <a:xfrm>
            <a:off x="6537919" y="4539565"/>
            <a:ext cx="423110" cy="36004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/>
          <p:cNvSpPr/>
          <p:nvPr/>
        </p:nvSpPr>
        <p:spPr>
          <a:xfrm>
            <a:off x="6791121" y="4035315"/>
            <a:ext cx="558829" cy="53637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/>
          <p:cNvSpPr/>
          <p:nvPr/>
        </p:nvSpPr>
        <p:spPr>
          <a:xfrm>
            <a:off x="7511559" y="2522107"/>
            <a:ext cx="423110" cy="36004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/>
          <p:cNvSpPr/>
          <p:nvPr/>
        </p:nvSpPr>
        <p:spPr>
          <a:xfrm>
            <a:off x="6250778" y="1616389"/>
            <a:ext cx="423110" cy="36004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4082427" y="1775041"/>
            <a:ext cx="1485634" cy="307777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b="1" dirty="0" err="1" smtClean="0">
                <a:solidFill>
                  <a:schemeClr val="bg1"/>
                </a:solidFill>
                <a:latin typeface="Arial Narrow" pitchFamily="34" charset="0"/>
              </a:rPr>
              <a:t>Ganil</a:t>
            </a:r>
            <a:r>
              <a:rPr lang="fr-FR" sz="1400" b="1" dirty="0" smtClean="0">
                <a:solidFill>
                  <a:schemeClr val="bg1"/>
                </a:solidFill>
                <a:latin typeface="Arial Narrow" pitchFamily="34" charset="0"/>
              </a:rPr>
              <a:t>,</a:t>
            </a:r>
            <a:r>
              <a:rPr lang="fr-FR" sz="1400" b="1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fr-FR" sz="1400" b="1" dirty="0" smtClean="0">
                <a:solidFill>
                  <a:schemeClr val="bg1"/>
                </a:solidFill>
                <a:latin typeface="Arial Narrow" pitchFamily="34" charset="0"/>
              </a:rPr>
              <a:t>LPC Caen</a:t>
            </a:r>
            <a:endParaRPr lang="fr-FR" sz="14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5850906" y="2311887"/>
            <a:ext cx="1110123" cy="523220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  <a:latin typeface="Arial Narrow" pitchFamily="34" charset="0"/>
              </a:rPr>
              <a:t>APC, LPNHE,</a:t>
            </a:r>
          </a:p>
          <a:p>
            <a:r>
              <a:rPr lang="fr-FR" sz="1400" b="1" dirty="0" smtClean="0">
                <a:solidFill>
                  <a:schemeClr val="bg1"/>
                </a:solidFill>
                <a:latin typeface="Arial Narrow" pitchFamily="34" charset="0"/>
              </a:rPr>
              <a:t>Musée Curie</a:t>
            </a:r>
            <a:endParaRPr lang="fr-FR" sz="14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4326043" y="2773443"/>
            <a:ext cx="1284962" cy="738664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  <a:latin typeface="Arial Narrow" pitchFamily="34" charset="0"/>
              </a:rPr>
              <a:t>CSNSM</a:t>
            </a:r>
          </a:p>
          <a:p>
            <a:r>
              <a:rPr lang="fr-FR" sz="1400" b="1" dirty="0" smtClean="0">
                <a:solidFill>
                  <a:schemeClr val="bg1"/>
                </a:solidFill>
                <a:latin typeface="Arial Narrow" pitchFamily="34" charset="0"/>
              </a:rPr>
              <a:t>IMNC, IPNO, LAL, </a:t>
            </a:r>
            <a:r>
              <a:rPr lang="fr-FR" sz="1400" b="1" dirty="0">
                <a:solidFill>
                  <a:schemeClr val="bg1"/>
                </a:solidFill>
                <a:latin typeface="Arial Narrow" pitchFamily="34" charset="0"/>
              </a:rPr>
              <a:t>LLR, IDGC</a:t>
            </a:r>
          </a:p>
        </p:txBody>
      </p:sp>
      <p:sp>
        <p:nvSpPr>
          <p:cNvPr id="54" name="ZoneTexte 53"/>
          <p:cNvSpPr txBox="1"/>
          <p:nvPr/>
        </p:nvSpPr>
        <p:spPr>
          <a:xfrm>
            <a:off x="3734658" y="3662021"/>
            <a:ext cx="863131" cy="307777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b="1" dirty="0" err="1" smtClean="0">
                <a:solidFill>
                  <a:schemeClr val="bg1"/>
                </a:solidFill>
                <a:latin typeface="Arial Narrow" pitchFamily="34" charset="0"/>
              </a:rPr>
              <a:t>Subatech</a:t>
            </a:r>
            <a:endParaRPr lang="fr-FR" sz="1400" b="1" dirty="0" smtClean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4105393" y="4899605"/>
            <a:ext cx="863131" cy="307777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  <a:latin typeface="Arial Narrow" pitchFamily="34" charset="0"/>
              </a:rPr>
              <a:t>CENBG</a:t>
            </a:r>
          </a:p>
        </p:txBody>
      </p:sp>
      <p:sp>
        <p:nvSpPr>
          <p:cNvPr id="56" name="ZoneTexte 55"/>
          <p:cNvSpPr txBox="1"/>
          <p:nvPr/>
        </p:nvSpPr>
        <p:spPr>
          <a:xfrm>
            <a:off x="4571362" y="4149702"/>
            <a:ext cx="863131" cy="523220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fr-FR" sz="1400" b="1" dirty="0" smtClean="0">
                <a:solidFill>
                  <a:schemeClr val="bg1"/>
                </a:solidFill>
                <a:latin typeface="Arial Narrow" pitchFamily="34" charset="0"/>
              </a:rPr>
              <a:t>LPC Clermont</a:t>
            </a:r>
          </a:p>
        </p:txBody>
      </p:sp>
      <p:sp>
        <p:nvSpPr>
          <p:cNvPr id="57" name="Ellipse 56"/>
          <p:cNvSpPr/>
          <p:nvPr/>
        </p:nvSpPr>
        <p:spPr>
          <a:xfrm>
            <a:off x="6108101" y="4055665"/>
            <a:ext cx="541420" cy="49567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ZoneTexte 57"/>
          <p:cNvSpPr txBox="1"/>
          <p:nvPr/>
        </p:nvSpPr>
        <p:spPr>
          <a:xfrm>
            <a:off x="5358065" y="3554299"/>
            <a:ext cx="1079480" cy="523220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fr-FR" sz="1400" b="1" dirty="0" smtClean="0">
                <a:solidFill>
                  <a:schemeClr val="bg1"/>
                </a:solidFill>
                <a:latin typeface="Arial Narrow" pitchFamily="34" charset="0"/>
              </a:rPr>
              <a:t>CC, IPNL, LMA</a:t>
            </a:r>
            <a:endParaRPr lang="fr-FR" sz="14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6673888" y="3520637"/>
            <a:ext cx="1079480" cy="523220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  <a:latin typeface="Arial Narrow" pitchFamily="34" charset="0"/>
              </a:rPr>
              <a:t>LSM, </a:t>
            </a:r>
            <a:r>
              <a:rPr lang="fr-FR" sz="1400" b="1" dirty="0" err="1" smtClean="0">
                <a:solidFill>
                  <a:schemeClr val="bg1"/>
                </a:solidFill>
                <a:latin typeface="Arial Narrow" pitchFamily="34" charset="0"/>
              </a:rPr>
              <a:t>Lapp</a:t>
            </a:r>
            <a:r>
              <a:rPr lang="fr-FR" sz="1400" b="1" dirty="0" smtClean="0">
                <a:solidFill>
                  <a:schemeClr val="bg1"/>
                </a:solidFill>
                <a:latin typeface="Arial Narrow" pitchFamily="34" charset="0"/>
              </a:rPr>
              <a:t>, </a:t>
            </a:r>
            <a:r>
              <a:rPr lang="fr-FR" sz="1400" b="1" dirty="0" err="1" smtClean="0">
                <a:solidFill>
                  <a:schemeClr val="bg1"/>
                </a:solidFill>
                <a:latin typeface="Arial Narrow" pitchFamily="34" charset="0"/>
              </a:rPr>
              <a:t>Ulisse</a:t>
            </a:r>
            <a:endParaRPr lang="fr-FR" sz="14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60" name="ZoneTexte 59"/>
          <p:cNvSpPr txBox="1"/>
          <p:nvPr/>
        </p:nvSpPr>
        <p:spPr>
          <a:xfrm>
            <a:off x="6108101" y="4798188"/>
            <a:ext cx="641373" cy="307777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  <a:latin typeface="Arial Narrow" pitchFamily="34" charset="0"/>
              </a:rPr>
              <a:t>LPSC</a:t>
            </a:r>
            <a:endParaRPr lang="fr-FR" sz="14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5290318" y="5402601"/>
            <a:ext cx="641373" cy="307777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  <a:latin typeface="Arial Narrow" pitchFamily="34" charset="0"/>
              </a:rPr>
              <a:t>LUPM</a:t>
            </a:r>
            <a:endParaRPr lang="fr-FR" sz="14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62" name="ZoneTexte 61"/>
          <p:cNvSpPr txBox="1"/>
          <p:nvPr/>
        </p:nvSpPr>
        <p:spPr>
          <a:xfrm>
            <a:off x="7020000" y="5562702"/>
            <a:ext cx="641373" cy="307777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  <a:latin typeface="Arial Narrow" pitchFamily="34" charset="0"/>
              </a:rPr>
              <a:t>CPPM</a:t>
            </a:r>
            <a:endParaRPr lang="fr-FR" sz="14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63" name="ZoneTexte 62"/>
          <p:cNvSpPr txBox="1"/>
          <p:nvPr/>
        </p:nvSpPr>
        <p:spPr>
          <a:xfrm>
            <a:off x="6699313" y="1670906"/>
            <a:ext cx="641373" cy="307777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  <a:latin typeface="Arial Narrow" pitchFamily="34" charset="0"/>
              </a:rPr>
              <a:t>LNCA</a:t>
            </a:r>
            <a:endParaRPr lang="fr-FR" sz="14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7172399" y="2868305"/>
            <a:ext cx="641373" cy="307777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  <a:latin typeface="Arial Narrow" pitchFamily="34" charset="0"/>
              </a:rPr>
              <a:t>IPHC</a:t>
            </a:r>
            <a:endParaRPr lang="fr-FR" sz="14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-638" y="6208501"/>
            <a:ext cx="9144000" cy="712078"/>
          </a:xfrm>
          <a:prstGeom prst="rect">
            <a:avLst/>
          </a:prstGeom>
        </p:spPr>
      </p:pic>
      <p:cxnSp>
        <p:nvCxnSpPr>
          <p:cNvPr id="38" name="Connecteur droit 37"/>
          <p:cNvCxnSpPr/>
          <p:nvPr/>
        </p:nvCxnSpPr>
        <p:spPr>
          <a:xfrm>
            <a:off x="1979712" y="836613"/>
            <a:ext cx="7164288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709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00" y="3535019"/>
            <a:ext cx="2681814" cy="233954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pic>
        <p:nvPicPr>
          <p:cNvPr id="33" name="Image 32" descr="stars_nasa.jpg"/>
          <p:cNvPicPr>
            <a:picLocks noChangeAspect="1"/>
          </p:cNvPicPr>
          <p:nvPr/>
        </p:nvPicPr>
        <p:blipFill>
          <a:blip r:embed="rId3">
            <a:alphaModFix amt="51000"/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4167" t="12222" r="4167" b="14444"/>
          <a:stretch>
            <a:fillRect/>
          </a:stretch>
        </p:blipFill>
        <p:spPr>
          <a:xfrm>
            <a:off x="3810000" y="-609600"/>
            <a:ext cx="8077200" cy="8077200"/>
          </a:xfrm>
          <a:prstGeom prst="ellipse">
            <a:avLst/>
          </a:prstGeom>
          <a:effectLst/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alphaModFix amt="27000"/>
          </a:blip>
          <a:stretch>
            <a:fillRect/>
          </a:stretch>
        </p:blipFill>
        <p:spPr>
          <a:xfrm rot="21409366">
            <a:off x="-675021" y="970008"/>
            <a:ext cx="6320801" cy="571722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38064" y="-23830"/>
            <a:ext cx="7772400" cy="1031910"/>
          </a:xfrm>
        </p:spPr>
        <p:txBody>
          <a:bodyPr/>
          <a:lstStyle/>
          <a:p>
            <a:r>
              <a:rPr lang="fr-FR" sz="3400" b="1" dirty="0" smtClean="0">
                <a:solidFill>
                  <a:schemeClr val="accent1">
                    <a:lumMod val="75000"/>
                  </a:schemeClr>
                </a:solidFill>
              </a:rPr>
              <a:t>SCIENTIFIC THEMES</a:t>
            </a:r>
            <a:endParaRPr lang="fr-FR" sz="3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152400" y="1349375"/>
            <a:ext cx="3810000" cy="646331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fr-FR" sz="2000" b="1" dirty="0" err="1" smtClean="0">
                <a:solidFill>
                  <a:srgbClr val="FF750B"/>
                </a:solidFill>
                <a:latin typeface="Arial Narrow" pitchFamily="34" charset="0"/>
              </a:rPr>
              <a:t>Particle</a:t>
            </a:r>
            <a:r>
              <a:rPr lang="fr-FR" sz="2000" b="1" dirty="0" smtClean="0">
                <a:solidFill>
                  <a:srgbClr val="FF750B"/>
                </a:solidFill>
                <a:latin typeface="Arial Narrow" pitchFamily="34" charset="0"/>
              </a:rPr>
              <a:t> </a:t>
            </a:r>
            <a:r>
              <a:rPr lang="fr-FR" sz="2000" b="1" dirty="0" err="1" smtClean="0">
                <a:solidFill>
                  <a:srgbClr val="FF750B"/>
                </a:solidFill>
                <a:latin typeface="Arial Narrow" pitchFamily="34" charset="0"/>
              </a:rPr>
              <a:t>physics</a:t>
            </a:r>
            <a:endParaRPr lang="fr-FR" sz="2000" b="1" dirty="0">
              <a:solidFill>
                <a:srgbClr val="FF750B"/>
              </a:solidFill>
              <a:latin typeface="Arial Narrow" pitchFamily="34" charset="0"/>
            </a:endParaRPr>
          </a:p>
          <a:p>
            <a:pPr>
              <a:lnSpc>
                <a:spcPct val="90000"/>
              </a:lnSpc>
            </a:pPr>
            <a:r>
              <a:rPr lang="fr-FR" sz="2000" b="1" dirty="0" err="1" smtClean="0">
                <a:solidFill>
                  <a:srgbClr val="FF750B"/>
                </a:solidFill>
                <a:latin typeface="Arial Narrow" pitchFamily="34" charset="0"/>
              </a:rPr>
              <a:t>Nuclear</a:t>
            </a:r>
            <a:r>
              <a:rPr lang="fr-FR" sz="2000" b="1" dirty="0" smtClean="0">
                <a:solidFill>
                  <a:srgbClr val="FF750B"/>
                </a:solidFill>
                <a:latin typeface="Arial Narrow" pitchFamily="34" charset="0"/>
              </a:rPr>
              <a:t> and </a:t>
            </a:r>
            <a:r>
              <a:rPr lang="fr-FR" sz="2000" b="1" dirty="0" err="1" smtClean="0">
                <a:solidFill>
                  <a:srgbClr val="FF750B"/>
                </a:solidFill>
                <a:latin typeface="Arial Narrow" pitchFamily="34" charset="0"/>
              </a:rPr>
              <a:t>hadronic</a:t>
            </a:r>
            <a:r>
              <a:rPr lang="fr-FR" sz="2000" b="1" dirty="0" smtClean="0">
                <a:solidFill>
                  <a:srgbClr val="FF750B"/>
                </a:solidFill>
                <a:latin typeface="Arial Narrow" pitchFamily="34" charset="0"/>
              </a:rPr>
              <a:t> </a:t>
            </a:r>
            <a:r>
              <a:rPr lang="fr-FR" sz="2000" b="1" dirty="0" err="1" smtClean="0">
                <a:solidFill>
                  <a:srgbClr val="FF750B"/>
                </a:solidFill>
                <a:latin typeface="Arial Narrow" pitchFamily="34" charset="0"/>
              </a:rPr>
              <a:t>physics</a:t>
            </a:r>
            <a:endParaRPr lang="fr-FR" sz="2000" b="1" dirty="0">
              <a:solidFill>
                <a:srgbClr val="FF750B"/>
              </a:solidFill>
              <a:latin typeface="Arial Narrow" pitchFamily="34" charset="0"/>
            </a:endParaRPr>
          </a:p>
        </p:txBody>
      </p:sp>
      <p:sp>
        <p:nvSpPr>
          <p:cNvPr id="30733" name="ZoneTexte 23"/>
          <p:cNvSpPr txBox="1">
            <a:spLocks noChangeArrowheads="1"/>
          </p:cNvSpPr>
          <p:nvPr/>
        </p:nvSpPr>
        <p:spPr bwMode="auto">
          <a:xfrm>
            <a:off x="152400" y="2133600"/>
            <a:ext cx="38100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>
              <a:lnSpc>
                <a:spcPct val="90000"/>
              </a:lnSpc>
              <a:spcAft>
                <a:spcPct val="20000"/>
              </a:spcAft>
            </a:pPr>
            <a:r>
              <a:rPr lang="fr-FR" sz="2000" dirty="0" err="1" smtClean="0">
                <a:solidFill>
                  <a:srgbClr val="FF750B"/>
                </a:solidFill>
                <a:latin typeface="Arial Narrow" pitchFamily="34" charset="0"/>
              </a:rPr>
              <a:t>Matter’s</a:t>
            </a:r>
            <a:r>
              <a:rPr lang="fr-FR" sz="2000" dirty="0" smtClean="0">
                <a:solidFill>
                  <a:srgbClr val="FF750B"/>
                </a:solidFill>
                <a:latin typeface="Arial Narrow" pitchFamily="34" charset="0"/>
              </a:rPr>
              <a:t> </a:t>
            </a:r>
            <a:r>
              <a:rPr lang="fr-FR" sz="2000" dirty="0" err="1">
                <a:solidFill>
                  <a:srgbClr val="FF750B"/>
                </a:solidFill>
                <a:latin typeface="Arial Narrow" pitchFamily="34" charset="0"/>
              </a:rPr>
              <a:t>most</a:t>
            </a:r>
            <a:r>
              <a:rPr lang="fr-FR" sz="2000" dirty="0">
                <a:solidFill>
                  <a:srgbClr val="FF750B"/>
                </a:solidFill>
                <a:latin typeface="Arial Narrow" pitchFamily="34" charset="0"/>
              </a:rPr>
              <a:t> </a:t>
            </a:r>
            <a:r>
              <a:rPr lang="fr-FR" sz="2000" dirty="0" err="1" smtClean="0">
                <a:solidFill>
                  <a:srgbClr val="FF750B"/>
                </a:solidFill>
                <a:latin typeface="Arial Narrow" pitchFamily="34" charset="0"/>
              </a:rPr>
              <a:t>elementary</a:t>
            </a:r>
            <a:r>
              <a:rPr lang="fr-FR" sz="2000" dirty="0" smtClean="0">
                <a:solidFill>
                  <a:srgbClr val="FF750B"/>
                </a:solidFill>
                <a:latin typeface="Arial Narrow" pitchFamily="34" charset="0"/>
              </a:rPr>
              <a:t> </a:t>
            </a:r>
            <a:r>
              <a:rPr lang="fr-FR" sz="2000" dirty="0" err="1">
                <a:solidFill>
                  <a:srgbClr val="FF750B"/>
                </a:solidFill>
                <a:latin typeface="Arial Narrow" pitchFamily="34" charset="0"/>
              </a:rPr>
              <a:t>constituents</a:t>
            </a:r>
            <a:r>
              <a:rPr lang="fr-FR" sz="2000" dirty="0">
                <a:solidFill>
                  <a:srgbClr val="FF750B"/>
                </a:solidFill>
                <a:latin typeface="Arial Narrow" pitchFamily="34" charset="0"/>
              </a:rPr>
              <a:t> </a:t>
            </a:r>
            <a:r>
              <a:rPr lang="fr-FR" sz="2000" dirty="0" smtClean="0">
                <a:solidFill>
                  <a:srgbClr val="FF750B"/>
                </a:solidFill>
                <a:latin typeface="Arial Narrow" pitchFamily="34" charset="0"/>
              </a:rPr>
              <a:t>and </a:t>
            </a:r>
            <a:r>
              <a:rPr lang="fr-FR" sz="2000" dirty="0" err="1" smtClean="0">
                <a:solidFill>
                  <a:srgbClr val="FF750B"/>
                </a:solidFill>
                <a:latin typeface="Arial Narrow" pitchFamily="34" charset="0"/>
              </a:rPr>
              <a:t>fundamental</a:t>
            </a:r>
            <a:r>
              <a:rPr lang="fr-FR" sz="2000" dirty="0" smtClean="0">
                <a:solidFill>
                  <a:srgbClr val="FF750B"/>
                </a:solidFill>
                <a:latin typeface="Arial Narrow" pitchFamily="34" charset="0"/>
              </a:rPr>
              <a:t> interactions</a:t>
            </a:r>
          </a:p>
          <a:p>
            <a:pPr>
              <a:lnSpc>
                <a:spcPct val="90000"/>
              </a:lnSpc>
              <a:spcAft>
                <a:spcPct val="20000"/>
              </a:spcAft>
            </a:pPr>
            <a:r>
              <a:rPr lang="fr-FR" sz="2000" dirty="0">
                <a:solidFill>
                  <a:srgbClr val="FF750B"/>
                </a:solidFill>
                <a:latin typeface="Arial Narrow" pitchFamily="34" charset="0"/>
              </a:rPr>
              <a:t>Structure </a:t>
            </a:r>
            <a:r>
              <a:rPr lang="fr-FR" sz="2000" dirty="0" smtClean="0">
                <a:solidFill>
                  <a:srgbClr val="FF750B"/>
                </a:solidFill>
                <a:latin typeface="Arial Narrow" pitchFamily="34" charset="0"/>
              </a:rPr>
              <a:t>of </a:t>
            </a:r>
            <a:r>
              <a:rPr lang="fr-FR" sz="2000" dirty="0" err="1" smtClean="0">
                <a:solidFill>
                  <a:srgbClr val="FF750B"/>
                </a:solidFill>
                <a:latin typeface="Arial Narrow" pitchFamily="34" charset="0"/>
              </a:rPr>
              <a:t>nuclear</a:t>
            </a:r>
            <a:r>
              <a:rPr lang="fr-FR" sz="2000" dirty="0" smtClean="0">
                <a:solidFill>
                  <a:srgbClr val="FF750B"/>
                </a:solidFill>
                <a:latin typeface="Arial Narrow" pitchFamily="34" charset="0"/>
              </a:rPr>
              <a:t> </a:t>
            </a:r>
            <a:r>
              <a:rPr lang="fr-FR" sz="2000" dirty="0" err="1" smtClean="0">
                <a:solidFill>
                  <a:srgbClr val="FF750B"/>
                </a:solidFill>
                <a:latin typeface="Arial Narrow" pitchFamily="34" charset="0"/>
              </a:rPr>
              <a:t>matter</a:t>
            </a:r>
            <a:endParaRPr lang="fr-FR" sz="2000" dirty="0">
              <a:solidFill>
                <a:srgbClr val="FF750B"/>
              </a:solidFill>
              <a:latin typeface="Arial Narrow" pitchFamily="34" charset="0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3126911" y="2765827"/>
            <a:ext cx="28194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fr-FR" sz="2000" b="1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Theory</a:t>
            </a:r>
            <a:endParaRPr lang="fr-FR" sz="2000" b="1" dirty="0" smtClean="0">
              <a:solidFill>
                <a:schemeClr val="accent1">
                  <a:lumMod val="75000"/>
                </a:schemeClr>
              </a:solidFill>
              <a:latin typeface="Arial Narrow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Instrumentation</a:t>
            </a:r>
          </a:p>
          <a:p>
            <a:pPr algn="ctr">
              <a:lnSpc>
                <a:spcPct val="90000"/>
              </a:lnSpc>
            </a:pPr>
            <a:r>
              <a:rPr lang="fr-FR" sz="2000" b="1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Computing</a:t>
            </a:r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</a:t>
            </a:r>
            <a:r>
              <a:rPr lang="fr-FR" sz="2000" b="1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grids</a:t>
            </a:r>
            <a:endParaRPr lang="fr-FR" sz="2000" b="1" dirty="0">
              <a:solidFill>
                <a:schemeClr val="accent1">
                  <a:lumMod val="75000"/>
                </a:schemeClr>
              </a:solidFill>
              <a:latin typeface="Arial Narrow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Accelerator R&amp;D</a:t>
            </a:r>
          </a:p>
          <a:p>
            <a:pPr algn="ctr">
              <a:lnSpc>
                <a:spcPct val="90000"/>
              </a:lnSpc>
            </a:pPr>
            <a:endParaRPr lang="fr-FR" sz="2000" b="1" dirty="0">
              <a:solidFill>
                <a:schemeClr val="accent1">
                  <a:lumMod val="75000"/>
                </a:schemeClr>
              </a:solidFill>
              <a:latin typeface="Arial Narrow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Nuclear energy</a:t>
            </a:r>
          </a:p>
          <a:p>
            <a:pPr algn="ctr">
              <a:lnSpc>
                <a:spcPct val="90000"/>
              </a:lnSpc>
            </a:pPr>
            <a:r>
              <a:rPr lang="fr-FR" sz="2000" b="1" dirty="0" err="1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Medical</a:t>
            </a:r>
            <a:r>
              <a:rPr lang="fr-FR" sz="2000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applications</a:t>
            </a:r>
          </a:p>
        </p:txBody>
      </p:sp>
      <p:sp>
        <p:nvSpPr>
          <p:cNvPr id="44" name="Ellipse 43"/>
          <p:cNvSpPr/>
          <p:nvPr/>
        </p:nvSpPr>
        <p:spPr>
          <a:xfrm>
            <a:off x="3087433" y="2353137"/>
            <a:ext cx="2898356" cy="2918170"/>
          </a:xfrm>
          <a:prstGeom prst="ellipse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21" name="ZoneTexte 20"/>
          <p:cNvSpPr txBox="1"/>
          <p:nvPr/>
        </p:nvSpPr>
        <p:spPr>
          <a:xfrm rot="16200000">
            <a:off x="7135074" y="4203473"/>
            <a:ext cx="3810000" cy="20005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en-US" sz="700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© </a:t>
            </a:r>
            <a:r>
              <a:rPr lang="en-US" sz="7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Ganil</a:t>
            </a:r>
            <a:r>
              <a:rPr lang="en-US" sz="7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, </a:t>
            </a:r>
            <a:r>
              <a:rPr lang="en-US" sz="7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Cern</a:t>
            </a:r>
            <a:r>
              <a:rPr lang="en-US" sz="700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, CC-IN2P3, Guinevere, </a:t>
            </a:r>
            <a:r>
              <a:rPr lang="en-US" sz="7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Amissa</a:t>
            </a:r>
            <a:r>
              <a:rPr lang="en-US" sz="700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, </a:t>
            </a:r>
            <a:r>
              <a:rPr lang="en-US" sz="7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Planck, LSM – Conception </a:t>
            </a:r>
            <a:r>
              <a:rPr lang="en-US" sz="7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graphique</a:t>
            </a:r>
            <a:r>
              <a:rPr lang="en-US" sz="7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 : Anna </a:t>
            </a:r>
            <a:r>
              <a:rPr lang="en-US" sz="7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Thibeau</a:t>
            </a:r>
            <a:r>
              <a:rPr lang="en-US" sz="7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 (IPNL)</a:t>
            </a:r>
            <a:endParaRPr lang="fr-FR" sz="700" dirty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4618822" y="949041"/>
            <a:ext cx="41764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>
              <a:lnSpc>
                <a:spcPct val="90000"/>
              </a:lnSpc>
              <a:spcAft>
                <a:spcPct val="20000"/>
              </a:spcAft>
            </a:pPr>
            <a:r>
              <a:rPr lang="fr-FR" sz="2000" b="1" dirty="0" err="1" smtClean="0">
                <a:solidFill>
                  <a:schemeClr val="tx2"/>
                </a:solidFill>
                <a:latin typeface="Arial Narrow" pitchFamily="34" charset="0"/>
              </a:rPr>
              <a:t>Astroparticle</a:t>
            </a:r>
            <a:r>
              <a:rPr lang="fr-FR" sz="2000" b="1" dirty="0" smtClean="0">
                <a:solidFill>
                  <a:schemeClr val="tx2"/>
                </a:solidFill>
                <a:latin typeface="Arial Narrow" pitchFamily="34" charset="0"/>
              </a:rPr>
              <a:t> </a:t>
            </a:r>
            <a:r>
              <a:rPr lang="fr-FR" sz="2000" b="1" dirty="0" err="1" smtClean="0">
                <a:solidFill>
                  <a:schemeClr val="tx2"/>
                </a:solidFill>
                <a:latin typeface="Arial Narrow" pitchFamily="34" charset="0"/>
              </a:rPr>
              <a:t>physics</a:t>
            </a:r>
            <a:r>
              <a:rPr lang="fr-FR" sz="2000" b="1" dirty="0" smtClean="0">
                <a:solidFill>
                  <a:schemeClr val="tx2"/>
                </a:solidFill>
                <a:latin typeface="Arial Narrow" pitchFamily="34" charset="0"/>
              </a:rPr>
              <a:t> and neutrinos </a:t>
            </a:r>
          </a:p>
          <a:p>
            <a:pPr algn="ctr">
              <a:lnSpc>
                <a:spcPct val="90000"/>
              </a:lnSpc>
              <a:spcAft>
                <a:spcPct val="20000"/>
              </a:spcAft>
            </a:pPr>
            <a:r>
              <a:rPr lang="fr-FR" sz="2000" dirty="0" err="1" smtClean="0">
                <a:solidFill>
                  <a:schemeClr val="tx2"/>
                </a:solidFill>
                <a:latin typeface="Arial Narrow" pitchFamily="34" charset="0"/>
              </a:rPr>
              <a:t>Universe’s</a:t>
            </a:r>
            <a:r>
              <a:rPr lang="fr-FR" sz="2000" dirty="0" smtClean="0">
                <a:solidFill>
                  <a:schemeClr val="tx2"/>
                </a:solidFill>
                <a:latin typeface="Arial Narrow" pitchFamily="34" charset="0"/>
              </a:rPr>
              <a:t> composition and </a:t>
            </a:r>
            <a:r>
              <a:rPr lang="fr-FR" sz="2000" dirty="0" err="1" smtClean="0">
                <a:solidFill>
                  <a:schemeClr val="tx2"/>
                </a:solidFill>
                <a:latin typeface="Arial Narrow" pitchFamily="34" charset="0"/>
              </a:rPr>
              <a:t>behaviour</a:t>
            </a:r>
            <a:endParaRPr lang="fr-FR" sz="2000" dirty="0">
              <a:solidFill>
                <a:schemeClr val="tx2"/>
              </a:solidFill>
              <a:latin typeface="Arial Narrow" pitchFamily="34" charset="0"/>
            </a:endParaRPr>
          </a:p>
        </p:txBody>
      </p:sp>
      <p:pic>
        <p:nvPicPr>
          <p:cNvPr id="35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171994" y="3865644"/>
            <a:ext cx="1273301" cy="1390782"/>
          </a:xfrm>
          <a:prstGeom prst="ellipse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379" y="4910215"/>
            <a:ext cx="1368152" cy="1225928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892" y="4818867"/>
            <a:ext cx="1409216" cy="139121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505" y="1651384"/>
            <a:ext cx="2315696" cy="223706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80" y="3162335"/>
            <a:ext cx="2270831" cy="199485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-3898" y="6208501"/>
            <a:ext cx="9144000" cy="712078"/>
          </a:xfrm>
          <a:prstGeom prst="rect">
            <a:avLst/>
          </a:prstGeom>
        </p:spPr>
      </p:pic>
      <p:cxnSp>
        <p:nvCxnSpPr>
          <p:cNvPr id="24" name="Connecteur droit 23"/>
          <p:cNvCxnSpPr/>
          <p:nvPr/>
        </p:nvCxnSpPr>
        <p:spPr>
          <a:xfrm>
            <a:off x="1979712" y="836613"/>
            <a:ext cx="7164288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315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-638" y="6215045"/>
            <a:ext cx="9144000" cy="712078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0" y="2286000"/>
            <a:ext cx="9144000" cy="3276600"/>
          </a:xfrm>
          <a:prstGeom prst="rect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-34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" t="1" r="12714" b="-29021"/>
          <a:stretch/>
        </p:blipFill>
        <p:spPr>
          <a:xfrm>
            <a:off x="4428532" y="1188000"/>
            <a:ext cx="6212008" cy="5630863"/>
          </a:xfrm>
          <a:prstGeom prst="ellipse">
            <a:avLst/>
          </a:prstGeom>
          <a:noFill/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54" name="Titre 1"/>
          <p:cNvSpPr txBox="1">
            <a:spLocks/>
          </p:cNvSpPr>
          <p:nvPr/>
        </p:nvSpPr>
        <p:spPr>
          <a:xfrm>
            <a:off x="5829300" y="5562600"/>
            <a:ext cx="3733800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cap="all" dirty="0" smtClean="0">
                <a:solidFill>
                  <a:srgbClr val="93CDDD">
                    <a:alpha val="68000"/>
                  </a:srgbClr>
                </a:solidFill>
                <a:latin typeface="Arial Narrow" pitchFamily="34" charset="0"/>
                <a:ea typeface="+mj-ea"/>
              </a:rPr>
              <a:t>ANTIMATTER</a:t>
            </a:r>
            <a:endParaRPr lang="fr-FR" sz="3600" b="1" cap="all" dirty="0">
              <a:solidFill>
                <a:srgbClr val="93CDDD">
                  <a:alpha val="68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3" name="Titre 1"/>
          <p:cNvSpPr txBox="1">
            <a:spLocks/>
          </p:cNvSpPr>
          <p:nvPr/>
        </p:nvSpPr>
        <p:spPr>
          <a:xfrm>
            <a:off x="5649016" y="5788594"/>
            <a:ext cx="3658865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cap="all" dirty="0" smtClean="0">
                <a:solidFill>
                  <a:srgbClr val="31859C">
                    <a:alpha val="65000"/>
                  </a:srgbClr>
                </a:solidFill>
                <a:latin typeface="Arial Narrow" pitchFamily="34" charset="0"/>
                <a:ea typeface="+mj-ea"/>
              </a:rPr>
              <a:t>STANDARD MODEL</a:t>
            </a:r>
            <a:endParaRPr lang="fr-FR" sz="3200" b="1" cap="all" dirty="0">
              <a:solidFill>
                <a:srgbClr val="31859C">
                  <a:alpha val="65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51" name="Titre 1"/>
          <p:cNvSpPr txBox="1">
            <a:spLocks/>
          </p:cNvSpPr>
          <p:nvPr/>
        </p:nvSpPr>
        <p:spPr>
          <a:xfrm>
            <a:off x="2915816" y="5788594"/>
            <a:ext cx="2889606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dirty="0" smtClean="0">
                <a:solidFill>
                  <a:schemeClr val="accent5">
                    <a:lumMod val="60000"/>
                    <a:lumOff val="40000"/>
                    <a:alpha val="68000"/>
                  </a:schemeClr>
                </a:solidFill>
                <a:latin typeface="Arial Narrow" pitchFamily="34" charset="0"/>
                <a:ea typeface="+mj-ea"/>
              </a:rPr>
              <a:t>DETECTORS</a:t>
            </a:r>
            <a:endParaRPr lang="fr-FR" sz="3600" b="1" dirty="0">
              <a:solidFill>
                <a:schemeClr val="accent5">
                  <a:lumMod val="60000"/>
                  <a:lumOff val="40000"/>
                  <a:alpha val="68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2" name="Titre 1"/>
          <p:cNvSpPr txBox="1">
            <a:spLocks/>
          </p:cNvSpPr>
          <p:nvPr/>
        </p:nvSpPr>
        <p:spPr>
          <a:xfrm>
            <a:off x="2808988" y="5516324"/>
            <a:ext cx="3364716" cy="533400"/>
          </a:xfrm>
          <a:prstGeom prst="rect">
            <a:avLst/>
          </a:prstGeom>
          <a:noFill/>
          <a:effectLst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dirty="0" smtClean="0">
                <a:solidFill>
                  <a:schemeClr val="accent5">
                    <a:lumMod val="75000"/>
                    <a:alpha val="65000"/>
                  </a:schemeClr>
                </a:solidFill>
                <a:latin typeface="Arial Narrow" pitchFamily="34" charset="0"/>
                <a:ea typeface="+mj-ea"/>
              </a:rPr>
              <a:t>SUPERSYMMETRY</a:t>
            </a:r>
            <a:endParaRPr lang="fr-FR" sz="3200" b="1" cap="all" dirty="0">
              <a:solidFill>
                <a:schemeClr val="accent5">
                  <a:lumMod val="75000"/>
                  <a:alpha val="65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67" name="Ellipse 66"/>
          <p:cNvSpPr/>
          <p:nvPr/>
        </p:nvSpPr>
        <p:spPr>
          <a:xfrm>
            <a:off x="4191000" y="22860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8" name="Ellipse 67"/>
          <p:cNvSpPr/>
          <p:nvPr/>
        </p:nvSpPr>
        <p:spPr>
          <a:xfrm>
            <a:off x="1644560" y="3001114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6" name="Ellipse 65"/>
          <p:cNvSpPr/>
          <p:nvPr/>
        </p:nvSpPr>
        <p:spPr>
          <a:xfrm>
            <a:off x="-457200" y="23622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5" name="Ellipse 64"/>
          <p:cNvSpPr/>
          <p:nvPr/>
        </p:nvSpPr>
        <p:spPr>
          <a:xfrm>
            <a:off x="7010400" y="28956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53" name="Titre 1"/>
          <p:cNvSpPr txBox="1">
            <a:spLocks/>
          </p:cNvSpPr>
          <p:nvPr/>
        </p:nvSpPr>
        <p:spPr>
          <a:xfrm>
            <a:off x="-1001960" y="1188000"/>
            <a:ext cx="13127632" cy="10668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7300" b="1" dirty="0" smtClean="0">
                <a:solidFill>
                  <a:schemeClr val="accent5">
                    <a:lumMod val="40000"/>
                    <a:lumOff val="60000"/>
                    <a:alpha val="53000"/>
                  </a:schemeClr>
                </a:solidFill>
                <a:latin typeface="Arial Narrow" pitchFamily="34" charset="0"/>
                <a:ea typeface="+mj-ea"/>
              </a:rPr>
              <a:t>ELEMENTARY CONSTITUENTS</a:t>
            </a:r>
            <a:endParaRPr lang="fr-FR" sz="7300" b="1" dirty="0">
              <a:solidFill>
                <a:schemeClr val="accent5">
                  <a:lumMod val="40000"/>
                  <a:lumOff val="60000"/>
                  <a:alpha val="53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41" name="Titre 1"/>
          <p:cNvSpPr txBox="1">
            <a:spLocks/>
          </p:cNvSpPr>
          <p:nvPr/>
        </p:nvSpPr>
        <p:spPr>
          <a:xfrm>
            <a:off x="40179" y="5560764"/>
            <a:ext cx="2482428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cap="all" dirty="0" smtClean="0">
                <a:solidFill>
                  <a:srgbClr val="4BACC6">
                    <a:lumMod val="60000"/>
                    <a:lumOff val="40000"/>
                    <a:alpha val="68000"/>
                  </a:srgbClr>
                </a:solidFill>
                <a:latin typeface="Arial Narrow" pitchFamily="34" charset="0"/>
                <a:ea typeface="+mj-ea"/>
              </a:rPr>
              <a:t>COLLISIONS</a:t>
            </a:r>
            <a:endParaRPr lang="fr-FR" sz="3600" b="1" cap="all" dirty="0">
              <a:solidFill>
                <a:srgbClr val="4BACC6">
                  <a:lumMod val="60000"/>
                  <a:lumOff val="40000"/>
                  <a:alpha val="68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37" name="Titre 1"/>
          <p:cNvSpPr txBox="1">
            <a:spLocks/>
          </p:cNvSpPr>
          <p:nvPr/>
        </p:nvSpPr>
        <p:spPr>
          <a:xfrm>
            <a:off x="6896" y="1425078"/>
            <a:ext cx="10477488" cy="762719"/>
          </a:xfrm>
          <a:prstGeom prst="rect">
            <a:avLst/>
          </a:prstGeom>
          <a:noFill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b="1" dirty="0" smtClean="0">
                <a:solidFill>
                  <a:schemeClr val="tx2"/>
                </a:solidFill>
                <a:latin typeface="+mj-lt"/>
              </a:rPr>
              <a:t>ELEMENTARY CONSTITUENTS, FUNDAMENTAL INTERACTIONS</a:t>
            </a:r>
          </a:p>
        </p:txBody>
      </p:sp>
      <p:sp>
        <p:nvSpPr>
          <p:cNvPr id="50" name="Titre 1"/>
          <p:cNvSpPr txBox="1">
            <a:spLocks/>
          </p:cNvSpPr>
          <p:nvPr/>
        </p:nvSpPr>
        <p:spPr>
          <a:xfrm>
            <a:off x="-228600" y="5791200"/>
            <a:ext cx="3390900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cap="all" dirty="0" smtClean="0">
                <a:solidFill>
                  <a:srgbClr val="31859C">
                    <a:alpha val="65000"/>
                  </a:srgbClr>
                </a:solidFill>
                <a:latin typeface="Arial Narrow" pitchFamily="34" charset="0"/>
                <a:ea typeface="+mj-ea"/>
              </a:rPr>
              <a:t>HIGGS BOSON</a:t>
            </a:r>
            <a:endParaRPr lang="fr-FR" sz="3200" b="1" cap="all" dirty="0">
              <a:solidFill>
                <a:srgbClr val="31859C">
                  <a:alpha val="65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9" name="Arc 48"/>
          <p:cNvSpPr>
            <a:spLocks noChangeArrowheads="1"/>
          </p:cNvSpPr>
          <p:nvPr/>
        </p:nvSpPr>
        <p:spPr bwMode="auto">
          <a:xfrm rot="13406472">
            <a:off x="4295899" y="3917799"/>
            <a:ext cx="1385174" cy="1195795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E46C0A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76200" y="2276872"/>
            <a:ext cx="41148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  <a:cs typeface="Arial" pitchFamily="34" charset="0"/>
              </a:rPr>
              <a:t>Particles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  <a:cs typeface="Arial" pitchFamily="34" charset="0"/>
              </a:rPr>
              <a:t>’ mass</a:t>
            </a:r>
            <a:endParaRPr lang="fr-FR" sz="2200" b="1" dirty="0">
              <a:solidFill>
                <a:srgbClr val="215968"/>
              </a:solidFill>
              <a:latin typeface="Arial Narrow" pitchFamily="34" charset="0"/>
              <a:cs typeface="Arial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  <a:cs typeface="Arial" pitchFamily="34" charset="0"/>
              </a:rPr>
              <a:t>New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  <a:cs typeface="Arial" pitchFamily="34" charset="0"/>
              </a:rPr>
              <a:t>physics</a:t>
            </a:r>
            <a:endParaRPr lang="fr-FR" sz="2200" b="1" dirty="0" smtClean="0">
              <a:solidFill>
                <a:srgbClr val="215968"/>
              </a:solidFill>
              <a:latin typeface="Arial Narrow" pitchFamily="34" charset="0"/>
              <a:cs typeface="Arial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  <a:cs typeface="Arial" pitchFamily="34" charset="0"/>
              </a:rPr>
              <a:t>Supersymmetry</a:t>
            </a:r>
            <a:endParaRPr lang="fr-FR" sz="2200" b="1" dirty="0" smtClean="0">
              <a:solidFill>
                <a:srgbClr val="215968"/>
              </a:solidFill>
              <a:latin typeface="Arial Narrow" pitchFamily="34" charset="0"/>
              <a:cs typeface="Arial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>
                <a:solidFill>
                  <a:srgbClr val="215968"/>
                </a:solidFill>
                <a:latin typeface="Arial Narrow" pitchFamily="34" charset="0"/>
                <a:cs typeface="Arial" pitchFamily="34" charset="0"/>
              </a:rPr>
              <a:t>Antimatter</a:t>
            </a:r>
            <a:endParaRPr lang="fr-FR" sz="2200" b="1" dirty="0">
              <a:solidFill>
                <a:srgbClr val="215968"/>
              </a:solidFill>
              <a:latin typeface="Arial Narrow" pitchFamily="34" charset="0"/>
              <a:cs typeface="Arial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  <a:cs typeface="Arial" pitchFamily="34" charset="0"/>
              </a:rPr>
              <a:t>Neutrino’s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  <a:cs typeface="Arial" pitchFamily="34" charset="0"/>
              </a:rPr>
              <a:t> nature and mass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fr-FR" sz="2200" b="1" dirty="0">
              <a:solidFill>
                <a:srgbClr val="215968"/>
              </a:solidFill>
              <a:latin typeface="Arial Narrow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200" b="1" u="sng" dirty="0" err="1" smtClean="0">
                <a:solidFill>
                  <a:srgbClr val="C00000"/>
                </a:solidFill>
                <a:latin typeface="Arial Narrow" pitchFamily="34" charset="0"/>
                <a:cs typeface="Arial" pitchFamily="34" charset="0"/>
              </a:rPr>
              <a:t>Priorities</a:t>
            </a:r>
            <a:r>
              <a:rPr lang="fr-FR" sz="2200" b="1" dirty="0" smtClean="0">
                <a:solidFill>
                  <a:srgbClr val="C00000"/>
                </a:solidFill>
                <a:latin typeface="Arial Narrow" pitchFamily="34" charset="0"/>
                <a:cs typeface="Arial" pitchFamily="34" charset="0"/>
              </a:rPr>
              <a:t>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200" b="1" dirty="0" smtClean="0">
                <a:solidFill>
                  <a:srgbClr val="C00000"/>
                </a:solidFill>
                <a:latin typeface="Arial Narrow" pitchFamily="34" charset="0"/>
                <a:cs typeface="Arial" pitchFamily="34" charset="0"/>
              </a:rPr>
              <a:t>LHC @14 </a:t>
            </a:r>
            <a:r>
              <a:rPr lang="fr-FR" sz="2200" b="1" dirty="0" err="1" smtClean="0">
                <a:solidFill>
                  <a:srgbClr val="C00000"/>
                </a:solidFill>
                <a:latin typeface="Arial Narrow" pitchFamily="34" charset="0"/>
                <a:cs typeface="Arial" pitchFamily="34" charset="0"/>
              </a:rPr>
              <a:t>TeV</a:t>
            </a:r>
            <a:r>
              <a:rPr lang="fr-FR" sz="2200" b="1" dirty="0" smtClean="0">
                <a:solidFill>
                  <a:srgbClr val="C00000"/>
                </a:solidFill>
                <a:latin typeface="Arial Narrow" pitchFamily="34" charset="0"/>
                <a:cs typeface="Arial" pitchFamily="34" charset="0"/>
              </a:rPr>
              <a:t> + upgrades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200" b="1" dirty="0" smtClean="0">
                <a:solidFill>
                  <a:srgbClr val="C00000"/>
                </a:solidFill>
                <a:latin typeface="Arial Narrow" pitchFamily="34" charset="0"/>
                <a:cs typeface="Arial" pitchFamily="34" charset="0"/>
              </a:rPr>
              <a:t>Neutrino Long Baseline</a:t>
            </a:r>
          </a:p>
        </p:txBody>
      </p:sp>
      <p:sp>
        <p:nvSpPr>
          <p:cNvPr id="69" name="Arc 68"/>
          <p:cNvSpPr>
            <a:spLocks noChangeArrowheads="1"/>
          </p:cNvSpPr>
          <p:nvPr/>
        </p:nvSpPr>
        <p:spPr bwMode="auto">
          <a:xfrm rot="-6862596">
            <a:off x="5859677" y="2345149"/>
            <a:ext cx="1258888" cy="1095375"/>
          </a:xfrm>
          <a:custGeom>
            <a:avLst/>
            <a:gdLst>
              <a:gd name="T0" fmla="*/ 79561 w 1259537"/>
              <a:gd name="T1" fmla="*/ 281268 h 1095549"/>
              <a:gd name="T2" fmla="*/ 629769 w 1259537"/>
              <a:gd name="T3" fmla="*/ 547775 h 1095549"/>
              <a:gd name="T4" fmla="*/ 1253014 w 1259537"/>
              <a:gd name="T5" fmla="*/ 469140 h 1095549"/>
              <a:gd name="T6" fmla="*/ 1 60000 65536"/>
              <a:gd name="T7" fmla="*/ 3 60000 65536"/>
              <a:gd name="T8" fmla="*/ 1 60000 65536"/>
              <a:gd name="T9" fmla="*/ 79561 w 1259537"/>
              <a:gd name="T10" fmla="*/ 0 h 1095549"/>
              <a:gd name="T11" fmla="*/ 1253014 w 1259537"/>
              <a:gd name="T12" fmla="*/ 469140 h 10955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59537" h="1095549" stroke="0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  <a:lnTo>
                  <a:pt x="629769" y="547775"/>
                </a:lnTo>
                <a:close/>
              </a:path>
              <a:path w="1259537" h="1095549" fill="none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</a:path>
            </a:pathLst>
          </a:custGeom>
          <a:noFill/>
          <a:ln w="31750">
            <a:solidFill>
              <a:srgbClr val="E46C0A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70" name="Arc 69"/>
          <p:cNvSpPr>
            <a:spLocks noChangeArrowheads="1"/>
          </p:cNvSpPr>
          <p:nvPr/>
        </p:nvSpPr>
        <p:spPr bwMode="auto">
          <a:xfrm rot="4266219">
            <a:off x="6690183" y="4015168"/>
            <a:ext cx="2135024" cy="1538198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215968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71" name="Arc 70"/>
          <p:cNvSpPr>
            <a:spLocks noChangeArrowheads="1"/>
          </p:cNvSpPr>
          <p:nvPr/>
        </p:nvSpPr>
        <p:spPr bwMode="auto">
          <a:xfrm rot="7420958">
            <a:off x="7309288" y="2030452"/>
            <a:ext cx="1581559" cy="1331913"/>
          </a:xfrm>
          <a:custGeom>
            <a:avLst/>
            <a:gdLst>
              <a:gd name="T0" fmla="*/ 62011 w 1297185"/>
              <a:gd name="T1" fmla="*/ 381734 h 1331718"/>
              <a:gd name="T2" fmla="*/ 648593 w 1297185"/>
              <a:gd name="T3" fmla="*/ 665859 h 1331718"/>
              <a:gd name="T4" fmla="*/ 1240416 w 1297185"/>
              <a:gd name="T5" fmla="*/ 393432 h 1331718"/>
              <a:gd name="T6" fmla="*/ 1 60000 65536"/>
              <a:gd name="T7" fmla="*/ 3 60000 65536"/>
              <a:gd name="T8" fmla="*/ 1 60000 65536"/>
              <a:gd name="T9" fmla="*/ 62011 w 1297185"/>
              <a:gd name="T10" fmla="*/ 0 h 1331718"/>
              <a:gd name="T11" fmla="*/ 1240416 w 1297185"/>
              <a:gd name="T12" fmla="*/ 393432 h 13317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97185" h="1331718" stroke="0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  <a:lnTo>
                  <a:pt x="648593" y="665859"/>
                </a:lnTo>
                <a:close/>
              </a:path>
              <a:path w="1297185" h="1331718" fill="none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</a:path>
            </a:pathLst>
          </a:custGeom>
          <a:noFill/>
          <a:ln w="31750">
            <a:solidFill>
              <a:srgbClr val="215968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 rot="16200000">
            <a:off x="7203945" y="3483093"/>
            <a:ext cx="3578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© Atlas, CMS, </a:t>
            </a:r>
            <a:r>
              <a:rPr lang="en-US" sz="700" dirty="0" err="1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LHCb</a:t>
            </a:r>
            <a:r>
              <a:rPr lang="en-US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, Double </a:t>
            </a:r>
            <a:r>
              <a:rPr lang="en-US" sz="700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Chooz</a:t>
            </a:r>
            <a:r>
              <a:rPr lang="en-US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, </a:t>
            </a:r>
            <a:r>
              <a:rPr lang="en-US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CNRS </a:t>
            </a:r>
            <a:r>
              <a:rPr lang="en-US" sz="700" dirty="0" err="1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Photothèque</a:t>
            </a:r>
            <a:r>
              <a:rPr lang="en-US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/ Hubert </a:t>
            </a:r>
            <a:r>
              <a:rPr lang="en-US" sz="700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Raguet</a:t>
            </a:r>
            <a:r>
              <a:rPr lang="en-US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/>
            </a:r>
            <a:br>
              <a:rPr lang="en-US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</a:br>
            <a:r>
              <a:rPr lang="en-US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Conception </a:t>
            </a:r>
            <a:r>
              <a:rPr lang="en-US" sz="700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graphique</a:t>
            </a:r>
            <a:r>
              <a:rPr lang="en-US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: Anna </a:t>
            </a:r>
            <a:r>
              <a:rPr lang="en-US" sz="700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Thibeau</a:t>
            </a:r>
            <a:r>
              <a:rPr lang="en-US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(IPNL)</a:t>
            </a:r>
            <a:endParaRPr lang="fr-FR" sz="700" dirty="0" smtClean="0">
              <a:solidFill>
                <a:schemeClr val="accent1">
                  <a:lumMod val="7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468956"/>
            <a:ext cx="1905372" cy="1676815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704" y="1962524"/>
            <a:ext cx="2148143" cy="1561351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Titre 2"/>
          <p:cNvSpPr>
            <a:spLocks noGrp="1"/>
          </p:cNvSpPr>
          <p:nvPr>
            <p:ph type="ctrTitle"/>
          </p:nvPr>
        </p:nvSpPr>
        <p:spPr>
          <a:xfrm>
            <a:off x="1363829" y="185738"/>
            <a:ext cx="7772400" cy="612774"/>
          </a:xfrm>
        </p:spPr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fr-FR" sz="3400" b="1" dirty="0" smtClean="0">
                <a:solidFill>
                  <a:srgbClr val="4F81BD">
                    <a:lumMod val="75000"/>
                  </a:srgbClr>
                </a:solidFill>
                <a:ea typeface="+mn-ea"/>
                <a:cs typeface="+mn-cs"/>
              </a:rPr>
              <a:t>PARTICLE PHYSICS</a:t>
            </a:r>
            <a:endParaRPr lang="fr-FR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4" t="14741" r="10019" b="6139"/>
          <a:stretch/>
        </p:blipFill>
        <p:spPr>
          <a:xfrm>
            <a:off x="5414351" y="3696349"/>
            <a:ext cx="2619746" cy="2026982"/>
          </a:xfrm>
          <a:prstGeom prst="ellipse">
            <a:avLst/>
          </a:prstGeom>
          <a:ln w="63500" cap="rnd">
            <a:noFill/>
          </a:ln>
          <a:effectLst>
            <a:softEdge rad="63500"/>
          </a:effectLst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7" t="-24" r="1270" b="-2931"/>
          <a:stretch/>
        </p:blipFill>
        <p:spPr>
          <a:xfrm>
            <a:off x="6332030" y="3892618"/>
            <a:ext cx="1702067" cy="1623706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35" name="Connecteur droit 34"/>
          <p:cNvCxnSpPr/>
          <p:nvPr/>
        </p:nvCxnSpPr>
        <p:spPr>
          <a:xfrm>
            <a:off x="1979712" y="836613"/>
            <a:ext cx="7164288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803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 sz="1600" dirty="0" smtClean="0">
            <a:solidFill>
              <a:srgbClr val="FFFFFF"/>
            </a:solidFill>
            <a:latin typeface="Arial Narrow" pitchFamily="34" charset="0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8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7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5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6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4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4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7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8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3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6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5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0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4770</TotalTime>
  <Words>1208</Words>
  <Application>Microsoft Office PowerPoint</Application>
  <PresentationFormat>Affichage à l'écran (4:3)</PresentationFormat>
  <Paragraphs>370</Paragraphs>
  <Slides>23</Slides>
  <Notes>15</Notes>
  <HiddenSlides>0</HiddenSlides>
  <MMClips>0</MMClips>
  <ScaleCrop>false</ScaleCrop>
  <HeadingPairs>
    <vt:vector size="4" baseType="variant">
      <vt:variant>
        <vt:lpstr>Thème</vt:lpstr>
      </vt:variant>
      <vt:variant>
        <vt:i4>23</vt:i4>
      </vt:variant>
      <vt:variant>
        <vt:lpstr>Titres des diapositives</vt:lpstr>
      </vt:variant>
      <vt:variant>
        <vt:i4>23</vt:i4>
      </vt:variant>
    </vt:vector>
  </HeadingPairs>
  <TitlesOfParts>
    <vt:vector size="46" baseType="lpstr">
      <vt:lpstr>1_Thème Office</vt:lpstr>
      <vt:lpstr>14_Conception personnalisée</vt:lpstr>
      <vt:lpstr>16_Conception personnalisée</vt:lpstr>
      <vt:lpstr>13_Conception personnalisée</vt:lpstr>
      <vt:lpstr>15_Conception personnalisée</vt:lpstr>
      <vt:lpstr>11_Conception personnalisée</vt:lpstr>
      <vt:lpstr>12_Conception personnalisée</vt:lpstr>
      <vt:lpstr>10_Conception personnalisée</vt:lpstr>
      <vt:lpstr>9_Conception personnalisée</vt:lpstr>
      <vt:lpstr>8_Conception personnalisée</vt:lpstr>
      <vt:lpstr>7_Conception personnalisée</vt:lpstr>
      <vt:lpstr>5_Conception personnalisée</vt:lpstr>
      <vt:lpstr>3_Conception personnalisée</vt:lpstr>
      <vt:lpstr>6_Conception personnalisée</vt:lpstr>
      <vt:lpstr>4_Conception personnalisée</vt:lpstr>
      <vt:lpstr>2_Conception personnalisée</vt:lpstr>
      <vt:lpstr>1_Conception personnalisée</vt:lpstr>
      <vt:lpstr>Conception personnalisée</vt:lpstr>
      <vt:lpstr>Thème Office</vt:lpstr>
      <vt:lpstr>17_Conception personnalisée</vt:lpstr>
      <vt:lpstr>2_Thème Office</vt:lpstr>
      <vt:lpstr>18_Conception personnalisée</vt:lpstr>
      <vt:lpstr>3_Thème Office</vt:lpstr>
      <vt:lpstr>Présentation PowerPoint</vt:lpstr>
      <vt:lpstr>Jacques Martino IN2P3 Director</vt:lpstr>
      <vt:lpstr>IN2P3, ONE OF CNRS INSTITUTES</vt:lpstr>
      <vt:lpstr>MISSIONS</vt:lpstr>
      <vt:lpstr>KEY FIGURES</vt:lpstr>
      <vt:lpstr>Présentation PowerPoint</vt:lpstr>
      <vt:lpstr>NETWORKED LABORATORIES</vt:lpstr>
      <vt:lpstr>SCIENTIFIC THEMES</vt:lpstr>
      <vt:lpstr>PARTICLE PHYSICS</vt:lpstr>
      <vt:lpstr>NUCLEAR PHYSICS</vt:lpstr>
      <vt:lpstr>ASTROPARTICLE PHYSICS AND NEUTRINOS</vt:lpstr>
      <vt:lpstr>ACCELERATOR RESEARCH AND DEVELOPMENT</vt:lpstr>
      <vt:lpstr>INSTRUMENTATION AND DETECTORS</vt:lpstr>
      <vt:lpstr>NUCLEAR PHYSICS AND ENERGY</vt:lpstr>
      <vt:lpstr>NUCLEAR PHYSICS AND HEALTH</vt:lpstr>
      <vt:lpstr>COMPUTING GRIDS</vt:lpstr>
      <vt:lpstr>FRANCE : LARGE INFRASTRUCTURES</vt:lpstr>
      <vt:lpstr>INTERNATIONAL COLLABORATIONS</vt:lpstr>
      <vt:lpstr>INTERNATIONAL COLLABORATIONS</vt:lpstr>
      <vt:lpstr>INTERNATIONAL COLLABORATIONS</vt:lpstr>
      <vt:lpstr>LINKS WITH INDUSTRY</vt:lpstr>
      <vt:lpstr>HIGHER EDUCATION</vt:lpstr>
      <vt:lpstr>COMMUNICATIONS</vt:lpstr>
    </vt:vector>
  </TitlesOfParts>
  <Company>CNRS DR16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IN2P3</dc:title>
  <dc:creator>CANTREL Christina</dc:creator>
  <cp:lastModifiedBy>MARTINO Jacques</cp:lastModifiedBy>
  <cp:revision>647</cp:revision>
  <cp:lastPrinted>2013-03-14T13:42:39Z</cp:lastPrinted>
  <dcterms:created xsi:type="dcterms:W3CDTF">2012-06-11T11:27:03Z</dcterms:created>
  <dcterms:modified xsi:type="dcterms:W3CDTF">2013-03-14T21:36:36Z</dcterms:modified>
</cp:coreProperties>
</file>