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2" r:id="rId2"/>
    <p:sldId id="279" r:id="rId3"/>
    <p:sldId id="280" r:id="rId4"/>
    <p:sldId id="294" r:id="rId5"/>
    <p:sldId id="285" r:id="rId6"/>
    <p:sldId id="286" r:id="rId7"/>
    <p:sldId id="290" r:id="rId8"/>
    <p:sldId id="288" r:id="rId9"/>
    <p:sldId id="296" r:id="rId10"/>
    <p:sldId id="292" r:id="rId11"/>
    <p:sldId id="295" r:id="rId12"/>
    <p:sldId id="291" r:id="rId13"/>
    <p:sldId id="262" r:id="rId14"/>
    <p:sldId id="278" r:id="rId15"/>
    <p:sldId id="299" r:id="rId16"/>
    <p:sldId id="298" r:id="rId17"/>
    <p:sldId id="274" r:id="rId18"/>
    <p:sldId id="303" r:id="rId19"/>
    <p:sldId id="301" r:id="rId20"/>
    <p:sldId id="259" r:id="rId21"/>
    <p:sldId id="304" r:id="rId2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86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157813-40B1-4D94-B396-07C808901650}" type="slidenum">
              <a:rPr lang="en-GB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7EFD1D-5BCC-42DE-8069-D0DE440F25CE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18380-0DB9-4584-8F15-D531AF6F3327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82053-ABD0-42CB-ACAB-1F6E3211F904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00013"/>
            <a:ext cx="2057400" cy="6208712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00013"/>
            <a:ext cx="6019800" cy="62087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0CAA5-4211-4A47-938C-C0598F0BE983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100013"/>
            <a:ext cx="8229600" cy="6334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908050"/>
            <a:ext cx="4038600" cy="26241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908050"/>
            <a:ext cx="4038600" cy="26241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684588"/>
            <a:ext cx="4038600" cy="26241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038600" cy="26241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28956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B4F96CF0-2ED1-4692-8F05-7DC1A9AA30CF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6334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908050"/>
            <a:ext cx="4038600" cy="26241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7200" y="3684588"/>
            <a:ext cx="4038600" cy="26241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3"/>
          </p:nvPr>
        </p:nvSpPr>
        <p:spPr>
          <a:xfrm>
            <a:off x="4648200" y="908050"/>
            <a:ext cx="4038600" cy="54006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28956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449AE776-EBA3-46EF-8260-830E77124E45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0013"/>
            <a:ext cx="8229600" cy="6334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8229600" cy="26241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3684588"/>
            <a:ext cx="8229600" cy="262413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81750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28956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A67AF6B1-88F7-4764-A1D4-BC0F27D66CEA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5225C-0A81-44EE-A8F2-838638E18B16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FF4-4AA2-4237-B4DA-C1347E304A34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8050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4D152-9A11-43E5-BBB5-82D1C39474B2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9C8EA-92D4-4986-8478-D59902026375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0AB91-189C-4D73-B031-BAC4652FBAA5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488F6-27F7-4F24-AE7D-628F83E546EC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61E4F-D2EF-41AC-B980-B1D9A3BF1236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AFDAF-E3CE-4364-940C-F1930095078B}" type="slidenum">
              <a:rPr lang="en-GB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0013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050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81750"/>
            <a:ext cx="2895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9E1D85-51DE-40BA-B86E-FF558ED7F951}" type="slidenum">
              <a:rPr lang="en-GB"/>
              <a:pPr/>
              <a:t>‹N°›</a:t>
            </a:fld>
            <a:endParaRPr lang="en-GB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68313" y="765175"/>
            <a:ext cx="820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468313" y="6381750"/>
            <a:ext cx="820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3000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9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q"/>
        <a:defRPr sz="12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Microsoft_Office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.jpeg"/><Relationship Id="rId5" Type="http://schemas.openxmlformats.org/officeDocument/2006/relationships/image" Target="../media/image9.jpeg"/><Relationship Id="rId15" Type="http://schemas.openxmlformats.org/officeDocument/2006/relationships/image" Target="../media/image8.jpeg"/><Relationship Id="rId10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fr-FR" sz="3200" dirty="0" smtClean="0"/>
              <a:t>Le détecteur ATLAS</a:t>
            </a:r>
            <a:endParaRPr lang="fr-FR" sz="3200" dirty="0"/>
          </a:p>
        </p:txBody>
      </p:sp>
      <p:pic>
        <p:nvPicPr>
          <p:cNvPr id="4" name="Espace réservé du contenu 3" descr="0803012_01-A4-at-144-dp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685800"/>
            <a:ext cx="8839200" cy="5767615"/>
          </a:xfr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Massol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5225C-0A81-44EE-A8F2-838638E18B16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BC5E1A-8F32-4C25-A511-994EFA12A456}" type="slidenum">
              <a:rPr lang="en-US"/>
              <a:pPr/>
              <a:t>10</a:t>
            </a:fld>
            <a:endParaRPr lang="en-US"/>
          </a:p>
        </p:txBody>
      </p:sp>
      <p:pic>
        <p:nvPicPr>
          <p:cNvPr id="22531" name="Picture 2" descr="L10006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23753"/>
            <a:ext cx="8208912" cy="552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899592" y="0"/>
            <a:ext cx="7280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Accès au détecteur interne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4A12A32-1F2E-4962-B2F2-778EA6553CCC}" type="slidenum">
              <a:rPr lang="en-US"/>
              <a:pPr/>
              <a:t>11</a:t>
            </a:fld>
            <a:endParaRPr lang="en-US"/>
          </a:p>
        </p:txBody>
      </p:sp>
      <p:pic>
        <p:nvPicPr>
          <p:cNvPr id="25603" name="Picture 2" descr="PICT0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8" y="836712"/>
            <a:ext cx="8013700" cy="550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Nicolas </a:t>
            </a:r>
            <a:r>
              <a:rPr lang="en-GB" dirty="0" err="1" smtClean="0"/>
              <a:t>Massol</a:t>
            </a:r>
            <a:endParaRPr lang="en-GB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99592" y="0"/>
            <a:ext cx="7280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Accès au détecteur interne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E264B3-220A-4AA6-A4EB-2DA257ADEA5E}" type="slidenum">
              <a:rPr lang="en-US"/>
              <a:pPr/>
              <a:t>12</a:t>
            </a:fld>
            <a:endParaRPr lang="en-US"/>
          </a:p>
        </p:txBody>
      </p:sp>
      <p:pic>
        <p:nvPicPr>
          <p:cNvPr id="21507" name="Picture 2" descr="L10005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836713"/>
            <a:ext cx="8352928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99592" y="0"/>
            <a:ext cx="7280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Descente du détecteur interne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B0313-337D-47BC-A8BF-165975A9D538}" type="slidenum">
              <a:rPr lang="en-GB"/>
              <a:pPr/>
              <a:t>13</a:t>
            </a:fld>
            <a:endParaRPr lang="en-GB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548680"/>
          </a:xfrm>
        </p:spPr>
        <p:txBody>
          <a:bodyPr/>
          <a:lstStyle/>
          <a:p>
            <a:r>
              <a:rPr lang="en-GB" sz="3200" dirty="0" smtClean="0"/>
              <a:t>Services pixels</a:t>
            </a:r>
            <a:endParaRPr lang="en-GB" sz="32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1 808 cables (LV, HV, NTC)     [up to PP2]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Organized in 3 x 16 bundles with 32 associated cooling pipes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Installed one by one and in ensembles of 3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Rather large LV bundles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Robust connectivity at PP1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Delicate space limitation at small R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Very difficult/clumsy temporary folding-back/storage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2 months installation time 4-5 people</a:t>
            </a:r>
          </a:p>
          <a:p>
            <a:pPr lvl="2"/>
            <a:r>
              <a:rPr lang="en-GB"/>
              <a:t>Up to PP2</a:t>
            </a:r>
          </a:p>
          <a:p>
            <a:pPr lvl="2"/>
            <a:r>
              <a:rPr lang="en-GB"/>
              <a:t>Includes wrapping with cooling pipes</a:t>
            </a:r>
          </a:p>
          <a:p>
            <a:pPr lvl="1"/>
            <a:endParaRPr lang="en-GB"/>
          </a:p>
          <a:p>
            <a:r>
              <a:rPr lang="en-GB"/>
              <a:t>84 fibres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Organized in 2 bundles of 6 layers, each</a:t>
            </a:r>
          </a:p>
          <a:p>
            <a:pPr lvl="1"/>
            <a:r>
              <a:rPr lang="en-GB">
                <a:solidFill>
                  <a:srgbClr val="0000FF"/>
                </a:solidFill>
              </a:rPr>
              <a:t>Very rigid, very difficult to handle</a:t>
            </a:r>
          </a:p>
          <a:p>
            <a:pPr lvl="1"/>
            <a:endParaRPr lang="en-GB">
              <a:solidFill>
                <a:srgbClr val="0000FF"/>
              </a:solidFill>
            </a:endParaRPr>
          </a:p>
          <a:p>
            <a:r>
              <a:rPr lang="en-GB"/>
              <a:t>48 DCS cables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9D8A-7F79-4BCD-BCA0-34645F623436}" type="slidenum">
              <a:rPr lang="en-GB"/>
              <a:pPr/>
              <a:t>14</a:t>
            </a:fld>
            <a:endParaRPr lang="en-GB"/>
          </a:p>
        </p:txBody>
      </p:sp>
      <p:pic>
        <p:nvPicPr>
          <p:cNvPr id="27650" name="Picture 2" descr="End_View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5400252" cy="552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548680"/>
          </a:xfrm>
        </p:spPr>
        <p:txBody>
          <a:bodyPr/>
          <a:lstStyle/>
          <a:p>
            <a:r>
              <a:rPr lang="en-GB" sz="3200" dirty="0" smtClean="0"/>
              <a:t>Services pixels</a:t>
            </a:r>
            <a:endParaRPr lang="en-GB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88F6-27F7-4F24-AE7D-628F83E546E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4273975" cy="4536504"/>
          </a:xfrm>
          <a:prstGeom prst="rect">
            <a:avLst/>
          </a:prstGeom>
          <a:noFill/>
        </p:spPr>
      </p:pic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4572000" y="1760154"/>
            <a:ext cx="4446905" cy="3757078"/>
            <a:chOff x="77" y="5074"/>
            <a:chExt cx="7003" cy="5236"/>
          </a:xfrm>
        </p:grpSpPr>
        <p:grpSp>
          <p:nvGrpSpPr>
            <p:cNvPr id="56325" name="Group 5"/>
            <p:cNvGrpSpPr>
              <a:grpSpLocks/>
            </p:cNvGrpSpPr>
            <p:nvPr/>
          </p:nvGrpSpPr>
          <p:grpSpPr bwMode="auto">
            <a:xfrm>
              <a:off x="77" y="5074"/>
              <a:ext cx="7003" cy="5236"/>
              <a:chOff x="77" y="5074"/>
              <a:chExt cx="7003" cy="5236"/>
            </a:xfrm>
          </p:grpSpPr>
          <p:pic>
            <p:nvPicPr>
              <p:cNvPr id="56327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7" y="5074"/>
                <a:ext cx="7003" cy="4950"/>
              </a:xfrm>
              <a:prstGeom prst="rect">
                <a:avLst/>
              </a:prstGeom>
              <a:noFill/>
            </p:spPr>
          </p:pic>
          <p:pic>
            <p:nvPicPr>
              <p:cNvPr id="56328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46" y="9202"/>
                <a:ext cx="5309" cy="934"/>
              </a:xfrm>
              <a:prstGeom prst="rect">
                <a:avLst/>
              </a:prstGeom>
              <a:noFill/>
            </p:spPr>
          </p:pic>
          <p:pic>
            <p:nvPicPr>
              <p:cNvPr id="56329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39" y="9168"/>
                <a:ext cx="4051" cy="1142"/>
              </a:xfrm>
              <a:prstGeom prst="rect">
                <a:avLst/>
              </a:prstGeom>
              <a:noFill/>
            </p:spPr>
          </p:pic>
          <p:pic>
            <p:nvPicPr>
              <p:cNvPr id="56330" name="Picture 1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320" y="9240"/>
                <a:ext cx="5160" cy="784"/>
              </a:xfrm>
              <a:prstGeom prst="rect">
                <a:avLst/>
              </a:prstGeom>
              <a:noFill/>
            </p:spPr>
          </p:pic>
        </p:grpSp>
        <p:grpSp>
          <p:nvGrpSpPr>
            <p:cNvPr id="56331" name="Group 11"/>
            <p:cNvGrpSpPr>
              <a:grpSpLocks/>
            </p:cNvGrpSpPr>
            <p:nvPr/>
          </p:nvGrpSpPr>
          <p:grpSpPr bwMode="auto">
            <a:xfrm>
              <a:off x="1320" y="9240"/>
              <a:ext cx="5160" cy="784"/>
              <a:chOff x="1320" y="9240"/>
              <a:chExt cx="5160" cy="784"/>
            </a:xfrm>
          </p:grpSpPr>
          <p:sp>
            <p:nvSpPr>
              <p:cNvPr id="56332" name="Freeform 12"/>
              <p:cNvSpPr>
                <a:spLocks/>
              </p:cNvSpPr>
              <p:nvPr/>
            </p:nvSpPr>
            <p:spPr bwMode="auto">
              <a:xfrm>
                <a:off x="1320" y="9240"/>
                <a:ext cx="5160" cy="784"/>
              </a:xfrm>
              <a:custGeom>
                <a:avLst/>
                <a:gdLst/>
                <a:ahLst/>
                <a:cxnLst>
                  <a:cxn ang="0">
                    <a:pos x="0" y="784"/>
                  </a:cxn>
                  <a:cxn ang="0">
                    <a:pos x="5160" y="784"/>
                  </a:cxn>
                  <a:cxn ang="0">
                    <a:pos x="5160" y="0"/>
                  </a:cxn>
                  <a:cxn ang="0">
                    <a:pos x="0" y="0"/>
                  </a:cxn>
                  <a:cxn ang="0">
                    <a:pos x="0" y="784"/>
                  </a:cxn>
                </a:cxnLst>
                <a:rect l="0" t="0" r="r" b="b"/>
                <a:pathLst>
                  <a:path w="5160" h="784">
                    <a:moveTo>
                      <a:pt x="0" y="784"/>
                    </a:moveTo>
                    <a:lnTo>
                      <a:pt x="5160" y="784"/>
                    </a:lnTo>
                    <a:lnTo>
                      <a:pt x="5160" y="0"/>
                    </a:lnTo>
                    <a:lnTo>
                      <a:pt x="0" y="0"/>
                    </a:lnTo>
                    <a:lnTo>
                      <a:pt x="0" y="784"/>
                    </a:lnTo>
                    <a:close/>
                  </a:path>
                </a:pathLst>
              </a:custGeom>
              <a:noFill/>
              <a:ln w="9525">
                <a:solidFill>
                  <a:srgbClr val="497DBA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56333" name="Picture 1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315" y="8186"/>
                <a:ext cx="490" cy="1330"/>
              </a:xfrm>
              <a:prstGeom prst="rect">
                <a:avLst/>
              </a:prstGeom>
              <a:noFill/>
            </p:spPr>
          </p:pic>
        </p:grpSp>
        <p:grpSp>
          <p:nvGrpSpPr>
            <p:cNvPr id="56334" name="Group 14"/>
            <p:cNvGrpSpPr>
              <a:grpSpLocks/>
            </p:cNvGrpSpPr>
            <p:nvPr/>
          </p:nvGrpSpPr>
          <p:grpSpPr bwMode="auto">
            <a:xfrm>
              <a:off x="4467" y="8400"/>
              <a:ext cx="186" cy="840"/>
              <a:chOff x="4467" y="8400"/>
              <a:chExt cx="186" cy="840"/>
            </a:xfrm>
          </p:grpSpPr>
          <p:sp>
            <p:nvSpPr>
              <p:cNvPr id="56335" name="Freeform 15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22" y="658"/>
                  </a:cxn>
                  <a:cxn ang="0">
                    <a:pos x="13" y="663"/>
                  </a:cxn>
                  <a:cxn ang="0">
                    <a:pos x="3" y="669"/>
                  </a:cxn>
                  <a:cxn ang="0">
                    <a:pos x="0" y="681"/>
                  </a:cxn>
                  <a:cxn ang="0">
                    <a:pos x="6" y="690"/>
                  </a:cxn>
                  <a:cxn ang="0">
                    <a:pos x="93" y="840"/>
                  </a:cxn>
                  <a:cxn ang="0">
                    <a:pos x="116" y="800"/>
                  </a:cxn>
                  <a:cxn ang="0">
                    <a:pos x="73" y="800"/>
                  </a:cxn>
                  <a:cxn ang="0">
                    <a:pos x="73" y="727"/>
                  </a:cxn>
                  <a:cxn ang="0">
                    <a:pos x="40" y="670"/>
                  </a:cxn>
                  <a:cxn ang="0">
                    <a:pos x="35" y="661"/>
                  </a:cxn>
                  <a:cxn ang="0">
                    <a:pos x="22" y="658"/>
                  </a:cxn>
                </a:cxnLst>
                <a:rect l="0" t="0" r="r" b="b"/>
                <a:pathLst>
                  <a:path w="186" h="840">
                    <a:moveTo>
                      <a:pt x="22" y="658"/>
                    </a:moveTo>
                    <a:lnTo>
                      <a:pt x="13" y="663"/>
                    </a:lnTo>
                    <a:lnTo>
                      <a:pt x="3" y="669"/>
                    </a:lnTo>
                    <a:lnTo>
                      <a:pt x="0" y="681"/>
                    </a:lnTo>
                    <a:lnTo>
                      <a:pt x="6" y="690"/>
                    </a:lnTo>
                    <a:lnTo>
                      <a:pt x="93" y="840"/>
                    </a:lnTo>
                    <a:lnTo>
                      <a:pt x="116" y="800"/>
                    </a:lnTo>
                    <a:lnTo>
                      <a:pt x="73" y="800"/>
                    </a:lnTo>
                    <a:lnTo>
                      <a:pt x="73" y="727"/>
                    </a:lnTo>
                    <a:lnTo>
                      <a:pt x="40" y="670"/>
                    </a:lnTo>
                    <a:lnTo>
                      <a:pt x="35" y="661"/>
                    </a:lnTo>
                    <a:lnTo>
                      <a:pt x="22" y="658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36" name="Freeform 16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73" y="727"/>
                  </a:cxn>
                  <a:cxn ang="0">
                    <a:pos x="73" y="800"/>
                  </a:cxn>
                  <a:cxn ang="0">
                    <a:pos x="113" y="800"/>
                  </a:cxn>
                  <a:cxn ang="0">
                    <a:pos x="113" y="790"/>
                  </a:cxn>
                  <a:cxn ang="0">
                    <a:pos x="76" y="790"/>
                  </a:cxn>
                  <a:cxn ang="0">
                    <a:pos x="93" y="761"/>
                  </a:cxn>
                  <a:cxn ang="0">
                    <a:pos x="73" y="727"/>
                  </a:cxn>
                </a:cxnLst>
                <a:rect l="0" t="0" r="r" b="b"/>
                <a:pathLst>
                  <a:path w="186" h="840">
                    <a:moveTo>
                      <a:pt x="73" y="727"/>
                    </a:moveTo>
                    <a:lnTo>
                      <a:pt x="73" y="800"/>
                    </a:lnTo>
                    <a:lnTo>
                      <a:pt x="113" y="800"/>
                    </a:lnTo>
                    <a:lnTo>
                      <a:pt x="113" y="790"/>
                    </a:lnTo>
                    <a:lnTo>
                      <a:pt x="76" y="790"/>
                    </a:lnTo>
                    <a:lnTo>
                      <a:pt x="93" y="761"/>
                    </a:lnTo>
                    <a:lnTo>
                      <a:pt x="73" y="727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37" name="Freeform 17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164" y="658"/>
                  </a:cxn>
                  <a:cxn ang="0">
                    <a:pos x="151" y="661"/>
                  </a:cxn>
                  <a:cxn ang="0">
                    <a:pos x="146" y="670"/>
                  </a:cxn>
                  <a:cxn ang="0">
                    <a:pos x="113" y="727"/>
                  </a:cxn>
                  <a:cxn ang="0">
                    <a:pos x="113" y="800"/>
                  </a:cxn>
                  <a:cxn ang="0">
                    <a:pos x="116" y="800"/>
                  </a:cxn>
                  <a:cxn ang="0">
                    <a:pos x="180" y="690"/>
                  </a:cxn>
                  <a:cxn ang="0">
                    <a:pos x="186" y="681"/>
                  </a:cxn>
                  <a:cxn ang="0">
                    <a:pos x="183" y="669"/>
                  </a:cxn>
                  <a:cxn ang="0">
                    <a:pos x="173" y="663"/>
                  </a:cxn>
                  <a:cxn ang="0">
                    <a:pos x="164" y="658"/>
                  </a:cxn>
                </a:cxnLst>
                <a:rect l="0" t="0" r="r" b="b"/>
                <a:pathLst>
                  <a:path w="186" h="840">
                    <a:moveTo>
                      <a:pt x="164" y="658"/>
                    </a:moveTo>
                    <a:lnTo>
                      <a:pt x="151" y="661"/>
                    </a:lnTo>
                    <a:lnTo>
                      <a:pt x="146" y="670"/>
                    </a:lnTo>
                    <a:lnTo>
                      <a:pt x="113" y="727"/>
                    </a:lnTo>
                    <a:lnTo>
                      <a:pt x="113" y="800"/>
                    </a:lnTo>
                    <a:lnTo>
                      <a:pt x="116" y="800"/>
                    </a:lnTo>
                    <a:lnTo>
                      <a:pt x="180" y="690"/>
                    </a:lnTo>
                    <a:lnTo>
                      <a:pt x="186" y="681"/>
                    </a:lnTo>
                    <a:lnTo>
                      <a:pt x="183" y="669"/>
                    </a:lnTo>
                    <a:lnTo>
                      <a:pt x="173" y="663"/>
                    </a:lnTo>
                    <a:lnTo>
                      <a:pt x="164" y="658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38" name="Freeform 18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93" y="761"/>
                  </a:cxn>
                  <a:cxn ang="0">
                    <a:pos x="76" y="790"/>
                  </a:cxn>
                  <a:cxn ang="0">
                    <a:pos x="110" y="790"/>
                  </a:cxn>
                  <a:cxn ang="0">
                    <a:pos x="93" y="761"/>
                  </a:cxn>
                </a:cxnLst>
                <a:rect l="0" t="0" r="r" b="b"/>
                <a:pathLst>
                  <a:path w="186" h="840">
                    <a:moveTo>
                      <a:pt x="93" y="761"/>
                    </a:moveTo>
                    <a:lnTo>
                      <a:pt x="76" y="790"/>
                    </a:lnTo>
                    <a:lnTo>
                      <a:pt x="110" y="790"/>
                    </a:lnTo>
                    <a:lnTo>
                      <a:pt x="93" y="761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39" name="Freeform 19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113" y="727"/>
                  </a:cxn>
                  <a:cxn ang="0">
                    <a:pos x="93" y="761"/>
                  </a:cxn>
                  <a:cxn ang="0">
                    <a:pos x="110" y="790"/>
                  </a:cxn>
                  <a:cxn ang="0">
                    <a:pos x="113" y="790"/>
                  </a:cxn>
                  <a:cxn ang="0">
                    <a:pos x="113" y="727"/>
                  </a:cxn>
                </a:cxnLst>
                <a:rect l="0" t="0" r="r" b="b"/>
                <a:pathLst>
                  <a:path w="186" h="840">
                    <a:moveTo>
                      <a:pt x="113" y="727"/>
                    </a:moveTo>
                    <a:lnTo>
                      <a:pt x="93" y="761"/>
                    </a:lnTo>
                    <a:lnTo>
                      <a:pt x="110" y="790"/>
                    </a:lnTo>
                    <a:lnTo>
                      <a:pt x="113" y="790"/>
                    </a:lnTo>
                    <a:lnTo>
                      <a:pt x="113" y="727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40" name="Freeform 20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93" y="79"/>
                  </a:cxn>
                  <a:cxn ang="0">
                    <a:pos x="73" y="113"/>
                  </a:cxn>
                  <a:cxn ang="0">
                    <a:pos x="73" y="727"/>
                  </a:cxn>
                  <a:cxn ang="0">
                    <a:pos x="93" y="761"/>
                  </a:cxn>
                  <a:cxn ang="0">
                    <a:pos x="113" y="727"/>
                  </a:cxn>
                  <a:cxn ang="0">
                    <a:pos x="113" y="113"/>
                  </a:cxn>
                  <a:cxn ang="0">
                    <a:pos x="93" y="79"/>
                  </a:cxn>
                </a:cxnLst>
                <a:rect l="0" t="0" r="r" b="b"/>
                <a:pathLst>
                  <a:path w="186" h="840">
                    <a:moveTo>
                      <a:pt x="93" y="79"/>
                    </a:moveTo>
                    <a:lnTo>
                      <a:pt x="73" y="113"/>
                    </a:lnTo>
                    <a:lnTo>
                      <a:pt x="73" y="727"/>
                    </a:lnTo>
                    <a:lnTo>
                      <a:pt x="93" y="761"/>
                    </a:lnTo>
                    <a:lnTo>
                      <a:pt x="113" y="727"/>
                    </a:lnTo>
                    <a:lnTo>
                      <a:pt x="113" y="113"/>
                    </a:lnTo>
                    <a:lnTo>
                      <a:pt x="93" y="79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41" name="Freeform 21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6" y="150"/>
                  </a:cxn>
                  <a:cxn ang="0">
                    <a:pos x="0" y="159"/>
                  </a:cxn>
                  <a:cxn ang="0">
                    <a:pos x="3" y="171"/>
                  </a:cxn>
                  <a:cxn ang="0">
                    <a:pos x="13" y="177"/>
                  </a:cxn>
                  <a:cxn ang="0">
                    <a:pos x="22" y="182"/>
                  </a:cxn>
                  <a:cxn ang="0">
                    <a:pos x="35" y="179"/>
                  </a:cxn>
                  <a:cxn ang="0">
                    <a:pos x="40" y="170"/>
                  </a:cxn>
                  <a:cxn ang="0">
                    <a:pos x="73" y="113"/>
                  </a:cxn>
                  <a:cxn ang="0">
                    <a:pos x="73" y="40"/>
                  </a:cxn>
                  <a:cxn ang="0">
                    <a:pos x="116" y="40"/>
                  </a:cxn>
                  <a:cxn ang="0">
                    <a:pos x="93" y="0"/>
                  </a:cxn>
                </a:cxnLst>
                <a:rect l="0" t="0" r="r" b="b"/>
                <a:pathLst>
                  <a:path w="186" h="840">
                    <a:moveTo>
                      <a:pt x="93" y="0"/>
                    </a:moveTo>
                    <a:lnTo>
                      <a:pt x="6" y="150"/>
                    </a:lnTo>
                    <a:lnTo>
                      <a:pt x="0" y="159"/>
                    </a:lnTo>
                    <a:lnTo>
                      <a:pt x="3" y="171"/>
                    </a:lnTo>
                    <a:lnTo>
                      <a:pt x="13" y="177"/>
                    </a:lnTo>
                    <a:lnTo>
                      <a:pt x="22" y="182"/>
                    </a:lnTo>
                    <a:lnTo>
                      <a:pt x="35" y="179"/>
                    </a:lnTo>
                    <a:lnTo>
                      <a:pt x="40" y="170"/>
                    </a:lnTo>
                    <a:lnTo>
                      <a:pt x="73" y="113"/>
                    </a:lnTo>
                    <a:lnTo>
                      <a:pt x="73" y="40"/>
                    </a:lnTo>
                    <a:lnTo>
                      <a:pt x="116" y="40"/>
                    </a:lnTo>
                    <a:lnTo>
                      <a:pt x="93" y="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42" name="Freeform 22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116" y="40"/>
                  </a:cxn>
                  <a:cxn ang="0">
                    <a:pos x="113" y="40"/>
                  </a:cxn>
                  <a:cxn ang="0">
                    <a:pos x="113" y="113"/>
                  </a:cxn>
                  <a:cxn ang="0">
                    <a:pos x="146" y="170"/>
                  </a:cxn>
                  <a:cxn ang="0">
                    <a:pos x="151" y="179"/>
                  </a:cxn>
                  <a:cxn ang="0">
                    <a:pos x="164" y="182"/>
                  </a:cxn>
                  <a:cxn ang="0">
                    <a:pos x="173" y="177"/>
                  </a:cxn>
                  <a:cxn ang="0">
                    <a:pos x="183" y="171"/>
                  </a:cxn>
                  <a:cxn ang="0">
                    <a:pos x="186" y="159"/>
                  </a:cxn>
                  <a:cxn ang="0">
                    <a:pos x="180" y="150"/>
                  </a:cxn>
                  <a:cxn ang="0">
                    <a:pos x="116" y="40"/>
                  </a:cxn>
                </a:cxnLst>
                <a:rect l="0" t="0" r="r" b="b"/>
                <a:pathLst>
                  <a:path w="186" h="840">
                    <a:moveTo>
                      <a:pt x="116" y="40"/>
                    </a:moveTo>
                    <a:lnTo>
                      <a:pt x="113" y="40"/>
                    </a:lnTo>
                    <a:lnTo>
                      <a:pt x="113" y="113"/>
                    </a:lnTo>
                    <a:lnTo>
                      <a:pt x="146" y="170"/>
                    </a:lnTo>
                    <a:lnTo>
                      <a:pt x="151" y="179"/>
                    </a:lnTo>
                    <a:lnTo>
                      <a:pt x="164" y="182"/>
                    </a:lnTo>
                    <a:lnTo>
                      <a:pt x="173" y="177"/>
                    </a:lnTo>
                    <a:lnTo>
                      <a:pt x="183" y="171"/>
                    </a:lnTo>
                    <a:lnTo>
                      <a:pt x="186" y="159"/>
                    </a:lnTo>
                    <a:lnTo>
                      <a:pt x="180" y="150"/>
                    </a:lnTo>
                    <a:lnTo>
                      <a:pt x="116" y="4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43" name="Freeform 23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113" y="40"/>
                  </a:cxn>
                  <a:cxn ang="0">
                    <a:pos x="73" y="40"/>
                  </a:cxn>
                  <a:cxn ang="0">
                    <a:pos x="73" y="113"/>
                  </a:cxn>
                  <a:cxn ang="0">
                    <a:pos x="93" y="79"/>
                  </a:cxn>
                  <a:cxn ang="0">
                    <a:pos x="76" y="50"/>
                  </a:cxn>
                  <a:cxn ang="0">
                    <a:pos x="113" y="50"/>
                  </a:cxn>
                  <a:cxn ang="0">
                    <a:pos x="113" y="40"/>
                  </a:cxn>
                </a:cxnLst>
                <a:rect l="0" t="0" r="r" b="b"/>
                <a:pathLst>
                  <a:path w="186" h="840">
                    <a:moveTo>
                      <a:pt x="113" y="40"/>
                    </a:moveTo>
                    <a:lnTo>
                      <a:pt x="73" y="40"/>
                    </a:lnTo>
                    <a:lnTo>
                      <a:pt x="73" y="113"/>
                    </a:lnTo>
                    <a:lnTo>
                      <a:pt x="93" y="79"/>
                    </a:lnTo>
                    <a:lnTo>
                      <a:pt x="76" y="50"/>
                    </a:lnTo>
                    <a:lnTo>
                      <a:pt x="113" y="50"/>
                    </a:lnTo>
                    <a:lnTo>
                      <a:pt x="113" y="4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44" name="Freeform 24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113" y="50"/>
                  </a:cxn>
                  <a:cxn ang="0">
                    <a:pos x="110" y="50"/>
                  </a:cxn>
                  <a:cxn ang="0">
                    <a:pos x="93" y="79"/>
                  </a:cxn>
                  <a:cxn ang="0">
                    <a:pos x="113" y="113"/>
                  </a:cxn>
                  <a:cxn ang="0">
                    <a:pos x="113" y="50"/>
                  </a:cxn>
                </a:cxnLst>
                <a:rect l="0" t="0" r="r" b="b"/>
                <a:pathLst>
                  <a:path w="186" h="840">
                    <a:moveTo>
                      <a:pt x="113" y="50"/>
                    </a:moveTo>
                    <a:lnTo>
                      <a:pt x="110" y="50"/>
                    </a:lnTo>
                    <a:lnTo>
                      <a:pt x="93" y="79"/>
                    </a:lnTo>
                    <a:lnTo>
                      <a:pt x="113" y="113"/>
                    </a:lnTo>
                    <a:lnTo>
                      <a:pt x="113" y="5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45" name="Freeform 25"/>
              <p:cNvSpPr>
                <a:spLocks/>
              </p:cNvSpPr>
              <p:nvPr/>
            </p:nvSpPr>
            <p:spPr bwMode="auto">
              <a:xfrm>
                <a:off x="4467" y="8400"/>
                <a:ext cx="186" cy="840"/>
              </a:xfrm>
              <a:custGeom>
                <a:avLst/>
                <a:gdLst/>
                <a:ahLst/>
                <a:cxnLst>
                  <a:cxn ang="0">
                    <a:pos x="110" y="50"/>
                  </a:cxn>
                  <a:cxn ang="0">
                    <a:pos x="76" y="50"/>
                  </a:cxn>
                  <a:cxn ang="0">
                    <a:pos x="93" y="79"/>
                  </a:cxn>
                  <a:cxn ang="0">
                    <a:pos x="110" y="50"/>
                  </a:cxn>
                </a:cxnLst>
                <a:rect l="0" t="0" r="r" b="b"/>
                <a:pathLst>
                  <a:path w="186" h="840">
                    <a:moveTo>
                      <a:pt x="110" y="50"/>
                    </a:moveTo>
                    <a:lnTo>
                      <a:pt x="76" y="50"/>
                    </a:lnTo>
                    <a:lnTo>
                      <a:pt x="93" y="79"/>
                    </a:lnTo>
                    <a:lnTo>
                      <a:pt x="110" y="5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57200" y="0"/>
            <a:ext cx="8229600" cy="7334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Services pixels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88F6-27F7-4F24-AE7D-628F83E546E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1" name="Rectangle 2"/>
          <p:cNvSpPr txBox="1">
            <a:spLocks noChangeArrowheads="1"/>
          </p:cNvSpPr>
          <p:nvPr/>
        </p:nvSpPr>
        <p:spPr>
          <a:xfrm>
            <a:off x="457200" y="0"/>
            <a:ext cx="8229600" cy="7334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Services pixels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2" cstate="print"/>
          <a:srcRect t="5925"/>
          <a:stretch>
            <a:fillRect/>
          </a:stretch>
        </p:blipFill>
        <p:spPr bwMode="auto">
          <a:xfrm>
            <a:off x="5004048" y="836712"/>
            <a:ext cx="3779845" cy="2736304"/>
          </a:xfrm>
          <a:prstGeom prst="rect">
            <a:avLst/>
          </a:prstGeom>
          <a:noFill/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3" cstate="print"/>
          <a:srcRect t="4220"/>
          <a:stretch>
            <a:fillRect/>
          </a:stretch>
        </p:blipFill>
        <p:spPr bwMode="auto">
          <a:xfrm>
            <a:off x="5012059" y="3645024"/>
            <a:ext cx="3808413" cy="2736304"/>
          </a:xfrm>
          <a:prstGeom prst="rect">
            <a:avLst/>
          </a:prstGeom>
          <a:noFill/>
        </p:spPr>
      </p:pic>
      <p:pic>
        <p:nvPicPr>
          <p:cNvPr id="81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44497"/>
            <a:ext cx="4104456" cy="2728519"/>
          </a:xfrm>
          <a:prstGeom prst="rect">
            <a:avLst/>
          </a:prstGeom>
          <a:noFill/>
        </p:spPr>
      </p:pic>
      <p:pic>
        <p:nvPicPr>
          <p:cNvPr id="82" name="Picture 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52809"/>
            <a:ext cx="4104456" cy="2728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69D8A-7F79-4BCD-BCA0-34645F623436}" type="slidenum">
              <a:rPr lang="en-GB"/>
              <a:pPr/>
              <a:t>17</a:t>
            </a:fld>
            <a:endParaRPr lang="en-GB"/>
          </a:p>
        </p:txBody>
      </p:sp>
      <p:pic>
        <p:nvPicPr>
          <p:cNvPr id="27661" name="Picture 13" descr="ID cable installation Pixel(1) 004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915988"/>
            <a:ext cx="4038600" cy="5384800"/>
          </a:xfrm>
          <a:noFill/>
          <a:ln/>
        </p:spPr>
      </p:pic>
      <p:pic>
        <p:nvPicPr>
          <p:cNvPr id="27662" name="Picture 14" descr="Pixel LV Sector-11A (2) 0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075" y="908050"/>
            <a:ext cx="3498850" cy="2624138"/>
          </a:xfrm>
          <a:noFill/>
          <a:ln/>
        </p:spPr>
      </p:pic>
      <p:pic>
        <p:nvPicPr>
          <p:cNvPr id="27664" name="Picture 16" descr="ID cable installation Pixel(1) 0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7075" y="3684588"/>
            <a:ext cx="3498850" cy="2624137"/>
          </a:xfrm>
          <a:noFill/>
          <a:ln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620688"/>
          </a:xfrm>
        </p:spPr>
        <p:txBody>
          <a:bodyPr/>
          <a:lstStyle/>
          <a:p>
            <a:r>
              <a:rPr lang="en-GB" sz="3200" dirty="0" smtClean="0"/>
              <a:t>Services pixels</a:t>
            </a:r>
            <a:endParaRPr lang="en-GB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88F6-27F7-4F24-AE7D-628F83E546EC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0"/>
            <a:ext cx="8229600" cy="7334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Prêt </a:t>
            </a:r>
            <a:r>
              <a:rPr lang="en-GB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à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l’extraction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8378" name="Group 10"/>
          <p:cNvGrpSpPr>
            <a:grpSpLocks/>
          </p:cNvGrpSpPr>
          <p:nvPr/>
        </p:nvGrpSpPr>
        <p:grpSpPr bwMode="auto">
          <a:xfrm>
            <a:off x="467446" y="908720"/>
            <a:ext cx="8209010" cy="5328837"/>
            <a:chOff x="350" y="1103"/>
            <a:chExt cx="13411" cy="8874"/>
          </a:xfrm>
        </p:grpSpPr>
        <p:pic>
          <p:nvPicPr>
            <p:cNvPr id="58379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1663" t="9027" r="3547" b="7473"/>
            <a:stretch>
              <a:fillRect/>
            </a:stretch>
          </p:blipFill>
          <p:spPr bwMode="auto">
            <a:xfrm>
              <a:off x="350" y="1103"/>
              <a:ext cx="13411" cy="8874"/>
            </a:xfrm>
            <a:prstGeom prst="rect">
              <a:avLst/>
            </a:prstGeom>
            <a:noFill/>
          </p:spPr>
        </p:pic>
        <p:grpSp>
          <p:nvGrpSpPr>
            <p:cNvPr id="58380" name="Group 12"/>
            <p:cNvGrpSpPr>
              <a:grpSpLocks/>
            </p:cNvGrpSpPr>
            <p:nvPr/>
          </p:nvGrpSpPr>
          <p:grpSpPr bwMode="auto">
            <a:xfrm>
              <a:off x="6012" y="1120"/>
              <a:ext cx="6516" cy="2"/>
              <a:chOff x="6012" y="1120"/>
              <a:chExt cx="6516" cy="2"/>
            </a:xfrm>
          </p:grpSpPr>
          <p:sp>
            <p:nvSpPr>
              <p:cNvPr id="58381" name="Freeform 13"/>
              <p:cNvSpPr>
                <a:spLocks/>
              </p:cNvSpPr>
              <p:nvPr/>
            </p:nvSpPr>
            <p:spPr bwMode="auto">
              <a:xfrm>
                <a:off x="6012" y="1120"/>
                <a:ext cx="6516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516" y="0"/>
                  </a:cxn>
                </a:cxnLst>
                <a:rect l="0" t="0" r="r" b="b"/>
                <a:pathLst>
                  <a:path w="6516">
                    <a:moveTo>
                      <a:pt x="0" y="0"/>
                    </a:moveTo>
                    <a:lnTo>
                      <a:pt x="6516" y="0"/>
                    </a:lnTo>
                  </a:path>
                </a:pathLst>
              </a:custGeom>
              <a:noFill/>
              <a:ln w="27432">
                <a:solidFill>
                  <a:srgbClr val="C8B36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88F6-27F7-4F24-AE7D-628F83E546E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2" cstate="print"/>
          <a:srcRect l="9226" r="10042"/>
          <a:stretch>
            <a:fillRect/>
          </a:stretch>
        </p:blipFill>
        <p:spPr bwMode="auto">
          <a:xfrm>
            <a:off x="5724128" y="836712"/>
            <a:ext cx="3312368" cy="54726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re 6"/>
          <p:cNvSpPr txBox="1">
            <a:spLocks/>
          </p:cNvSpPr>
          <p:nvPr/>
        </p:nvSpPr>
        <p:spPr>
          <a:xfrm>
            <a:off x="457200" y="1"/>
            <a:ext cx="8229600" cy="5486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Extraction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 r="6708"/>
          <a:stretch>
            <a:fillRect/>
          </a:stretch>
        </p:blipFill>
        <p:spPr bwMode="auto">
          <a:xfrm>
            <a:off x="107504" y="1484784"/>
            <a:ext cx="5400600" cy="4171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5" descr="truck_JFC1_A.bmp"/>
          <p:cNvPicPr>
            <a:picLocks noChangeAspect="1"/>
          </p:cNvPicPr>
          <p:nvPr/>
        </p:nvPicPr>
        <p:blipFill>
          <a:blip r:embed="rId2" cstate="print"/>
          <a:srcRect l="7370" t="4074" r="6613" b="7474"/>
          <a:stretch>
            <a:fillRect/>
          </a:stretch>
        </p:blipFill>
        <p:spPr bwMode="auto">
          <a:xfrm>
            <a:off x="7191375" y="3168998"/>
            <a:ext cx="10096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4" descr="truck_JFC1_C.bmp"/>
          <p:cNvPicPr>
            <a:picLocks noChangeAspect="1"/>
          </p:cNvPicPr>
          <p:nvPr/>
        </p:nvPicPr>
        <p:blipFill>
          <a:blip r:embed="rId3" cstate="print"/>
          <a:srcRect l="4951" t="3174" r="7635" b="9810"/>
          <a:stretch>
            <a:fillRect/>
          </a:stretch>
        </p:blipFill>
        <p:spPr bwMode="auto">
          <a:xfrm>
            <a:off x="1023938" y="3121373"/>
            <a:ext cx="1046162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68275" y="1284635"/>
            <a:ext cx="8845550" cy="366713"/>
            <a:chOff x="101" y="1541"/>
            <a:chExt cx="5572" cy="231"/>
          </a:xfrm>
        </p:grpSpPr>
        <p:sp>
          <p:nvSpPr>
            <p:cNvPr id="6" name="Text Box 51"/>
            <p:cNvSpPr txBox="1">
              <a:spLocks noChangeArrowheads="1"/>
            </p:cNvSpPr>
            <p:nvPr/>
          </p:nvSpPr>
          <p:spPr bwMode="auto">
            <a:xfrm>
              <a:off x="5133" y="1541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A</a:t>
              </a:r>
              <a:endParaRPr lang="fr-FR" sz="1800">
                <a:solidFill>
                  <a:schemeClr val="bg1"/>
                </a:solidFill>
              </a:endParaRPr>
            </a:p>
          </p:txBody>
        </p:sp>
        <p:sp>
          <p:nvSpPr>
            <p:cNvPr id="7" name="Text Box 52"/>
            <p:cNvSpPr txBox="1">
              <a:spLocks noChangeArrowheads="1"/>
            </p:cNvSpPr>
            <p:nvPr/>
          </p:nvSpPr>
          <p:spPr bwMode="auto">
            <a:xfrm>
              <a:off x="101" y="1541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C</a:t>
              </a:r>
              <a:endParaRPr lang="fr-FR" sz="180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3" descr="Base_scenario"/>
          <p:cNvPicPr>
            <a:picLocks noChangeAspect="1" noChangeArrowheads="1"/>
          </p:cNvPicPr>
          <p:nvPr/>
        </p:nvPicPr>
        <p:blipFill>
          <a:blip r:embed="rId4" cstate="print"/>
          <a:srcRect l="6459" t="26361" b="15790"/>
          <a:stretch>
            <a:fillRect/>
          </a:stretch>
        </p:blipFill>
        <p:spPr bwMode="auto">
          <a:xfrm>
            <a:off x="185738" y="1268760"/>
            <a:ext cx="88392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21"/>
          <p:cNvCxnSpPr>
            <a:cxnSpLocks noChangeShapeType="1"/>
          </p:cNvCxnSpPr>
          <p:nvPr/>
        </p:nvCxnSpPr>
        <p:spPr bwMode="auto">
          <a:xfrm>
            <a:off x="5283200" y="2945160"/>
            <a:ext cx="1066800" cy="0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0" name="Straight Connector 22"/>
          <p:cNvCxnSpPr>
            <a:cxnSpLocks noChangeShapeType="1"/>
          </p:cNvCxnSpPr>
          <p:nvPr/>
        </p:nvCxnSpPr>
        <p:spPr bwMode="auto">
          <a:xfrm>
            <a:off x="2913063" y="2945160"/>
            <a:ext cx="1066800" cy="0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1" name="Picture 28" descr="EB_scenario"/>
          <p:cNvPicPr>
            <a:picLocks noChangeAspect="1" noChangeArrowheads="1"/>
          </p:cNvPicPr>
          <p:nvPr/>
        </p:nvPicPr>
        <p:blipFill>
          <a:blip r:embed="rId5" cstate="print"/>
          <a:srcRect l="37514" t="16583" r="10748" b="6364"/>
          <a:stretch>
            <a:fillRect/>
          </a:stretch>
        </p:blipFill>
        <p:spPr bwMode="auto">
          <a:xfrm>
            <a:off x="5281613" y="2091085"/>
            <a:ext cx="690562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9"/>
          <p:cNvSpPr>
            <a:spLocks noChangeArrowheads="1"/>
          </p:cNvSpPr>
          <p:nvPr/>
        </p:nvSpPr>
        <p:spPr bwMode="auto">
          <a:xfrm>
            <a:off x="2532063" y="3867498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3" name="AutoShape 40"/>
          <p:cNvSpPr>
            <a:spLocks noChangeArrowheads="1"/>
          </p:cNvSpPr>
          <p:nvPr/>
        </p:nvSpPr>
        <p:spPr bwMode="auto">
          <a:xfrm>
            <a:off x="3484563" y="3905598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3475038" y="4581873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5" name="AutoShape 42"/>
          <p:cNvSpPr>
            <a:spLocks noChangeArrowheads="1"/>
          </p:cNvSpPr>
          <p:nvPr/>
        </p:nvSpPr>
        <p:spPr bwMode="auto">
          <a:xfrm>
            <a:off x="6542088" y="3877023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6" name="AutoShape 43"/>
          <p:cNvSpPr>
            <a:spLocks noChangeArrowheads="1"/>
          </p:cNvSpPr>
          <p:nvPr/>
        </p:nvSpPr>
        <p:spPr bwMode="auto">
          <a:xfrm>
            <a:off x="5684838" y="4543773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7" name="AutoShape 44"/>
          <p:cNvSpPr>
            <a:spLocks noChangeArrowheads="1"/>
          </p:cNvSpPr>
          <p:nvPr/>
        </p:nvSpPr>
        <p:spPr bwMode="auto">
          <a:xfrm>
            <a:off x="5694363" y="3915123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168275" y="1284635"/>
            <a:ext cx="8845550" cy="366713"/>
            <a:chOff x="101" y="1541"/>
            <a:chExt cx="5572" cy="231"/>
          </a:xfrm>
        </p:grpSpPr>
        <p:sp>
          <p:nvSpPr>
            <p:cNvPr id="19" name="Text Box 51"/>
            <p:cNvSpPr txBox="1">
              <a:spLocks noChangeArrowheads="1"/>
            </p:cNvSpPr>
            <p:nvPr/>
          </p:nvSpPr>
          <p:spPr bwMode="auto">
            <a:xfrm>
              <a:off x="5133" y="1541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A</a:t>
              </a:r>
              <a:endParaRPr lang="fr-FR" sz="1800">
                <a:solidFill>
                  <a:schemeClr val="bg1"/>
                </a:solidFill>
              </a:endParaRPr>
            </a:p>
          </p:txBody>
        </p:sp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101" y="1541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C</a:t>
              </a:r>
              <a:endParaRPr lang="fr-FR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33"/>
          <p:cNvGrpSpPr>
            <a:grpSpLocks/>
          </p:cNvGrpSpPr>
          <p:nvPr/>
        </p:nvGrpSpPr>
        <p:grpSpPr bwMode="auto">
          <a:xfrm>
            <a:off x="3005138" y="2064098"/>
            <a:ext cx="341312" cy="1709737"/>
            <a:chOff x="2091267" y="3369733"/>
            <a:chExt cx="340540" cy="1710266"/>
          </a:xfrm>
        </p:grpSpPr>
        <p:pic>
          <p:nvPicPr>
            <p:cNvPr id="22" name="Picture 34" descr="Slide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0367" y="3369733"/>
              <a:ext cx="201440" cy="1710266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23" name="Picture 35" descr="Slide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1267" y="4154425"/>
              <a:ext cx="136107" cy="18051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grpSp>
        <p:nvGrpSpPr>
          <p:cNvPr id="21" name="Group 36"/>
          <p:cNvGrpSpPr>
            <a:grpSpLocks/>
          </p:cNvGrpSpPr>
          <p:nvPr/>
        </p:nvGrpSpPr>
        <p:grpSpPr bwMode="auto">
          <a:xfrm flipH="1">
            <a:off x="5961063" y="2056160"/>
            <a:ext cx="339725" cy="1709738"/>
            <a:chOff x="2091267" y="3369733"/>
            <a:chExt cx="340540" cy="1710266"/>
          </a:xfrm>
        </p:grpSpPr>
        <p:pic>
          <p:nvPicPr>
            <p:cNvPr id="25" name="Picture 37" descr="Slide2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0367" y="3369733"/>
              <a:ext cx="201440" cy="1710266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26" name="Picture 38" descr="Slide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1267" y="4154425"/>
              <a:ext cx="136107" cy="18051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pic>
        <p:nvPicPr>
          <p:cNvPr id="27" name="Picture 27" descr="EB_scenario"/>
          <p:cNvPicPr>
            <a:picLocks noChangeAspect="1" noChangeArrowheads="1"/>
          </p:cNvPicPr>
          <p:nvPr/>
        </p:nvPicPr>
        <p:blipFill>
          <a:blip r:embed="rId8" cstate="print"/>
          <a:srcRect l="10748" t="16583" r="37514" b="6364"/>
          <a:stretch>
            <a:fillRect/>
          </a:stretch>
        </p:blipFill>
        <p:spPr bwMode="auto">
          <a:xfrm>
            <a:off x="3317875" y="2068860"/>
            <a:ext cx="690563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Straight Connector 40"/>
          <p:cNvCxnSpPr>
            <a:cxnSpLocks noChangeShapeType="1"/>
          </p:cNvCxnSpPr>
          <p:nvPr/>
        </p:nvCxnSpPr>
        <p:spPr bwMode="auto">
          <a:xfrm>
            <a:off x="2049463" y="2935635"/>
            <a:ext cx="931862" cy="9525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Connector 41"/>
          <p:cNvCxnSpPr>
            <a:cxnSpLocks noChangeShapeType="1"/>
          </p:cNvCxnSpPr>
          <p:nvPr/>
        </p:nvCxnSpPr>
        <p:spPr bwMode="auto">
          <a:xfrm>
            <a:off x="6350000" y="2953098"/>
            <a:ext cx="931863" cy="9525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0" name="Straight Connector 46"/>
          <p:cNvCxnSpPr>
            <a:cxnSpLocks noChangeShapeType="1"/>
          </p:cNvCxnSpPr>
          <p:nvPr/>
        </p:nvCxnSpPr>
        <p:spPr bwMode="auto">
          <a:xfrm flipV="1">
            <a:off x="1033463" y="2937223"/>
            <a:ext cx="1033462" cy="7937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1" name="Straight Connector 49"/>
          <p:cNvCxnSpPr>
            <a:cxnSpLocks noChangeShapeType="1"/>
          </p:cNvCxnSpPr>
          <p:nvPr/>
        </p:nvCxnSpPr>
        <p:spPr bwMode="auto">
          <a:xfrm flipV="1">
            <a:off x="7205663" y="2945160"/>
            <a:ext cx="1033462" cy="7938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32" name="Picture 3" descr="Base_scenario"/>
          <p:cNvPicPr>
            <a:picLocks noChangeAspect="1" noChangeArrowheads="1"/>
          </p:cNvPicPr>
          <p:nvPr/>
        </p:nvPicPr>
        <p:blipFill>
          <a:blip r:embed="rId9" cstate="print"/>
          <a:srcRect l="89177" t="42445" r="6459" b="42220"/>
          <a:stretch>
            <a:fillRect/>
          </a:stretch>
        </p:blipFill>
        <p:spPr bwMode="auto">
          <a:xfrm>
            <a:off x="8610600" y="2387948"/>
            <a:ext cx="411163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61"/>
          <p:cNvGrpSpPr>
            <a:grpSpLocks/>
          </p:cNvGrpSpPr>
          <p:nvPr/>
        </p:nvGrpSpPr>
        <p:grpSpPr bwMode="auto">
          <a:xfrm>
            <a:off x="7078663" y="2572098"/>
            <a:ext cx="1576387" cy="796925"/>
            <a:chOff x="189684" y="1377166"/>
            <a:chExt cx="7166752" cy="4164486"/>
          </a:xfrm>
        </p:grpSpPr>
        <p:pic>
          <p:nvPicPr>
            <p:cNvPr id="34" name="Picture 62" descr="JFC1.bmp"/>
            <p:cNvPicPr>
              <a:picLocks noChangeAspect="1"/>
            </p:cNvPicPr>
            <p:nvPr/>
          </p:nvPicPr>
          <p:blipFill>
            <a:blip r:embed="rId10" cstate="print"/>
            <a:srcRect l="4329" t="53410" r="40564" b="19565"/>
            <a:stretch>
              <a:fillRect/>
            </a:stretch>
          </p:blipFill>
          <p:spPr bwMode="auto">
            <a:xfrm>
              <a:off x="395862" y="3587230"/>
              <a:ext cx="5038993" cy="1253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63" descr="JFC2.bmp"/>
            <p:cNvPicPr>
              <a:picLocks noChangeAspect="1"/>
            </p:cNvPicPr>
            <p:nvPr/>
          </p:nvPicPr>
          <p:blipFill>
            <a:blip r:embed="rId11" cstate="print"/>
            <a:srcRect l="2074" t="16609" r="68613" b="36810"/>
            <a:stretch>
              <a:fillRect/>
            </a:stretch>
          </p:blipFill>
          <p:spPr bwMode="auto">
            <a:xfrm>
              <a:off x="189684" y="1880203"/>
              <a:ext cx="2680316" cy="2160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64" descr="JFC3.bmp"/>
            <p:cNvPicPr>
              <a:picLocks noChangeAspect="1"/>
            </p:cNvPicPr>
            <p:nvPr/>
          </p:nvPicPr>
          <p:blipFill>
            <a:blip r:embed="rId12" cstate="print"/>
            <a:srcRect l="29312" t="16609" r="42728" b="36810"/>
            <a:stretch>
              <a:fillRect/>
            </a:stretch>
          </p:blipFill>
          <p:spPr bwMode="auto">
            <a:xfrm>
              <a:off x="2680316" y="1880203"/>
              <a:ext cx="2556608" cy="2160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65" descr="JFS_bot.bmp"/>
            <p:cNvPicPr>
              <a:picLocks noChangeAspect="1"/>
            </p:cNvPicPr>
            <p:nvPr/>
          </p:nvPicPr>
          <p:blipFill>
            <a:blip r:embed="rId13" cstate="print"/>
            <a:srcRect l="51770" t="53056" r="19550" b="4453"/>
            <a:stretch>
              <a:fillRect/>
            </a:stretch>
          </p:blipFill>
          <p:spPr bwMode="auto">
            <a:xfrm>
              <a:off x="4733850" y="3570737"/>
              <a:ext cx="2622586" cy="1970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6" descr="JFS_top.bmp"/>
            <p:cNvPicPr>
              <a:picLocks noChangeAspect="1"/>
            </p:cNvPicPr>
            <p:nvPr/>
          </p:nvPicPr>
          <p:blipFill>
            <a:blip r:embed="rId14" cstate="print"/>
            <a:srcRect l="51860" t="5763" r="19550" b="44633"/>
            <a:stretch>
              <a:fillRect/>
            </a:stretch>
          </p:blipFill>
          <p:spPr bwMode="auto">
            <a:xfrm>
              <a:off x="4742097" y="1377166"/>
              <a:ext cx="2614339" cy="230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" name="Picture 56" descr="ECT"/>
          <p:cNvPicPr>
            <a:picLocks noChangeAspect="1" noChangeArrowheads="1"/>
          </p:cNvPicPr>
          <p:nvPr/>
        </p:nvPicPr>
        <p:blipFill>
          <a:blip r:embed="rId15" cstate="print"/>
          <a:srcRect l="19920" t="29620" r="27698" b="8717"/>
          <a:stretch>
            <a:fillRect/>
          </a:stretch>
        </p:blipFill>
        <p:spPr bwMode="auto">
          <a:xfrm>
            <a:off x="6142038" y="1271935"/>
            <a:ext cx="9779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8" descr="A_frame.bmp"/>
          <p:cNvPicPr>
            <a:picLocks noChangeAspect="1"/>
          </p:cNvPicPr>
          <p:nvPr/>
        </p:nvPicPr>
        <p:blipFill>
          <a:blip r:embed="rId16" cstate="print"/>
          <a:srcRect l="14745" r="13155"/>
          <a:stretch>
            <a:fillRect/>
          </a:stretch>
        </p:blipFill>
        <p:spPr bwMode="auto">
          <a:xfrm>
            <a:off x="7131050" y="3218210"/>
            <a:ext cx="4921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9" descr="A_frame.bmp"/>
          <p:cNvPicPr>
            <a:picLocks noChangeAspect="1"/>
          </p:cNvPicPr>
          <p:nvPr/>
        </p:nvPicPr>
        <p:blipFill>
          <a:blip r:embed="rId16" cstate="print"/>
          <a:srcRect l="14745" r="13155"/>
          <a:stretch>
            <a:fillRect/>
          </a:stretch>
        </p:blipFill>
        <p:spPr bwMode="auto">
          <a:xfrm>
            <a:off x="2095500" y="3215035"/>
            <a:ext cx="4921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76" descr="truck_compressed.bmp"/>
          <p:cNvPicPr>
            <a:picLocks noChangeAspect="1"/>
          </p:cNvPicPr>
          <p:nvPr/>
        </p:nvPicPr>
        <p:blipFill>
          <a:blip r:embed="rId17" cstate="print"/>
          <a:srcRect l="10551" t="4144" r="9160" b="7962"/>
          <a:stretch>
            <a:fillRect/>
          </a:stretch>
        </p:blipFill>
        <p:spPr bwMode="auto">
          <a:xfrm>
            <a:off x="620713" y="3562698"/>
            <a:ext cx="7112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88"/>
          <p:cNvCxnSpPr>
            <a:cxnSpLocks noChangeShapeType="1"/>
          </p:cNvCxnSpPr>
          <p:nvPr/>
        </p:nvCxnSpPr>
        <p:spPr bwMode="auto">
          <a:xfrm rot="16200000" flipH="1">
            <a:off x="1008063" y="3472210"/>
            <a:ext cx="23495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4" name="Straight Connector 89"/>
          <p:cNvCxnSpPr>
            <a:cxnSpLocks noChangeShapeType="1"/>
          </p:cNvCxnSpPr>
          <p:nvPr/>
        </p:nvCxnSpPr>
        <p:spPr bwMode="auto">
          <a:xfrm rot="16200000" flipH="1">
            <a:off x="696913" y="3465860"/>
            <a:ext cx="23495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5" name="Picture 90" descr="truck_compressed.bmp"/>
          <p:cNvPicPr>
            <a:picLocks noChangeAspect="1"/>
          </p:cNvPicPr>
          <p:nvPr/>
        </p:nvPicPr>
        <p:blipFill>
          <a:blip r:embed="rId17" cstate="print"/>
          <a:srcRect l="10551" t="4144" r="9160" b="7962"/>
          <a:stretch>
            <a:fillRect/>
          </a:stretch>
        </p:blipFill>
        <p:spPr bwMode="auto">
          <a:xfrm>
            <a:off x="7951788" y="3559523"/>
            <a:ext cx="711200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Connector 91"/>
          <p:cNvCxnSpPr>
            <a:cxnSpLocks noChangeShapeType="1"/>
          </p:cNvCxnSpPr>
          <p:nvPr/>
        </p:nvCxnSpPr>
        <p:spPr bwMode="auto">
          <a:xfrm rot="16200000" flipH="1">
            <a:off x="8339138" y="3469035"/>
            <a:ext cx="23495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7" name="Straight Connector 92"/>
          <p:cNvCxnSpPr>
            <a:cxnSpLocks noChangeShapeType="1"/>
          </p:cNvCxnSpPr>
          <p:nvPr/>
        </p:nvCxnSpPr>
        <p:spPr bwMode="auto">
          <a:xfrm rot="16200000" flipH="1">
            <a:off x="8027988" y="3462685"/>
            <a:ext cx="23495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8" name="Picture 71" descr="JFC1.bmp"/>
          <p:cNvPicPr>
            <a:picLocks noChangeAspect="1"/>
          </p:cNvPicPr>
          <p:nvPr/>
        </p:nvPicPr>
        <p:blipFill>
          <a:blip r:embed="rId18" cstate="print"/>
          <a:srcRect l="40564" t="53410" r="4329" b="19565"/>
          <a:stretch>
            <a:fillRect/>
          </a:stretch>
        </p:blipFill>
        <p:spPr bwMode="auto">
          <a:xfrm>
            <a:off x="1031875" y="2995960"/>
            <a:ext cx="1109663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72" descr="JFC2.bmp"/>
          <p:cNvPicPr>
            <a:picLocks noChangeAspect="1"/>
          </p:cNvPicPr>
          <p:nvPr/>
        </p:nvPicPr>
        <p:blipFill>
          <a:blip r:embed="rId19" cstate="print"/>
          <a:srcRect l="68613" t="16609" r="2074" b="36810"/>
          <a:stretch>
            <a:fillRect/>
          </a:stretch>
        </p:blipFill>
        <p:spPr bwMode="auto">
          <a:xfrm>
            <a:off x="1597025" y="2668935"/>
            <a:ext cx="5889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73" descr="JFC3.bmp"/>
          <p:cNvPicPr>
            <a:picLocks noChangeAspect="1"/>
          </p:cNvPicPr>
          <p:nvPr/>
        </p:nvPicPr>
        <p:blipFill>
          <a:blip r:embed="rId20" cstate="print"/>
          <a:srcRect l="42728" t="16609" r="29312" b="36810"/>
          <a:stretch>
            <a:fillRect/>
          </a:stretch>
        </p:blipFill>
        <p:spPr bwMode="auto">
          <a:xfrm>
            <a:off x="1076325" y="2668935"/>
            <a:ext cx="5619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75" descr="JFS_top.bmp"/>
          <p:cNvPicPr>
            <a:picLocks noChangeAspect="1"/>
          </p:cNvPicPr>
          <p:nvPr/>
        </p:nvPicPr>
        <p:blipFill>
          <a:blip r:embed="rId21" cstate="print"/>
          <a:srcRect l="19550" t="5763" r="51860" b="44633"/>
          <a:stretch>
            <a:fillRect/>
          </a:stretch>
        </p:blipFill>
        <p:spPr bwMode="auto">
          <a:xfrm>
            <a:off x="609600" y="2572098"/>
            <a:ext cx="5746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4" descr="JFS_bot.bmp"/>
          <p:cNvPicPr>
            <a:picLocks noChangeAspect="1"/>
          </p:cNvPicPr>
          <p:nvPr/>
        </p:nvPicPr>
        <p:blipFill>
          <a:blip r:embed="rId22" cstate="print"/>
          <a:srcRect l="19550" t="53056" r="51770" b="4453"/>
          <a:stretch>
            <a:fillRect/>
          </a:stretch>
        </p:blipFill>
        <p:spPr bwMode="auto">
          <a:xfrm>
            <a:off x="609600" y="3008660"/>
            <a:ext cx="5778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46" descr="ECT"/>
          <p:cNvPicPr>
            <a:picLocks noChangeAspect="1" noChangeArrowheads="1"/>
          </p:cNvPicPr>
          <p:nvPr/>
        </p:nvPicPr>
        <p:blipFill>
          <a:blip r:embed="rId23" cstate="print"/>
          <a:srcRect l="27698" t="30087" r="19920" b="8717"/>
          <a:stretch>
            <a:fillRect/>
          </a:stretch>
        </p:blipFill>
        <p:spPr bwMode="auto">
          <a:xfrm>
            <a:off x="2163763" y="1287810"/>
            <a:ext cx="976312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72" descr="BWA.bmp"/>
          <p:cNvPicPr>
            <a:picLocks noChangeAspect="1"/>
          </p:cNvPicPr>
          <p:nvPr/>
        </p:nvPicPr>
        <p:blipFill>
          <a:blip r:embed="rId24" cstate="print"/>
          <a:srcRect l="27066" t="18855" r="14102" b="742"/>
          <a:stretch>
            <a:fillRect/>
          </a:stretch>
        </p:blipFill>
        <p:spPr bwMode="auto">
          <a:xfrm>
            <a:off x="7196138" y="1276698"/>
            <a:ext cx="365125" cy="402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74" descr="BWA.bmp"/>
          <p:cNvPicPr>
            <a:picLocks noChangeAspect="1"/>
          </p:cNvPicPr>
          <p:nvPr/>
        </p:nvPicPr>
        <p:blipFill>
          <a:blip r:embed="rId25" cstate="print"/>
          <a:srcRect l="14102" t="18855" r="27066" b="742"/>
          <a:stretch>
            <a:fillRect/>
          </a:stretch>
        </p:blipFill>
        <p:spPr bwMode="auto">
          <a:xfrm>
            <a:off x="1744663" y="1284635"/>
            <a:ext cx="363537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itre 1"/>
          <p:cNvSpPr txBox="1">
            <a:spLocks/>
          </p:cNvSpPr>
          <p:nvPr/>
        </p:nvSpPr>
        <p:spPr>
          <a:xfrm>
            <a:off x="457200" y="0"/>
            <a:ext cx="8229600" cy="7507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Détecteur ATLAS fermé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Espace réservé du contenu 2"/>
          <p:cNvSpPr txBox="1">
            <a:spLocks/>
          </p:cNvSpPr>
          <p:nvPr/>
        </p:nvSpPr>
        <p:spPr>
          <a:xfrm>
            <a:off x="457200" y="5412357"/>
            <a:ext cx="8229600" cy="104097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 d’accès possible au détecteur</a:t>
            </a:r>
            <a:r>
              <a:rPr kumimoji="0" lang="fr-F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interne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Espace réservé du pied de page 5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Massol</a:t>
            </a:r>
            <a:endParaRPr lang="fr-FR"/>
          </a:p>
        </p:txBody>
      </p:sp>
      <p:sp>
        <p:nvSpPr>
          <p:cNvPr id="63" name="Espace réservé du numéro de diapositive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88F6-27F7-4F24-AE7D-628F83E546EC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ECC Movement 00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5" y="908720"/>
            <a:ext cx="8208912" cy="54337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48680"/>
          </a:xfrm>
        </p:spPr>
        <p:txBody>
          <a:bodyPr/>
          <a:lstStyle/>
          <a:p>
            <a:r>
              <a:rPr lang="en-GB" sz="3200" dirty="0" smtClean="0"/>
              <a:t>Après extraction</a:t>
            </a:r>
            <a:endParaRPr lang="en-GB" sz="320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5225C-0A81-44EE-A8F2-838638E18B16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5225C-0A81-44EE-A8F2-838638E18B16}" type="slidenum">
              <a:rPr lang="en-GB" smtClean="0"/>
              <a:pPr/>
              <a:t>21</a:t>
            </a:fld>
            <a:endParaRPr lang="en-GB"/>
          </a:p>
        </p:txBody>
      </p:sp>
      <p:graphicFrame>
        <p:nvGraphicFramePr>
          <p:cNvPr id="6" name="Espace réservé du contenu 5"/>
          <p:cNvGraphicFramePr>
            <a:graphicFrameLocks noChangeAspect="1"/>
          </p:cNvGraphicFramePr>
          <p:nvPr>
            <p:ph idx="1"/>
          </p:nvPr>
        </p:nvGraphicFramePr>
        <p:xfrm>
          <a:off x="114320" y="836711"/>
          <a:ext cx="8922176" cy="5459399"/>
        </p:xfrm>
        <a:graphic>
          <a:graphicData uri="http://schemas.openxmlformats.org/presentationml/2006/ole">
            <p:oleObj spid="_x0000_s1026" name="Feuille de calcul" r:id="rId3" imgW="11534858" imgH="7058273" progId="Excel.Sheet.12">
              <p:embed/>
            </p:oleObj>
          </a:graphicData>
        </a:graphic>
      </p:graphicFrame>
      <p:sp>
        <p:nvSpPr>
          <p:cNvPr id="9" name="Titre 6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48680"/>
          </a:xfrm>
        </p:spPr>
        <p:txBody>
          <a:bodyPr/>
          <a:lstStyle/>
          <a:p>
            <a:r>
              <a:rPr lang="en-GB" sz="3200" dirty="0" err="1" smtClean="0"/>
              <a:t>Liste</a:t>
            </a:r>
            <a:r>
              <a:rPr lang="en-GB" sz="3200" dirty="0" smtClean="0"/>
              <a:t> des </a:t>
            </a:r>
            <a:r>
              <a:rPr lang="en-GB" sz="3200" dirty="0" err="1" smtClean="0"/>
              <a:t>opérations</a:t>
            </a:r>
            <a:endParaRPr lang="en-GB"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5" descr="truck_JFC1_A.bmp"/>
          <p:cNvPicPr>
            <a:picLocks noChangeAspect="1"/>
          </p:cNvPicPr>
          <p:nvPr/>
        </p:nvPicPr>
        <p:blipFill>
          <a:blip r:embed="rId2" cstate="print"/>
          <a:srcRect l="7370" t="4074" r="6613" b="7474"/>
          <a:stretch>
            <a:fillRect/>
          </a:stretch>
        </p:blipFill>
        <p:spPr bwMode="auto">
          <a:xfrm>
            <a:off x="7194550" y="3156495"/>
            <a:ext cx="10096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4" descr="truck_JFC1_C.bmp"/>
          <p:cNvPicPr>
            <a:picLocks noChangeAspect="1"/>
          </p:cNvPicPr>
          <p:nvPr/>
        </p:nvPicPr>
        <p:blipFill>
          <a:blip r:embed="rId3" cstate="print"/>
          <a:srcRect l="4951" t="3174" r="7635" b="9810"/>
          <a:stretch>
            <a:fillRect/>
          </a:stretch>
        </p:blipFill>
        <p:spPr bwMode="auto">
          <a:xfrm>
            <a:off x="1027113" y="3108870"/>
            <a:ext cx="1046162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71450" y="1272133"/>
            <a:ext cx="8845550" cy="366712"/>
            <a:chOff x="101" y="1541"/>
            <a:chExt cx="5572" cy="231"/>
          </a:xfrm>
        </p:grpSpPr>
        <p:sp>
          <p:nvSpPr>
            <p:cNvPr id="5" name="Text Box 51"/>
            <p:cNvSpPr txBox="1">
              <a:spLocks noChangeArrowheads="1"/>
            </p:cNvSpPr>
            <p:nvPr/>
          </p:nvSpPr>
          <p:spPr bwMode="auto">
            <a:xfrm>
              <a:off x="5133" y="1541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A</a:t>
              </a:r>
              <a:endParaRPr lang="fr-FR" sz="1800">
                <a:solidFill>
                  <a:schemeClr val="bg1"/>
                </a:solidFill>
              </a:endParaRPr>
            </a:p>
          </p:txBody>
        </p:sp>
        <p:sp>
          <p:nvSpPr>
            <p:cNvPr id="6" name="Text Box 52"/>
            <p:cNvSpPr txBox="1">
              <a:spLocks noChangeArrowheads="1"/>
            </p:cNvSpPr>
            <p:nvPr/>
          </p:nvSpPr>
          <p:spPr bwMode="auto">
            <a:xfrm>
              <a:off x="101" y="1541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C</a:t>
              </a:r>
              <a:endParaRPr lang="fr-FR" sz="180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3" descr="Base_scenario"/>
          <p:cNvPicPr>
            <a:picLocks noChangeAspect="1" noChangeArrowheads="1"/>
          </p:cNvPicPr>
          <p:nvPr/>
        </p:nvPicPr>
        <p:blipFill>
          <a:blip r:embed="rId4" cstate="print"/>
          <a:srcRect l="6459" t="26361" b="15790"/>
          <a:stretch>
            <a:fillRect/>
          </a:stretch>
        </p:blipFill>
        <p:spPr bwMode="auto">
          <a:xfrm>
            <a:off x="188913" y="1256258"/>
            <a:ext cx="88392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45"/>
          <p:cNvCxnSpPr>
            <a:cxnSpLocks noChangeShapeType="1"/>
          </p:cNvCxnSpPr>
          <p:nvPr/>
        </p:nvCxnSpPr>
        <p:spPr bwMode="auto">
          <a:xfrm>
            <a:off x="5286375" y="2932658"/>
            <a:ext cx="1066800" cy="0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9" name="Straight Connector 46"/>
          <p:cNvCxnSpPr>
            <a:cxnSpLocks noChangeShapeType="1"/>
          </p:cNvCxnSpPr>
          <p:nvPr/>
        </p:nvCxnSpPr>
        <p:spPr bwMode="auto">
          <a:xfrm>
            <a:off x="2916238" y="2932658"/>
            <a:ext cx="1066800" cy="0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AutoShape 39"/>
          <p:cNvSpPr>
            <a:spLocks noChangeArrowheads="1"/>
          </p:cNvSpPr>
          <p:nvPr/>
        </p:nvSpPr>
        <p:spPr bwMode="auto">
          <a:xfrm>
            <a:off x="2535238" y="3854995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1" name="AutoShape 40"/>
          <p:cNvSpPr>
            <a:spLocks noChangeArrowheads="1"/>
          </p:cNvSpPr>
          <p:nvPr/>
        </p:nvSpPr>
        <p:spPr bwMode="auto">
          <a:xfrm>
            <a:off x="3487738" y="3893095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2" name="AutoShape 41"/>
          <p:cNvSpPr>
            <a:spLocks noChangeArrowheads="1"/>
          </p:cNvSpPr>
          <p:nvPr/>
        </p:nvSpPr>
        <p:spPr bwMode="auto">
          <a:xfrm>
            <a:off x="3478213" y="4569370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3" name="AutoShape 42"/>
          <p:cNvSpPr>
            <a:spLocks noChangeArrowheads="1"/>
          </p:cNvSpPr>
          <p:nvPr/>
        </p:nvSpPr>
        <p:spPr bwMode="auto">
          <a:xfrm>
            <a:off x="6545263" y="3864520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4" name="AutoShape 43"/>
          <p:cNvSpPr>
            <a:spLocks noChangeArrowheads="1"/>
          </p:cNvSpPr>
          <p:nvPr/>
        </p:nvSpPr>
        <p:spPr bwMode="auto">
          <a:xfrm>
            <a:off x="5688013" y="4531270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sp>
        <p:nvSpPr>
          <p:cNvPr id="15" name="AutoShape 44"/>
          <p:cNvSpPr>
            <a:spLocks noChangeArrowheads="1"/>
          </p:cNvSpPr>
          <p:nvPr/>
        </p:nvSpPr>
        <p:spPr bwMode="auto">
          <a:xfrm>
            <a:off x="5697538" y="3902620"/>
            <a:ext cx="104775" cy="257175"/>
          </a:xfrm>
          <a:prstGeom prst="upArrow">
            <a:avLst>
              <a:gd name="adj1" fmla="val 50000"/>
              <a:gd name="adj2" fmla="val 61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sz="1800"/>
          </a:p>
        </p:txBody>
      </p:sp>
      <p:cxnSp>
        <p:nvCxnSpPr>
          <p:cNvPr id="16" name="Straight Connector 53"/>
          <p:cNvCxnSpPr>
            <a:cxnSpLocks noChangeShapeType="1"/>
          </p:cNvCxnSpPr>
          <p:nvPr/>
        </p:nvCxnSpPr>
        <p:spPr bwMode="auto">
          <a:xfrm>
            <a:off x="6353175" y="2940595"/>
            <a:ext cx="931863" cy="9525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Straight Connector 54"/>
          <p:cNvCxnSpPr>
            <a:cxnSpLocks noChangeShapeType="1"/>
          </p:cNvCxnSpPr>
          <p:nvPr/>
        </p:nvCxnSpPr>
        <p:spPr bwMode="auto">
          <a:xfrm>
            <a:off x="2052638" y="2923133"/>
            <a:ext cx="931862" cy="9525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Straight Connector 55"/>
          <p:cNvCxnSpPr>
            <a:cxnSpLocks noChangeShapeType="1"/>
          </p:cNvCxnSpPr>
          <p:nvPr/>
        </p:nvCxnSpPr>
        <p:spPr bwMode="auto">
          <a:xfrm flipV="1">
            <a:off x="1036638" y="2924720"/>
            <a:ext cx="1033462" cy="7938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Straight Connector 56"/>
          <p:cNvCxnSpPr>
            <a:cxnSpLocks noChangeShapeType="1"/>
          </p:cNvCxnSpPr>
          <p:nvPr/>
        </p:nvCxnSpPr>
        <p:spPr bwMode="auto">
          <a:xfrm flipV="1">
            <a:off x="7208838" y="2932658"/>
            <a:ext cx="1033462" cy="7937"/>
          </a:xfrm>
          <a:prstGeom prst="line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0" name="Picture 3" descr="Base_scenario"/>
          <p:cNvPicPr>
            <a:picLocks noChangeAspect="1" noChangeArrowheads="1"/>
          </p:cNvPicPr>
          <p:nvPr/>
        </p:nvPicPr>
        <p:blipFill>
          <a:blip r:embed="rId5" cstate="print"/>
          <a:srcRect l="89177" t="42445" r="6459" b="42220"/>
          <a:stretch>
            <a:fillRect/>
          </a:stretch>
        </p:blipFill>
        <p:spPr bwMode="auto">
          <a:xfrm>
            <a:off x="8613775" y="2375445"/>
            <a:ext cx="411163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2" descr="BWA.bmp"/>
          <p:cNvPicPr>
            <a:picLocks noChangeAspect="1"/>
          </p:cNvPicPr>
          <p:nvPr/>
        </p:nvPicPr>
        <p:blipFill>
          <a:blip r:embed="rId6" cstate="print"/>
          <a:srcRect l="27066" t="18855" r="14102" b="742"/>
          <a:stretch>
            <a:fillRect/>
          </a:stretch>
        </p:blipFill>
        <p:spPr bwMode="auto">
          <a:xfrm>
            <a:off x="8262938" y="1280070"/>
            <a:ext cx="365125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4" descr="BWA.bmp"/>
          <p:cNvPicPr>
            <a:picLocks noChangeAspect="1"/>
          </p:cNvPicPr>
          <p:nvPr/>
        </p:nvPicPr>
        <p:blipFill>
          <a:blip r:embed="rId7" cstate="print"/>
          <a:srcRect l="14102" t="18855" r="27066" b="742"/>
          <a:stretch>
            <a:fillRect/>
          </a:stretch>
        </p:blipFill>
        <p:spPr bwMode="auto">
          <a:xfrm>
            <a:off x="623888" y="1278483"/>
            <a:ext cx="363537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7" descr="Truck_C_scenario"/>
          <p:cNvPicPr>
            <a:picLocks noChangeAspect="1" noChangeArrowheads="1"/>
          </p:cNvPicPr>
          <p:nvPr/>
        </p:nvPicPr>
        <p:blipFill>
          <a:blip r:embed="rId8" cstate="print"/>
          <a:srcRect l="33968" t="20833" r="5435" b="12500"/>
          <a:stretch>
            <a:fillRect/>
          </a:stretch>
        </p:blipFill>
        <p:spPr bwMode="auto">
          <a:xfrm>
            <a:off x="7205663" y="3747045"/>
            <a:ext cx="10620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5" descr="Truck_A_scenario"/>
          <p:cNvPicPr>
            <a:picLocks noChangeAspect="1" noChangeArrowheads="1"/>
          </p:cNvPicPr>
          <p:nvPr/>
        </p:nvPicPr>
        <p:blipFill>
          <a:blip r:embed="rId9" cstate="print"/>
          <a:srcRect t="13239" r="25845" b="12529"/>
          <a:stretch>
            <a:fillRect/>
          </a:stretch>
        </p:blipFill>
        <p:spPr bwMode="auto">
          <a:xfrm>
            <a:off x="1031875" y="3777208"/>
            <a:ext cx="10795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50"/>
          <p:cNvGrpSpPr>
            <a:grpSpLocks/>
          </p:cNvGrpSpPr>
          <p:nvPr/>
        </p:nvGrpSpPr>
        <p:grpSpPr bwMode="auto">
          <a:xfrm>
            <a:off x="1027113" y="1280070"/>
            <a:ext cx="7940675" cy="384175"/>
            <a:chOff x="640" y="1546"/>
            <a:chExt cx="5002" cy="242"/>
          </a:xfrm>
        </p:grpSpPr>
        <p:sp>
          <p:nvSpPr>
            <p:cNvPr id="26" name="Text Box 52"/>
            <p:cNvSpPr txBox="1">
              <a:spLocks noChangeArrowheads="1"/>
            </p:cNvSpPr>
            <p:nvPr/>
          </p:nvSpPr>
          <p:spPr bwMode="auto">
            <a:xfrm>
              <a:off x="640" y="1546"/>
              <a:ext cx="5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C</a:t>
              </a:r>
              <a:endParaRPr lang="fr-FR" sz="1800">
                <a:solidFill>
                  <a:schemeClr val="bg1"/>
                </a:solidFill>
              </a:endParaRPr>
            </a:p>
          </p:txBody>
        </p:sp>
        <p:sp>
          <p:nvSpPr>
            <p:cNvPr id="27" name="Text Box 51"/>
            <p:cNvSpPr txBox="1">
              <a:spLocks noChangeArrowheads="1"/>
            </p:cNvSpPr>
            <p:nvPr/>
          </p:nvSpPr>
          <p:spPr bwMode="auto">
            <a:xfrm>
              <a:off x="5102" y="1557"/>
              <a:ext cx="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</a:rPr>
                <a:t>Side A</a:t>
              </a:r>
              <a:endParaRPr lang="fr-FR" sz="180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8" descr="EB_scenario"/>
          <p:cNvPicPr>
            <a:picLocks noChangeAspect="1" noChangeArrowheads="1"/>
          </p:cNvPicPr>
          <p:nvPr/>
        </p:nvPicPr>
        <p:blipFill>
          <a:blip r:embed="rId10" cstate="print"/>
          <a:srcRect l="37514" t="16583" r="10748" b="6364"/>
          <a:stretch>
            <a:fillRect/>
          </a:stretch>
        </p:blipFill>
        <p:spPr bwMode="auto">
          <a:xfrm>
            <a:off x="5880100" y="2078583"/>
            <a:ext cx="690563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36"/>
          <p:cNvGrpSpPr>
            <a:grpSpLocks/>
          </p:cNvGrpSpPr>
          <p:nvPr/>
        </p:nvGrpSpPr>
        <p:grpSpPr bwMode="auto">
          <a:xfrm flipH="1">
            <a:off x="7038975" y="2043658"/>
            <a:ext cx="339725" cy="1709737"/>
            <a:chOff x="2091267" y="3369733"/>
            <a:chExt cx="340540" cy="1710266"/>
          </a:xfrm>
        </p:grpSpPr>
        <p:pic>
          <p:nvPicPr>
            <p:cNvPr id="30" name="Picture 67" descr="Slide2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0367" y="3369733"/>
              <a:ext cx="201440" cy="1710266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31" name="Picture 68" descr="Slide5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91267" y="4154425"/>
              <a:ext cx="136107" cy="18051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pic>
        <p:nvPicPr>
          <p:cNvPr id="32" name="Picture 56" descr="ECT"/>
          <p:cNvPicPr>
            <a:picLocks noChangeAspect="1" noChangeArrowheads="1"/>
          </p:cNvPicPr>
          <p:nvPr/>
        </p:nvPicPr>
        <p:blipFill>
          <a:blip r:embed="rId13" cstate="print"/>
          <a:srcRect l="19920" t="29620" r="27698" b="8717"/>
          <a:stretch>
            <a:fillRect/>
          </a:stretch>
        </p:blipFill>
        <p:spPr bwMode="auto">
          <a:xfrm>
            <a:off x="7237413" y="1267370"/>
            <a:ext cx="9779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1"/>
          <p:cNvGrpSpPr>
            <a:grpSpLocks/>
          </p:cNvGrpSpPr>
          <p:nvPr/>
        </p:nvGrpSpPr>
        <p:grpSpPr bwMode="auto">
          <a:xfrm>
            <a:off x="5376863" y="2145258"/>
            <a:ext cx="465137" cy="1576387"/>
            <a:chOff x="2209798" y="1606596"/>
            <a:chExt cx="620266" cy="3653586"/>
          </a:xfrm>
        </p:grpSpPr>
        <p:cxnSp>
          <p:nvCxnSpPr>
            <p:cNvPr id="34" name="Straight Connector 71"/>
            <p:cNvCxnSpPr>
              <a:cxnSpLocks noChangeShapeType="1"/>
            </p:cNvCxnSpPr>
            <p:nvPr/>
          </p:nvCxnSpPr>
          <p:spPr bwMode="auto">
            <a:xfrm rot="16200000" flipH="1">
              <a:off x="698882" y="3135908"/>
              <a:ext cx="3631512" cy="60968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5" name="Straight Connector 72"/>
            <p:cNvCxnSpPr>
              <a:cxnSpLocks noChangeShapeType="1"/>
            </p:cNvCxnSpPr>
            <p:nvPr/>
          </p:nvCxnSpPr>
          <p:spPr bwMode="auto">
            <a:xfrm rot="5400000">
              <a:off x="698882" y="3135908"/>
              <a:ext cx="3631512" cy="60968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6" name="Straight Connector 73"/>
            <p:cNvCxnSpPr>
              <a:cxnSpLocks noChangeShapeType="1"/>
            </p:cNvCxnSpPr>
            <p:nvPr/>
          </p:nvCxnSpPr>
          <p:spPr bwMode="auto">
            <a:xfrm flipV="1">
              <a:off x="2209798" y="1606596"/>
              <a:ext cx="620266" cy="1839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7" name="Straight Connector 74"/>
            <p:cNvCxnSpPr>
              <a:cxnSpLocks noChangeShapeType="1"/>
            </p:cNvCxnSpPr>
            <p:nvPr/>
          </p:nvCxnSpPr>
          <p:spPr bwMode="auto">
            <a:xfrm>
              <a:off x="2209798" y="5256504"/>
              <a:ext cx="609682" cy="367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8" name="Straight Connector 75"/>
            <p:cNvCxnSpPr/>
            <p:nvPr/>
          </p:nvCxnSpPr>
          <p:spPr>
            <a:xfrm rot="5400000">
              <a:off x="395100" y="3439690"/>
              <a:ext cx="3631512" cy="2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76"/>
            <p:cNvCxnSpPr>
              <a:cxnSpLocks noChangeShapeType="1"/>
            </p:cNvCxnSpPr>
            <p:nvPr/>
          </p:nvCxnSpPr>
          <p:spPr bwMode="auto">
            <a:xfrm rot="5400000">
              <a:off x="1002666" y="3443368"/>
              <a:ext cx="3631510" cy="211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0" name="Straight Connector 77"/>
            <p:cNvCxnSpPr>
              <a:cxnSpLocks noChangeShapeType="1"/>
            </p:cNvCxnSpPr>
            <p:nvPr/>
          </p:nvCxnSpPr>
          <p:spPr bwMode="auto">
            <a:xfrm>
              <a:off x="2211914" y="2894366"/>
              <a:ext cx="605448" cy="367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1" name="Straight Connector 78"/>
            <p:cNvCxnSpPr>
              <a:cxnSpLocks noChangeShapeType="1"/>
            </p:cNvCxnSpPr>
            <p:nvPr/>
          </p:nvCxnSpPr>
          <p:spPr bwMode="auto">
            <a:xfrm>
              <a:off x="2211914" y="3733256"/>
              <a:ext cx="60544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2" name="Straight Connector 79"/>
            <p:cNvCxnSpPr>
              <a:cxnSpLocks noChangeShapeType="1"/>
            </p:cNvCxnSpPr>
            <p:nvPr/>
          </p:nvCxnSpPr>
          <p:spPr bwMode="auto">
            <a:xfrm>
              <a:off x="2211914" y="4572146"/>
              <a:ext cx="605448" cy="367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43" name="Straight Connector 80"/>
            <p:cNvCxnSpPr>
              <a:cxnSpLocks noChangeShapeType="1"/>
            </p:cNvCxnSpPr>
            <p:nvPr/>
          </p:nvCxnSpPr>
          <p:spPr bwMode="auto">
            <a:xfrm>
              <a:off x="2211914" y="2210008"/>
              <a:ext cx="60544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44" name="Group 33"/>
          <p:cNvGrpSpPr>
            <a:grpSpLocks/>
          </p:cNvGrpSpPr>
          <p:nvPr/>
        </p:nvGrpSpPr>
        <p:grpSpPr bwMode="auto">
          <a:xfrm>
            <a:off x="1925638" y="2059533"/>
            <a:ext cx="341312" cy="1709737"/>
            <a:chOff x="2091267" y="3369733"/>
            <a:chExt cx="340540" cy="1710266"/>
          </a:xfrm>
        </p:grpSpPr>
        <p:pic>
          <p:nvPicPr>
            <p:cNvPr id="45" name="Picture 82" descr="Slide2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0367" y="3369733"/>
              <a:ext cx="201440" cy="1710266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46" name="Picture 83" descr="Slide5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91267" y="4154425"/>
              <a:ext cx="136107" cy="180510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  <p:pic>
        <p:nvPicPr>
          <p:cNvPr id="47" name="Picture 46" descr="ECT"/>
          <p:cNvPicPr>
            <a:picLocks noChangeAspect="1" noChangeArrowheads="1"/>
          </p:cNvPicPr>
          <p:nvPr/>
        </p:nvPicPr>
        <p:blipFill>
          <a:blip r:embed="rId14" cstate="print"/>
          <a:srcRect l="27698" t="30087" r="19920" b="8717"/>
          <a:stretch>
            <a:fillRect/>
          </a:stretch>
        </p:blipFill>
        <p:spPr bwMode="auto">
          <a:xfrm>
            <a:off x="1093788" y="1283245"/>
            <a:ext cx="976312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7" descr="EB_scenario"/>
          <p:cNvPicPr>
            <a:picLocks noChangeAspect="1" noChangeArrowheads="1"/>
          </p:cNvPicPr>
          <p:nvPr/>
        </p:nvPicPr>
        <p:blipFill>
          <a:blip r:embed="rId15" cstate="print"/>
          <a:srcRect l="10748" t="16583" r="37514" b="6364"/>
          <a:stretch>
            <a:fillRect/>
          </a:stretch>
        </p:blipFill>
        <p:spPr bwMode="auto">
          <a:xfrm>
            <a:off x="2690813" y="2046833"/>
            <a:ext cx="690562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51"/>
          <p:cNvGrpSpPr/>
          <p:nvPr/>
        </p:nvGrpSpPr>
        <p:grpSpPr>
          <a:xfrm>
            <a:off x="6623527" y="2101758"/>
            <a:ext cx="209315" cy="1648705"/>
            <a:chOff x="2209799" y="1625599"/>
            <a:chExt cx="610396" cy="3634583"/>
          </a:xfrm>
          <a:scene3d>
            <a:camera prst="orthographicFront">
              <a:rot lat="0" lon="10800000" rev="0"/>
            </a:camera>
            <a:lightRig rig="threePt" dir="t"/>
          </a:scene3d>
        </p:grpSpPr>
        <p:cxnSp>
          <p:nvCxnSpPr>
            <p:cNvPr id="50" name="Straight Connector 87"/>
            <p:cNvCxnSpPr/>
            <p:nvPr/>
          </p:nvCxnSpPr>
          <p:spPr>
            <a:xfrm rot="16200000" flipH="1">
              <a:off x="698500" y="3136900"/>
              <a:ext cx="3632200" cy="60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88"/>
            <p:cNvCxnSpPr/>
            <p:nvPr/>
          </p:nvCxnSpPr>
          <p:spPr>
            <a:xfrm rot="5400000">
              <a:off x="698500" y="3136900"/>
              <a:ext cx="3632200" cy="6096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89"/>
            <p:cNvCxnSpPr/>
            <p:nvPr/>
          </p:nvCxnSpPr>
          <p:spPr>
            <a:xfrm>
              <a:off x="2209799" y="1625599"/>
              <a:ext cx="609601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90"/>
            <p:cNvCxnSpPr/>
            <p:nvPr/>
          </p:nvCxnSpPr>
          <p:spPr>
            <a:xfrm>
              <a:off x="2209799" y="5257800"/>
              <a:ext cx="609602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91"/>
            <p:cNvCxnSpPr/>
            <p:nvPr/>
          </p:nvCxnSpPr>
          <p:spPr>
            <a:xfrm rot="5400000">
              <a:off x="396081" y="3440112"/>
              <a:ext cx="363061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2"/>
            <p:cNvCxnSpPr/>
            <p:nvPr/>
          </p:nvCxnSpPr>
          <p:spPr>
            <a:xfrm rot="5400000">
              <a:off x="1003697" y="3443684"/>
              <a:ext cx="3631408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3"/>
            <p:cNvCxnSpPr/>
            <p:nvPr/>
          </p:nvCxnSpPr>
          <p:spPr>
            <a:xfrm>
              <a:off x="2212182" y="2894012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94"/>
            <p:cNvCxnSpPr/>
            <p:nvPr/>
          </p:nvCxnSpPr>
          <p:spPr>
            <a:xfrm>
              <a:off x="2212182" y="3732212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95"/>
            <p:cNvCxnSpPr/>
            <p:nvPr/>
          </p:nvCxnSpPr>
          <p:spPr>
            <a:xfrm>
              <a:off x="2212182" y="4572000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6"/>
            <p:cNvCxnSpPr/>
            <p:nvPr/>
          </p:nvCxnSpPr>
          <p:spPr>
            <a:xfrm>
              <a:off x="2212182" y="2209800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31"/>
          <p:cNvGrpSpPr>
            <a:grpSpLocks/>
          </p:cNvGrpSpPr>
          <p:nvPr/>
        </p:nvGrpSpPr>
        <p:grpSpPr bwMode="auto">
          <a:xfrm>
            <a:off x="3435350" y="2146845"/>
            <a:ext cx="465138" cy="1576388"/>
            <a:chOff x="2209798" y="1606596"/>
            <a:chExt cx="620266" cy="3653586"/>
          </a:xfrm>
        </p:grpSpPr>
        <p:cxnSp>
          <p:nvCxnSpPr>
            <p:cNvPr id="61" name="Straight Connector 98"/>
            <p:cNvCxnSpPr>
              <a:cxnSpLocks noChangeShapeType="1"/>
            </p:cNvCxnSpPr>
            <p:nvPr/>
          </p:nvCxnSpPr>
          <p:spPr bwMode="auto">
            <a:xfrm rot="16200000" flipH="1">
              <a:off x="698884" y="3135907"/>
              <a:ext cx="3631508" cy="60968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2" name="Straight Connector 99"/>
            <p:cNvCxnSpPr>
              <a:cxnSpLocks noChangeShapeType="1"/>
            </p:cNvCxnSpPr>
            <p:nvPr/>
          </p:nvCxnSpPr>
          <p:spPr bwMode="auto">
            <a:xfrm rot="5400000">
              <a:off x="698884" y="3135907"/>
              <a:ext cx="3631508" cy="60968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3" name="Straight Connector 100"/>
            <p:cNvCxnSpPr>
              <a:cxnSpLocks noChangeShapeType="1"/>
            </p:cNvCxnSpPr>
            <p:nvPr/>
          </p:nvCxnSpPr>
          <p:spPr bwMode="auto">
            <a:xfrm flipV="1">
              <a:off x="2209798" y="1606596"/>
              <a:ext cx="620266" cy="1839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4" name="Straight Connector 101"/>
            <p:cNvCxnSpPr>
              <a:cxnSpLocks noChangeShapeType="1"/>
            </p:cNvCxnSpPr>
            <p:nvPr/>
          </p:nvCxnSpPr>
          <p:spPr bwMode="auto">
            <a:xfrm>
              <a:off x="2209798" y="5256502"/>
              <a:ext cx="609681" cy="368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5" name="Straight Connector 102"/>
            <p:cNvCxnSpPr/>
            <p:nvPr/>
          </p:nvCxnSpPr>
          <p:spPr>
            <a:xfrm rot="5400000">
              <a:off x="395103" y="3439689"/>
              <a:ext cx="3631508" cy="21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103"/>
            <p:cNvCxnSpPr>
              <a:cxnSpLocks noChangeShapeType="1"/>
            </p:cNvCxnSpPr>
            <p:nvPr/>
          </p:nvCxnSpPr>
          <p:spPr bwMode="auto">
            <a:xfrm rot="5400000">
              <a:off x="1002665" y="3443369"/>
              <a:ext cx="3631510" cy="211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7" name="Straight Connector 104"/>
            <p:cNvCxnSpPr>
              <a:cxnSpLocks noChangeShapeType="1"/>
            </p:cNvCxnSpPr>
            <p:nvPr/>
          </p:nvCxnSpPr>
          <p:spPr bwMode="auto">
            <a:xfrm>
              <a:off x="2211916" y="2894365"/>
              <a:ext cx="605447" cy="368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8" name="Straight Connector 105"/>
            <p:cNvCxnSpPr>
              <a:cxnSpLocks noChangeShapeType="1"/>
            </p:cNvCxnSpPr>
            <p:nvPr/>
          </p:nvCxnSpPr>
          <p:spPr bwMode="auto">
            <a:xfrm>
              <a:off x="2211916" y="3733255"/>
              <a:ext cx="60544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69" name="Straight Connector 106"/>
            <p:cNvCxnSpPr>
              <a:cxnSpLocks noChangeShapeType="1"/>
            </p:cNvCxnSpPr>
            <p:nvPr/>
          </p:nvCxnSpPr>
          <p:spPr bwMode="auto">
            <a:xfrm>
              <a:off x="2211916" y="4572144"/>
              <a:ext cx="605447" cy="368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0" name="Straight Connector 107"/>
            <p:cNvCxnSpPr>
              <a:cxnSpLocks noChangeShapeType="1"/>
            </p:cNvCxnSpPr>
            <p:nvPr/>
          </p:nvCxnSpPr>
          <p:spPr bwMode="auto">
            <a:xfrm>
              <a:off x="2211916" y="2210008"/>
              <a:ext cx="60544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71" name="Group 51"/>
          <p:cNvGrpSpPr/>
          <p:nvPr/>
        </p:nvGrpSpPr>
        <p:grpSpPr>
          <a:xfrm>
            <a:off x="2416991" y="2103237"/>
            <a:ext cx="209315" cy="1648705"/>
            <a:chOff x="2209799" y="1625599"/>
            <a:chExt cx="610396" cy="3634583"/>
          </a:xfrm>
          <a:scene3d>
            <a:camera prst="orthographicFront">
              <a:rot lat="0" lon="10800000" rev="0"/>
            </a:camera>
            <a:lightRig rig="threePt" dir="t"/>
          </a:scene3d>
        </p:grpSpPr>
        <p:cxnSp>
          <p:nvCxnSpPr>
            <p:cNvPr id="72" name="Straight Connector 109"/>
            <p:cNvCxnSpPr/>
            <p:nvPr/>
          </p:nvCxnSpPr>
          <p:spPr>
            <a:xfrm rot="16200000" flipH="1">
              <a:off x="698500" y="3136900"/>
              <a:ext cx="3632200" cy="609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10"/>
            <p:cNvCxnSpPr/>
            <p:nvPr/>
          </p:nvCxnSpPr>
          <p:spPr>
            <a:xfrm rot="5400000">
              <a:off x="698500" y="3136900"/>
              <a:ext cx="3632200" cy="6096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11"/>
            <p:cNvCxnSpPr/>
            <p:nvPr/>
          </p:nvCxnSpPr>
          <p:spPr>
            <a:xfrm>
              <a:off x="2209799" y="1625599"/>
              <a:ext cx="609601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12"/>
            <p:cNvCxnSpPr/>
            <p:nvPr/>
          </p:nvCxnSpPr>
          <p:spPr>
            <a:xfrm>
              <a:off x="2209799" y="5257800"/>
              <a:ext cx="609602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13"/>
            <p:cNvCxnSpPr/>
            <p:nvPr/>
          </p:nvCxnSpPr>
          <p:spPr>
            <a:xfrm rot="5400000">
              <a:off x="396081" y="3440112"/>
              <a:ext cx="363061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14"/>
            <p:cNvCxnSpPr/>
            <p:nvPr/>
          </p:nvCxnSpPr>
          <p:spPr>
            <a:xfrm rot="5400000">
              <a:off x="1003697" y="3443684"/>
              <a:ext cx="3631408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15"/>
            <p:cNvCxnSpPr/>
            <p:nvPr/>
          </p:nvCxnSpPr>
          <p:spPr>
            <a:xfrm>
              <a:off x="2212182" y="2894012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116"/>
            <p:cNvCxnSpPr/>
            <p:nvPr/>
          </p:nvCxnSpPr>
          <p:spPr>
            <a:xfrm>
              <a:off x="2212182" y="3732212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17"/>
            <p:cNvCxnSpPr/>
            <p:nvPr/>
          </p:nvCxnSpPr>
          <p:spPr>
            <a:xfrm>
              <a:off x="2212182" y="4572000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118"/>
            <p:cNvCxnSpPr/>
            <p:nvPr/>
          </p:nvCxnSpPr>
          <p:spPr>
            <a:xfrm>
              <a:off x="2212182" y="2209800"/>
              <a:ext cx="606425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itre 1"/>
          <p:cNvSpPr txBox="1">
            <a:spLocks/>
          </p:cNvSpPr>
          <p:nvPr/>
        </p:nvSpPr>
        <p:spPr>
          <a:xfrm>
            <a:off x="457200" y="0"/>
            <a:ext cx="8229600" cy="7647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Détecteur ATLAS en ouverture standard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3" name="Espace réservé du contenu 2"/>
          <p:cNvSpPr txBox="1">
            <a:spLocks/>
          </p:cNvSpPr>
          <p:nvPr/>
        </p:nvSpPr>
        <p:spPr>
          <a:xfrm>
            <a:off x="457200" y="5301208"/>
            <a:ext cx="8229600" cy="104097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2800" dirty="0" smtClean="0"/>
              <a:t>A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ccès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possible avec ouverture de</a:t>
            </a:r>
            <a:r>
              <a:rPr kumimoji="0" lang="fr-F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3,10m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FR" sz="2800" baseline="0" dirty="0" smtClean="0"/>
              <a:t>Ascenseur</a:t>
            </a:r>
            <a:r>
              <a:rPr lang="fr-FR" sz="2800" dirty="0" smtClean="0"/>
              <a:t> : 1350mm x 580mm, 310kg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5" name="Espace réservé du pied de page 8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Massol</a:t>
            </a:r>
            <a:endParaRPr lang="fr-FR"/>
          </a:p>
        </p:txBody>
      </p:sp>
      <p:sp>
        <p:nvSpPr>
          <p:cNvPr id="86" name="Espace réservé du numéro de diapositive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88F6-27F7-4F24-AE7D-628F83E546EC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3A1143-9019-470B-9AE6-4417B84AE153}" type="slidenum">
              <a:rPr lang="en-US"/>
              <a:pPr/>
              <a:t>4</a:t>
            </a:fld>
            <a:endParaRPr lang="en-US"/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 cstate="print"/>
          <a:srcRect l="11407" r="6442"/>
          <a:stretch>
            <a:fillRect/>
          </a:stretch>
        </p:blipFill>
        <p:spPr bwMode="auto">
          <a:xfrm>
            <a:off x="1" y="1196752"/>
            <a:ext cx="5004047" cy="427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 cstate="print"/>
          <a:srcRect t="18935" b="3410"/>
          <a:stretch>
            <a:fillRect/>
          </a:stretch>
        </p:blipFill>
        <p:spPr bwMode="auto">
          <a:xfrm>
            <a:off x="5087938" y="1196752"/>
            <a:ext cx="4056062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0"/>
            <a:ext cx="9144000" cy="9087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Accès au d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étecteur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interne en ouverture standard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457200" y="0"/>
            <a:ext cx="822960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 environnement</a:t>
            </a:r>
            <a:r>
              <a:rPr kumimoji="0" lang="fr-F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hostile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6" descr="activation_map_1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836712"/>
            <a:ext cx="8496944" cy="5455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Nicolas Massol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488F6-27F7-4F24-AE7D-628F83E546EC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6095DC-E71F-4FA8-A3C7-0AF8F47A020D}" type="slidenum">
              <a:rPr lang="en-US"/>
              <a:pPr/>
              <a:t>6</a:t>
            </a:fld>
            <a:endParaRPr lang="en-US"/>
          </a:p>
        </p:txBody>
      </p:sp>
      <p:pic>
        <p:nvPicPr>
          <p:cNvPr id="15363" name="Picture 2" descr="atlas_3d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0" y="836712"/>
            <a:ext cx="517048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899592" y="0"/>
            <a:ext cx="7280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 grande ouverture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0" y="782638"/>
            <a:ext cx="26479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End Cap Toroid en position garage sur le côté</a:t>
            </a:r>
          </a:p>
        </p:txBody>
      </p:sp>
      <p:cxnSp>
        <p:nvCxnSpPr>
          <p:cNvPr id="8" name="Straight Arrow Connector 7"/>
          <p:cNvCxnSpPr>
            <a:cxnSpLocks noChangeShapeType="1"/>
            <a:stCxn id="15365" idx="2"/>
          </p:cNvCxnSpPr>
          <p:nvPr/>
        </p:nvCxnSpPr>
        <p:spPr bwMode="auto">
          <a:xfrm rot="16200000" flipH="1">
            <a:off x="1235075" y="1457325"/>
            <a:ext cx="1427163" cy="1249363"/>
          </a:xfrm>
          <a:prstGeom prst="straightConnector1">
            <a:avLst/>
          </a:prstGeom>
          <a:noFill/>
          <a:ln w="25400">
            <a:solidFill>
              <a:srgbClr val="222268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0" y="5384800"/>
            <a:ext cx="2716213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sz="1600"/>
              <a:t>2 HF trucks utilisés par côté</a:t>
            </a:r>
          </a:p>
        </p:txBody>
      </p:sp>
      <p:cxnSp>
        <p:nvCxnSpPr>
          <p:cNvPr id="11" name="Straight Arrow Connector 10"/>
          <p:cNvCxnSpPr>
            <a:cxnSpLocks noChangeShapeType="1"/>
            <a:stCxn id="15367" idx="3"/>
          </p:cNvCxnSpPr>
          <p:nvPr/>
        </p:nvCxnSpPr>
        <p:spPr bwMode="auto">
          <a:xfrm flipV="1">
            <a:off x="2716213" y="4972050"/>
            <a:ext cx="450850" cy="582613"/>
          </a:xfrm>
          <a:prstGeom prst="straightConnector1">
            <a:avLst/>
          </a:prstGeom>
          <a:noFill/>
          <a:ln w="25400">
            <a:solidFill>
              <a:srgbClr val="222268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  <a:stCxn id="15367" idx="3"/>
          </p:cNvCxnSpPr>
          <p:nvPr/>
        </p:nvCxnSpPr>
        <p:spPr bwMode="auto">
          <a:xfrm flipV="1">
            <a:off x="2716213" y="5416550"/>
            <a:ext cx="1228725" cy="138113"/>
          </a:xfrm>
          <a:prstGeom prst="straightConnector1">
            <a:avLst/>
          </a:prstGeom>
          <a:noFill/>
          <a:ln w="25400">
            <a:solidFill>
              <a:srgbClr val="222268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6043613" y="5795540"/>
            <a:ext cx="3100387" cy="585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A" sz="1600" dirty="0"/>
              <a:t>Calorimètre bouchon translaté au maximum (≈11.5 m)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16200000" flipV="1">
            <a:off x="4726782" y="4685506"/>
            <a:ext cx="1841500" cy="966787"/>
          </a:xfrm>
          <a:prstGeom prst="straightConnector1">
            <a:avLst/>
          </a:prstGeom>
          <a:noFill/>
          <a:ln w="25400">
            <a:solidFill>
              <a:srgbClr val="222268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372" name="TextBox 19"/>
          <p:cNvSpPr txBox="1">
            <a:spLocks noChangeArrowheads="1"/>
          </p:cNvSpPr>
          <p:nvPr/>
        </p:nvSpPr>
        <p:spPr bwMode="auto">
          <a:xfrm>
            <a:off x="6686550" y="2809875"/>
            <a:ext cx="2457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/>
              <a:t>6 minivans donnant l’accès à l’Inner Detector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5684838" y="3086100"/>
            <a:ext cx="1203325" cy="7620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Nicolas </a:t>
            </a:r>
            <a:r>
              <a:rPr lang="en-GB" dirty="0" err="1" smtClean="0"/>
              <a:t>Massol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8158138-37D1-4BBA-989F-D5EE50D340FF}" type="slidenum">
              <a:rPr lang="en-US"/>
              <a:pPr/>
              <a:t>7</a:t>
            </a:fld>
            <a:endParaRPr lang="en-US"/>
          </a:p>
        </p:txBody>
      </p:sp>
      <p:pic>
        <p:nvPicPr>
          <p:cNvPr id="20483" name="Picture 2" descr="calor-EC-A-mov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805822"/>
            <a:ext cx="8280920" cy="554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99592" y="0"/>
            <a:ext cx="7280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 grande ouverture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CDAACF-13A5-4027-823D-EAF8CDE4615A}" type="slidenum">
              <a:rPr lang="en-US"/>
              <a:pPr/>
              <a:t>8</a:t>
            </a:fld>
            <a:endParaRPr lang="en-US"/>
          </a:p>
        </p:txBody>
      </p:sp>
      <p:pic>
        <p:nvPicPr>
          <p:cNvPr id="17411" name="Picture 64" descr="PICT00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7791450" cy="548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899592" y="0"/>
            <a:ext cx="7280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 grande ouverture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7EA25C-FE91-4274-A3C2-C5EB645C9849}" type="slidenum">
              <a:rPr lang="en-US"/>
              <a:pPr/>
              <a:t>9</a:t>
            </a:fld>
            <a:endParaRPr lang="en-US"/>
          </a:p>
        </p:txBody>
      </p:sp>
      <p:pic>
        <p:nvPicPr>
          <p:cNvPr id="26628" name="Picture 2" descr="pour_bridge3.jpg"/>
          <p:cNvPicPr>
            <a:picLocks noChangeAspect="1"/>
          </p:cNvPicPr>
          <p:nvPr/>
        </p:nvPicPr>
        <p:blipFill>
          <a:blip r:embed="rId2" cstate="print"/>
          <a:srcRect l="10403" t="7468" r="12874" b="3302"/>
          <a:stretch>
            <a:fillRect/>
          </a:stretch>
        </p:blipFill>
        <p:spPr bwMode="auto">
          <a:xfrm>
            <a:off x="206375" y="1028154"/>
            <a:ext cx="3897313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Nicolas Massol</a:t>
            </a:r>
            <a:endParaRPr lang="en-GB"/>
          </a:p>
        </p:txBody>
      </p: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4139931" y="908720"/>
            <a:ext cx="4896566" cy="5256583"/>
            <a:chOff x="5775" y="908"/>
            <a:chExt cx="8201" cy="9272"/>
          </a:xfrm>
        </p:grpSpPr>
        <p:pic>
          <p:nvPicPr>
            <p:cNvPr id="8" name="Picture 90"/>
            <p:cNvPicPr>
              <a:picLocks noChangeAspect="1" noChangeArrowheads="1"/>
            </p:cNvPicPr>
            <p:nvPr/>
          </p:nvPicPr>
          <p:blipFill>
            <a:blip r:embed="rId3" cstate="print"/>
            <a:srcRect l="2712" r="3051"/>
            <a:stretch>
              <a:fillRect/>
            </a:stretch>
          </p:blipFill>
          <p:spPr bwMode="auto">
            <a:xfrm>
              <a:off x="5775" y="908"/>
              <a:ext cx="8201" cy="9272"/>
            </a:xfrm>
            <a:prstGeom prst="rect">
              <a:avLst/>
            </a:prstGeom>
            <a:noFill/>
          </p:spPr>
        </p:pic>
        <p:pic>
          <p:nvPicPr>
            <p:cNvPr id="9" name="Picture 9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01" y="1001"/>
              <a:ext cx="3185" cy="490"/>
            </a:xfrm>
            <a:prstGeom prst="rect">
              <a:avLst/>
            </a:prstGeom>
            <a:noFill/>
          </p:spPr>
        </p:pic>
        <p:grpSp>
          <p:nvGrpSpPr>
            <p:cNvPr id="10" name="Group 92"/>
            <p:cNvGrpSpPr>
              <a:grpSpLocks/>
            </p:cNvGrpSpPr>
            <p:nvPr/>
          </p:nvGrpSpPr>
          <p:grpSpPr bwMode="auto">
            <a:xfrm>
              <a:off x="8447" y="1121"/>
              <a:ext cx="2695" cy="186"/>
              <a:chOff x="8447" y="1121"/>
              <a:chExt cx="2695" cy="186"/>
            </a:xfrm>
          </p:grpSpPr>
          <p:sp>
            <p:nvSpPr>
              <p:cNvPr id="38" name="Freeform 93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159" y="0"/>
                  </a:cxn>
                  <a:cxn ang="0">
                    <a:pos x="149" y="6"/>
                  </a:cxn>
                  <a:cxn ang="0">
                    <a:pos x="0" y="93"/>
                  </a:cxn>
                  <a:cxn ang="0">
                    <a:pos x="159" y="186"/>
                  </a:cxn>
                  <a:cxn ang="0">
                    <a:pos x="171" y="183"/>
                  </a:cxn>
                  <a:cxn ang="0">
                    <a:pos x="177" y="173"/>
                  </a:cxn>
                  <a:cxn ang="0">
                    <a:pos x="182" y="164"/>
                  </a:cxn>
                  <a:cxn ang="0">
                    <a:pos x="179" y="151"/>
                  </a:cxn>
                  <a:cxn ang="0">
                    <a:pos x="169" y="146"/>
                  </a:cxn>
                  <a:cxn ang="0">
                    <a:pos x="114" y="113"/>
                  </a:cxn>
                  <a:cxn ang="0">
                    <a:pos x="39" y="113"/>
                  </a:cxn>
                  <a:cxn ang="0">
                    <a:pos x="39" y="73"/>
                  </a:cxn>
                  <a:cxn ang="0">
                    <a:pos x="113" y="73"/>
                  </a:cxn>
                  <a:cxn ang="0">
                    <a:pos x="169" y="40"/>
                  </a:cxn>
                  <a:cxn ang="0">
                    <a:pos x="179" y="35"/>
                  </a:cxn>
                  <a:cxn ang="0">
                    <a:pos x="182" y="22"/>
                  </a:cxn>
                  <a:cxn ang="0">
                    <a:pos x="177" y="13"/>
                  </a:cxn>
                  <a:cxn ang="0">
                    <a:pos x="171" y="3"/>
                  </a:cxn>
                  <a:cxn ang="0">
                    <a:pos x="159" y="0"/>
                  </a:cxn>
                </a:cxnLst>
                <a:rect l="0" t="0" r="r" b="b"/>
                <a:pathLst>
                  <a:path w="2695" h="186">
                    <a:moveTo>
                      <a:pt x="159" y="0"/>
                    </a:moveTo>
                    <a:lnTo>
                      <a:pt x="149" y="6"/>
                    </a:lnTo>
                    <a:lnTo>
                      <a:pt x="0" y="93"/>
                    </a:lnTo>
                    <a:lnTo>
                      <a:pt x="159" y="186"/>
                    </a:lnTo>
                    <a:lnTo>
                      <a:pt x="171" y="183"/>
                    </a:lnTo>
                    <a:lnTo>
                      <a:pt x="177" y="173"/>
                    </a:lnTo>
                    <a:lnTo>
                      <a:pt x="182" y="164"/>
                    </a:lnTo>
                    <a:lnTo>
                      <a:pt x="179" y="151"/>
                    </a:lnTo>
                    <a:lnTo>
                      <a:pt x="169" y="146"/>
                    </a:lnTo>
                    <a:lnTo>
                      <a:pt x="114" y="113"/>
                    </a:lnTo>
                    <a:lnTo>
                      <a:pt x="39" y="113"/>
                    </a:lnTo>
                    <a:lnTo>
                      <a:pt x="39" y="73"/>
                    </a:lnTo>
                    <a:lnTo>
                      <a:pt x="113" y="73"/>
                    </a:lnTo>
                    <a:lnTo>
                      <a:pt x="169" y="40"/>
                    </a:lnTo>
                    <a:lnTo>
                      <a:pt x="179" y="35"/>
                    </a:lnTo>
                    <a:lnTo>
                      <a:pt x="182" y="22"/>
                    </a:lnTo>
                    <a:lnTo>
                      <a:pt x="177" y="13"/>
                    </a:lnTo>
                    <a:lnTo>
                      <a:pt x="171" y="3"/>
                    </a:lnTo>
                    <a:lnTo>
                      <a:pt x="159" y="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9" name="Freeform 94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2615" y="93"/>
                  </a:cxn>
                  <a:cxn ang="0">
                    <a:pos x="2515" y="151"/>
                  </a:cxn>
                  <a:cxn ang="0">
                    <a:pos x="2512" y="164"/>
                  </a:cxn>
                  <a:cxn ang="0">
                    <a:pos x="2517" y="173"/>
                  </a:cxn>
                  <a:cxn ang="0">
                    <a:pos x="2523" y="183"/>
                  </a:cxn>
                  <a:cxn ang="0">
                    <a:pos x="2535" y="186"/>
                  </a:cxn>
                  <a:cxn ang="0">
                    <a:pos x="2660" y="113"/>
                  </a:cxn>
                  <a:cxn ang="0">
                    <a:pos x="2655" y="113"/>
                  </a:cxn>
                  <a:cxn ang="0">
                    <a:pos x="2655" y="110"/>
                  </a:cxn>
                  <a:cxn ang="0">
                    <a:pos x="2645" y="110"/>
                  </a:cxn>
                  <a:cxn ang="0">
                    <a:pos x="2615" y="93"/>
                  </a:cxn>
                </a:cxnLst>
                <a:rect l="0" t="0" r="r" b="b"/>
                <a:pathLst>
                  <a:path w="2695" h="186">
                    <a:moveTo>
                      <a:pt x="2615" y="93"/>
                    </a:moveTo>
                    <a:lnTo>
                      <a:pt x="2515" y="151"/>
                    </a:lnTo>
                    <a:lnTo>
                      <a:pt x="2512" y="164"/>
                    </a:lnTo>
                    <a:lnTo>
                      <a:pt x="2517" y="173"/>
                    </a:lnTo>
                    <a:lnTo>
                      <a:pt x="2523" y="183"/>
                    </a:lnTo>
                    <a:lnTo>
                      <a:pt x="2535" y="186"/>
                    </a:lnTo>
                    <a:lnTo>
                      <a:pt x="2660" y="113"/>
                    </a:lnTo>
                    <a:lnTo>
                      <a:pt x="2655" y="113"/>
                    </a:lnTo>
                    <a:lnTo>
                      <a:pt x="2655" y="110"/>
                    </a:lnTo>
                    <a:lnTo>
                      <a:pt x="2645" y="110"/>
                    </a:lnTo>
                    <a:lnTo>
                      <a:pt x="2615" y="9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0" name="Freeform 95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113" y="73"/>
                  </a:cxn>
                  <a:cxn ang="0">
                    <a:pos x="39" y="73"/>
                  </a:cxn>
                  <a:cxn ang="0">
                    <a:pos x="39" y="113"/>
                  </a:cxn>
                  <a:cxn ang="0">
                    <a:pos x="114" y="113"/>
                  </a:cxn>
                  <a:cxn ang="0">
                    <a:pos x="109" y="110"/>
                  </a:cxn>
                  <a:cxn ang="0">
                    <a:pos x="49" y="110"/>
                  </a:cxn>
                  <a:cxn ang="0">
                    <a:pos x="49" y="76"/>
                  </a:cxn>
                  <a:cxn ang="0">
                    <a:pos x="109" y="76"/>
                  </a:cxn>
                  <a:cxn ang="0">
                    <a:pos x="113" y="73"/>
                  </a:cxn>
                </a:cxnLst>
                <a:rect l="0" t="0" r="r" b="b"/>
                <a:pathLst>
                  <a:path w="2695" h="186">
                    <a:moveTo>
                      <a:pt x="113" y="73"/>
                    </a:moveTo>
                    <a:lnTo>
                      <a:pt x="39" y="73"/>
                    </a:lnTo>
                    <a:lnTo>
                      <a:pt x="39" y="113"/>
                    </a:lnTo>
                    <a:lnTo>
                      <a:pt x="114" y="113"/>
                    </a:lnTo>
                    <a:lnTo>
                      <a:pt x="109" y="110"/>
                    </a:lnTo>
                    <a:lnTo>
                      <a:pt x="49" y="110"/>
                    </a:lnTo>
                    <a:lnTo>
                      <a:pt x="49" y="76"/>
                    </a:lnTo>
                    <a:lnTo>
                      <a:pt x="109" y="76"/>
                    </a:lnTo>
                    <a:lnTo>
                      <a:pt x="113" y="7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1" name="Freeform 96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2581" y="73"/>
                  </a:cxn>
                  <a:cxn ang="0">
                    <a:pos x="113" y="73"/>
                  </a:cxn>
                  <a:cxn ang="0">
                    <a:pos x="79" y="93"/>
                  </a:cxn>
                  <a:cxn ang="0">
                    <a:pos x="114" y="113"/>
                  </a:cxn>
                  <a:cxn ang="0">
                    <a:pos x="2580" y="113"/>
                  </a:cxn>
                  <a:cxn ang="0">
                    <a:pos x="2615" y="93"/>
                  </a:cxn>
                  <a:cxn ang="0">
                    <a:pos x="2581" y="73"/>
                  </a:cxn>
                </a:cxnLst>
                <a:rect l="0" t="0" r="r" b="b"/>
                <a:pathLst>
                  <a:path w="2695" h="186">
                    <a:moveTo>
                      <a:pt x="2581" y="73"/>
                    </a:moveTo>
                    <a:lnTo>
                      <a:pt x="113" y="73"/>
                    </a:lnTo>
                    <a:lnTo>
                      <a:pt x="79" y="93"/>
                    </a:lnTo>
                    <a:lnTo>
                      <a:pt x="114" y="113"/>
                    </a:lnTo>
                    <a:lnTo>
                      <a:pt x="2580" y="113"/>
                    </a:lnTo>
                    <a:lnTo>
                      <a:pt x="2615" y="93"/>
                    </a:lnTo>
                    <a:lnTo>
                      <a:pt x="2581" y="7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2" name="Freeform 97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2660" y="73"/>
                  </a:cxn>
                  <a:cxn ang="0">
                    <a:pos x="2655" y="73"/>
                  </a:cxn>
                  <a:cxn ang="0">
                    <a:pos x="2655" y="113"/>
                  </a:cxn>
                  <a:cxn ang="0">
                    <a:pos x="2660" y="113"/>
                  </a:cxn>
                  <a:cxn ang="0">
                    <a:pos x="2694" y="93"/>
                  </a:cxn>
                  <a:cxn ang="0">
                    <a:pos x="2660" y="73"/>
                  </a:cxn>
                </a:cxnLst>
                <a:rect l="0" t="0" r="r" b="b"/>
                <a:pathLst>
                  <a:path w="2695" h="186">
                    <a:moveTo>
                      <a:pt x="2660" y="73"/>
                    </a:moveTo>
                    <a:lnTo>
                      <a:pt x="2655" y="73"/>
                    </a:lnTo>
                    <a:lnTo>
                      <a:pt x="2655" y="113"/>
                    </a:lnTo>
                    <a:lnTo>
                      <a:pt x="2660" y="113"/>
                    </a:lnTo>
                    <a:lnTo>
                      <a:pt x="2694" y="93"/>
                    </a:lnTo>
                    <a:lnTo>
                      <a:pt x="2660" y="7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3" name="Freeform 98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49" y="76"/>
                  </a:cxn>
                  <a:cxn ang="0">
                    <a:pos x="49" y="110"/>
                  </a:cxn>
                  <a:cxn ang="0">
                    <a:pos x="79" y="93"/>
                  </a:cxn>
                  <a:cxn ang="0">
                    <a:pos x="49" y="76"/>
                  </a:cxn>
                </a:cxnLst>
                <a:rect l="0" t="0" r="r" b="b"/>
                <a:pathLst>
                  <a:path w="2695" h="186">
                    <a:moveTo>
                      <a:pt x="49" y="76"/>
                    </a:moveTo>
                    <a:lnTo>
                      <a:pt x="49" y="110"/>
                    </a:lnTo>
                    <a:lnTo>
                      <a:pt x="79" y="93"/>
                    </a:lnTo>
                    <a:lnTo>
                      <a:pt x="49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" name="Freeform 99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79" y="93"/>
                  </a:cxn>
                  <a:cxn ang="0">
                    <a:pos x="49" y="110"/>
                  </a:cxn>
                  <a:cxn ang="0">
                    <a:pos x="109" y="110"/>
                  </a:cxn>
                  <a:cxn ang="0">
                    <a:pos x="79" y="93"/>
                  </a:cxn>
                </a:cxnLst>
                <a:rect l="0" t="0" r="r" b="b"/>
                <a:pathLst>
                  <a:path w="2695" h="186">
                    <a:moveTo>
                      <a:pt x="79" y="93"/>
                    </a:moveTo>
                    <a:lnTo>
                      <a:pt x="49" y="110"/>
                    </a:lnTo>
                    <a:lnTo>
                      <a:pt x="109" y="110"/>
                    </a:lnTo>
                    <a:lnTo>
                      <a:pt x="79" y="9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Freeform 100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2645" y="76"/>
                  </a:cxn>
                  <a:cxn ang="0">
                    <a:pos x="2615" y="93"/>
                  </a:cxn>
                  <a:cxn ang="0">
                    <a:pos x="2645" y="110"/>
                  </a:cxn>
                  <a:cxn ang="0">
                    <a:pos x="2645" y="76"/>
                  </a:cxn>
                </a:cxnLst>
                <a:rect l="0" t="0" r="r" b="b"/>
                <a:pathLst>
                  <a:path w="2695" h="186">
                    <a:moveTo>
                      <a:pt x="2645" y="76"/>
                    </a:moveTo>
                    <a:lnTo>
                      <a:pt x="2615" y="93"/>
                    </a:lnTo>
                    <a:lnTo>
                      <a:pt x="2645" y="110"/>
                    </a:lnTo>
                    <a:lnTo>
                      <a:pt x="2645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" name="Freeform 101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2655" y="76"/>
                  </a:cxn>
                  <a:cxn ang="0">
                    <a:pos x="2645" y="76"/>
                  </a:cxn>
                  <a:cxn ang="0">
                    <a:pos x="2645" y="110"/>
                  </a:cxn>
                  <a:cxn ang="0">
                    <a:pos x="2655" y="110"/>
                  </a:cxn>
                  <a:cxn ang="0">
                    <a:pos x="2655" y="76"/>
                  </a:cxn>
                </a:cxnLst>
                <a:rect l="0" t="0" r="r" b="b"/>
                <a:pathLst>
                  <a:path w="2695" h="186">
                    <a:moveTo>
                      <a:pt x="2655" y="76"/>
                    </a:moveTo>
                    <a:lnTo>
                      <a:pt x="2645" y="76"/>
                    </a:lnTo>
                    <a:lnTo>
                      <a:pt x="2645" y="110"/>
                    </a:lnTo>
                    <a:lnTo>
                      <a:pt x="2655" y="110"/>
                    </a:lnTo>
                    <a:lnTo>
                      <a:pt x="2655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" name="Freeform 102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109" y="76"/>
                  </a:cxn>
                  <a:cxn ang="0">
                    <a:pos x="49" y="76"/>
                  </a:cxn>
                  <a:cxn ang="0">
                    <a:pos x="79" y="93"/>
                  </a:cxn>
                  <a:cxn ang="0">
                    <a:pos x="109" y="76"/>
                  </a:cxn>
                </a:cxnLst>
                <a:rect l="0" t="0" r="r" b="b"/>
                <a:pathLst>
                  <a:path w="2695" h="186">
                    <a:moveTo>
                      <a:pt x="109" y="76"/>
                    </a:moveTo>
                    <a:lnTo>
                      <a:pt x="49" y="76"/>
                    </a:lnTo>
                    <a:lnTo>
                      <a:pt x="79" y="93"/>
                    </a:lnTo>
                    <a:lnTo>
                      <a:pt x="109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Freeform 103"/>
              <p:cNvSpPr>
                <a:spLocks/>
              </p:cNvSpPr>
              <p:nvPr/>
            </p:nvSpPr>
            <p:spPr bwMode="auto">
              <a:xfrm>
                <a:off x="8447" y="1121"/>
                <a:ext cx="2695" cy="186"/>
              </a:xfrm>
              <a:custGeom>
                <a:avLst/>
                <a:gdLst/>
                <a:ahLst/>
                <a:cxnLst>
                  <a:cxn ang="0">
                    <a:pos x="2535" y="0"/>
                  </a:cxn>
                  <a:cxn ang="0">
                    <a:pos x="2523" y="3"/>
                  </a:cxn>
                  <a:cxn ang="0">
                    <a:pos x="2517" y="13"/>
                  </a:cxn>
                  <a:cxn ang="0">
                    <a:pos x="2512" y="22"/>
                  </a:cxn>
                  <a:cxn ang="0">
                    <a:pos x="2515" y="35"/>
                  </a:cxn>
                  <a:cxn ang="0">
                    <a:pos x="2615" y="93"/>
                  </a:cxn>
                  <a:cxn ang="0">
                    <a:pos x="2645" y="76"/>
                  </a:cxn>
                  <a:cxn ang="0">
                    <a:pos x="2655" y="76"/>
                  </a:cxn>
                  <a:cxn ang="0">
                    <a:pos x="2655" y="73"/>
                  </a:cxn>
                  <a:cxn ang="0">
                    <a:pos x="2660" y="73"/>
                  </a:cxn>
                  <a:cxn ang="0">
                    <a:pos x="2545" y="6"/>
                  </a:cxn>
                  <a:cxn ang="0">
                    <a:pos x="2535" y="0"/>
                  </a:cxn>
                </a:cxnLst>
                <a:rect l="0" t="0" r="r" b="b"/>
                <a:pathLst>
                  <a:path w="2695" h="186">
                    <a:moveTo>
                      <a:pt x="2535" y="0"/>
                    </a:moveTo>
                    <a:lnTo>
                      <a:pt x="2523" y="3"/>
                    </a:lnTo>
                    <a:lnTo>
                      <a:pt x="2517" y="13"/>
                    </a:lnTo>
                    <a:lnTo>
                      <a:pt x="2512" y="22"/>
                    </a:lnTo>
                    <a:lnTo>
                      <a:pt x="2515" y="35"/>
                    </a:lnTo>
                    <a:lnTo>
                      <a:pt x="2615" y="93"/>
                    </a:lnTo>
                    <a:lnTo>
                      <a:pt x="2645" y="76"/>
                    </a:lnTo>
                    <a:lnTo>
                      <a:pt x="2655" y="76"/>
                    </a:lnTo>
                    <a:lnTo>
                      <a:pt x="2655" y="73"/>
                    </a:lnTo>
                    <a:lnTo>
                      <a:pt x="2660" y="73"/>
                    </a:lnTo>
                    <a:lnTo>
                      <a:pt x="2545" y="6"/>
                    </a:lnTo>
                    <a:lnTo>
                      <a:pt x="2535" y="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49" name="Picture 10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90" y="1001"/>
                <a:ext cx="2702" cy="490"/>
              </a:xfrm>
              <a:prstGeom prst="rect">
                <a:avLst/>
              </a:prstGeom>
              <a:noFill/>
            </p:spPr>
          </p:pic>
        </p:grpSp>
        <p:grpSp>
          <p:nvGrpSpPr>
            <p:cNvPr id="11" name="Group 105"/>
            <p:cNvGrpSpPr>
              <a:grpSpLocks/>
            </p:cNvGrpSpPr>
            <p:nvPr/>
          </p:nvGrpSpPr>
          <p:grpSpPr bwMode="auto">
            <a:xfrm>
              <a:off x="6236" y="1121"/>
              <a:ext cx="2210" cy="186"/>
              <a:chOff x="6236" y="1121"/>
              <a:chExt cx="2210" cy="186"/>
            </a:xfrm>
          </p:grpSpPr>
          <p:sp>
            <p:nvSpPr>
              <p:cNvPr id="26" name="Freeform 106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159" y="0"/>
                  </a:cxn>
                  <a:cxn ang="0">
                    <a:pos x="0" y="93"/>
                  </a:cxn>
                  <a:cxn ang="0">
                    <a:pos x="150" y="180"/>
                  </a:cxn>
                  <a:cxn ang="0">
                    <a:pos x="159" y="186"/>
                  </a:cxn>
                  <a:cxn ang="0">
                    <a:pos x="172" y="183"/>
                  </a:cxn>
                  <a:cxn ang="0">
                    <a:pos x="177" y="173"/>
                  </a:cxn>
                  <a:cxn ang="0">
                    <a:pos x="183" y="164"/>
                  </a:cxn>
                  <a:cxn ang="0">
                    <a:pos x="180" y="151"/>
                  </a:cxn>
                  <a:cxn ang="0">
                    <a:pos x="114" y="113"/>
                  </a:cxn>
                  <a:cxn ang="0">
                    <a:pos x="40" y="113"/>
                  </a:cxn>
                  <a:cxn ang="0">
                    <a:pos x="40" y="73"/>
                  </a:cxn>
                  <a:cxn ang="0">
                    <a:pos x="114" y="73"/>
                  </a:cxn>
                  <a:cxn ang="0">
                    <a:pos x="180" y="35"/>
                  </a:cxn>
                  <a:cxn ang="0">
                    <a:pos x="183" y="22"/>
                  </a:cxn>
                  <a:cxn ang="0">
                    <a:pos x="177" y="13"/>
                  </a:cxn>
                  <a:cxn ang="0">
                    <a:pos x="172" y="3"/>
                  </a:cxn>
                  <a:cxn ang="0">
                    <a:pos x="159" y="0"/>
                  </a:cxn>
                </a:cxnLst>
                <a:rect l="0" t="0" r="r" b="b"/>
                <a:pathLst>
                  <a:path w="2210" h="186">
                    <a:moveTo>
                      <a:pt x="159" y="0"/>
                    </a:moveTo>
                    <a:lnTo>
                      <a:pt x="0" y="93"/>
                    </a:lnTo>
                    <a:lnTo>
                      <a:pt x="150" y="180"/>
                    </a:lnTo>
                    <a:lnTo>
                      <a:pt x="159" y="186"/>
                    </a:lnTo>
                    <a:lnTo>
                      <a:pt x="172" y="183"/>
                    </a:lnTo>
                    <a:lnTo>
                      <a:pt x="177" y="173"/>
                    </a:lnTo>
                    <a:lnTo>
                      <a:pt x="183" y="164"/>
                    </a:lnTo>
                    <a:lnTo>
                      <a:pt x="180" y="151"/>
                    </a:lnTo>
                    <a:lnTo>
                      <a:pt x="114" y="113"/>
                    </a:lnTo>
                    <a:lnTo>
                      <a:pt x="40" y="113"/>
                    </a:lnTo>
                    <a:lnTo>
                      <a:pt x="40" y="73"/>
                    </a:lnTo>
                    <a:lnTo>
                      <a:pt x="114" y="73"/>
                    </a:lnTo>
                    <a:lnTo>
                      <a:pt x="180" y="35"/>
                    </a:lnTo>
                    <a:lnTo>
                      <a:pt x="183" y="22"/>
                    </a:lnTo>
                    <a:lnTo>
                      <a:pt x="177" y="13"/>
                    </a:lnTo>
                    <a:lnTo>
                      <a:pt x="172" y="3"/>
                    </a:lnTo>
                    <a:lnTo>
                      <a:pt x="159" y="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7" name="Freeform 107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2131" y="93"/>
                  </a:cxn>
                  <a:cxn ang="0">
                    <a:pos x="2031" y="151"/>
                  </a:cxn>
                  <a:cxn ang="0">
                    <a:pos x="2028" y="164"/>
                  </a:cxn>
                  <a:cxn ang="0">
                    <a:pos x="2034" y="173"/>
                  </a:cxn>
                  <a:cxn ang="0">
                    <a:pos x="2039" y="183"/>
                  </a:cxn>
                  <a:cxn ang="0">
                    <a:pos x="2052" y="186"/>
                  </a:cxn>
                  <a:cxn ang="0">
                    <a:pos x="2176" y="113"/>
                  </a:cxn>
                  <a:cxn ang="0">
                    <a:pos x="2171" y="113"/>
                  </a:cxn>
                  <a:cxn ang="0">
                    <a:pos x="2171" y="110"/>
                  </a:cxn>
                  <a:cxn ang="0">
                    <a:pos x="2161" y="110"/>
                  </a:cxn>
                  <a:cxn ang="0">
                    <a:pos x="2131" y="93"/>
                  </a:cxn>
                </a:cxnLst>
                <a:rect l="0" t="0" r="r" b="b"/>
                <a:pathLst>
                  <a:path w="2210" h="186">
                    <a:moveTo>
                      <a:pt x="2131" y="93"/>
                    </a:moveTo>
                    <a:lnTo>
                      <a:pt x="2031" y="151"/>
                    </a:lnTo>
                    <a:lnTo>
                      <a:pt x="2028" y="164"/>
                    </a:lnTo>
                    <a:lnTo>
                      <a:pt x="2034" y="173"/>
                    </a:lnTo>
                    <a:lnTo>
                      <a:pt x="2039" y="183"/>
                    </a:lnTo>
                    <a:lnTo>
                      <a:pt x="2052" y="186"/>
                    </a:lnTo>
                    <a:lnTo>
                      <a:pt x="2176" y="113"/>
                    </a:lnTo>
                    <a:lnTo>
                      <a:pt x="2171" y="113"/>
                    </a:lnTo>
                    <a:lnTo>
                      <a:pt x="2171" y="110"/>
                    </a:lnTo>
                    <a:lnTo>
                      <a:pt x="2161" y="110"/>
                    </a:lnTo>
                    <a:lnTo>
                      <a:pt x="2131" y="9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8" name="Freeform 108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114" y="73"/>
                  </a:cxn>
                  <a:cxn ang="0">
                    <a:pos x="40" y="73"/>
                  </a:cxn>
                  <a:cxn ang="0">
                    <a:pos x="40" y="113"/>
                  </a:cxn>
                  <a:cxn ang="0">
                    <a:pos x="114" y="113"/>
                  </a:cxn>
                  <a:cxn ang="0">
                    <a:pos x="109" y="110"/>
                  </a:cxn>
                  <a:cxn ang="0">
                    <a:pos x="50" y="110"/>
                  </a:cxn>
                  <a:cxn ang="0">
                    <a:pos x="50" y="76"/>
                  </a:cxn>
                  <a:cxn ang="0">
                    <a:pos x="109" y="76"/>
                  </a:cxn>
                  <a:cxn ang="0">
                    <a:pos x="114" y="73"/>
                  </a:cxn>
                </a:cxnLst>
                <a:rect l="0" t="0" r="r" b="b"/>
                <a:pathLst>
                  <a:path w="2210" h="186">
                    <a:moveTo>
                      <a:pt x="114" y="73"/>
                    </a:moveTo>
                    <a:lnTo>
                      <a:pt x="40" y="73"/>
                    </a:lnTo>
                    <a:lnTo>
                      <a:pt x="40" y="113"/>
                    </a:lnTo>
                    <a:lnTo>
                      <a:pt x="114" y="113"/>
                    </a:lnTo>
                    <a:lnTo>
                      <a:pt x="109" y="110"/>
                    </a:lnTo>
                    <a:lnTo>
                      <a:pt x="50" y="110"/>
                    </a:lnTo>
                    <a:lnTo>
                      <a:pt x="50" y="76"/>
                    </a:lnTo>
                    <a:lnTo>
                      <a:pt x="109" y="76"/>
                    </a:lnTo>
                    <a:lnTo>
                      <a:pt x="114" y="7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" name="Freeform 109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2097" y="73"/>
                  </a:cxn>
                  <a:cxn ang="0">
                    <a:pos x="114" y="73"/>
                  </a:cxn>
                  <a:cxn ang="0">
                    <a:pos x="80" y="93"/>
                  </a:cxn>
                  <a:cxn ang="0">
                    <a:pos x="114" y="113"/>
                  </a:cxn>
                  <a:cxn ang="0">
                    <a:pos x="2097" y="113"/>
                  </a:cxn>
                  <a:cxn ang="0">
                    <a:pos x="2131" y="93"/>
                  </a:cxn>
                  <a:cxn ang="0">
                    <a:pos x="2097" y="73"/>
                  </a:cxn>
                </a:cxnLst>
                <a:rect l="0" t="0" r="r" b="b"/>
                <a:pathLst>
                  <a:path w="2210" h="186">
                    <a:moveTo>
                      <a:pt x="2097" y="73"/>
                    </a:moveTo>
                    <a:lnTo>
                      <a:pt x="114" y="73"/>
                    </a:lnTo>
                    <a:lnTo>
                      <a:pt x="80" y="93"/>
                    </a:lnTo>
                    <a:lnTo>
                      <a:pt x="114" y="113"/>
                    </a:lnTo>
                    <a:lnTo>
                      <a:pt x="2097" y="113"/>
                    </a:lnTo>
                    <a:lnTo>
                      <a:pt x="2131" y="93"/>
                    </a:lnTo>
                    <a:lnTo>
                      <a:pt x="2097" y="7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" name="Freeform 110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2177" y="73"/>
                  </a:cxn>
                  <a:cxn ang="0">
                    <a:pos x="2171" y="73"/>
                  </a:cxn>
                  <a:cxn ang="0">
                    <a:pos x="2171" y="113"/>
                  </a:cxn>
                  <a:cxn ang="0">
                    <a:pos x="2176" y="113"/>
                  </a:cxn>
                  <a:cxn ang="0">
                    <a:pos x="2211" y="93"/>
                  </a:cxn>
                  <a:cxn ang="0">
                    <a:pos x="2177" y="73"/>
                  </a:cxn>
                </a:cxnLst>
                <a:rect l="0" t="0" r="r" b="b"/>
                <a:pathLst>
                  <a:path w="2210" h="186">
                    <a:moveTo>
                      <a:pt x="2177" y="73"/>
                    </a:moveTo>
                    <a:lnTo>
                      <a:pt x="2171" y="73"/>
                    </a:lnTo>
                    <a:lnTo>
                      <a:pt x="2171" y="113"/>
                    </a:lnTo>
                    <a:lnTo>
                      <a:pt x="2176" y="113"/>
                    </a:lnTo>
                    <a:lnTo>
                      <a:pt x="2211" y="93"/>
                    </a:lnTo>
                    <a:lnTo>
                      <a:pt x="2177" y="7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reeform 111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50" y="76"/>
                  </a:cxn>
                  <a:cxn ang="0">
                    <a:pos x="50" y="110"/>
                  </a:cxn>
                  <a:cxn ang="0">
                    <a:pos x="80" y="93"/>
                  </a:cxn>
                  <a:cxn ang="0">
                    <a:pos x="50" y="76"/>
                  </a:cxn>
                </a:cxnLst>
                <a:rect l="0" t="0" r="r" b="b"/>
                <a:pathLst>
                  <a:path w="2210" h="186">
                    <a:moveTo>
                      <a:pt x="50" y="76"/>
                    </a:moveTo>
                    <a:lnTo>
                      <a:pt x="50" y="110"/>
                    </a:lnTo>
                    <a:lnTo>
                      <a:pt x="80" y="93"/>
                    </a:lnTo>
                    <a:lnTo>
                      <a:pt x="50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reeform 112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80" y="93"/>
                  </a:cxn>
                  <a:cxn ang="0">
                    <a:pos x="50" y="110"/>
                  </a:cxn>
                  <a:cxn ang="0">
                    <a:pos x="109" y="110"/>
                  </a:cxn>
                  <a:cxn ang="0">
                    <a:pos x="80" y="93"/>
                  </a:cxn>
                </a:cxnLst>
                <a:rect l="0" t="0" r="r" b="b"/>
                <a:pathLst>
                  <a:path w="2210" h="186">
                    <a:moveTo>
                      <a:pt x="80" y="93"/>
                    </a:moveTo>
                    <a:lnTo>
                      <a:pt x="50" y="110"/>
                    </a:lnTo>
                    <a:lnTo>
                      <a:pt x="109" y="110"/>
                    </a:lnTo>
                    <a:lnTo>
                      <a:pt x="80" y="9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Freeform 113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2161" y="76"/>
                  </a:cxn>
                  <a:cxn ang="0">
                    <a:pos x="2131" y="93"/>
                  </a:cxn>
                  <a:cxn ang="0">
                    <a:pos x="2161" y="110"/>
                  </a:cxn>
                  <a:cxn ang="0">
                    <a:pos x="2161" y="76"/>
                  </a:cxn>
                </a:cxnLst>
                <a:rect l="0" t="0" r="r" b="b"/>
                <a:pathLst>
                  <a:path w="2210" h="186">
                    <a:moveTo>
                      <a:pt x="2161" y="76"/>
                    </a:moveTo>
                    <a:lnTo>
                      <a:pt x="2131" y="93"/>
                    </a:lnTo>
                    <a:lnTo>
                      <a:pt x="2161" y="110"/>
                    </a:lnTo>
                    <a:lnTo>
                      <a:pt x="2161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Freeform 114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2171" y="76"/>
                  </a:cxn>
                  <a:cxn ang="0">
                    <a:pos x="2161" y="76"/>
                  </a:cxn>
                  <a:cxn ang="0">
                    <a:pos x="2161" y="110"/>
                  </a:cxn>
                  <a:cxn ang="0">
                    <a:pos x="2171" y="110"/>
                  </a:cxn>
                  <a:cxn ang="0">
                    <a:pos x="2171" y="76"/>
                  </a:cxn>
                </a:cxnLst>
                <a:rect l="0" t="0" r="r" b="b"/>
                <a:pathLst>
                  <a:path w="2210" h="186">
                    <a:moveTo>
                      <a:pt x="2171" y="76"/>
                    </a:moveTo>
                    <a:lnTo>
                      <a:pt x="2161" y="76"/>
                    </a:lnTo>
                    <a:lnTo>
                      <a:pt x="2161" y="110"/>
                    </a:lnTo>
                    <a:lnTo>
                      <a:pt x="2171" y="110"/>
                    </a:lnTo>
                    <a:lnTo>
                      <a:pt x="2171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Freeform 115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109" y="76"/>
                  </a:cxn>
                  <a:cxn ang="0">
                    <a:pos x="50" y="76"/>
                  </a:cxn>
                  <a:cxn ang="0">
                    <a:pos x="80" y="93"/>
                  </a:cxn>
                  <a:cxn ang="0">
                    <a:pos x="109" y="76"/>
                  </a:cxn>
                </a:cxnLst>
                <a:rect l="0" t="0" r="r" b="b"/>
                <a:pathLst>
                  <a:path w="2210" h="186">
                    <a:moveTo>
                      <a:pt x="109" y="76"/>
                    </a:moveTo>
                    <a:lnTo>
                      <a:pt x="50" y="76"/>
                    </a:lnTo>
                    <a:lnTo>
                      <a:pt x="80" y="93"/>
                    </a:lnTo>
                    <a:lnTo>
                      <a:pt x="109" y="76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Freeform 116"/>
              <p:cNvSpPr>
                <a:spLocks/>
              </p:cNvSpPr>
              <p:nvPr/>
            </p:nvSpPr>
            <p:spPr bwMode="auto">
              <a:xfrm>
                <a:off x="6236" y="1121"/>
                <a:ext cx="2210" cy="186"/>
              </a:xfrm>
              <a:custGeom>
                <a:avLst/>
                <a:gdLst/>
                <a:ahLst/>
                <a:cxnLst>
                  <a:cxn ang="0">
                    <a:pos x="2052" y="0"/>
                  </a:cxn>
                  <a:cxn ang="0">
                    <a:pos x="2039" y="3"/>
                  </a:cxn>
                  <a:cxn ang="0">
                    <a:pos x="2034" y="13"/>
                  </a:cxn>
                  <a:cxn ang="0">
                    <a:pos x="2028" y="22"/>
                  </a:cxn>
                  <a:cxn ang="0">
                    <a:pos x="2031" y="35"/>
                  </a:cxn>
                  <a:cxn ang="0">
                    <a:pos x="2131" y="93"/>
                  </a:cxn>
                  <a:cxn ang="0">
                    <a:pos x="2161" y="76"/>
                  </a:cxn>
                  <a:cxn ang="0">
                    <a:pos x="2171" y="76"/>
                  </a:cxn>
                  <a:cxn ang="0">
                    <a:pos x="2171" y="73"/>
                  </a:cxn>
                  <a:cxn ang="0">
                    <a:pos x="2177" y="73"/>
                  </a:cxn>
                  <a:cxn ang="0">
                    <a:pos x="2061" y="6"/>
                  </a:cxn>
                  <a:cxn ang="0">
                    <a:pos x="2052" y="0"/>
                  </a:cxn>
                </a:cxnLst>
                <a:rect l="0" t="0" r="r" b="b"/>
                <a:pathLst>
                  <a:path w="2210" h="186">
                    <a:moveTo>
                      <a:pt x="2052" y="0"/>
                    </a:moveTo>
                    <a:lnTo>
                      <a:pt x="2039" y="3"/>
                    </a:lnTo>
                    <a:lnTo>
                      <a:pt x="2034" y="13"/>
                    </a:lnTo>
                    <a:lnTo>
                      <a:pt x="2028" y="22"/>
                    </a:lnTo>
                    <a:lnTo>
                      <a:pt x="2031" y="35"/>
                    </a:lnTo>
                    <a:lnTo>
                      <a:pt x="2131" y="93"/>
                    </a:lnTo>
                    <a:lnTo>
                      <a:pt x="2161" y="76"/>
                    </a:lnTo>
                    <a:lnTo>
                      <a:pt x="2171" y="76"/>
                    </a:lnTo>
                    <a:lnTo>
                      <a:pt x="2171" y="73"/>
                    </a:lnTo>
                    <a:lnTo>
                      <a:pt x="2177" y="73"/>
                    </a:lnTo>
                    <a:lnTo>
                      <a:pt x="2061" y="6"/>
                    </a:lnTo>
                    <a:lnTo>
                      <a:pt x="2052" y="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37" name="Picture 11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985" y="1032"/>
                <a:ext cx="2719" cy="511"/>
              </a:xfrm>
              <a:prstGeom prst="rect">
                <a:avLst/>
              </a:prstGeom>
              <a:noFill/>
            </p:spPr>
          </p:pic>
        </p:grpSp>
        <p:grpSp>
          <p:nvGrpSpPr>
            <p:cNvPr id="12" name="Group 118"/>
            <p:cNvGrpSpPr>
              <a:grpSpLocks/>
            </p:cNvGrpSpPr>
            <p:nvPr/>
          </p:nvGrpSpPr>
          <p:grpSpPr bwMode="auto">
            <a:xfrm>
              <a:off x="11229" y="1154"/>
              <a:ext cx="2230" cy="203"/>
              <a:chOff x="11229" y="1154"/>
              <a:chExt cx="2230" cy="203"/>
            </a:xfrm>
          </p:grpSpPr>
          <p:sp>
            <p:nvSpPr>
              <p:cNvPr id="13" name="Freeform 119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2116" y="131"/>
                  </a:cxn>
                  <a:cxn ang="0">
                    <a:pos x="2050" y="168"/>
                  </a:cxn>
                  <a:cxn ang="0">
                    <a:pos x="2047" y="181"/>
                  </a:cxn>
                  <a:cxn ang="0">
                    <a:pos x="2058" y="200"/>
                  </a:cxn>
                  <a:cxn ang="0">
                    <a:pos x="2070" y="203"/>
                  </a:cxn>
                  <a:cxn ang="0">
                    <a:pos x="2080" y="198"/>
                  </a:cxn>
                  <a:cxn ang="0">
                    <a:pos x="2196" y="131"/>
                  </a:cxn>
                  <a:cxn ang="0">
                    <a:pos x="2190" y="131"/>
                  </a:cxn>
                  <a:cxn ang="0">
                    <a:pos x="2116" y="131"/>
                  </a:cxn>
                </a:cxnLst>
                <a:rect l="0" t="0" r="r" b="b"/>
                <a:pathLst>
                  <a:path w="2230" h="203">
                    <a:moveTo>
                      <a:pt x="2116" y="131"/>
                    </a:moveTo>
                    <a:lnTo>
                      <a:pt x="2050" y="168"/>
                    </a:lnTo>
                    <a:lnTo>
                      <a:pt x="2047" y="181"/>
                    </a:lnTo>
                    <a:lnTo>
                      <a:pt x="2058" y="200"/>
                    </a:lnTo>
                    <a:lnTo>
                      <a:pt x="2070" y="203"/>
                    </a:lnTo>
                    <a:lnTo>
                      <a:pt x="2080" y="198"/>
                    </a:lnTo>
                    <a:lnTo>
                      <a:pt x="2196" y="131"/>
                    </a:lnTo>
                    <a:lnTo>
                      <a:pt x="2190" y="131"/>
                    </a:lnTo>
                    <a:lnTo>
                      <a:pt x="2116" y="131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20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50" y="6"/>
                  </a:cxn>
                  <a:cxn ang="0">
                    <a:pos x="0" y="92"/>
                  </a:cxn>
                  <a:cxn ang="0">
                    <a:pos x="158" y="186"/>
                  </a:cxn>
                  <a:cxn ang="0">
                    <a:pos x="171" y="183"/>
                  </a:cxn>
                  <a:cxn ang="0">
                    <a:pos x="176" y="173"/>
                  </a:cxn>
                  <a:cxn ang="0">
                    <a:pos x="182" y="164"/>
                  </a:cxn>
                  <a:cxn ang="0">
                    <a:pos x="179" y="152"/>
                  </a:cxn>
                  <a:cxn ang="0">
                    <a:pos x="169" y="146"/>
                  </a:cxn>
                  <a:cxn ang="0">
                    <a:pos x="114" y="113"/>
                  </a:cxn>
                  <a:cxn ang="0">
                    <a:pos x="40" y="112"/>
                  </a:cxn>
                  <a:cxn ang="0">
                    <a:pos x="40" y="72"/>
                  </a:cxn>
                  <a:cxn ang="0">
                    <a:pos x="115" y="72"/>
                  </a:cxn>
                  <a:cxn ang="0">
                    <a:pos x="180" y="35"/>
                  </a:cxn>
                  <a:cxn ang="0">
                    <a:pos x="183" y="23"/>
                  </a:cxn>
                  <a:cxn ang="0">
                    <a:pos x="178" y="13"/>
                  </a:cxn>
                  <a:cxn ang="0">
                    <a:pos x="172" y="4"/>
                  </a:cxn>
                  <a:cxn ang="0">
                    <a:pos x="160" y="0"/>
                  </a:cxn>
                </a:cxnLst>
                <a:rect l="0" t="0" r="r" b="b"/>
                <a:pathLst>
                  <a:path w="2230" h="203">
                    <a:moveTo>
                      <a:pt x="160" y="0"/>
                    </a:moveTo>
                    <a:lnTo>
                      <a:pt x="150" y="6"/>
                    </a:lnTo>
                    <a:lnTo>
                      <a:pt x="0" y="92"/>
                    </a:lnTo>
                    <a:lnTo>
                      <a:pt x="158" y="186"/>
                    </a:lnTo>
                    <a:lnTo>
                      <a:pt x="171" y="183"/>
                    </a:lnTo>
                    <a:lnTo>
                      <a:pt x="176" y="173"/>
                    </a:lnTo>
                    <a:lnTo>
                      <a:pt x="182" y="164"/>
                    </a:lnTo>
                    <a:lnTo>
                      <a:pt x="179" y="152"/>
                    </a:lnTo>
                    <a:lnTo>
                      <a:pt x="169" y="146"/>
                    </a:lnTo>
                    <a:lnTo>
                      <a:pt x="114" y="113"/>
                    </a:lnTo>
                    <a:lnTo>
                      <a:pt x="40" y="112"/>
                    </a:lnTo>
                    <a:lnTo>
                      <a:pt x="40" y="72"/>
                    </a:lnTo>
                    <a:lnTo>
                      <a:pt x="115" y="72"/>
                    </a:lnTo>
                    <a:lnTo>
                      <a:pt x="180" y="35"/>
                    </a:lnTo>
                    <a:lnTo>
                      <a:pt x="183" y="23"/>
                    </a:lnTo>
                    <a:lnTo>
                      <a:pt x="178" y="13"/>
                    </a:lnTo>
                    <a:lnTo>
                      <a:pt x="172" y="4"/>
                    </a:lnTo>
                    <a:lnTo>
                      <a:pt x="160" y="0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21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2151" y="111"/>
                  </a:cxn>
                  <a:cxn ang="0">
                    <a:pos x="2116" y="131"/>
                  </a:cxn>
                  <a:cxn ang="0">
                    <a:pos x="2190" y="131"/>
                  </a:cxn>
                  <a:cxn ang="0">
                    <a:pos x="2190" y="129"/>
                  </a:cxn>
                  <a:cxn ang="0">
                    <a:pos x="2180" y="129"/>
                  </a:cxn>
                  <a:cxn ang="0">
                    <a:pos x="2151" y="111"/>
                  </a:cxn>
                </a:cxnLst>
                <a:rect l="0" t="0" r="r" b="b"/>
                <a:pathLst>
                  <a:path w="2230" h="203">
                    <a:moveTo>
                      <a:pt x="2151" y="111"/>
                    </a:moveTo>
                    <a:lnTo>
                      <a:pt x="2116" y="131"/>
                    </a:lnTo>
                    <a:lnTo>
                      <a:pt x="2190" y="131"/>
                    </a:lnTo>
                    <a:lnTo>
                      <a:pt x="2190" y="129"/>
                    </a:lnTo>
                    <a:lnTo>
                      <a:pt x="2180" y="129"/>
                    </a:lnTo>
                    <a:lnTo>
                      <a:pt x="2151" y="111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22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2072" y="17"/>
                  </a:cxn>
                  <a:cxn ang="0">
                    <a:pos x="2059" y="21"/>
                  </a:cxn>
                  <a:cxn ang="0">
                    <a:pos x="2054" y="30"/>
                  </a:cxn>
                  <a:cxn ang="0">
                    <a:pos x="2048" y="40"/>
                  </a:cxn>
                  <a:cxn ang="0">
                    <a:pos x="2051" y="52"/>
                  </a:cxn>
                  <a:cxn ang="0">
                    <a:pos x="2117" y="91"/>
                  </a:cxn>
                  <a:cxn ang="0">
                    <a:pos x="2191" y="91"/>
                  </a:cxn>
                  <a:cxn ang="0">
                    <a:pos x="2190" y="131"/>
                  </a:cxn>
                  <a:cxn ang="0">
                    <a:pos x="2196" y="131"/>
                  </a:cxn>
                  <a:cxn ang="0">
                    <a:pos x="2230" y="112"/>
                  </a:cxn>
                  <a:cxn ang="0">
                    <a:pos x="2081" y="23"/>
                  </a:cxn>
                  <a:cxn ang="0">
                    <a:pos x="2072" y="17"/>
                  </a:cxn>
                </a:cxnLst>
                <a:rect l="0" t="0" r="r" b="b"/>
                <a:pathLst>
                  <a:path w="2230" h="203">
                    <a:moveTo>
                      <a:pt x="2072" y="17"/>
                    </a:moveTo>
                    <a:lnTo>
                      <a:pt x="2059" y="21"/>
                    </a:lnTo>
                    <a:lnTo>
                      <a:pt x="2054" y="30"/>
                    </a:lnTo>
                    <a:lnTo>
                      <a:pt x="2048" y="40"/>
                    </a:lnTo>
                    <a:lnTo>
                      <a:pt x="2051" y="52"/>
                    </a:lnTo>
                    <a:lnTo>
                      <a:pt x="2117" y="91"/>
                    </a:lnTo>
                    <a:lnTo>
                      <a:pt x="2191" y="91"/>
                    </a:lnTo>
                    <a:lnTo>
                      <a:pt x="2190" y="131"/>
                    </a:lnTo>
                    <a:lnTo>
                      <a:pt x="2196" y="131"/>
                    </a:lnTo>
                    <a:lnTo>
                      <a:pt x="2230" y="112"/>
                    </a:lnTo>
                    <a:lnTo>
                      <a:pt x="2081" y="23"/>
                    </a:lnTo>
                    <a:lnTo>
                      <a:pt x="2072" y="17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7" name="Freeform 123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114" y="73"/>
                  </a:cxn>
                  <a:cxn ang="0">
                    <a:pos x="79" y="92"/>
                  </a:cxn>
                  <a:cxn ang="0">
                    <a:pos x="114" y="113"/>
                  </a:cxn>
                  <a:cxn ang="0">
                    <a:pos x="2116" y="131"/>
                  </a:cxn>
                  <a:cxn ang="0">
                    <a:pos x="2151" y="111"/>
                  </a:cxn>
                  <a:cxn ang="0">
                    <a:pos x="2117" y="91"/>
                  </a:cxn>
                  <a:cxn ang="0">
                    <a:pos x="114" y="73"/>
                  </a:cxn>
                </a:cxnLst>
                <a:rect l="0" t="0" r="r" b="b"/>
                <a:pathLst>
                  <a:path w="2230" h="203">
                    <a:moveTo>
                      <a:pt x="114" y="73"/>
                    </a:moveTo>
                    <a:lnTo>
                      <a:pt x="79" y="92"/>
                    </a:lnTo>
                    <a:lnTo>
                      <a:pt x="114" y="113"/>
                    </a:lnTo>
                    <a:lnTo>
                      <a:pt x="2116" y="131"/>
                    </a:lnTo>
                    <a:lnTo>
                      <a:pt x="2151" y="111"/>
                    </a:lnTo>
                    <a:lnTo>
                      <a:pt x="2117" y="91"/>
                    </a:lnTo>
                    <a:lnTo>
                      <a:pt x="114" y="73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8" name="Freeform 124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2180" y="94"/>
                  </a:cxn>
                  <a:cxn ang="0">
                    <a:pos x="2151" y="111"/>
                  </a:cxn>
                  <a:cxn ang="0">
                    <a:pos x="2180" y="129"/>
                  </a:cxn>
                  <a:cxn ang="0">
                    <a:pos x="2180" y="94"/>
                  </a:cxn>
                </a:cxnLst>
                <a:rect l="0" t="0" r="r" b="b"/>
                <a:pathLst>
                  <a:path w="2230" h="203">
                    <a:moveTo>
                      <a:pt x="2180" y="94"/>
                    </a:moveTo>
                    <a:lnTo>
                      <a:pt x="2151" y="111"/>
                    </a:lnTo>
                    <a:lnTo>
                      <a:pt x="2180" y="129"/>
                    </a:lnTo>
                    <a:lnTo>
                      <a:pt x="2180" y="94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9" name="Freeform 125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2191" y="94"/>
                  </a:cxn>
                  <a:cxn ang="0">
                    <a:pos x="2180" y="94"/>
                  </a:cxn>
                  <a:cxn ang="0">
                    <a:pos x="2180" y="129"/>
                  </a:cxn>
                  <a:cxn ang="0">
                    <a:pos x="2190" y="129"/>
                  </a:cxn>
                  <a:cxn ang="0">
                    <a:pos x="2191" y="94"/>
                  </a:cxn>
                </a:cxnLst>
                <a:rect l="0" t="0" r="r" b="b"/>
                <a:pathLst>
                  <a:path w="2230" h="203">
                    <a:moveTo>
                      <a:pt x="2191" y="94"/>
                    </a:moveTo>
                    <a:lnTo>
                      <a:pt x="2180" y="94"/>
                    </a:lnTo>
                    <a:lnTo>
                      <a:pt x="2180" y="129"/>
                    </a:lnTo>
                    <a:lnTo>
                      <a:pt x="2190" y="129"/>
                    </a:lnTo>
                    <a:lnTo>
                      <a:pt x="2191" y="94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0" name="Freeform 126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40" y="72"/>
                  </a:cxn>
                  <a:cxn ang="0">
                    <a:pos x="40" y="112"/>
                  </a:cxn>
                  <a:cxn ang="0">
                    <a:pos x="114" y="113"/>
                  </a:cxn>
                  <a:cxn ang="0">
                    <a:pos x="108" y="109"/>
                  </a:cxn>
                  <a:cxn ang="0">
                    <a:pos x="50" y="109"/>
                  </a:cxn>
                  <a:cxn ang="0">
                    <a:pos x="50" y="75"/>
                  </a:cxn>
                  <a:cxn ang="0">
                    <a:pos x="110" y="75"/>
                  </a:cxn>
                  <a:cxn ang="0">
                    <a:pos x="114" y="73"/>
                  </a:cxn>
                  <a:cxn ang="0">
                    <a:pos x="40" y="72"/>
                  </a:cxn>
                </a:cxnLst>
                <a:rect l="0" t="0" r="r" b="b"/>
                <a:pathLst>
                  <a:path w="2230" h="203">
                    <a:moveTo>
                      <a:pt x="40" y="72"/>
                    </a:moveTo>
                    <a:lnTo>
                      <a:pt x="40" y="112"/>
                    </a:lnTo>
                    <a:lnTo>
                      <a:pt x="114" y="113"/>
                    </a:lnTo>
                    <a:lnTo>
                      <a:pt x="108" y="109"/>
                    </a:lnTo>
                    <a:lnTo>
                      <a:pt x="50" y="109"/>
                    </a:lnTo>
                    <a:lnTo>
                      <a:pt x="50" y="75"/>
                    </a:lnTo>
                    <a:lnTo>
                      <a:pt x="110" y="75"/>
                    </a:lnTo>
                    <a:lnTo>
                      <a:pt x="114" y="73"/>
                    </a:lnTo>
                    <a:lnTo>
                      <a:pt x="40" y="72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Freeform 127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2117" y="91"/>
                  </a:cxn>
                  <a:cxn ang="0">
                    <a:pos x="2151" y="111"/>
                  </a:cxn>
                  <a:cxn ang="0">
                    <a:pos x="2180" y="94"/>
                  </a:cxn>
                  <a:cxn ang="0">
                    <a:pos x="2191" y="94"/>
                  </a:cxn>
                  <a:cxn ang="0">
                    <a:pos x="2191" y="91"/>
                  </a:cxn>
                  <a:cxn ang="0">
                    <a:pos x="2117" y="91"/>
                  </a:cxn>
                </a:cxnLst>
                <a:rect l="0" t="0" r="r" b="b"/>
                <a:pathLst>
                  <a:path w="2230" h="203">
                    <a:moveTo>
                      <a:pt x="2117" y="91"/>
                    </a:moveTo>
                    <a:lnTo>
                      <a:pt x="2151" y="111"/>
                    </a:lnTo>
                    <a:lnTo>
                      <a:pt x="2180" y="94"/>
                    </a:lnTo>
                    <a:lnTo>
                      <a:pt x="2191" y="94"/>
                    </a:lnTo>
                    <a:lnTo>
                      <a:pt x="2191" y="91"/>
                    </a:lnTo>
                    <a:lnTo>
                      <a:pt x="2117" y="91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Freeform 128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50" y="75"/>
                  </a:cxn>
                  <a:cxn ang="0">
                    <a:pos x="50" y="109"/>
                  </a:cxn>
                  <a:cxn ang="0">
                    <a:pos x="79" y="92"/>
                  </a:cxn>
                  <a:cxn ang="0">
                    <a:pos x="50" y="75"/>
                  </a:cxn>
                </a:cxnLst>
                <a:rect l="0" t="0" r="r" b="b"/>
                <a:pathLst>
                  <a:path w="2230" h="203">
                    <a:moveTo>
                      <a:pt x="50" y="75"/>
                    </a:moveTo>
                    <a:lnTo>
                      <a:pt x="50" y="109"/>
                    </a:lnTo>
                    <a:lnTo>
                      <a:pt x="79" y="92"/>
                    </a:lnTo>
                    <a:lnTo>
                      <a:pt x="50" y="75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Freeform 129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79" y="92"/>
                  </a:cxn>
                  <a:cxn ang="0">
                    <a:pos x="50" y="109"/>
                  </a:cxn>
                  <a:cxn ang="0">
                    <a:pos x="108" y="109"/>
                  </a:cxn>
                  <a:cxn ang="0">
                    <a:pos x="79" y="92"/>
                  </a:cxn>
                </a:cxnLst>
                <a:rect l="0" t="0" r="r" b="b"/>
                <a:pathLst>
                  <a:path w="2230" h="203">
                    <a:moveTo>
                      <a:pt x="79" y="92"/>
                    </a:moveTo>
                    <a:lnTo>
                      <a:pt x="50" y="109"/>
                    </a:lnTo>
                    <a:lnTo>
                      <a:pt x="108" y="109"/>
                    </a:lnTo>
                    <a:lnTo>
                      <a:pt x="79" y="92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Freeform 130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110" y="75"/>
                  </a:cxn>
                  <a:cxn ang="0">
                    <a:pos x="50" y="75"/>
                  </a:cxn>
                  <a:cxn ang="0">
                    <a:pos x="79" y="92"/>
                  </a:cxn>
                  <a:cxn ang="0">
                    <a:pos x="110" y="75"/>
                  </a:cxn>
                </a:cxnLst>
                <a:rect l="0" t="0" r="r" b="b"/>
                <a:pathLst>
                  <a:path w="2230" h="203">
                    <a:moveTo>
                      <a:pt x="110" y="75"/>
                    </a:moveTo>
                    <a:lnTo>
                      <a:pt x="50" y="75"/>
                    </a:lnTo>
                    <a:lnTo>
                      <a:pt x="79" y="92"/>
                    </a:lnTo>
                    <a:lnTo>
                      <a:pt x="110" y="75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5" name="Freeform 131"/>
              <p:cNvSpPr>
                <a:spLocks/>
              </p:cNvSpPr>
              <p:nvPr/>
            </p:nvSpPr>
            <p:spPr bwMode="auto">
              <a:xfrm>
                <a:off x="11229" y="1154"/>
                <a:ext cx="2230" cy="203"/>
              </a:xfrm>
              <a:custGeom>
                <a:avLst/>
                <a:gdLst/>
                <a:ahLst/>
                <a:cxnLst>
                  <a:cxn ang="0">
                    <a:pos x="115" y="72"/>
                  </a:cxn>
                  <a:cxn ang="0">
                    <a:pos x="40" y="72"/>
                  </a:cxn>
                  <a:cxn ang="0">
                    <a:pos x="114" y="73"/>
                  </a:cxn>
                  <a:cxn ang="0">
                    <a:pos x="115" y="72"/>
                  </a:cxn>
                </a:cxnLst>
                <a:rect l="0" t="0" r="r" b="b"/>
                <a:pathLst>
                  <a:path w="2230" h="203">
                    <a:moveTo>
                      <a:pt x="115" y="72"/>
                    </a:moveTo>
                    <a:lnTo>
                      <a:pt x="40" y="72"/>
                    </a:lnTo>
                    <a:lnTo>
                      <a:pt x="114" y="73"/>
                    </a:lnTo>
                    <a:lnTo>
                      <a:pt x="115" y="72"/>
                    </a:lnTo>
                  </a:path>
                </a:pathLst>
              </a:custGeom>
              <a:solidFill>
                <a:srgbClr val="4F81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93" name="TextBox 3"/>
          <p:cNvSpPr txBox="1">
            <a:spLocks noChangeArrowheads="1"/>
          </p:cNvSpPr>
          <p:nvPr/>
        </p:nvSpPr>
        <p:spPr bwMode="auto">
          <a:xfrm>
            <a:off x="899592" y="0"/>
            <a:ext cx="72809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Accès au détecteur interne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4788024" y="7647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2m</a:t>
            </a:r>
            <a:endParaRPr lang="fr-FR" dirty="0"/>
          </a:p>
        </p:txBody>
      </p:sp>
      <p:sp>
        <p:nvSpPr>
          <p:cNvPr id="95" name="ZoneTexte 94"/>
          <p:cNvSpPr txBox="1"/>
          <p:nvPr/>
        </p:nvSpPr>
        <p:spPr>
          <a:xfrm>
            <a:off x="6156176" y="76470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2,50m</a:t>
            </a:r>
            <a:endParaRPr lang="fr-FR" dirty="0"/>
          </a:p>
        </p:txBody>
      </p:sp>
      <p:sp>
        <p:nvSpPr>
          <p:cNvPr id="96" name="ZoneTexte 95"/>
          <p:cNvSpPr txBox="1"/>
          <p:nvPr/>
        </p:nvSpPr>
        <p:spPr>
          <a:xfrm>
            <a:off x="7740352" y="76470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2m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4989</TotalTime>
  <Words>287</Words>
  <Application>Microsoft Office PowerPoint</Application>
  <PresentationFormat>Affichage à l'écran (4:3)</PresentationFormat>
  <Paragraphs>98</Paragraphs>
  <Slides>21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3" baseType="lpstr">
      <vt:lpstr>Default Design</vt:lpstr>
      <vt:lpstr>Feuille Microsoft Office Excel</vt:lpstr>
      <vt:lpstr>Le détecteur ATLAS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Services pixels</vt:lpstr>
      <vt:lpstr>Services pixels</vt:lpstr>
      <vt:lpstr>Diapositive 15</vt:lpstr>
      <vt:lpstr>Diapositive 16</vt:lpstr>
      <vt:lpstr>Services pixels</vt:lpstr>
      <vt:lpstr>Diapositive 18</vt:lpstr>
      <vt:lpstr>Diapositive 19</vt:lpstr>
      <vt:lpstr>Après extraction</vt:lpstr>
      <vt:lpstr>Liste des opérations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wenig</dc:creator>
  <cp:lastModifiedBy>massol</cp:lastModifiedBy>
  <cp:revision>59</cp:revision>
  <dcterms:created xsi:type="dcterms:W3CDTF">2007-10-09T13:30:34Z</dcterms:created>
  <dcterms:modified xsi:type="dcterms:W3CDTF">2013-01-28T12:18:50Z</dcterms:modified>
</cp:coreProperties>
</file>