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C4475-46BB-9149-8C36-EFE127849AC5}" type="datetime1">
              <a:rPr lang="fr-FR" smtClean="0"/>
              <a:t>28/01/13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372DA-F590-7A4B-9711-EE0A313C52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8623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EE675-B1CE-EA45-AA41-CEB5BDF0840F}" type="datetime1">
              <a:rPr lang="fr-FR" smtClean="0"/>
              <a:t>28/01/13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1F9FC-31E1-1C45-966D-EF0F175BF5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0611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1F9FC-31E1-1C45-966D-EF0F175BF53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927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1F9FC-31E1-1C45-966D-EF0F175BF53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238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1F9FC-31E1-1C45-966D-EF0F175BF53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238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1F9FC-31E1-1C45-966D-EF0F175BF53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238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1F9FC-31E1-1C45-966D-EF0F175BF530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238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1F9FC-31E1-1C45-966D-EF0F175BF53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238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1F9FC-31E1-1C45-966D-EF0F175BF530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238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EL KACIMI                  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EL KACIMI                  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‹#›</a:t>
            </a:fld>
            <a:endParaRPr lang="fr-FR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EL KACIMI                  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EL KACIMI                  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EL KACIMI                  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EL KACIMI                  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‹#›</a:t>
            </a:fld>
            <a:endParaRPr lang="fr-FR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EL KACIMI                  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EL KACIMI                  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EL KACIMI                                                  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EL KACIMI                                                  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EL KACIMI                                                  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EL KACIMI                  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6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57680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defRPr>
            </a:lvl1pPr>
          </a:lstStyle>
          <a:p>
            <a:r>
              <a:rPr lang="fr-FR" smtClean="0"/>
              <a:t>M. EL KACIMI                                                 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008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defRPr>
            </a:lvl1pPr>
          </a:lstStyle>
          <a:p>
            <a:fld id="{859F185B-0E76-C140-B1B2-44EBA4C7FB34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7" Type="http://schemas.openxmlformats.org/officeDocument/2006/relationships/image" Target="../media/image24.png"/><Relationship Id="rId8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6" Type="http://schemas.openxmlformats.org/officeDocument/2006/relationships/image" Target="../media/image33.png"/><Relationship Id="rId7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2"/>
          <p:cNvSpPr txBox="1">
            <a:spLocks/>
          </p:cNvSpPr>
          <p:nvPr/>
        </p:nvSpPr>
        <p:spPr>
          <a:xfrm>
            <a:off x="1322921" y="1531878"/>
            <a:ext cx="6498159" cy="9166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200"/>
              </a:spcBef>
              <a:buNone/>
            </a:pPr>
            <a:endParaRPr lang="fr-FR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64458" y="1971465"/>
            <a:ext cx="88795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cap="all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entury Gothic"/>
                <a:cs typeface="Century Gothic"/>
              </a:rPr>
              <a:t>Résolution sur l’impulsion </a:t>
            </a:r>
          </a:p>
          <a:p>
            <a:pPr algn="ctr"/>
            <a:r>
              <a:rPr lang="fr-FR" sz="3200" b="1" cap="all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entury Gothic"/>
                <a:cs typeface="Century Gothic"/>
              </a:rPr>
              <a:t>Transverse P</a:t>
            </a:r>
            <a:r>
              <a:rPr lang="fr-FR" sz="3200" b="1" cap="all" baseline="-25000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entury Gothic"/>
                <a:cs typeface="Century Gothic"/>
              </a:rPr>
              <a:t>t</a:t>
            </a:r>
            <a:r>
              <a:rPr lang="fr-FR" sz="3200" b="1" cap="all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entury Gothic"/>
                <a:cs typeface="Century Gothic"/>
              </a:rPr>
              <a:t>:</a:t>
            </a:r>
          </a:p>
          <a:p>
            <a:pPr algn="ctr"/>
            <a:r>
              <a:rPr lang="fr-FR" sz="3200" b="1" cap="all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entury Gothic"/>
                <a:cs typeface="Century Gothic"/>
              </a:rPr>
              <a:t>Echelle alpine vs </a:t>
            </a:r>
            <a:r>
              <a:rPr lang="fr-FR" sz="3200" b="1" cap="all" dirty="0" err="1" smtClean="0">
                <a:ln w="0"/>
                <a:solidFill>
                  <a:schemeClr val="bg2">
                    <a:lumMod val="2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entury Gothic"/>
                <a:cs typeface="Century Gothic"/>
              </a:rPr>
              <a:t>echelle</a:t>
            </a:r>
            <a:r>
              <a:rPr lang="fr-FR" sz="3200" b="1" cap="all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entury Gothic"/>
                <a:cs typeface="Century Gothic"/>
              </a:rPr>
              <a:t> Loi</a:t>
            </a:r>
            <a:endParaRPr lang="fr-FR" sz="3200" b="1" cap="all" dirty="0">
              <a:ln w="0"/>
              <a:solidFill>
                <a:schemeClr val="bg2">
                  <a:lumMod val="2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12700" stA="50000" endPos="50000" dist="5000" dir="5400000" sy="-100000" rotWithShape="0"/>
              </a:effectLst>
              <a:latin typeface="Century Gothic"/>
              <a:cs typeface="Century Gothic"/>
            </a:endParaRPr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EL KACIMI                                                  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636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" y="635064"/>
            <a:ext cx="4771528" cy="2522576"/>
          </a:xfrm>
        </p:spPr>
        <p:txBody>
          <a:bodyPr>
            <a:normAutofit/>
          </a:bodyPr>
          <a:lstStyle/>
          <a:p>
            <a:pPr algn="just">
              <a:spcBef>
                <a:spcPts val="800"/>
              </a:spcBef>
              <a:buFont typeface="Arial"/>
              <a:buChar char="•"/>
            </a:pPr>
            <a:endParaRPr lang="fr-FR" sz="2200" dirty="0" smtClean="0">
              <a:solidFill>
                <a:schemeClr val="accent1">
                  <a:lumMod val="7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algn="just">
              <a:spcBef>
                <a:spcPts val="800"/>
              </a:spcBef>
              <a:buFont typeface="Arial"/>
              <a:buChar char="•"/>
            </a:pP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Trajectoire: hélice </a:t>
            </a:r>
          </a:p>
          <a:p>
            <a:pPr marL="0" indent="0" algn="just">
              <a:spcBef>
                <a:spcPts val="800"/>
              </a:spcBef>
              <a:buNone/>
            </a:pPr>
            <a:endParaRPr lang="fr-FR" sz="2200" dirty="0">
              <a:solidFill>
                <a:schemeClr val="accent1">
                  <a:lumMod val="7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1"/>
            <a:ext cx="9143999" cy="63506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cap="all" dirty="0" smtClean="0">
                <a:ln w="0"/>
                <a:solidFill>
                  <a:schemeClr val="tx2">
                    <a:lumMod val="10000"/>
                    <a:lumOff val="9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entury Gothic"/>
                <a:cs typeface="Century Gothic"/>
              </a:rPr>
              <a:t>Particule chargée dans un champ magnétique uniforme</a:t>
            </a:r>
            <a:endParaRPr lang="fr-FR" sz="2000" b="1" cap="all" dirty="0">
              <a:ln w="0"/>
              <a:solidFill>
                <a:schemeClr val="tx2">
                  <a:lumMod val="10000"/>
                  <a:lumOff val="9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12700" stA="50000" endPos="50000" dist="5000" dir="5400000" sy="-100000" rotWithShape="0"/>
              </a:effectLst>
              <a:latin typeface="Century Gothic"/>
              <a:cs typeface="Century Gothic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EL KACIMI                                                 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2</a:t>
            </a:fld>
            <a:endParaRPr lang="fr-FR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1" y="2986226"/>
            <a:ext cx="5561062" cy="3020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800"/>
              </a:spcBef>
              <a:buFont typeface="Arial"/>
              <a:buChar char="•"/>
            </a:pPr>
            <a:r>
              <a:rPr lang="fr-FR" sz="22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Quelques relations utiles: </a:t>
            </a:r>
          </a:p>
          <a:p>
            <a:pPr marL="0" indent="0" algn="just">
              <a:buFont typeface="Wingdings 2" pitchFamily="18" charset="2"/>
              <a:buNone/>
            </a:pPr>
            <a:endParaRPr lang="fr-FR" dirty="0" smtClean="0">
              <a:solidFill>
                <a:schemeClr val="tx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buFont typeface="Wingdings 2" pitchFamily="18" charset="2"/>
              <a:buNone/>
            </a:pPr>
            <a:endParaRPr lang="fr-FR" dirty="0">
              <a:solidFill>
                <a:schemeClr val="tx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</p:txBody>
      </p:sp>
      <p:pic>
        <p:nvPicPr>
          <p:cNvPr id="9" name="Image 8" descr="fp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57" y="1129335"/>
            <a:ext cx="5159295" cy="2187432"/>
          </a:xfrm>
          <a:prstGeom prst="rect">
            <a:avLst/>
          </a:prstGeom>
        </p:spPr>
      </p:pic>
      <p:pic>
        <p:nvPicPr>
          <p:cNvPr id="11" name="Image 10" descr="dphi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4499" y="5738062"/>
            <a:ext cx="350029" cy="536821"/>
          </a:xfrm>
          <a:prstGeom prst="rect">
            <a:avLst/>
          </a:prstGeom>
        </p:spPr>
      </p:pic>
      <p:pic>
        <p:nvPicPr>
          <p:cNvPr id="17" name="Image 16" descr="fp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47" y="3432218"/>
            <a:ext cx="5561062" cy="1939255"/>
          </a:xfrm>
          <a:prstGeom prst="rect">
            <a:avLst/>
          </a:prstGeom>
        </p:spPr>
      </p:pic>
      <p:pic>
        <p:nvPicPr>
          <p:cNvPr id="18" name="Image 17" descr="fp2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063" y="4016606"/>
            <a:ext cx="3083362" cy="2379372"/>
          </a:xfrm>
          <a:prstGeom prst="rect">
            <a:avLst/>
          </a:prstGeom>
        </p:spPr>
      </p:pic>
      <p:pic>
        <p:nvPicPr>
          <p:cNvPr id="19" name="Image 18" descr="pf7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57" y="5496983"/>
            <a:ext cx="4000500" cy="509490"/>
          </a:xfrm>
          <a:prstGeom prst="rect">
            <a:avLst/>
          </a:prstGeom>
        </p:spPr>
      </p:pic>
      <p:pic>
        <p:nvPicPr>
          <p:cNvPr id="20" name="Image 19" descr="d0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144" y="2034012"/>
            <a:ext cx="2551117" cy="1982594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6951593" y="2675770"/>
            <a:ext cx="2627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R</a:t>
            </a:r>
            <a:endParaRPr lang="fr-FR" sz="900" dirty="0"/>
          </a:p>
        </p:txBody>
      </p:sp>
      <p:sp>
        <p:nvSpPr>
          <p:cNvPr id="22" name="ZoneTexte 21"/>
          <p:cNvSpPr txBox="1"/>
          <p:nvPr/>
        </p:nvSpPr>
        <p:spPr>
          <a:xfrm>
            <a:off x="7741453" y="5698696"/>
            <a:ext cx="312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R</a:t>
            </a:r>
            <a:endParaRPr lang="fr-FR" sz="1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6683895" y="3467186"/>
            <a:ext cx="3328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  </a:t>
            </a:r>
            <a:r>
              <a:rPr lang="fr-FR" sz="800" dirty="0" smtClean="0"/>
              <a:t>l</a:t>
            </a:r>
            <a:endParaRPr lang="fr-FR" sz="800" dirty="0"/>
          </a:p>
        </p:txBody>
      </p:sp>
      <p:pic>
        <p:nvPicPr>
          <p:cNvPr id="2" name="Image 1" descr="tgLambda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356" y="846603"/>
            <a:ext cx="2217603" cy="1457282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7614528" y="2034012"/>
            <a:ext cx="3472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  </a:t>
            </a:r>
            <a:r>
              <a:rPr lang="fr-FR" sz="1200" dirty="0" smtClean="0"/>
              <a:t>l</a:t>
            </a:r>
            <a:endParaRPr lang="fr-FR" sz="1200" dirty="0"/>
          </a:p>
        </p:txBody>
      </p:sp>
      <p:pic>
        <p:nvPicPr>
          <p:cNvPr id="5" name="Image 4" descr="tgLambda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787" y="758734"/>
            <a:ext cx="988268" cy="370601"/>
          </a:xfrm>
          <a:prstGeom prst="rect">
            <a:avLst/>
          </a:prstGeom>
        </p:spPr>
      </p:pic>
      <p:pic>
        <p:nvPicPr>
          <p:cNvPr id="10" name="Image 9" descr="lambdaTheta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430" y="1247457"/>
            <a:ext cx="1088529" cy="46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743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35065"/>
            <a:ext cx="9143999" cy="5308536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Objectif:</a:t>
            </a:r>
            <a:r>
              <a:rPr lang="fr-FR" sz="1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  </a:t>
            </a:r>
          </a:p>
          <a:p>
            <a:pPr marL="0" indent="0" algn="just">
              <a:spcBef>
                <a:spcPts val="1400"/>
              </a:spcBef>
              <a:buNone/>
            </a:pPr>
            <a:r>
              <a:rPr lang="fr-F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utiliser une expression analytique de la résolution sur P</a:t>
            </a:r>
            <a:r>
              <a:rPr lang="fr-FR" sz="2000" baseline="-250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t </a:t>
            </a:r>
            <a:r>
              <a:rPr lang="fr-F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et la comparer à celle simulée à l’aide du programme </a:t>
            </a:r>
            <a:r>
              <a:rPr lang="fr-FR" sz="2000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standalone</a:t>
            </a:r>
            <a:r>
              <a:rPr lang="fr-F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 de Teddy.</a:t>
            </a:r>
          </a:p>
          <a:p>
            <a:pPr marL="0" indent="0" algn="just">
              <a:spcBef>
                <a:spcPts val="1400"/>
              </a:spcBef>
              <a:buNone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Programme </a:t>
            </a:r>
            <a:r>
              <a:rPr lang="fr-FR" sz="20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standalone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: </a:t>
            </a: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la résolution est déterminée à partir des résidus de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 (1/Pt)</a:t>
            </a:r>
            <a:r>
              <a:rPr lang="fr-FR" sz="2000" baseline="-250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rec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 – (1/Pt)</a:t>
            </a:r>
            <a:r>
              <a:rPr lang="fr-FR" sz="2000" baseline="-250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true</a:t>
            </a:r>
            <a:r>
              <a:rPr lang="fr-FR" sz="2000" baseline="-25000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:</a:t>
            </a:r>
            <a:endParaRPr lang="fr-FR" sz="2000" baseline="-25000" dirty="0" smtClean="0"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2000" dirty="0" smtClean="0"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2000" dirty="0" smtClean="0"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2000" dirty="0" smtClean="0"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Expression analytique </a:t>
            </a:r>
            <a:r>
              <a:rPr lang="fr-FR" sz="1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: </a:t>
            </a: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la </a:t>
            </a:r>
            <a:r>
              <a:rPr lang="fr-FR" sz="1800" dirty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résolution </a:t>
            </a: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comporte deux contributions: </a:t>
            </a:r>
            <a:r>
              <a:rPr lang="fr-FR" sz="18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erreur sur la mesure de la position</a:t>
            </a: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 et</a:t>
            </a:r>
            <a:r>
              <a:rPr lang="fr-FR" sz="18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 la diffusion multiple</a:t>
            </a: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:</a:t>
            </a: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 smtClean="0"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1"/>
            <a:ext cx="9143999" cy="63506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cap="all" dirty="0" smtClean="0">
                <a:ln w="0"/>
                <a:solidFill>
                  <a:schemeClr val="tx2">
                    <a:lumMod val="10000"/>
                    <a:lumOff val="9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entury Gothic"/>
                <a:cs typeface="Century Gothic"/>
              </a:rPr>
              <a:t>Résolution sur P</a:t>
            </a:r>
            <a:r>
              <a:rPr lang="fr-FR" sz="2400" b="1" cap="all" baseline="-25000" dirty="0" smtClean="0">
                <a:ln w="0"/>
                <a:solidFill>
                  <a:schemeClr val="tx2">
                    <a:lumMod val="10000"/>
                    <a:lumOff val="9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entury Gothic"/>
                <a:cs typeface="Century Gothic"/>
              </a:rPr>
              <a:t>t</a:t>
            </a:r>
            <a:endParaRPr lang="fr-FR" sz="2400" b="1" cap="all" baseline="-25000" dirty="0">
              <a:ln w="0"/>
              <a:solidFill>
                <a:schemeClr val="tx2">
                  <a:lumMod val="10000"/>
                  <a:lumOff val="9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12700" stA="50000" endPos="50000" dist="5000" dir="5400000" sy="-100000" rotWithShape="0"/>
              </a:effectLst>
              <a:latin typeface="Century Gothic"/>
              <a:cs typeface="Century Gothic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EL KACIMI                                                 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3</a:t>
            </a:fld>
            <a:endParaRPr lang="fr-FR"/>
          </a:p>
        </p:txBody>
      </p:sp>
      <p:pic>
        <p:nvPicPr>
          <p:cNvPr id="2" name="Image 1" descr="sigmaSi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745" y="2524417"/>
            <a:ext cx="6135529" cy="1253355"/>
          </a:xfrm>
          <a:prstGeom prst="rect">
            <a:avLst/>
          </a:prstGeom>
        </p:spPr>
      </p:pic>
      <p:pic>
        <p:nvPicPr>
          <p:cNvPr id="9" name="Image 8" descr="sigmaTh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57" y="4903236"/>
            <a:ext cx="5591281" cy="104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603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35065"/>
            <a:ext cx="9143999" cy="5308536"/>
          </a:xfrm>
        </p:spPr>
        <p:txBody>
          <a:bodyPr/>
          <a:lstStyle/>
          <a:p>
            <a:pPr marL="0" indent="0" algn="just">
              <a:spcBef>
                <a:spcPts val="800"/>
              </a:spcBef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Principe</a:t>
            </a:r>
            <a:r>
              <a:rPr lang="fr-FR" baseline="30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1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: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  </a:t>
            </a: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On dispose de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 N </a:t>
            </a:r>
            <a:r>
              <a:rPr lang="fr-F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mesures de la position {x</a:t>
            </a:r>
            <a:r>
              <a:rPr lang="fr-FR" sz="2000" baseline="-250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i</a:t>
            </a:r>
            <a:r>
              <a:rPr lang="fr-F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}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 </a:t>
            </a:r>
            <a:r>
              <a:rPr lang="fr-F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avec des erreurs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{</a:t>
            </a:r>
            <a:r>
              <a:rPr lang="fr-FR" sz="20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Lucida Grande"/>
                <a:ea typeface="Lucida Grande"/>
                <a:cs typeface="Lucida Grande"/>
              </a:rPr>
              <a:t>σ</a:t>
            </a:r>
            <a:r>
              <a:rPr lang="fr-FR" sz="2000" baseline="-250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i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}. </a:t>
            </a:r>
            <a:r>
              <a:rPr lang="fr-F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La trace est décrite par ses paramètres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 {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Lucida Grande"/>
                <a:ea typeface="Lucida Grande"/>
                <a:cs typeface="Lucida Grande"/>
              </a:rPr>
              <a:t>ρ,φ,d,λ,z</a:t>
            </a:r>
            <a:r>
              <a:rPr lang="fr-FR" sz="2000" baseline="-25000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Lucida Grande"/>
                <a:ea typeface="Lucida Grande"/>
                <a:cs typeface="Lucida Grande"/>
              </a:rPr>
              <a:t>0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} </a:t>
            </a:r>
            <a:r>
              <a:rPr lang="fr-F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que l’on cherche à estimer. A partir des résidus entre les points mesurés et la trace de la particule,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{</a:t>
            </a:r>
            <a:r>
              <a:rPr lang="fr-FR" sz="2000" dirty="0" err="1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Lucida Grande"/>
                <a:ea typeface="Lucida Grande"/>
                <a:cs typeface="Lucida Grande"/>
              </a:rPr>
              <a:t>ε</a:t>
            </a:r>
            <a:r>
              <a:rPr lang="fr-FR" sz="2000" baseline="-25000" dirty="0" err="1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i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}, </a:t>
            </a:r>
            <a:r>
              <a:rPr lang="fr-F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la minimisation du</a:t>
            </a: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 </a:t>
            </a:r>
          </a:p>
          <a:p>
            <a:pPr marL="0" indent="0" algn="just">
              <a:spcBef>
                <a:spcPts val="800"/>
              </a:spcBef>
              <a:buNone/>
            </a:pPr>
            <a:endParaRPr lang="fr-FR" sz="20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permet de déterminer les paramètres de la </a:t>
            </a:r>
            <a:r>
              <a:rPr lang="fr-F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trace. La </a:t>
            </a:r>
            <a:r>
              <a:rPr lang="fr-F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matrice de covariance est égale à l’inverse de la matrice des poids </a:t>
            </a:r>
            <a:r>
              <a:rPr lang="fr-F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W, </a:t>
            </a:r>
            <a:r>
              <a:rPr lang="fr-F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donnée par</a:t>
            </a:r>
          </a:p>
          <a:p>
            <a:pPr marL="0" indent="0" algn="just">
              <a:spcBef>
                <a:spcPts val="800"/>
              </a:spcBef>
              <a:buNone/>
            </a:pPr>
            <a:endParaRPr lang="fr-FR" sz="20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2000" dirty="0" smtClean="0"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2000" dirty="0"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b="1" i="1" dirty="0" smtClean="0"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1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1 CMS Note 1997/064</a:t>
            </a:r>
            <a:endParaRPr lang="fr-FR" sz="1800" b="1" i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1"/>
            <a:ext cx="9143999" cy="63506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cap="all" dirty="0" smtClean="0">
                <a:ln w="0"/>
                <a:solidFill>
                  <a:schemeClr val="tx2">
                    <a:lumMod val="10000"/>
                    <a:lumOff val="9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entury Gothic"/>
                <a:cs typeface="Century Gothic"/>
              </a:rPr>
              <a:t>Contribution de l ’erreur sur la position</a:t>
            </a:r>
            <a:endParaRPr lang="fr-FR" sz="2400" b="1" cap="all" baseline="-25000" dirty="0">
              <a:ln w="0"/>
              <a:solidFill>
                <a:schemeClr val="tx2">
                  <a:lumMod val="10000"/>
                  <a:lumOff val="9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12700" stA="50000" endPos="50000" dist="5000" dir="5400000" sy="-100000" rotWithShape="0"/>
              </a:effectLst>
              <a:latin typeface="Century Gothic"/>
              <a:cs typeface="Century Gothic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EL KACIMI                                                 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4</a:t>
            </a:fld>
            <a:endParaRPr lang="fr-FR"/>
          </a:p>
        </p:txBody>
      </p:sp>
      <p:pic>
        <p:nvPicPr>
          <p:cNvPr id="2" name="Image 1" descr="ki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2281538"/>
            <a:ext cx="5080000" cy="1016000"/>
          </a:xfrm>
          <a:prstGeom prst="rect">
            <a:avLst/>
          </a:prstGeom>
        </p:spPr>
      </p:pic>
      <p:pic>
        <p:nvPicPr>
          <p:cNvPr id="5" name="Image 4" descr="matriceW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591" y="3838970"/>
            <a:ext cx="3810000" cy="1016000"/>
          </a:xfrm>
          <a:prstGeom prst="rect">
            <a:avLst/>
          </a:prstGeom>
        </p:spPr>
      </p:pic>
      <p:pic>
        <p:nvPicPr>
          <p:cNvPr id="8" name="Image 7" descr="alphaCov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656" y="3735539"/>
            <a:ext cx="38100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200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35065"/>
            <a:ext cx="9143999" cy="5308536"/>
          </a:xfrm>
        </p:spPr>
        <p:txBody>
          <a:bodyPr/>
          <a:lstStyle/>
          <a:p>
            <a:pPr marL="0" indent="0" algn="just">
              <a:spcBef>
                <a:spcPts val="800"/>
              </a:spcBef>
              <a:buNone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M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atrice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de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covariance V(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Lucida Grande"/>
                <a:ea typeface="Lucida Grande"/>
                <a:cs typeface="Lucida Grande"/>
              </a:rPr>
              <a:t>ρ,φ,d,λ,z</a:t>
            </a:r>
            <a:r>
              <a:rPr lang="fr-FR" baseline="-25000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Lucida Grande"/>
                <a:ea typeface="Lucida Grande"/>
                <a:cs typeface="Lucida Grande"/>
              </a:rPr>
              <a:t>0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)[1]:  </a:t>
            </a: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1800" dirty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V est paramétrée par </a:t>
            </a: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l (longueur curviligne de la trajectoire)</a:t>
            </a: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 smtClean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 smtClean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 smtClean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 smtClean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Pour des petites courbures,  </a:t>
            </a: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buNone/>
            </a:pPr>
            <a:endParaRPr lang="fr-FR" dirty="0">
              <a:solidFill>
                <a:schemeClr val="tx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1"/>
            <a:ext cx="9143999" cy="63506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cap="all" dirty="0">
                <a:ln w="0"/>
                <a:solidFill>
                  <a:schemeClr val="tx2">
                    <a:lumMod val="10000"/>
                    <a:lumOff val="9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entury Gothic"/>
                <a:cs typeface="Century Gothic"/>
              </a:rPr>
              <a:t>Contribution de l ’erreur sur la </a:t>
            </a:r>
            <a:r>
              <a:rPr lang="fr-FR" sz="2400" b="1" cap="all" dirty="0" smtClean="0">
                <a:ln w="0"/>
                <a:solidFill>
                  <a:schemeClr val="tx2">
                    <a:lumMod val="10000"/>
                    <a:lumOff val="9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entury Gothic"/>
                <a:cs typeface="Century Gothic"/>
              </a:rPr>
              <a:t>position: suite</a:t>
            </a:r>
            <a:endParaRPr lang="fr-FR" sz="2400" b="1" cap="all" baseline="-25000" dirty="0">
              <a:ln w="0"/>
              <a:solidFill>
                <a:schemeClr val="tx2">
                  <a:lumMod val="10000"/>
                  <a:lumOff val="9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12700" stA="50000" endPos="50000" dist="5000" dir="5400000" sy="-100000" rotWithShape="0"/>
              </a:effectLst>
              <a:latin typeface="Century Gothic"/>
              <a:cs typeface="Century Gothic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EL KACIMI                                                 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5</a:t>
            </a:fld>
            <a:endParaRPr lang="fr-FR"/>
          </a:p>
        </p:txBody>
      </p:sp>
      <p:pic>
        <p:nvPicPr>
          <p:cNvPr id="8" name="Image 7" descr="covarianceMatriceEle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58" y="1382912"/>
            <a:ext cx="4911837" cy="2734876"/>
          </a:xfrm>
          <a:prstGeom prst="rect">
            <a:avLst/>
          </a:prstGeom>
        </p:spPr>
      </p:pic>
      <p:pic>
        <p:nvPicPr>
          <p:cNvPr id="9" name="Image 8" descr="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36" y="3714025"/>
            <a:ext cx="5768042" cy="807526"/>
          </a:xfrm>
          <a:prstGeom prst="rect">
            <a:avLst/>
          </a:prstGeom>
        </p:spPr>
      </p:pic>
      <p:pic>
        <p:nvPicPr>
          <p:cNvPr id="10" name="Image 9" descr="approxLr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06" y="4732300"/>
            <a:ext cx="7620000" cy="762000"/>
          </a:xfrm>
          <a:prstGeom prst="rect">
            <a:avLst/>
          </a:prstGeom>
        </p:spPr>
      </p:pic>
      <p:pic>
        <p:nvPicPr>
          <p:cNvPr id="11" name="Image 10" descr="lnl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463" y="2970695"/>
            <a:ext cx="50800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693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35065"/>
            <a:ext cx="9143999" cy="5308536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Résolution sur Pt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(erreur sur la position)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  </a:t>
            </a: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 smtClean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 smtClean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Formule exacte</a:t>
            </a: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 smtClean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 smtClean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 smtClean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Formule approximée: m</a:t>
            </a: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ême </a:t>
            </a: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distance entre les points reconstruits</a:t>
            </a:r>
            <a:endParaRPr lang="fr-FR" sz="1800" dirty="0" smtClean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  </a:t>
            </a:r>
            <a:endParaRPr lang="fr-FR" sz="18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 smtClean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 smtClean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 smtClean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buNone/>
            </a:pPr>
            <a:endParaRPr lang="fr-FR" dirty="0">
              <a:solidFill>
                <a:schemeClr val="tx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1"/>
            <a:ext cx="9143999" cy="63506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cap="all" dirty="0">
                <a:ln w="0"/>
                <a:solidFill>
                  <a:schemeClr val="tx2">
                    <a:lumMod val="10000"/>
                    <a:lumOff val="9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entury Gothic"/>
                <a:cs typeface="Century Gothic"/>
              </a:rPr>
              <a:t>Contribution de l ’erreur sur la </a:t>
            </a:r>
            <a:r>
              <a:rPr lang="fr-FR" sz="2400" b="1" cap="all" dirty="0" smtClean="0">
                <a:ln w="0"/>
                <a:solidFill>
                  <a:schemeClr val="tx2">
                    <a:lumMod val="10000"/>
                    <a:lumOff val="9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entury Gothic"/>
                <a:cs typeface="Century Gothic"/>
              </a:rPr>
              <a:t>position: suite</a:t>
            </a:r>
            <a:endParaRPr lang="fr-FR" sz="2400" b="1" cap="all" baseline="-25000" dirty="0">
              <a:ln w="0"/>
              <a:solidFill>
                <a:schemeClr val="tx2">
                  <a:lumMod val="10000"/>
                  <a:lumOff val="9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12700" stA="50000" endPos="50000" dist="5000" dir="5400000" sy="-100000" rotWithShape="0"/>
              </a:effectLst>
              <a:latin typeface="Century Gothic"/>
              <a:cs typeface="Century Gothic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EL KACIMI                                                 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6</a:t>
            </a:fld>
            <a:endParaRPr lang="fr-FR"/>
          </a:p>
        </p:txBody>
      </p:sp>
      <p:pic>
        <p:nvPicPr>
          <p:cNvPr id="2" name="Image 1" descr="formuleExacteSigmaE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57133"/>
            <a:ext cx="3948192" cy="1015249"/>
          </a:xfrm>
          <a:prstGeom prst="rect">
            <a:avLst/>
          </a:prstGeom>
        </p:spPr>
      </p:pic>
      <p:pic>
        <p:nvPicPr>
          <p:cNvPr id="5" name="Image 4" descr="sigmaEp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44" y="1109700"/>
            <a:ext cx="4859314" cy="1079848"/>
          </a:xfrm>
          <a:prstGeom prst="rect">
            <a:avLst/>
          </a:prstGeom>
        </p:spPr>
      </p:pic>
      <p:pic>
        <p:nvPicPr>
          <p:cNvPr id="14" name="Image 13" descr="sqrtNEp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14" y="4901038"/>
            <a:ext cx="4054416" cy="1042564"/>
          </a:xfrm>
          <a:prstGeom prst="rect">
            <a:avLst/>
          </a:prstGeom>
        </p:spPr>
      </p:pic>
      <p:pic>
        <p:nvPicPr>
          <p:cNvPr id="15" name="Image 14" descr="levelArms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558" y="635066"/>
            <a:ext cx="4160441" cy="1946608"/>
          </a:xfrm>
          <a:prstGeom prst="rect">
            <a:avLst/>
          </a:prstGeom>
        </p:spPr>
      </p:pic>
      <p:pic>
        <p:nvPicPr>
          <p:cNvPr id="16" name="Image 15" descr="sigmaInvPtResults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557" y="2474978"/>
            <a:ext cx="4160442" cy="1994807"/>
          </a:xfrm>
          <a:prstGeom prst="rect">
            <a:avLst/>
          </a:prstGeom>
        </p:spPr>
      </p:pic>
      <p:pic>
        <p:nvPicPr>
          <p:cNvPr id="17" name="Image 16" descr="sigmaSqrtN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558" y="4373146"/>
            <a:ext cx="4160443" cy="212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957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35065"/>
            <a:ext cx="9143999" cy="5308536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Diffusions multiples (PDG)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:  </a:t>
            </a: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La direction de la particule chargée est </a:t>
            </a: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déviée à cause de la diffusion coulombienne </a:t>
            </a: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par petits angles dont la dispersion suit une </a:t>
            </a: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distribution de Gauss d’écart type theta0 et</a:t>
            </a: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 dont l’expression est</a:t>
            </a:r>
            <a:endParaRPr lang="fr-FR" sz="18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 smtClean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E</a:t>
            </a: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t qui engendre une dispersion  </a:t>
            </a: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de la </a:t>
            </a:r>
            <a:r>
              <a:rPr lang="fr-FR" sz="1800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sagitta</a:t>
            </a: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 de </a:t>
            </a: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 smtClean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C</a:t>
            </a: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e qui donne </a:t>
            </a: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buNone/>
            </a:pPr>
            <a:endParaRPr lang="fr-FR" dirty="0">
              <a:solidFill>
                <a:schemeClr val="tx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1"/>
            <a:ext cx="9143999" cy="63506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cap="all" dirty="0">
                <a:ln w="0"/>
                <a:solidFill>
                  <a:schemeClr val="tx2">
                    <a:lumMod val="10000"/>
                    <a:lumOff val="9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entury Gothic"/>
                <a:cs typeface="Century Gothic"/>
              </a:rPr>
              <a:t>Contribution de </a:t>
            </a:r>
            <a:r>
              <a:rPr lang="fr-FR" sz="2400" b="1" cap="all" dirty="0" smtClean="0">
                <a:ln w="0"/>
                <a:solidFill>
                  <a:schemeClr val="tx2">
                    <a:lumMod val="10000"/>
                    <a:lumOff val="9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entury Gothic"/>
                <a:cs typeface="Century Gothic"/>
              </a:rPr>
              <a:t>l</a:t>
            </a:r>
            <a:r>
              <a:rPr lang="fr-FR" sz="2400" b="1" cap="all" dirty="0" smtClean="0">
                <a:ln w="0"/>
                <a:solidFill>
                  <a:schemeClr val="tx2">
                    <a:lumMod val="10000"/>
                    <a:lumOff val="9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entury Gothic"/>
                <a:cs typeface="Century Gothic"/>
              </a:rPr>
              <a:t>a diffusion multiple</a:t>
            </a:r>
            <a:endParaRPr lang="fr-FR" sz="2400" b="1" cap="all" baseline="-25000" dirty="0">
              <a:ln w="0"/>
              <a:solidFill>
                <a:schemeClr val="tx2">
                  <a:lumMod val="10000"/>
                  <a:lumOff val="9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12700" stA="50000" endPos="50000" dist="5000" dir="5400000" sy="-100000" rotWithShape="0"/>
              </a:effectLst>
              <a:latin typeface="Century Gothic"/>
              <a:cs typeface="Century Gothic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M. EL KACIMI                                                 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7</a:t>
            </a:fld>
            <a:endParaRPr lang="fr-FR"/>
          </a:p>
        </p:txBody>
      </p:sp>
      <p:pic>
        <p:nvPicPr>
          <p:cNvPr id="12" name="Image 11" descr="theta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2859" y="2624106"/>
            <a:ext cx="7369635" cy="907032"/>
          </a:xfrm>
          <a:prstGeom prst="rect">
            <a:avLst/>
          </a:prstGeom>
        </p:spPr>
      </p:pic>
      <p:pic>
        <p:nvPicPr>
          <p:cNvPr id="13" name="Image 12" descr="sagittaRm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07273"/>
            <a:ext cx="4468161" cy="893632"/>
          </a:xfrm>
          <a:prstGeom prst="rect">
            <a:avLst/>
          </a:prstGeom>
        </p:spPr>
      </p:pic>
      <p:pic>
        <p:nvPicPr>
          <p:cNvPr id="14" name="Image 13" descr="sigmaMS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51" y="5422179"/>
            <a:ext cx="3476144" cy="1042843"/>
          </a:xfrm>
          <a:prstGeom prst="rect">
            <a:avLst/>
          </a:prstGeom>
        </p:spPr>
      </p:pic>
      <p:pic>
        <p:nvPicPr>
          <p:cNvPr id="15" name="Image 14" descr="sigmaDmResults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331" y="3247225"/>
            <a:ext cx="4845509" cy="3028443"/>
          </a:xfrm>
          <a:prstGeom prst="rect">
            <a:avLst/>
          </a:prstGeom>
        </p:spPr>
      </p:pic>
      <p:pic>
        <p:nvPicPr>
          <p:cNvPr id="17" name="Image 16" descr="materialResults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331" y="635065"/>
            <a:ext cx="4739541" cy="240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183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35065"/>
            <a:ext cx="9143999" cy="5308536"/>
          </a:xfrm>
        </p:spPr>
        <p:txBody>
          <a:bodyPr/>
          <a:lstStyle/>
          <a:p>
            <a:pPr marL="0" indent="0" algn="just">
              <a:spcBef>
                <a:spcPts val="800"/>
              </a:spcBef>
              <a:buNone/>
            </a:pP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Les deux contributions étant indépendantes</a:t>
            </a:r>
            <a:r>
              <a:rPr lang="fr-FR" sz="1800" dirty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	</a:t>
            </a:r>
            <a:r>
              <a:rPr lang="fr-FR" sz="1800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/>
                <a:cs typeface="Century Gothic"/>
              </a:rPr>
              <a:t>	</a:t>
            </a: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 smtClean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fr-FR" sz="1800" dirty="0"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  <a:p>
            <a:pPr marL="0" indent="0" algn="just">
              <a:buNone/>
            </a:pPr>
            <a:endParaRPr lang="fr-FR" dirty="0">
              <a:solidFill>
                <a:schemeClr val="tx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/>
              <a:cs typeface="Century Gothic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1"/>
            <a:ext cx="9143999" cy="63506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cap="all" dirty="0" smtClean="0">
                <a:ln w="0"/>
                <a:solidFill>
                  <a:schemeClr val="tx2">
                    <a:lumMod val="10000"/>
                    <a:lumOff val="9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entury Gothic"/>
                <a:cs typeface="Century Gothic"/>
              </a:rPr>
              <a:t>Résolution totale sur Pt</a:t>
            </a:r>
            <a:endParaRPr lang="fr-FR" sz="2400" b="1" cap="all" baseline="-25000" dirty="0">
              <a:ln w="0"/>
              <a:solidFill>
                <a:schemeClr val="tx2">
                  <a:lumMod val="10000"/>
                  <a:lumOff val="9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12700" stA="50000" endPos="50000" dist="5000" dir="5400000" sy="-100000" rotWithShape="0"/>
              </a:effectLst>
              <a:latin typeface="Century Gothic"/>
              <a:cs typeface="Century Gothic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M. EL KACIMI                                                 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185B-0E76-C140-B1B2-44EBA4C7FB34}" type="slidenum">
              <a:rPr lang="fr-FR" smtClean="0"/>
              <a:t>8</a:t>
            </a:fld>
            <a:endParaRPr lang="fr-FR"/>
          </a:p>
        </p:txBody>
      </p:sp>
      <p:pic>
        <p:nvPicPr>
          <p:cNvPr id="11" name="Image 10" descr="sigmaT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312" y="894654"/>
            <a:ext cx="4282164" cy="796779"/>
          </a:xfrm>
          <a:prstGeom prst="rect">
            <a:avLst/>
          </a:prstGeom>
        </p:spPr>
      </p:pic>
      <p:pic>
        <p:nvPicPr>
          <p:cNvPr id="8" name="Image 7" descr="resTh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312" y="1447729"/>
            <a:ext cx="4282164" cy="2608416"/>
          </a:xfrm>
          <a:prstGeom prst="rect">
            <a:avLst/>
          </a:prstGeom>
        </p:spPr>
      </p:pic>
      <p:pic>
        <p:nvPicPr>
          <p:cNvPr id="9" name="Image 8" descr="resThKl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312" y="4056145"/>
            <a:ext cx="4282164" cy="2584648"/>
          </a:xfrm>
          <a:prstGeom prst="rect">
            <a:avLst/>
          </a:prstGeom>
        </p:spPr>
      </p:pic>
      <p:pic>
        <p:nvPicPr>
          <p:cNvPr id="10" name="Image 9" descr="sqrt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341" y="4056145"/>
            <a:ext cx="4537657" cy="2595479"/>
          </a:xfrm>
          <a:prstGeom prst="rect">
            <a:avLst/>
          </a:prstGeom>
        </p:spPr>
      </p:pic>
      <p:pic>
        <p:nvPicPr>
          <p:cNvPr id="17" name="Image 16" descr="residualInvPt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264" y="1447729"/>
            <a:ext cx="4167241" cy="260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931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atTheme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is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statTheme.thmx</Template>
  <TotalTime>11025</TotalTime>
  <Words>383</Words>
  <Application>Microsoft Macintosh PowerPoint</Application>
  <PresentationFormat>Présentation à l'écran (4:3)</PresentationFormat>
  <Paragraphs>105</Paragraphs>
  <Slides>8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statTheme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UCAM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Mohamed El Kacimi</dc:creator>
  <cp:lastModifiedBy>Mohamed El Kacimi</cp:lastModifiedBy>
  <cp:revision>62</cp:revision>
  <dcterms:created xsi:type="dcterms:W3CDTF">2012-09-14T08:52:28Z</dcterms:created>
  <dcterms:modified xsi:type="dcterms:W3CDTF">2013-01-28T12:37:41Z</dcterms:modified>
</cp:coreProperties>
</file>