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7" r:id="rId3"/>
    <p:sldId id="257" r:id="rId4"/>
    <p:sldId id="281" r:id="rId5"/>
    <p:sldId id="282" r:id="rId6"/>
    <p:sldId id="285" r:id="rId7"/>
    <p:sldId id="287" r:id="rId8"/>
    <p:sldId id="299" r:id="rId9"/>
    <p:sldId id="297" r:id="rId10"/>
    <p:sldId id="298" r:id="rId11"/>
    <p:sldId id="258" r:id="rId12"/>
    <p:sldId id="259" r:id="rId13"/>
    <p:sldId id="278" r:id="rId14"/>
    <p:sldId id="288" r:id="rId15"/>
    <p:sldId id="260" r:id="rId16"/>
    <p:sldId id="271" r:id="rId17"/>
    <p:sldId id="272" r:id="rId18"/>
    <p:sldId id="270" r:id="rId19"/>
    <p:sldId id="289" r:id="rId20"/>
    <p:sldId id="261" r:id="rId21"/>
    <p:sldId id="264" r:id="rId22"/>
    <p:sldId id="265" r:id="rId23"/>
    <p:sldId id="266" r:id="rId24"/>
    <p:sldId id="290" r:id="rId25"/>
    <p:sldId id="262" r:id="rId26"/>
    <p:sldId id="275" r:id="rId27"/>
    <p:sldId id="273" r:id="rId28"/>
    <p:sldId id="279" r:id="rId29"/>
    <p:sldId id="274" r:id="rId30"/>
    <p:sldId id="267" r:id="rId31"/>
    <p:sldId id="291" r:id="rId32"/>
    <p:sldId id="295" r:id="rId33"/>
    <p:sldId id="284" r:id="rId34"/>
    <p:sldId id="269" r:id="rId35"/>
    <p:sldId id="292" r:id="rId36"/>
    <p:sldId id="294" r:id="rId37"/>
    <p:sldId id="293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0419C-AF13-EF47-BC0F-7744936C7C39}" type="datetimeFigureOut">
              <a:rPr lang="en-US" smtClean="0"/>
              <a:t>2/13/13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F8165-7C55-BB49-B57C-809D7BB0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8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B1F3-2E20-C745-8244-CCC3584F2076}" type="datetimeFigureOut">
              <a:rPr lang="en-US" smtClean="0"/>
              <a:t>2/13/13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ED08C-346B-1944-AC40-473137F9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981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ED08C-346B-1944-AC40-473137F98A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7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6812D36-542A-434F-85BA-F67E78B9FA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1080" y="1"/>
            <a:ext cx="1322920" cy="13229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96293"/>
            <a:ext cx="6498159" cy="1437000"/>
          </a:xfrm>
        </p:spPr>
        <p:txBody>
          <a:bodyPr/>
          <a:lstStyle/>
          <a:p>
            <a:r>
              <a:rPr lang="en-US" dirty="0"/>
              <a:t>Single </a:t>
            </a:r>
            <a:r>
              <a:rPr lang="en-US" dirty="0" smtClean="0"/>
              <a:t>top-quark </a:t>
            </a:r>
            <a:r>
              <a:rPr lang="en-US" dirty="0"/>
              <a:t>production at ATLAS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02823"/>
            <a:ext cx="6498159" cy="1493121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Huaqiao ZHANG (Michigan State University)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03867" y="2980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8" descr="ATLASXP_White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2012_highPileup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24"/>
          <a:stretch/>
        </p:blipFill>
        <p:spPr>
          <a:xfrm>
            <a:off x="6382838" y="4695944"/>
            <a:ext cx="2761161" cy="16195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19128" y="4055597"/>
            <a:ext cx="617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18th</a:t>
            </a:r>
            <a:r>
              <a:rPr lang="nl-NL" b="1" dirty="0" smtClean="0">
                <a:solidFill>
                  <a:srgbClr val="0000FF"/>
                </a:solidFill>
              </a:rPr>
              <a:t>, Feb. 2013; Marseille, France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3" name="Picture 2" descr="atlas_overview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41" y="4713611"/>
            <a:ext cx="2509429" cy="158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0107014_01old-A4-at-144-dp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3610"/>
            <a:ext cx="2775718" cy="15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2921" y="210498"/>
            <a:ext cx="6379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Seminar at CPPM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0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tlas_overview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ATLAS Detector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05/13/2010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Huaqiao ZHANG (CPPM)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2453A0-4951-AE44-9D9D-329584EBEDC4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4103" name="Group 9"/>
          <p:cNvGrpSpPr>
            <a:grpSpLocks/>
          </p:cNvGrpSpPr>
          <p:nvPr/>
        </p:nvGrpSpPr>
        <p:grpSpPr bwMode="auto">
          <a:xfrm>
            <a:off x="0" y="4648200"/>
            <a:ext cx="9144000" cy="2209800"/>
            <a:chOff x="0" y="4648200"/>
            <a:chExt cx="9144000" cy="2209800"/>
          </a:xfrm>
        </p:grpSpPr>
        <p:pic>
          <p:nvPicPr>
            <p:cNvPr id="4107" name="Picture 4" descr="ATLASpa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48200"/>
              <a:ext cx="91440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52400" y="5486400"/>
              <a:ext cx="8839200" cy="22860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0600" y="5943600"/>
              <a:ext cx="8001000" cy="60960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228600" y="1066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609600"/>
            <a:ext cx="3352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Physical Goal: </a:t>
            </a:r>
            <a:r>
              <a:rPr lang="en-US" altLang="zh-CN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rPr>
              <a:t>precision electroweak theory tests, Higgs Hunting and Physics beyond standard model</a:t>
            </a: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38800" y="685800"/>
            <a:ext cx="3505200" cy="1752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Physics related to Calo: W,Z,top, Higgs, SUSY…</a:t>
            </a:r>
          </a:p>
          <a:p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Requirements to Calorimeter: Good ability of e/g ID and energy measurement for e/g, jets/Etmiss</a:t>
            </a:r>
          </a:p>
        </p:txBody>
      </p:sp>
    </p:spTree>
    <p:extLst>
      <p:ext uri="{BB962C8B-B14F-4D97-AF65-F5344CB8AC3E}">
        <p14:creationId xmlns:p14="http://schemas.microsoft.com/office/powerpoint/2010/main" val="3588560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756841"/>
          </a:xfrm>
        </p:spPr>
        <p:txBody>
          <a:bodyPr/>
          <a:lstStyle/>
          <a:p>
            <a:r>
              <a:rPr lang="en-US" dirty="0" smtClean="0"/>
              <a:t>Single </a:t>
            </a:r>
            <a:r>
              <a:rPr lang="en-US" dirty="0" smtClean="0"/>
              <a:t>top-quark @ ATLAS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58" y="864417"/>
            <a:ext cx="8042276" cy="56363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Measurements in single top events</a:t>
            </a:r>
          </a:p>
          <a:p>
            <a:pPr lvl="1"/>
            <a:r>
              <a:rPr lang="en-US" dirty="0" smtClean="0"/>
              <a:t>Establish production experimentally to test SM</a:t>
            </a:r>
          </a:p>
          <a:p>
            <a:pPr lvl="1"/>
            <a:r>
              <a:rPr lang="en-US" dirty="0" smtClean="0"/>
              <a:t>Measure cross sections to probe |</a:t>
            </a:r>
            <a:r>
              <a:rPr lang="en-US" dirty="0" err="1" smtClean="0"/>
              <a:t>Vtb</a:t>
            </a:r>
            <a:r>
              <a:rPr lang="en-US" dirty="0" smtClean="0"/>
              <a:t>|</a:t>
            </a:r>
          </a:p>
          <a:p>
            <a:pPr lvl="1"/>
            <a:r>
              <a:rPr lang="en-US" dirty="0" smtClean="0"/>
              <a:t>Measure charge asymmetry to probe PDF(u)/PDF(d)</a:t>
            </a:r>
          </a:p>
          <a:p>
            <a:pPr lvl="1"/>
            <a:r>
              <a:rPr lang="en-US" dirty="0" smtClean="0"/>
              <a:t>Top polarization/W </a:t>
            </a:r>
            <a:r>
              <a:rPr lang="en-US" dirty="0" err="1" smtClean="0"/>
              <a:t>helicity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Searches with single top</a:t>
            </a:r>
          </a:p>
          <a:p>
            <a:pPr lvl="1"/>
            <a:r>
              <a:rPr lang="en-US" dirty="0" smtClean="0"/>
              <a:t>FCNC (</a:t>
            </a:r>
            <a:r>
              <a:rPr lang="en-US" dirty="0" err="1" smtClean="0"/>
              <a:t>ug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t,cg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W’(</a:t>
            </a:r>
            <a:r>
              <a:rPr lang="en-US" dirty="0" err="1" smtClean="0"/>
              <a:t>tb</a:t>
            </a:r>
            <a:r>
              <a:rPr lang="en-US" dirty="0" smtClean="0"/>
              <a:t> resonance)</a:t>
            </a:r>
          </a:p>
          <a:p>
            <a:pPr lvl="1"/>
            <a:r>
              <a:rPr lang="en-US" dirty="0" smtClean="0"/>
              <a:t>Fourth generation </a:t>
            </a:r>
            <a:r>
              <a:rPr lang="en-US" dirty="0" smtClean="0"/>
              <a:t>quarks</a:t>
            </a:r>
          </a:p>
          <a:p>
            <a:pPr lvl="1"/>
            <a:r>
              <a:rPr lang="en-US" dirty="0" smtClean="0"/>
              <a:t>Excited quarks</a:t>
            </a:r>
            <a:endParaRPr lang="en-US" dirty="0" smtClean="0"/>
          </a:p>
          <a:p>
            <a:pPr lvl="1"/>
            <a:r>
              <a:rPr lang="en-US" dirty="0" smtClean="0"/>
              <a:t>Anomalous Couplings</a:t>
            </a:r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dirty="0" smtClean="0"/>
              <a:t>Background to most of new physics searches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00" y="2494844"/>
            <a:ext cx="4478100" cy="302136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750436" y="4478694"/>
            <a:ext cx="0" cy="101307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156011" y="4814923"/>
            <a:ext cx="0" cy="69356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49420" y="5508483"/>
            <a:ext cx="1203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</a:t>
            </a:r>
            <a:r>
              <a:rPr lang="en-US" sz="1400" b="1" dirty="0" smtClean="0"/>
              <a:t>-channel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74370" y="5519370"/>
            <a:ext cx="1203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Wt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4601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792123"/>
          </a:xfrm>
        </p:spPr>
        <p:txBody>
          <a:bodyPr/>
          <a:lstStyle/>
          <a:p>
            <a:r>
              <a:rPr lang="en-US" dirty="0"/>
              <a:t>Single top-quark @ ATLAS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8" y="2752022"/>
            <a:ext cx="4903535" cy="352364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9275" y="1023187"/>
            <a:ext cx="8042276" cy="1728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LHC is a top factory</a:t>
            </a:r>
          </a:p>
          <a:p>
            <a:pPr lvl="1"/>
            <a:r>
              <a:rPr lang="en-US" dirty="0" smtClean="0"/>
              <a:t>240k top events/</a:t>
            </a:r>
            <a:r>
              <a:rPr lang="en-US" dirty="0" err="1"/>
              <a:t>f</a:t>
            </a:r>
            <a:r>
              <a:rPr lang="en-US" dirty="0" err="1" smtClean="0"/>
              <a:t>b</a:t>
            </a:r>
            <a:r>
              <a:rPr lang="en-US" dirty="0" smtClean="0"/>
              <a:t> @ 7TeV, of which more than 1/3 are single top-quark events</a:t>
            </a:r>
          </a:p>
          <a:p>
            <a:r>
              <a:rPr lang="en-US" dirty="0" smtClean="0"/>
              <a:t>ATLAS collected 5.25 fb</a:t>
            </a:r>
            <a:r>
              <a:rPr lang="en-US" baseline="30000" dirty="0" smtClean="0"/>
              <a:t>-1</a:t>
            </a:r>
            <a:r>
              <a:rPr lang="en-US" dirty="0" smtClean="0"/>
              <a:t> 7 </a:t>
            </a:r>
            <a:r>
              <a:rPr lang="en-US" dirty="0" err="1" smtClean="0"/>
              <a:t>TeV</a:t>
            </a:r>
            <a:r>
              <a:rPr lang="en-US" dirty="0" smtClean="0"/>
              <a:t> p-p collision data in 2011</a:t>
            </a:r>
          </a:p>
          <a:p>
            <a:pPr lvl="1"/>
            <a:r>
              <a:rPr lang="en-US" dirty="0" smtClean="0"/>
              <a:t>21.7 </a:t>
            </a:r>
            <a:r>
              <a:rPr lang="en-US" dirty="0" smtClean="0"/>
              <a:t>fb</a:t>
            </a:r>
            <a:r>
              <a:rPr lang="en-US" baseline="30000" dirty="0" smtClean="0"/>
              <a:t>-1</a:t>
            </a:r>
            <a:r>
              <a:rPr lang="en-US" dirty="0" smtClean="0"/>
              <a:t> 8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smtClean="0"/>
              <a:t>p-p data </a:t>
            </a:r>
            <a:r>
              <a:rPr lang="en-US" dirty="0" smtClean="0"/>
              <a:t>already on </a:t>
            </a:r>
            <a:r>
              <a:rPr lang="en-US" dirty="0" smtClean="0"/>
              <a:t>tape, ready to be analyzed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3262" y="2645647"/>
            <a:ext cx="4038601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Results Presented in this talk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t-channel cross section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sz="2000" b="1" dirty="0" smtClean="0"/>
              <a:t>t-channel charge asymmetry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sz="2000" b="1" dirty="0" err="1" smtClean="0">
                <a:solidFill>
                  <a:srgbClr val="FF0000"/>
                </a:solidFill>
              </a:rPr>
              <a:t>Wt</a:t>
            </a:r>
            <a:r>
              <a:rPr lang="en-US" sz="2000" b="1" dirty="0" smtClean="0">
                <a:solidFill>
                  <a:srgbClr val="FF0000"/>
                </a:solidFill>
              </a:rPr>
              <a:t> Evidence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sz="2000" b="1" dirty="0" smtClean="0">
                <a:solidFill>
                  <a:srgbClr val="0000FF"/>
                </a:solidFill>
              </a:rPr>
              <a:t>s-channel searches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sz="2000" b="1" dirty="0" smtClean="0">
                <a:solidFill>
                  <a:srgbClr val="008000"/>
                </a:solidFill>
              </a:rPr>
              <a:t>FCNC searches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W’/</a:t>
            </a:r>
            <a:r>
              <a:rPr lang="en-US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tb</a:t>
            </a: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resonance </a:t>
            </a: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searches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sz="2000" b="1" dirty="0">
                <a:solidFill>
                  <a:schemeClr val="accent6"/>
                </a:solidFill>
              </a:rPr>
              <a:t>b</a:t>
            </a:r>
            <a:r>
              <a:rPr lang="en-US" sz="2000" b="1" dirty="0" smtClean="0">
                <a:solidFill>
                  <a:schemeClr val="accent6"/>
                </a:solidFill>
              </a:rPr>
              <a:t>*/</a:t>
            </a:r>
            <a:r>
              <a:rPr lang="en-US" sz="2000" b="1" dirty="0" err="1" smtClean="0">
                <a:solidFill>
                  <a:schemeClr val="accent6"/>
                </a:solidFill>
              </a:rPr>
              <a:t>Wt</a:t>
            </a:r>
            <a:r>
              <a:rPr lang="en-US" sz="2000" b="1" dirty="0" smtClean="0">
                <a:solidFill>
                  <a:schemeClr val="accent6"/>
                </a:solidFill>
              </a:rPr>
              <a:t> resonance searches</a:t>
            </a:r>
            <a:endParaRPr lang="en-US" sz="2000" b="1" dirty="0" smtClean="0">
              <a:solidFill>
                <a:schemeClr val="accent6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56477" y="4729367"/>
            <a:ext cx="0" cy="508705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60528" y="4220662"/>
            <a:ext cx="0" cy="50870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31669" y="3219966"/>
            <a:ext cx="0" cy="50870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93171" y="4972683"/>
            <a:ext cx="0" cy="508705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60528" y="3711957"/>
            <a:ext cx="0" cy="508705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56477" y="4220662"/>
            <a:ext cx="0" cy="508705"/>
          </a:xfrm>
          <a:prstGeom prst="straightConnector1">
            <a:avLst/>
          </a:prstGeom>
          <a:ln w="57150" cmpd="sng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31669" y="2711261"/>
            <a:ext cx="0" cy="508705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76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5714"/>
          </a:xfrm>
        </p:spPr>
        <p:txBody>
          <a:bodyPr/>
          <a:lstStyle/>
          <a:p>
            <a:r>
              <a:rPr lang="en-US" dirty="0" smtClean="0"/>
              <a:t>SM single process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60795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-channel single top-quark measurement</a:t>
            </a:r>
          </a:p>
          <a:p>
            <a:pPr lvl="1"/>
            <a:r>
              <a:rPr lang="en-US" dirty="0" smtClean="0"/>
              <a:t>Precision measurement at 7 </a:t>
            </a:r>
            <a:r>
              <a:rPr lang="en-US" dirty="0" err="1" smtClean="0"/>
              <a:t>TeV</a:t>
            </a:r>
            <a:r>
              <a:rPr lang="en-US" dirty="0" smtClean="0"/>
              <a:t> (This talk)</a:t>
            </a:r>
          </a:p>
          <a:p>
            <a:pPr lvl="1"/>
            <a:r>
              <a:rPr lang="en-US" dirty="0" smtClean="0"/>
              <a:t>Update to 8 </a:t>
            </a:r>
            <a:r>
              <a:rPr lang="en-US" dirty="0" err="1" smtClean="0"/>
              <a:t>TeV</a:t>
            </a:r>
            <a:r>
              <a:rPr lang="en-US" dirty="0" smtClean="0"/>
              <a:t> with preliminary results</a:t>
            </a:r>
          </a:p>
          <a:p>
            <a:r>
              <a:rPr lang="en-US" dirty="0" err="1" smtClean="0"/>
              <a:t>Wt</a:t>
            </a:r>
            <a:r>
              <a:rPr lang="en-US" dirty="0" smtClean="0"/>
              <a:t> channel single top-quark Evidence</a:t>
            </a:r>
          </a:p>
          <a:p>
            <a:pPr lvl="1"/>
            <a:r>
              <a:rPr lang="en-US" dirty="0" smtClean="0"/>
              <a:t>Only accessible at LHC</a:t>
            </a:r>
          </a:p>
          <a:p>
            <a:pPr lvl="1"/>
            <a:r>
              <a:rPr lang="en-US" dirty="0" smtClean="0"/>
              <a:t>Evidence with 7 </a:t>
            </a:r>
            <a:r>
              <a:rPr lang="en-US" dirty="0" err="1" smtClean="0"/>
              <a:t>TeV</a:t>
            </a:r>
            <a:r>
              <a:rPr lang="en-US" dirty="0"/>
              <a:t> </a:t>
            </a:r>
            <a:r>
              <a:rPr lang="en-US" dirty="0" smtClean="0"/>
              <a:t>data (This talk)</a:t>
            </a:r>
          </a:p>
          <a:p>
            <a:pPr lvl="1"/>
            <a:r>
              <a:rPr lang="en-US" dirty="0" smtClean="0"/>
              <a:t>Expect observation/measurement with 8 </a:t>
            </a:r>
            <a:r>
              <a:rPr lang="en-US" dirty="0" err="1" smtClean="0"/>
              <a:t>TeV</a:t>
            </a:r>
            <a:r>
              <a:rPr lang="en-US" dirty="0" smtClean="0"/>
              <a:t> data</a:t>
            </a:r>
          </a:p>
          <a:p>
            <a:r>
              <a:rPr lang="en-US" dirty="0"/>
              <a:t>s</a:t>
            </a:r>
            <a:r>
              <a:rPr lang="en-US" dirty="0" smtClean="0"/>
              <a:t>-channel single top-quark searches</a:t>
            </a:r>
          </a:p>
          <a:p>
            <a:pPr lvl="1"/>
            <a:r>
              <a:rPr lang="en-US" dirty="0" smtClean="0"/>
              <a:t>First limit setting (This talk)</a:t>
            </a:r>
          </a:p>
          <a:p>
            <a:pPr lvl="1"/>
            <a:r>
              <a:rPr lang="en-US" dirty="0" smtClean="0"/>
              <a:t>Still a long way to an observation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5094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-channel single top</a:t>
            </a:r>
            <a:endParaRPr lang="en-US" dirty="0"/>
          </a:p>
        </p:txBody>
      </p:sp>
      <p:pic>
        <p:nvPicPr>
          <p:cNvPr id="7" name="Content Placeholder 6" descr="Screen Shot 2013-02-18 at 10.43.5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" b="2270"/>
          <a:stretch>
            <a:fillRect/>
          </a:stretch>
        </p:blipFill>
        <p:spPr>
          <a:xfrm>
            <a:off x="4197369" y="1088545"/>
            <a:ext cx="4924216" cy="26594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0976" y="1124797"/>
            <a:ext cx="4505988" cy="28917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Interaction of light quark and b-quark by exchange a W boson</a:t>
            </a:r>
          </a:p>
          <a:p>
            <a:pPr lvl="1"/>
            <a:r>
              <a:rPr lang="en-US" dirty="0" smtClean="0"/>
              <a:t>Single top-quark + forward light quark</a:t>
            </a:r>
          </a:p>
          <a:p>
            <a:r>
              <a:rPr lang="en-US" dirty="0" smtClean="0"/>
              <a:t>More than 1/3 of top-pair cross section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30976" y="4104728"/>
            <a:ext cx="8766468" cy="3738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Searches with top quark </a:t>
            </a:r>
            <a:r>
              <a:rPr lang="en-US" dirty="0" err="1" smtClean="0"/>
              <a:t>leptonic</a:t>
            </a:r>
            <a:r>
              <a:rPr lang="en-US" dirty="0" smtClean="0"/>
              <a:t> decay</a:t>
            </a:r>
          </a:p>
          <a:p>
            <a:pPr lvl="1"/>
            <a:r>
              <a:rPr lang="en-US" dirty="0" smtClean="0"/>
              <a:t>Single top-quark system could be reconstructed</a:t>
            </a:r>
          </a:p>
          <a:p>
            <a:r>
              <a:rPr lang="en-US" dirty="0" smtClean="0"/>
              <a:t>Observed both at </a:t>
            </a:r>
            <a:r>
              <a:rPr lang="en-US" dirty="0" err="1" smtClean="0"/>
              <a:t>Tevatron</a:t>
            </a:r>
            <a:r>
              <a:rPr lang="en-US" dirty="0" smtClean="0"/>
              <a:t> and LHC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8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69" y="107576"/>
            <a:ext cx="8339231" cy="718597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-channel: Event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527" y="1054251"/>
            <a:ext cx="4556124" cy="4343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36852" y="844963"/>
            <a:ext cx="4928160" cy="3342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/>
              <a:t>Exactly one electron or </a:t>
            </a:r>
            <a:r>
              <a:rPr lang="en-US" dirty="0" err="1" smtClean="0"/>
              <a:t>muon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Pt</a:t>
            </a:r>
            <a:r>
              <a:rPr lang="en-US" dirty="0" smtClean="0"/>
              <a:t>&gt;25 </a:t>
            </a:r>
            <a:r>
              <a:rPr lang="en-US" dirty="0" err="1" smtClean="0"/>
              <a:t>GeV</a:t>
            </a:r>
            <a:r>
              <a:rPr lang="en-US" dirty="0" smtClean="0"/>
              <a:t>, |</a:t>
            </a:r>
            <a:r>
              <a:rPr lang="en-US" dirty="0" err="1" smtClean="0"/>
              <a:t>η</a:t>
            </a:r>
            <a:r>
              <a:rPr lang="en-US" dirty="0" smtClean="0"/>
              <a:t>|&lt;2.5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electron or </a:t>
            </a:r>
            <a:r>
              <a:rPr lang="en-US" dirty="0" err="1" smtClean="0"/>
              <a:t>muon</a:t>
            </a:r>
            <a:r>
              <a:rPr lang="en-US" dirty="0" smtClean="0"/>
              <a:t> trigger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 or 3 jets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Pt</a:t>
            </a:r>
            <a:r>
              <a:rPr lang="en-US" dirty="0"/>
              <a:t>&gt;25 </a:t>
            </a:r>
            <a:r>
              <a:rPr lang="en-US" dirty="0" err="1"/>
              <a:t>GeV</a:t>
            </a:r>
            <a:r>
              <a:rPr lang="en-US" dirty="0"/>
              <a:t>, |</a:t>
            </a:r>
            <a:r>
              <a:rPr lang="en-US" dirty="0" err="1"/>
              <a:t>η</a:t>
            </a:r>
            <a:r>
              <a:rPr lang="en-US" dirty="0"/>
              <a:t>|</a:t>
            </a:r>
            <a:r>
              <a:rPr lang="en-US" dirty="0" smtClean="0"/>
              <a:t>&lt;4.5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One b-tagged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Missing transverse momentum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MET &gt; 25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Veto against </a:t>
            </a:r>
            <a:r>
              <a:rPr lang="en-US" dirty="0" err="1" smtClean="0"/>
              <a:t>multijets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31485"/>
              </p:ext>
            </p:extLst>
          </p:nvPr>
        </p:nvGraphicFramePr>
        <p:xfrm>
          <a:off x="3919889" y="4113848"/>
          <a:ext cx="5107148" cy="25603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42882"/>
                <a:gridCol w="1058399"/>
                <a:gridCol w="1705867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 after</a:t>
                      </a:r>
                      <a:r>
                        <a:rPr lang="en-US" baseline="0" dirty="0" smtClean="0"/>
                        <a:t> sel.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modeling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t-channel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top pair,</a:t>
                      </a:r>
                      <a:r>
                        <a:rPr lang="en-US" baseline="0" dirty="0" smtClean="0"/>
                        <a:t> other 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W+light</a:t>
                      </a:r>
                      <a:r>
                        <a:rPr lang="en-US" dirty="0" smtClean="0"/>
                        <a:t> jet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driven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W+heavy</a:t>
                      </a:r>
                      <a:r>
                        <a:rPr lang="en-US" baseline="0" dirty="0" smtClean="0"/>
                        <a:t> flavor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driven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Z+jets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diboson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Multijets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driven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3306" y="3322725"/>
            <a:ext cx="340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PLB 717 (2012) 330-350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arXiv:1205.3130;  </a:t>
            </a:r>
            <a:r>
              <a:rPr lang="en-US" b="1" dirty="0" smtClean="0">
                <a:solidFill>
                  <a:srgbClr val="3366FF"/>
                </a:solidFill>
              </a:rPr>
              <a:t>1.04 fb</a:t>
            </a:r>
            <a:r>
              <a:rPr lang="en-US" b="1" baseline="30000" dirty="0" smtClean="0">
                <a:solidFill>
                  <a:srgbClr val="3366FF"/>
                </a:solidFill>
              </a:rPr>
              <a:t>-1</a:t>
            </a:r>
            <a:endParaRPr lang="en-US" b="1" baseline="30000" dirty="0">
              <a:solidFill>
                <a:srgbClr val="3366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" y="3978982"/>
            <a:ext cx="3759525" cy="27118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2" y="826173"/>
            <a:ext cx="3135745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9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2099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-channel: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 descr="fig_03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91" y="635973"/>
            <a:ext cx="4947811" cy="2352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805"/>
            <a:ext cx="3891691" cy="517392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41564" y="5296322"/>
            <a:ext cx="5252309" cy="1064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Use Neural Network to combine several variables into to a powerful one</a:t>
            </a:r>
          </a:p>
          <a:p>
            <a:r>
              <a:rPr lang="en-US" b="1" dirty="0" smtClean="0"/>
              <a:t>Separate training for 2 jets and 3 jets events</a:t>
            </a:r>
          </a:p>
          <a:p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91" y="2970202"/>
            <a:ext cx="4947809" cy="2326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330" y="5995729"/>
            <a:ext cx="362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12 variables          18 variables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6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8799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-channel: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" y="825766"/>
            <a:ext cx="4914800" cy="4723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</a:t>
            </a:r>
            <a:r>
              <a:rPr lang="en-US" dirty="0" smtClean="0"/>
              <a:t>-channel cross section extraction</a:t>
            </a:r>
          </a:p>
          <a:p>
            <a:pPr lvl="1"/>
            <a:r>
              <a:rPr lang="en-US" dirty="0"/>
              <a:t>Maximum likelihood fit using the full NN </a:t>
            </a:r>
            <a:r>
              <a:rPr lang="en-US" dirty="0" smtClean="0"/>
              <a:t>output </a:t>
            </a:r>
            <a:r>
              <a:rPr lang="en-US" dirty="0"/>
              <a:t>distribution </a:t>
            </a:r>
          </a:p>
          <a:p>
            <a:pPr lvl="1"/>
            <a:r>
              <a:rPr lang="en-US" dirty="0"/>
              <a:t>Simultaneous determination of </a:t>
            </a:r>
            <a:r>
              <a:rPr lang="en-US" dirty="0" smtClean="0"/>
              <a:t>signal </a:t>
            </a:r>
            <a:r>
              <a:rPr lang="en-US" dirty="0"/>
              <a:t>and background </a:t>
            </a:r>
            <a:r>
              <a:rPr lang="en-US" dirty="0" smtClean="0"/>
              <a:t>rates</a:t>
            </a:r>
          </a:p>
          <a:p>
            <a:pPr lvl="1"/>
            <a:r>
              <a:rPr lang="en-US" dirty="0" smtClean="0"/>
              <a:t>Cross checked with Cut based results</a:t>
            </a:r>
          </a:p>
          <a:p>
            <a:endParaRPr lang="en-US" dirty="0" smtClean="0"/>
          </a:p>
          <a:p>
            <a:r>
              <a:rPr lang="en-US" dirty="0" smtClean="0"/>
              <a:t>|</a:t>
            </a:r>
            <a:r>
              <a:rPr lang="en-US" dirty="0" err="1" smtClean="0"/>
              <a:t>Vtb</a:t>
            </a:r>
            <a:r>
              <a:rPr lang="en-US" dirty="0" smtClean="0"/>
              <a:t>| measurement:</a:t>
            </a:r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Vtb</a:t>
            </a:r>
            <a:r>
              <a:rPr lang="en-US" dirty="0" smtClean="0"/>
              <a:t>|&gt;&gt;|</a:t>
            </a:r>
            <a:r>
              <a:rPr lang="en-US" dirty="0" err="1" smtClean="0"/>
              <a:t>Vtd</a:t>
            </a:r>
            <a:r>
              <a:rPr lang="en-US" dirty="0" smtClean="0"/>
              <a:t>|,|</a:t>
            </a:r>
            <a:r>
              <a:rPr lang="en-US" dirty="0" err="1" smtClean="0"/>
              <a:t>Vts</a:t>
            </a:r>
            <a:r>
              <a:rPr lang="en-US" dirty="0" smtClean="0"/>
              <a:t>|, Measured cross section proportional to      |Vtb|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</p:txBody>
      </p:sp>
      <p:pic>
        <p:nvPicPr>
          <p:cNvPr id="11" name="Picture 10" descr="figaux_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00" y="879134"/>
            <a:ext cx="4229200" cy="379672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63842" y="4709277"/>
            <a:ext cx="3680157" cy="1683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Total </a:t>
            </a:r>
            <a:r>
              <a:rPr lang="en-US" dirty="0" err="1" smtClean="0"/>
              <a:t>unc</a:t>
            </a:r>
            <a:r>
              <a:rPr lang="en-US" dirty="0" smtClean="0"/>
              <a:t>. 24%</a:t>
            </a:r>
          </a:p>
          <a:p>
            <a:r>
              <a:rPr lang="en-US" dirty="0" smtClean="0"/>
              <a:t>Main systematics</a:t>
            </a:r>
          </a:p>
          <a:p>
            <a:pPr lvl="1"/>
            <a:r>
              <a:rPr lang="en-US" dirty="0" smtClean="0"/>
              <a:t>ISR</a:t>
            </a:r>
            <a:r>
              <a:rPr lang="en-US" dirty="0"/>
              <a:t>/</a:t>
            </a:r>
            <a:r>
              <a:rPr lang="en-US" dirty="0" smtClean="0"/>
              <a:t>FSR: 14%</a:t>
            </a:r>
          </a:p>
          <a:p>
            <a:pPr lvl="1"/>
            <a:r>
              <a:rPr lang="en-US" dirty="0" err="1" smtClean="0"/>
              <a:t>Btag</a:t>
            </a:r>
            <a:r>
              <a:rPr lang="en-US" dirty="0" smtClean="0"/>
              <a:t> eff. 13%</a:t>
            </a:r>
            <a:endParaRPr lang="en-US" dirty="0"/>
          </a:p>
        </p:txBody>
      </p:sp>
      <p:pic>
        <p:nvPicPr>
          <p:cNvPr id="14" name="Picture 13" descr="Screen Shot 2012-07-25 at 8.17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7" y="5678384"/>
            <a:ext cx="5257800" cy="381000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pic>
        <p:nvPicPr>
          <p:cNvPr id="15" name="Picture 14" descr="Screen Shot 2012-07-25 at 8.18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0" y="3415745"/>
            <a:ext cx="4749800" cy="457200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24110" y="6440877"/>
            <a:ext cx="2713909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Obs. 7.2 </a:t>
            </a:r>
            <a:r>
              <a:rPr lang="en-US" dirty="0" err="1" smtClean="0"/>
              <a:t>σ</a:t>
            </a:r>
            <a:r>
              <a:rPr lang="en-US" dirty="0" smtClean="0"/>
              <a:t>; </a:t>
            </a:r>
            <a:r>
              <a:rPr lang="en-US" dirty="0" err="1" smtClean="0"/>
              <a:t>exp</a:t>
            </a:r>
            <a:r>
              <a:rPr lang="en-US" dirty="0"/>
              <a:t> 6.0 </a:t>
            </a:r>
            <a:r>
              <a:rPr lang="en-US" dirty="0" err="1"/>
              <a:t>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6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6" descr="fig_01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" b="-592"/>
          <a:stretch/>
        </p:blipFill>
        <p:spPr>
          <a:xfrm>
            <a:off x="6840690" y="864417"/>
            <a:ext cx="2285789" cy="1863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07576"/>
            <a:ext cx="8502766" cy="756841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-channel: Charge asymmetry </a:t>
            </a:r>
            <a:endParaRPr lang="en-US" dirty="0"/>
          </a:p>
        </p:txBody>
      </p:sp>
      <p:pic>
        <p:nvPicPr>
          <p:cNvPr id="7" name="Content Placeholder 6" descr="fig_09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" b="-956"/>
          <a:stretch/>
        </p:blipFill>
        <p:spPr>
          <a:xfrm>
            <a:off x="4154441" y="2983171"/>
            <a:ext cx="4734065" cy="322145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7689" y="990520"/>
            <a:ext cx="8222573" cy="1861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Updated analysis with 4.7 fb</a:t>
            </a:r>
            <a:r>
              <a:rPr lang="en-US" baseline="30000" dirty="0" smtClean="0"/>
              <a:t>-1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Initial u/d quark determines the final state lepton charge</a:t>
            </a:r>
          </a:p>
          <a:p>
            <a:r>
              <a:rPr lang="en-US" dirty="0" smtClean="0"/>
              <a:t>Ratio of t-channel lepton charge constrains the light quark PDF</a:t>
            </a:r>
          </a:p>
          <a:p>
            <a:pPr lvl="1"/>
            <a:r>
              <a:rPr lang="en-US" dirty="0" smtClean="0"/>
              <a:t>Same strategy as cross section measurement</a:t>
            </a:r>
          </a:p>
          <a:p>
            <a:pPr lvl="1"/>
            <a:r>
              <a:rPr lang="en-US" dirty="0" smtClean="0"/>
              <a:t>NN trained for positive and negative charged lepton separately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1023" y="4549228"/>
            <a:ext cx="3860660" cy="169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Main systematics:</a:t>
            </a:r>
          </a:p>
          <a:p>
            <a:pPr lvl="1"/>
            <a:r>
              <a:rPr lang="en-US" dirty="0" smtClean="0"/>
              <a:t>    : JES 20% </a:t>
            </a:r>
          </a:p>
          <a:p>
            <a:pPr lvl="1"/>
            <a:r>
              <a:rPr lang="en-US" dirty="0" smtClean="0"/>
              <a:t>    : stat. 6%; JES 4%; BG norm. 4%</a:t>
            </a:r>
            <a:endParaRPr lang="en-US" dirty="0"/>
          </a:p>
        </p:txBody>
      </p:sp>
      <p:pic>
        <p:nvPicPr>
          <p:cNvPr id="3" name="Picture 2" descr="Screen Shot 2012-07-26 at 11.32.52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8"/>
          <a:stretch/>
        </p:blipFill>
        <p:spPr>
          <a:xfrm>
            <a:off x="221528" y="3230891"/>
            <a:ext cx="3775408" cy="1092200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pic>
        <p:nvPicPr>
          <p:cNvPr id="10" name="Picture 9" descr="Screen Shot 2012-07-25 at 8.18.06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0" r="92715"/>
          <a:stretch/>
        </p:blipFill>
        <p:spPr>
          <a:xfrm>
            <a:off x="817590" y="4951102"/>
            <a:ext cx="455665" cy="450319"/>
          </a:xfrm>
          <a:prstGeom prst="rect">
            <a:avLst/>
          </a:prstGeom>
        </p:spPr>
      </p:pic>
      <p:pic>
        <p:nvPicPr>
          <p:cNvPr id="11" name="Picture 10" descr="Screen Shot 2012-07-26 at 11.32.52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t="67202" r="89523"/>
          <a:stretch/>
        </p:blipFill>
        <p:spPr>
          <a:xfrm>
            <a:off x="873860" y="5417496"/>
            <a:ext cx="360301" cy="4225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1293" y="6275668"/>
            <a:ext cx="374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ATLAS-CONF-2012-056, 4.7 fb</a:t>
            </a:r>
            <a:r>
              <a:rPr lang="en-US" b="1" baseline="30000" dirty="0" smtClean="0">
                <a:solidFill>
                  <a:srgbClr val="3366FF"/>
                </a:solidFill>
              </a:rPr>
              <a:t>-1</a:t>
            </a:r>
            <a:endParaRPr lang="en-US" b="1" baseline="30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0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_01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51" y="3953667"/>
            <a:ext cx="2133600" cy="226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5094"/>
          </a:xfrm>
        </p:spPr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-channel single 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9700"/>
            <a:ext cx="6984626" cy="4724956"/>
          </a:xfrm>
        </p:spPr>
        <p:txBody>
          <a:bodyPr>
            <a:normAutofit/>
          </a:bodyPr>
          <a:lstStyle/>
          <a:p>
            <a:r>
              <a:rPr lang="en-US" dirty="0" smtClean="0"/>
              <a:t>1/10 of </a:t>
            </a:r>
            <a:r>
              <a:rPr lang="en-US" dirty="0" err="1" smtClean="0"/>
              <a:t>ttbar</a:t>
            </a:r>
            <a:r>
              <a:rPr lang="en-US" dirty="0" smtClean="0"/>
              <a:t> cross section</a:t>
            </a:r>
          </a:p>
          <a:p>
            <a:pPr lvl="1"/>
            <a:r>
              <a:rPr lang="en-US" dirty="0" smtClean="0"/>
              <a:t>Abundant signal </a:t>
            </a:r>
          </a:p>
          <a:p>
            <a:r>
              <a:rPr lang="en-US" dirty="0" smtClean="0"/>
              <a:t>Difficulty: Separation against top-pair events</a:t>
            </a:r>
          </a:p>
          <a:p>
            <a:r>
              <a:rPr lang="en-US" dirty="0"/>
              <a:t>Searches both at the </a:t>
            </a:r>
            <a:r>
              <a:rPr lang="en-US" dirty="0" smtClean="0"/>
              <a:t>tow W </a:t>
            </a:r>
            <a:r>
              <a:rPr lang="en-US" dirty="0"/>
              <a:t>all </a:t>
            </a:r>
            <a:r>
              <a:rPr lang="en-US" dirty="0" err="1"/>
              <a:t>leptonic</a:t>
            </a:r>
            <a:r>
              <a:rPr lang="en-US" dirty="0"/>
              <a:t> decay </a:t>
            </a:r>
            <a:r>
              <a:rPr lang="en-US" dirty="0" smtClean="0"/>
              <a:t>channel (</a:t>
            </a:r>
            <a:r>
              <a:rPr lang="en-US" dirty="0" err="1" smtClean="0"/>
              <a:t>Dilepton</a:t>
            </a:r>
            <a:r>
              <a:rPr lang="en-US" dirty="0" smtClean="0"/>
              <a:t>) </a:t>
            </a:r>
            <a:r>
              <a:rPr lang="en-US" dirty="0"/>
              <a:t>and only one W </a:t>
            </a:r>
            <a:r>
              <a:rPr lang="en-US" dirty="0" err="1"/>
              <a:t>leptonic</a:t>
            </a:r>
            <a:r>
              <a:rPr lang="en-US" dirty="0"/>
              <a:t> decay </a:t>
            </a:r>
            <a:r>
              <a:rPr lang="en-US" dirty="0" smtClean="0"/>
              <a:t>channel at ATLAS</a:t>
            </a:r>
            <a:endParaRPr lang="en-US" dirty="0"/>
          </a:p>
          <a:p>
            <a:r>
              <a:rPr lang="en-US" dirty="0" smtClean="0"/>
              <a:t>First evidence seen by both ATLAS &amp; CMS</a:t>
            </a:r>
          </a:p>
          <a:p>
            <a:r>
              <a:rPr lang="en-US" dirty="0" smtClean="0"/>
              <a:t>Observation expected with 8 </a:t>
            </a:r>
            <a:r>
              <a:rPr lang="en-US" dirty="0" err="1" smtClean="0"/>
              <a:t>TeV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Screen Shot 2013-02-18 at 10.37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568720"/>
            <a:ext cx="2120553" cy="233464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994968"/>
            <a:ext cx="8369577" cy="83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Single top quark associate production with a W Boson</a:t>
            </a:r>
          </a:p>
        </p:txBody>
      </p:sp>
    </p:spTree>
    <p:extLst>
      <p:ext uri="{BB962C8B-B14F-4D97-AF65-F5344CB8AC3E}">
        <p14:creationId xmlns:p14="http://schemas.microsoft.com/office/powerpoint/2010/main" val="78647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7281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15143"/>
            <a:ext cx="8042276" cy="45284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 smtClean="0"/>
              <a:t>top-quark physics introduction</a:t>
            </a:r>
          </a:p>
          <a:p>
            <a:r>
              <a:rPr lang="en-US" dirty="0" smtClean="0"/>
              <a:t>Single top-quark analysis </a:t>
            </a:r>
            <a:r>
              <a:rPr lang="en-US" dirty="0" smtClean="0"/>
              <a:t>at </a:t>
            </a:r>
            <a:r>
              <a:rPr lang="en-US" dirty="0" smtClean="0"/>
              <a:t>ATLAS, LHC</a:t>
            </a:r>
          </a:p>
          <a:p>
            <a:r>
              <a:rPr lang="en-US" dirty="0" smtClean="0"/>
              <a:t>SM Single top-quark searches and measurement</a:t>
            </a:r>
            <a:endParaRPr lang="en-US" dirty="0"/>
          </a:p>
          <a:p>
            <a:r>
              <a:rPr lang="en-US" dirty="0" smtClean="0"/>
              <a:t>New physics searches with single top signature</a:t>
            </a:r>
          </a:p>
          <a:p>
            <a:pPr lvl="1"/>
            <a:r>
              <a:rPr lang="en-US" dirty="0" smtClean="0"/>
              <a:t>Searches performed at ATLAS</a:t>
            </a:r>
          </a:p>
          <a:p>
            <a:pPr lvl="1"/>
            <a:r>
              <a:rPr lang="en-US" dirty="0" smtClean="0"/>
              <a:t>Possible searches in near future</a:t>
            </a:r>
          </a:p>
          <a:p>
            <a:r>
              <a:rPr lang="en-US" dirty="0" smtClean="0"/>
              <a:t>Summary and outlook</a:t>
            </a:r>
          </a:p>
          <a:p>
            <a:endParaRPr lang="en-US" dirty="0"/>
          </a:p>
          <a:p>
            <a:r>
              <a:rPr lang="en-US" dirty="0" smtClean="0"/>
              <a:t>References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74482"/>
          </a:xfrm>
        </p:spPr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 channel: Event Selection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 descr="GRAPH_WTCHA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5" y="882058"/>
            <a:ext cx="3013947" cy="23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3131655" y="2291849"/>
            <a:ext cx="6169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115578" y="2863883"/>
            <a:ext cx="6169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</a:t>
            </a:r>
            <a:r>
              <a:rPr lang="en-US" sz="3200" baseline="300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590640" y="2799157"/>
            <a:ext cx="616991" cy="4206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W</a:t>
            </a:r>
            <a:r>
              <a:rPr lang="en-US" sz="3200" baseline="30000" dirty="0" smtClean="0"/>
              <a:t>-</a:t>
            </a:r>
            <a:endParaRPr lang="en-US" sz="3200" baseline="30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095756" y="854692"/>
            <a:ext cx="4996835" cy="3126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Exactly 2 leptons (</a:t>
            </a:r>
            <a:r>
              <a:rPr lang="en-US" b="1" dirty="0" err="1" smtClean="0"/>
              <a:t>ee</a:t>
            </a:r>
            <a:r>
              <a:rPr lang="en-US" b="1" dirty="0"/>
              <a:t>, </a:t>
            </a:r>
            <a:r>
              <a:rPr lang="en-US" b="1" dirty="0" err="1" smtClean="0"/>
              <a:t>μ</a:t>
            </a:r>
            <a:r>
              <a:rPr lang="en-US" b="1" dirty="0" err="1"/>
              <a:t>μ</a:t>
            </a:r>
            <a:r>
              <a:rPr lang="en-US" b="1" dirty="0" smtClean="0"/>
              <a:t>, </a:t>
            </a:r>
            <a:r>
              <a:rPr lang="en-US" b="1" dirty="0" err="1" smtClean="0"/>
              <a:t>eμ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err="1" smtClean="0"/>
              <a:t>Pt</a:t>
            </a:r>
            <a:r>
              <a:rPr lang="en-US" b="1" dirty="0" smtClean="0"/>
              <a:t>&gt;25 </a:t>
            </a:r>
            <a:r>
              <a:rPr lang="en-US" b="1" dirty="0" err="1" smtClean="0"/>
              <a:t>GeV</a:t>
            </a:r>
            <a:r>
              <a:rPr lang="en-US" b="1" dirty="0" smtClean="0"/>
              <a:t>, |</a:t>
            </a:r>
            <a:r>
              <a:rPr lang="en-US" b="1" dirty="0" err="1" smtClean="0"/>
              <a:t>η</a:t>
            </a:r>
            <a:r>
              <a:rPr lang="en-US" b="1" dirty="0" smtClean="0"/>
              <a:t>|&lt;2.5</a:t>
            </a:r>
          </a:p>
          <a:p>
            <a:pPr lvl="1"/>
            <a:r>
              <a:rPr lang="en-US" b="1" dirty="0" smtClean="0"/>
              <a:t>Fire electron or </a:t>
            </a:r>
            <a:r>
              <a:rPr lang="en-US" b="1" dirty="0" err="1" smtClean="0"/>
              <a:t>muon</a:t>
            </a:r>
            <a:r>
              <a:rPr lang="en-US" b="1" dirty="0" smtClean="0"/>
              <a:t> trigger</a:t>
            </a:r>
          </a:p>
          <a:p>
            <a:r>
              <a:rPr lang="en-US" b="1" dirty="0" smtClean="0"/>
              <a:t>1 (signal region), 2 or &gt;=3 (C.R.) jets</a:t>
            </a:r>
          </a:p>
          <a:p>
            <a:pPr lvl="1"/>
            <a:r>
              <a:rPr lang="en-US" b="1" dirty="0" err="1"/>
              <a:t>Pt</a:t>
            </a:r>
            <a:r>
              <a:rPr lang="en-US" b="1" dirty="0" smtClean="0"/>
              <a:t>&gt;30 </a:t>
            </a:r>
            <a:r>
              <a:rPr lang="en-US" b="1" dirty="0" err="1"/>
              <a:t>GeV</a:t>
            </a:r>
            <a:r>
              <a:rPr lang="en-US" b="1" dirty="0"/>
              <a:t>, |</a:t>
            </a:r>
            <a:r>
              <a:rPr lang="en-US" b="1" dirty="0" err="1"/>
              <a:t>η</a:t>
            </a:r>
            <a:r>
              <a:rPr lang="en-US" b="1" dirty="0"/>
              <a:t>|</a:t>
            </a:r>
            <a:r>
              <a:rPr lang="en-US" b="1" dirty="0" smtClean="0"/>
              <a:t>&lt;2.5 (no b-tagging)</a:t>
            </a:r>
          </a:p>
          <a:p>
            <a:r>
              <a:rPr lang="en-US" b="1" dirty="0" smtClean="0"/>
              <a:t>Missing transverse momentum </a:t>
            </a:r>
          </a:p>
          <a:p>
            <a:pPr lvl="1"/>
            <a:r>
              <a:rPr lang="en-US" b="1" dirty="0" smtClean="0"/>
              <a:t>MET &gt; 50 </a:t>
            </a:r>
            <a:r>
              <a:rPr lang="en-US" b="1" dirty="0" err="1" smtClean="0"/>
              <a:t>GeV</a:t>
            </a:r>
            <a:endParaRPr lang="en-US" b="1" dirty="0" smtClean="0"/>
          </a:p>
          <a:p>
            <a:r>
              <a:rPr lang="en-US" b="1" dirty="0" smtClean="0"/>
              <a:t>Veto against Z-&gt;</a:t>
            </a:r>
            <a:r>
              <a:rPr lang="en-US" b="1" dirty="0" err="1" smtClean="0"/>
              <a:t>ττ</a:t>
            </a:r>
            <a:endParaRPr lang="en-US" b="1" dirty="0" smtClean="0"/>
          </a:p>
          <a:p>
            <a:r>
              <a:rPr lang="en-US" b="1" dirty="0" smtClean="0"/>
              <a:t>Anti Z window in </a:t>
            </a:r>
            <a:r>
              <a:rPr lang="en-US" b="1" dirty="0" err="1" smtClean="0"/>
              <a:t>ee</a:t>
            </a:r>
            <a:r>
              <a:rPr lang="en-US" b="1" dirty="0" smtClean="0"/>
              <a:t>/</a:t>
            </a:r>
            <a:r>
              <a:rPr lang="en-US" b="1" dirty="0" err="1" smtClean="0"/>
              <a:t>μμchannel</a:t>
            </a:r>
            <a:endParaRPr lang="en-US" b="1" dirty="0"/>
          </a:p>
        </p:txBody>
      </p:sp>
      <p:pic>
        <p:nvPicPr>
          <p:cNvPr id="14" name="Picture 13" descr="Screen Shot 2012-07-26 at 12.0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3886200"/>
            <a:ext cx="5003800" cy="28832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9015" y="3419541"/>
            <a:ext cx="327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PLB 716 (2012) 142-159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arXiv</a:t>
            </a:r>
            <a:r>
              <a:rPr lang="en-US" b="1" dirty="0" smtClean="0">
                <a:solidFill>
                  <a:srgbClr val="3366FF"/>
                </a:solidFill>
              </a:rPr>
              <a:t>:1205.5764;  2.05 fb</a:t>
            </a:r>
            <a:r>
              <a:rPr lang="en-US" b="1" baseline="30000" dirty="0" smtClean="0">
                <a:solidFill>
                  <a:srgbClr val="3366FF"/>
                </a:solidFill>
              </a:rPr>
              <a:t>-1</a:t>
            </a:r>
            <a:endParaRPr lang="en-US" b="1" baseline="30000" dirty="0">
              <a:solidFill>
                <a:srgbClr val="3366FF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5202847" y="4356327"/>
            <a:ext cx="477978" cy="6269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5172467" y="5031477"/>
            <a:ext cx="477978" cy="4983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39669" y="4308102"/>
            <a:ext cx="14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63453" y="5714353"/>
            <a:ext cx="217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Matrix method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105399" y="5899528"/>
            <a:ext cx="3342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61593" y="4983252"/>
            <a:ext cx="132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ABCDEF</a:t>
            </a:r>
            <a:endParaRPr lang="en-US" dirty="0"/>
          </a:p>
        </p:txBody>
      </p:sp>
      <p:pic>
        <p:nvPicPr>
          <p:cNvPr id="24" name="Picture 23" descr="figaux_04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70" y="4222867"/>
            <a:ext cx="2273478" cy="153971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5629835" y="5352584"/>
            <a:ext cx="20049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53630" y="6106455"/>
            <a:ext cx="3270907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Z-&gt;</a:t>
            </a:r>
            <a:r>
              <a:rPr lang="en-US" dirty="0" err="1" smtClean="0"/>
              <a:t>ee,Z</a:t>
            </a:r>
            <a:r>
              <a:rPr lang="en-US" dirty="0" smtClean="0"/>
              <a:t>-&gt;</a:t>
            </a:r>
            <a:r>
              <a:rPr lang="el-GR" dirty="0" smtClean="0"/>
              <a:t>μμ</a:t>
            </a:r>
            <a:r>
              <a:rPr lang="en-US" dirty="0" smtClean="0"/>
              <a:t>,Fake </a:t>
            </a:r>
            <a:r>
              <a:rPr lang="en-US" dirty="0" err="1" smtClean="0"/>
              <a:t>dilepton</a:t>
            </a:r>
            <a:r>
              <a:rPr lang="en-US" dirty="0" smtClean="0"/>
              <a:t> normalized from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3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7099"/>
            <a:ext cx="8042276" cy="915611"/>
          </a:xfrm>
        </p:spPr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 channel: BDT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49" y="3583748"/>
            <a:ext cx="4200786" cy="328209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21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535" y="1239251"/>
            <a:ext cx="4359597" cy="4740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1-jet signal region: 64% are top pair</a:t>
            </a:r>
          </a:p>
          <a:p>
            <a:pPr lvl="1"/>
            <a:r>
              <a:rPr lang="en-US" dirty="0" smtClean="0"/>
              <a:t>Even more in control regions</a:t>
            </a:r>
          </a:p>
          <a:p>
            <a:pPr lvl="1"/>
            <a:r>
              <a:rPr lang="en-US" dirty="0" smtClean="0"/>
              <a:t>There is no powerful variable to separate top pair and </a:t>
            </a:r>
            <a:r>
              <a:rPr lang="en-US" dirty="0" err="1" smtClean="0"/>
              <a:t>Wt</a:t>
            </a:r>
            <a:endParaRPr lang="en-US" dirty="0" smtClean="0"/>
          </a:p>
          <a:p>
            <a:r>
              <a:rPr lang="en-US" dirty="0" smtClean="0"/>
              <a:t>Use BDT to combine 22 well modeled variables into a powerful one</a:t>
            </a:r>
          </a:p>
          <a:p>
            <a:r>
              <a:rPr lang="en-US" dirty="0" smtClean="0"/>
              <a:t>Trained in 1-jet bin, and applied to 1-jet and </a:t>
            </a:r>
            <a:r>
              <a:rPr lang="en-US" dirty="0"/>
              <a:t>control </a:t>
            </a:r>
            <a:r>
              <a:rPr lang="en-US" dirty="0" smtClean="0"/>
              <a:t>region of 2-jet, &gt;=3 jet</a:t>
            </a:r>
            <a:endParaRPr lang="en-US" dirty="0"/>
          </a:p>
        </p:txBody>
      </p:sp>
      <p:pic>
        <p:nvPicPr>
          <p:cNvPr id="3" name="Picture 2" descr="figaux_06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32" y="787863"/>
            <a:ext cx="3466773" cy="2708607"/>
          </a:xfrm>
          <a:prstGeom prst="rect">
            <a:avLst/>
          </a:prstGeom>
        </p:spPr>
      </p:pic>
      <p:pic>
        <p:nvPicPr>
          <p:cNvPr id="10" name="Picture 9" descr="figaux_08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24" y="720823"/>
            <a:ext cx="2860836" cy="223518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751774" y="3136416"/>
            <a:ext cx="1286189" cy="691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37963" y="2666661"/>
            <a:ext cx="1177570" cy="1160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037963" y="3615898"/>
            <a:ext cx="1177570" cy="211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15533" y="3271420"/>
            <a:ext cx="6370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6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2-07-26 at 2.5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53" y="2557755"/>
            <a:ext cx="4508500" cy="88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68" y="107576"/>
            <a:ext cx="8339231" cy="792123"/>
          </a:xfrm>
        </p:spPr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 channel: signal extraction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" y="889797"/>
            <a:ext cx="3320788" cy="25945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 descr="fig_03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46" y="3539335"/>
            <a:ext cx="2527314" cy="1974604"/>
          </a:xfrm>
          <a:prstGeom prst="rect">
            <a:avLst/>
          </a:prstGeom>
        </p:spPr>
      </p:pic>
      <p:pic>
        <p:nvPicPr>
          <p:cNvPr id="8" name="Content Placeholder 6" descr="fig_02a (1)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3" b="83"/>
          <a:stretch/>
        </p:blipFill>
        <p:spPr>
          <a:xfrm>
            <a:off x="-19088" y="3403971"/>
            <a:ext cx="4406734" cy="34540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382651" y="3102476"/>
            <a:ext cx="32155" cy="1912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93593" y="4726052"/>
            <a:ext cx="36362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fig_03c (2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60" y="4534109"/>
            <a:ext cx="2229039" cy="174156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439123" y="5891178"/>
            <a:ext cx="5101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3922878" y="1069726"/>
            <a:ext cx="4917397" cy="1839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Maximum likelihood fit </a:t>
            </a:r>
          </a:p>
          <a:p>
            <a:r>
              <a:rPr lang="en-US" b="1" dirty="0"/>
              <a:t>I</a:t>
            </a:r>
            <a:r>
              <a:rPr lang="en-US" b="1" dirty="0" smtClean="0"/>
              <a:t>ncluding 2-jet and &gt;=3 jet bin in the likelihood function to control top pair 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b="1" dirty="0"/>
              <a:t>Simultaneous determination of signal and background </a:t>
            </a:r>
            <a:r>
              <a:rPr lang="en-US" b="1" dirty="0" smtClean="0"/>
              <a:t>rates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14960" y="3918834"/>
            <a:ext cx="118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t</a:t>
            </a:r>
            <a:r>
              <a:rPr lang="en-US" dirty="0" smtClean="0"/>
              <a:t>: &gt;90%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7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69796" y="1011190"/>
            <a:ext cx="8518710" cy="5000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Measured SM </a:t>
            </a:r>
            <a:r>
              <a:rPr lang="en-US" dirty="0" err="1" smtClean="0"/>
              <a:t>Wt</a:t>
            </a:r>
            <a:r>
              <a:rPr lang="en-US" dirty="0" smtClean="0"/>
              <a:t> cross section</a:t>
            </a:r>
          </a:p>
          <a:p>
            <a:endParaRPr lang="en-US" dirty="0"/>
          </a:p>
          <a:p>
            <a:r>
              <a:rPr lang="en-US" dirty="0" smtClean="0"/>
              <a:t>Significance estimated by pseudo experiments: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Interpreted to |</a:t>
            </a:r>
            <a:r>
              <a:rPr lang="en-US" dirty="0" err="1" smtClean="0"/>
              <a:t>Vtb</a:t>
            </a:r>
            <a:r>
              <a:rPr lang="en-US" dirty="0" smtClean="0"/>
              <a:t>| by assume </a:t>
            </a:r>
            <a:r>
              <a:rPr lang="en-US" dirty="0" err="1" smtClean="0"/>
              <a:t>Wt</a:t>
            </a:r>
            <a:r>
              <a:rPr lang="en-US" dirty="0" smtClean="0"/>
              <a:t> mainly produced from |</a:t>
            </a:r>
            <a:r>
              <a:rPr lang="en-US" dirty="0" err="1" smtClean="0"/>
              <a:t>Vtb</a:t>
            </a:r>
            <a:r>
              <a:rPr lang="en-US" dirty="0" smtClean="0"/>
              <a:t>|, without any assumption on top decay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62688"/>
          </a:xfrm>
        </p:spPr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 channel: Results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6" y="2325505"/>
            <a:ext cx="4276332" cy="306960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Screen Shot 2012-07-26 at 2.57.3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5"/>
          <a:stretch/>
        </p:blipFill>
        <p:spPr>
          <a:xfrm>
            <a:off x="1205801" y="1414601"/>
            <a:ext cx="6093321" cy="498072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921795" y="2483832"/>
            <a:ext cx="3373489" cy="830997"/>
          </a:xfrm>
          <a:prstGeom prst="rect">
            <a:avLst/>
          </a:prstGeom>
          <a:solidFill>
            <a:srgbClr val="CCFFCC"/>
          </a:solidFill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Evidence :</a:t>
            </a:r>
          </a:p>
          <a:p>
            <a:r>
              <a:rPr lang="en-US" sz="2400" dirty="0" smtClean="0"/>
              <a:t>3.3σ obs. 3.4σ exp. </a:t>
            </a:r>
            <a:endParaRPr lang="en-US" sz="2400" dirty="0"/>
          </a:p>
        </p:txBody>
      </p:sp>
      <p:pic>
        <p:nvPicPr>
          <p:cNvPr id="11" name="Picture 10" descr="Screen Shot 2012-07-26 at 3.07.1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3"/>
          <a:stretch/>
        </p:blipFill>
        <p:spPr>
          <a:xfrm>
            <a:off x="3151173" y="6005994"/>
            <a:ext cx="2697870" cy="584760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726423" y="3691273"/>
            <a:ext cx="4162083" cy="1584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uncertainties: 33%</a:t>
            </a:r>
          </a:p>
          <a:p>
            <a:r>
              <a:rPr lang="en-US" dirty="0" smtClean="0"/>
              <a:t>Main uncertainties:</a:t>
            </a:r>
          </a:p>
          <a:p>
            <a:pPr lvl="1"/>
            <a:r>
              <a:rPr lang="en-US" dirty="0" smtClean="0"/>
              <a:t>Data statistics: 17%</a:t>
            </a:r>
          </a:p>
          <a:p>
            <a:pPr lvl="1"/>
            <a:r>
              <a:rPr lang="en-US" dirty="0" smtClean="0"/>
              <a:t>JES 14%</a:t>
            </a:r>
          </a:p>
          <a:p>
            <a:pPr lvl="1"/>
            <a:r>
              <a:rPr lang="en-US" dirty="0" smtClean="0"/>
              <a:t>Theory modeling: </a:t>
            </a:r>
            <a:r>
              <a:rPr lang="en-US" dirty="0" smtClean="0"/>
              <a:t>12%, 14</a:t>
            </a:r>
            <a:r>
              <a:rPr lang="en-US" dirty="0" smtClean="0"/>
              <a:t>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8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5094"/>
          </a:xfrm>
        </p:spPr>
        <p:txBody>
          <a:bodyPr/>
          <a:lstStyle/>
          <a:p>
            <a:r>
              <a:rPr lang="en-US" dirty="0" smtClean="0"/>
              <a:t>s-channel single 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58" y="1336879"/>
            <a:ext cx="8327093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Production through an off-shell W boson</a:t>
            </a:r>
          </a:p>
          <a:p>
            <a:pPr lvl="1"/>
            <a:r>
              <a:rPr lang="en-US" dirty="0" smtClean="0"/>
              <a:t>Single top-quark + central b-quark</a:t>
            </a:r>
          </a:p>
          <a:p>
            <a:r>
              <a:rPr lang="en-US" dirty="0" smtClean="0"/>
              <a:t>Less than 1/30 cross section of top pair events</a:t>
            </a:r>
          </a:p>
          <a:p>
            <a:r>
              <a:rPr lang="en-US" dirty="0" smtClean="0"/>
              <a:t>Difficulty: Suffers from large background and small signal cross section</a:t>
            </a:r>
          </a:p>
          <a:p>
            <a:r>
              <a:rPr lang="en-US" dirty="0" smtClean="0"/>
              <a:t>Searches with </a:t>
            </a:r>
            <a:r>
              <a:rPr lang="en-US" dirty="0" err="1" smtClean="0"/>
              <a:t>leptonic</a:t>
            </a:r>
            <a:r>
              <a:rPr lang="en-US" dirty="0" smtClean="0"/>
              <a:t> top decays</a:t>
            </a:r>
          </a:p>
          <a:p>
            <a:pPr lvl="1"/>
            <a:r>
              <a:rPr lang="en-US" dirty="0"/>
              <a:t>Single top-quark system could be reconstructed</a:t>
            </a:r>
          </a:p>
          <a:p>
            <a:r>
              <a:rPr lang="en-US" dirty="0" smtClean="0"/>
              <a:t>Evidence at </a:t>
            </a:r>
            <a:r>
              <a:rPr lang="en-US" dirty="0" err="1" smtClean="0"/>
              <a:t>Tevatron</a:t>
            </a:r>
            <a:endParaRPr lang="en-US" dirty="0" smtClean="0"/>
          </a:p>
          <a:p>
            <a:r>
              <a:rPr lang="en-US" dirty="0" smtClean="0"/>
              <a:t>First preliminary limit at ATLAS (this talk)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569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-</a:t>
            </a:r>
            <a:r>
              <a:rPr lang="en-US" dirty="0"/>
              <a:t>channel: </a:t>
            </a:r>
            <a:r>
              <a:rPr lang="en-US" dirty="0" smtClean="0"/>
              <a:t>event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194" y="4018201"/>
            <a:ext cx="5042222" cy="19799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Simulation: s-channel, t-channel, </a:t>
            </a:r>
            <a:r>
              <a:rPr lang="en-US" dirty="0" err="1" smtClean="0"/>
              <a:t>Wt</a:t>
            </a:r>
            <a:r>
              <a:rPr lang="en-US" dirty="0" smtClean="0"/>
              <a:t>, top pair, </a:t>
            </a:r>
            <a:r>
              <a:rPr lang="en-US" dirty="0" err="1" smtClean="0"/>
              <a:t>Z+jets</a:t>
            </a:r>
            <a:r>
              <a:rPr lang="en-US" dirty="0" smtClean="0"/>
              <a:t>, </a:t>
            </a:r>
            <a:r>
              <a:rPr lang="en-US" dirty="0" err="1" smtClean="0"/>
              <a:t>diboson</a:t>
            </a:r>
            <a:endParaRPr lang="en-US" dirty="0" smtClean="0"/>
          </a:p>
          <a:p>
            <a:r>
              <a:rPr lang="en-US" dirty="0" smtClean="0"/>
              <a:t>Data Driven: </a:t>
            </a:r>
            <a:r>
              <a:rPr lang="en-US" dirty="0" err="1" smtClean="0"/>
              <a:t>W+jets</a:t>
            </a:r>
            <a:r>
              <a:rPr lang="en-US" dirty="0" smtClean="0"/>
              <a:t>, </a:t>
            </a:r>
            <a:r>
              <a:rPr lang="en-US" dirty="0" err="1" smtClean="0"/>
              <a:t>Multijets</a:t>
            </a:r>
            <a:endParaRPr lang="en-US" dirty="0" smtClean="0"/>
          </a:p>
          <a:p>
            <a:r>
              <a:rPr lang="en-US" dirty="0" smtClean="0"/>
              <a:t>Dominated background after selection:</a:t>
            </a:r>
          </a:p>
          <a:p>
            <a:pPr lvl="1"/>
            <a:r>
              <a:rPr lang="en-US" dirty="0" smtClean="0"/>
              <a:t>Top pair 39%; </a:t>
            </a:r>
            <a:r>
              <a:rPr lang="en-US" dirty="0" err="1" smtClean="0"/>
              <a:t>W+jets</a:t>
            </a:r>
            <a:r>
              <a:rPr lang="en-US" dirty="0"/>
              <a:t> </a:t>
            </a:r>
            <a:r>
              <a:rPr lang="en-US" dirty="0" smtClean="0"/>
              <a:t>34%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fig_01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9" y="933269"/>
            <a:ext cx="2133600" cy="188167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960194" y="933269"/>
            <a:ext cx="5489158" cy="3342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 dirty="0" smtClean="0"/>
              <a:t>Same </a:t>
            </a:r>
            <a:r>
              <a:rPr lang="en-US" sz="1800" b="1" dirty="0" err="1" smtClean="0"/>
              <a:t>preselection</a:t>
            </a:r>
            <a:r>
              <a:rPr lang="en-US" sz="1800" b="1" dirty="0" smtClean="0"/>
              <a:t> as t-channel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/>
              <a:t>Except 2 central b-jet required |</a:t>
            </a:r>
            <a:r>
              <a:rPr lang="en-US" sz="1800" b="1" dirty="0" err="1" smtClean="0"/>
              <a:t>η</a:t>
            </a:r>
            <a:r>
              <a:rPr lang="en-US" sz="1800" b="1" dirty="0" smtClean="0"/>
              <a:t>|&lt;2.5</a:t>
            </a:r>
          </a:p>
          <a:p>
            <a:pPr>
              <a:lnSpc>
                <a:spcPct val="80000"/>
              </a:lnSpc>
            </a:pPr>
            <a:r>
              <a:rPr lang="en-US" sz="1800" b="1" dirty="0" smtClean="0"/>
              <a:t>Further cut to improve the sensitivity </a:t>
            </a:r>
          </a:p>
        </p:txBody>
      </p:sp>
      <p:pic>
        <p:nvPicPr>
          <p:cNvPr id="9" name="Picture 8" descr="Screen Shot 2012-07-26 at 4.52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2" y="2941425"/>
            <a:ext cx="2628900" cy="3771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5687" y="6292377"/>
            <a:ext cx="389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ATLAS-CONF-2011-118, 0.7 fb</a:t>
            </a:r>
            <a:r>
              <a:rPr lang="en-US" b="1" baseline="30000" dirty="0" smtClean="0">
                <a:solidFill>
                  <a:srgbClr val="3366FF"/>
                </a:solidFill>
              </a:rPr>
              <a:t>-1</a:t>
            </a:r>
            <a:endParaRPr lang="en-US" b="1" baseline="30000" dirty="0">
              <a:solidFill>
                <a:srgbClr val="3366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87" y="2095413"/>
            <a:ext cx="3407223" cy="16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569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-</a:t>
            </a:r>
            <a:r>
              <a:rPr lang="en-US" dirty="0"/>
              <a:t>channel: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476" y="1048719"/>
            <a:ext cx="5239372" cy="4343400"/>
          </a:xfrm>
        </p:spPr>
        <p:txBody>
          <a:bodyPr/>
          <a:lstStyle/>
          <a:p>
            <a:r>
              <a:rPr lang="en-US" dirty="0" smtClean="0"/>
              <a:t>Cut and counting experiment</a:t>
            </a:r>
          </a:p>
          <a:p>
            <a:r>
              <a:rPr lang="en-US" dirty="0" smtClean="0"/>
              <a:t>Extract single and background rates by maximum the likelihood function with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Main uncertainties from:</a:t>
            </a:r>
          </a:p>
          <a:p>
            <a:pPr lvl="1"/>
            <a:r>
              <a:rPr lang="en-US" dirty="0" smtClean="0"/>
              <a:t>Data statistics 100%</a:t>
            </a:r>
            <a:endParaRPr lang="en-US" dirty="0"/>
          </a:p>
          <a:p>
            <a:pPr lvl="1"/>
            <a:r>
              <a:rPr lang="en-US" dirty="0" smtClean="0"/>
              <a:t>Others from 20-60%</a:t>
            </a:r>
          </a:p>
          <a:p>
            <a:r>
              <a:rPr lang="en-US" dirty="0" smtClean="0"/>
              <a:t>95% C.L. Limits on s-channel production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 descr="fig_07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47" y="3677176"/>
            <a:ext cx="3355353" cy="2408516"/>
          </a:xfrm>
          <a:prstGeom prst="rect">
            <a:avLst/>
          </a:prstGeom>
        </p:spPr>
      </p:pic>
      <p:pic>
        <p:nvPicPr>
          <p:cNvPr id="8" name="Picture 7" descr="fig_06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69" y="933270"/>
            <a:ext cx="3542331" cy="2542732"/>
          </a:xfrm>
          <a:prstGeom prst="rect">
            <a:avLst/>
          </a:prstGeom>
        </p:spPr>
      </p:pic>
      <p:pic>
        <p:nvPicPr>
          <p:cNvPr id="9" name="Picture 8" descr="fig_04a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88" y="1393066"/>
            <a:ext cx="1336218" cy="959155"/>
          </a:xfrm>
          <a:prstGeom prst="rect">
            <a:avLst/>
          </a:prstGeom>
        </p:spPr>
      </p:pic>
      <p:pic>
        <p:nvPicPr>
          <p:cNvPr id="10" name="Picture 9" descr="Screen Shot 2012-07-26 at 5.26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8" y="5375405"/>
            <a:ext cx="4395171" cy="572551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8248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862688"/>
          </a:xfrm>
        </p:spPr>
        <p:txBody>
          <a:bodyPr/>
          <a:lstStyle/>
          <a:p>
            <a:r>
              <a:rPr lang="en-US" dirty="0" smtClean="0"/>
              <a:t>single top measurements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1162515"/>
            <a:ext cx="5326201" cy="51131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86890" y="1316104"/>
            <a:ext cx="4024048" cy="4615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t</a:t>
            </a:r>
            <a:r>
              <a:rPr lang="en-US" dirty="0" smtClean="0"/>
              <a:t>-channel cross section accuracy 25%, significance 7.2σ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 smtClean="0"/>
              <a:t>Wt</a:t>
            </a:r>
            <a:r>
              <a:rPr lang="en-US" dirty="0" smtClean="0"/>
              <a:t> cross </a:t>
            </a:r>
            <a:r>
              <a:rPr lang="en-US" dirty="0" smtClean="0"/>
              <a:t>section accuracy </a:t>
            </a:r>
            <a:r>
              <a:rPr lang="en-US" dirty="0" smtClean="0"/>
              <a:t>33%, </a:t>
            </a:r>
            <a:r>
              <a:rPr lang="en-US" dirty="0" smtClean="0"/>
              <a:t>3.3 </a:t>
            </a:r>
            <a:r>
              <a:rPr lang="en-US" dirty="0" err="1" smtClean="0"/>
              <a:t>σ</a:t>
            </a:r>
            <a:r>
              <a:rPr lang="en-US" dirty="0" smtClean="0"/>
              <a:t> obs., 3.4 </a:t>
            </a:r>
            <a:r>
              <a:rPr lang="en-US" dirty="0" err="1" smtClean="0"/>
              <a:t>σ</a:t>
            </a:r>
            <a:r>
              <a:rPr lang="en-US" dirty="0" smtClean="0"/>
              <a:t> exp.   (</a:t>
            </a:r>
            <a:r>
              <a:rPr lang="en-US" b="1" dirty="0" smtClean="0">
                <a:solidFill>
                  <a:srgbClr val="FF0000"/>
                </a:solidFill>
              </a:rPr>
              <a:t>First Evidence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CMS confirm the evidence (arXiv:1209.3489)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s</a:t>
            </a:r>
            <a:r>
              <a:rPr lang="en-US" dirty="0" smtClean="0"/>
              <a:t>-channel limit at 5xSM predictions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1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39" y="701270"/>
            <a:ext cx="8042276" cy="1336956"/>
          </a:xfrm>
        </p:spPr>
        <p:txBody>
          <a:bodyPr/>
          <a:lstStyle/>
          <a:p>
            <a:r>
              <a:rPr lang="en-US" dirty="0" smtClean="0"/>
              <a:t>New physics with single top signature searches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02508" y="2912036"/>
            <a:ext cx="6679174" cy="26288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FCNC single top production</a:t>
            </a:r>
          </a:p>
          <a:p>
            <a:pPr lvl="1"/>
            <a:r>
              <a:rPr lang="en-US" dirty="0" smtClean="0"/>
              <a:t>Signature: top-quark </a:t>
            </a:r>
          </a:p>
          <a:p>
            <a:r>
              <a:rPr lang="en-US" dirty="0" err="1" smtClean="0"/>
              <a:t>tb</a:t>
            </a:r>
            <a:r>
              <a:rPr lang="en-US" dirty="0" smtClean="0"/>
              <a:t>/W’ resonance searches</a:t>
            </a:r>
          </a:p>
          <a:p>
            <a:pPr lvl="1"/>
            <a:r>
              <a:rPr lang="en-US" dirty="0" smtClean="0"/>
              <a:t>Signature: top-quark + central b-quark</a:t>
            </a:r>
          </a:p>
          <a:p>
            <a:r>
              <a:rPr lang="en-US" dirty="0" err="1" smtClean="0"/>
              <a:t>Wt</a:t>
            </a:r>
            <a:r>
              <a:rPr lang="en-US" dirty="0" smtClean="0"/>
              <a:t>/b* resonance searches</a:t>
            </a:r>
          </a:p>
          <a:p>
            <a:pPr lvl="1"/>
            <a:r>
              <a:rPr lang="en-US" dirty="0" smtClean="0"/>
              <a:t>Signature: top-quark + W boson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0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5"/>
            <a:ext cx="8339231" cy="827405"/>
          </a:xfrm>
        </p:spPr>
        <p:txBody>
          <a:bodyPr/>
          <a:lstStyle/>
          <a:p>
            <a:r>
              <a:rPr lang="en-US" dirty="0" smtClean="0"/>
              <a:t>FCNC single top 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880" y="934978"/>
            <a:ext cx="5585120" cy="238314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1600" b="1" dirty="0" smtClean="0"/>
              <a:t>Highly suppressed in SM: new physics if exceed </a:t>
            </a:r>
          </a:p>
          <a:p>
            <a:pPr>
              <a:lnSpc>
                <a:spcPct val="70000"/>
              </a:lnSpc>
            </a:pPr>
            <a:r>
              <a:rPr lang="en-US" sz="1600" b="1" dirty="0" smtClean="0"/>
              <a:t>Same </a:t>
            </a:r>
            <a:r>
              <a:rPr lang="en-US" sz="1600" b="1" dirty="0" smtClean="0"/>
              <a:t>selection and background modeling strategy as t-channel analysis in 1-jet bin</a:t>
            </a:r>
          </a:p>
          <a:p>
            <a:pPr>
              <a:lnSpc>
                <a:spcPct val="70000"/>
              </a:lnSpc>
            </a:pPr>
            <a:r>
              <a:rPr lang="en-US" sz="1600" b="1" dirty="0" smtClean="0"/>
              <a:t>Use Neural Network output as discriminant</a:t>
            </a:r>
          </a:p>
          <a:p>
            <a:pPr lvl="1">
              <a:lnSpc>
                <a:spcPct val="70000"/>
              </a:lnSpc>
            </a:pPr>
            <a:r>
              <a:rPr lang="en-US" sz="1600" b="1" dirty="0" smtClean="0"/>
              <a:t>11 input variables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Set limits on cross section and FCNC coupling to up quark and charm quark 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Translate to top decay branching ratio to </a:t>
            </a:r>
            <a:r>
              <a:rPr lang="en-US" sz="1600" b="1" dirty="0" err="1" smtClean="0"/>
              <a:t>ug</a:t>
            </a:r>
            <a:r>
              <a:rPr lang="en-US" sz="1600" b="1" dirty="0" smtClean="0"/>
              <a:t> and cg</a:t>
            </a:r>
            <a:endParaRPr lang="en-US" sz="1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Screen Shot 2012-07-26 at 5.4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" y="866355"/>
            <a:ext cx="3467100" cy="2501900"/>
          </a:xfrm>
          <a:prstGeom prst="rect">
            <a:avLst/>
          </a:prstGeom>
        </p:spPr>
      </p:pic>
      <p:pic>
        <p:nvPicPr>
          <p:cNvPr id="9" name="Picture 8" descr="fig_02b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204"/>
            <a:ext cx="3391927" cy="26860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406" y="1078054"/>
            <a:ext cx="65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\C</a:t>
            </a:r>
            <a:endParaRPr lang="en-US" b="1" dirty="0"/>
          </a:p>
        </p:txBody>
      </p:sp>
      <p:pic>
        <p:nvPicPr>
          <p:cNvPr id="11" name="Picture 10" descr="Screen Shot 2012-07-26 at 6.08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72" y="3594767"/>
            <a:ext cx="2040749" cy="394673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pic>
        <p:nvPicPr>
          <p:cNvPr id="12" name="Picture 11" descr="fig_05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80" y="4073741"/>
            <a:ext cx="2840667" cy="2249487"/>
          </a:xfrm>
          <a:prstGeom prst="rect">
            <a:avLst/>
          </a:prstGeom>
        </p:spPr>
      </p:pic>
      <p:pic>
        <p:nvPicPr>
          <p:cNvPr id="13" name="Picture 12" descr="fig_05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83" y="4073741"/>
            <a:ext cx="2840718" cy="224952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5131365" y="3834540"/>
            <a:ext cx="649949" cy="460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13296" y="3856414"/>
            <a:ext cx="850139" cy="460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7567" y="3228206"/>
            <a:ext cx="3254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PLB 712 (2012) 351-</a:t>
            </a:r>
            <a:r>
              <a:rPr lang="en-US" b="1" dirty="0" smtClean="0">
                <a:solidFill>
                  <a:srgbClr val="3366FF"/>
                </a:solidFill>
              </a:rPr>
              <a:t>369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ArXiv:1203.0529, 2.05 fb</a:t>
            </a:r>
            <a:r>
              <a:rPr lang="en-US" b="1" baseline="30000" dirty="0" smtClean="0">
                <a:solidFill>
                  <a:srgbClr val="3366FF"/>
                </a:solidFill>
              </a:rPr>
              <a:t>-1</a:t>
            </a:r>
            <a:endParaRPr lang="en-US" b="1" baseline="300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8880" y="6323268"/>
            <a:ext cx="5585120" cy="36929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World’s best Limit on FCNC coupling </a:t>
            </a:r>
            <a:r>
              <a:rPr lang="en-US" dirty="0" err="1" smtClean="0"/>
              <a:t>ugt</a:t>
            </a:r>
            <a:r>
              <a:rPr lang="en-US" dirty="0" smtClean="0"/>
              <a:t> and </a:t>
            </a:r>
            <a:r>
              <a:rPr lang="en-US" dirty="0" err="1" smtClean="0"/>
              <a:t>cgt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3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 smtClean="0"/>
              <a:t>Single </a:t>
            </a:r>
            <a:r>
              <a:rPr lang="en-US" dirty="0" smtClean="0"/>
              <a:t>top-quark </a:t>
            </a: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7" name="Content Placeholder 6" descr="fig_01a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" b="-592"/>
          <a:stretch/>
        </p:blipFill>
        <p:spPr>
          <a:xfrm>
            <a:off x="229178" y="1670459"/>
            <a:ext cx="2726089" cy="222278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fig_01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38" y="1703209"/>
            <a:ext cx="2133600" cy="2260600"/>
          </a:xfrm>
          <a:prstGeom prst="rect">
            <a:avLst/>
          </a:prstGeom>
        </p:spPr>
      </p:pic>
      <p:pic>
        <p:nvPicPr>
          <p:cNvPr id="9" name="Picture 8" descr="fig_01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35" y="1653359"/>
            <a:ext cx="2133600" cy="2235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461" y="1052028"/>
            <a:ext cx="8950828" cy="658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Predicted by SM, production via electroweak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9837" y="165335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0486" y="1702074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Wt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199" y="170320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1529" y="3980352"/>
            <a:ext cx="2573994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15.7±1.1 </a:t>
            </a:r>
            <a:r>
              <a:rPr lang="en-US" dirty="0" err="1" smtClean="0"/>
              <a:t>pb</a:t>
            </a:r>
            <a:r>
              <a:rPr lang="en-US" dirty="0" smtClean="0"/>
              <a:t> @ 7TeV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4479" y="3980352"/>
            <a:ext cx="2710787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64.6</a:t>
            </a:r>
            <a:r>
              <a:rPr lang="en-US" baseline="30000" dirty="0" smtClean="0"/>
              <a:t>+2.7</a:t>
            </a:r>
            <a:r>
              <a:rPr lang="en-US" baseline="-25000" dirty="0" smtClean="0"/>
              <a:t>-2.0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r>
              <a:rPr lang="en-US" dirty="0" smtClean="0"/>
              <a:t> @ 7TeV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0130" y="3974901"/>
            <a:ext cx="2330698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4.6±0.2 </a:t>
            </a:r>
            <a:r>
              <a:rPr lang="en-US" dirty="0" err="1" smtClean="0"/>
              <a:t>pb</a:t>
            </a:r>
            <a:r>
              <a:rPr lang="en-US" dirty="0" smtClean="0"/>
              <a:t> @ 7TeV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4332" y="4822769"/>
            <a:ext cx="29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Calculated at</a:t>
            </a:r>
            <a:r>
              <a:rPr lang="en-US" sz="1600" dirty="0"/>
              <a:t> </a:t>
            </a:r>
            <a:r>
              <a:rPr lang="en-US" sz="1600" dirty="0" smtClean="0"/>
              <a:t>NNLO</a:t>
            </a:r>
            <a:r>
              <a:rPr lang="en-US" sz="1600" dirty="0"/>
              <a:t> </a:t>
            </a:r>
            <a:r>
              <a:rPr lang="en-US" sz="1600" dirty="0" smtClean="0"/>
              <a:t>approx.</a:t>
            </a:r>
          </a:p>
          <a:p>
            <a:r>
              <a:rPr lang="en-US" sz="1600" dirty="0" smtClean="0"/>
              <a:t>N. </a:t>
            </a:r>
            <a:r>
              <a:rPr lang="en-US" sz="1600" dirty="0" err="1" smtClean="0"/>
              <a:t>Kidonakis</a:t>
            </a:r>
            <a:r>
              <a:rPr lang="en-US" sz="1600" dirty="0" smtClean="0"/>
              <a:t>, Phys. Rev. D 83</a:t>
            </a:r>
            <a:r>
              <a:rPr lang="en-US" sz="1600" dirty="0"/>
              <a:t> </a:t>
            </a:r>
            <a:r>
              <a:rPr lang="en-US" sz="1600" dirty="0" smtClean="0"/>
              <a:t>(2011) 091503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273715" y="4791581"/>
            <a:ext cx="29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Calculated at</a:t>
            </a:r>
            <a:r>
              <a:rPr lang="en-US" sz="1600" dirty="0"/>
              <a:t> </a:t>
            </a:r>
            <a:r>
              <a:rPr lang="en-US" sz="1600" dirty="0" smtClean="0"/>
              <a:t>NNLO</a:t>
            </a:r>
            <a:r>
              <a:rPr lang="en-US" sz="1600" dirty="0"/>
              <a:t> </a:t>
            </a:r>
            <a:r>
              <a:rPr lang="en-US" sz="1600" dirty="0" smtClean="0"/>
              <a:t>approx.</a:t>
            </a:r>
          </a:p>
          <a:p>
            <a:r>
              <a:rPr lang="en-US" sz="1600" dirty="0" smtClean="0"/>
              <a:t>N. </a:t>
            </a:r>
            <a:r>
              <a:rPr lang="en-US" sz="1600" dirty="0" err="1" smtClean="0"/>
              <a:t>Kidonakis</a:t>
            </a:r>
            <a:r>
              <a:rPr lang="en-US" sz="1600" dirty="0" smtClean="0"/>
              <a:t>, Phys. Rev. D 82 (2010) 054018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255399" y="4790990"/>
            <a:ext cx="29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Calculated at</a:t>
            </a:r>
            <a:r>
              <a:rPr lang="en-US" sz="1600" dirty="0"/>
              <a:t> </a:t>
            </a:r>
            <a:r>
              <a:rPr lang="en-US" sz="1600" dirty="0" smtClean="0"/>
              <a:t>NNLO</a:t>
            </a:r>
            <a:r>
              <a:rPr lang="en-US" sz="1600" dirty="0"/>
              <a:t> </a:t>
            </a:r>
            <a:r>
              <a:rPr lang="en-US" sz="1600" dirty="0" smtClean="0"/>
              <a:t>approx.</a:t>
            </a:r>
          </a:p>
          <a:p>
            <a:r>
              <a:rPr lang="en-US" sz="1600" dirty="0" smtClean="0"/>
              <a:t>N. </a:t>
            </a:r>
            <a:r>
              <a:rPr lang="en-US" sz="1600" dirty="0" err="1" smtClean="0"/>
              <a:t>Kidonakis</a:t>
            </a:r>
            <a:r>
              <a:rPr lang="en-US" sz="1600" dirty="0" smtClean="0"/>
              <a:t>, Phys. Rev. D 81 (2010) 054028</a:t>
            </a:r>
            <a:endParaRPr lang="en-US" sz="16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25087" y="5608403"/>
            <a:ext cx="8950828" cy="817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</a:t>
            </a:r>
            <a:r>
              <a:rPr lang="en-US" dirty="0" smtClean="0"/>
              <a:t>-channel already observed at both </a:t>
            </a:r>
            <a:r>
              <a:rPr lang="en-US" dirty="0" err="1" smtClean="0"/>
              <a:t>Tevatron</a:t>
            </a:r>
            <a:r>
              <a:rPr lang="en-US" dirty="0" smtClean="0"/>
              <a:t> (2009) </a:t>
            </a:r>
            <a:r>
              <a:rPr lang="en-US" dirty="0" smtClean="0"/>
              <a:t>and </a:t>
            </a:r>
            <a:r>
              <a:rPr lang="en-US" dirty="0" smtClean="0"/>
              <a:t>LHC (2011)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48236" y="4410358"/>
            <a:ext cx="27107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87</a:t>
            </a:r>
            <a:r>
              <a:rPr lang="en-US" dirty="0" smtClean="0"/>
              <a:t>.8</a:t>
            </a:r>
            <a:r>
              <a:rPr lang="en-US" baseline="30000" dirty="0" smtClean="0"/>
              <a:t>+</a:t>
            </a:r>
            <a:r>
              <a:rPr lang="en-US" baseline="30000" dirty="0" smtClean="0"/>
              <a:t>3</a:t>
            </a:r>
            <a:r>
              <a:rPr lang="en-US" baseline="30000" dirty="0" smtClean="0"/>
              <a:t>.4</a:t>
            </a:r>
            <a:r>
              <a:rPr lang="en-US" baseline="-25000" dirty="0" smtClean="0"/>
              <a:t>-</a:t>
            </a:r>
            <a:r>
              <a:rPr lang="en-US" baseline="-25000" dirty="0" smtClean="0"/>
              <a:t>1</a:t>
            </a:r>
            <a:r>
              <a:rPr lang="en-US" baseline="-25000" dirty="0" smtClean="0"/>
              <a:t>.9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r>
              <a:rPr lang="en-US" dirty="0" smtClean="0"/>
              <a:t> @ </a:t>
            </a:r>
            <a:r>
              <a:rPr lang="en-US" dirty="0" smtClean="0"/>
              <a:t>8TeV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62256" y="4447669"/>
            <a:ext cx="25732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22.4±</a:t>
            </a:r>
            <a:r>
              <a:rPr lang="en-US" dirty="0" smtClean="0"/>
              <a:t>1.5 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 smtClean="0"/>
              <a:t>@ </a:t>
            </a:r>
            <a:r>
              <a:rPr lang="en-US" dirty="0" smtClean="0"/>
              <a:t>8TeV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20130" y="4410358"/>
            <a:ext cx="233069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5.6±</a:t>
            </a:r>
            <a:r>
              <a:rPr lang="en-US" dirty="0"/>
              <a:t>0</a:t>
            </a:r>
            <a:r>
              <a:rPr lang="en-US" dirty="0" smtClean="0"/>
              <a:t>.2 </a:t>
            </a:r>
            <a:r>
              <a:rPr lang="en-US" dirty="0" err="1" smtClean="0"/>
              <a:t>pb</a:t>
            </a:r>
            <a:r>
              <a:rPr lang="en-US" dirty="0" smtClean="0"/>
              <a:t> @ </a:t>
            </a:r>
            <a:r>
              <a:rPr lang="en-US" dirty="0" smtClean="0"/>
              <a:t>8TeV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6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_01b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11" y="4035051"/>
            <a:ext cx="3124583" cy="2242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9200"/>
          </a:xfrm>
        </p:spPr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b</a:t>
            </a:r>
            <a:r>
              <a:rPr lang="en-US" dirty="0" smtClean="0"/>
              <a:t> resonance </a:t>
            </a:r>
            <a:r>
              <a:rPr lang="en-US" dirty="0" smtClean="0"/>
              <a:t>searches: W’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943" y="880630"/>
            <a:ext cx="5450058" cy="281227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Right handed W’</a:t>
            </a:r>
            <a:r>
              <a:rPr lang="en-US" b="1" baseline="-25000" dirty="0" smtClean="0"/>
              <a:t>R</a:t>
            </a:r>
            <a:r>
              <a:rPr lang="en-US" b="1" dirty="0" smtClean="0"/>
              <a:t> model with SM like couplings (PRD 66, 075011 2002)</a:t>
            </a:r>
          </a:p>
          <a:p>
            <a:r>
              <a:rPr lang="en-US" b="1" dirty="0"/>
              <a:t>Same selection and background modeling strategy as s</a:t>
            </a:r>
            <a:r>
              <a:rPr lang="en-US" b="1" dirty="0" smtClean="0"/>
              <a:t>-</a:t>
            </a:r>
            <a:r>
              <a:rPr lang="en-US" b="1" dirty="0"/>
              <a:t>channel </a:t>
            </a:r>
            <a:r>
              <a:rPr lang="en-US" b="1" dirty="0" smtClean="0"/>
              <a:t>analysis</a:t>
            </a:r>
          </a:p>
          <a:p>
            <a:r>
              <a:rPr lang="en-US" b="1" dirty="0" smtClean="0"/>
              <a:t>Use the invariant mass of final state </a:t>
            </a:r>
            <a:r>
              <a:rPr lang="en-US" b="1" dirty="0" err="1" smtClean="0"/>
              <a:t>t+b</a:t>
            </a:r>
            <a:r>
              <a:rPr lang="en-US" b="1" dirty="0" smtClean="0"/>
              <a:t> as discriminant</a:t>
            </a:r>
          </a:p>
          <a:p>
            <a:r>
              <a:rPr lang="en-US" b="1" dirty="0" smtClean="0"/>
              <a:t>Combined both 1 and 2 b-tagged events</a:t>
            </a:r>
          </a:p>
          <a:p>
            <a:r>
              <a:rPr lang="en-US" b="1" dirty="0" smtClean="0"/>
              <a:t>No excess found, Set limits on </a:t>
            </a:r>
            <a:r>
              <a:rPr lang="en-US" b="1" dirty="0"/>
              <a:t>W’</a:t>
            </a:r>
            <a:r>
              <a:rPr lang="en-US" b="1" baseline="-25000" dirty="0"/>
              <a:t>R</a:t>
            </a:r>
            <a:r>
              <a:rPr lang="en-US" b="1" dirty="0"/>
              <a:t> </a:t>
            </a:r>
            <a:r>
              <a:rPr lang="en-US" b="1" dirty="0" smtClean="0"/>
              <a:t>masses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 descr="Screen Shot 2012-07-26 at 6.29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" y="947478"/>
            <a:ext cx="3670300" cy="2374900"/>
          </a:xfrm>
          <a:prstGeom prst="rect">
            <a:avLst/>
          </a:prstGeom>
        </p:spPr>
      </p:pic>
      <p:pic>
        <p:nvPicPr>
          <p:cNvPr id="8" name="Picture 7" descr="fig_01a (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" y="4003391"/>
            <a:ext cx="3165555" cy="2272277"/>
          </a:xfrm>
          <a:prstGeom prst="rect">
            <a:avLst/>
          </a:prstGeom>
        </p:spPr>
      </p:pic>
      <p:pic>
        <p:nvPicPr>
          <p:cNvPr id="9" name="Picture 8" descr="fig_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98" y="4068475"/>
            <a:ext cx="3074885" cy="22071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458" y="3390417"/>
            <a:ext cx="327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PRL 109 (2012) 081801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arXiv</a:t>
            </a:r>
            <a:r>
              <a:rPr lang="en-US" b="1" dirty="0" smtClean="0">
                <a:solidFill>
                  <a:srgbClr val="3366FF"/>
                </a:solidFill>
              </a:rPr>
              <a:t>:1205.1016;  1.04 fb</a:t>
            </a:r>
            <a:r>
              <a:rPr lang="en-US" b="1" baseline="30000" dirty="0" smtClean="0">
                <a:solidFill>
                  <a:srgbClr val="3366FF"/>
                </a:solidFill>
              </a:rPr>
              <a:t>-1</a:t>
            </a:r>
            <a:endParaRPr lang="en-US" b="1" baseline="300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8646" y="3709613"/>
            <a:ext cx="3034789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W’</a:t>
            </a:r>
            <a:r>
              <a:rPr lang="en-US" dirty="0"/>
              <a:t>&gt;</a:t>
            </a:r>
            <a:r>
              <a:rPr lang="en-US" dirty="0" smtClean="0"/>
              <a:t>1.13TeV @ 95% C.L.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227" y="1084267"/>
            <a:ext cx="244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 gauge boson?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635923"/>
          </a:xfrm>
        </p:spPr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 resonance searches: b*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058" y="929368"/>
            <a:ext cx="5348942" cy="49721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Excite quark/lepton could reveal the substructure of SM fundamental particles</a:t>
            </a:r>
          </a:p>
          <a:p>
            <a:r>
              <a:rPr lang="en-US" dirty="0" smtClean="0"/>
              <a:t>Composite 3</a:t>
            </a:r>
            <a:r>
              <a:rPr lang="en-US" baseline="30000" dirty="0" smtClean="0"/>
              <a:t>rd</a:t>
            </a:r>
            <a:r>
              <a:rPr lang="en-US" dirty="0" smtClean="0"/>
              <a:t> generation quark model allows FCNC/SM coupling</a:t>
            </a:r>
          </a:p>
          <a:p>
            <a:r>
              <a:rPr lang="en-US" dirty="0" smtClean="0"/>
              <a:t>Search excited bottom quark in the signature of W boson plus single top-quark</a:t>
            </a:r>
          </a:p>
          <a:p>
            <a:pPr lvl="1"/>
            <a:r>
              <a:rPr lang="en-US" dirty="0" smtClean="0"/>
              <a:t>Both </a:t>
            </a:r>
            <a:r>
              <a:rPr lang="en-US" dirty="0" err="1" smtClean="0"/>
              <a:t>dileptonic</a:t>
            </a:r>
            <a:r>
              <a:rPr lang="en-US" dirty="0" smtClean="0"/>
              <a:t> and </a:t>
            </a:r>
            <a:r>
              <a:rPr lang="en-US" dirty="0" err="1" smtClean="0"/>
              <a:t>semileptonic</a:t>
            </a:r>
            <a:r>
              <a:rPr lang="en-US" dirty="0" smtClean="0"/>
              <a:t> final states are analyzed</a:t>
            </a:r>
          </a:p>
          <a:p>
            <a:r>
              <a:rPr lang="en-US" dirty="0" smtClean="0"/>
              <a:t>Same selection and background modeling as SM </a:t>
            </a:r>
            <a:r>
              <a:rPr lang="en-US" dirty="0" err="1" smtClean="0"/>
              <a:t>Wt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Look at </a:t>
            </a:r>
            <a:r>
              <a:rPr lang="en-US" dirty="0" err="1" smtClean="0"/>
              <a:t>W+t</a:t>
            </a:r>
            <a:r>
              <a:rPr lang="en-US" dirty="0" smtClean="0"/>
              <a:t> without extra jets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 descr="Screen Shot 2013-02-18 at 11.25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" y="882899"/>
            <a:ext cx="3530600" cy="212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567" y="2995856"/>
            <a:ext cx="325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ArXiv:1301.1583, 4.7 fb</a:t>
            </a:r>
            <a:r>
              <a:rPr lang="en-US" b="1" baseline="30000" dirty="0" smtClean="0">
                <a:solidFill>
                  <a:srgbClr val="3366FF"/>
                </a:solidFill>
              </a:rPr>
              <a:t>-1</a:t>
            </a:r>
            <a:endParaRPr lang="en-US" b="1" baseline="30000" dirty="0">
              <a:solidFill>
                <a:srgbClr val="3366FF"/>
              </a:solidFill>
            </a:endParaRPr>
          </a:p>
        </p:txBody>
      </p:sp>
      <p:pic>
        <p:nvPicPr>
          <p:cNvPr id="9" name="Picture 8" descr="Screen Shot 2013-02-18 at 11.28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" y="3413030"/>
            <a:ext cx="3762439" cy="2817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7828" y="5901515"/>
            <a:ext cx="3965046" cy="37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Dileptonic</a:t>
            </a:r>
            <a:r>
              <a:rPr lang="en-US" dirty="0" smtClean="0"/>
              <a:t> discriminate: HT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3652118" y="6087395"/>
            <a:ext cx="645710" cy="1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23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3999" cy="662892"/>
          </a:xfrm>
        </p:spPr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 resonance searches: b*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973" y="929373"/>
            <a:ext cx="5752025" cy="209109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Lepton + jets discriminate: b* mass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No excess found, set limit to b* mass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Bayesian limit set at 95% C. L.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Translate b* mass limit into 2D coupling plate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Set Limits for left-, right- handed and vector like quarks separately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" y="801449"/>
            <a:ext cx="3359353" cy="2526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507"/>
            <a:ext cx="3030882" cy="2271713"/>
          </a:xfrm>
          <a:prstGeom prst="rect">
            <a:avLst/>
          </a:prstGeom>
        </p:spPr>
      </p:pic>
      <p:pic>
        <p:nvPicPr>
          <p:cNvPr id="10" name="Picture 9" descr="Screen Shot 2013-02-18 at 11.31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04" y="4151532"/>
            <a:ext cx="3014995" cy="2203708"/>
          </a:xfrm>
          <a:prstGeom prst="rect">
            <a:avLst/>
          </a:prstGeom>
        </p:spPr>
      </p:pic>
      <p:pic>
        <p:nvPicPr>
          <p:cNvPr id="11" name="Picture 10" descr="Screen Shot 2013-02-18 at 11.37.5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82" y="4136041"/>
            <a:ext cx="3098122" cy="22301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620" y="3507011"/>
            <a:ext cx="325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ArXiv:1301.1583, 4.7 fb</a:t>
            </a:r>
            <a:r>
              <a:rPr lang="en-US" b="1" baseline="30000" dirty="0" smtClean="0">
                <a:solidFill>
                  <a:srgbClr val="3366FF"/>
                </a:solidFill>
              </a:rPr>
              <a:t>-1</a:t>
            </a:r>
            <a:endParaRPr lang="en-US" b="1" baseline="30000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7667" y="3183845"/>
            <a:ext cx="5302993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eft handed b* quark: &gt; 870 </a:t>
            </a:r>
            <a:r>
              <a:rPr lang="en-US" dirty="0" err="1" smtClean="0"/>
              <a:t>GeV</a:t>
            </a:r>
            <a:r>
              <a:rPr lang="en-US" dirty="0" smtClean="0"/>
              <a:t> @ 95% C.L.</a:t>
            </a:r>
          </a:p>
          <a:p>
            <a:r>
              <a:rPr lang="en-US" dirty="0" smtClean="0"/>
              <a:t>Vector Like b* quark:  &gt; 1030 </a:t>
            </a:r>
            <a:r>
              <a:rPr lang="en-US" dirty="0" err="1" smtClean="0"/>
              <a:t>GeV</a:t>
            </a:r>
            <a:r>
              <a:rPr lang="en-US" dirty="0" smtClean="0"/>
              <a:t> @ 95% C.L.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7604" y="3876343"/>
            <a:ext cx="197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Left handed b*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3948" y="3876343"/>
            <a:ext cx="197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Vector like b*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3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5693"/>
          </a:xfrm>
        </p:spPr>
        <p:txBody>
          <a:bodyPr/>
          <a:lstStyle/>
          <a:p>
            <a:r>
              <a:rPr lang="en-US" dirty="0"/>
              <a:t>Future single top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84" y="1061351"/>
            <a:ext cx="8594726" cy="50550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 single top-quark process</a:t>
            </a:r>
          </a:p>
          <a:p>
            <a:pPr lvl="1"/>
            <a:r>
              <a:rPr lang="en-US" dirty="0" smtClean="0"/>
              <a:t>Cross section measurement =&gt; |</a:t>
            </a:r>
            <a:r>
              <a:rPr lang="en-US" dirty="0" err="1" smtClean="0"/>
              <a:t>Vtb</a:t>
            </a:r>
            <a:r>
              <a:rPr lang="en-US" dirty="0" smtClean="0"/>
              <a:t>|</a:t>
            </a:r>
          </a:p>
          <a:p>
            <a:pPr lvl="1"/>
            <a:r>
              <a:rPr lang="en-US" dirty="0" smtClean="0"/>
              <a:t>Anomalous coupling</a:t>
            </a:r>
          </a:p>
          <a:p>
            <a:pPr lvl="1"/>
            <a:r>
              <a:rPr lang="en-US" dirty="0" smtClean="0"/>
              <a:t>Top polarization </a:t>
            </a:r>
          </a:p>
          <a:p>
            <a:r>
              <a:rPr lang="en-US" dirty="0" smtClean="0"/>
              <a:t>Understanding of mass origin</a:t>
            </a:r>
          </a:p>
          <a:p>
            <a:pPr lvl="1"/>
            <a:r>
              <a:rPr lang="en-US" dirty="0" smtClean="0"/>
              <a:t>Top quark: heaviest: 175 </a:t>
            </a:r>
            <a:r>
              <a:rPr lang="en-US" dirty="0" err="1" smtClean="0"/>
              <a:t>GeV</a:t>
            </a:r>
            <a:r>
              <a:rPr lang="en-US" dirty="0" smtClean="0"/>
              <a:t> &gt; </a:t>
            </a:r>
            <a:r>
              <a:rPr lang="en-US" dirty="0" err="1" smtClean="0"/>
              <a:t>mH</a:t>
            </a:r>
            <a:r>
              <a:rPr lang="en-US" dirty="0" smtClean="0"/>
              <a:t>(125GeV)</a:t>
            </a:r>
          </a:p>
          <a:p>
            <a:pPr lvl="1"/>
            <a:r>
              <a:rPr lang="en-US" dirty="0" smtClean="0"/>
              <a:t>What is the Yukawa coupling of top</a:t>
            </a:r>
            <a:r>
              <a:rPr lang="en-US" dirty="0"/>
              <a:t> </a:t>
            </a:r>
            <a:r>
              <a:rPr lang="en-US" dirty="0" smtClean="0"/>
              <a:t>quark to Higgs</a:t>
            </a:r>
          </a:p>
          <a:p>
            <a:pPr lvl="2"/>
            <a:r>
              <a:rPr lang="en-US" dirty="0" err="1" smtClean="0"/>
              <a:t>ttH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tHj</a:t>
            </a:r>
            <a:r>
              <a:rPr lang="en-US" dirty="0" smtClean="0"/>
              <a:t>(information of h-t-t and h-W-W coupling interferences)</a:t>
            </a:r>
          </a:p>
          <a:p>
            <a:pPr lvl="1"/>
            <a:r>
              <a:rPr lang="en-US" dirty="0" smtClean="0"/>
              <a:t>If Top quark(3</a:t>
            </a:r>
            <a:r>
              <a:rPr lang="en-US" baseline="30000" dirty="0" smtClean="0"/>
              <a:t>rd</a:t>
            </a:r>
            <a:r>
              <a:rPr lang="en-US" dirty="0" smtClean="0"/>
              <a:t> generation quark) is not elementary </a:t>
            </a:r>
          </a:p>
          <a:p>
            <a:pPr lvl="2"/>
            <a:r>
              <a:rPr lang="en-US" dirty="0" smtClean="0"/>
              <a:t>Excited quarks:  b*/t* searches</a:t>
            </a:r>
          </a:p>
          <a:p>
            <a:r>
              <a:rPr lang="en-US" dirty="0" smtClean="0"/>
              <a:t>Search for Dark Mater candidates/SUSY</a:t>
            </a:r>
          </a:p>
          <a:p>
            <a:pPr lvl="1"/>
            <a:r>
              <a:rPr lang="en-US" dirty="0" smtClean="0"/>
              <a:t>Singly produced top + X:  top + MET signature</a:t>
            </a:r>
          </a:p>
          <a:p>
            <a:pPr lvl="1"/>
            <a:r>
              <a:rPr lang="en-US" dirty="0" smtClean="0"/>
              <a:t>Could probe higher mass of X compared to the pair Prod.</a:t>
            </a:r>
          </a:p>
          <a:p>
            <a:pPr lvl="1"/>
            <a:r>
              <a:rPr lang="en-US" dirty="0" smtClean="0"/>
              <a:t>Benefit from the top-quark as tagger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35" y="3110390"/>
            <a:ext cx="3511975" cy="2782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7405"/>
          </a:xfrm>
        </p:spPr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4981"/>
            <a:ext cx="8276966" cy="51924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Measurement </a:t>
            </a:r>
            <a:r>
              <a:rPr lang="en-US" dirty="0"/>
              <a:t>of 3 SM single top-quark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~25% accuracy on cross section, 6% on top and anti-top cross section ratio for t-channel; </a:t>
            </a:r>
          </a:p>
          <a:p>
            <a:pPr lvl="2"/>
            <a:r>
              <a:rPr lang="en-US" dirty="0" smtClean="0"/>
              <a:t>7.2 </a:t>
            </a:r>
            <a:r>
              <a:rPr lang="el-GR" dirty="0" smtClean="0"/>
              <a:t>σ</a:t>
            </a:r>
            <a:r>
              <a:rPr lang="en-US" dirty="0" smtClean="0"/>
              <a:t> obs. (6.0 exp.) significance</a:t>
            </a:r>
          </a:p>
          <a:p>
            <a:pPr lvl="1"/>
            <a:r>
              <a:rPr lang="en-US" dirty="0" smtClean="0"/>
              <a:t>First Evidence for </a:t>
            </a:r>
            <a:r>
              <a:rPr lang="en-US" dirty="0" err="1" smtClean="0"/>
              <a:t>Wt</a:t>
            </a:r>
            <a:r>
              <a:rPr lang="en-US" dirty="0" smtClean="0"/>
              <a:t> : 3.3 </a:t>
            </a:r>
            <a:r>
              <a:rPr lang="el-GR" dirty="0" smtClean="0"/>
              <a:t>σ</a:t>
            </a:r>
            <a:r>
              <a:rPr lang="en-US" dirty="0" smtClean="0"/>
              <a:t>obs. (3.4 </a:t>
            </a:r>
            <a:r>
              <a:rPr lang="en-US" sz="2000" dirty="0" err="1" smtClean="0"/>
              <a:t>σ</a:t>
            </a:r>
            <a:r>
              <a:rPr lang="en-US" sz="2000" dirty="0" smtClean="0"/>
              <a:t> exp.)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Search for new physics with ST</a:t>
            </a:r>
          </a:p>
          <a:p>
            <a:pPr lvl="1"/>
            <a:r>
              <a:rPr lang="en-US" dirty="0" smtClean="0"/>
              <a:t>FCNC: world best limit on </a:t>
            </a:r>
            <a:r>
              <a:rPr lang="en-US" dirty="0" err="1" smtClean="0"/>
              <a:t>ugt</a:t>
            </a:r>
            <a:r>
              <a:rPr lang="en-US" dirty="0" smtClean="0"/>
              <a:t>/</a:t>
            </a:r>
            <a:r>
              <a:rPr lang="en-US" dirty="0" err="1" smtClean="0"/>
              <a:t>cgt</a:t>
            </a:r>
            <a:endParaRPr lang="en-US" dirty="0" smtClean="0"/>
          </a:p>
          <a:p>
            <a:pPr lvl="1"/>
            <a:r>
              <a:rPr lang="en-US" dirty="0" smtClean="0"/>
              <a:t>W’/</a:t>
            </a:r>
            <a:r>
              <a:rPr lang="en-US" dirty="0" err="1" smtClean="0"/>
              <a:t>tb</a:t>
            </a:r>
            <a:r>
              <a:rPr lang="en-US" dirty="0" smtClean="0"/>
              <a:t> </a:t>
            </a:r>
            <a:r>
              <a:rPr lang="en-US" dirty="0" smtClean="0"/>
              <a:t>resonance: extend </a:t>
            </a:r>
            <a:r>
              <a:rPr lang="en-US" dirty="0" err="1" smtClean="0"/>
              <a:t>Tevatron</a:t>
            </a:r>
            <a:r>
              <a:rPr lang="en-US" dirty="0" smtClean="0"/>
              <a:t> </a:t>
            </a:r>
            <a:r>
              <a:rPr lang="en-US" dirty="0" smtClean="0"/>
              <a:t>limit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*/</a:t>
            </a:r>
            <a:r>
              <a:rPr lang="en-US" dirty="0" err="1" smtClean="0"/>
              <a:t>Wt</a:t>
            </a:r>
            <a:r>
              <a:rPr lang="en-US" dirty="0" smtClean="0"/>
              <a:t> resonance: first limit</a:t>
            </a:r>
            <a:endParaRPr lang="en-US" dirty="0" smtClean="0"/>
          </a:p>
          <a:p>
            <a:r>
              <a:rPr lang="en-US" dirty="0" smtClean="0"/>
              <a:t>Outlook </a:t>
            </a:r>
            <a:r>
              <a:rPr lang="en-US" dirty="0"/>
              <a:t>at higher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cm</a:t>
            </a:r>
            <a:r>
              <a:rPr lang="en-US" dirty="0" smtClean="0"/>
              <a:t> and </a:t>
            </a:r>
            <a:r>
              <a:rPr lang="en-US" dirty="0" err="1" smtClean="0"/>
              <a:t>Lumi</a:t>
            </a:r>
            <a:endParaRPr lang="en-US" dirty="0" smtClean="0"/>
          </a:p>
          <a:p>
            <a:pPr lvl="1"/>
            <a:r>
              <a:rPr lang="en-US" dirty="0" smtClean="0"/>
              <a:t>Benefit from increase of </a:t>
            </a:r>
            <a:r>
              <a:rPr lang="en-US" dirty="0" err="1" smtClean="0"/>
              <a:t>σ</a:t>
            </a:r>
            <a:endParaRPr lang="en-US" dirty="0" smtClean="0"/>
          </a:p>
          <a:p>
            <a:pPr lvl="1"/>
            <a:r>
              <a:rPr lang="en-US" dirty="0" smtClean="0"/>
              <a:t>Sensitivity to new physics extended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8922" y="6260787"/>
            <a:ext cx="4387188" cy="36933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More 8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smtClean="0"/>
              <a:t>data results coming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1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733896"/>
          </a:xfrm>
        </p:spPr>
        <p:txBody>
          <a:bodyPr/>
          <a:lstStyle/>
          <a:p>
            <a:r>
              <a:rPr lang="en-US" dirty="0" smtClean="0"/>
              <a:t>ATLAS single top-quark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7" y="1378864"/>
            <a:ext cx="8565119" cy="45253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FCNC searches</a:t>
            </a:r>
            <a:r>
              <a:rPr lang="en-US" dirty="0"/>
              <a:t>: PLB 712 (2012) 351-</a:t>
            </a:r>
            <a:r>
              <a:rPr lang="en-US" dirty="0" smtClean="0"/>
              <a:t>369</a:t>
            </a:r>
          </a:p>
          <a:p>
            <a:r>
              <a:rPr lang="en-US" dirty="0"/>
              <a:t>t</a:t>
            </a:r>
            <a:r>
              <a:rPr lang="en-US" dirty="0" smtClean="0"/>
              <a:t>-Channel cross </a:t>
            </a:r>
            <a:r>
              <a:rPr lang="en-US" dirty="0"/>
              <a:t>section: PLB 717 (2012) 330-</a:t>
            </a:r>
            <a:r>
              <a:rPr lang="en-US" dirty="0" smtClean="0"/>
              <a:t>350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*</a:t>
            </a:r>
            <a:r>
              <a:rPr lang="en-US" dirty="0" smtClean="0"/>
              <a:t> </a:t>
            </a:r>
            <a:r>
              <a:rPr lang="en-US" dirty="0" err="1" smtClean="0"/>
              <a:t>Wt</a:t>
            </a:r>
            <a:r>
              <a:rPr lang="en-US" dirty="0" smtClean="0"/>
              <a:t> </a:t>
            </a:r>
            <a:r>
              <a:rPr lang="en-US" dirty="0"/>
              <a:t>Evidence: PLB 716 (2012) 142-</a:t>
            </a:r>
            <a:r>
              <a:rPr lang="en-US" dirty="0" smtClean="0"/>
              <a:t>159</a:t>
            </a:r>
          </a:p>
          <a:p>
            <a:r>
              <a:rPr lang="en-US" dirty="0" smtClean="0"/>
              <a:t>W’/</a:t>
            </a:r>
            <a:r>
              <a:rPr lang="en-US" dirty="0" err="1" smtClean="0"/>
              <a:t>tb</a:t>
            </a:r>
            <a:r>
              <a:rPr lang="en-US" dirty="0" smtClean="0"/>
              <a:t> resonance </a:t>
            </a:r>
            <a:r>
              <a:rPr lang="en-US" dirty="0"/>
              <a:t>searches: PRL 109 (2012) </a:t>
            </a:r>
            <a:r>
              <a:rPr lang="en-US" dirty="0" smtClean="0"/>
              <a:t>081801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*</a:t>
            </a:r>
            <a:r>
              <a:rPr lang="en-US" dirty="0" smtClean="0"/>
              <a:t> b</a:t>
            </a:r>
            <a:r>
              <a:rPr lang="en-US" dirty="0"/>
              <a:t>*</a:t>
            </a:r>
            <a:r>
              <a:rPr lang="en-US" dirty="0" smtClean="0"/>
              <a:t>/</a:t>
            </a:r>
            <a:r>
              <a:rPr lang="en-US" dirty="0" err="1" smtClean="0"/>
              <a:t>Wt</a:t>
            </a:r>
            <a:r>
              <a:rPr lang="en-US" dirty="0" smtClean="0"/>
              <a:t> resonance </a:t>
            </a:r>
            <a:r>
              <a:rPr lang="en-US" dirty="0"/>
              <a:t>searches: </a:t>
            </a:r>
            <a:r>
              <a:rPr lang="en-US" dirty="0" smtClean="0"/>
              <a:t>arXiv</a:t>
            </a:r>
            <a:r>
              <a:rPr lang="en-US" dirty="0"/>
              <a:t>:1301.1583, 4.7 fb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</a:p>
          <a:p>
            <a:r>
              <a:rPr lang="en-US" dirty="0"/>
              <a:t>W’/</a:t>
            </a:r>
            <a:r>
              <a:rPr lang="en-US" dirty="0" err="1"/>
              <a:t>tb</a:t>
            </a:r>
            <a:r>
              <a:rPr lang="en-US" dirty="0"/>
              <a:t> resonance searches @ 8 </a:t>
            </a:r>
            <a:r>
              <a:rPr lang="en-US" dirty="0" err="1"/>
              <a:t>TeV</a:t>
            </a:r>
            <a:r>
              <a:rPr lang="en-US" dirty="0"/>
              <a:t>: TOPQ-2012-19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*</a:t>
            </a:r>
            <a:r>
              <a:rPr lang="en-US" dirty="0" smtClean="0"/>
              <a:t> </a:t>
            </a:r>
            <a:r>
              <a:rPr lang="en-US" dirty="0" err="1" smtClean="0"/>
              <a:t>Wt</a:t>
            </a:r>
            <a:r>
              <a:rPr lang="en-US" dirty="0" smtClean="0"/>
              <a:t> measurement @ 8 </a:t>
            </a:r>
            <a:r>
              <a:rPr lang="en-US" dirty="0" err="1" smtClean="0"/>
              <a:t>TeV</a:t>
            </a:r>
            <a:r>
              <a:rPr lang="en-US" dirty="0" smtClean="0"/>
              <a:t>: TOPQ-2012-20</a:t>
            </a:r>
          </a:p>
          <a:p>
            <a:r>
              <a:rPr lang="en-US" dirty="0" smtClean="0"/>
              <a:t>t-channel top/anti-top ratio @ 7 </a:t>
            </a:r>
            <a:r>
              <a:rPr lang="en-US" dirty="0" err="1" smtClean="0"/>
              <a:t>TeV</a:t>
            </a:r>
            <a:r>
              <a:rPr lang="en-US" dirty="0" smtClean="0"/>
              <a:t>: TOPQ-2012-21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10366" y="841472"/>
            <a:ext cx="451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Finished/preparing as Feb. 2013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064" y="6012622"/>
            <a:ext cx="625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*: I am the paper co-editor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7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733896"/>
          </a:xfrm>
        </p:spPr>
        <p:txBody>
          <a:bodyPr/>
          <a:lstStyle/>
          <a:p>
            <a:r>
              <a:rPr lang="en-US" dirty="0" smtClean="0"/>
              <a:t>ATLAS single top CONF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004" y="1223965"/>
            <a:ext cx="4227196" cy="4758144"/>
          </a:xfrm>
        </p:spPr>
        <p:txBody>
          <a:bodyPr/>
          <a:lstStyle/>
          <a:p>
            <a:r>
              <a:rPr lang="en-US" dirty="0" smtClean="0"/>
              <a:t>ATLAS-CONF-2011-027</a:t>
            </a:r>
          </a:p>
          <a:p>
            <a:r>
              <a:rPr lang="en-US" dirty="0" smtClean="0"/>
              <a:t>ATLAS-CONF-2011-088</a:t>
            </a:r>
          </a:p>
          <a:p>
            <a:r>
              <a:rPr lang="en-US" dirty="0" smtClean="0"/>
              <a:t>ATLAS-CONF-2011-118</a:t>
            </a:r>
          </a:p>
          <a:p>
            <a:r>
              <a:rPr lang="en-US" dirty="0" smtClean="0"/>
              <a:t>ATLAS-CONF-2011-104</a:t>
            </a:r>
          </a:p>
          <a:p>
            <a:r>
              <a:rPr lang="en-US" dirty="0" smtClean="0"/>
              <a:t>ATLAS-CONF-2011-101</a:t>
            </a:r>
          </a:p>
          <a:p>
            <a:r>
              <a:rPr lang="en-US" dirty="0" smtClean="0"/>
              <a:t>ATLAS-CONF-2012-056</a:t>
            </a:r>
          </a:p>
          <a:p>
            <a:r>
              <a:rPr lang="en-US" dirty="0" smtClean="0"/>
              <a:t>ATLAS-CONF-2012-095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11448" y="824035"/>
            <a:ext cx="388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Preparing/finished as Feb. 2013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5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30750"/>
            <a:ext cx="8042276" cy="133695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9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5923"/>
          </a:xfrm>
        </p:spPr>
        <p:txBody>
          <a:bodyPr/>
          <a:lstStyle/>
          <a:p>
            <a:r>
              <a:rPr lang="en-US" dirty="0" err="1" smtClean="0"/>
              <a:t>tHj</a:t>
            </a:r>
            <a:r>
              <a:rPr lang="en-US" dirty="0" smtClean="0"/>
              <a:t> process</a:t>
            </a:r>
            <a:endParaRPr lang="en-US" dirty="0"/>
          </a:p>
        </p:txBody>
      </p:sp>
      <p:pic>
        <p:nvPicPr>
          <p:cNvPr id="7" name="Content Placeholder 6" descr="Screen Shot 2013-02-18 at 8.37.2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" r="59551"/>
          <a:stretch/>
        </p:blipFill>
        <p:spPr>
          <a:xfrm>
            <a:off x="151494" y="743499"/>
            <a:ext cx="2614057" cy="19671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7" descr="Screen Shot 2013-02-18 at 8.3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4" y="782874"/>
            <a:ext cx="6182739" cy="4160326"/>
          </a:xfrm>
          <a:prstGeom prst="rect">
            <a:avLst/>
          </a:prstGeom>
        </p:spPr>
      </p:pic>
      <p:pic>
        <p:nvPicPr>
          <p:cNvPr id="9" name="Picture 8" descr="Screen Shot 2013-02-18 at 8.39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8523"/>
            <a:ext cx="9144000" cy="1979477"/>
          </a:xfrm>
          <a:prstGeom prst="rect">
            <a:avLst/>
          </a:prstGeom>
        </p:spPr>
      </p:pic>
      <p:pic>
        <p:nvPicPr>
          <p:cNvPr id="10" name="Content Placeholder 6" descr="Screen Shot 2013-02-18 at 8.37.2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2" r="633"/>
          <a:stretch/>
        </p:blipFill>
        <p:spPr>
          <a:xfrm>
            <a:off x="151495" y="2707065"/>
            <a:ext cx="2524798" cy="18668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275" y="4573868"/>
            <a:ext cx="141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88315" y="1192694"/>
            <a:ext cx="211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PLB 347 (1997)</a:t>
            </a:r>
          </a:p>
          <a:p>
            <a:r>
              <a:rPr lang="en-US" dirty="0" smtClean="0"/>
              <a:t>PRD 63 014018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2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 smtClean="0"/>
              <a:t>Single </a:t>
            </a:r>
            <a:r>
              <a:rPr lang="en-US" dirty="0" smtClean="0"/>
              <a:t>top-quark physics (1)</a:t>
            </a:r>
            <a:endParaRPr lang="en-US" dirty="0"/>
          </a:p>
        </p:txBody>
      </p:sp>
      <p:pic>
        <p:nvPicPr>
          <p:cNvPr id="7" name="Content Placeholder 6" descr="fig_01a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" b="-592"/>
          <a:stretch/>
        </p:blipFill>
        <p:spPr>
          <a:xfrm>
            <a:off x="229178" y="1670459"/>
            <a:ext cx="2726089" cy="222278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fig_01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38" y="1703209"/>
            <a:ext cx="2133600" cy="2260600"/>
          </a:xfrm>
          <a:prstGeom prst="rect">
            <a:avLst/>
          </a:prstGeom>
        </p:spPr>
      </p:pic>
      <p:pic>
        <p:nvPicPr>
          <p:cNvPr id="9" name="Picture 8" descr="fig_01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35" y="1653359"/>
            <a:ext cx="2133600" cy="2235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461" y="1052028"/>
            <a:ext cx="8950828" cy="658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Predicted by SM, production via electroweak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9837" y="165335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0486" y="1702074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Wt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199" y="170320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3172" y="4460941"/>
            <a:ext cx="8950828" cy="1291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Involve |</a:t>
            </a:r>
            <a:r>
              <a:rPr lang="en-US" dirty="0" err="1"/>
              <a:t>V</a:t>
            </a:r>
            <a:r>
              <a:rPr lang="en-US" baseline="-25000" dirty="0" err="1"/>
              <a:t>tb</a:t>
            </a:r>
            <a:r>
              <a:rPr lang="en-US" dirty="0" smtClean="0"/>
              <a:t>| in the production vertices: Direct </a:t>
            </a:r>
            <a:r>
              <a:rPr lang="en-US" dirty="0"/>
              <a:t>measurement of |</a:t>
            </a:r>
            <a:r>
              <a:rPr lang="en-US" dirty="0" err="1"/>
              <a:t>V</a:t>
            </a:r>
            <a:r>
              <a:rPr lang="en-US" baseline="-25000" dirty="0" err="1"/>
              <a:t>tb</a:t>
            </a:r>
            <a:r>
              <a:rPr lang="en-US" dirty="0"/>
              <a:t>|.</a:t>
            </a:r>
            <a:endParaRPr lang="en-US" dirty="0" smtClean="0"/>
          </a:p>
          <a:p>
            <a:r>
              <a:rPr lang="en-US" dirty="0" smtClean="0"/>
              <a:t>Production cross section proportional to |V</a:t>
            </a:r>
            <a:r>
              <a:rPr lang="en-US" baseline="-25000" dirty="0" smtClean="0"/>
              <a:t>tb</a:t>
            </a:r>
            <a:r>
              <a:rPr lang="en-US" dirty="0" smtClean="0"/>
              <a:t>|</a:t>
            </a:r>
            <a:r>
              <a:rPr lang="en-US" baseline="30000" dirty="0" smtClean="0"/>
              <a:t>2</a:t>
            </a:r>
            <a:r>
              <a:rPr lang="en-US" dirty="0" smtClean="0"/>
              <a:t>: Very sensitive to modifications of </a:t>
            </a:r>
            <a:r>
              <a:rPr lang="en-US" dirty="0"/>
              <a:t>|</a:t>
            </a:r>
            <a:r>
              <a:rPr lang="en-US" dirty="0" err="1"/>
              <a:t>V</a:t>
            </a:r>
            <a:r>
              <a:rPr lang="en-US" baseline="-25000" dirty="0" err="1"/>
              <a:t>tb</a:t>
            </a:r>
            <a:r>
              <a:rPr lang="en-US" dirty="0" smtClean="0"/>
              <a:t>|. </a:t>
            </a:r>
            <a:endParaRPr lang="en-US" dirty="0" smtClean="0"/>
          </a:p>
        </p:txBody>
      </p:sp>
      <p:sp>
        <p:nvSpPr>
          <p:cNvPr id="3" name="Oval 2"/>
          <p:cNvSpPr/>
          <p:nvPr/>
        </p:nvSpPr>
        <p:spPr>
          <a:xfrm>
            <a:off x="1346450" y="3014001"/>
            <a:ext cx="504918" cy="4436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67690" y="2630324"/>
            <a:ext cx="504918" cy="4436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28508" y="2555016"/>
            <a:ext cx="504918" cy="4436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652461" y="3457687"/>
            <a:ext cx="198907" cy="1003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73167" y="2951618"/>
            <a:ext cx="2979222" cy="1539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927264" y="2891609"/>
            <a:ext cx="6177198" cy="1614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0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 smtClean="0"/>
              <a:t>Single </a:t>
            </a:r>
            <a:r>
              <a:rPr lang="en-US" dirty="0" smtClean="0"/>
              <a:t>top-quark </a:t>
            </a:r>
            <a:r>
              <a:rPr lang="en-US" dirty="0" smtClean="0"/>
              <a:t>physics (2)</a:t>
            </a:r>
            <a:endParaRPr lang="en-US" dirty="0"/>
          </a:p>
        </p:txBody>
      </p:sp>
      <p:pic>
        <p:nvPicPr>
          <p:cNvPr id="7" name="Content Placeholder 6" descr="fig_01a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" b="-592"/>
          <a:stretch/>
        </p:blipFill>
        <p:spPr>
          <a:xfrm>
            <a:off x="229178" y="1670459"/>
            <a:ext cx="2726089" cy="222278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fig_01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38" y="1703209"/>
            <a:ext cx="2133600" cy="2260600"/>
          </a:xfrm>
          <a:prstGeom prst="rect">
            <a:avLst/>
          </a:prstGeom>
        </p:spPr>
      </p:pic>
      <p:pic>
        <p:nvPicPr>
          <p:cNvPr id="9" name="Picture 8" descr="fig_01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35" y="1653359"/>
            <a:ext cx="2133600" cy="2235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461" y="1052028"/>
            <a:ext cx="8950828" cy="658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Predicted by SM, production via electroweak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9837" y="165335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0486" y="1702074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Wt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199" y="170320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62570" y="4292651"/>
            <a:ext cx="8950828" cy="1814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Could involve beyond SM particles in the production: Direct search of new physics through EM interactions.</a:t>
            </a:r>
          </a:p>
          <a:p>
            <a:pPr lvl="1"/>
            <a:r>
              <a:rPr lang="en-US" dirty="0" smtClean="0"/>
              <a:t>Complementary/Leading sensitivity to new physics searches</a:t>
            </a:r>
          </a:p>
          <a:p>
            <a:r>
              <a:rPr lang="en-US" dirty="0" smtClean="0"/>
              <a:t>Entangle the new physics once see different modification of single top-quark production cross section of these 3 channels 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402189" y="3031445"/>
            <a:ext cx="140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FCNC </a:t>
            </a:r>
            <a:r>
              <a:rPr lang="en-US" altLang="zh-CN" b="1" dirty="0" err="1" smtClean="0"/>
              <a:t>Zg</a:t>
            </a:r>
            <a:r>
              <a:rPr lang="en-US" altLang="zh-CN" b="1" dirty="0" smtClean="0"/>
              <a:t>…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94583" y="3459109"/>
            <a:ext cx="105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</a:t>
            </a:r>
            <a:r>
              <a:rPr lang="en-US" altLang="zh-CN" b="1" dirty="0" smtClean="0"/>
              <a:t>*…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99199" y="3472740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W</a:t>
            </a:r>
            <a:r>
              <a:rPr lang="en-US" altLang="zh-CN" b="1" dirty="0" smtClean="0"/>
              <a:t>’,π</a:t>
            </a:r>
            <a:r>
              <a:rPr lang="en-US" altLang="zh-CN" b="1" baseline="30000" dirty="0" smtClean="0"/>
              <a:t>+</a:t>
            </a:r>
            <a:r>
              <a:rPr lang="en-US" altLang="zh-CN" b="1" dirty="0" smtClean="0"/>
              <a:t>, π</a:t>
            </a:r>
            <a:r>
              <a:rPr lang="en-US" altLang="zh-CN" b="1" baseline="30000" dirty="0" smtClean="0"/>
              <a:t>0</a:t>
            </a:r>
            <a:r>
              <a:rPr lang="en-US" altLang="zh-CN" b="1" dirty="0" smtClean="0"/>
              <a:t>…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50276" y="2861006"/>
            <a:ext cx="351913" cy="30599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63452" y="3274737"/>
            <a:ext cx="0" cy="32064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54653" y="3152094"/>
            <a:ext cx="0" cy="32064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86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 smtClean="0"/>
              <a:t>Single </a:t>
            </a:r>
            <a:r>
              <a:rPr lang="en-US" dirty="0" smtClean="0"/>
              <a:t>top-quark </a:t>
            </a:r>
            <a:r>
              <a:rPr lang="en-US" dirty="0" smtClean="0"/>
              <a:t>physics (3)</a:t>
            </a:r>
            <a:endParaRPr lang="en-US" dirty="0"/>
          </a:p>
        </p:txBody>
      </p:sp>
      <p:pic>
        <p:nvPicPr>
          <p:cNvPr id="7" name="Content Placeholder 6" descr="fig_01a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" b="-592"/>
          <a:stretch/>
        </p:blipFill>
        <p:spPr>
          <a:xfrm>
            <a:off x="229178" y="1670459"/>
            <a:ext cx="2726089" cy="222278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fig_01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38" y="1703209"/>
            <a:ext cx="2133600" cy="2260600"/>
          </a:xfrm>
          <a:prstGeom prst="rect">
            <a:avLst/>
          </a:prstGeom>
        </p:spPr>
      </p:pic>
      <p:pic>
        <p:nvPicPr>
          <p:cNvPr id="9" name="Picture 8" descr="fig_01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35" y="1653359"/>
            <a:ext cx="2133600" cy="2235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461" y="1052028"/>
            <a:ext cx="8950828" cy="658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Predicted by SM, production via electroweak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9837" y="165335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0486" y="1702074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Wt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199" y="1703209"/>
            <a:ext cx="13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s-channel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62570" y="4390955"/>
            <a:ext cx="8950828" cy="142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Check top decay products properties</a:t>
            </a:r>
          </a:p>
          <a:p>
            <a:pPr lvl="1"/>
            <a:r>
              <a:rPr lang="en-US" dirty="0"/>
              <a:t>Top </a:t>
            </a:r>
            <a:r>
              <a:rPr lang="en-US" dirty="0" smtClean="0"/>
              <a:t>polarization/W </a:t>
            </a:r>
            <a:r>
              <a:rPr lang="en-US" dirty="0" err="1" smtClean="0"/>
              <a:t>helicity</a:t>
            </a:r>
            <a:endParaRPr lang="en-US" dirty="0" smtClean="0"/>
          </a:p>
          <a:p>
            <a:pPr lvl="1"/>
            <a:r>
              <a:rPr lang="en-US" dirty="0" smtClean="0"/>
              <a:t>Charge Higgs searches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1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Shot 2012-07-26 at 5.4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4" y="1778355"/>
            <a:ext cx="34671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 smtClean="0"/>
              <a:t>Single </a:t>
            </a:r>
            <a:r>
              <a:rPr lang="en-US" dirty="0" smtClean="0"/>
              <a:t>top-quark </a:t>
            </a:r>
            <a:r>
              <a:rPr lang="en-US" dirty="0" smtClean="0"/>
              <a:t>physics 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H. ZHANG @ Marseille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D36-542A-434F-85BA-F67E78B9FA0B}" type="slidenum">
              <a:rPr lang="en-US" smtClean="0"/>
              <a:t>7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461" y="1052028"/>
            <a:ext cx="8950828" cy="211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Additional single top-quark production model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FCNC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17464" y="4264956"/>
            <a:ext cx="2499728" cy="154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0000"/>
                </a:solidFill>
              </a:rPr>
              <a:t>tX</a:t>
            </a:r>
            <a:r>
              <a:rPr lang="en-US" b="1" dirty="0" smtClean="0">
                <a:solidFill>
                  <a:srgbClr val="000000"/>
                </a:solidFill>
              </a:rPr>
              <a:t> (RPV)</a:t>
            </a:r>
          </a:p>
        </p:txBody>
      </p:sp>
      <p:pic>
        <p:nvPicPr>
          <p:cNvPr id="17" name="Picture 16" descr="Screen Shot 2013-02-14 at 11.18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74" y="1916046"/>
            <a:ext cx="3172207" cy="2227386"/>
          </a:xfrm>
          <a:prstGeom prst="rect">
            <a:avLst/>
          </a:prstGeom>
        </p:spPr>
      </p:pic>
      <p:pic>
        <p:nvPicPr>
          <p:cNvPr id="20" name="Picture 19" descr="Screen Shot 2013-02-14 at 11.22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02" y="4647354"/>
            <a:ext cx="2901370" cy="213113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687637" y="1484031"/>
            <a:ext cx="3781769" cy="57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0000"/>
                </a:solidFill>
              </a:rPr>
              <a:t>t</a:t>
            </a:r>
            <a:r>
              <a:rPr lang="en-US" b="1" dirty="0" err="1" smtClean="0">
                <a:solidFill>
                  <a:srgbClr val="000000"/>
                </a:solidFill>
              </a:rPr>
              <a:t>Zj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5847" y="1613011"/>
            <a:ext cx="4850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Z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51113" y="2576277"/>
            <a:ext cx="7205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17850" y="3447752"/>
            <a:ext cx="637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53331" y="3400187"/>
            <a:ext cx="383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37568" y="1632983"/>
            <a:ext cx="5981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60870" y="2448620"/>
            <a:ext cx="6416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44188" y="3145035"/>
            <a:ext cx="6430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baseline="300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686755" y="4143432"/>
            <a:ext cx="2499728" cy="154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0000"/>
                </a:solidFill>
              </a:rPr>
              <a:t>tHj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74667" y="4416521"/>
            <a:ext cx="5981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713462" y="6010440"/>
            <a:ext cx="3302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u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86646" y="4375989"/>
            <a:ext cx="3289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279166" y="6104165"/>
            <a:ext cx="637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187248" y="5227017"/>
            <a:ext cx="637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608053" y="5825699"/>
            <a:ext cx="6430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baseline="30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87569" y="5227017"/>
            <a:ext cx="6430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baseline="300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4728187"/>
            <a:ext cx="3061658" cy="212298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917192" y="6324985"/>
            <a:ext cx="2970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Phys. Rev. D 63 014018 (2000)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Phys. Rev. D 86 034008 (2012)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4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0236"/>
          </a:xfrm>
        </p:spPr>
        <p:txBody>
          <a:bodyPr/>
          <a:lstStyle/>
          <a:p>
            <a:r>
              <a:rPr lang="en-US" dirty="0" smtClean="0"/>
              <a:t>Large Hadron Collider (LHC)</a:t>
            </a:r>
            <a:endParaRPr lang="en-US" dirty="0"/>
          </a:p>
        </p:txBody>
      </p:sp>
      <p:pic>
        <p:nvPicPr>
          <p:cNvPr id="7" name="Content Placeholder 6" descr="9906026-A4-at-144-dp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 b="11816"/>
          <a:stretch>
            <a:fillRect/>
          </a:stretch>
        </p:blipFill>
        <p:spPr>
          <a:xfrm>
            <a:off x="4388438" y="970118"/>
            <a:ext cx="4755561" cy="319657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3EE564-C461-F14D-864D-148928A48983}" type="datetime1">
              <a:rPr lang="en-US" smtClean="0"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Huaqiao ZHANG (MSU)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F53D6-E379-4A9A-A5E5-E0CFD980DB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032078"/>
            <a:ext cx="4634765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LHC: Large Hadron Collider at CERN</a:t>
            </a:r>
          </a:p>
          <a:p>
            <a:r>
              <a:rPr lang="en-US" dirty="0" smtClean="0"/>
              <a:t>      </a:t>
            </a:r>
            <a:r>
              <a:rPr lang="en-US" dirty="0" smtClean="0"/>
              <a:t>  </a:t>
            </a:r>
            <a:r>
              <a:rPr lang="en-US" dirty="0" smtClean="0"/>
              <a:t>27Km tunnel, 100 m underground</a:t>
            </a:r>
          </a:p>
          <a:p>
            <a:endParaRPr lang="en-US" dirty="0" smtClean="0"/>
          </a:p>
          <a:p>
            <a:r>
              <a:rPr lang="en-US" dirty="0" smtClean="0"/>
              <a:t>Collision:  </a:t>
            </a:r>
            <a:r>
              <a:rPr lang="en-US" dirty="0" smtClean="0"/>
              <a:t>p-</a:t>
            </a:r>
            <a:r>
              <a:rPr lang="en-US" dirty="0"/>
              <a:t>p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Pb-</a:t>
            </a:r>
            <a:r>
              <a:rPr lang="en-US" dirty="0" err="1" smtClean="0"/>
              <a:t>Pb</a:t>
            </a:r>
            <a:r>
              <a:rPr lang="en-US" dirty="0" smtClean="0"/>
              <a:t> or p-</a:t>
            </a:r>
            <a:r>
              <a:rPr lang="en-US" dirty="0" err="1" smtClean="0"/>
              <a:t>Pb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Ecm</a:t>
            </a:r>
            <a:r>
              <a:rPr lang="en-US" dirty="0" smtClean="0"/>
              <a:t>:  </a:t>
            </a:r>
            <a:r>
              <a:rPr lang="en-US" dirty="0" smtClean="0"/>
              <a:t>7</a:t>
            </a:r>
            <a:r>
              <a:rPr lang="en-US" dirty="0"/>
              <a:t>/</a:t>
            </a:r>
            <a:r>
              <a:rPr lang="en-US" altLang="zh-CN" dirty="0" smtClean="0"/>
              <a:t>8</a:t>
            </a:r>
            <a:r>
              <a:rPr lang="en-US" dirty="0" smtClean="0"/>
              <a:t>TeV </a:t>
            </a:r>
            <a:r>
              <a:rPr lang="en-US" dirty="0" smtClean="0"/>
              <a:t>for P-P(Designed 14TeV)</a:t>
            </a:r>
          </a:p>
          <a:p>
            <a:r>
              <a:rPr lang="en-US" dirty="0" smtClean="0"/>
              <a:t>          2.76 </a:t>
            </a:r>
            <a:r>
              <a:rPr lang="en-US" dirty="0" err="1" smtClean="0"/>
              <a:t>GeV</a:t>
            </a:r>
            <a:r>
              <a:rPr lang="en-US" dirty="0" smtClean="0"/>
              <a:t>/</a:t>
            </a:r>
            <a:r>
              <a:rPr lang="en-US" dirty="0" err="1" smtClean="0"/>
              <a:t>parton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Pb-</a:t>
            </a:r>
            <a:r>
              <a:rPr lang="en-US" dirty="0" err="1" smtClean="0"/>
              <a:t>Pb</a:t>
            </a:r>
            <a:r>
              <a:rPr lang="en-US" dirty="0" smtClean="0"/>
              <a:t>/p-</a:t>
            </a:r>
            <a:r>
              <a:rPr lang="en-US" dirty="0" err="1" smtClean="0"/>
              <a:t>Pb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Instantaneous luminosity: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~</a:t>
            </a:r>
            <a:r>
              <a:rPr lang="en-US" dirty="0" smtClean="0"/>
              <a:t>8</a:t>
            </a:r>
            <a:r>
              <a:rPr lang="en-US" dirty="0" smtClean="0"/>
              <a:t>*10</a:t>
            </a:r>
            <a:r>
              <a:rPr lang="en-US" baseline="30000" dirty="0" smtClean="0"/>
              <a:t>33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smtClean="0"/>
              <a:t>p-</a:t>
            </a:r>
            <a:r>
              <a:rPr lang="en-US" dirty="0"/>
              <a:t>p</a:t>
            </a:r>
            <a:r>
              <a:rPr lang="en-US" dirty="0" smtClean="0"/>
              <a:t> </a:t>
            </a:r>
            <a:r>
              <a:rPr lang="en-US" dirty="0" smtClean="0"/>
              <a:t>now(Designed10</a:t>
            </a:r>
            <a:r>
              <a:rPr lang="en-US" baseline="30000" dirty="0" smtClean="0"/>
              <a:t>34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Bunch crossing:</a:t>
            </a:r>
          </a:p>
          <a:p>
            <a:r>
              <a:rPr lang="en-US" dirty="0" smtClean="0"/>
              <a:t>      </a:t>
            </a:r>
            <a:r>
              <a:rPr lang="en-US" dirty="0" smtClean="0"/>
              <a:t>50ns </a:t>
            </a:r>
            <a:r>
              <a:rPr lang="en-US" dirty="0" smtClean="0"/>
              <a:t>Now, (Designed 25 ns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Data taken:</a:t>
            </a:r>
          </a:p>
          <a:p>
            <a:r>
              <a:rPr lang="en-US" dirty="0"/>
              <a:t>	</a:t>
            </a:r>
            <a:r>
              <a:rPr lang="en-US" dirty="0" smtClean="0"/>
              <a:t>Since 2011, delivered about 30 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448908" y="4151198"/>
            <a:ext cx="4253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Major experiments: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ATLAS : General purpose detector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CMS : </a:t>
            </a:r>
            <a:r>
              <a:rPr lang="en-US" dirty="0"/>
              <a:t>General purpose detector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Alice : Heavy ion physics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LHCb</a:t>
            </a:r>
            <a:r>
              <a:rPr lang="en-US" dirty="0" smtClean="0"/>
              <a:t> : b-Physics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1546" y="5697119"/>
            <a:ext cx="5902312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Excellent running and where a 125 </a:t>
            </a:r>
            <a:r>
              <a:rPr lang="en-US" dirty="0" err="1" smtClean="0"/>
              <a:t>GeV</a:t>
            </a:r>
            <a:r>
              <a:rPr lang="en-US" dirty="0" smtClean="0"/>
              <a:t> Higgs boson like particle was observed in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tlas_overview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ATLAS Detector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05/13/2010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Huaqiao ZHANG (CPPM)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F1AE0A0-F245-7242-98A6-311FC3A5976E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228600" y="1066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5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9022</TotalTime>
  <Words>3157</Words>
  <Application>Microsoft Macintosh PowerPoint</Application>
  <PresentationFormat>On-screen Show (4:3)</PresentationFormat>
  <Paragraphs>519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Breeze</vt:lpstr>
      <vt:lpstr>Single top-quark production at ATLAS</vt:lpstr>
      <vt:lpstr>Outline</vt:lpstr>
      <vt:lpstr>Single top-quark production</vt:lpstr>
      <vt:lpstr>Single top-quark physics (1)</vt:lpstr>
      <vt:lpstr>Single top-quark physics (2)</vt:lpstr>
      <vt:lpstr>Single top-quark physics (3)</vt:lpstr>
      <vt:lpstr>Single top-quark physics (4)</vt:lpstr>
      <vt:lpstr>Large Hadron Collider (LHC)</vt:lpstr>
      <vt:lpstr>ATLAS Detector</vt:lpstr>
      <vt:lpstr>ATLAS Detector</vt:lpstr>
      <vt:lpstr>Single top-quark @ ATLAS (1)</vt:lpstr>
      <vt:lpstr>Single top-quark @ ATLAS (2)</vt:lpstr>
      <vt:lpstr>SM single process analysis</vt:lpstr>
      <vt:lpstr>t-channel single top</vt:lpstr>
      <vt:lpstr>t-channel: Event Selection</vt:lpstr>
      <vt:lpstr>t-channel: Neural Network</vt:lpstr>
      <vt:lpstr>t-channel: Results</vt:lpstr>
      <vt:lpstr>t-channel: Charge asymmetry </vt:lpstr>
      <vt:lpstr>Wt-channel single top</vt:lpstr>
      <vt:lpstr>Wt channel: Event Selection</vt:lpstr>
      <vt:lpstr>Wt channel: BDT</vt:lpstr>
      <vt:lpstr>Wt channel: signal extraction</vt:lpstr>
      <vt:lpstr>Wt channel: Results</vt:lpstr>
      <vt:lpstr>s-channel single top</vt:lpstr>
      <vt:lpstr>s-channel: event selection</vt:lpstr>
      <vt:lpstr>s-channel: results</vt:lpstr>
      <vt:lpstr>single top measurements </vt:lpstr>
      <vt:lpstr>New physics with single top signature searches</vt:lpstr>
      <vt:lpstr>FCNC single top search </vt:lpstr>
      <vt:lpstr>tb resonance searches: W’</vt:lpstr>
      <vt:lpstr>Wt resonance searches: b* (1)</vt:lpstr>
      <vt:lpstr>Wt resonance searches: b* (2)</vt:lpstr>
      <vt:lpstr>Future single top physics</vt:lpstr>
      <vt:lpstr>Summary and outlook</vt:lpstr>
      <vt:lpstr>ATLAS single top-quark paper</vt:lpstr>
      <vt:lpstr>ATLAS single top CONF note</vt:lpstr>
      <vt:lpstr>THANK YOU</vt:lpstr>
      <vt:lpstr>tHj process</vt:lpstr>
    </vt:vector>
  </TitlesOfParts>
  <Company>MSU (CERN)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top quark production at ATLAS</dc:title>
  <dc:creator>Huaqiao ZHANG</dc:creator>
  <cp:lastModifiedBy>Huaqiao ZHANG</cp:lastModifiedBy>
  <cp:revision>601</cp:revision>
  <dcterms:created xsi:type="dcterms:W3CDTF">2012-07-25T09:12:18Z</dcterms:created>
  <dcterms:modified xsi:type="dcterms:W3CDTF">2013-02-18T19:47:15Z</dcterms:modified>
</cp:coreProperties>
</file>