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50" r:id="rId1"/>
    <p:sldMasterId id="2147483689" r:id="rId2"/>
  </p:sldMasterIdLst>
  <p:notesMasterIdLst>
    <p:notesMasterId r:id="rId28"/>
  </p:notesMasterIdLst>
  <p:handoutMasterIdLst>
    <p:handoutMasterId r:id="rId29"/>
  </p:handoutMasterIdLst>
  <p:sldIdLst>
    <p:sldId id="366" r:id="rId3"/>
    <p:sldId id="256" r:id="rId4"/>
    <p:sldId id="348" r:id="rId5"/>
    <p:sldId id="342" r:id="rId6"/>
    <p:sldId id="355" r:id="rId7"/>
    <p:sldId id="356" r:id="rId8"/>
    <p:sldId id="362" r:id="rId9"/>
    <p:sldId id="349" r:id="rId10"/>
    <p:sldId id="359" r:id="rId11"/>
    <p:sldId id="363" r:id="rId12"/>
    <p:sldId id="365" r:id="rId13"/>
    <p:sldId id="351" r:id="rId14"/>
    <p:sldId id="347" r:id="rId15"/>
    <p:sldId id="345" r:id="rId16"/>
    <p:sldId id="323" r:id="rId17"/>
    <p:sldId id="354" r:id="rId18"/>
    <p:sldId id="369" r:id="rId19"/>
    <p:sldId id="361" r:id="rId20"/>
    <p:sldId id="368" r:id="rId21"/>
    <p:sldId id="360" r:id="rId22"/>
    <p:sldId id="341" r:id="rId23"/>
    <p:sldId id="367" r:id="rId24"/>
    <p:sldId id="312" r:id="rId25"/>
    <p:sldId id="333" r:id="rId26"/>
    <p:sldId id="332" r:id="rId27"/>
  </p:sldIdLst>
  <p:sldSz cx="9144000" cy="6858000" type="screen4x3"/>
  <p:notesSz cx="7099300" cy="10234613"/>
  <p:embeddedFontLst>
    <p:embeddedFont>
      <p:font typeface="Calibri" pitchFamily="34" charset="0"/>
      <p:regular r:id="rId30"/>
      <p:bold r:id="rId31"/>
      <p:italic r:id="rId32"/>
      <p:boldItalic r:id="rId33"/>
    </p:embeddedFont>
    <p:embeddedFont>
      <p:font typeface="Arial Narrow" pitchFamily="34" charset="0"/>
      <p:regular r:id="rId34"/>
      <p:bold r:id="rId35"/>
      <p:italic r:id="rId36"/>
      <p:boldItalic r:id="rId37"/>
    </p:embeddedFont>
    <p:embeddedFont>
      <p:font typeface="Estrangelo Edessa" pitchFamily="66" charset="0"/>
      <p:regular r:id="rId38"/>
    </p:embeddedFont>
    <p:embeddedFont>
      <p:font typeface="KaiTi" pitchFamily="49" charset="-122"/>
      <p:regular r:id="rId39"/>
    </p:embeddedFont>
    <p:embeddedFont>
      <p:font typeface="Comic Sans MS" pitchFamily="66" charset="0"/>
      <p:regular r:id="rId40"/>
      <p:bold r:id="rId41"/>
    </p:embeddedFont>
    <p:embeddedFont>
      <p:font typeface="Arial Unicode MS" pitchFamily="34" charset="-128"/>
      <p:regular r:id="rId42"/>
    </p:embeddedFont>
    <p:embeddedFont>
      <p:font typeface="Wingdings 3" pitchFamily="18" charset="2"/>
      <p:regular r:id="rId43"/>
    </p:embeddedFont>
    <p:embeddedFont>
      <p:font typeface="Footlight MT Light" pitchFamily="18" charset="0"/>
      <p:regular r:id="rId44"/>
    </p:embeddedFont>
    <p:embeddedFont>
      <p:font typeface="Times" pitchFamily="18" charset="0"/>
      <p:regular r:id="rId45"/>
      <p:bold r:id="rId46"/>
      <p:italic r:id="rId47"/>
      <p:boldItalic r:id="rId48"/>
    </p:embeddedFont>
  </p:embeddedFontLst>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95"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184" y="-102"/>
      </p:cViewPr>
      <p:guideLst>
        <p:guide orient="horz" pos="3224"/>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6.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6084" cy="511154"/>
          </a:xfrm>
          <a:prstGeom prst="rect">
            <a:avLst/>
          </a:prstGeom>
        </p:spPr>
        <p:txBody>
          <a:bodyPr vert="horz" lIns="99039" tIns="49520" rIns="99039" bIns="49520" rtlCol="0"/>
          <a:lstStyle>
            <a:lvl1pPr algn="l" fontAlgn="auto">
              <a:spcBef>
                <a:spcPts val="0"/>
              </a:spcBef>
              <a:spcAft>
                <a:spcPts val="0"/>
              </a:spcAft>
              <a:defRPr sz="1300">
                <a:latin typeface="+mn-lt"/>
                <a:cs typeface="+mn-cs"/>
              </a:defRPr>
            </a:lvl1pPr>
          </a:lstStyle>
          <a:p>
            <a:pPr>
              <a:defRPr/>
            </a:pPr>
            <a:endParaRPr lang="fr-FR"/>
          </a:p>
        </p:txBody>
      </p:sp>
      <p:sp>
        <p:nvSpPr>
          <p:cNvPr id="3" name="Espace réservé de la date 2"/>
          <p:cNvSpPr>
            <a:spLocks noGrp="1"/>
          </p:cNvSpPr>
          <p:nvPr>
            <p:ph type="dt" sz="quarter" idx="1"/>
          </p:nvPr>
        </p:nvSpPr>
        <p:spPr>
          <a:xfrm>
            <a:off x="4021540" y="0"/>
            <a:ext cx="3076083" cy="511154"/>
          </a:xfrm>
          <a:prstGeom prst="rect">
            <a:avLst/>
          </a:prstGeom>
        </p:spPr>
        <p:txBody>
          <a:bodyPr vert="horz" lIns="99039" tIns="49520" rIns="99039" bIns="49520" rtlCol="0"/>
          <a:lstStyle>
            <a:lvl1pPr algn="r" fontAlgn="auto">
              <a:spcBef>
                <a:spcPts val="0"/>
              </a:spcBef>
              <a:spcAft>
                <a:spcPts val="0"/>
              </a:spcAft>
              <a:defRPr sz="1300">
                <a:latin typeface="+mn-lt"/>
                <a:cs typeface="+mn-cs"/>
              </a:defRPr>
            </a:lvl1pPr>
          </a:lstStyle>
          <a:p>
            <a:pPr>
              <a:defRPr/>
            </a:pPr>
            <a:fld id="{8EB858F2-A248-4BBD-9172-9C01630CBF1A}" type="datetimeFigureOut">
              <a:rPr lang="fr-FR"/>
              <a:pPr>
                <a:defRPr/>
              </a:pPr>
              <a:t>11/03/2013</a:t>
            </a:fld>
            <a:endParaRPr lang="fr-FR"/>
          </a:p>
        </p:txBody>
      </p:sp>
      <p:sp>
        <p:nvSpPr>
          <p:cNvPr id="4" name="Espace réservé du pied de page 3"/>
          <p:cNvSpPr>
            <a:spLocks noGrp="1"/>
          </p:cNvSpPr>
          <p:nvPr>
            <p:ph type="ftr" sz="quarter" idx="2"/>
          </p:nvPr>
        </p:nvSpPr>
        <p:spPr>
          <a:xfrm>
            <a:off x="1" y="9721810"/>
            <a:ext cx="3076084" cy="511154"/>
          </a:xfrm>
          <a:prstGeom prst="rect">
            <a:avLst/>
          </a:prstGeom>
        </p:spPr>
        <p:txBody>
          <a:bodyPr vert="horz" lIns="99039" tIns="49520" rIns="99039" bIns="49520" rtlCol="0" anchor="b"/>
          <a:lstStyle>
            <a:lvl1pPr algn="l" fontAlgn="auto">
              <a:spcBef>
                <a:spcPts val="0"/>
              </a:spcBef>
              <a:spcAft>
                <a:spcPts val="0"/>
              </a:spcAft>
              <a:defRPr sz="1300">
                <a:latin typeface="+mn-lt"/>
                <a:cs typeface="+mn-cs"/>
              </a:defRPr>
            </a:lvl1pPr>
          </a:lstStyle>
          <a:p>
            <a:pPr>
              <a:defRPr/>
            </a:pPr>
            <a:r>
              <a:rPr lang="fr-FR"/>
              <a:t>Entrez votre nom</a:t>
            </a:r>
          </a:p>
        </p:txBody>
      </p:sp>
      <p:sp>
        <p:nvSpPr>
          <p:cNvPr id="5" name="Espace réservé du numéro de diapositive 4"/>
          <p:cNvSpPr>
            <a:spLocks noGrp="1"/>
          </p:cNvSpPr>
          <p:nvPr>
            <p:ph type="sldNum" sz="quarter" idx="3"/>
          </p:nvPr>
        </p:nvSpPr>
        <p:spPr>
          <a:xfrm>
            <a:off x="4021540" y="9721810"/>
            <a:ext cx="3076083" cy="511154"/>
          </a:xfrm>
          <a:prstGeom prst="rect">
            <a:avLst/>
          </a:prstGeom>
        </p:spPr>
        <p:txBody>
          <a:bodyPr vert="horz" lIns="99039" tIns="49520" rIns="99039" bIns="49520" rtlCol="0" anchor="b"/>
          <a:lstStyle>
            <a:lvl1pPr algn="r" fontAlgn="auto">
              <a:spcBef>
                <a:spcPts val="0"/>
              </a:spcBef>
              <a:spcAft>
                <a:spcPts val="0"/>
              </a:spcAft>
              <a:defRPr sz="1300">
                <a:latin typeface="+mn-lt"/>
                <a:cs typeface="+mn-cs"/>
              </a:defRPr>
            </a:lvl1pPr>
          </a:lstStyle>
          <a:p>
            <a:pPr>
              <a:defRPr/>
            </a:pPr>
            <a:fld id="{DC17075E-AF08-47CB-968F-B8EF423AB2C7}" type="slidenum">
              <a:rPr lang="fr-FR"/>
              <a:pPr>
                <a:defRPr/>
              </a:pPr>
              <a:t>‹N°›</a:t>
            </a:fld>
            <a:endParaRPr lang="fr-FR"/>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6084" cy="511154"/>
          </a:xfrm>
          <a:prstGeom prst="rect">
            <a:avLst/>
          </a:prstGeom>
        </p:spPr>
        <p:txBody>
          <a:bodyPr vert="horz" lIns="99039" tIns="49520" rIns="99039" bIns="49520" rtlCol="0"/>
          <a:lstStyle>
            <a:lvl1pPr algn="l" fontAlgn="auto">
              <a:spcBef>
                <a:spcPts val="0"/>
              </a:spcBef>
              <a:spcAft>
                <a:spcPts val="0"/>
              </a:spcAft>
              <a:defRPr sz="1300">
                <a:latin typeface="+mn-lt"/>
                <a:cs typeface="+mn-cs"/>
              </a:defRPr>
            </a:lvl1pPr>
          </a:lstStyle>
          <a:p>
            <a:pPr>
              <a:defRPr/>
            </a:pPr>
            <a:endParaRPr lang="fr-FR"/>
          </a:p>
        </p:txBody>
      </p:sp>
      <p:sp>
        <p:nvSpPr>
          <p:cNvPr id="3" name="Espace réservé de la date 2"/>
          <p:cNvSpPr>
            <a:spLocks noGrp="1"/>
          </p:cNvSpPr>
          <p:nvPr>
            <p:ph type="dt" idx="1"/>
          </p:nvPr>
        </p:nvSpPr>
        <p:spPr>
          <a:xfrm>
            <a:off x="4021540" y="0"/>
            <a:ext cx="3076083" cy="511154"/>
          </a:xfrm>
          <a:prstGeom prst="rect">
            <a:avLst/>
          </a:prstGeom>
        </p:spPr>
        <p:txBody>
          <a:bodyPr vert="horz" lIns="99039" tIns="49520" rIns="99039" bIns="49520" rtlCol="0"/>
          <a:lstStyle>
            <a:lvl1pPr algn="r" fontAlgn="auto">
              <a:spcBef>
                <a:spcPts val="0"/>
              </a:spcBef>
              <a:spcAft>
                <a:spcPts val="0"/>
              </a:spcAft>
              <a:defRPr sz="1300">
                <a:latin typeface="+mn-lt"/>
                <a:cs typeface="+mn-cs"/>
              </a:defRPr>
            </a:lvl1pPr>
          </a:lstStyle>
          <a:p>
            <a:pPr>
              <a:defRPr/>
            </a:pPr>
            <a:fld id="{2CE47F6C-9E2F-4212-AA1B-D4871E1090AC}" type="datetimeFigureOut">
              <a:rPr lang="fr-FR"/>
              <a:pPr>
                <a:defRPr/>
              </a:pPr>
              <a:t>11/03/2013</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9" tIns="49520" rIns="99039" bIns="49520" rtlCol="0" anchor="ctr"/>
          <a:lstStyle/>
          <a:p>
            <a:pPr lvl="0"/>
            <a:endParaRPr lang="fr-FR" noProof="0"/>
          </a:p>
        </p:txBody>
      </p:sp>
      <p:sp>
        <p:nvSpPr>
          <p:cNvPr id="5" name="Espace réservé des commentaires 4"/>
          <p:cNvSpPr>
            <a:spLocks noGrp="1"/>
          </p:cNvSpPr>
          <p:nvPr>
            <p:ph type="body" sz="quarter" idx="3"/>
          </p:nvPr>
        </p:nvSpPr>
        <p:spPr>
          <a:xfrm>
            <a:off x="710768" y="4860905"/>
            <a:ext cx="5679440" cy="4605329"/>
          </a:xfrm>
          <a:prstGeom prst="rect">
            <a:avLst/>
          </a:prstGeom>
        </p:spPr>
        <p:txBody>
          <a:bodyPr vert="horz" lIns="99039" tIns="49520" rIns="99039" bIns="495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1" y="9721810"/>
            <a:ext cx="3076084" cy="511154"/>
          </a:xfrm>
          <a:prstGeom prst="rect">
            <a:avLst/>
          </a:prstGeom>
        </p:spPr>
        <p:txBody>
          <a:bodyPr vert="horz" lIns="99039" tIns="49520" rIns="99039" bIns="49520" rtlCol="0" anchor="b"/>
          <a:lstStyle>
            <a:lvl1pPr algn="l" fontAlgn="auto">
              <a:spcBef>
                <a:spcPts val="0"/>
              </a:spcBef>
              <a:spcAft>
                <a:spcPts val="0"/>
              </a:spcAft>
              <a:defRPr sz="1300">
                <a:latin typeface="+mn-lt"/>
                <a:cs typeface="+mn-cs"/>
              </a:defRPr>
            </a:lvl1pPr>
          </a:lstStyle>
          <a:p>
            <a:pPr>
              <a:defRPr/>
            </a:pPr>
            <a:r>
              <a:rPr lang="fr-FR"/>
              <a:t>Entrez votre nom</a:t>
            </a:r>
          </a:p>
        </p:txBody>
      </p:sp>
      <p:sp>
        <p:nvSpPr>
          <p:cNvPr id="7" name="Espace réservé du numéro de diapositive 6"/>
          <p:cNvSpPr>
            <a:spLocks noGrp="1"/>
          </p:cNvSpPr>
          <p:nvPr>
            <p:ph type="sldNum" sz="quarter" idx="5"/>
          </p:nvPr>
        </p:nvSpPr>
        <p:spPr>
          <a:xfrm>
            <a:off x="4021540" y="9721810"/>
            <a:ext cx="3076083" cy="511154"/>
          </a:xfrm>
          <a:prstGeom prst="rect">
            <a:avLst/>
          </a:prstGeom>
        </p:spPr>
        <p:txBody>
          <a:bodyPr vert="horz" lIns="99039" tIns="49520" rIns="99039" bIns="49520" rtlCol="0" anchor="b"/>
          <a:lstStyle>
            <a:lvl1pPr algn="r" fontAlgn="auto">
              <a:spcBef>
                <a:spcPts val="0"/>
              </a:spcBef>
              <a:spcAft>
                <a:spcPts val="0"/>
              </a:spcAft>
              <a:defRPr sz="1300">
                <a:latin typeface="+mn-lt"/>
                <a:cs typeface="+mn-cs"/>
              </a:defRPr>
            </a:lvl1pPr>
          </a:lstStyle>
          <a:p>
            <a:pPr>
              <a:defRPr/>
            </a:pPr>
            <a:fld id="{9250C700-43A5-4C5C-98FC-C878BB8C0163}" type="slidenum">
              <a:rPr lang="fr-FR"/>
              <a:pPr>
                <a:defRPr/>
              </a:pPr>
              <a:t>‹N°›</a:t>
            </a:fld>
            <a:endParaRPr lang="fr-FR"/>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15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Je vous remercie tout d abord de m avoir invite a venir presenter le lapp  devant  cette assemblee , meme si en 10mn je ne vais pouvoir vous donner qu un appercu succint de ce que nous faisons au laboratoire. </a:t>
            </a:r>
          </a:p>
        </p:txBody>
      </p:sp>
      <p:sp>
        <p:nvSpPr>
          <p:cNvPr id="4" name="Espace réservé de la date 3"/>
          <p:cNvSpPr>
            <a:spLocks noGrp="1"/>
          </p:cNvSpPr>
          <p:nvPr>
            <p:ph type="dt" sz="quarter" idx="1"/>
          </p:nvPr>
        </p:nvSpPr>
        <p:spPr/>
        <p:txBody>
          <a:bodyPr/>
          <a:lstStyle/>
          <a:p>
            <a:pPr>
              <a:defRPr/>
            </a:pPr>
            <a:fld id="{E4DFC6B0-632D-4B29-A218-21931CBBFB08}" type="datetime1">
              <a:rPr lang="fr-FR" smtClean="0"/>
              <a:pPr>
                <a:defRPr/>
              </a:pPr>
              <a:t>11/03/2013</a:t>
            </a:fld>
            <a:endParaRPr lang="fr-FR"/>
          </a:p>
        </p:txBody>
      </p:sp>
      <p:sp>
        <p:nvSpPr>
          <p:cNvPr id="5" name="Espace réservé du pied de page 4"/>
          <p:cNvSpPr>
            <a:spLocks noGrp="1"/>
          </p:cNvSpPr>
          <p:nvPr>
            <p:ph type="ftr" sz="quarter" idx="4"/>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5"/>
          </p:nvPr>
        </p:nvSpPr>
        <p:spPr/>
        <p:txBody>
          <a:bodyPr/>
          <a:lstStyle/>
          <a:p>
            <a:pPr>
              <a:defRPr/>
            </a:pPr>
            <a:fld id="{442FD2B9-196E-482E-AF9F-6E983F4AA259}" type="slidenum">
              <a:rPr lang="fr-FR" smtClean="0"/>
              <a:pPr>
                <a:defRPr/>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144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Le lapp participe egalement a l experience lhcb, specialisee dans la recherche de differences entre matiere et antimatiere </a:t>
            </a:r>
          </a:p>
        </p:txBody>
      </p:sp>
      <p:sp>
        <p:nvSpPr>
          <p:cNvPr id="4" name="Espace réservé de la date 3"/>
          <p:cNvSpPr>
            <a:spLocks noGrp="1"/>
          </p:cNvSpPr>
          <p:nvPr>
            <p:ph type="dt" sz="quarter" idx="1"/>
          </p:nvPr>
        </p:nvSpPr>
        <p:spPr/>
        <p:txBody>
          <a:bodyPr/>
          <a:lstStyle/>
          <a:p>
            <a:pPr>
              <a:defRPr/>
            </a:pPr>
            <a:fld id="{796C3F9C-137B-46D9-83F1-D9E8407BBBEB}" type="datetime1">
              <a:rPr lang="fr-FR" smtClean="0"/>
              <a:pPr>
                <a:defRPr/>
              </a:pPr>
              <a:t>11/03/2013</a:t>
            </a:fld>
            <a:endParaRPr lang="fr-FR"/>
          </a:p>
        </p:txBody>
      </p:sp>
      <p:sp>
        <p:nvSpPr>
          <p:cNvPr id="5" name="Espace réservé du pied de page 4"/>
          <p:cNvSpPr>
            <a:spLocks noGrp="1"/>
          </p:cNvSpPr>
          <p:nvPr>
            <p:ph type="ftr" sz="quarter" idx="4"/>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5"/>
          </p:nvPr>
        </p:nvSpPr>
        <p:spPr/>
        <p:txBody>
          <a:bodyPr/>
          <a:lstStyle/>
          <a:p>
            <a:pPr>
              <a:defRPr/>
            </a:pPr>
            <a:fld id="{D07BD8C2-BEDA-49DD-8A0D-C5A26973DDD1}" type="slidenum">
              <a:rPr lang="fr-FR" smtClean="0"/>
              <a:pPr>
                <a:defRPr/>
              </a:pPr>
              <a:t>19</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ftr" sz="quarter" idx="4"/>
          </p:nvPr>
        </p:nvSpPr>
        <p:spPr>
          <a:noFill/>
        </p:spPr>
        <p:txBody>
          <a:bodyPr/>
          <a:lstStyle/>
          <a:p>
            <a:pPr defTabSz="956097"/>
            <a:r>
              <a:rPr lang="fr-FR" dirty="0" smtClean="0"/>
              <a:t>ICRC 2007- Merida</a:t>
            </a:r>
          </a:p>
        </p:txBody>
      </p:sp>
      <p:sp>
        <p:nvSpPr>
          <p:cNvPr id="9219" name="Rectangle 2"/>
          <p:cNvSpPr>
            <a:spLocks noGrp="1" noRot="1" noChangeAspect="1" noChangeArrowheads="1" noTextEdit="1"/>
          </p:cNvSpPr>
          <p:nvPr>
            <p:ph type="sldImg"/>
          </p:nvPr>
        </p:nvSpPr>
        <p:spPr>
          <a:xfrm>
            <a:off x="992188" y="768350"/>
            <a:ext cx="5114925" cy="3836988"/>
          </a:xfrm>
          <a:ln/>
        </p:spPr>
      </p:sp>
      <p:sp>
        <p:nvSpPr>
          <p:cNvPr id="9220" name="Rectangle 3"/>
          <p:cNvSpPr>
            <a:spLocks noGrp="1" noChangeArrowheads="1"/>
          </p:cNvSpPr>
          <p:nvPr>
            <p:ph type="body" idx="1"/>
          </p:nvPr>
        </p:nvSpPr>
        <p:spPr>
          <a:xfrm>
            <a:off x="708595" y="4860123"/>
            <a:ext cx="5682114" cy="4606236"/>
          </a:xfrm>
          <a:noFill/>
          <a:ln/>
        </p:spPr>
        <p:txBody>
          <a:bodyPr/>
          <a:lstStyle/>
          <a:p>
            <a:pPr eaLnBrk="1" hangingPunct="1"/>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07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Mais si tout se passe bien l experience phare du laboratoire en 2011 sera tres certainement ams, une experience destinee a rechercher des traces d anti matiere dans l espace. Elle sera lancee par la navette spatiale en fevrier 2011 pour etre installee sur la station spatiale internationale: une grande premiere pour le lapp!</a:t>
            </a:r>
          </a:p>
        </p:txBody>
      </p:sp>
      <p:sp>
        <p:nvSpPr>
          <p:cNvPr id="4" name="Espace réservé de la date 3"/>
          <p:cNvSpPr>
            <a:spLocks noGrp="1"/>
          </p:cNvSpPr>
          <p:nvPr>
            <p:ph type="dt" sz="quarter" idx="1"/>
          </p:nvPr>
        </p:nvSpPr>
        <p:spPr/>
        <p:txBody>
          <a:bodyPr/>
          <a:lstStyle/>
          <a:p>
            <a:pPr>
              <a:defRPr/>
            </a:pPr>
            <a:fld id="{0CF91A96-B169-4E99-BCF6-7AC16779A73A}" type="datetime1">
              <a:rPr lang="fr-FR" smtClean="0"/>
              <a:pPr>
                <a:defRPr/>
              </a:pPr>
              <a:t>11/03/2013</a:t>
            </a:fld>
            <a:endParaRPr lang="fr-FR"/>
          </a:p>
        </p:txBody>
      </p:sp>
      <p:sp>
        <p:nvSpPr>
          <p:cNvPr id="5" name="Espace réservé du pied de page 4"/>
          <p:cNvSpPr>
            <a:spLocks noGrp="1"/>
          </p:cNvSpPr>
          <p:nvPr>
            <p:ph type="ftr" sz="quarter" idx="4"/>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5"/>
          </p:nvPr>
        </p:nvSpPr>
        <p:spPr/>
        <p:txBody>
          <a:bodyPr/>
          <a:lstStyle/>
          <a:p>
            <a:pPr>
              <a:defRPr/>
            </a:pPr>
            <a:fld id="{BD1C53E6-C661-433F-AD1F-ACBB528AE297}" type="slidenum">
              <a:rPr lang="fr-FR" smtClean="0"/>
              <a:pPr>
                <a:defRPr/>
              </a:pPr>
              <a:t>23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45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La vocation du LAPP est l’exploration de l’infiniment petit, c'est-à-dire la mise à jour des constituants ultimes de la matière et la compréhension de leurs interactions. Nous travaillons donc a une échelle bien plus petite que celle de l atome [physique du solide et physique atomique) et même plus petite que celle du  noyau (physique nucléaire).</a:t>
            </a:r>
          </a:p>
          <a:p>
            <a:r>
              <a:rPr lang="fr-FR" smtClean="0"/>
              <a:t>Les recherches des 50 dernières années ont permis de construire un modèle  dans lequel les briques élémentaires  sont les quarks, au nombre de six, et les leptons, également au nombre de six. Les forces y apparaissent associées a l échange de particules nommées bosons et ce cadre unifie 3 des 4 interactions fondamentales, les forces forte, faible et électromagnétique. Seule la 1iere famille existe dans la nature: electron et son neutrino pour les leptons, proton, forme de deux quarks u et un quark d, pour le s quarks  </a:t>
            </a:r>
          </a:p>
        </p:txBody>
      </p:sp>
      <p:sp>
        <p:nvSpPr>
          <p:cNvPr id="4" name="Espace réservé de la date 3"/>
          <p:cNvSpPr>
            <a:spLocks noGrp="1"/>
          </p:cNvSpPr>
          <p:nvPr>
            <p:ph type="dt" sz="quarter" idx="1"/>
          </p:nvPr>
        </p:nvSpPr>
        <p:spPr/>
        <p:txBody>
          <a:bodyPr/>
          <a:lstStyle/>
          <a:p>
            <a:pPr>
              <a:defRPr/>
            </a:pPr>
            <a:fld id="{E0B23D59-7F1B-490B-B095-24C9F598CE91}" type="datetime1">
              <a:rPr lang="fr-FR" smtClean="0"/>
              <a:pPr>
                <a:defRPr/>
              </a:pPr>
              <a:t>11/03/2013</a:t>
            </a:fld>
            <a:endParaRPr lang="fr-FR"/>
          </a:p>
        </p:txBody>
      </p:sp>
      <p:sp>
        <p:nvSpPr>
          <p:cNvPr id="5" name="Espace réservé du pied de page 4"/>
          <p:cNvSpPr>
            <a:spLocks noGrp="1"/>
          </p:cNvSpPr>
          <p:nvPr>
            <p:ph type="ftr" sz="quarter" idx="4"/>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5"/>
          </p:nvPr>
        </p:nvSpPr>
        <p:spPr/>
        <p:txBody>
          <a:bodyPr/>
          <a:lstStyle/>
          <a:p>
            <a:pPr>
              <a:defRPr/>
            </a:pPr>
            <a:fld id="{B95DB3F4-B09B-4A99-8652-4E123BD31577}" type="slidenum">
              <a:rPr lang="fr-FR" smtClean="0"/>
              <a:pPr>
                <a:defRPr/>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35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Le LAPP, laboratoire d’Annecy Le Vieux de Physique des Particules, fut crée en 1976, voici plus de 30 ans, par des physiciens originaires de la faculté d’Orsay qui cherchaient à se rapprocher du CERN pour diminuer la fatigue due au transports et être plus près de leurs expériences, qui a cette époque étaient presque toutes situées au CERN. </a:t>
            </a:r>
          </a:p>
        </p:txBody>
      </p:sp>
      <p:sp>
        <p:nvSpPr>
          <p:cNvPr id="4" name="Espace réservé du numéro de diapositive 3"/>
          <p:cNvSpPr>
            <a:spLocks noGrp="1"/>
          </p:cNvSpPr>
          <p:nvPr>
            <p:ph type="sldNum" sz="quarter" idx="5"/>
          </p:nvPr>
        </p:nvSpPr>
        <p:spPr/>
        <p:txBody>
          <a:bodyPr/>
          <a:lstStyle/>
          <a:p>
            <a:pPr>
              <a:defRPr/>
            </a:pPr>
            <a:fld id="{AE5E6BBA-9722-49A7-A57E-3FDAAE908F79}" type="slidenum">
              <a:rPr lang="fr-FR" smtClean="0"/>
              <a:pPr>
                <a:defRPr/>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52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L exploration de l infiniment petit necessite paradoxalement des appareillages gigantesques et c est au sein de collaboration internationales de plusieurs centaines, voir plusieurs milliers de personnes, que les chercheurs du lapp travaillent, soit a la construction de l appareillage, a la mise au point de tous les programmes necessaires  à son exploitation, puis à l analyse des donnees. De tels programmes s etalent desormais sur plusieurs decennies et doivent etre planifies longtemps a l avance </a:t>
            </a:r>
          </a:p>
        </p:txBody>
      </p:sp>
      <p:sp>
        <p:nvSpPr>
          <p:cNvPr id="4" name="Espace réservé de la date 3"/>
          <p:cNvSpPr>
            <a:spLocks noGrp="1"/>
          </p:cNvSpPr>
          <p:nvPr>
            <p:ph type="dt" sz="quarter" idx="1"/>
          </p:nvPr>
        </p:nvSpPr>
        <p:spPr/>
        <p:txBody>
          <a:bodyPr/>
          <a:lstStyle/>
          <a:p>
            <a:pPr>
              <a:defRPr/>
            </a:pPr>
            <a:fld id="{E085A654-D324-4EBD-957D-B38DF04442A3}" type="datetime1">
              <a:rPr lang="fr-FR" smtClean="0"/>
              <a:pPr>
                <a:defRPr/>
              </a:pPr>
              <a:t>11/03/2013</a:t>
            </a:fld>
            <a:endParaRPr lang="fr-FR"/>
          </a:p>
        </p:txBody>
      </p:sp>
      <p:sp>
        <p:nvSpPr>
          <p:cNvPr id="5" name="Espace réservé du pied de page 4"/>
          <p:cNvSpPr>
            <a:spLocks noGrp="1"/>
          </p:cNvSpPr>
          <p:nvPr>
            <p:ph type="ftr" sz="quarter" idx="4"/>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5"/>
          </p:nvPr>
        </p:nvSpPr>
        <p:spPr/>
        <p:txBody>
          <a:bodyPr/>
          <a:lstStyle/>
          <a:p>
            <a:pPr>
              <a:defRPr/>
            </a:pPr>
            <a:fld id="{9A442477-2263-46F4-891A-1FC6EAB2C70C}" type="slidenum">
              <a:rPr lang="fr-FR" smtClean="0"/>
              <a:pPr>
                <a:defRPr/>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pPr defTabSz="956097" eaLnBrk="1" fontAlgn="auto" hangingPunct="1">
              <a:spcBef>
                <a:spcPts val="0"/>
              </a:spcBef>
              <a:spcAft>
                <a:spcPts val="0"/>
              </a:spcAft>
              <a:defRPr/>
            </a:pPr>
            <a:r>
              <a:rPr lang="fr-FR" sz="1300" dirty="0" smtClean="0"/>
              <a:t>Pas a pas, théorie et expérience ont permis de construire une très élégante description du monde physique, le «Modèle Standard», qui inventorie et décrit ce que les physiciens connaissent des constituants élémentaires de la matière et des forces qui s’exercent entre eux. Il réunit ainsi, dans le même cadre théorique, 3 des 4 interactions fondamentales (les interactions électromagnétiques, faibles et fortes), et décrit l'ensemble des particules élémentaires en termes de quarks, dont sont par exemple composés le proton ou le neutron, et de leptons, comme l’électron ou le neutrino. Toutes les particules y ont également leur antiparticule associée, dont les caractéristiques, comme par exemple la charge, sont en quelque sorte « inversée ». </a:t>
            </a:r>
          </a:p>
          <a:p>
            <a:pPr eaLnBrk="1" hangingPunct="1"/>
            <a:r>
              <a:rPr lang="en-GB" dirty="0" smtClean="0"/>
              <a:t>On a </a:t>
            </a:r>
            <a:r>
              <a:rPr lang="en-GB" dirty="0" err="1" smtClean="0"/>
              <a:t>recense</a:t>
            </a:r>
            <a:r>
              <a:rPr lang="en-GB" dirty="0" smtClean="0"/>
              <a:t> a </a:t>
            </a:r>
            <a:r>
              <a:rPr lang="en-GB" dirty="0" err="1" smtClean="0"/>
              <a:t>ce</a:t>
            </a:r>
            <a:r>
              <a:rPr lang="en-GB" dirty="0" smtClean="0"/>
              <a:t> jour 12 </a:t>
            </a:r>
            <a:r>
              <a:rPr lang="en-GB" dirty="0" err="1" smtClean="0"/>
              <a:t>particules</a:t>
            </a:r>
            <a:r>
              <a:rPr lang="en-GB" dirty="0" smtClean="0"/>
              <a:t> </a:t>
            </a:r>
            <a:r>
              <a:rPr lang="en-GB" dirty="0" err="1" smtClean="0"/>
              <a:t>elementaires</a:t>
            </a:r>
            <a:r>
              <a:rPr lang="en-GB" dirty="0" smtClean="0"/>
              <a:t> qui </a:t>
            </a:r>
            <a:r>
              <a:rPr lang="en-GB" dirty="0" err="1" smtClean="0"/>
              <a:t>sont</a:t>
            </a:r>
            <a:r>
              <a:rPr lang="en-GB" dirty="0" smtClean="0"/>
              <a:t> </a:t>
            </a:r>
            <a:r>
              <a:rPr lang="en-GB" dirty="0" err="1" smtClean="0"/>
              <a:t>classees</a:t>
            </a:r>
            <a:r>
              <a:rPr lang="en-GB" dirty="0" smtClean="0"/>
              <a:t> en </a:t>
            </a:r>
            <a:r>
              <a:rPr lang="en-GB" dirty="0" err="1" smtClean="0"/>
              <a:t>trois</a:t>
            </a:r>
            <a:r>
              <a:rPr lang="en-GB" dirty="0" smtClean="0"/>
              <a:t> </a:t>
            </a:r>
            <a:r>
              <a:rPr lang="en-GB" dirty="0" err="1" smtClean="0"/>
              <a:t>familles</a:t>
            </a:r>
            <a:r>
              <a:rPr lang="en-GB" dirty="0" smtClean="0"/>
              <a:t>. </a:t>
            </a:r>
            <a:r>
              <a:rPr lang="en-GB" dirty="0" err="1" smtClean="0"/>
              <a:t>Chaque</a:t>
            </a:r>
            <a:r>
              <a:rPr lang="en-GB" dirty="0" smtClean="0"/>
              <a:t> </a:t>
            </a:r>
            <a:r>
              <a:rPr lang="en-GB" dirty="0" err="1" smtClean="0"/>
              <a:t>colonne</a:t>
            </a:r>
            <a:r>
              <a:rPr lang="en-GB" dirty="0" smtClean="0"/>
              <a:t> de </a:t>
            </a:r>
            <a:r>
              <a:rPr lang="en-GB" dirty="0" err="1" smtClean="0"/>
              <a:t>ce</a:t>
            </a:r>
            <a:r>
              <a:rPr lang="en-GB" dirty="0" smtClean="0"/>
              <a:t> tableau </a:t>
            </a:r>
            <a:r>
              <a:rPr lang="en-GB" dirty="0" err="1" smtClean="0"/>
              <a:t>represente</a:t>
            </a:r>
            <a:r>
              <a:rPr lang="en-GB" dirty="0" smtClean="0"/>
              <a:t> </a:t>
            </a:r>
            <a:r>
              <a:rPr lang="en-GB" dirty="0" err="1" smtClean="0"/>
              <a:t>une</a:t>
            </a:r>
            <a:r>
              <a:rPr lang="en-GB" dirty="0" smtClean="0"/>
              <a:t> de </a:t>
            </a:r>
            <a:r>
              <a:rPr lang="en-GB" dirty="0" err="1" smtClean="0"/>
              <a:t>ces</a:t>
            </a:r>
            <a:r>
              <a:rPr lang="en-GB" dirty="0" smtClean="0"/>
              <a:t> </a:t>
            </a:r>
            <a:r>
              <a:rPr lang="en-GB" dirty="0" err="1" smtClean="0"/>
              <a:t>familles</a:t>
            </a:r>
            <a:r>
              <a:rPr lang="en-GB" dirty="0" smtClean="0"/>
              <a:t>. Plus on </a:t>
            </a:r>
            <a:r>
              <a:rPr lang="en-GB" dirty="0" err="1" smtClean="0"/>
              <a:t>va</a:t>
            </a:r>
            <a:r>
              <a:rPr lang="en-GB" dirty="0" smtClean="0"/>
              <a:t> </a:t>
            </a:r>
            <a:r>
              <a:rPr lang="en-GB" dirty="0" err="1" smtClean="0"/>
              <a:t>vers</a:t>
            </a:r>
            <a:r>
              <a:rPr lang="en-GB" dirty="0" smtClean="0"/>
              <a:t> la </a:t>
            </a:r>
            <a:r>
              <a:rPr lang="en-GB" dirty="0" err="1" smtClean="0"/>
              <a:t>droite</a:t>
            </a:r>
            <a:r>
              <a:rPr lang="en-GB" dirty="0" smtClean="0"/>
              <a:t> de </a:t>
            </a:r>
            <a:r>
              <a:rPr lang="en-GB" dirty="0" err="1" smtClean="0"/>
              <a:t>ce</a:t>
            </a:r>
            <a:r>
              <a:rPr lang="en-GB" dirty="0" smtClean="0"/>
              <a:t> tableau et plus les </a:t>
            </a:r>
            <a:r>
              <a:rPr lang="en-GB" dirty="0" err="1" smtClean="0"/>
              <a:t>particules</a:t>
            </a:r>
            <a:r>
              <a:rPr lang="en-GB" dirty="0" smtClean="0"/>
              <a:t> </a:t>
            </a:r>
            <a:r>
              <a:rPr lang="en-GB" dirty="0" err="1" smtClean="0"/>
              <a:t>sont</a:t>
            </a:r>
            <a:r>
              <a:rPr lang="en-GB" dirty="0" smtClean="0"/>
              <a:t> </a:t>
            </a:r>
            <a:r>
              <a:rPr lang="en-GB" dirty="0" err="1" smtClean="0"/>
              <a:t>massives</a:t>
            </a:r>
            <a:r>
              <a:rPr lang="en-GB" dirty="0" smtClean="0"/>
              <a:t>.</a:t>
            </a:r>
          </a:p>
          <a:p>
            <a:pPr eaLnBrk="1" hangingPunct="1"/>
            <a:r>
              <a:rPr lang="en-GB" dirty="0" err="1" smtClean="0"/>
              <a:t>Dans</a:t>
            </a:r>
            <a:r>
              <a:rPr lang="en-GB" dirty="0" smtClean="0"/>
              <a:t> </a:t>
            </a:r>
            <a:r>
              <a:rPr lang="en-GB" dirty="0" err="1" smtClean="0"/>
              <a:t>chaque</a:t>
            </a:r>
            <a:r>
              <a:rPr lang="en-GB" dirty="0" smtClean="0"/>
              <a:t> </a:t>
            </a:r>
            <a:r>
              <a:rPr lang="en-GB" dirty="0" err="1" smtClean="0"/>
              <a:t>famille</a:t>
            </a:r>
            <a:r>
              <a:rPr lang="en-GB" dirty="0" smtClean="0"/>
              <a:t> on </a:t>
            </a:r>
            <a:r>
              <a:rPr lang="en-GB" dirty="0" err="1" smtClean="0"/>
              <a:t>rencontre</a:t>
            </a:r>
            <a:r>
              <a:rPr lang="en-GB" dirty="0" smtClean="0"/>
              <a:t> </a:t>
            </a:r>
            <a:r>
              <a:rPr lang="en-GB" dirty="0" err="1" smtClean="0"/>
              <a:t>deux</a:t>
            </a:r>
            <a:r>
              <a:rPr lang="en-GB" dirty="0" smtClean="0"/>
              <a:t> categories de </a:t>
            </a:r>
            <a:r>
              <a:rPr lang="en-GB" dirty="0" err="1" smtClean="0"/>
              <a:t>particules</a:t>
            </a:r>
            <a:r>
              <a:rPr lang="en-GB" dirty="0" smtClean="0"/>
              <a:t>: les leptons et les quarks. La raison de </a:t>
            </a:r>
            <a:r>
              <a:rPr lang="en-GB" dirty="0" err="1" smtClean="0"/>
              <a:t>cette</a:t>
            </a:r>
            <a:r>
              <a:rPr lang="en-GB" dirty="0" smtClean="0"/>
              <a:t> distinction sera </a:t>
            </a:r>
            <a:r>
              <a:rPr lang="en-GB" dirty="0" err="1" smtClean="0"/>
              <a:t>expliquee</a:t>
            </a:r>
            <a:r>
              <a:rPr lang="en-GB" dirty="0" smtClean="0"/>
              <a:t> plus </a:t>
            </a:r>
            <a:r>
              <a:rPr lang="en-GB" dirty="0" err="1" smtClean="0"/>
              <a:t>tard</a:t>
            </a:r>
            <a:r>
              <a:rPr lang="en-GB" dirty="0" smtClean="0"/>
              <a:t> (force forte).</a:t>
            </a:r>
          </a:p>
          <a:p>
            <a:pPr eaLnBrk="1" hangingPunct="1"/>
            <a:r>
              <a:rPr lang="en-GB" dirty="0" err="1" smtClean="0"/>
              <a:t>Parmi</a:t>
            </a:r>
            <a:r>
              <a:rPr lang="en-GB" dirty="0" smtClean="0"/>
              <a:t> les leptons se </a:t>
            </a:r>
            <a:r>
              <a:rPr lang="en-GB" dirty="0" err="1" smtClean="0"/>
              <a:t>trouve</a:t>
            </a:r>
            <a:r>
              <a:rPr lang="en-GB" dirty="0" smtClean="0"/>
              <a:t> </a:t>
            </a:r>
            <a:r>
              <a:rPr lang="en-GB" dirty="0" err="1" smtClean="0"/>
              <a:t>l'electron</a:t>
            </a:r>
            <a:r>
              <a:rPr lang="en-GB" dirty="0" smtClean="0"/>
              <a:t> et </a:t>
            </a:r>
            <a:r>
              <a:rPr lang="en-GB" dirty="0" err="1" smtClean="0"/>
              <a:t>une</a:t>
            </a:r>
            <a:r>
              <a:rPr lang="en-GB" dirty="0" smtClean="0"/>
              <a:t> </a:t>
            </a:r>
            <a:r>
              <a:rPr lang="en-GB" dirty="0" err="1" smtClean="0"/>
              <a:t>particule</a:t>
            </a:r>
            <a:r>
              <a:rPr lang="en-GB" dirty="0" smtClean="0"/>
              <a:t> </a:t>
            </a:r>
            <a:r>
              <a:rPr lang="en-GB" dirty="0" err="1" smtClean="0"/>
              <a:t>appelee</a:t>
            </a:r>
            <a:r>
              <a:rPr lang="en-GB" dirty="0" smtClean="0"/>
              <a:t> neutrino </a:t>
            </a:r>
            <a:r>
              <a:rPr lang="en-GB" dirty="0" err="1" smtClean="0"/>
              <a:t>que</a:t>
            </a:r>
            <a:r>
              <a:rPr lang="en-GB" dirty="0" smtClean="0"/>
              <a:t> </a:t>
            </a:r>
            <a:r>
              <a:rPr lang="en-GB" dirty="0" err="1" smtClean="0"/>
              <a:t>l'on</a:t>
            </a:r>
            <a:r>
              <a:rPr lang="en-GB" dirty="0" smtClean="0"/>
              <a:t> </a:t>
            </a:r>
            <a:r>
              <a:rPr lang="en-GB" dirty="0" err="1" smtClean="0"/>
              <a:t>decrira</a:t>
            </a:r>
            <a:r>
              <a:rPr lang="en-GB" dirty="0" smtClean="0"/>
              <a:t> plus </a:t>
            </a:r>
            <a:r>
              <a:rPr lang="en-GB" dirty="0" err="1" smtClean="0"/>
              <a:t>tard</a:t>
            </a:r>
            <a:r>
              <a:rPr lang="en-GB" dirty="0" smtClean="0"/>
              <a:t> (force </a:t>
            </a:r>
            <a:r>
              <a:rPr lang="en-GB" dirty="0" err="1" smtClean="0"/>
              <a:t>faible</a:t>
            </a:r>
            <a:r>
              <a:rPr lang="en-GB" dirty="0" smtClean="0"/>
              <a:t>).</a:t>
            </a:r>
          </a:p>
          <a:p>
            <a:pPr eaLnBrk="1" hangingPunct="1"/>
            <a:r>
              <a:rPr lang="en-GB" dirty="0" smtClean="0"/>
              <a:t>Les quarks </a:t>
            </a:r>
            <a:r>
              <a:rPr lang="en-GB" dirty="0" err="1" smtClean="0"/>
              <a:t>sont</a:t>
            </a:r>
            <a:r>
              <a:rPr lang="en-GB" dirty="0" smtClean="0"/>
              <a:t> les </a:t>
            </a:r>
            <a:r>
              <a:rPr lang="en-GB" dirty="0" err="1" smtClean="0"/>
              <a:t>constituants</a:t>
            </a:r>
            <a:r>
              <a:rPr lang="en-GB" dirty="0" smtClean="0"/>
              <a:t> des nucleons.</a:t>
            </a:r>
          </a:p>
          <a:p>
            <a:pPr eaLnBrk="1" hangingPunct="1"/>
            <a:endParaRPr lang="en-GB" dirty="0" smtClean="0"/>
          </a:p>
          <a:p>
            <a:pPr eaLnBrk="1" hangingPunct="1"/>
            <a:r>
              <a:rPr lang="en-GB" dirty="0" smtClean="0"/>
              <a:t>Les </a:t>
            </a:r>
            <a:r>
              <a:rPr lang="en-GB" dirty="0" err="1" smtClean="0"/>
              <a:t>particules</a:t>
            </a:r>
            <a:r>
              <a:rPr lang="en-GB" dirty="0" smtClean="0"/>
              <a:t> de la premiere </a:t>
            </a:r>
            <a:r>
              <a:rPr lang="en-GB" dirty="0" err="1" smtClean="0"/>
              <a:t>famille</a:t>
            </a:r>
            <a:r>
              <a:rPr lang="en-GB" dirty="0" smtClean="0"/>
              <a:t> (premiere </a:t>
            </a:r>
            <a:r>
              <a:rPr lang="en-GB" dirty="0" err="1" smtClean="0"/>
              <a:t>colonne</a:t>
            </a:r>
            <a:r>
              <a:rPr lang="en-GB" dirty="0" smtClean="0"/>
              <a:t>) </a:t>
            </a:r>
            <a:r>
              <a:rPr lang="en-GB" dirty="0" err="1" smtClean="0"/>
              <a:t>suffisent</a:t>
            </a:r>
            <a:r>
              <a:rPr lang="en-GB" dirty="0" smtClean="0"/>
              <a:t> a </a:t>
            </a:r>
            <a:r>
              <a:rPr lang="en-GB" dirty="0" err="1" smtClean="0"/>
              <a:t>elles</a:t>
            </a:r>
            <a:r>
              <a:rPr lang="en-GB" dirty="0" smtClean="0"/>
              <a:t> </a:t>
            </a:r>
            <a:r>
              <a:rPr lang="en-GB" dirty="0" err="1" smtClean="0"/>
              <a:t>seules</a:t>
            </a:r>
            <a:r>
              <a:rPr lang="en-GB" dirty="0" smtClean="0"/>
              <a:t> pour </a:t>
            </a:r>
            <a:r>
              <a:rPr lang="en-GB" dirty="0" err="1" smtClean="0"/>
              <a:t>fabriquer</a:t>
            </a:r>
            <a:r>
              <a:rPr lang="en-GB" dirty="0" smtClean="0"/>
              <a:t> la </a:t>
            </a:r>
            <a:r>
              <a:rPr lang="en-GB" dirty="0" err="1" smtClean="0"/>
              <a:t>matiere</a:t>
            </a:r>
            <a:r>
              <a:rPr lang="en-GB" dirty="0" smtClean="0"/>
              <a:t> qui nous </a:t>
            </a:r>
            <a:r>
              <a:rPr lang="en-GB" dirty="0" err="1" smtClean="0"/>
              <a:t>entoure</a:t>
            </a:r>
            <a:r>
              <a:rPr lang="en-GB" dirty="0" smtClean="0"/>
              <a:t>.</a:t>
            </a:r>
          </a:p>
          <a:p>
            <a:pPr eaLnBrk="1" hangingPunct="1"/>
            <a:endParaRPr lang="en-GB" dirty="0" smtClean="0"/>
          </a:p>
          <a:p>
            <a:pPr eaLnBrk="1" hangingPunct="1"/>
            <a:r>
              <a:rPr lang="en-GB" dirty="0" smtClean="0"/>
              <a:t>Les </a:t>
            </a:r>
            <a:r>
              <a:rPr lang="en-GB" dirty="0" err="1" smtClean="0"/>
              <a:t>particules</a:t>
            </a:r>
            <a:r>
              <a:rPr lang="en-GB" dirty="0" smtClean="0"/>
              <a:t> issues des 2 </a:t>
            </a:r>
            <a:r>
              <a:rPr lang="en-GB" dirty="0" err="1" smtClean="0"/>
              <a:t>autres</a:t>
            </a:r>
            <a:r>
              <a:rPr lang="en-GB" dirty="0" smtClean="0"/>
              <a:t> </a:t>
            </a:r>
            <a:r>
              <a:rPr lang="en-GB" dirty="0" err="1" smtClean="0"/>
              <a:t>familles</a:t>
            </a:r>
            <a:r>
              <a:rPr lang="en-GB" dirty="0" smtClean="0"/>
              <a:t> ne </a:t>
            </a:r>
            <a:r>
              <a:rPr lang="en-GB" dirty="0" err="1" smtClean="0"/>
              <a:t>sont</a:t>
            </a:r>
            <a:r>
              <a:rPr lang="en-GB" dirty="0" smtClean="0"/>
              <a:t> </a:t>
            </a:r>
            <a:r>
              <a:rPr lang="en-GB" dirty="0" err="1" smtClean="0"/>
              <a:t>produites</a:t>
            </a:r>
            <a:r>
              <a:rPr lang="en-GB" dirty="0" smtClean="0"/>
              <a:t> </a:t>
            </a:r>
            <a:r>
              <a:rPr lang="en-GB" dirty="0" err="1" smtClean="0"/>
              <a:t>que</a:t>
            </a:r>
            <a:r>
              <a:rPr lang="en-GB" dirty="0" smtClean="0"/>
              <a:t> </a:t>
            </a:r>
            <a:r>
              <a:rPr lang="en-GB" dirty="0" err="1" smtClean="0"/>
              <a:t>dans</a:t>
            </a:r>
            <a:r>
              <a:rPr lang="en-GB" dirty="0" smtClean="0"/>
              <a:t> les </a:t>
            </a:r>
            <a:r>
              <a:rPr lang="en-GB" dirty="0" err="1" smtClean="0"/>
              <a:t>grands</a:t>
            </a:r>
            <a:r>
              <a:rPr lang="en-GB" dirty="0" smtClean="0"/>
              <a:t> </a:t>
            </a:r>
            <a:r>
              <a:rPr lang="en-GB" dirty="0" err="1" smtClean="0"/>
              <a:t>accelerateurs</a:t>
            </a:r>
            <a:r>
              <a:rPr lang="en-GB" dirty="0" smtClean="0"/>
              <a:t> (</a:t>
            </a:r>
            <a:r>
              <a:rPr lang="en-GB" dirty="0" err="1" smtClean="0"/>
              <a:t>comme</a:t>
            </a:r>
            <a:r>
              <a:rPr lang="en-GB" dirty="0" smtClean="0"/>
              <a:t> </a:t>
            </a:r>
            <a:r>
              <a:rPr lang="en-GB" dirty="0" err="1" smtClean="0"/>
              <a:t>celui</a:t>
            </a:r>
            <a:r>
              <a:rPr lang="en-GB" dirty="0" smtClean="0"/>
              <a:t> </a:t>
            </a:r>
            <a:r>
              <a:rPr lang="en-GB" dirty="0" err="1" smtClean="0"/>
              <a:t>dont</a:t>
            </a:r>
            <a:r>
              <a:rPr lang="en-GB" dirty="0" smtClean="0"/>
              <a:t> </a:t>
            </a:r>
            <a:r>
              <a:rPr lang="en-GB" dirty="0" err="1" smtClean="0"/>
              <a:t>vient</a:t>
            </a:r>
            <a:r>
              <a:rPr lang="en-GB" dirty="0" smtClean="0"/>
              <a:t> de </a:t>
            </a:r>
            <a:r>
              <a:rPr lang="en-GB" dirty="0" err="1" smtClean="0"/>
              <a:t>parler</a:t>
            </a:r>
            <a:r>
              <a:rPr lang="en-GB" dirty="0" smtClean="0"/>
              <a:t> Daniel) </a:t>
            </a:r>
            <a:r>
              <a:rPr lang="en-GB" dirty="0" err="1" smtClean="0"/>
              <a:t>ou</a:t>
            </a:r>
            <a:r>
              <a:rPr lang="en-GB" dirty="0" smtClean="0"/>
              <a:t> </a:t>
            </a:r>
            <a:r>
              <a:rPr lang="en-GB" dirty="0" err="1" smtClean="0"/>
              <a:t>bien</a:t>
            </a:r>
            <a:r>
              <a:rPr lang="en-GB" dirty="0" smtClean="0"/>
              <a:t> </a:t>
            </a:r>
            <a:r>
              <a:rPr lang="en-GB" dirty="0" err="1" smtClean="0"/>
              <a:t>elles</a:t>
            </a:r>
            <a:r>
              <a:rPr lang="en-GB" dirty="0" smtClean="0"/>
              <a:t> </a:t>
            </a:r>
            <a:r>
              <a:rPr lang="en-GB" dirty="0" err="1" smtClean="0"/>
              <a:t>proviennent</a:t>
            </a:r>
            <a:r>
              <a:rPr lang="en-GB" dirty="0" smtClean="0"/>
              <a:t> des </a:t>
            </a:r>
            <a:r>
              <a:rPr lang="en-GB" dirty="0" err="1" smtClean="0"/>
              <a:t>rayons</a:t>
            </a:r>
            <a:r>
              <a:rPr lang="en-GB" dirty="0" smtClean="0"/>
              <a:t> </a:t>
            </a:r>
            <a:r>
              <a:rPr lang="en-GB" dirty="0" err="1" smtClean="0"/>
              <a:t>cosmiques</a:t>
            </a:r>
            <a:r>
              <a:rPr lang="en-GB" dirty="0" smtClean="0"/>
              <a:t> qui </a:t>
            </a:r>
            <a:r>
              <a:rPr lang="en-GB" dirty="0" err="1" smtClean="0"/>
              <a:t>atteignent</a:t>
            </a:r>
            <a:r>
              <a:rPr lang="en-GB" dirty="0" smtClean="0"/>
              <a:t> </a:t>
            </a:r>
            <a:r>
              <a:rPr lang="en-GB" dirty="0" err="1" smtClean="0"/>
              <a:t>notre</a:t>
            </a:r>
            <a:r>
              <a:rPr lang="en-GB" dirty="0" smtClean="0"/>
              <a:t> atmosphere (on en </a:t>
            </a:r>
            <a:r>
              <a:rPr lang="en-GB" dirty="0" err="1" smtClean="0"/>
              <a:t>dira</a:t>
            </a:r>
            <a:r>
              <a:rPr lang="en-GB" dirty="0" smtClean="0"/>
              <a:t> plus </a:t>
            </a:r>
            <a:r>
              <a:rPr lang="en-GB" dirty="0" err="1" smtClean="0"/>
              <a:t>sur</a:t>
            </a:r>
            <a:r>
              <a:rPr lang="en-GB" dirty="0" smtClean="0"/>
              <a:t> les </a:t>
            </a:r>
            <a:r>
              <a:rPr lang="en-GB" dirty="0" err="1" smtClean="0"/>
              <a:t>rayons</a:t>
            </a:r>
            <a:r>
              <a:rPr lang="en-GB" dirty="0" smtClean="0"/>
              <a:t> </a:t>
            </a:r>
            <a:r>
              <a:rPr lang="en-GB" dirty="0" err="1" smtClean="0"/>
              <a:t>cosmiques</a:t>
            </a:r>
            <a:r>
              <a:rPr lang="en-GB" dirty="0" smtClean="0"/>
              <a:t> </a:t>
            </a:r>
            <a:r>
              <a:rPr lang="en-GB" dirty="0" err="1" smtClean="0"/>
              <a:t>dans</a:t>
            </a:r>
            <a:r>
              <a:rPr lang="en-GB" dirty="0" smtClean="0"/>
              <a:t> la </a:t>
            </a:r>
            <a:r>
              <a:rPr lang="en-GB" dirty="0" err="1" smtClean="0"/>
              <a:t>deuxieme</a:t>
            </a:r>
            <a:r>
              <a:rPr lang="en-GB" dirty="0" smtClean="0"/>
              <a:t> </a:t>
            </a:r>
            <a:r>
              <a:rPr lang="en-GB" dirty="0" err="1" smtClean="0"/>
              <a:t>partie</a:t>
            </a:r>
            <a:r>
              <a:rPr lang="en-GB" dirty="0" smtClean="0"/>
              <a:t> de </a:t>
            </a:r>
            <a:r>
              <a:rPr lang="en-GB" dirty="0" err="1" smtClean="0"/>
              <a:t>cette</a:t>
            </a:r>
            <a:r>
              <a:rPr lang="en-GB" dirty="0" smtClean="0"/>
              <a:t> conference).</a:t>
            </a:r>
            <a:endParaRPr lang="fr-FR" dirty="0"/>
          </a:p>
        </p:txBody>
      </p:sp>
      <p:sp>
        <p:nvSpPr>
          <p:cNvPr id="4" name="Espace réservé du numéro de diapositive 3"/>
          <p:cNvSpPr>
            <a:spLocks noGrp="1"/>
          </p:cNvSpPr>
          <p:nvPr>
            <p:ph type="sldNum" sz="quarter" idx="10"/>
          </p:nvPr>
        </p:nvSpPr>
        <p:spPr/>
        <p:txBody>
          <a:bodyPr/>
          <a:lstStyle/>
          <a:p>
            <a:fld id="{447BEDD6-9F9F-401B-83EE-D9B64E3044F4}" type="slidenum">
              <a:rPr lang="fr-FR" smtClean="0"/>
              <a:pPr/>
              <a:t>8</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Avant de terminer je vous presente quelques chiffres cles qui traduisent l activite de notre laboratoire </a:t>
            </a:r>
          </a:p>
        </p:txBody>
      </p:sp>
      <p:sp>
        <p:nvSpPr>
          <p:cNvPr id="4" name="Espace réservé de la date 3"/>
          <p:cNvSpPr>
            <a:spLocks noGrp="1"/>
          </p:cNvSpPr>
          <p:nvPr>
            <p:ph type="dt" sz="quarter" idx="1"/>
          </p:nvPr>
        </p:nvSpPr>
        <p:spPr/>
        <p:txBody>
          <a:bodyPr/>
          <a:lstStyle/>
          <a:p>
            <a:pPr>
              <a:defRPr/>
            </a:pPr>
            <a:fld id="{326D9AE1-CA40-491E-B4B2-E29ED1DE5F3C}" type="datetime1">
              <a:rPr lang="fr-FR" smtClean="0"/>
              <a:pPr>
                <a:defRPr/>
              </a:pPr>
              <a:t>11/03/2013</a:t>
            </a:fld>
            <a:endParaRPr lang="fr-FR"/>
          </a:p>
        </p:txBody>
      </p:sp>
      <p:sp>
        <p:nvSpPr>
          <p:cNvPr id="5" name="Espace réservé du pied de page 4"/>
          <p:cNvSpPr>
            <a:spLocks noGrp="1"/>
          </p:cNvSpPr>
          <p:nvPr>
            <p:ph type="ftr" sz="quarter" idx="4"/>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5"/>
          </p:nvPr>
        </p:nvSpPr>
        <p:spPr/>
        <p:txBody>
          <a:bodyPr/>
          <a:lstStyle/>
          <a:p>
            <a:pPr>
              <a:defRPr/>
            </a:pPr>
            <a:fld id="{27DDB4E3-2854-4241-9F23-802A4D5BADCC}" type="slidenum">
              <a:rPr lang="fr-FR" smtClean="0"/>
              <a:pPr>
                <a:defRPr/>
              </a:pPr>
              <a:t>9</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p:spPr>
        <p:txBody>
          <a:bodyPr/>
          <a:lstStyle/>
          <a:p>
            <a:fld id="{472BECF5-E941-4FBD-9BFC-D4D877717201}" type="slidenum">
              <a:rPr lang="fr-FR" smtClean="0">
                <a:latin typeface="Arial" pitchFamily="34" charset="0"/>
                <a:ea typeface="DejaVu Sans" pitchFamily="34" charset="0"/>
                <a:cs typeface="DejaVu Sans" pitchFamily="34" charset="0"/>
              </a:rPr>
              <a:pPr/>
              <a:t>13</a:t>
            </a:fld>
            <a:endParaRPr lang="fr-FR" smtClean="0">
              <a:latin typeface="Arial" pitchFamily="34" charset="0"/>
              <a:ea typeface="DejaVu Sans" pitchFamily="34" charset="0"/>
              <a:cs typeface="DejaVu Sans" pitchFamily="34" charset="0"/>
            </a:endParaRPr>
          </a:p>
        </p:txBody>
      </p:sp>
      <p:sp>
        <p:nvSpPr>
          <p:cNvPr id="32771" name="Rectangle 1"/>
          <p:cNvSpPr>
            <a:spLocks noGrp="1" noRot="1" noChangeAspect="1" noChangeArrowheads="1" noTextEdit="1"/>
          </p:cNvSpPr>
          <p:nvPr>
            <p:ph type="sldImg"/>
          </p:nvPr>
        </p:nvSpPr>
        <p:spPr>
          <a:xfrm>
            <a:off x="990600" y="777875"/>
            <a:ext cx="5116513" cy="3836988"/>
          </a:xfrm>
          <a:ln/>
        </p:spPr>
      </p:sp>
      <p:sp>
        <p:nvSpPr>
          <p:cNvPr id="32772" name="Rectangle 2"/>
          <p:cNvSpPr>
            <a:spLocks noGrp="1" noChangeArrowheads="1"/>
          </p:cNvSpPr>
          <p:nvPr>
            <p:ph type="body" idx="1"/>
          </p:nvPr>
        </p:nvSpPr>
        <p:spPr>
          <a:xfrm>
            <a:off x="709613" y="4862513"/>
            <a:ext cx="5680075" cy="4603750"/>
          </a:xfrm>
          <a:noFill/>
          <a:ln/>
        </p:spPr>
        <p:txBody>
          <a:bodyPr wrap="none" anchor="ctr"/>
          <a:lstStyle/>
          <a:p>
            <a:endParaRPr lang="fr-FR"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FA5B777D-73F0-4287-A47A-6F8827AF643D}" type="slidenum">
              <a:rPr lang="en-GB"/>
              <a:pPr>
                <a:defRPr/>
              </a:pPr>
              <a:t>15</a:t>
            </a:fld>
            <a:endParaRPr lang="en-GB"/>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fr-FR" smtClean="0"/>
              <a:t>L’actualite au lapp, c est evidemment le LHC, un anneau de 27kms et enterré à 100 m sous terre qui est l accelerateur le plus puissant du monde.  Pres de la moitie des chercheurs du lapp travaillent sur des experiences aupres du LHC</a:t>
            </a:r>
          </a:p>
          <a:p>
            <a:pPr eaLnBrk="1" hangingPunct="1"/>
            <a:endParaRPr lang="fr-FR" smtClean="0"/>
          </a:p>
          <a:p>
            <a:pPr eaLnBrk="1" hangingPunct="1"/>
            <a:r>
              <a:rPr lang="fr-FR" i="1" smtClean="0"/>
              <a:t>A l’intérieur circulent en sens inverse des paquets de protons, guidés par quelques 9000 aimants supraconducteurs extrêmement puissants. Ces aimants baignent dans l’hélium liquide [-271.3 degrés C] ce qui fait probablement du tunnel du LHC l’endroit le plus froid sur terre.</a:t>
            </a:r>
          </a:p>
          <a:p>
            <a:pPr eaLnBrk="1" hangingPunct="1"/>
            <a:r>
              <a:rPr lang="fr-FR" i="1" smtClean="0"/>
              <a:t>Les faisceaux qui sont injectés dans le LHC se composent de plus de 2000 paquets contenant chacun une centaine de milliards de protons. Voyageant quasiment à la vitesse de la lumière (ils parcourent environ 11000 tours en une seconde), ils seront injectés, accélérés, puis maintenus en circulation pendant des heures. Dans la majeure partie de l’anneau, les faisceaux voyagent dans deux lignes sous vide séparées, mais en quatre points d’interactions, entrent en collision au cœur de quatre expériences appelées Atlas, CMS, Alice et LHCb. Chaque seconde, près de quarante millions de collisions sont produites dans les points d’interaction du faisceau. </a:t>
            </a:r>
            <a:endParaRPr lang="en-GB" i="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04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L experience phare est sans conteste l experience atlas, un gigantesque detecteur  de plus de 7000 tonnes mesurant pres de 22m de hauteur et 44m de long. Le lapp a participe a la construction d un detecteur nomme calorimetre electromagnetique, en rouge sur ce shema. Depuis la fin 2009, atlas enregistre ses premieres collisions, dont vous voyez ici un exemple a travers les traces laissees par les particules dans le detecteur </a:t>
            </a:r>
          </a:p>
        </p:txBody>
      </p:sp>
      <p:sp>
        <p:nvSpPr>
          <p:cNvPr id="4" name="Espace réservé de la date 3"/>
          <p:cNvSpPr>
            <a:spLocks noGrp="1"/>
          </p:cNvSpPr>
          <p:nvPr>
            <p:ph type="dt" sz="quarter" idx="1"/>
          </p:nvPr>
        </p:nvSpPr>
        <p:spPr/>
        <p:txBody>
          <a:bodyPr/>
          <a:lstStyle/>
          <a:p>
            <a:pPr>
              <a:defRPr/>
            </a:pPr>
            <a:fld id="{8E6616CE-3735-4AE1-A8BE-00E31A03C97E}" type="datetime1">
              <a:rPr lang="fr-FR" smtClean="0"/>
              <a:pPr>
                <a:defRPr/>
              </a:pPr>
              <a:t>11/03/2013</a:t>
            </a:fld>
            <a:endParaRPr lang="fr-FR"/>
          </a:p>
        </p:txBody>
      </p:sp>
      <p:sp>
        <p:nvSpPr>
          <p:cNvPr id="5" name="Espace réservé du pied de page 4"/>
          <p:cNvSpPr>
            <a:spLocks noGrp="1"/>
          </p:cNvSpPr>
          <p:nvPr>
            <p:ph type="ftr" sz="quarter" idx="4"/>
          </p:nvPr>
        </p:nvSpPr>
        <p:spPr/>
        <p:txBody>
          <a:bodyPr/>
          <a:lstStyle/>
          <a:p>
            <a:pPr>
              <a:defRPr/>
            </a:pPr>
            <a:r>
              <a:rPr lang="fr-FR" smtClean="0"/>
              <a:t>Entrez votre nom</a:t>
            </a:r>
            <a:endParaRPr lang="fr-FR"/>
          </a:p>
        </p:txBody>
      </p:sp>
      <p:sp>
        <p:nvSpPr>
          <p:cNvPr id="6" name="Espace réservé du numéro de diapositive 5"/>
          <p:cNvSpPr>
            <a:spLocks noGrp="1"/>
          </p:cNvSpPr>
          <p:nvPr>
            <p:ph type="sldNum" sz="quarter" idx="5"/>
          </p:nvPr>
        </p:nvSpPr>
        <p:spPr/>
        <p:txBody>
          <a:bodyPr/>
          <a:lstStyle/>
          <a:p>
            <a:pPr>
              <a:defRPr/>
            </a:pPr>
            <a:fld id="{9CC5EAEE-7CA0-40D7-8F30-BEF0800DDE79}" type="slidenum">
              <a:rPr lang="fr-FR" smtClean="0"/>
              <a:pPr>
                <a:defRPr/>
              </a:pPr>
              <a:t>17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Diapositive de titre">
    <p:bg>
      <p:bgPr>
        <a:solidFill>
          <a:schemeClr val="bg1"/>
        </a:solidFill>
        <a:effectLst/>
      </p:bgPr>
    </p:bg>
    <p:spTree>
      <p:nvGrpSpPr>
        <p:cNvPr id="1" name=""/>
        <p:cNvGrpSpPr/>
        <p:nvPr/>
      </p:nvGrpSpPr>
      <p:grpSpPr>
        <a:xfrm>
          <a:off x="0" y="0"/>
          <a:ext cx="0" cy="0"/>
          <a:chOff x="0" y="0"/>
          <a:chExt cx="0" cy="0"/>
        </a:xfrm>
      </p:grpSpPr>
      <p:pic>
        <p:nvPicPr>
          <p:cNvPr id="4" name="Image 6" descr="lapp2.jpg"/>
          <p:cNvPicPr>
            <a:picLocks noChangeAspect="1"/>
          </p:cNvPicPr>
          <p:nvPr/>
        </p:nvPicPr>
        <p:blipFill>
          <a:blip r:embed="rId2" cstate="print"/>
          <a:srcRect/>
          <a:stretch>
            <a:fillRect/>
          </a:stretch>
        </p:blipFill>
        <p:spPr bwMode="auto">
          <a:xfrm>
            <a:off x="777875" y="6075363"/>
            <a:ext cx="1077913" cy="639762"/>
          </a:xfrm>
          <a:prstGeom prst="rect">
            <a:avLst/>
          </a:prstGeom>
          <a:noFill/>
          <a:ln w="9525">
            <a:noFill/>
            <a:miter lim="800000"/>
            <a:headEnd/>
            <a:tailEnd/>
          </a:ln>
        </p:spPr>
      </p:pic>
      <p:pic>
        <p:nvPicPr>
          <p:cNvPr id="5" name="Image 8" descr="Courbe.jpg"/>
          <p:cNvPicPr>
            <a:picLocks noChangeAspect="1"/>
          </p:cNvPicPr>
          <p:nvPr userDrawn="1"/>
        </p:nvPicPr>
        <p:blipFill>
          <a:blip r:embed="rId3" cstate="print"/>
          <a:srcRect/>
          <a:stretch>
            <a:fillRect/>
          </a:stretch>
        </p:blipFill>
        <p:spPr bwMode="auto">
          <a:xfrm>
            <a:off x="0" y="0"/>
            <a:ext cx="1890713" cy="6858000"/>
          </a:xfrm>
          <a:prstGeom prst="rect">
            <a:avLst/>
          </a:prstGeom>
          <a:noFill/>
          <a:ln w="9525">
            <a:noFill/>
            <a:miter lim="800000"/>
            <a:headEnd/>
            <a:tailEnd/>
          </a:ln>
        </p:spPr>
      </p:pic>
      <p:pic>
        <p:nvPicPr>
          <p:cNvPr id="6" name="Image 6" descr="Logo LAPP + texte.jpg"/>
          <p:cNvPicPr>
            <a:picLocks noChangeAspect="1"/>
          </p:cNvPicPr>
          <p:nvPr userDrawn="1"/>
        </p:nvPicPr>
        <p:blipFill>
          <a:blip r:embed="rId4" cstate="print"/>
          <a:srcRect/>
          <a:stretch>
            <a:fillRect/>
          </a:stretch>
        </p:blipFill>
        <p:spPr bwMode="auto">
          <a:xfrm>
            <a:off x="1100138" y="319088"/>
            <a:ext cx="1254125" cy="965200"/>
          </a:xfrm>
          <a:prstGeom prst="rect">
            <a:avLst/>
          </a:prstGeom>
          <a:noFill/>
          <a:ln w="9525">
            <a:noFill/>
            <a:miter lim="800000"/>
            <a:headEnd/>
            <a:tailEnd/>
          </a:ln>
        </p:spPr>
      </p:pic>
      <p:pic>
        <p:nvPicPr>
          <p:cNvPr id="7" name="Image 11" descr="logo-universite.jpg"/>
          <p:cNvPicPr>
            <a:picLocks noChangeAspect="1"/>
          </p:cNvPicPr>
          <p:nvPr userDrawn="1"/>
        </p:nvPicPr>
        <p:blipFill>
          <a:blip r:embed="rId5" cstate="print"/>
          <a:srcRect/>
          <a:stretch>
            <a:fillRect/>
          </a:stretch>
        </p:blipFill>
        <p:spPr bwMode="auto">
          <a:xfrm>
            <a:off x="6643688" y="6286500"/>
            <a:ext cx="1079500" cy="358775"/>
          </a:xfrm>
          <a:prstGeom prst="rect">
            <a:avLst/>
          </a:prstGeom>
          <a:noFill/>
          <a:ln w="9525">
            <a:noFill/>
            <a:miter lim="800000"/>
            <a:headEnd/>
            <a:tailEnd/>
          </a:ln>
        </p:spPr>
      </p:pic>
      <p:pic>
        <p:nvPicPr>
          <p:cNvPr id="8" name="Image 12" descr="logo_CNRS_In2p3_simple.eps"/>
          <p:cNvPicPr>
            <a:picLocks noChangeAspect="1"/>
          </p:cNvPicPr>
          <p:nvPr userDrawn="1"/>
        </p:nvPicPr>
        <p:blipFill>
          <a:blip r:embed="rId6" cstate="print"/>
          <a:srcRect/>
          <a:stretch>
            <a:fillRect/>
          </a:stretch>
        </p:blipFill>
        <p:spPr bwMode="auto">
          <a:xfrm>
            <a:off x="7929563" y="5500688"/>
            <a:ext cx="796925" cy="1087437"/>
          </a:xfrm>
          <a:prstGeom prst="rect">
            <a:avLst/>
          </a:prstGeom>
          <a:noFill/>
          <a:ln w="9525">
            <a:noFill/>
            <a:miter lim="800000"/>
            <a:headEnd/>
            <a:tailEnd/>
          </a:ln>
        </p:spPr>
      </p:pic>
      <p:sp>
        <p:nvSpPr>
          <p:cNvPr id="25603" name="Espace réservé du titre 1"/>
          <p:cNvSpPr>
            <a:spLocks noGrp="1"/>
          </p:cNvSpPr>
          <p:nvPr>
            <p:ph type="ctrTitle"/>
          </p:nvPr>
        </p:nvSpPr>
        <p:spPr>
          <a:xfrm>
            <a:off x="685800" y="2130425"/>
            <a:ext cx="7772400" cy="1470025"/>
          </a:xfrm>
        </p:spPr>
        <p:txBody>
          <a:bodyPr/>
          <a:lstStyle>
            <a:lvl1pPr>
              <a:defRPr smtClean="0">
                <a:latin typeface="Arial" charset="0"/>
              </a:defRPr>
            </a:lvl1pPr>
          </a:lstStyle>
          <a:p>
            <a:r>
              <a:rPr lang="fr-FR" smtClean="0"/>
              <a:t>Cliquez pour modifier le style du titre</a:t>
            </a:r>
          </a:p>
        </p:txBody>
      </p:sp>
      <p:sp>
        <p:nvSpPr>
          <p:cNvPr id="25604" name="Espace réservé du texte 2"/>
          <p:cNvSpPr>
            <a:spLocks noGrp="1"/>
          </p:cNvSpPr>
          <p:nvPr>
            <p:ph type="subTitle" idx="1"/>
          </p:nvPr>
        </p:nvSpPr>
        <p:spPr>
          <a:xfrm>
            <a:off x="1371600" y="3886200"/>
            <a:ext cx="6400800" cy="1752600"/>
          </a:xfrm>
        </p:spPr>
        <p:txBody>
          <a:bodyPr/>
          <a:lstStyle>
            <a:lvl1pPr marL="0" indent="0" algn="ctr">
              <a:buFont typeface="Arial" charset="0"/>
              <a:buNone/>
              <a:defRPr smtClean="0"/>
            </a:lvl1pPr>
          </a:lstStyle>
          <a:p>
            <a:r>
              <a:rPr lang="fr-FR" smtClean="0"/>
              <a:t>Cliquez pour modifier le style des sous-titres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smtClean="0"/>
              <a:t>11/03/2013</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smtClean="0"/>
              <a:t>Présentation LAPP </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26DE955-841F-4D71-9064-E9943D5B6478}"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smtClean="0"/>
              <a:t>11/03/2013</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Présentation LAPP </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792C6D1-DFDB-47C6-9794-71D6C617BDD5}"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smtClean="0"/>
              <a:t>11/03/2013</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Présentation LAPP </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DB0D18C-A0B5-48AE-BBEA-53EF891AF2ED}"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Diapositive de titre">
    <p:bg>
      <p:bgPr>
        <a:solidFill>
          <a:schemeClr val="bg1"/>
        </a:solidFill>
        <a:effectLst/>
      </p:bgPr>
    </p:bg>
    <p:spTree>
      <p:nvGrpSpPr>
        <p:cNvPr id="1" name=""/>
        <p:cNvGrpSpPr/>
        <p:nvPr/>
      </p:nvGrpSpPr>
      <p:grpSpPr>
        <a:xfrm>
          <a:off x="0" y="0"/>
          <a:ext cx="0" cy="0"/>
          <a:chOff x="0" y="0"/>
          <a:chExt cx="0" cy="0"/>
        </a:xfrm>
      </p:grpSpPr>
      <p:pic>
        <p:nvPicPr>
          <p:cNvPr id="4" name="Image 6" descr="lapp2.jpg"/>
          <p:cNvPicPr>
            <a:picLocks noChangeAspect="1"/>
          </p:cNvPicPr>
          <p:nvPr/>
        </p:nvPicPr>
        <p:blipFill>
          <a:blip r:embed="rId2" cstate="print"/>
          <a:srcRect/>
          <a:stretch>
            <a:fillRect/>
          </a:stretch>
        </p:blipFill>
        <p:spPr bwMode="auto">
          <a:xfrm>
            <a:off x="777875" y="6075363"/>
            <a:ext cx="1077913" cy="639762"/>
          </a:xfrm>
          <a:prstGeom prst="rect">
            <a:avLst/>
          </a:prstGeom>
          <a:noFill/>
          <a:ln w="9525">
            <a:noFill/>
            <a:miter lim="800000"/>
            <a:headEnd/>
            <a:tailEnd/>
          </a:ln>
        </p:spPr>
      </p:pic>
      <p:pic>
        <p:nvPicPr>
          <p:cNvPr id="5" name="Image 8" descr="Courbe.jpg"/>
          <p:cNvPicPr>
            <a:picLocks noChangeAspect="1"/>
          </p:cNvPicPr>
          <p:nvPr userDrawn="1"/>
        </p:nvPicPr>
        <p:blipFill>
          <a:blip r:embed="rId3" cstate="print"/>
          <a:srcRect/>
          <a:stretch>
            <a:fillRect/>
          </a:stretch>
        </p:blipFill>
        <p:spPr bwMode="auto">
          <a:xfrm>
            <a:off x="0" y="0"/>
            <a:ext cx="1890713" cy="6858000"/>
          </a:xfrm>
          <a:prstGeom prst="rect">
            <a:avLst/>
          </a:prstGeom>
          <a:noFill/>
          <a:ln w="9525">
            <a:noFill/>
            <a:miter lim="800000"/>
            <a:headEnd/>
            <a:tailEnd/>
          </a:ln>
        </p:spPr>
      </p:pic>
      <p:pic>
        <p:nvPicPr>
          <p:cNvPr id="6" name="Image 6" descr="Logo LAPP + texte.jpg"/>
          <p:cNvPicPr>
            <a:picLocks noChangeAspect="1"/>
          </p:cNvPicPr>
          <p:nvPr userDrawn="1"/>
        </p:nvPicPr>
        <p:blipFill>
          <a:blip r:embed="rId4" cstate="print"/>
          <a:srcRect/>
          <a:stretch>
            <a:fillRect/>
          </a:stretch>
        </p:blipFill>
        <p:spPr bwMode="auto">
          <a:xfrm>
            <a:off x="1100138" y="319088"/>
            <a:ext cx="1254125" cy="965200"/>
          </a:xfrm>
          <a:prstGeom prst="rect">
            <a:avLst/>
          </a:prstGeom>
          <a:noFill/>
          <a:ln w="9525">
            <a:noFill/>
            <a:miter lim="800000"/>
            <a:headEnd/>
            <a:tailEnd/>
          </a:ln>
        </p:spPr>
      </p:pic>
      <p:pic>
        <p:nvPicPr>
          <p:cNvPr id="7" name="Image 11" descr="logo-universite.jpg"/>
          <p:cNvPicPr>
            <a:picLocks noChangeAspect="1"/>
          </p:cNvPicPr>
          <p:nvPr userDrawn="1"/>
        </p:nvPicPr>
        <p:blipFill>
          <a:blip r:embed="rId5" cstate="print"/>
          <a:srcRect/>
          <a:stretch>
            <a:fillRect/>
          </a:stretch>
        </p:blipFill>
        <p:spPr bwMode="auto">
          <a:xfrm>
            <a:off x="6643688" y="6286500"/>
            <a:ext cx="1079500" cy="358775"/>
          </a:xfrm>
          <a:prstGeom prst="rect">
            <a:avLst/>
          </a:prstGeom>
          <a:noFill/>
          <a:ln w="9525">
            <a:noFill/>
            <a:miter lim="800000"/>
            <a:headEnd/>
            <a:tailEnd/>
          </a:ln>
        </p:spPr>
      </p:pic>
      <p:pic>
        <p:nvPicPr>
          <p:cNvPr id="8" name="Image 12" descr="logo_CNRS_In2p3_simple.eps"/>
          <p:cNvPicPr>
            <a:picLocks noChangeAspect="1"/>
          </p:cNvPicPr>
          <p:nvPr userDrawn="1"/>
        </p:nvPicPr>
        <p:blipFill>
          <a:blip r:embed="rId6" cstate="print"/>
          <a:srcRect/>
          <a:stretch>
            <a:fillRect/>
          </a:stretch>
        </p:blipFill>
        <p:spPr bwMode="auto">
          <a:xfrm>
            <a:off x="7929563" y="5500688"/>
            <a:ext cx="796925" cy="1087437"/>
          </a:xfrm>
          <a:prstGeom prst="rect">
            <a:avLst/>
          </a:prstGeom>
          <a:noFill/>
          <a:ln w="9525">
            <a:noFill/>
            <a:miter lim="800000"/>
            <a:headEnd/>
            <a:tailEnd/>
          </a:ln>
        </p:spPr>
      </p:pic>
      <p:sp>
        <p:nvSpPr>
          <p:cNvPr id="25603" name="Espace réservé du titre 1"/>
          <p:cNvSpPr>
            <a:spLocks noGrp="1"/>
          </p:cNvSpPr>
          <p:nvPr>
            <p:ph type="ctrTitle"/>
          </p:nvPr>
        </p:nvSpPr>
        <p:spPr>
          <a:xfrm>
            <a:off x="685800" y="2130425"/>
            <a:ext cx="7772400" cy="1470025"/>
          </a:xfrm>
        </p:spPr>
        <p:txBody>
          <a:bodyPr/>
          <a:lstStyle>
            <a:lvl1pPr>
              <a:defRPr smtClean="0">
                <a:latin typeface="Arial" charset="0"/>
              </a:defRPr>
            </a:lvl1pPr>
          </a:lstStyle>
          <a:p>
            <a:r>
              <a:rPr lang="fr-FR" smtClean="0"/>
              <a:t>Cliquez pour modifier le style du titre</a:t>
            </a:r>
          </a:p>
        </p:txBody>
      </p:sp>
      <p:sp>
        <p:nvSpPr>
          <p:cNvPr id="25604" name="Espace réservé du texte 2"/>
          <p:cNvSpPr>
            <a:spLocks noGrp="1"/>
          </p:cNvSpPr>
          <p:nvPr>
            <p:ph type="subTitle" idx="1"/>
          </p:nvPr>
        </p:nvSpPr>
        <p:spPr>
          <a:xfrm>
            <a:off x="1371600" y="3886200"/>
            <a:ext cx="6400800" cy="1752600"/>
          </a:xfrm>
        </p:spPr>
        <p:txBody>
          <a:bodyPr/>
          <a:lstStyle>
            <a:lvl1pPr marL="0" indent="0" algn="ctr">
              <a:buFont typeface="Arial" charset="0"/>
              <a:buNone/>
              <a:defRPr smtClean="0"/>
            </a:lvl1pPr>
          </a:lstStyle>
          <a:p>
            <a:r>
              <a:rPr lang="fr-FR" smtClean="0"/>
              <a:t>Cliquez pour modifier le style des sous-titres du masque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smtClean="0"/>
              <a:t>11/03/2013</a:t>
            </a:r>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smtClean="0"/>
              <a:t>Présentation LAPP </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21594A78-7649-4AF1-A66E-F5E66C5AAFC3}" type="slidenum">
              <a:rPr lang="fr-FR"/>
              <a:pPr>
                <a:defRPr/>
              </a:pPr>
              <a:t>‹N°›</a:t>
            </a:fld>
            <a:endParaRPr lang="fr-F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smtClean="0"/>
              <a:t>11/03/2013</a:t>
            </a:r>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smtClean="0"/>
              <a:t>Présentation LAPP </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2A4A356D-1E28-4373-AFD8-5FC94131F7E8}" type="slidenum">
              <a:rPr lang="fr-FR"/>
              <a:pPr>
                <a:defRPr/>
              </a:pPr>
              <a:t>‹N°›</a:t>
            </a:fld>
            <a:endParaRPr lang="fr-F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fr-FR" smtClean="0"/>
              <a:t>11/03/2013</a:t>
            </a:r>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smtClean="0"/>
              <a:t>Présentation LAPP </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D6F6C113-D8D0-4215-A4BE-CF4088BF01E7}" type="slidenum">
              <a:rPr lang="fr-FR"/>
              <a:pPr>
                <a:defRPr/>
              </a:pPr>
              <a:t>‹N°›</a:t>
            </a:fld>
            <a:endParaRPr lang="fr-F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r>
              <a:rPr lang="fr-FR" smtClean="0"/>
              <a:t>11/03/2013</a:t>
            </a:r>
            <a:endParaRPr lang="fr-FR" dirty="0"/>
          </a:p>
        </p:txBody>
      </p:sp>
      <p:sp>
        <p:nvSpPr>
          <p:cNvPr id="6" name="Espace réservé du pied de page 4"/>
          <p:cNvSpPr>
            <a:spLocks noGrp="1"/>
          </p:cNvSpPr>
          <p:nvPr>
            <p:ph type="ftr" sz="quarter" idx="11"/>
          </p:nvPr>
        </p:nvSpPr>
        <p:spPr/>
        <p:txBody>
          <a:bodyPr/>
          <a:lstStyle>
            <a:lvl1pPr>
              <a:defRPr/>
            </a:lvl1pPr>
          </a:lstStyle>
          <a:p>
            <a:pPr>
              <a:defRPr/>
            </a:pPr>
            <a:r>
              <a:rPr lang="fr-FR" smtClean="0"/>
              <a:t>Présentation LAPP </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26C505CC-8CED-4CCB-B4CE-CC3A5DD65014}" type="slidenum">
              <a:rPr lang="fr-FR"/>
              <a:pPr>
                <a:defRPr/>
              </a:pPr>
              <a:t>‹N°›</a:t>
            </a:fld>
            <a:endParaRPr lang="fr-F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r>
              <a:rPr lang="fr-FR" smtClean="0"/>
              <a:t>11/03/2013</a:t>
            </a:r>
            <a:endParaRPr lang="fr-FR" dirty="0"/>
          </a:p>
        </p:txBody>
      </p:sp>
      <p:sp>
        <p:nvSpPr>
          <p:cNvPr id="8" name="Espace réservé du pied de page 4"/>
          <p:cNvSpPr>
            <a:spLocks noGrp="1"/>
          </p:cNvSpPr>
          <p:nvPr>
            <p:ph type="ftr" sz="quarter" idx="11"/>
          </p:nvPr>
        </p:nvSpPr>
        <p:spPr/>
        <p:txBody>
          <a:bodyPr/>
          <a:lstStyle>
            <a:lvl1pPr>
              <a:defRPr/>
            </a:lvl1pPr>
          </a:lstStyle>
          <a:p>
            <a:pPr>
              <a:defRPr/>
            </a:pPr>
            <a:r>
              <a:rPr lang="fr-FR" smtClean="0"/>
              <a:t>Présentation LAPP </a:t>
            </a:r>
            <a:endParaRPr lang="fr-FR" dirty="0"/>
          </a:p>
        </p:txBody>
      </p:sp>
      <p:sp>
        <p:nvSpPr>
          <p:cNvPr id="9" name="Espace réservé du numéro de diapositive 5"/>
          <p:cNvSpPr>
            <a:spLocks noGrp="1"/>
          </p:cNvSpPr>
          <p:nvPr>
            <p:ph type="sldNum" sz="quarter" idx="12"/>
          </p:nvPr>
        </p:nvSpPr>
        <p:spPr/>
        <p:txBody>
          <a:bodyPr/>
          <a:lstStyle>
            <a:lvl1pPr>
              <a:defRPr/>
            </a:lvl1pPr>
          </a:lstStyle>
          <a:p>
            <a:pPr>
              <a:defRPr/>
            </a:pPr>
            <a:fld id="{B689CF89-5E4A-49A1-836A-08004F18E7E0}" type="slidenum">
              <a:rPr lang="fr-FR"/>
              <a:pPr>
                <a:defRPr/>
              </a:pPr>
              <a:t>‹N°›</a:t>
            </a:fld>
            <a:endParaRPr lang="fr-F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r>
              <a:rPr lang="fr-FR" smtClean="0"/>
              <a:t>11/03/2013</a:t>
            </a:r>
            <a:endParaRPr lang="fr-FR" dirty="0"/>
          </a:p>
        </p:txBody>
      </p:sp>
      <p:sp>
        <p:nvSpPr>
          <p:cNvPr id="4" name="Espace réservé du pied de page 4"/>
          <p:cNvSpPr>
            <a:spLocks noGrp="1"/>
          </p:cNvSpPr>
          <p:nvPr>
            <p:ph type="ftr" sz="quarter" idx="11"/>
          </p:nvPr>
        </p:nvSpPr>
        <p:spPr/>
        <p:txBody>
          <a:bodyPr/>
          <a:lstStyle>
            <a:lvl1pPr>
              <a:defRPr/>
            </a:lvl1pPr>
          </a:lstStyle>
          <a:p>
            <a:pPr>
              <a:defRPr/>
            </a:pPr>
            <a:r>
              <a:rPr lang="fr-FR" smtClean="0"/>
              <a:t>Présentation LAPP </a:t>
            </a:r>
            <a:endParaRPr lang="fr-FR" dirty="0"/>
          </a:p>
        </p:txBody>
      </p:sp>
      <p:sp>
        <p:nvSpPr>
          <p:cNvPr id="5" name="Espace réservé du numéro de diapositive 5"/>
          <p:cNvSpPr>
            <a:spLocks noGrp="1"/>
          </p:cNvSpPr>
          <p:nvPr>
            <p:ph type="sldNum" sz="quarter" idx="12"/>
          </p:nvPr>
        </p:nvSpPr>
        <p:spPr/>
        <p:txBody>
          <a:bodyPr/>
          <a:lstStyle>
            <a:lvl1pPr>
              <a:defRPr/>
            </a:lvl1pPr>
          </a:lstStyle>
          <a:p>
            <a:pPr>
              <a:defRPr/>
            </a:pPr>
            <a:fld id="{D9E2813C-65CE-44B4-921D-12A01D645353}" type="slidenum">
              <a:rPr lang="fr-FR"/>
              <a:pPr>
                <a:defRPr/>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smtClean="0"/>
              <a:t>11/03/2013</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Présentation LAPP </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D76453D-05FC-41CD-BC57-D8A482B25357}"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fr-FR" smtClean="0"/>
              <a:t>11/03/2013</a:t>
            </a:r>
            <a:endParaRPr lang="fr-FR" dirty="0"/>
          </a:p>
        </p:txBody>
      </p:sp>
      <p:sp>
        <p:nvSpPr>
          <p:cNvPr id="3" name="Espace réservé du pied de page 4"/>
          <p:cNvSpPr>
            <a:spLocks noGrp="1"/>
          </p:cNvSpPr>
          <p:nvPr>
            <p:ph type="ftr" sz="quarter" idx="11"/>
          </p:nvPr>
        </p:nvSpPr>
        <p:spPr/>
        <p:txBody>
          <a:bodyPr/>
          <a:lstStyle>
            <a:lvl1pPr>
              <a:defRPr/>
            </a:lvl1pPr>
          </a:lstStyle>
          <a:p>
            <a:pPr>
              <a:defRPr/>
            </a:pPr>
            <a:r>
              <a:rPr lang="fr-FR" smtClean="0"/>
              <a:t>Présentation LAPP </a:t>
            </a:r>
            <a:endParaRPr lang="fr-FR" dirty="0"/>
          </a:p>
        </p:txBody>
      </p:sp>
      <p:sp>
        <p:nvSpPr>
          <p:cNvPr id="4" name="Espace réservé du numéro de diapositive 5"/>
          <p:cNvSpPr>
            <a:spLocks noGrp="1"/>
          </p:cNvSpPr>
          <p:nvPr>
            <p:ph type="sldNum" sz="quarter" idx="12"/>
          </p:nvPr>
        </p:nvSpPr>
        <p:spPr/>
        <p:txBody>
          <a:bodyPr/>
          <a:lstStyle>
            <a:lvl1pPr>
              <a:defRPr/>
            </a:lvl1pPr>
          </a:lstStyle>
          <a:p>
            <a:pPr>
              <a:defRPr/>
            </a:pPr>
            <a:fld id="{B00D19A9-C87F-4DD6-96D7-66BCD0B63E03}" type="slidenum">
              <a:rPr lang="fr-FR"/>
              <a:pPr>
                <a:defRPr/>
              </a:pPr>
              <a:t>‹N°›</a:t>
            </a:fld>
            <a:endParaRPr lang="fr-F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smtClean="0"/>
              <a:t>11/03/2013</a:t>
            </a:r>
            <a:endParaRPr lang="fr-FR" dirty="0"/>
          </a:p>
        </p:txBody>
      </p:sp>
      <p:sp>
        <p:nvSpPr>
          <p:cNvPr id="6" name="Espace réservé du pied de page 4"/>
          <p:cNvSpPr>
            <a:spLocks noGrp="1"/>
          </p:cNvSpPr>
          <p:nvPr>
            <p:ph type="ftr" sz="quarter" idx="11"/>
          </p:nvPr>
        </p:nvSpPr>
        <p:spPr/>
        <p:txBody>
          <a:bodyPr/>
          <a:lstStyle>
            <a:lvl1pPr>
              <a:defRPr/>
            </a:lvl1pPr>
          </a:lstStyle>
          <a:p>
            <a:pPr>
              <a:defRPr/>
            </a:pPr>
            <a:r>
              <a:rPr lang="fr-FR" smtClean="0"/>
              <a:t>Présentation LAPP </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FDA8E6DD-556F-470D-A0E7-4ECA13CBFC62}" type="slidenum">
              <a:rPr lang="fr-FR"/>
              <a:pPr>
                <a:defRPr/>
              </a:pPr>
              <a:t>‹N°›</a:t>
            </a:fld>
            <a:endParaRPr lang="fr-F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smtClean="0"/>
              <a:t>11/03/2013</a:t>
            </a:r>
            <a:endParaRPr lang="fr-FR" dirty="0"/>
          </a:p>
        </p:txBody>
      </p:sp>
      <p:sp>
        <p:nvSpPr>
          <p:cNvPr id="6" name="Espace réservé du pied de page 4"/>
          <p:cNvSpPr>
            <a:spLocks noGrp="1"/>
          </p:cNvSpPr>
          <p:nvPr>
            <p:ph type="ftr" sz="quarter" idx="11"/>
          </p:nvPr>
        </p:nvSpPr>
        <p:spPr/>
        <p:txBody>
          <a:bodyPr/>
          <a:lstStyle>
            <a:lvl1pPr>
              <a:defRPr/>
            </a:lvl1pPr>
          </a:lstStyle>
          <a:p>
            <a:pPr>
              <a:defRPr/>
            </a:pPr>
            <a:r>
              <a:rPr lang="fr-FR" smtClean="0"/>
              <a:t>Présentation LAPP </a:t>
            </a: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55A91B03-6167-40F9-B523-41D1548E92B9}" type="slidenum">
              <a:rPr lang="fr-FR"/>
              <a:pPr>
                <a:defRPr/>
              </a:pPr>
              <a:t>‹N°›</a:t>
            </a:fld>
            <a:endParaRPr lang="fr-F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smtClean="0"/>
              <a:t>11/03/2013</a:t>
            </a:r>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smtClean="0"/>
              <a:t>Présentation LAPP </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93487695-E59F-4FD8-8117-AECCF62108AD}" type="slidenum">
              <a:rPr lang="fr-FR"/>
              <a:pPr>
                <a:defRPr/>
              </a:pPr>
              <a:t>‹N°›</a:t>
            </a:fld>
            <a:endParaRPr lang="fr-F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smtClean="0"/>
              <a:t>11/03/2013</a:t>
            </a:r>
            <a:endParaRPr lang="fr-FR" dirty="0"/>
          </a:p>
        </p:txBody>
      </p:sp>
      <p:sp>
        <p:nvSpPr>
          <p:cNvPr id="5" name="Espace réservé du pied de page 4"/>
          <p:cNvSpPr>
            <a:spLocks noGrp="1"/>
          </p:cNvSpPr>
          <p:nvPr>
            <p:ph type="ftr" sz="quarter" idx="11"/>
          </p:nvPr>
        </p:nvSpPr>
        <p:spPr/>
        <p:txBody>
          <a:bodyPr/>
          <a:lstStyle>
            <a:lvl1pPr>
              <a:defRPr/>
            </a:lvl1pPr>
          </a:lstStyle>
          <a:p>
            <a:pPr>
              <a:defRPr/>
            </a:pPr>
            <a:r>
              <a:rPr lang="fr-FR" smtClean="0"/>
              <a:t>Présentation LAPP </a:t>
            </a: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5C373169-2FCB-4AE3-A06A-B49B0326DD29}" type="slidenum">
              <a:rPr lang="fr-FR"/>
              <a:pPr>
                <a:defRPr/>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r>
              <a:rPr lang="fr-FR" smtClean="0"/>
              <a:t>11/03/2013</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Présentation LAPP </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D50A5A0-8F69-4B03-82FA-7B4673F28336}"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fr-FR" smtClean="0"/>
              <a:t>11/03/2013</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smtClean="0"/>
              <a:t>Présentation LAPP </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4974FD4-7724-45D5-8BA8-BDCB21F1D87F}"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r>
              <a:rPr lang="fr-FR" smtClean="0"/>
              <a:t>11/03/2013</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smtClean="0"/>
              <a:t>Présentation LAPP </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98BB896-AED7-4A1B-99CD-39D01A05CA36}"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r>
              <a:rPr lang="fr-FR" smtClean="0"/>
              <a:t>11/03/2013</a:t>
            </a:r>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smtClean="0"/>
              <a:t>Présentation LAPP </a:t>
            </a: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35A3651C-25C4-4F24-A0D7-7113149758B9}"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r>
              <a:rPr lang="fr-FR" smtClean="0"/>
              <a:t>11/03/2013</a:t>
            </a:r>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smtClean="0"/>
              <a:t>Présentation LAPP </a:t>
            </a: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A2476D0C-C64C-4064-B69F-1DF544FE4AAA}"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b="1">
                <a:solidFill>
                  <a:srgbClr val="00B0F0"/>
                </a:solidFill>
              </a:defRPr>
            </a:lvl1pPr>
          </a:lstStyle>
          <a:p>
            <a:pPr>
              <a:defRPr/>
            </a:pPr>
            <a:r>
              <a:rPr lang="fr-FR" smtClean="0"/>
              <a:t>11/03/2013</a:t>
            </a:r>
            <a:endParaRPr lang="fr-FR" dirty="0"/>
          </a:p>
        </p:txBody>
      </p:sp>
      <p:sp>
        <p:nvSpPr>
          <p:cNvPr id="3" name="Espace réservé du pied de page 4"/>
          <p:cNvSpPr>
            <a:spLocks noGrp="1"/>
          </p:cNvSpPr>
          <p:nvPr>
            <p:ph type="ftr" sz="quarter" idx="11"/>
          </p:nvPr>
        </p:nvSpPr>
        <p:spPr/>
        <p:txBody>
          <a:bodyPr/>
          <a:lstStyle>
            <a:lvl1pPr>
              <a:defRPr b="1">
                <a:solidFill>
                  <a:srgbClr val="FF0000"/>
                </a:solidFill>
              </a:defRPr>
            </a:lvl1pPr>
          </a:lstStyle>
          <a:p>
            <a:pPr>
              <a:defRPr/>
            </a:pPr>
            <a:r>
              <a:rPr lang="fr-FR" smtClean="0"/>
              <a:t>Présentation LAPP </a:t>
            </a:r>
            <a:endParaRPr lang="fr-FR" dirty="0"/>
          </a:p>
        </p:txBody>
      </p:sp>
      <p:sp>
        <p:nvSpPr>
          <p:cNvPr id="4" name="Espace réservé du numéro de diapositive 5"/>
          <p:cNvSpPr>
            <a:spLocks noGrp="1"/>
          </p:cNvSpPr>
          <p:nvPr>
            <p:ph type="sldNum" sz="quarter" idx="12"/>
          </p:nvPr>
        </p:nvSpPr>
        <p:spPr/>
        <p:txBody>
          <a:bodyPr/>
          <a:lstStyle>
            <a:lvl1pPr>
              <a:defRPr/>
            </a:lvl1pPr>
          </a:lstStyle>
          <a:p>
            <a:pPr>
              <a:defRPr/>
            </a:pPr>
            <a:fld id="{2A926D31-2C0C-4E38-AE5D-66022EC96D7E}"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fr-FR" smtClean="0"/>
              <a:t>11/03/2013</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smtClean="0"/>
              <a:t>Présentation LAPP </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63AE3D90-3064-4866-A260-CABCF173347E}"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Image 8" descr="Courbe.jpg"/>
          <p:cNvPicPr>
            <a:picLocks noChangeAspect="1"/>
          </p:cNvPicPr>
          <p:nvPr/>
        </p:nvPicPr>
        <p:blipFill>
          <a:blip r:embed="rId14" cstate="print"/>
          <a:srcRect/>
          <a:stretch>
            <a:fillRect/>
          </a:stretch>
        </p:blipFill>
        <p:spPr bwMode="auto">
          <a:xfrm>
            <a:off x="0" y="0"/>
            <a:ext cx="1890713" cy="6858000"/>
          </a:xfrm>
          <a:prstGeom prst="rect">
            <a:avLst/>
          </a:prstGeom>
          <a:noFill/>
          <a:ln w="9525">
            <a:noFill/>
            <a:miter lim="800000"/>
            <a:headEnd/>
            <a:tailEnd/>
          </a:ln>
        </p:spPr>
      </p:pic>
      <p:sp>
        <p:nvSpPr>
          <p:cNvPr id="1027" name="Espace réservé du titre 1"/>
          <p:cNvSpPr>
            <a:spLocks noGrp="1"/>
          </p:cNvSpPr>
          <p:nvPr>
            <p:ph type="title"/>
          </p:nvPr>
        </p:nvSpPr>
        <p:spPr bwMode="auto">
          <a:xfrm>
            <a:off x="1285875" y="274638"/>
            <a:ext cx="74009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8" name="Espace réservé du texte 2"/>
          <p:cNvSpPr>
            <a:spLocks noGrp="1"/>
          </p:cNvSpPr>
          <p:nvPr>
            <p:ph type="body" idx="1"/>
          </p:nvPr>
        </p:nvSpPr>
        <p:spPr bwMode="auto">
          <a:xfrm>
            <a:off x="1285875" y="1600200"/>
            <a:ext cx="74009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1029" name="Image 6" descr="lapp2.jpg"/>
          <p:cNvPicPr>
            <a:picLocks noChangeAspect="1"/>
          </p:cNvPicPr>
          <p:nvPr/>
        </p:nvPicPr>
        <p:blipFill>
          <a:blip r:embed="rId15" cstate="print"/>
          <a:srcRect/>
          <a:stretch>
            <a:fillRect/>
          </a:stretch>
        </p:blipFill>
        <p:spPr bwMode="auto">
          <a:xfrm>
            <a:off x="714375" y="6215063"/>
            <a:ext cx="900113" cy="533400"/>
          </a:xfrm>
          <a:prstGeom prst="rect">
            <a:avLst/>
          </a:prstGeom>
          <a:noFill/>
          <a:ln w="9525">
            <a:noFill/>
            <a:miter lim="800000"/>
            <a:headEnd/>
            <a:tailEnd/>
          </a:ln>
        </p:spPr>
      </p:pic>
      <p:sp>
        <p:nvSpPr>
          <p:cNvPr id="4" name="Espace réservé de la date 3"/>
          <p:cNvSpPr>
            <a:spLocks noGrp="1"/>
          </p:cNvSpPr>
          <p:nvPr>
            <p:ph type="dt" sz="half" idx="2"/>
          </p:nvPr>
        </p:nvSpPr>
        <p:spPr>
          <a:xfrm>
            <a:off x="1938338" y="6356350"/>
            <a:ext cx="1062037"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fr-FR" smtClean="0"/>
              <a:t>11/03/2013</a:t>
            </a:r>
            <a:endParaRPr lang="fr-FR"/>
          </a:p>
        </p:txBody>
      </p:sp>
      <p:sp>
        <p:nvSpPr>
          <p:cNvPr id="5" name="Espace réservé du pied de page 4"/>
          <p:cNvSpPr>
            <a:spLocks noGrp="1"/>
          </p:cNvSpPr>
          <p:nvPr>
            <p:ph type="ftr" sz="quarter" idx="3"/>
          </p:nvPr>
        </p:nvSpPr>
        <p:spPr>
          <a:xfrm>
            <a:off x="3357563"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fr-FR" smtClean="0"/>
              <a:t>Présentation LAPP </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206FC4D-FEE5-49FC-A581-EBA0A888FADF}"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26"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Image 8" descr="Courbe.jpg"/>
          <p:cNvPicPr>
            <a:picLocks noChangeAspect="1"/>
          </p:cNvPicPr>
          <p:nvPr/>
        </p:nvPicPr>
        <p:blipFill>
          <a:blip r:embed="rId14" cstate="print"/>
          <a:srcRect/>
          <a:stretch>
            <a:fillRect/>
          </a:stretch>
        </p:blipFill>
        <p:spPr bwMode="auto">
          <a:xfrm>
            <a:off x="0" y="0"/>
            <a:ext cx="1890713" cy="6858000"/>
          </a:xfrm>
          <a:prstGeom prst="rect">
            <a:avLst/>
          </a:prstGeom>
          <a:noFill/>
          <a:ln w="9525">
            <a:noFill/>
            <a:miter lim="800000"/>
            <a:headEnd/>
            <a:tailEnd/>
          </a:ln>
        </p:spPr>
      </p:pic>
      <p:sp>
        <p:nvSpPr>
          <p:cNvPr id="2051" name="Espace réservé du titre 1"/>
          <p:cNvSpPr>
            <a:spLocks noGrp="1"/>
          </p:cNvSpPr>
          <p:nvPr>
            <p:ph type="title"/>
          </p:nvPr>
        </p:nvSpPr>
        <p:spPr bwMode="auto">
          <a:xfrm>
            <a:off x="1285875" y="274638"/>
            <a:ext cx="74009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052" name="Espace réservé du texte 2"/>
          <p:cNvSpPr>
            <a:spLocks noGrp="1"/>
          </p:cNvSpPr>
          <p:nvPr>
            <p:ph type="body" idx="1"/>
          </p:nvPr>
        </p:nvSpPr>
        <p:spPr bwMode="auto">
          <a:xfrm>
            <a:off x="1285875" y="1600200"/>
            <a:ext cx="74009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pic>
        <p:nvPicPr>
          <p:cNvPr id="2053" name="Image 6" descr="lapp2.jpg"/>
          <p:cNvPicPr>
            <a:picLocks noChangeAspect="1"/>
          </p:cNvPicPr>
          <p:nvPr/>
        </p:nvPicPr>
        <p:blipFill>
          <a:blip r:embed="rId15" cstate="print"/>
          <a:srcRect/>
          <a:stretch>
            <a:fillRect/>
          </a:stretch>
        </p:blipFill>
        <p:spPr bwMode="auto">
          <a:xfrm>
            <a:off x="714375" y="6215063"/>
            <a:ext cx="900113" cy="533400"/>
          </a:xfrm>
          <a:prstGeom prst="rect">
            <a:avLst/>
          </a:prstGeom>
          <a:noFill/>
          <a:ln w="9525">
            <a:noFill/>
            <a:miter lim="800000"/>
            <a:headEnd/>
            <a:tailEnd/>
          </a:ln>
        </p:spPr>
      </p:pic>
      <p:sp>
        <p:nvSpPr>
          <p:cNvPr id="4" name="Espace réservé de la date 3"/>
          <p:cNvSpPr>
            <a:spLocks noGrp="1"/>
          </p:cNvSpPr>
          <p:nvPr>
            <p:ph type="dt" sz="half" idx="2"/>
          </p:nvPr>
        </p:nvSpPr>
        <p:spPr>
          <a:xfrm>
            <a:off x="1938338" y="6356350"/>
            <a:ext cx="1062037" cy="365125"/>
          </a:xfrm>
          <a:prstGeom prst="rect">
            <a:avLst/>
          </a:prstGeom>
        </p:spPr>
        <p:txBody>
          <a:bodyPr vert="horz" lIns="91440" tIns="45720" rIns="91440" bIns="45720" rtlCol="0" anchor="ctr"/>
          <a:lstStyle>
            <a:lvl1pPr algn="l" fontAlgn="auto">
              <a:spcBef>
                <a:spcPts val="0"/>
              </a:spcBef>
              <a:spcAft>
                <a:spcPts val="0"/>
              </a:spcAft>
              <a:defRPr sz="1200" b="1" smtClean="0">
                <a:solidFill>
                  <a:srgbClr val="00B0F0"/>
                </a:solidFill>
                <a:latin typeface="+mn-lt"/>
                <a:cs typeface="+mn-cs"/>
              </a:defRPr>
            </a:lvl1pPr>
          </a:lstStyle>
          <a:p>
            <a:pPr>
              <a:defRPr/>
            </a:pPr>
            <a:r>
              <a:rPr lang="fr-FR" smtClean="0"/>
              <a:t>11/03/2013</a:t>
            </a:r>
            <a:endParaRPr lang="fr-FR" dirty="0"/>
          </a:p>
        </p:txBody>
      </p:sp>
      <p:sp>
        <p:nvSpPr>
          <p:cNvPr id="5" name="Espace réservé du pied de page 4"/>
          <p:cNvSpPr>
            <a:spLocks noGrp="1"/>
          </p:cNvSpPr>
          <p:nvPr>
            <p:ph type="ftr" sz="quarter" idx="3"/>
          </p:nvPr>
        </p:nvSpPr>
        <p:spPr>
          <a:xfrm>
            <a:off x="3357563" y="6356350"/>
            <a:ext cx="2895600" cy="365125"/>
          </a:xfrm>
          <a:prstGeom prst="rect">
            <a:avLst/>
          </a:prstGeom>
        </p:spPr>
        <p:txBody>
          <a:bodyPr vert="horz" lIns="91440" tIns="45720" rIns="91440" bIns="45720" rtlCol="0" anchor="ctr"/>
          <a:lstStyle>
            <a:lvl1pPr algn="ctr" fontAlgn="auto">
              <a:spcBef>
                <a:spcPts val="0"/>
              </a:spcBef>
              <a:spcAft>
                <a:spcPts val="0"/>
              </a:spcAft>
              <a:defRPr sz="1200" b="1" smtClean="0">
                <a:solidFill>
                  <a:srgbClr val="FF0000"/>
                </a:solidFill>
                <a:latin typeface="+mn-lt"/>
                <a:cs typeface="+mn-cs"/>
              </a:defRPr>
            </a:lvl1pPr>
          </a:lstStyle>
          <a:p>
            <a:pPr>
              <a:defRPr/>
            </a:pPr>
            <a:r>
              <a:rPr lang="fr-FR" smtClean="0"/>
              <a:t>Présentation LAPP </a:t>
            </a: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D5058A53-17BC-4BE2-9ADA-68ED32DE9246}"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727"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28.png"/><Relationship Id="rId5" Type="http://schemas.openxmlformats.org/officeDocument/2006/relationships/oleObject" Target="../embeddings/oleObject1.bin"/><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jpe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jpeg"/><Relationship Id="rId17" Type="http://schemas.openxmlformats.org/officeDocument/2006/relationships/image" Target="../media/image55.png"/><Relationship Id="rId2" Type="http://schemas.openxmlformats.org/officeDocument/2006/relationships/notesSlide" Target="../notesSlides/notesSlide11.xml"/><Relationship Id="rId16" Type="http://schemas.openxmlformats.org/officeDocument/2006/relationships/image" Target="../media/image54.png"/><Relationship Id="rId1" Type="http://schemas.openxmlformats.org/officeDocument/2006/relationships/slideLayout" Target="../slideLayouts/slideLayout3.xml"/><Relationship Id="rId6" Type="http://schemas.openxmlformats.org/officeDocument/2006/relationships/image" Target="../media/image44.png"/><Relationship Id="rId11" Type="http://schemas.openxmlformats.org/officeDocument/2006/relationships/image" Target="../media/image49.jpeg"/><Relationship Id="rId5" Type="http://schemas.openxmlformats.org/officeDocument/2006/relationships/image" Target="../media/image43.png"/><Relationship Id="rId15" Type="http://schemas.openxmlformats.org/officeDocument/2006/relationships/image" Target="../media/image53.wmf"/><Relationship Id="rId10" Type="http://schemas.openxmlformats.org/officeDocument/2006/relationships/image" Target="../media/image48.jpeg"/><Relationship Id="rId4" Type="http://schemas.openxmlformats.org/officeDocument/2006/relationships/image" Target="../media/image42.png"/><Relationship Id="rId9" Type="http://schemas.openxmlformats.org/officeDocument/2006/relationships/image" Target="../media/image47.jpeg"/><Relationship Id="rId14" Type="http://schemas.openxmlformats.org/officeDocument/2006/relationships/image" Target="../media/image52.png"/></Relationships>
</file>

<file path=ppt/slides/_rels/slide23.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8.xml"/><Relationship Id="rId5" Type="http://schemas.openxmlformats.org/officeDocument/2006/relationships/image" Target="../media/image65.jpeg"/><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irfu.cea.fr/Images/astImg/387_1.jpg" TargetMode="External"/><Relationship Id="rId7"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r>
              <a:rPr lang="fr-FR" smtClean="0"/>
              <a:t>11/03/2013</a:t>
            </a:r>
            <a:endParaRPr lang="fr-FR" dirty="0"/>
          </a:p>
        </p:txBody>
      </p:sp>
      <p:sp>
        <p:nvSpPr>
          <p:cNvPr id="3" name="Espace réservé du pied de page 2"/>
          <p:cNvSpPr>
            <a:spLocks noGrp="1"/>
          </p:cNvSpPr>
          <p:nvPr>
            <p:ph type="ftr" sz="quarter" idx="11"/>
          </p:nvPr>
        </p:nvSpPr>
        <p:spPr/>
        <p:txBody>
          <a:bodyPr/>
          <a:lstStyle/>
          <a:p>
            <a:pPr>
              <a:defRPr/>
            </a:pPr>
            <a:r>
              <a:rPr lang="fr-FR" smtClean="0"/>
              <a:t>Présentation LAPP </a:t>
            </a:r>
            <a:endParaRPr lang="fr-FR" dirty="0"/>
          </a:p>
        </p:txBody>
      </p:sp>
      <p:sp>
        <p:nvSpPr>
          <p:cNvPr id="4" name="Espace réservé du numéro de diapositive 3"/>
          <p:cNvSpPr>
            <a:spLocks noGrp="1"/>
          </p:cNvSpPr>
          <p:nvPr>
            <p:ph type="sldNum" sz="quarter" idx="12"/>
          </p:nvPr>
        </p:nvSpPr>
        <p:spPr/>
        <p:txBody>
          <a:bodyPr/>
          <a:lstStyle/>
          <a:p>
            <a:pPr>
              <a:defRPr/>
            </a:pPr>
            <a:fld id="{2A926D31-2C0C-4E38-AE5D-66022EC96D7E}" type="slidenum">
              <a:rPr lang="fr-FR" smtClean="0"/>
              <a:pPr>
                <a:defRPr/>
              </a:pPr>
              <a:t>1</a:t>
            </a:fld>
            <a:endParaRPr lang="fr-FR"/>
          </a:p>
        </p:txBody>
      </p:sp>
      <p:sp>
        <p:nvSpPr>
          <p:cNvPr id="6" name="ZoneTexte 5"/>
          <p:cNvSpPr txBox="1"/>
          <p:nvPr/>
        </p:nvSpPr>
        <p:spPr>
          <a:xfrm>
            <a:off x="1422619" y="404664"/>
            <a:ext cx="6133410" cy="769441"/>
          </a:xfrm>
          <a:prstGeom prst="rect">
            <a:avLst/>
          </a:prstGeom>
          <a:noFill/>
        </p:spPr>
        <p:txBody>
          <a:bodyPr wrap="none" rtlCol="0">
            <a:spAutoFit/>
          </a:bodyPr>
          <a:lstStyle/>
          <a:p>
            <a:pPr marL="342900" indent="-342900" algn="ctr" eaLnBrk="0" hangingPunct="0">
              <a:spcBef>
                <a:spcPct val="20000"/>
              </a:spcBef>
              <a:defRPr/>
            </a:pPr>
            <a:r>
              <a:rPr lang="fr-FR" sz="4400" dirty="0" smtClean="0">
                <a:solidFill>
                  <a:schemeClr val="accent1"/>
                </a:solidFill>
                <a:latin typeface="Arial Narrow" pitchFamily="34" charset="0"/>
                <a:cs typeface="Arial" pitchFamily="34" charset="0"/>
              </a:rPr>
              <a:t>Le programme de la journée </a:t>
            </a:r>
          </a:p>
        </p:txBody>
      </p:sp>
      <p:pic>
        <p:nvPicPr>
          <p:cNvPr id="19457" name="Picture 1"/>
          <p:cNvPicPr>
            <a:picLocks noChangeAspect="1" noChangeArrowheads="1"/>
          </p:cNvPicPr>
          <p:nvPr/>
        </p:nvPicPr>
        <p:blipFill>
          <a:blip r:embed="rId2" cstate="print"/>
          <a:srcRect/>
          <a:stretch>
            <a:fillRect/>
          </a:stretch>
        </p:blipFill>
        <p:spPr bwMode="auto">
          <a:xfrm>
            <a:off x="171450" y="604838"/>
            <a:ext cx="8801100" cy="56483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Image 3" descr="Courbe.jpg"/>
          <p:cNvPicPr>
            <a:picLocks noChangeAspect="1"/>
          </p:cNvPicPr>
          <p:nvPr/>
        </p:nvPicPr>
        <p:blipFill>
          <a:blip r:embed="rId2" cstate="print"/>
          <a:srcRect/>
          <a:stretch>
            <a:fillRect/>
          </a:stretch>
        </p:blipFill>
        <p:spPr bwMode="auto">
          <a:xfrm>
            <a:off x="125413" y="71438"/>
            <a:ext cx="928687" cy="6715125"/>
          </a:xfrm>
          <a:prstGeom prst="rect">
            <a:avLst/>
          </a:prstGeom>
          <a:noFill/>
          <a:ln w="9525">
            <a:noFill/>
            <a:miter lim="800000"/>
            <a:headEnd/>
            <a:tailEnd/>
          </a:ln>
        </p:spPr>
      </p:pic>
      <p:sp>
        <p:nvSpPr>
          <p:cNvPr id="56322" name="WordArt 1026"/>
          <p:cNvSpPr>
            <a:spLocks noChangeArrowheads="1" noChangeShapeType="1" noTextEdit="1"/>
          </p:cNvSpPr>
          <p:nvPr/>
        </p:nvSpPr>
        <p:spPr bwMode="auto">
          <a:xfrm>
            <a:off x="1320800" y="400050"/>
            <a:ext cx="6604000" cy="571500"/>
          </a:xfrm>
          <a:prstGeom prst="rect">
            <a:avLst/>
          </a:prstGeom>
        </p:spPr>
        <p:txBody>
          <a:bodyPr wrap="none" fromWordArt="1">
            <a:prstTxWarp prst="textPlain">
              <a:avLst>
                <a:gd name="adj" fmla="val 50000"/>
              </a:avLst>
            </a:prstTxWarp>
          </a:bodyPr>
          <a:lstStyle/>
          <a:p>
            <a:pPr algn="ctr"/>
            <a:r>
              <a:rPr lang="fr-FR" sz="1800" kern="10" dirty="0">
                <a:ln w="12700">
                  <a:solidFill>
                    <a:srgbClr val="EAEAEA"/>
                  </a:solidFill>
                  <a:round/>
                  <a:headEnd/>
                  <a:tailEnd/>
                </a:ln>
                <a:solidFill>
                  <a:srgbClr val="FF0000"/>
                </a:solidFill>
                <a:latin typeface="+mj-lt"/>
              </a:rPr>
              <a:t>Les métiers de la Recherche</a:t>
            </a:r>
          </a:p>
        </p:txBody>
      </p:sp>
      <p:sp>
        <p:nvSpPr>
          <p:cNvPr id="56323" name="Rectangle 1027"/>
          <p:cNvSpPr>
            <a:spLocks noChangeArrowheads="1"/>
          </p:cNvSpPr>
          <p:nvPr/>
        </p:nvSpPr>
        <p:spPr bwMode="auto">
          <a:xfrm>
            <a:off x="1371600" y="5638800"/>
            <a:ext cx="3068638" cy="762000"/>
          </a:xfrm>
          <a:prstGeom prst="rect">
            <a:avLst/>
          </a:prstGeom>
          <a:solidFill>
            <a:srgbClr val="FF99CC"/>
          </a:solidFill>
          <a:ln w="9525">
            <a:solidFill>
              <a:schemeClr val="tx1"/>
            </a:solidFill>
            <a:miter lim="800000"/>
            <a:headEnd/>
            <a:tailEnd/>
          </a:ln>
        </p:spPr>
        <p:txBody>
          <a:bodyPr wrap="none" anchor="ctr"/>
          <a:lstStyle/>
          <a:p>
            <a:pPr algn="ctr"/>
            <a:r>
              <a:rPr lang="fr-FR" b="1">
                <a:solidFill>
                  <a:srgbClr val="CC0066"/>
                </a:solidFill>
              </a:rPr>
              <a:t>Lycées</a:t>
            </a:r>
          </a:p>
          <a:p>
            <a:pPr algn="ctr"/>
            <a:endParaRPr lang="fr-FR">
              <a:solidFill>
                <a:srgbClr val="CC0066"/>
              </a:solidFill>
            </a:endParaRPr>
          </a:p>
        </p:txBody>
      </p:sp>
      <p:sp>
        <p:nvSpPr>
          <p:cNvPr id="56324" name="Oval 1028"/>
          <p:cNvSpPr>
            <a:spLocks noChangeArrowheads="1"/>
          </p:cNvSpPr>
          <p:nvPr/>
        </p:nvSpPr>
        <p:spPr bwMode="auto">
          <a:xfrm>
            <a:off x="990600" y="4419600"/>
            <a:ext cx="1022350" cy="519113"/>
          </a:xfrm>
          <a:prstGeom prst="ellipse">
            <a:avLst/>
          </a:prstGeom>
          <a:solidFill>
            <a:srgbClr val="99FFCC"/>
          </a:solidFill>
          <a:ln w="9525">
            <a:solidFill>
              <a:schemeClr val="tx1"/>
            </a:solidFill>
            <a:round/>
            <a:headEnd/>
            <a:tailEnd/>
          </a:ln>
        </p:spPr>
        <p:txBody>
          <a:bodyPr wrap="none" anchor="ctr"/>
          <a:lstStyle/>
          <a:p>
            <a:pPr algn="ctr"/>
            <a:r>
              <a:rPr lang="fr-FR"/>
              <a:t>Licence</a:t>
            </a:r>
          </a:p>
        </p:txBody>
      </p:sp>
      <p:sp>
        <p:nvSpPr>
          <p:cNvPr id="56325" name="Oval 1029"/>
          <p:cNvSpPr>
            <a:spLocks noChangeArrowheads="1"/>
          </p:cNvSpPr>
          <p:nvPr/>
        </p:nvSpPr>
        <p:spPr bwMode="auto">
          <a:xfrm>
            <a:off x="2582863" y="4498975"/>
            <a:ext cx="1022350" cy="566738"/>
          </a:xfrm>
          <a:prstGeom prst="ellipse">
            <a:avLst/>
          </a:prstGeom>
          <a:solidFill>
            <a:srgbClr val="99FFCC"/>
          </a:solidFill>
          <a:ln w="9525">
            <a:solidFill>
              <a:schemeClr val="tx1"/>
            </a:solidFill>
            <a:round/>
            <a:headEnd/>
            <a:tailEnd/>
          </a:ln>
        </p:spPr>
        <p:txBody>
          <a:bodyPr wrap="none" anchor="ctr"/>
          <a:lstStyle/>
          <a:p>
            <a:pPr algn="ctr"/>
            <a:r>
              <a:rPr lang="fr-FR"/>
              <a:t>Prépas</a:t>
            </a:r>
          </a:p>
        </p:txBody>
      </p:sp>
      <p:sp>
        <p:nvSpPr>
          <p:cNvPr id="56326" name="Oval 1030"/>
          <p:cNvSpPr>
            <a:spLocks noChangeArrowheads="1"/>
          </p:cNvSpPr>
          <p:nvPr/>
        </p:nvSpPr>
        <p:spPr bwMode="auto">
          <a:xfrm>
            <a:off x="3962400" y="4343400"/>
            <a:ext cx="1143000" cy="750888"/>
          </a:xfrm>
          <a:prstGeom prst="ellipse">
            <a:avLst/>
          </a:prstGeom>
          <a:solidFill>
            <a:srgbClr val="99FFCC"/>
          </a:solidFill>
          <a:ln w="9525">
            <a:solidFill>
              <a:schemeClr val="tx1"/>
            </a:solidFill>
            <a:round/>
            <a:headEnd/>
            <a:tailEnd/>
          </a:ln>
        </p:spPr>
        <p:txBody>
          <a:bodyPr wrap="none" anchor="ctr"/>
          <a:lstStyle/>
          <a:p>
            <a:pPr algn="ctr"/>
            <a:r>
              <a:rPr lang="fr-FR"/>
              <a:t>IUT</a:t>
            </a:r>
          </a:p>
          <a:p>
            <a:pPr algn="ctr"/>
            <a:r>
              <a:rPr lang="fr-FR"/>
              <a:t>BTS</a:t>
            </a:r>
          </a:p>
        </p:txBody>
      </p:sp>
      <p:sp>
        <p:nvSpPr>
          <p:cNvPr id="56327" name="Rectangle 1031"/>
          <p:cNvSpPr>
            <a:spLocks noChangeArrowheads="1"/>
          </p:cNvSpPr>
          <p:nvPr/>
        </p:nvSpPr>
        <p:spPr bwMode="auto">
          <a:xfrm>
            <a:off x="2667000" y="3048000"/>
            <a:ext cx="1828800" cy="1274763"/>
          </a:xfrm>
          <a:prstGeom prst="rect">
            <a:avLst/>
          </a:prstGeom>
          <a:solidFill>
            <a:srgbClr val="CC00FF"/>
          </a:solidFill>
          <a:ln w="9525">
            <a:solidFill>
              <a:schemeClr val="tx1"/>
            </a:solidFill>
            <a:miter lim="800000"/>
            <a:headEnd/>
            <a:tailEnd/>
          </a:ln>
        </p:spPr>
        <p:txBody>
          <a:bodyPr wrap="none" anchor="ctr"/>
          <a:lstStyle/>
          <a:p>
            <a:pPr algn="ctr"/>
            <a:r>
              <a:rPr lang="fr-FR"/>
              <a:t>Ecoles</a:t>
            </a:r>
          </a:p>
          <a:p>
            <a:pPr algn="ctr"/>
            <a:r>
              <a:rPr lang="fr-FR"/>
              <a:t>d ’ingénieurs</a:t>
            </a:r>
          </a:p>
        </p:txBody>
      </p:sp>
      <p:sp>
        <p:nvSpPr>
          <p:cNvPr id="56328" name="Rectangle 1032"/>
          <p:cNvSpPr>
            <a:spLocks noChangeArrowheads="1"/>
          </p:cNvSpPr>
          <p:nvPr/>
        </p:nvSpPr>
        <p:spPr bwMode="auto">
          <a:xfrm>
            <a:off x="1066800" y="3124200"/>
            <a:ext cx="1479550" cy="1108075"/>
          </a:xfrm>
          <a:prstGeom prst="rect">
            <a:avLst/>
          </a:prstGeom>
          <a:solidFill>
            <a:schemeClr val="accent2"/>
          </a:solidFill>
          <a:ln w="9525">
            <a:solidFill>
              <a:schemeClr val="tx1"/>
            </a:solidFill>
            <a:miter lim="800000"/>
            <a:headEnd/>
            <a:tailEnd/>
          </a:ln>
        </p:spPr>
        <p:txBody>
          <a:bodyPr wrap="none" anchor="ctr"/>
          <a:lstStyle/>
          <a:p>
            <a:pPr algn="ctr"/>
            <a:r>
              <a:rPr lang="fr-FR"/>
              <a:t>Master </a:t>
            </a:r>
            <a:r>
              <a:rPr lang="fr-FR" b="1"/>
              <a:t>1</a:t>
            </a:r>
          </a:p>
          <a:p>
            <a:pPr algn="ctr"/>
            <a:endParaRPr lang="fr-FR"/>
          </a:p>
        </p:txBody>
      </p:sp>
      <p:sp>
        <p:nvSpPr>
          <p:cNvPr id="56329" name="Rectangle 1034"/>
          <p:cNvSpPr>
            <a:spLocks noChangeArrowheads="1"/>
          </p:cNvSpPr>
          <p:nvPr/>
        </p:nvSpPr>
        <p:spPr bwMode="auto">
          <a:xfrm>
            <a:off x="990600" y="2514600"/>
            <a:ext cx="1133475" cy="425450"/>
          </a:xfrm>
          <a:prstGeom prst="rect">
            <a:avLst/>
          </a:prstGeom>
          <a:solidFill>
            <a:schemeClr val="accent2"/>
          </a:solidFill>
          <a:ln w="9525">
            <a:solidFill>
              <a:schemeClr val="tx1"/>
            </a:solidFill>
            <a:miter lim="800000"/>
            <a:headEnd/>
            <a:tailEnd/>
          </a:ln>
        </p:spPr>
        <p:txBody>
          <a:bodyPr wrap="none" anchor="ctr"/>
          <a:lstStyle/>
          <a:p>
            <a:pPr algn="ctr"/>
            <a:r>
              <a:rPr lang="fr-FR"/>
              <a:t>Master </a:t>
            </a:r>
            <a:r>
              <a:rPr lang="fr-FR" b="1"/>
              <a:t>2</a:t>
            </a:r>
          </a:p>
        </p:txBody>
      </p:sp>
      <p:sp>
        <p:nvSpPr>
          <p:cNvPr id="56330" name="Oval 1035"/>
          <p:cNvSpPr>
            <a:spLocks noChangeArrowheads="1"/>
          </p:cNvSpPr>
          <p:nvPr/>
        </p:nvSpPr>
        <p:spPr bwMode="auto">
          <a:xfrm>
            <a:off x="1985963" y="1600200"/>
            <a:ext cx="2357437" cy="727075"/>
          </a:xfrm>
          <a:prstGeom prst="ellipse">
            <a:avLst/>
          </a:prstGeom>
          <a:solidFill>
            <a:schemeClr val="accent1"/>
          </a:solidFill>
          <a:ln w="9525">
            <a:solidFill>
              <a:schemeClr val="tx1"/>
            </a:solidFill>
            <a:round/>
            <a:headEnd/>
            <a:tailEnd/>
          </a:ln>
        </p:spPr>
        <p:txBody>
          <a:bodyPr wrap="none" anchor="ctr"/>
          <a:lstStyle/>
          <a:p>
            <a:pPr algn="ctr"/>
            <a:r>
              <a:rPr lang="fr-FR" b="1"/>
              <a:t>Thèses/ Doctorat</a:t>
            </a:r>
          </a:p>
        </p:txBody>
      </p:sp>
      <p:sp>
        <p:nvSpPr>
          <p:cNvPr id="56331" name="Text Box 1036"/>
          <p:cNvSpPr txBox="1">
            <a:spLocks noChangeArrowheads="1"/>
          </p:cNvSpPr>
          <p:nvPr/>
        </p:nvSpPr>
        <p:spPr bwMode="auto">
          <a:xfrm>
            <a:off x="2286000" y="5334000"/>
            <a:ext cx="1524000" cy="336550"/>
          </a:xfrm>
          <a:prstGeom prst="rect">
            <a:avLst/>
          </a:prstGeom>
          <a:solidFill>
            <a:srgbClr val="99FF33"/>
          </a:solidFill>
          <a:ln w="9525">
            <a:noFill/>
            <a:miter lim="800000"/>
            <a:headEnd/>
            <a:tailEnd/>
          </a:ln>
        </p:spPr>
        <p:txBody>
          <a:bodyPr>
            <a:spAutoFit/>
          </a:bodyPr>
          <a:lstStyle/>
          <a:p>
            <a:r>
              <a:rPr lang="fr-FR" sz="1600"/>
              <a:t>Baccalauréat</a:t>
            </a:r>
          </a:p>
        </p:txBody>
      </p:sp>
      <p:sp>
        <p:nvSpPr>
          <p:cNvPr id="56332" name="Rectangle 1033"/>
          <p:cNvSpPr>
            <a:spLocks noChangeArrowheads="1"/>
          </p:cNvSpPr>
          <p:nvPr/>
        </p:nvSpPr>
        <p:spPr bwMode="auto">
          <a:xfrm>
            <a:off x="6324600" y="1295400"/>
            <a:ext cx="2425700" cy="5029200"/>
          </a:xfrm>
          <a:prstGeom prst="rect">
            <a:avLst/>
          </a:prstGeom>
          <a:solidFill>
            <a:srgbClr val="FFFF00"/>
          </a:solidFill>
          <a:ln w="9525">
            <a:solidFill>
              <a:schemeClr val="tx1"/>
            </a:solidFill>
            <a:miter lim="800000"/>
            <a:headEnd/>
            <a:tailEnd/>
          </a:ln>
        </p:spPr>
        <p:txBody>
          <a:bodyPr wrap="none" anchor="ctr"/>
          <a:lstStyle/>
          <a:p>
            <a:pPr algn="ctr"/>
            <a:endParaRPr lang="fr-FR"/>
          </a:p>
        </p:txBody>
      </p:sp>
      <p:sp>
        <p:nvSpPr>
          <p:cNvPr id="56333" name="Text Box 1037"/>
          <p:cNvSpPr txBox="1">
            <a:spLocks noChangeArrowheads="1"/>
          </p:cNvSpPr>
          <p:nvPr/>
        </p:nvSpPr>
        <p:spPr bwMode="auto">
          <a:xfrm>
            <a:off x="6646863" y="5299075"/>
            <a:ext cx="1366837" cy="822325"/>
          </a:xfrm>
          <a:prstGeom prst="rect">
            <a:avLst/>
          </a:prstGeom>
          <a:noFill/>
          <a:ln w="9525">
            <a:noFill/>
            <a:miter lim="800000"/>
            <a:headEnd/>
            <a:tailEnd/>
          </a:ln>
        </p:spPr>
        <p:txBody>
          <a:bodyPr wrap="none">
            <a:spAutoFit/>
          </a:bodyPr>
          <a:lstStyle/>
          <a:p>
            <a:r>
              <a:rPr lang="fr-FR"/>
              <a:t>Agent </a:t>
            </a:r>
          </a:p>
          <a:p>
            <a:r>
              <a:rPr lang="fr-FR"/>
              <a:t>technique</a:t>
            </a:r>
          </a:p>
        </p:txBody>
      </p:sp>
      <p:sp>
        <p:nvSpPr>
          <p:cNvPr id="56334" name="Text Box 1038"/>
          <p:cNvSpPr txBox="1">
            <a:spLocks noChangeArrowheads="1"/>
          </p:cNvSpPr>
          <p:nvPr/>
        </p:nvSpPr>
        <p:spPr bwMode="auto">
          <a:xfrm>
            <a:off x="6562725" y="4827588"/>
            <a:ext cx="1535113" cy="457200"/>
          </a:xfrm>
          <a:prstGeom prst="rect">
            <a:avLst/>
          </a:prstGeom>
          <a:noFill/>
          <a:ln w="9525">
            <a:noFill/>
            <a:miter lim="800000"/>
            <a:headEnd/>
            <a:tailEnd/>
          </a:ln>
        </p:spPr>
        <p:txBody>
          <a:bodyPr wrap="none">
            <a:spAutoFit/>
          </a:bodyPr>
          <a:lstStyle/>
          <a:p>
            <a:r>
              <a:rPr lang="fr-FR">
                <a:solidFill>
                  <a:srgbClr val="CC0066"/>
                </a:solidFill>
              </a:rPr>
              <a:t>Technicien</a:t>
            </a:r>
            <a:endParaRPr lang="fr-FR"/>
          </a:p>
        </p:txBody>
      </p:sp>
      <p:sp>
        <p:nvSpPr>
          <p:cNvPr id="56335" name="Text Box 1039"/>
          <p:cNvSpPr txBox="1">
            <a:spLocks noChangeArrowheads="1"/>
          </p:cNvSpPr>
          <p:nvPr/>
        </p:nvSpPr>
        <p:spPr bwMode="auto">
          <a:xfrm>
            <a:off x="6553200" y="3810000"/>
            <a:ext cx="1333500" cy="822325"/>
          </a:xfrm>
          <a:prstGeom prst="rect">
            <a:avLst/>
          </a:prstGeom>
          <a:noFill/>
          <a:ln w="9525">
            <a:noFill/>
            <a:miter lim="800000"/>
            <a:headEnd/>
            <a:tailEnd/>
          </a:ln>
        </p:spPr>
        <p:txBody>
          <a:bodyPr wrap="none">
            <a:spAutoFit/>
          </a:bodyPr>
          <a:lstStyle/>
          <a:p>
            <a:r>
              <a:rPr lang="fr-FR">
                <a:solidFill>
                  <a:srgbClr val="99CCFF"/>
                </a:solidFill>
              </a:rPr>
              <a:t>Assistant</a:t>
            </a:r>
          </a:p>
          <a:p>
            <a:r>
              <a:rPr lang="fr-FR">
                <a:solidFill>
                  <a:srgbClr val="99CCFF"/>
                </a:solidFill>
              </a:rPr>
              <a:t>ingénieur</a:t>
            </a:r>
            <a:endParaRPr lang="fr-FR"/>
          </a:p>
        </p:txBody>
      </p:sp>
      <p:sp>
        <p:nvSpPr>
          <p:cNvPr id="56336" name="Text Box 1040"/>
          <p:cNvSpPr txBox="1">
            <a:spLocks noChangeArrowheads="1"/>
          </p:cNvSpPr>
          <p:nvPr/>
        </p:nvSpPr>
        <p:spPr bwMode="auto">
          <a:xfrm>
            <a:off x="6616700" y="2819400"/>
            <a:ext cx="1427163" cy="822325"/>
          </a:xfrm>
          <a:prstGeom prst="rect">
            <a:avLst/>
          </a:prstGeom>
          <a:noFill/>
          <a:ln w="9525">
            <a:noFill/>
            <a:miter lim="800000"/>
            <a:headEnd/>
            <a:tailEnd/>
          </a:ln>
        </p:spPr>
        <p:txBody>
          <a:bodyPr wrap="none">
            <a:spAutoFit/>
          </a:bodyPr>
          <a:lstStyle/>
          <a:p>
            <a:r>
              <a:rPr lang="fr-FR">
                <a:solidFill>
                  <a:schemeClr val="accent2"/>
                </a:solidFill>
              </a:rPr>
              <a:t>Ingénieur</a:t>
            </a:r>
            <a:r>
              <a:rPr lang="fr-FR"/>
              <a:t> </a:t>
            </a:r>
          </a:p>
          <a:p>
            <a:r>
              <a:rPr lang="fr-FR">
                <a:solidFill>
                  <a:schemeClr val="accent2"/>
                </a:solidFill>
              </a:rPr>
              <a:t>d ’études</a:t>
            </a:r>
            <a:endParaRPr lang="fr-FR"/>
          </a:p>
        </p:txBody>
      </p:sp>
      <p:sp>
        <p:nvSpPr>
          <p:cNvPr id="56337" name="Text Box 1041"/>
          <p:cNvSpPr txBox="1">
            <a:spLocks noChangeArrowheads="1"/>
          </p:cNvSpPr>
          <p:nvPr/>
        </p:nvSpPr>
        <p:spPr bwMode="auto">
          <a:xfrm>
            <a:off x="6540500" y="1447800"/>
            <a:ext cx="1571625" cy="457200"/>
          </a:xfrm>
          <a:prstGeom prst="rect">
            <a:avLst/>
          </a:prstGeom>
          <a:noFill/>
          <a:ln w="9525">
            <a:noFill/>
            <a:miter lim="800000"/>
            <a:headEnd/>
            <a:tailEnd/>
          </a:ln>
        </p:spPr>
        <p:txBody>
          <a:bodyPr wrap="none">
            <a:spAutoFit/>
          </a:bodyPr>
          <a:lstStyle/>
          <a:p>
            <a:r>
              <a:rPr lang="fr-FR">
                <a:solidFill>
                  <a:schemeClr val="accent1"/>
                </a:solidFill>
              </a:rPr>
              <a:t>Chercheurs</a:t>
            </a:r>
            <a:endParaRPr lang="fr-FR"/>
          </a:p>
        </p:txBody>
      </p:sp>
      <p:sp>
        <p:nvSpPr>
          <p:cNvPr id="56338" name="Text Box 1042"/>
          <p:cNvSpPr txBox="1">
            <a:spLocks noChangeArrowheads="1"/>
          </p:cNvSpPr>
          <p:nvPr/>
        </p:nvSpPr>
        <p:spPr bwMode="auto">
          <a:xfrm>
            <a:off x="6540500" y="1981200"/>
            <a:ext cx="1730375" cy="822325"/>
          </a:xfrm>
          <a:prstGeom prst="rect">
            <a:avLst/>
          </a:prstGeom>
          <a:noFill/>
          <a:ln w="9525">
            <a:noFill/>
            <a:miter lim="800000"/>
            <a:headEnd/>
            <a:tailEnd/>
          </a:ln>
        </p:spPr>
        <p:txBody>
          <a:bodyPr wrap="none">
            <a:spAutoFit/>
          </a:bodyPr>
          <a:lstStyle/>
          <a:p>
            <a:r>
              <a:rPr lang="fr-FR">
                <a:solidFill>
                  <a:srgbClr val="FF0066"/>
                </a:solidFill>
              </a:rPr>
              <a:t>Ingénieurs</a:t>
            </a:r>
          </a:p>
          <a:p>
            <a:r>
              <a:rPr lang="fr-FR">
                <a:solidFill>
                  <a:srgbClr val="FF0066"/>
                </a:solidFill>
              </a:rPr>
              <a:t>de recherche</a:t>
            </a:r>
            <a:endParaRPr lang="fr-FR"/>
          </a:p>
        </p:txBody>
      </p:sp>
      <p:sp>
        <p:nvSpPr>
          <p:cNvPr id="56339" name="Line 1043"/>
          <p:cNvSpPr>
            <a:spLocks noChangeShapeType="1"/>
          </p:cNvSpPr>
          <p:nvPr/>
        </p:nvSpPr>
        <p:spPr bwMode="auto">
          <a:xfrm flipV="1">
            <a:off x="1730375" y="2279650"/>
            <a:ext cx="682625" cy="330200"/>
          </a:xfrm>
          <a:prstGeom prst="line">
            <a:avLst/>
          </a:prstGeom>
          <a:noFill/>
          <a:ln w="57150">
            <a:solidFill>
              <a:schemeClr val="tx1"/>
            </a:solidFill>
            <a:round/>
            <a:headEnd/>
            <a:tailEnd type="triangle" w="med" len="med"/>
          </a:ln>
        </p:spPr>
        <p:txBody>
          <a:bodyPr wrap="none" anchor="ctr"/>
          <a:lstStyle/>
          <a:p>
            <a:endParaRPr lang="fr-FR"/>
          </a:p>
        </p:txBody>
      </p:sp>
      <p:sp>
        <p:nvSpPr>
          <p:cNvPr id="56340" name="Line 1044"/>
          <p:cNvSpPr>
            <a:spLocks noChangeShapeType="1"/>
          </p:cNvSpPr>
          <p:nvPr/>
        </p:nvSpPr>
        <p:spPr bwMode="auto">
          <a:xfrm flipH="1" flipV="1">
            <a:off x="1752600" y="5029200"/>
            <a:ext cx="609600" cy="228600"/>
          </a:xfrm>
          <a:prstGeom prst="line">
            <a:avLst/>
          </a:prstGeom>
          <a:noFill/>
          <a:ln w="38100">
            <a:solidFill>
              <a:schemeClr val="tx1"/>
            </a:solidFill>
            <a:round/>
            <a:headEnd/>
            <a:tailEnd type="triangle" w="med" len="med"/>
          </a:ln>
        </p:spPr>
        <p:txBody>
          <a:bodyPr wrap="none" anchor="ctr"/>
          <a:lstStyle/>
          <a:p>
            <a:endParaRPr lang="fr-FR"/>
          </a:p>
        </p:txBody>
      </p:sp>
      <p:sp>
        <p:nvSpPr>
          <p:cNvPr id="56341" name="Line 1045"/>
          <p:cNvSpPr>
            <a:spLocks noChangeShapeType="1"/>
          </p:cNvSpPr>
          <p:nvPr/>
        </p:nvSpPr>
        <p:spPr bwMode="auto">
          <a:xfrm flipV="1">
            <a:off x="2971800" y="5065713"/>
            <a:ext cx="38100" cy="344487"/>
          </a:xfrm>
          <a:prstGeom prst="line">
            <a:avLst/>
          </a:prstGeom>
          <a:noFill/>
          <a:ln w="38100">
            <a:solidFill>
              <a:schemeClr val="tx1"/>
            </a:solidFill>
            <a:round/>
            <a:headEnd/>
            <a:tailEnd type="triangle" w="med" len="med"/>
          </a:ln>
        </p:spPr>
        <p:txBody>
          <a:bodyPr wrap="none" anchor="ctr"/>
          <a:lstStyle/>
          <a:p>
            <a:endParaRPr lang="fr-FR"/>
          </a:p>
        </p:txBody>
      </p:sp>
      <p:sp>
        <p:nvSpPr>
          <p:cNvPr id="56342" name="Line 1046"/>
          <p:cNvSpPr>
            <a:spLocks noChangeShapeType="1"/>
          </p:cNvSpPr>
          <p:nvPr/>
        </p:nvSpPr>
        <p:spPr bwMode="auto">
          <a:xfrm flipV="1">
            <a:off x="3505200" y="5029200"/>
            <a:ext cx="866775" cy="304800"/>
          </a:xfrm>
          <a:prstGeom prst="line">
            <a:avLst/>
          </a:prstGeom>
          <a:noFill/>
          <a:ln w="38100">
            <a:solidFill>
              <a:schemeClr val="tx1"/>
            </a:solidFill>
            <a:round/>
            <a:headEnd/>
            <a:tailEnd type="triangle" w="med" len="med"/>
          </a:ln>
        </p:spPr>
        <p:txBody>
          <a:bodyPr wrap="none" anchor="ctr"/>
          <a:lstStyle/>
          <a:p>
            <a:endParaRPr lang="fr-FR"/>
          </a:p>
        </p:txBody>
      </p:sp>
      <p:sp>
        <p:nvSpPr>
          <p:cNvPr id="56343" name="Line 1047"/>
          <p:cNvSpPr>
            <a:spLocks noChangeShapeType="1"/>
          </p:cNvSpPr>
          <p:nvPr/>
        </p:nvSpPr>
        <p:spPr bwMode="auto">
          <a:xfrm flipH="1" flipV="1">
            <a:off x="3124200" y="4267200"/>
            <a:ext cx="28575" cy="290513"/>
          </a:xfrm>
          <a:prstGeom prst="line">
            <a:avLst/>
          </a:prstGeom>
          <a:noFill/>
          <a:ln w="38100">
            <a:solidFill>
              <a:schemeClr val="tx1"/>
            </a:solidFill>
            <a:round/>
            <a:headEnd/>
            <a:tailEnd type="triangle" w="med" len="med"/>
          </a:ln>
        </p:spPr>
        <p:txBody>
          <a:bodyPr wrap="none" anchor="ctr"/>
          <a:lstStyle/>
          <a:p>
            <a:endParaRPr lang="fr-FR"/>
          </a:p>
        </p:txBody>
      </p:sp>
      <p:sp>
        <p:nvSpPr>
          <p:cNvPr id="56344" name="Line 1048"/>
          <p:cNvSpPr>
            <a:spLocks noChangeShapeType="1"/>
          </p:cNvSpPr>
          <p:nvPr/>
        </p:nvSpPr>
        <p:spPr bwMode="auto">
          <a:xfrm flipH="1" flipV="1">
            <a:off x="3519488" y="4357688"/>
            <a:ext cx="768350" cy="141287"/>
          </a:xfrm>
          <a:prstGeom prst="line">
            <a:avLst/>
          </a:prstGeom>
          <a:noFill/>
          <a:ln w="38100">
            <a:solidFill>
              <a:schemeClr val="tx1"/>
            </a:solidFill>
            <a:round/>
            <a:headEnd/>
            <a:tailEnd type="triangle" w="med" len="med"/>
          </a:ln>
        </p:spPr>
        <p:txBody>
          <a:bodyPr wrap="none" anchor="ctr"/>
          <a:lstStyle/>
          <a:p>
            <a:endParaRPr lang="fr-FR"/>
          </a:p>
        </p:txBody>
      </p:sp>
      <p:sp>
        <p:nvSpPr>
          <p:cNvPr id="56345" name="Line 1049"/>
          <p:cNvSpPr>
            <a:spLocks noChangeShapeType="1"/>
          </p:cNvSpPr>
          <p:nvPr/>
        </p:nvSpPr>
        <p:spPr bwMode="auto">
          <a:xfrm flipH="1" flipV="1">
            <a:off x="1676400" y="4191000"/>
            <a:ext cx="2643188" cy="341313"/>
          </a:xfrm>
          <a:prstGeom prst="line">
            <a:avLst/>
          </a:prstGeom>
          <a:noFill/>
          <a:ln w="38100">
            <a:solidFill>
              <a:schemeClr val="tx1"/>
            </a:solidFill>
            <a:round/>
            <a:headEnd/>
            <a:tailEnd type="triangle" w="med" len="med"/>
          </a:ln>
        </p:spPr>
        <p:txBody>
          <a:bodyPr wrap="none" anchor="ctr"/>
          <a:lstStyle/>
          <a:p>
            <a:endParaRPr lang="fr-FR"/>
          </a:p>
        </p:txBody>
      </p:sp>
      <p:sp>
        <p:nvSpPr>
          <p:cNvPr id="56346" name="Line 1050"/>
          <p:cNvSpPr>
            <a:spLocks noChangeShapeType="1"/>
          </p:cNvSpPr>
          <p:nvPr/>
        </p:nvSpPr>
        <p:spPr bwMode="auto">
          <a:xfrm flipH="1" flipV="1">
            <a:off x="1447800" y="4114800"/>
            <a:ext cx="20638" cy="414338"/>
          </a:xfrm>
          <a:prstGeom prst="line">
            <a:avLst/>
          </a:prstGeom>
          <a:noFill/>
          <a:ln w="38100">
            <a:solidFill>
              <a:schemeClr val="tx1"/>
            </a:solidFill>
            <a:round/>
            <a:headEnd/>
            <a:tailEnd type="triangle" w="med" len="med"/>
          </a:ln>
        </p:spPr>
        <p:txBody>
          <a:bodyPr wrap="none" anchor="ctr"/>
          <a:lstStyle/>
          <a:p>
            <a:endParaRPr lang="fr-FR"/>
          </a:p>
        </p:txBody>
      </p:sp>
      <p:sp>
        <p:nvSpPr>
          <p:cNvPr id="56347" name="Line 1051"/>
          <p:cNvSpPr>
            <a:spLocks noChangeShapeType="1"/>
          </p:cNvSpPr>
          <p:nvPr/>
        </p:nvSpPr>
        <p:spPr bwMode="auto">
          <a:xfrm flipH="1" flipV="1">
            <a:off x="2133600" y="2819400"/>
            <a:ext cx="914400" cy="228600"/>
          </a:xfrm>
          <a:prstGeom prst="line">
            <a:avLst/>
          </a:prstGeom>
          <a:noFill/>
          <a:ln w="57150">
            <a:solidFill>
              <a:schemeClr val="tx1"/>
            </a:solidFill>
            <a:round/>
            <a:headEnd/>
            <a:tailEnd type="triangle" w="med" len="med"/>
          </a:ln>
        </p:spPr>
        <p:txBody>
          <a:bodyPr wrap="none" anchor="ctr"/>
          <a:lstStyle/>
          <a:p>
            <a:endParaRPr lang="fr-FR"/>
          </a:p>
        </p:txBody>
      </p:sp>
      <p:sp>
        <p:nvSpPr>
          <p:cNvPr id="56348" name="Line 1052"/>
          <p:cNvSpPr>
            <a:spLocks noChangeShapeType="1"/>
          </p:cNvSpPr>
          <p:nvPr/>
        </p:nvSpPr>
        <p:spPr bwMode="auto">
          <a:xfrm flipV="1">
            <a:off x="1752600" y="2895600"/>
            <a:ext cx="152400" cy="381000"/>
          </a:xfrm>
          <a:prstGeom prst="line">
            <a:avLst/>
          </a:prstGeom>
          <a:noFill/>
          <a:ln w="38100">
            <a:solidFill>
              <a:schemeClr val="tx1"/>
            </a:solidFill>
            <a:round/>
            <a:headEnd/>
            <a:tailEnd type="triangle" w="med" len="med"/>
          </a:ln>
        </p:spPr>
        <p:txBody>
          <a:bodyPr wrap="none" anchor="ctr"/>
          <a:lstStyle/>
          <a:p>
            <a:endParaRPr lang="fr-FR"/>
          </a:p>
        </p:txBody>
      </p:sp>
      <p:sp>
        <p:nvSpPr>
          <p:cNvPr id="56349" name="Line 1053"/>
          <p:cNvSpPr>
            <a:spLocks noChangeShapeType="1"/>
          </p:cNvSpPr>
          <p:nvPr/>
        </p:nvSpPr>
        <p:spPr bwMode="auto">
          <a:xfrm flipV="1">
            <a:off x="4114800" y="1752600"/>
            <a:ext cx="2209800" cy="120650"/>
          </a:xfrm>
          <a:prstGeom prst="line">
            <a:avLst/>
          </a:prstGeom>
          <a:noFill/>
          <a:ln w="76200">
            <a:solidFill>
              <a:schemeClr val="accent1"/>
            </a:solidFill>
            <a:round/>
            <a:headEnd/>
            <a:tailEnd type="triangle" w="med" len="med"/>
          </a:ln>
        </p:spPr>
        <p:txBody>
          <a:bodyPr wrap="none" anchor="ctr"/>
          <a:lstStyle/>
          <a:p>
            <a:endParaRPr lang="fr-FR"/>
          </a:p>
        </p:txBody>
      </p:sp>
      <p:sp>
        <p:nvSpPr>
          <p:cNvPr id="56350" name="Line 1054"/>
          <p:cNvSpPr>
            <a:spLocks noChangeShapeType="1"/>
          </p:cNvSpPr>
          <p:nvPr/>
        </p:nvSpPr>
        <p:spPr bwMode="auto">
          <a:xfrm>
            <a:off x="4114800" y="2209800"/>
            <a:ext cx="2362200" cy="76200"/>
          </a:xfrm>
          <a:prstGeom prst="line">
            <a:avLst/>
          </a:prstGeom>
          <a:noFill/>
          <a:ln w="76200">
            <a:solidFill>
              <a:srgbClr val="FF0066"/>
            </a:solidFill>
            <a:round/>
            <a:headEnd/>
            <a:tailEnd type="triangle" w="med" len="med"/>
          </a:ln>
        </p:spPr>
        <p:txBody>
          <a:bodyPr wrap="none" anchor="ctr"/>
          <a:lstStyle/>
          <a:p>
            <a:endParaRPr lang="fr-FR"/>
          </a:p>
        </p:txBody>
      </p:sp>
      <p:sp>
        <p:nvSpPr>
          <p:cNvPr id="56351" name="Line 1055"/>
          <p:cNvSpPr>
            <a:spLocks noChangeShapeType="1"/>
          </p:cNvSpPr>
          <p:nvPr/>
        </p:nvSpPr>
        <p:spPr bwMode="auto">
          <a:xfrm flipV="1">
            <a:off x="4343400" y="2438400"/>
            <a:ext cx="2046288" cy="614363"/>
          </a:xfrm>
          <a:prstGeom prst="line">
            <a:avLst/>
          </a:prstGeom>
          <a:noFill/>
          <a:ln w="76200">
            <a:solidFill>
              <a:srgbClr val="FF0066"/>
            </a:solidFill>
            <a:round/>
            <a:headEnd/>
            <a:tailEnd type="triangle" w="med" len="med"/>
          </a:ln>
        </p:spPr>
        <p:txBody>
          <a:bodyPr wrap="none" anchor="ctr"/>
          <a:lstStyle/>
          <a:p>
            <a:endParaRPr lang="fr-FR"/>
          </a:p>
        </p:txBody>
      </p:sp>
      <p:sp>
        <p:nvSpPr>
          <p:cNvPr id="56352" name="Line 1056"/>
          <p:cNvSpPr>
            <a:spLocks noChangeShapeType="1"/>
          </p:cNvSpPr>
          <p:nvPr/>
        </p:nvSpPr>
        <p:spPr bwMode="auto">
          <a:xfrm>
            <a:off x="3657600" y="3048000"/>
            <a:ext cx="2590800" cy="76200"/>
          </a:xfrm>
          <a:prstGeom prst="line">
            <a:avLst/>
          </a:prstGeom>
          <a:noFill/>
          <a:ln w="76200">
            <a:solidFill>
              <a:schemeClr val="accent2"/>
            </a:solidFill>
            <a:round/>
            <a:headEnd/>
            <a:tailEnd type="triangle" w="med" len="med"/>
          </a:ln>
        </p:spPr>
        <p:txBody>
          <a:bodyPr wrap="none" anchor="ctr"/>
          <a:lstStyle/>
          <a:p>
            <a:endParaRPr lang="fr-FR"/>
          </a:p>
        </p:txBody>
      </p:sp>
      <p:sp>
        <p:nvSpPr>
          <p:cNvPr id="56353" name="Line 1057"/>
          <p:cNvSpPr>
            <a:spLocks noChangeShapeType="1"/>
          </p:cNvSpPr>
          <p:nvPr/>
        </p:nvSpPr>
        <p:spPr bwMode="auto">
          <a:xfrm>
            <a:off x="2209800" y="2667000"/>
            <a:ext cx="4179888" cy="425450"/>
          </a:xfrm>
          <a:prstGeom prst="line">
            <a:avLst/>
          </a:prstGeom>
          <a:noFill/>
          <a:ln w="76200">
            <a:solidFill>
              <a:schemeClr val="accent2"/>
            </a:solidFill>
            <a:round/>
            <a:headEnd/>
            <a:tailEnd type="triangle" w="med" len="med"/>
          </a:ln>
        </p:spPr>
        <p:txBody>
          <a:bodyPr wrap="none" anchor="ctr"/>
          <a:lstStyle/>
          <a:p>
            <a:endParaRPr lang="fr-FR"/>
          </a:p>
        </p:txBody>
      </p:sp>
      <p:sp>
        <p:nvSpPr>
          <p:cNvPr id="56354" name="Line 1058"/>
          <p:cNvSpPr>
            <a:spLocks noChangeShapeType="1"/>
          </p:cNvSpPr>
          <p:nvPr/>
        </p:nvSpPr>
        <p:spPr bwMode="auto">
          <a:xfrm flipV="1">
            <a:off x="4713288" y="4267200"/>
            <a:ext cx="1611312" cy="279400"/>
          </a:xfrm>
          <a:prstGeom prst="line">
            <a:avLst/>
          </a:prstGeom>
          <a:noFill/>
          <a:ln w="76200">
            <a:solidFill>
              <a:srgbClr val="99CCFF"/>
            </a:solidFill>
            <a:round/>
            <a:headEnd/>
            <a:tailEnd type="triangle" w="med" len="med"/>
          </a:ln>
        </p:spPr>
        <p:txBody>
          <a:bodyPr wrap="none" anchor="ctr"/>
          <a:lstStyle/>
          <a:p>
            <a:endParaRPr lang="fr-FR"/>
          </a:p>
        </p:txBody>
      </p:sp>
      <p:sp>
        <p:nvSpPr>
          <p:cNvPr id="56355" name="Line 1059"/>
          <p:cNvSpPr>
            <a:spLocks noChangeShapeType="1"/>
          </p:cNvSpPr>
          <p:nvPr/>
        </p:nvSpPr>
        <p:spPr bwMode="auto">
          <a:xfrm flipV="1">
            <a:off x="3733800" y="5105400"/>
            <a:ext cx="2667000" cy="533400"/>
          </a:xfrm>
          <a:prstGeom prst="line">
            <a:avLst/>
          </a:prstGeom>
          <a:noFill/>
          <a:ln w="76200">
            <a:solidFill>
              <a:srgbClr val="CC0066"/>
            </a:solidFill>
            <a:round/>
            <a:headEnd/>
            <a:tailEnd type="triangle" w="med" len="med"/>
          </a:ln>
        </p:spPr>
        <p:txBody>
          <a:bodyPr wrap="none" anchor="ctr"/>
          <a:lstStyle/>
          <a:p>
            <a:endParaRPr lang="fr-FR"/>
          </a:p>
        </p:txBody>
      </p:sp>
      <p:sp>
        <p:nvSpPr>
          <p:cNvPr id="56356" name="Line 1060"/>
          <p:cNvSpPr>
            <a:spLocks noChangeShapeType="1"/>
          </p:cNvSpPr>
          <p:nvPr/>
        </p:nvSpPr>
        <p:spPr bwMode="auto">
          <a:xfrm flipV="1">
            <a:off x="4495800" y="5867400"/>
            <a:ext cx="1752600" cy="0"/>
          </a:xfrm>
          <a:prstGeom prst="line">
            <a:avLst/>
          </a:prstGeom>
          <a:noFill/>
          <a:ln w="76200">
            <a:solidFill>
              <a:schemeClr val="tx1"/>
            </a:solidFill>
            <a:round/>
            <a:headEnd/>
            <a:tailEnd type="triangle" w="med" len="med"/>
          </a:ln>
        </p:spPr>
        <p:txBody>
          <a:bodyPr wrap="none" anchor="ctr"/>
          <a:lstStyle/>
          <a:p>
            <a:endParaRPr lang="fr-FR"/>
          </a:p>
        </p:txBody>
      </p:sp>
      <p:sp>
        <p:nvSpPr>
          <p:cNvPr id="56357" name="Text Box 1061"/>
          <p:cNvSpPr txBox="1">
            <a:spLocks noChangeArrowheads="1"/>
          </p:cNvSpPr>
          <p:nvPr/>
        </p:nvSpPr>
        <p:spPr bwMode="auto">
          <a:xfrm>
            <a:off x="5943600" y="4724400"/>
            <a:ext cx="336550" cy="457200"/>
          </a:xfrm>
          <a:prstGeom prst="rect">
            <a:avLst/>
          </a:prstGeom>
          <a:noFill/>
          <a:ln w="9525">
            <a:noFill/>
            <a:miter lim="800000"/>
            <a:headEnd/>
            <a:tailEnd/>
          </a:ln>
        </p:spPr>
        <p:txBody>
          <a:bodyPr wrap="none">
            <a:spAutoFit/>
          </a:bodyPr>
          <a:lstStyle/>
          <a:p>
            <a:r>
              <a:rPr lang="fr-FR">
                <a:solidFill>
                  <a:srgbClr val="CC0066"/>
                </a:solidFill>
              </a:rPr>
              <a:t>0</a:t>
            </a:r>
            <a:endParaRPr lang="fr-FR"/>
          </a:p>
        </p:txBody>
      </p:sp>
      <p:sp>
        <p:nvSpPr>
          <p:cNvPr id="56358" name="Text Box 1062"/>
          <p:cNvSpPr txBox="1">
            <a:spLocks noChangeArrowheads="1"/>
          </p:cNvSpPr>
          <p:nvPr/>
        </p:nvSpPr>
        <p:spPr bwMode="auto">
          <a:xfrm>
            <a:off x="5105400" y="3962400"/>
            <a:ext cx="1143000" cy="457200"/>
          </a:xfrm>
          <a:prstGeom prst="rect">
            <a:avLst/>
          </a:prstGeom>
          <a:noFill/>
          <a:ln w="9525">
            <a:noFill/>
            <a:miter lim="800000"/>
            <a:headEnd/>
            <a:tailEnd/>
          </a:ln>
        </p:spPr>
        <p:txBody>
          <a:bodyPr>
            <a:spAutoFit/>
          </a:bodyPr>
          <a:lstStyle/>
          <a:p>
            <a:r>
              <a:rPr lang="fr-FR">
                <a:solidFill>
                  <a:srgbClr val="99CCFF"/>
                </a:solidFill>
              </a:rPr>
              <a:t>+2(+3)</a:t>
            </a:r>
            <a:endParaRPr lang="fr-FR"/>
          </a:p>
        </p:txBody>
      </p:sp>
      <p:sp>
        <p:nvSpPr>
          <p:cNvPr id="56359" name="Text Box 1063"/>
          <p:cNvSpPr txBox="1">
            <a:spLocks noChangeArrowheads="1"/>
          </p:cNvSpPr>
          <p:nvPr/>
        </p:nvSpPr>
        <p:spPr bwMode="auto">
          <a:xfrm>
            <a:off x="4543425" y="3035300"/>
            <a:ext cx="1108075" cy="457200"/>
          </a:xfrm>
          <a:prstGeom prst="rect">
            <a:avLst/>
          </a:prstGeom>
          <a:noFill/>
          <a:ln w="9525">
            <a:noFill/>
            <a:miter lim="800000"/>
            <a:headEnd/>
            <a:tailEnd/>
          </a:ln>
        </p:spPr>
        <p:txBody>
          <a:bodyPr>
            <a:spAutoFit/>
          </a:bodyPr>
          <a:lstStyle/>
          <a:p>
            <a:r>
              <a:rPr lang="fr-FR">
                <a:solidFill>
                  <a:schemeClr val="accent2"/>
                </a:solidFill>
              </a:rPr>
              <a:t>+3/5</a:t>
            </a:r>
            <a:endParaRPr lang="fr-FR"/>
          </a:p>
        </p:txBody>
      </p:sp>
      <p:sp>
        <p:nvSpPr>
          <p:cNvPr id="56360" name="Text Box 1064"/>
          <p:cNvSpPr txBox="1">
            <a:spLocks noChangeArrowheads="1"/>
          </p:cNvSpPr>
          <p:nvPr/>
        </p:nvSpPr>
        <p:spPr bwMode="auto">
          <a:xfrm>
            <a:off x="4876800" y="2209800"/>
            <a:ext cx="1363663" cy="457200"/>
          </a:xfrm>
          <a:prstGeom prst="rect">
            <a:avLst/>
          </a:prstGeom>
          <a:noFill/>
          <a:ln w="9525">
            <a:noFill/>
            <a:miter lim="800000"/>
            <a:headEnd/>
            <a:tailEnd/>
          </a:ln>
        </p:spPr>
        <p:txBody>
          <a:bodyPr>
            <a:spAutoFit/>
          </a:bodyPr>
          <a:lstStyle/>
          <a:p>
            <a:r>
              <a:rPr lang="fr-FR"/>
              <a:t>    </a:t>
            </a:r>
            <a:r>
              <a:rPr lang="fr-FR">
                <a:solidFill>
                  <a:srgbClr val="FF0066"/>
                </a:solidFill>
              </a:rPr>
              <a:t>+4/8</a:t>
            </a:r>
            <a:endParaRPr lang="fr-FR"/>
          </a:p>
        </p:txBody>
      </p:sp>
      <p:sp>
        <p:nvSpPr>
          <p:cNvPr id="56361" name="Text Box 1065"/>
          <p:cNvSpPr txBox="1">
            <a:spLocks noChangeArrowheads="1"/>
          </p:cNvSpPr>
          <p:nvPr/>
        </p:nvSpPr>
        <p:spPr bwMode="auto">
          <a:xfrm>
            <a:off x="5486400" y="1371600"/>
            <a:ext cx="806450" cy="457200"/>
          </a:xfrm>
          <a:prstGeom prst="rect">
            <a:avLst/>
          </a:prstGeom>
          <a:noFill/>
          <a:ln w="9525">
            <a:noFill/>
            <a:miter lim="800000"/>
            <a:headEnd/>
            <a:tailEnd/>
          </a:ln>
        </p:spPr>
        <p:txBody>
          <a:bodyPr>
            <a:spAutoFit/>
          </a:bodyPr>
          <a:lstStyle/>
          <a:p>
            <a:r>
              <a:rPr lang="fr-FR">
                <a:solidFill>
                  <a:schemeClr val="accent1"/>
                </a:solidFill>
              </a:rPr>
              <a:t>+8</a:t>
            </a:r>
          </a:p>
        </p:txBody>
      </p:sp>
      <p:sp>
        <p:nvSpPr>
          <p:cNvPr id="56362" name="Text Box 1068"/>
          <p:cNvSpPr txBox="1">
            <a:spLocks noChangeArrowheads="1"/>
          </p:cNvSpPr>
          <p:nvPr/>
        </p:nvSpPr>
        <p:spPr bwMode="auto">
          <a:xfrm>
            <a:off x="609600" y="4114800"/>
            <a:ext cx="762000" cy="457200"/>
          </a:xfrm>
          <a:prstGeom prst="rect">
            <a:avLst/>
          </a:prstGeom>
          <a:noFill/>
          <a:ln w="9525">
            <a:noFill/>
            <a:miter lim="800000"/>
            <a:headEnd/>
            <a:tailEnd/>
          </a:ln>
        </p:spPr>
        <p:txBody>
          <a:bodyPr>
            <a:spAutoFit/>
          </a:bodyPr>
          <a:lstStyle/>
          <a:p>
            <a:r>
              <a:rPr lang="fr-FR">
                <a:solidFill>
                  <a:schemeClr val="accent2"/>
                </a:solidFill>
              </a:rPr>
              <a:t>(+3)</a:t>
            </a:r>
          </a:p>
        </p:txBody>
      </p:sp>
      <p:sp>
        <p:nvSpPr>
          <p:cNvPr id="56363" name="Text Box 1069"/>
          <p:cNvSpPr txBox="1">
            <a:spLocks noChangeArrowheads="1"/>
          </p:cNvSpPr>
          <p:nvPr/>
        </p:nvSpPr>
        <p:spPr bwMode="auto">
          <a:xfrm>
            <a:off x="2209800" y="4267200"/>
            <a:ext cx="762000" cy="457200"/>
          </a:xfrm>
          <a:prstGeom prst="rect">
            <a:avLst/>
          </a:prstGeom>
          <a:noFill/>
          <a:ln w="9525">
            <a:noFill/>
            <a:miter lim="800000"/>
            <a:headEnd/>
            <a:tailEnd/>
          </a:ln>
        </p:spPr>
        <p:txBody>
          <a:bodyPr>
            <a:spAutoFit/>
          </a:bodyPr>
          <a:lstStyle/>
          <a:p>
            <a:r>
              <a:rPr lang="fr-FR">
                <a:solidFill>
                  <a:schemeClr val="accent2"/>
                </a:solidFill>
              </a:rPr>
              <a:t>(+2)</a:t>
            </a:r>
          </a:p>
        </p:txBody>
      </p:sp>
      <p:sp>
        <p:nvSpPr>
          <p:cNvPr id="56364" name="Text Box 1070"/>
          <p:cNvSpPr txBox="1">
            <a:spLocks noChangeArrowheads="1"/>
          </p:cNvSpPr>
          <p:nvPr/>
        </p:nvSpPr>
        <p:spPr bwMode="auto">
          <a:xfrm>
            <a:off x="3505200" y="3124200"/>
            <a:ext cx="762000" cy="457200"/>
          </a:xfrm>
          <a:prstGeom prst="rect">
            <a:avLst/>
          </a:prstGeom>
          <a:noFill/>
          <a:ln w="9525">
            <a:noFill/>
            <a:miter lim="800000"/>
            <a:headEnd/>
            <a:tailEnd/>
          </a:ln>
        </p:spPr>
        <p:txBody>
          <a:bodyPr>
            <a:spAutoFit/>
          </a:bodyPr>
          <a:lstStyle/>
          <a:p>
            <a:r>
              <a:rPr lang="fr-FR">
                <a:solidFill>
                  <a:schemeClr val="accent2"/>
                </a:solidFill>
              </a:rPr>
              <a:t>(+3)</a:t>
            </a:r>
          </a:p>
        </p:txBody>
      </p:sp>
      <p:pic>
        <p:nvPicPr>
          <p:cNvPr id="46" name="Image 45" descr="logolapp.JPG"/>
          <p:cNvPicPr>
            <a:picLocks noChangeAspect="1"/>
          </p:cNvPicPr>
          <p:nvPr/>
        </p:nvPicPr>
        <p:blipFill>
          <a:blip r:embed="rId3" cstate="print"/>
          <a:stretch>
            <a:fillRect/>
          </a:stretch>
        </p:blipFill>
        <p:spPr>
          <a:xfrm>
            <a:off x="571472" y="6286520"/>
            <a:ext cx="710431" cy="420996"/>
          </a:xfrm>
          <a:prstGeom prst="rect">
            <a:avLst/>
          </a:prstGeom>
        </p:spPr>
      </p:pic>
      <p:sp>
        <p:nvSpPr>
          <p:cNvPr id="47" name="Espace réservé du numéro de diapositive 46"/>
          <p:cNvSpPr>
            <a:spLocks noGrp="1"/>
          </p:cNvSpPr>
          <p:nvPr>
            <p:ph type="sldNum" sz="quarter" idx="12"/>
          </p:nvPr>
        </p:nvSpPr>
        <p:spPr/>
        <p:txBody>
          <a:bodyPr/>
          <a:lstStyle/>
          <a:p>
            <a:fld id="{CF4668DC-857F-487D-BFFA-8C0CA5037977}" type="slidenum">
              <a:rPr lang="fr-BE" smtClean="0"/>
              <a:pPr/>
              <a:t>10</a:t>
            </a:fld>
            <a:endParaRPr lang="fr-BE"/>
          </a:p>
        </p:txBody>
      </p:sp>
      <p:sp>
        <p:nvSpPr>
          <p:cNvPr id="48" name="Espace réservé du pied de page 47"/>
          <p:cNvSpPr>
            <a:spLocks noGrp="1"/>
          </p:cNvSpPr>
          <p:nvPr>
            <p:ph type="ftr" sz="quarter" idx="11"/>
          </p:nvPr>
        </p:nvSpPr>
        <p:spPr/>
        <p:txBody>
          <a:bodyPr/>
          <a:lstStyle/>
          <a:p>
            <a:r>
              <a:rPr lang="fr-FR" smtClean="0"/>
              <a:t>Présentation LAPP </a:t>
            </a:r>
            <a:endParaRPr lang="fr-BE"/>
          </a:p>
        </p:txBody>
      </p:sp>
      <p:sp>
        <p:nvSpPr>
          <p:cNvPr id="49" name="Espace réservé de la date 48"/>
          <p:cNvSpPr>
            <a:spLocks noGrp="1"/>
          </p:cNvSpPr>
          <p:nvPr>
            <p:ph type="dt" sz="half" idx="10"/>
          </p:nvPr>
        </p:nvSpPr>
        <p:spPr/>
        <p:txBody>
          <a:bodyPr/>
          <a:lstStyle/>
          <a:p>
            <a:pPr>
              <a:defRPr/>
            </a:pPr>
            <a:r>
              <a:rPr lang="fr-FR" smtClean="0"/>
              <a:t>11/03/2013</a:t>
            </a:r>
            <a:endParaRPr lang="fr-FR"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313" y="1556793"/>
            <a:ext cx="7772400" cy="2160240"/>
          </a:xfrm>
        </p:spPr>
        <p:txBody>
          <a:bodyPr>
            <a:noAutofit/>
          </a:bodyPr>
          <a:lstStyle/>
          <a:p>
            <a:pPr algn="ctr"/>
            <a:r>
              <a:rPr lang="fr-FR" sz="3600" dirty="0" smtClean="0">
                <a:solidFill>
                  <a:srgbClr val="FF0000"/>
                </a:solidFill>
              </a:rPr>
              <a:t>Un peu plus de détails:</a:t>
            </a:r>
          </a:p>
          <a:p>
            <a:pPr algn="ctr"/>
            <a:r>
              <a:rPr lang="fr-FR" sz="3600" dirty="0" smtClean="0">
                <a:solidFill>
                  <a:srgbClr val="FF0000"/>
                </a:solidFill>
              </a:rPr>
              <a:t>Pourquoi des accélérateurs de particules?</a:t>
            </a:r>
            <a:endParaRPr lang="fr-FR" sz="3600" dirty="0">
              <a:solidFill>
                <a:srgbClr val="FF0000"/>
              </a:solidFill>
            </a:endParaRPr>
          </a:p>
        </p:txBody>
      </p:sp>
      <p:sp>
        <p:nvSpPr>
          <p:cNvPr id="4" name="Espace réservé du pied de page 3"/>
          <p:cNvSpPr>
            <a:spLocks noGrp="1"/>
          </p:cNvSpPr>
          <p:nvPr>
            <p:ph type="ftr" sz="quarter" idx="11"/>
          </p:nvPr>
        </p:nvSpPr>
        <p:spPr/>
        <p:txBody>
          <a:bodyPr/>
          <a:lstStyle/>
          <a:p>
            <a:r>
              <a:rPr lang="fr-FR" b="1" dirty="0" smtClean="0">
                <a:solidFill>
                  <a:srgbClr val="FF0000"/>
                </a:solidFill>
              </a:rPr>
              <a:t>Présentation LAPP </a:t>
            </a:r>
            <a:endParaRPr lang="fr-BE" b="1" dirty="0">
              <a:solidFill>
                <a:srgbClr val="FF0000"/>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11</a:t>
            </a:fld>
            <a:endParaRPr lang="fr-BE"/>
          </a:p>
        </p:txBody>
      </p:sp>
      <p:sp>
        <p:nvSpPr>
          <p:cNvPr id="6" name="Espace réservé de la date 5"/>
          <p:cNvSpPr>
            <a:spLocks noGrp="1"/>
          </p:cNvSpPr>
          <p:nvPr>
            <p:ph type="dt" sz="half" idx="10"/>
          </p:nvPr>
        </p:nvSpPr>
        <p:spPr/>
        <p:txBody>
          <a:bodyPr/>
          <a:lstStyle/>
          <a:p>
            <a:pPr>
              <a:defRPr/>
            </a:pPr>
            <a:r>
              <a:rPr lang="fr-FR" b="1" smtClean="0">
                <a:solidFill>
                  <a:srgbClr val="00B0F0"/>
                </a:solidFill>
              </a:rPr>
              <a:t>11/03/2013</a:t>
            </a:r>
            <a:endParaRPr lang="fr-FR" b="1" dirty="0">
              <a:solidFill>
                <a:srgbClr val="00B0F0"/>
              </a:solidFill>
            </a:endParaRPr>
          </a:p>
        </p:txBody>
      </p:sp>
    </p:spTree>
    <p:extLst>
      <p:ext uri="{BB962C8B-B14F-4D97-AF65-F5344CB8AC3E}">
        <p14:creationId xmlns="" xmlns:p14="http://schemas.microsoft.com/office/powerpoint/2010/main" val="1159188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143000"/>
          </a:xfrm>
        </p:spPr>
        <p:txBody>
          <a:bodyPr/>
          <a:lstStyle/>
          <a:p>
            <a:r>
              <a:rPr lang="fr-FR" dirty="0" smtClean="0">
                <a:solidFill>
                  <a:schemeClr val="accent1"/>
                </a:solidFill>
                <a:latin typeface="Arial Narrow" pitchFamily="34" charset="0"/>
              </a:rPr>
              <a:t>La découverte des premières particules</a:t>
            </a:r>
            <a:endParaRPr lang="fr-FR" dirty="0">
              <a:solidFill>
                <a:schemeClr val="accent1"/>
              </a:solidFill>
              <a:latin typeface="Arial Narrow" pitchFamily="34" charset="0"/>
            </a:endParaRPr>
          </a:p>
        </p:txBody>
      </p:sp>
      <p:sp>
        <p:nvSpPr>
          <p:cNvPr id="3" name="Espace réservé du contenu 2"/>
          <p:cNvSpPr>
            <a:spLocks noGrp="1"/>
          </p:cNvSpPr>
          <p:nvPr>
            <p:ph idx="1"/>
          </p:nvPr>
        </p:nvSpPr>
        <p:spPr>
          <a:xfrm>
            <a:off x="683568" y="1196752"/>
            <a:ext cx="5987008" cy="2188840"/>
          </a:xfrm>
        </p:spPr>
        <p:txBody>
          <a:bodyPr>
            <a:normAutofit fontScale="92500" lnSpcReduction="20000"/>
          </a:bodyPr>
          <a:lstStyle/>
          <a:p>
            <a:pPr>
              <a:buNone/>
            </a:pPr>
            <a:r>
              <a:rPr lang="fr-FR" sz="2000" dirty="0" smtClean="0"/>
              <a:t>Les pions (ou mésons pi) ont été découverts en 1947 en envoyant un ballon sonde à de très hautes altitudes pour étudier les rayons cosmiques (flux de particules venant de l'univers: explosion d'étoile, soleil...). </a:t>
            </a:r>
          </a:p>
          <a:p>
            <a:pPr>
              <a:buNone/>
            </a:pPr>
            <a:endParaRPr lang="fr-FR" sz="2000" dirty="0" smtClean="0"/>
          </a:p>
          <a:p>
            <a:pPr>
              <a:buNone/>
            </a:pPr>
            <a:r>
              <a:rPr lang="fr-FR" sz="2000" dirty="0" smtClean="0"/>
              <a:t>Depuis de nombreuses particules subatomiques ont été découvertes en associant les quarks et/ou les </a:t>
            </a:r>
            <a:r>
              <a:rPr lang="fr-FR" sz="2000" dirty="0" err="1" smtClean="0"/>
              <a:t>anti-quarks</a:t>
            </a:r>
            <a:r>
              <a:rPr lang="fr-FR" sz="2000" dirty="0" smtClean="0"/>
              <a:t> selon des règles bien précises.</a:t>
            </a:r>
            <a:endParaRPr lang="fr-FR" sz="2000" dirty="0"/>
          </a:p>
        </p:txBody>
      </p:sp>
      <p:sp>
        <p:nvSpPr>
          <p:cNvPr id="4" name="Espace réservé du pied de page 3"/>
          <p:cNvSpPr>
            <a:spLocks noGrp="1"/>
          </p:cNvSpPr>
          <p:nvPr>
            <p:ph type="ftr" sz="quarter" idx="11"/>
          </p:nvPr>
        </p:nvSpPr>
        <p:spPr/>
        <p:txBody>
          <a:bodyPr/>
          <a:lstStyle/>
          <a:p>
            <a:r>
              <a:rPr lang="fr-FR" b="1" dirty="0" smtClean="0">
                <a:solidFill>
                  <a:srgbClr val="FF0000"/>
                </a:solidFill>
              </a:rPr>
              <a:t>Présentation LAPP </a:t>
            </a:r>
            <a:endParaRPr lang="fr-BE" b="1" dirty="0">
              <a:solidFill>
                <a:srgbClr val="FF0000"/>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12</a:t>
            </a:fld>
            <a:endParaRPr lang="fr-BE" dirty="0"/>
          </a:p>
        </p:txBody>
      </p:sp>
      <p:pic>
        <p:nvPicPr>
          <p:cNvPr id="3075" name="Picture 3"/>
          <p:cNvPicPr>
            <a:picLocks noChangeAspect="1" noChangeArrowheads="1"/>
          </p:cNvPicPr>
          <p:nvPr/>
        </p:nvPicPr>
        <p:blipFill>
          <a:blip r:embed="rId2" cstate="print"/>
          <a:srcRect/>
          <a:stretch>
            <a:fillRect/>
          </a:stretch>
        </p:blipFill>
        <p:spPr bwMode="auto">
          <a:xfrm>
            <a:off x="6732240" y="1237632"/>
            <a:ext cx="1872208" cy="2021179"/>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611560" y="3429000"/>
            <a:ext cx="3333750" cy="2962275"/>
          </a:xfrm>
          <a:prstGeom prst="rect">
            <a:avLst/>
          </a:prstGeom>
          <a:noFill/>
          <a:ln w="9525">
            <a:noFill/>
            <a:miter lim="800000"/>
            <a:headEnd/>
            <a:tailEnd/>
          </a:ln>
        </p:spPr>
      </p:pic>
      <p:sp>
        <p:nvSpPr>
          <p:cNvPr id="9" name="ZoneTexte 8"/>
          <p:cNvSpPr txBox="1"/>
          <p:nvPr/>
        </p:nvSpPr>
        <p:spPr>
          <a:xfrm>
            <a:off x="4067944" y="3429000"/>
            <a:ext cx="4536504" cy="2308324"/>
          </a:xfrm>
          <a:prstGeom prst="rect">
            <a:avLst/>
          </a:prstGeom>
          <a:noFill/>
        </p:spPr>
        <p:txBody>
          <a:bodyPr wrap="square" rtlCol="0">
            <a:spAutoFit/>
          </a:bodyPr>
          <a:lstStyle/>
          <a:p>
            <a:r>
              <a:rPr lang="fr-FR" dirty="0" smtClean="0"/>
              <a:t>Les nouvelles particules à découvrir sont très énergétiques (masse élevée).</a:t>
            </a:r>
          </a:p>
          <a:p>
            <a:endParaRPr lang="fr-FR" dirty="0" smtClean="0"/>
          </a:p>
          <a:p>
            <a:r>
              <a:rPr lang="fr-FR" dirty="0" smtClean="0"/>
              <a:t>Malheureusement, les nouvelles particules sont rares dans les rayons cosmiques.</a:t>
            </a:r>
          </a:p>
          <a:p>
            <a:endParaRPr lang="fr-FR" dirty="0" smtClean="0"/>
          </a:p>
          <a:p>
            <a:r>
              <a:rPr lang="fr-FR" dirty="0" smtClean="0"/>
              <a:t>Il faut une nouvelle technologie : les </a:t>
            </a:r>
            <a:r>
              <a:rPr lang="fr-FR" b="1" dirty="0" smtClean="0"/>
              <a:t>accélérateurs de particules.</a:t>
            </a:r>
            <a:endParaRPr lang="fr-FR" b="1" dirty="0"/>
          </a:p>
        </p:txBody>
      </p:sp>
      <p:sp>
        <p:nvSpPr>
          <p:cNvPr id="10" name="Espace réservé de la date 9"/>
          <p:cNvSpPr>
            <a:spLocks noGrp="1"/>
          </p:cNvSpPr>
          <p:nvPr>
            <p:ph type="dt" sz="half" idx="10"/>
          </p:nvPr>
        </p:nvSpPr>
        <p:spPr/>
        <p:txBody>
          <a:bodyPr/>
          <a:lstStyle/>
          <a:p>
            <a:pPr>
              <a:defRPr/>
            </a:pPr>
            <a:r>
              <a:rPr lang="fr-FR" b="1" smtClean="0">
                <a:solidFill>
                  <a:srgbClr val="00B0F0"/>
                </a:solidFill>
              </a:rPr>
              <a:t>11/03/2013</a:t>
            </a:r>
            <a:endParaRPr lang="fr-FR" b="1" dirty="0">
              <a:solidFill>
                <a:srgbClr val="00B0F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3"/>
          <p:cNvSpPr>
            <a:spLocks noChangeArrowheads="1"/>
          </p:cNvSpPr>
          <p:nvPr/>
        </p:nvSpPr>
        <p:spPr bwMode="auto">
          <a:xfrm>
            <a:off x="34925" y="6567488"/>
            <a:ext cx="1873250" cy="246062"/>
          </a:xfrm>
          <a:prstGeom prst="rect">
            <a:avLst/>
          </a:prstGeom>
          <a:noFill/>
          <a:ln w="9525">
            <a:noFill/>
            <a:miter lim="800000"/>
            <a:headEnd/>
            <a:tailEnd/>
          </a:ln>
        </p:spPr>
        <p:txBody>
          <a:bodyPr wrap="none">
            <a:spAutoFit/>
          </a:bodyPr>
          <a:lstStyle/>
          <a:p>
            <a:r>
              <a:rPr lang="en-GB" sz="1000">
                <a:solidFill>
                  <a:srgbClr val="FFFFFF"/>
                </a:solidFill>
                <a:latin typeface="Estrangelo Edessa" pitchFamily="66" charset="0"/>
                <a:ea typeface="KaiTi" pitchFamily="49" charset="-122"/>
                <a:cs typeface="Estrangelo Edessa" pitchFamily="66" charset="0"/>
              </a:rPr>
              <a:t>S. Viret, Masterclasses IPNL 2012</a:t>
            </a:r>
            <a:endParaRPr lang="fr-FR" sz="1000">
              <a:ea typeface="KaiTi" pitchFamily="49" charset="-122"/>
              <a:cs typeface="Estrangelo Edessa" pitchFamily="66" charset="0"/>
            </a:endParaRPr>
          </a:p>
        </p:txBody>
      </p:sp>
      <p:sp>
        <p:nvSpPr>
          <p:cNvPr id="4099" name="Rectangle 7"/>
          <p:cNvSpPr>
            <a:spLocks noChangeArrowheads="1"/>
          </p:cNvSpPr>
          <p:nvPr/>
        </p:nvSpPr>
        <p:spPr bwMode="auto">
          <a:xfrm>
            <a:off x="8855075" y="6608763"/>
            <a:ext cx="325438" cy="276225"/>
          </a:xfrm>
          <a:prstGeom prst="rect">
            <a:avLst/>
          </a:prstGeom>
          <a:noFill/>
          <a:ln w="9525">
            <a:noFill/>
            <a:miter lim="800000"/>
            <a:headEnd/>
            <a:tailEnd/>
          </a:ln>
        </p:spPr>
        <p:txBody>
          <a:bodyPr>
            <a:spAutoFit/>
          </a:bodyPr>
          <a:lstStyle/>
          <a:p>
            <a:pPr algn="ctr"/>
            <a:r>
              <a:rPr lang="en-GB" sz="1200">
                <a:solidFill>
                  <a:srgbClr val="FFFFFF"/>
                </a:solidFill>
                <a:latin typeface="Estrangelo Edessa" pitchFamily="66" charset="0"/>
                <a:ea typeface="KaiTi" pitchFamily="49" charset="-122"/>
                <a:cs typeface="Estrangelo Edessa" pitchFamily="66" charset="0"/>
              </a:rPr>
              <a:t>3</a:t>
            </a:r>
            <a:endParaRPr lang="fr-FR" sz="1200">
              <a:ea typeface="KaiTi" pitchFamily="49" charset="-122"/>
              <a:cs typeface="Estrangelo Edessa" pitchFamily="66" charset="0"/>
            </a:endParaRPr>
          </a:p>
        </p:txBody>
      </p:sp>
      <p:pic>
        <p:nvPicPr>
          <p:cNvPr id="4102" name="Picture 15"/>
          <p:cNvPicPr>
            <a:picLocks noChangeAspect="1" noChangeArrowheads="1"/>
          </p:cNvPicPr>
          <p:nvPr/>
        </p:nvPicPr>
        <p:blipFill>
          <a:blip r:embed="rId4" cstate="print">
            <a:clrChange>
              <a:clrFrom>
                <a:srgbClr val="FFFFFF"/>
              </a:clrFrom>
              <a:clrTo>
                <a:srgbClr val="FFFFFF">
                  <a:alpha val="0"/>
                </a:srgbClr>
              </a:clrTo>
            </a:clrChange>
            <a:lum bright="70000" contrast="-70000"/>
          </a:blip>
          <a:srcRect/>
          <a:stretch>
            <a:fillRect/>
          </a:stretch>
        </p:blipFill>
        <p:spPr bwMode="auto">
          <a:xfrm>
            <a:off x="8748713" y="44450"/>
            <a:ext cx="360362" cy="360363"/>
          </a:xfrm>
          <a:prstGeom prst="rect">
            <a:avLst/>
          </a:prstGeom>
          <a:noFill/>
          <a:ln w="9525">
            <a:noFill/>
            <a:miter lim="800000"/>
            <a:headEnd/>
            <a:tailEnd/>
          </a:ln>
        </p:spPr>
      </p:pic>
      <p:sp>
        <p:nvSpPr>
          <p:cNvPr id="35" name="Explosion 2 34"/>
          <p:cNvSpPr/>
          <p:nvPr/>
        </p:nvSpPr>
        <p:spPr>
          <a:xfrm>
            <a:off x="3707904" y="1844824"/>
            <a:ext cx="1368152" cy="698624"/>
          </a:xfrm>
          <a:prstGeom prst="irregularSeal2">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solidFill>
                  <a:schemeClr val="tx2"/>
                </a:solidFill>
                <a:latin typeface="Estrangelo Edessa" pitchFamily="66" charset="0"/>
                <a:cs typeface="Estrangelo Edessa" pitchFamily="66" charset="0"/>
              </a:rPr>
              <a:t>E</a:t>
            </a:r>
            <a:r>
              <a:rPr lang="fr-FR" sz="1400" b="1" baseline="-25000" dirty="0">
                <a:solidFill>
                  <a:schemeClr val="tx2"/>
                </a:solidFill>
                <a:latin typeface="Estrangelo Edessa" pitchFamily="66" charset="0"/>
                <a:cs typeface="Estrangelo Edessa" pitchFamily="66" charset="0"/>
              </a:rPr>
              <a:t>1</a:t>
            </a:r>
            <a:r>
              <a:rPr lang="fr-FR" sz="1400" b="1" dirty="0">
                <a:solidFill>
                  <a:schemeClr val="tx2"/>
                </a:solidFill>
                <a:latin typeface="Estrangelo Edessa" pitchFamily="66" charset="0"/>
                <a:cs typeface="Estrangelo Edessa" pitchFamily="66" charset="0"/>
              </a:rPr>
              <a:t>+E</a:t>
            </a:r>
            <a:r>
              <a:rPr lang="fr-FR" sz="1400" b="1" baseline="-25000" dirty="0">
                <a:solidFill>
                  <a:schemeClr val="tx2"/>
                </a:solidFill>
                <a:latin typeface="Estrangelo Edessa" pitchFamily="66" charset="0"/>
                <a:cs typeface="Estrangelo Edessa" pitchFamily="66" charset="0"/>
              </a:rPr>
              <a:t>2</a:t>
            </a:r>
          </a:p>
        </p:txBody>
      </p:sp>
      <p:sp>
        <p:nvSpPr>
          <p:cNvPr id="42" name="Ellipse 41"/>
          <p:cNvSpPr/>
          <p:nvPr/>
        </p:nvSpPr>
        <p:spPr bwMode="auto">
          <a:xfrm>
            <a:off x="683772" y="1989088"/>
            <a:ext cx="431844" cy="431800"/>
          </a:xfrm>
          <a:prstGeom prst="ellipse">
            <a:avLst/>
          </a:prstGeom>
          <a:gradFill flip="none" rotWithShape="1">
            <a:gsLst>
              <a:gs pos="0">
                <a:srgbClr val="C00000"/>
              </a:gs>
              <a:gs pos="0">
                <a:srgbClr val="FF0000"/>
              </a:gs>
              <a:gs pos="50000">
                <a:srgbClr val="FFC000"/>
              </a:gs>
              <a:gs pos="100000">
                <a:srgbClr val="FFFDD7"/>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solidFill>
                  <a:schemeClr val="tx2"/>
                </a:solidFill>
                <a:latin typeface="Estrangelo Edessa" pitchFamily="66" charset="0"/>
                <a:cs typeface="Estrangelo Edessa" pitchFamily="66" charset="0"/>
              </a:rPr>
              <a:t>E</a:t>
            </a:r>
            <a:r>
              <a:rPr lang="fr-FR" sz="1200" b="1" baseline="-25000" dirty="0">
                <a:solidFill>
                  <a:schemeClr val="tx2"/>
                </a:solidFill>
                <a:latin typeface="Estrangelo Edessa" pitchFamily="66" charset="0"/>
                <a:cs typeface="Estrangelo Edessa" pitchFamily="66" charset="0"/>
              </a:rPr>
              <a:t>1</a:t>
            </a:r>
          </a:p>
        </p:txBody>
      </p:sp>
      <p:sp>
        <p:nvSpPr>
          <p:cNvPr id="43" name="Ellipse 42"/>
          <p:cNvSpPr/>
          <p:nvPr/>
        </p:nvSpPr>
        <p:spPr bwMode="auto">
          <a:xfrm flipH="1">
            <a:off x="8028384" y="1988840"/>
            <a:ext cx="432048" cy="431800"/>
          </a:xfrm>
          <a:prstGeom prst="ellipse">
            <a:avLst/>
          </a:prstGeom>
          <a:gradFill flip="none" rotWithShape="1">
            <a:gsLst>
              <a:gs pos="0">
                <a:srgbClr val="C00000"/>
              </a:gs>
              <a:gs pos="0">
                <a:srgbClr val="FF0000"/>
              </a:gs>
              <a:gs pos="50000">
                <a:srgbClr val="FFC000"/>
              </a:gs>
              <a:gs pos="100000">
                <a:srgbClr val="FFFDD7"/>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solidFill>
                  <a:schemeClr val="tx2"/>
                </a:solidFill>
                <a:latin typeface="Estrangelo Edessa" pitchFamily="66" charset="0"/>
                <a:cs typeface="Estrangelo Edessa" pitchFamily="66" charset="0"/>
              </a:rPr>
              <a:t>E</a:t>
            </a:r>
            <a:r>
              <a:rPr lang="fr-FR" sz="1200" b="1" baseline="-25000" dirty="0">
                <a:solidFill>
                  <a:schemeClr val="tx2"/>
                </a:solidFill>
                <a:latin typeface="Estrangelo Edessa" pitchFamily="66" charset="0"/>
                <a:cs typeface="Estrangelo Edessa" pitchFamily="66" charset="0"/>
              </a:rPr>
              <a:t>2</a:t>
            </a:r>
          </a:p>
        </p:txBody>
      </p:sp>
      <p:sp>
        <p:nvSpPr>
          <p:cNvPr id="1043" name="ZoneTexte 29"/>
          <p:cNvSpPr txBox="1">
            <a:spLocks noChangeArrowheads="1"/>
          </p:cNvSpPr>
          <p:nvPr/>
        </p:nvSpPr>
        <p:spPr bwMode="auto">
          <a:xfrm>
            <a:off x="251520" y="2636912"/>
            <a:ext cx="8175636" cy="369332"/>
          </a:xfrm>
          <a:prstGeom prst="rect">
            <a:avLst/>
          </a:prstGeom>
          <a:noFill/>
          <a:ln w="9525">
            <a:noFill/>
            <a:miter lim="800000"/>
            <a:headEnd/>
            <a:tailEnd/>
          </a:ln>
        </p:spPr>
        <p:txBody>
          <a:bodyPr wrap="none">
            <a:spAutoFit/>
          </a:bodyPr>
          <a:lstStyle/>
          <a:p>
            <a:r>
              <a:rPr lang="fr-FR" dirty="0">
                <a:latin typeface="Arial Narrow" pitchFamily="34" charset="0"/>
                <a:cs typeface="Arial" pitchFamily="34" charset="0"/>
              </a:rPr>
              <a:t>→ </a:t>
            </a:r>
            <a:r>
              <a:rPr lang="fr-FR" b="1" u="sng" dirty="0">
                <a:latin typeface="Arial Narrow" pitchFamily="34" charset="0"/>
                <a:cs typeface="Estrangelo Edessa" pitchFamily="66" charset="0"/>
              </a:rPr>
              <a:t>Problème</a:t>
            </a:r>
            <a:r>
              <a:rPr lang="fr-FR" dirty="0">
                <a:latin typeface="Arial Narrow" pitchFamily="34" charset="0"/>
                <a:cs typeface="Estrangelo Edessa" pitchFamily="66" charset="0"/>
              </a:rPr>
              <a:t>: énergie disponible dans particule au repos au mieux de E=mc</a:t>
            </a:r>
            <a:r>
              <a:rPr lang="fr-FR" baseline="30000" dirty="0">
                <a:latin typeface="Arial Narrow" pitchFamily="34" charset="0"/>
                <a:cs typeface="Estrangelo Edessa" pitchFamily="66" charset="0"/>
              </a:rPr>
              <a:t>2</a:t>
            </a:r>
            <a:r>
              <a:rPr lang="fr-FR" dirty="0">
                <a:latin typeface="Arial Narrow" pitchFamily="34" charset="0"/>
                <a:cs typeface="Estrangelo Edessa" pitchFamily="66" charset="0"/>
              </a:rPr>
              <a:t>=1GeV (</a:t>
            </a:r>
            <a:r>
              <a:rPr lang="fr-FR" i="1" dirty="0">
                <a:latin typeface="Arial Narrow" pitchFamily="34" charset="0"/>
                <a:cs typeface="Estrangelo Edessa" pitchFamily="66" charset="0"/>
              </a:rPr>
              <a:t>proton</a:t>
            </a:r>
            <a:r>
              <a:rPr lang="fr-FR" dirty="0">
                <a:latin typeface="Arial Narrow" pitchFamily="34" charset="0"/>
                <a:cs typeface="Estrangelo Edessa" pitchFamily="66" charset="0"/>
              </a:rPr>
              <a:t>)   </a:t>
            </a:r>
          </a:p>
        </p:txBody>
      </p:sp>
      <p:grpSp>
        <p:nvGrpSpPr>
          <p:cNvPr id="2" name="Groupe 25"/>
          <p:cNvGrpSpPr>
            <a:grpSpLocks/>
          </p:cNvGrpSpPr>
          <p:nvPr/>
        </p:nvGrpSpPr>
        <p:grpSpPr bwMode="auto">
          <a:xfrm>
            <a:off x="179512" y="4005064"/>
            <a:ext cx="8726489" cy="1057275"/>
            <a:chOff x="251519" y="5373217"/>
            <a:chExt cx="8726810" cy="1059217"/>
          </a:xfrm>
        </p:grpSpPr>
        <p:sp>
          <p:nvSpPr>
            <p:cNvPr id="4124" name="ZoneTexte 27"/>
            <p:cNvSpPr txBox="1">
              <a:spLocks noChangeArrowheads="1"/>
            </p:cNvSpPr>
            <p:nvPr/>
          </p:nvSpPr>
          <p:spPr bwMode="auto">
            <a:xfrm>
              <a:off x="251519" y="5373217"/>
              <a:ext cx="8425941" cy="370010"/>
            </a:xfrm>
            <a:prstGeom prst="rect">
              <a:avLst/>
            </a:prstGeom>
            <a:noFill/>
            <a:ln w="9525">
              <a:noFill/>
              <a:miter lim="800000"/>
              <a:headEnd/>
              <a:tailEnd/>
            </a:ln>
          </p:spPr>
          <p:txBody>
            <a:bodyPr wrap="square">
              <a:spAutoFit/>
            </a:bodyPr>
            <a:lstStyle/>
            <a:p>
              <a:r>
                <a:rPr lang="fr-FR" dirty="0">
                  <a:latin typeface="Arial Narrow" pitchFamily="34" charset="0"/>
                  <a:cs typeface="Estrangelo Edessa" pitchFamily="66" charset="0"/>
                </a:rPr>
                <a:t>→ </a:t>
              </a:r>
              <a:r>
                <a:rPr lang="fr-FR" b="1" u="sng" dirty="0">
                  <a:latin typeface="Arial Narrow" pitchFamily="34" charset="0"/>
                  <a:cs typeface="Estrangelo Edessa" pitchFamily="66" charset="0"/>
                </a:rPr>
                <a:t>Exemple</a:t>
              </a:r>
              <a:r>
                <a:rPr lang="fr-FR" dirty="0">
                  <a:latin typeface="Arial Narrow" pitchFamily="34" charset="0"/>
                  <a:cs typeface="Estrangelo Edessa" pitchFamily="66" charset="0"/>
                </a:rPr>
                <a:t>: Au </a:t>
              </a:r>
              <a:r>
                <a:rPr lang="fr-FR" b="1" dirty="0">
                  <a:latin typeface="Arial Narrow" pitchFamily="34" charset="0"/>
                  <a:cs typeface="Estrangelo Edessa" pitchFamily="66" charset="0"/>
                </a:rPr>
                <a:t>LHC</a:t>
              </a:r>
              <a:r>
                <a:rPr lang="fr-FR" dirty="0">
                  <a:latin typeface="Arial Narrow" pitchFamily="34" charset="0"/>
                  <a:cs typeface="Estrangelo Edessa" pitchFamily="66" charset="0"/>
                </a:rPr>
                <a:t>, on a des protons avec </a:t>
              </a:r>
              <a:r>
                <a:rPr lang="fr-FR" b="1" i="1" dirty="0">
                  <a:latin typeface="Arial Narrow" pitchFamily="34" charset="0"/>
                  <a:cs typeface="Estrangelo Edessa" pitchFamily="66" charset="0"/>
                </a:rPr>
                <a:t>E</a:t>
              </a:r>
              <a:r>
                <a:rPr lang="fr-FR" b="1" i="1" baseline="-25000" dirty="0">
                  <a:latin typeface="Arial Narrow" pitchFamily="34" charset="0"/>
                  <a:cs typeface="Estrangelo Edessa" pitchFamily="66" charset="0"/>
                </a:rPr>
                <a:t> </a:t>
              </a:r>
              <a:r>
                <a:rPr lang="fr-FR" b="1" i="1" dirty="0">
                  <a:latin typeface="Arial Narrow" pitchFamily="34" charset="0"/>
                  <a:cs typeface="Estrangelo Edessa" pitchFamily="66" charset="0"/>
                </a:rPr>
                <a:t>=7000GeV</a:t>
              </a:r>
              <a:r>
                <a:rPr lang="fr-FR" dirty="0">
                  <a:latin typeface="Arial Narrow" pitchFamily="34" charset="0"/>
                  <a:cs typeface="Estrangelo Edessa" pitchFamily="66" charset="0"/>
                </a:rPr>
                <a:t>  </a:t>
              </a:r>
              <a:r>
                <a:rPr lang="fr-FR" dirty="0">
                  <a:latin typeface="Arial Narrow" pitchFamily="34" charset="0"/>
                  <a:cs typeface="Estrangelo Edessa" pitchFamily="66" charset="0"/>
                  <a:sym typeface="Symbol" pitchFamily="18" charset="2"/>
                </a:rPr>
                <a:t></a:t>
              </a:r>
              <a:r>
                <a:rPr lang="fr-FR" dirty="0">
                  <a:latin typeface="Arial Narrow" pitchFamily="34" charset="0"/>
                  <a:cs typeface="Estrangelo Edessa" pitchFamily="66" charset="0"/>
                </a:rPr>
                <a:t> </a:t>
              </a:r>
              <a:r>
                <a:rPr lang="fr-FR" b="1" i="1" dirty="0">
                  <a:solidFill>
                    <a:srgbClr val="FF0000"/>
                  </a:solidFill>
                  <a:latin typeface="Arial Narrow" pitchFamily="34" charset="0"/>
                  <a:cs typeface="Estrangelo Edessa" pitchFamily="66" charset="0"/>
                </a:rPr>
                <a:t>v= 0,999999991c</a:t>
              </a:r>
              <a:r>
                <a:rPr lang="fr-FR" dirty="0">
                  <a:solidFill>
                    <a:srgbClr val="FF0000"/>
                  </a:solidFill>
                  <a:latin typeface="Arial Narrow" pitchFamily="34" charset="0"/>
                  <a:cs typeface="Estrangelo Edessa" pitchFamily="66" charset="0"/>
                </a:rPr>
                <a:t> </a:t>
              </a:r>
            </a:p>
          </p:txBody>
        </p:sp>
        <p:sp>
          <p:nvSpPr>
            <p:cNvPr id="4125" name="ZoneTexte 29"/>
            <p:cNvSpPr txBox="1">
              <a:spLocks noChangeArrowheads="1"/>
            </p:cNvSpPr>
            <p:nvPr/>
          </p:nvSpPr>
          <p:spPr bwMode="auto">
            <a:xfrm>
              <a:off x="3420467" y="5733312"/>
              <a:ext cx="5557862" cy="338554"/>
            </a:xfrm>
            <a:prstGeom prst="rect">
              <a:avLst/>
            </a:prstGeom>
            <a:noFill/>
            <a:ln w="9525">
              <a:noFill/>
              <a:miter lim="800000"/>
              <a:headEnd/>
              <a:tailEnd/>
            </a:ln>
          </p:spPr>
          <p:txBody>
            <a:bodyPr>
              <a:spAutoFit/>
            </a:bodyPr>
            <a:lstStyle/>
            <a:p>
              <a:r>
                <a:rPr lang="fr-FR" sz="1600" i="1" dirty="0">
                  <a:latin typeface="Arial Narrow" pitchFamily="34" charset="0"/>
                  <a:cs typeface="Arial" pitchFamily="34" charset="0"/>
                </a:rPr>
                <a:t>→ </a:t>
              </a:r>
              <a:r>
                <a:rPr lang="fr-FR" sz="1600" i="1" dirty="0">
                  <a:latin typeface="Arial Narrow" pitchFamily="34" charset="0"/>
                  <a:cs typeface="Estrangelo Edessa" pitchFamily="66" charset="0"/>
                </a:rPr>
                <a:t>Seulement 11km/h de moins que la vitesse de la lumière…</a:t>
              </a:r>
            </a:p>
          </p:txBody>
        </p:sp>
        <p:sp>
          <p:nvSpPr>
            <p:cNvPr id="4126" name="ZoneTexte 29"/>
            <p:cNvSpPr txBox="1">
              <a:spLocks noChangeArrowheads="1"/>
            </p:cNvSpPr>
            <p:nvPr/>
          </p:nvSpPr>
          <p:spPr bwMode="auto">
            <a:xfrm>
              <a:off x="3420467" y="6093880"/>
              <a:ext cx="5557862" cy="338554"/>
            </a:xfrm>
            <a:prstGeom prst="rect">
              <a:avLst/>
            </a:prstGeom>
            <a:noFill/>
            <a:ln w="9525">
              <a:noFill/>
              <a:miter lim="800000"/>
              <a:headEnd/>
              <a:tailEnd/>
            </a:ln>
          </p:spPr>
          <p:txBody>
            <a:bodyPr>
              <a:spAutoFit/>
            </a:bodyPr>
            <a:lstStyle/>
            <a:p>
              <a:r>
                <a:rPr lang="fr-FR" sz="1600" i="1" dirty="0">
                  <a:latin typeface="Arial Narrow" pitchFamily="34" charset="0"/>
                  <a:cs typeface="Arial" pitchFamily="34" charset="0"/>
                </a:rPr>
                <a:t>→ </a:t>
              </a:r>
              <a:r>
                <a:rPr lang="fr-FR" sz="1600" i="1" dirty="0">
                  <a:latin typeface="Arial Narrow" pitchFamily="34" charset="0"/>
                  <a:cs typeface="Estrangelo Edessa" pitchFamily="66" charset="0"/>
                </a:rPr>
                <a:t>On va donc devoir accélérer beaucoup….</a:t>
              </a:r>
            </a:p>
          </p:txBody>
        </p:sp>
      </p:grpSp>
      <p:sp>
        <p:nvSpPr>
          <p:cNvPr id="17" name="ZoneTexte 15"/>
          <p:cNvSpPr txBox="1">
            <a:spLocks noChangeArrowheads="1"/>
          </p:cNvSpPr>
          <p:nvPr/>
        </p:nvSpPr>
        <p:spPr bwMode="auto">
          <a:xfrm>
            <a:off x="179512" y="1052736"/>
            <a:ext cx="8755730" cy="369332"/>
          </a:xfrm>
          <a:prstGeom prst="rect">
            <a:avLst/>
          </a:prstGeom>
          <a:noFill/>
          <a:ln w="9525">
            <a:noFill/>
            <a:miter lim="800000"/>
            <a:headEnd/>
            <a:tailEnd/>
          </a:ln>
        </p:spPr>
        <p:txBody>
          <a:bodyPr wrap="none">
            <a:spAutoFit/>
          </a:bodyPr>
          <a:lstStyle/>
          <a:p>
            <a:r>
              <a:rPr lang="fr-FR" dirty="0">
                <a:latin typeface="Arial Narrow" pitchFamily="34" charset="0"/>
                <a:cs typeface="Estrangelo Edessa" pitchFamily="66" charset="0"/>
              </a:rPr>
              <a:t>→ </a:t>
            </a:r>
            <a:r>
              <a:rPr lang="fr-FR" b="1" u="sng" dirty="0">
                <a:latin typeface="Arial Narrow" pitchFamily="34" charset="0"/>
                <a:cs typeface="Estrangelo Edessa" pitchFamily="66" charset="0"/>
              </a:rPr>
              <a:t>Question</a:t>
            </a:r>
            <a:r>
              <a:rPr lang="fr-FR" dirty="0">
                <a:latin typeface="Arial Narrow" pitchFamily="34" charset="0"/>
                <a:cs typeface="Estrangelo Edessa" pitchFamily="66" charset="0"/>
              </a:rPr>
              <a:t>: comment </a:t>
            </a:r>
            <a:r>
              <a:rPr lang="fr-FR" dirty="0" smtClean="0">
                <a:latin typeface="Arial Narrow" pitchFamily="34" charset="0"/>
                <a:cs typeface="Estrangelo Edessa" pitchFamily="66" charset="0"/>
              </a:rPr>
              <a:t>créer une nouvelle particule dont la masse est au niveau du </a:t>
            </a:r>
            <a:r>
              <a:rPr lang="fr-FR" dirty="0" err="1" smtClean="0">
                <a:latin typeface="Arial Narrow" pitchFamily="34" charset="0"/>
                <a:cs typeface="Estrangelo Edessa" pitchFamily="66" charset="0"/>
              </a:rPr>
              <a:t>TeV</a:t>
            </a:r>
            <a:r>
              <a:rPr lang="fr-FR" dirty="0" smtClean="0">
                <a:latin typeface="Arial Narrow" pitchFamily="34" charset="0"/>
                <a:cs typeface="Estrangelo Edessa" pitchFamily="66" charset="0"/>
              </a:rPr>
              <a:t> (</a:t>
            </a:r>
            <a:r>
              <a:rPr lang="fr-FR" b="1" i="1" dirty="0" smtClean="0">
                <a:solidFill>
                  <a:srgbClr val="FF0000"/>
                </a:solidFill>
                <a:latin typeface="Arial Narrow" pitchFamily="34" charset="0"/>
                <a:cs typeface="Estrangelo Edessa" pitchFamily="66" charset="0"/>
              </a:rPr>
              <a:t>1000GeV  </a:t>
            </a:r>
            <a:r>
              <a:rPr lang="fr-FR" dirty="0" smtClean="0">
                <a:latin typeface="Arial Narrow" pitchFamily="34" charset="0"/>
                <a:cs typeface="Estrangelo Edessa" pitchFamily="66" charset="0"/>
              </a:rPr>
              <a:t>) </a:t>
            </a:r>
            <a:endParaRPr lang="fr-FR" dirty="0">
              <a:latin typeface="Arial Narrow" pitchFamily="34" charset="0"/>
              <a:cs typeface="Estrangelo Edessa" pitchFamily="66" charset="0"/>
            </a:endParaRPr>
          </a:p>
        </p:txBody>
      </p:sp>
      <p:sp>
        <p:nvSpPr>
          <p:cNvPr id="18" name="ZoneTexte 15"/>
          <p:cNvSpPr txBox="1">
            <a:spLocks noChangeArrowheads="1"/>
          </p:cNvSpPr>
          <p:nvPr/>
        </p:nvSpPr>
        <p:spPr bwMode="auto">
          <a:xfrm>
            <a:off x="179512" y="1412776"/>
            <a:ext cx="7050328" cy="369332"/>
          </a:xfrm>
          <a:prstGeom prst="rect">
            <a:avLst/>
          </a:prstGeom>
          <a:noFill/>
          <a:ln w="9525">
            <a:noFill/>
            <a:miter lim="800000"/>
            <a:headEnd/>
            <a:tailEnd/>
          </a:ln>
        </p:spPr>
        <p:txBody>
          <a:bodyPr wrap="none">
            <a:spAutoFit/>
          </a:bodyPr>
          <a:lstStyle/>
          <a:p>
            <a:r>
              <a:rPr lang="fr-FR" dirty="0">
                <a:latin typeface="Arial Narrow" pitchFamily="34" charset="0"/>
                <a:cs typeface="Estrangelo Edessa" pitchFamily="66" charset="0"/>
              </a:rPr>
              <a:t>→ </a:t>
            </a:r>
            <a:r>
              <a:rPr lang="fr-FR" b="1" u="sng" dirty="0">
                <a:latin typeface="Arial Narrow" pitchFamily="34" charset="0"/>
                <a:cs typeface="Estrangelo Edessa" pitchFamily="66" charset="0"/>
              </a:rPr>
              <a:t>Réponse</a:t>
            </a:r>
            <a:r>
              <a:rPr lang="fr-FR" dirty="0">
                <a:latin typeface="Arial Narrow" pitchFamily="34" charset="0"/>
                <a:cs typeface="Estrangelo Edessa" pitchFamily="66" charset="0"/>
              </a:rPr>
              <a:t>: en envoyant 2 particules de 500GeV </a:t>
            </a:r>
            <a:r>
              <a:rPr lang="fr-FR" dirty="0" smtClean="0">
                <a:latin typeface="Arial Narrow" pitchFamily="34" charset="0"/>
                <a:cs typeface="Estrangelo Edessa" pitchFamily="66" charset="0"/>
              </a:rPr>
              <a:t>(au moins) l’une </a:t>
            </a:r>
            <a:r>
              <a:rPr lang="fr-FR" dirty="0">
                <a:latin typeface="Arial Narrow" pitchFamily="34" charset="0"/>
                <a:cs typeface="Estrangelo Edessa" pitchFamily="66" charset="0"/>
              </a:rPr>
              <a:t>contre l’autre.</a:t>
            </a:r>
          </a:p>
        </p:txBody>
      </p:sp>
      <p:grpSp>
        <p:nvGrpSpPr>
          <p:cNvPr id="3" name="Groupe 24"/>
          <p:cNvGrpSpPr>
            <a:grpSpLocks/>
          </p:cNvGrpSpPr>
          <p:nvPr/>
        </p:nvGrpSpPr>
        <p:grpSpPr bwMode="auto">
          <a:xfrm>
            <a:off x="179512" y="3068960"/>
            <a:ext cx="8640514" cy="863600"/>
            <a:chOff x="107504" y="4149080"/>
            <a:chExt cx="7992888" cy="864096"/>
          </a:xfrm>
        </p:grpSpPr>
        <p:sp>
          <p:nvSpPr>
            <p:cNvPr id="4118" name="ZoneTexte 29"/>
            <p:cNvSpPr txBox="1">
              <a:spLocks noChangeArrowheads="1"/>
            </p:cNvSpPr>
            <p:nvPr/>
          </p:nvSpPr>
          <p:spPr bwMode="auto">
            <a:xfrm>
              <a:off x="107504" y="4365104"/>
              <a:ext cx="3437084" cy="369544"/>
            </a:xfrm>
            <a:prstGeom prst="rect">
              <a:avLst/>
            </a:prstGeom>
            <a:noFill/>
            <a:ln w="9525">
              <a:noFill/>
              <a:miter lim="800000"/>
              <a:headEnd/>
              <a:tailEnd/>
            </a:ln>
          </p:spPr>
          <p:txBody>
            <a:bodyPr wrap="none">
              <a:spAutoFit/>
            </a:bodyPr>
            <a:lstStyle/>
            <a:p>
              <a:r>
                <a:rPr lang="fr-FR" dirty="0">
                  <a:latin typeface="Arial Narrow" pitchFamily="34" charset="0"/>
                  <a:cs typeface="Estrangelo Edessa" pitchFamily="66" charset="0"/>
                </a:rPr>
                <a:t>→ </a:t>
              </a:r>
              <a:r>
                <a:rPr lang="fr-FR" b="1" u="sng" dirty="0">
                  <a:latin typeface="Arial Narrow" pitchFamily="34" charset="0"/>
                  <a:cs typeface="Estrangelo Edessa" pitchFamily="66" charset="0"/>
                </a:rPr>
                <a:t>Solution</a:t>
              </a:r>
              <a:r>
                <a:rPr lang="fr-FR" b="1" dirty="0">
                  <a:latin typeface="Arial Narrow" pitchFamily="34" charset="0"/>
                  <a:cs typeface="Estrangelo Edessa" pitchFamily="66" charset="0"/>
                </a:rPr>
                <a:t>:</a:t>
              </a:r>
              <a:r>
                <a:rPr lang="fr-FR" dirty="0">
                  <a:latin typeface="Arial Narrow" pitchFamily="34" charset="0"/>
                  <a:cs typeface="Estrangelo Edessa" pitchFamily="66" charset="0"/>
                </a:rPr>
                <a:t> accélérer les particules   </a:t>
              </a:r>
            </a:p>
          </p:txBody>
        </p:sp>
        <p:graphicFrame>
          <p:nvGraphicFramePr>
            <p:cNvPr id="4119" name="Object 2"/>
            <p:cNvGraphicFramePr>
              <a:graphicFrameLocks noChangeAspect="1"/>
            </p:cNvGraphicFramePr>
            <p:nvPr/>
          </p:nvGraphicFramePr>
          <p:xfrm>
            <a:off x="4355976" y="4152751"/>
            <a:ext cx="1092200" cy="860425"/>
          </p:xfrm>
          <a:graphic>
            <a:graphicData uri="http://schemas.openxmlformats.org/presentationml/2006/ole">
              <p:oleObj spid="_x0000_s1026" name="Équation" r:id="rId5" imgW="762000" imgH="647700" progId="Equation.3">
                <p:embed/>
              </p:oleObj>
            </a:graphicData>
          </a:graphic>
        </p:graphicFrame>
        <p:sp>
          <p:nvSpPr>
            <p:cNvPr id="19" name="Flèche droite 18"/>
            <p:cNvSpPr/>
            <p:nvPr/>
          </p:nvSpPr>
          <p:spPr>
            <a:xfrm>
              <a:off x="3347521" y="4436583"/>
              <a:ext cx="792145" cy="21602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0" name="Ellipse 19"/>
            <p:cNvSpPr/>
            <p:nvPr/>
          </p:nvSpPr>
          <p:spPr>
            <a:xfrm>
              <a:off x="5004835" y="4436583"/>
              <a:ext cx="431791" cy="3605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122" name="ZoneTexte 20"/>
            <p:cNvSpPr txBox="1">
              <a:spLocks noChangeArrowheads="1"/>
            </p:cNvSpPr>
            <p:nvPr/>
          </p:nvSpPr>
          <p:spPr bwMode="auto">
            <a:xfrm>
              <a:off x="6660232" y="4149080"/>
              <a:ext cx="1440160" cy="831474"/>
            </a:xfrm>
            <a:prstGeom prst="rect">
              <a:avLst/>
            </a:prstGeom>
            <a:solidFill>
              <a:srgbClr val="FEF994"/>
            </a:solidFill>
            <a:ln w="25400">
              <a:solidFill>
                <a:srgbClr val="FF0000"/>
              </a:solidFill>
              <a:miter lim="800000"/>
              <a:headEnd/>
              <a:tailEnd/>
            </a:ln>
          </p:spPr>
          <p:txBody>
            <a:bodyPr>
              <a:spAutoFit/>
            </a:bodyPr>
            <a:lstStyle/>
            <a:p>
              <a:r>
                <a:rPr lang="fr-FR" sz="1600" b="1" dirty="0">
                  <a:solidFill>
                    <a:schemeClr val="tx1"/>
                  </a:solidFill>
                  <a:latin typeface="Arial Narrow" pitchFamily="34" charset="0"/>
                  <a:cs typeface="Estrangelo Edessa" pitchFamily="66" charset="0"/>
                </a:rPr>
                <a:t>Si </a:t>
              </a:r>
              <a:r>
                <a:rPr lang="fr-FR" sz="1600" b="1" i="1" dirty="0">
                  <a:solidFill>
                    <a:schemeClr val="tx1"/>
                  </a:solidFill>
                  <a:latin typeface="Arial Narrow" pitchFamily="34" charset="0"/>
                  <a:cs typeface="Estrangelo Edessa" pitchFamily="66" charset="0"/>
                </a:rPr>
                <a:t>v</a:t>
              </a:r>
              <a:r>
                <a:rPr lang="fr-FR" sz="1600" b="1" dirty="0">
                  <a:solidFill>
                    <a:schemeClr val="tx1"/>
                  </a:solidFill>
                  <a:latin typeface="Arial Narrow" pitchFamily="34" charset="0"/>
                  <a:cs typeface="Estrangelo Edessa" pitchFamily="66" charset="0"/>
                </a:rPr>
                <a:t> approche </a:t>
              </a:r>
              <a:r>
                <a:rPr lang="fr-FR" sz="1600" b="1" i="1" dirty="0">
                  <a:solidFill>
                    <a:schemeClr val="tx1"/>
                  </a:solidFill>
                  <a:latin typeface="Arial Narrow" pitchFamily="34" charset="0"/>
                  <a:cs typeface="Estrangelo Edessa" pitchFamily="66" charset="0"/>
                </a:rPr>
                <a:t>c</a:t>
              </a:r>
              <a:r>
                <a:rPr lang="fr-FR" sz="1600" b="1" dirty="0">
                  <a:solidFill>
                    <a:schemeClr val="tx1"/>
                  </a:solidFill>
                  <a:latin typeface="Arial Narrow" pitchFamily="34" charset="0"/>
                  <a:cs typeface="Estrangelo Edessa" pitchFamily="66" charset="0"/>
                </a:rPr>
                <a:t>, </a:t>
              </a:r>
              <a:r>
                <a:rPr lang="fr-FR" sz="1600" b="1" i="1" dirty="0">
                  <a:solidFill>
                    <a:schemeClr val="tx1"/>
                  </a:solidFill>
                  <a:latin typeface="Arial Narrow" pitchFamily="34" charset="0"/>
                  <a:cs typeface="Estrangelo Edessa" pitchFamily="66" charset="0"/>
                </a:rPr>
                <a:t>E</a:t>
              </a:r>
              <a:r>
                <a:rPr lang="fr-FR" sz="1600" b="1" dirty="0">
                  <a:solidFill>
                    <a:schemeClr val="tx1"/>
                  </a:solidFill>
                  <a:latin typeface="Arial Narrow" pitchFamily="34" charset="0"/>
                  <a:cs typeface="Estrangelo Edessa" pitchFamily="66" charset="0"/>
                </a:rPr>
                <a:t> devient très élevé</a:t>
              </a:r>
            </a:p>
          </p:txBody>
        </p:sp>
        <p:cxnSp>
          <p:nvCxnSpPr>
            <p:cNvPr id="23" name="Connecteur en arc 22"/>
            <p:cNvCxnSpPr>
              <a:stCxn id="20" idx="7"/>
              <a:endCxn id="4122" idx="1"/>
            </p:cNvCxnSpPr>
            <p:nvPr/>
          </p:nvCxnSpPr>
          <p:spPr>
            <a:xfrm rot="16200000" flipH="1">
              <a:off x="5979095" y="3883682"/>
              <a:ext cx="75430" cy="1286841"/>
            </a:xfrm>
            <a:prstGeom prst="curvedConnector4">
              <a:avLst>
                <a:gd name="adj1" fmla="val -303235"/>
                <a:gd name="adj2" fmla="val 52457"/>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5" name="Titre 1"/>
          <p:cNvSpPr txBox="1">
            <a:spLocks/>
          </p:cNvSpPr>
          <p:nvPr/>
        </p:nvSpPr>
        <p:spPr>
          <a:xfrm>
            <a:off x="539552" y="260648"/>
            <a:ext cx="8353623" cy="792088"/>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4400" b="0" i="0" u="none" strike="noStrike" kern="1200" cap="none" spc="0" normalizeH="0" baseline="0" noProof="0" dirty="0" smtClean="0">
                <a:ln>
                  <a:noFill/>
                </a:ln>
                <a:solidFill>
                  <a:schemeClr val="accent1"/>
                </a:solidFill>
                <a:effectLst/>
                <a:uLnTx/>
                <a:uFillTx/>
                <a:latin typeface="Arial Narrow" pitchFamily="34" charset="0"/>
                <a:ea typeface="+mj-ea"/>
                <a:cs typeface="+mj-cs"/>
              </a:rPr>
              <a:t>Créer de nouvelles particules massives</a:t>
            </a:r>
          </a:p>
        </p:txBody>
      </p:sp>
      <p:pic>
        <p:nvPicPr>
          <p:cNvPr id="26" name="Picture 2"/>
          <p:cNvPicPr>
            <a:picLocks noChangeAspect="1" noChangeArrowheads="1"/>
          </p:cNvPicPr>
          <p:nvPr/>
        </p:nvPicPr>
        <p:blipFill>
          <a:blip r:embed="rId6" cstate="print"/>
          <a:srcRect/>
          <a:stretch>
            <a:fillRect/>
          </a:stretch>
        </p:blipFill>
        <p:spPr bwMode="auto">
          <a:xfrm>
            <a:off x="755576" y="4941168"/>
            <a:ext cx="2310986" cy="1800200"/>
          </a:xfrm>
          <a:prstGeom prst="rect">
            <a:avLst/>
          </a:prstGeom>
          <a:noFill/>
          <a:ln w="9525">
            <a:noFill/>
            <a:miter lim="800000"/>
            <a:headEnd/>
            <a:tailEnd/>
          </a:ln>
        </p:spPr>
      </p:pic>
      <p:sp>
        <p:nvSpPr>
          <p:cNvPr id="27" name="ZoneTexte 26"/>
          <p:cNvSpPr txBox="1"/>
          <p:nvPr/>
        </p:nvSpPr>
        <p:spPr>
          <a:xfrm>
            <a:off x="3491880" y="5157192"/>
            <a:ext cx="504056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2400" dirty="0" smtClean="0">
                <a:latin typeface="Arial Narrow" pitchFamily="34" charset="0"/>
              </a:rPr>
              <a:t>A partir du principe d'équivalence E = mc</a:t>
            </a:r>
            <a:r>
              <a:rPr lang="fr-FR" sz="2400" baseline="30000" dirty="0" smtClean="0">
                <a:latin typeface="Arial Narrow" pitchFamily="34" charset="0"/>
              </a:rPr>
              <a:t>2</a:t>
            </a:r>
            <a:r>
              <a:rPr lang="fr-FR" sz="2400" dirty="0" smtClean="0">
                <a:latin typeface="Arial Narrow" pitchFamily="34" charset="0"/>
              </a:rPr>
              <a:t>, on peut créer de la masse (particules) à partir de l'énergie</a:t>
            </a:r>
          </a:p>
        </p:txBody>
      </p:sp>
      <p:sp>
        <p:nvSpPr>
          <p:cNvPr id="28" name="Espace réservé de la date 27"/>
          <p:cNvSpPr>
            <a:spLocks noGrp="1"/>
          </p:cNvSpPr>
          <p:nvPr>
            <p:ph type="dt" sz="half" idx="10"/>
          </p:nvPr>
        </p:nvSpPr>
        <p:spPr/>
        <p:txBody>
          <a:bodyPr/>
          <a:lstStyle/>
          <a:p>
            <a:pPr>
              <a:defRPr/>
            </a:pPr>
            <a:r>
              <a:rPr lang="fr-FR" smtClean="0"/>
              <a:t>11/03/2013</a:t>
            </a:r>
            <a:endParaRPr lang="fr-FR" dirty="0"/>
          </a:p>
        </p:txBody>
      </p:sp>
      <p:sp>
        <p:nvSpPr>
          <p:cNvPr id="29" name="Espace réservé du numéro de diapositive 28"/>
          <p:cNvSpPr>
            <a:spLocks noGrp="1"/>
          </p:cNvSpPr>
          <p:nvPr>
            <p:ph type="sldNum" sz="quarter" idx="12"/>
          </p:nvPr>
        </p:nvSpPr>
        <p:spPr/>
        <p:txBody>
          <a:bodyPr/>
          <a:lstStyle/>
          <a:p>
            <a:pPr>
              <a:defRPr/>
            </a:pPr>
            <a:fld id="{2A926D31-2C0C-4E38-AE5D-66022EC96D7E}" type="slidenum">
              <a:rPr lang="fr-FR" smtClean="0"/>
              <a:pPr>
                <a:defRPr/>
              </a:pPr>
              <a:t>13</a:t>
            </a:fld>
            <a:endParaRPr lang="fr-FR" dirty="0"/>
          </a:p>
        </p:txBody>
      </p:sp>
      <p:sp>
        <p:nvSpPr>
          <p:cNvPr id="30" name="Espace réservé du pied de page 29"/>
          <p:cNvSpPr>
            <a:spLocks noGrp="1"/>
          </p:cNvSpPr>
          <p:nvPr>
            <p:ph type="ftr" sz="quarter" idx="11"/>
          </p:nvPr>
        </p:nvSpPr>
        <p:spPr/>
        <p:txBody>
          <a:bodyPr/>
          <a:lstStyle/>
          <a:p>
            <a:pPr>
              <a:defRPr/>
            </a:pPr>
            <a:r>
              <a:rPr lang="fr-FR" dirty="0" smtClean="0"/>
              <a:t>Présentation LAPP </a:t>
            </a: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childTnLst>
                                </p:cTn>
                              </p:par>
                              <p:par>
                                <p:cTn id="26" presetID="63" presetClass="path" presetSubtype="0" repeatCount="indefinite" accel="50000" fill="hold" nodeType="withEffect">
                                  <p:stCondLst>
                                    <p:cond delay="0"/>
                                  </p:stCondLst>
                                  <p:endCondLst>
                                    <p:cond evt="onNext" delay="0">
                                      <p:tgtEl>
                                        <p:sldTgt/>
                                      </p:tgtEl>
                                    </p:cond>
                                  </p:endCondLst>
                                  <p:childTnLst>
                                    <p:animMotion origin="layout" path="M 2.5E-6 2.98936E-6 L 0.38576 2.98936E-6 " pathEditMode="relative" rAng="0" ptsTypes="AA">
                                      <p:cBhvr>
                                        <p:cTn id="27" dur="1000" fill="hold"/>
                                        <p:tgtEl>
                                          <p:spTgt spid="42"/>
                                        </p:tgtEl>
                                        <p:attrNameLst>
                                          <p:attrName>ppt_x</p:attrName>
                                          <p:attrName>ppt_y</p:attrName>
                                        </p:attrNameLst>
                                      </p:cBhvr>
                                      <p:rCtr x="193" y="0"/>
                                    </p:animMotion>
                                  </p:childTnLst>
                                  <p:subTnLst>
                                    <p:set>
                                      <p:cBhvr override="childStyle">
                                        <p:cTn dur="1" fill="hold" display="0" masterRel="sameClick" afterEffect="1">
                                          <p:stCondLst>
                                            <p:cond evt="end" delay="0">
                                              <p:tn val="26"/>
                                            </p:cond>
                                          </p:stCondLst>
                                        </p:cTn>
                                        <p:tgtEl>
                                          <p:spTgt spid="42"/>
                                        </p:tgtEl>
                                        <p:attrNameLst>
                                          <p:attrName>style.visibility</p:attrName>
                                        </p:attrNameLst>
                                      </p:cBhvr>
                                      <p:to>
                                        <p:strVal val="hidden"/>
                                      </p:to>
                                    </p:set>
                                  </p:subTnLst>
                                </p:cTn>
                              </p:par>
                              <p:par>
                                <p:cTn id="28" presetID="35" presetClass="path" presetSubtype="0" repeatCount="indefinite" accel="50000" fill="hold" nodeType="withEffect">
                                  <p:stCondLst>
                                    <p:cond delay="0"/>
                                  </p:stCondLst>
                                  <p:endCondLst>
                                    <p:cond evt="onNext" delay="0">
                                      <p:tgtEl>
                                        <p:sldTgt/>
                                      </p:tgtEl>
                                    </p:cond>
                                  </p:endCondLst>
                                  <p:childTnLst>
                                    <p:animMotion origin="layout" path="M -2.5E-6 2.98936E-6 L -0.40937 2.98936E-6 " pathEditMode="relative" rAng="0" ptsTypes="AA">
                                      <p:cBhvr>
                                        <p:cTn id="29" dur="1000" fill="hold"/>
                                        <p:tgtEl>
                                          <p:spTgt spid="43"/>
                                        </p:tgtEl>
                                        <p:attrNameLst>
                                          <p:attrName>ppt_x</p:attrName>
                                          <p:attrName>ppt_y</p:attrName>
                                        </p:attrNameLst>
                                      </p:cBhvr>
                                      <p:rCtr x="-205" y="0"/>
                                    </p:animMotion>
                                  </p:childTnLst>
                                  <p:subTnLst>
                                    <p:set>
                                      <p:cBhvr override="childStyle">
                                        <p:cTn dur="1" fill="hold" display="0" masterRel="sameClick" afterEffect="1">
                                          <p:stCondLst>
                                            <p:cond evt="end" delay="0">
                                              <p:tn val="28"/>
                                            </p:cond>
                                          </p:stCondLst>
                                        </p:cTn>
                                        <p:tgtEl>
                                          <p:spTgt spid="43"/>
                                        </p:tgtEl>
                                        <p:attrNameLst>
                                          <p:attrName>style.visibility</p:attrName>
                                        </p:attrNameLst>
                                      </p:cBhvr>
                                      <p:to>
                                        <p:strVal val="hidden"/>
                                      </p:to>
                                    </p:set>
                                  </p:subTnLst>
                                </p:cTn>
                              </p:par>
                            </p:childTnLst>
                          </p:cTn>
                        </p:par>
                        <p:par>
                          <p:cTn id="30" fill="hold">
                            <p:stCondLst>
                              <p:cond delay="1000"/>
                            </p:stCondLst>
                            <p:childTnLst>
                              <p:par>
                                <p:cTn id="31" presetID="1" presetClass="exit" presetSubtype="0" fill="hold" nodeType="afterEffect">
                                  <p:stCondLst>
                                    <p:cond delay="0"/>
                                  </p:stCondLst>
                                  <p:childTnLst>
                                    <p:set>
                                      <p:cBhvr>
                                        <p:cTn id="32" dur="1" fill="hold">
                                          <p:stCondLst>
                                            <p:cond delay="0"/>
                                          </p:stCondLst>
                                        </p:cTn>
                                        <p:tgtEl>
                                          <p:spTgt spid="43"/>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2"/>
                                        </p:tgtEl>
                                        <p:attrNameLst>
                                          <p:attrName>style.visibility</p:attrName>
                                        </p:attrNameLst>
                                      </p:cBhvr>
                                      <p:to>
                                        <p:strVal val="hidden"/>
                                      </p:to>
                                    </p:set>
                                  </p:childTnLst>
                                </p:cTn>
                              </p:par>
                            </p:childTnLst>
                          </p:cTn>
                        </p:par>
                        <p:par>
                          <p:cTn id="35" fill="hold">
                            <p:stCondLst>
                              <p:cond delay="1000"/>
                            </p:stCondLst>
                            <p:childTnLst>
                              <p:par>
                                <p:cTn id="36" presetID="1" presetClass="entr" presetSubtype="0"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4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3" grpId="0"/>
      <p:bldP spid="17" grpId="0"/>
      <p:bldP spid="18" grpId="0"/>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457200" y="274638"/>
            <a:ext cx="8229600" cy="796925"/>
          </a:xfrm>
        </p:spPr>
        <p:txBody>
          <a:bodyPr/>
          <a:lstStyle/>
          <a:p>
            <a:r>
              <a:rPr lang="fr-FR" dirty="0" smtClean="0">
                <a:solidFill>
                  <a:schemeClr val="accent1"/>
                </a:solidFill>
                <a:latin typeface="Arial Narrow" pitchFamily="34" charset="0"/>
              </a:rPr>
              <a:t>Accélérateurs de particules (CERN)</a:t>
            </a:r>
          </a:p>
        </p:txBody>
      </p:sp>
      <p:sp>
        <p:nvSpPr>
          <p:cNvPr id="3" name="Espace réservé du pied de page 2"/>
          <p:cNvSpPr>
            <a:spLocks noGrp="1"/>
          </p:cNvSpPr>
          <p:nvPr>
            <p:ph type="ftr" sz="quarter" idx="11"/>
          </p:nvPr>
        </p:nvSpPr>
        <p:spPr/>
        <p:txBody>
          <a:bodyPr/>
          <a:lstStyle/>
          <a:p>
            <a:pPr>
              <a:defRPr/>
            </a:pPr>
            <a:r>
              <a:rPr lang="fr-FR" b="1" dirty="0" smtClean="0">
                <a:solidFill>
                  <a:srgbClr val="FF0000"/>
                </a:solidFill>
              </a:rPr>
              <a:t>Présentation LAPP </a:t>
            </a:r>
            <a:endParaRPr lang="fr-BE" b="1" dirty="0">
              <a:solidFill>
                <a:srgbClr val="FF0000"/>
              </a:solidFill>
            </a:endParaRPr>
          </a:p>
        </p:txBody>
      </p:sp>
      <p:sp>
        <p:nvSpPr>
          <p:cNvPr id="16388" name="ZoneTexte 3"/>
          <p:cNvSpPr txBox="1">
            <a:spLocks noChangeArrowheads="1"/>
          </p:cNvSpPr>
          <p:nvPr/>
        </p:nvSpPr>
        <p:spPr bwMode="auto">
          <a:xfrm>
            <a:off x="642938" y="1000125"/>
            <a:ext cx="8143875" cy="1200150"/>
          </a:xfrm>
          <a:prstGeom prst="rect">
            <a:avLst/>
          </a:prstGeom>
          <a:noFill/>
          <a:ln w="9525">
            <a:noFill/>
            <a:miter lim="800000"/>
            <a:headEnd/>
            <a:tailEnd/>
          </a:ln>
        </p:spPr>
        <p:txBody>
          <a:bodyPr>
            <a:spAutoFit/>
          </a:bodyPr>
          <a:lstStyle/>
          <a:p>
            <a:r>
              <a:rPr lang="fr-FR" sz="2400" dirty="0">
                <a:latin typeface="Arial Narrow" pitchFamily="34" charset="0"/>
              </a:rPr>
              <a:t>Instruments qui utilisent des </a:t>
            </a:r>
            <a:r>
              <a:rPr lang="fr-FR" sz="2400" b="1" dirty="0">
                <a:solidFill>
                  <a:srgbClr val="0000FF"/>
                </a:solidFill>
                <a:latin typeface="Arial Narrow" pitchFamily="34" charset="0"/>
              </a:rPr>
              <a:t>champs électriques </a:t>
            </a:r>
            <a:r>
              <a:rPr lang="fr-FR" sz="2400" dirty="0">
                <a:latin typeface="Arial Narrow" pitchFamily="34" charset="0"/>
              </a:rPr>
              <a:t>(accélération) et </a:t>
            </a:r>
            <a:r>
              <a:rPr lang="fr-FR" sz="2400" b="1" dirty="0">
                <a:solidFill>
                  <a:srgbClr val="FF0000"/>
                </a:solidFill>
                <a:latin typeface="Arial Narrow" pitchFamily="34" charset="0"/>
              </a:rPr>
              <a:t>magnétiques</a:t>
            </a:r>
            <a:r>
              <a:rPr lang="fr-FR" sz="2400" dirty="0">
                <a:latin typeface="Arial Narrow" pitchFamily="34" charset="0"/>
              </a:rPr>
              <a:t> (guidage) pour accélérer des particules chargées et leur communiquer de l'énergie</a:t>
            </a:r>
          </a:p>
        </p:txBody>
      </p:sp>
      <p:pic>
        <p:nvPicPr>
          <p:cNvPr id="16389" name="Picture 2"/>
          <p:cNvPicPr>
            <a:picLocks noChangeAspect="1" noChangeArrowheads="1"/>
          </p:cNvPicPr>
          <p:nvPr/>
        </p:nvPicPr>
        <p:blipFill>
          <a:blip r:embed="rId2" cstate="print"/>
          <a:srcRect/>
          <a:stretch>
            <a:fillRect/>
          </a:stretch>
        </p:blipFill>
        <p:spPr bwMode="auto">
          <a:xfrm>
            <a:off x="3714750" y="2786063"/>
            <a:ext cx="4762500" cy="3095625"/>
          </a:xfrm>
          <a:prstGeom prst="rect">
            <a:avLst/>
          </a:prstGeom>
          <a:noFill/>
          <a:ln w="9525">
            <a:noFill/>
            <a:miter lim="800000"/>
            <a:headEnd/>
            <a:tailEnd/>
          </a:ln>
        </p:spPr>
      </p:pic>
      <p:sp>
        <p:nvSpPr>
          <p:cNvPr id="16390" name="ZoneTexte 5"/>
          <p:cNvSpPr txBox="1">
            <a:spLocks noChangeArrowheads="1"/>
          </p:cNvSpPr>
          <p:nvPr/>
        </p:nvSpPr>
        <p:spPr bwMode="auto">
          <a:xfrm>
            <a:off x="6715125" y="5357813"/>
            <a:ext cx="1817688" cy="369887"/>
          </a:xfrm>
          <a:prstGeom prst="rect">
            <a:avLst/>
          </a:prstGeom>
          <a:solidFill>
            <a:schemeClr val="bg1"/>
          </a:solidFill>
          <a:ln w="9525">
            <a:solidFill>
              <a:srgbClr val="FF0000"/>
            </a:solidFill>
            <a:miter lim="800000"/>
            <a:headEnd/>
            <a:tailEnd/>
          </a:ln>
        </p:spPr>
        <p:txBody>
          <a:bodyPr>
            <a:spAutoFit/>
          </a:bodyPr>
          <a:lstStyle/>
          <a:p>
            <a:r>
              <a:rPr lang="fr-FR" b="1" dirty="0">
                <a:solidFill>
                  <a:srgbClr val="FF0000"/>
                </a:solidFill>
                <a:latin typeface="Arial Narrow" pitchFamily="34" charset="0"/>
              </a:rPr>
              <a:t>électroaimants</a:t>
            </a:r>
          </a:p>
        </p:txBody>
      </p:sp>
      <p:sp>
        <p:nvSpPr>
          <p:cNvPr id="16391" name="ZoneTexte 6"/>
          <p:cNvSpPr txBox="1">
            <a:spLocks noChangeArrowheads="1"/>
          </p:cNvSpPr>
          <p:nvPr/>
        </p:nvSpPr>
        <p:spPr bwMode="auto">
          <a:xfrm>
            <a:off x="7215188" y="4500563"/>
            <a:ext cx="1273175" cy="369887"/>
          </a:xfrm>
          <a:prstGeom prst="rect">
            <a:avLst/>
          </a:prstGeom>
          <a:solidFill>
            <a:schemeClr val="bg1"/>
          </a:solidFill>
          <a:ln w="9525">
            <a:noFill/>
            <a:miter lim="800000"/>
            <a:headEnd/>
            <a:tailEnd/>
          </a:ln>
        </p:spPr>
        <p:txBody>
          <a:bodyPr wrap="none">
            <a:spAutoFit/>
          </a:bodyPr>
          <a:lstStyle/>
          <a:p>
            <a:r>
              <a:rPr lang="fr-FR" b="1"/>
              <a:t>Tube à vide</a:t>
            </a:r>
          </a:p>
        </p:txBody>
      </p:sp>
      <p:sp>
        <p:nvSpPr>
          <p:cNvPr id="16392" name="ZoneTexte 7"/>
          <p:cNvSpPr txBox="1">
            <a:spLocks noChangeArrowheads="1"/>
          </p:cNvSpPr>
          <p:nvPr/>
        </p:nvSpPr>
        <p:spPr bwMode="auto">
          <a:xfrm>
            <a:off x="4643438" y="2133600"/>
            <a:ext cx="2428875" cy="646331"/>
          </a:xfrm>
          <a:prstGeom prst="rect">
            <a:avLst/>
          </a:prstGeom>
          <a:solidFill>
            <a:schemeClr val="bg1"/>
          </a:solidFill>
          <a:ln w="9525">
            <a:noFill/>
            <a:miter lim="800000"/>
            <a:headEnd/>
            <a:tailEnd/>
          </a:ln>
        </p:spPr>
        <p:txBody>
          <a:bodyPr>
            <a:spAutoFit/>
          </a:bodyPr>
          <a:lstStyle/>
          <a:p>
            <a:r>
              <a:rPr lang="fr-FR" b="1" dirty="0">
                <a:solidFill>
                  <a:srgbClr val="0000FF"/>
                </a:solidFill>
                <a:latin typeface="Arial Narrow" pitchFamily="34" charset="0"/>
              </a:rPr>
              <a:t>Cavité d’accélération Haute Fréquence</a:t>
            </a:r>
          </a:p>
        </p:txBody>
      </p:sp>
      <p:sp>
        <p:nvSpPr>
          <p:cNvPr id="16393" name="ZoneTexte 8"/>
          <p:cNvSpPr txBox="1">
            <a:spLocks noChangeArrowheads="1"/>
          </p:cNvSpPr>
          <p:nvPr/>
        </p:nvSpPr>
        <p:spPr bwMode="auto">
          <a:xfrm>
            <a:off x="4572000" y="5572125"/>
            <a:ext cx="2143125" cy="646113"/>
          </a:xfrm>
          <a:prstGeom prst="rect">
            <a:avLst/>
          </a:prstGeom>
          <a:solidFill>
            <a:schemeClr val="bg1"/>
          </a:solidFill>
          <a:ln w="9525">
            <a:noFill/>
            <a:miter lim="800000"/>
            <a:headEnd/>
            <a:tailEnd/>
          </a:ln>
        </p:spPr>
        <p:txBody>
          <a:bodyPr>
            <a:spAutoFit/>
          </a:bodyPr>
          <a:lstStyle/>
          <a:p>
            <a:r>
              <a:rPr lang="fr-FR" b="1" dirty="0">
                <a:solidFill>
                  <a:srgbClr val="0000FF"/>
                </a:solidFill>
                <a:latin typeface="Arial Narrow" pitchFamily="34" charset="0"/>
              </a:rPr>
              <a:t>Cavité d’accélération Haute Fréquence</a:t>
            </a:r>
          </a:p>
        </p:txBody>
      </p:sp>
      <p:sp>
        <p:nvSpPr>
          <p:cNvPr id="16394" name="ZoneTexte 9"/>
          <p:cNvSpPr txBox="1">
            <a:spLocks noChangeArrowheads="1"/>
          </p:cNvSpPr>
          <p:nvPr/>
        </p:nvSpPr>
        <p:spPr bwMode="auto">
          <a:xfrm>
            <a:off x="7143750" y="2428875"/>
            <a:ext cx="1820863" cy="369888"/>
          </a:xfrm>
          <a:prstGeom prst="rect">
            <a:avLst/>
          </a:prstGeom>
          <a:solidFill>
            <a:schemeClr val="bg1"/>
          </a:solidFill>
          <a:ln w="9525">
            <a:solidFill>
              <a:srgbClr val="FF0000"/>
            </a:solidFill>
            <a:miter lim="800000"/>
            <a:headEnd/>
            <a:tailEnd/>
          </a:ln>
        </p:spPr>
        <p:txBody>
          <a:bodyPr>
            <a:spAutoFit/>
          </a:bodyPr>
          <a:lstStyle/>
          <a:p>
            <a:r>
              <a:rPr lang="fr-FR" b="1" dirty="0">
                <a:solidFill>
                  <a:srgbClr val="FF0000"/>
                </a:solidFill>
                <a:latin typeface="Arial Narrow" pitchFamily="34" charset="0"/>
              </a:rPr>
              <a:t>électroaimants</a:t>
            </a:r>
          </a:p>
        </p:txBody>
      </p:sp>
      <p:cxnSp>
        <p:nvCxnSpPr>
          <p:cNvPr id="12" name="Connecteur droit avec flèche 11"/>
          <p:cNvCxnSpPr>
            <a:stCxn id="16394" idx="1"/>
          </p:cNvCxnSpPr>
          <p:nvPr/>
        </p:nvCxnSpPr>
        <p:spPr>
          <a:xfrm flipH="1">
            <a:off x="6786563" y="2613025"/>
            <a:ext cx="357187" cy="6731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42875" y="2286000"/>
            <a:ext cx="4500563" cy="101600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fr-FR" sz="2000" dirty="0">
                <a:latin typeface="Arial Narrow" pitchFamily="34" charset="0"/>
              </a:rPr>
              <a:t>En général on accélère:</a:t>
            </a:r>
          </a:p>
          <a:p>
            <a:pPr marL="342900" indent="-342900">
              <a:buFont typeface="Arial" pitchFamily="34" charset="0"/>
              <a:buChar char="•"/>
              <a:defRPr/>
            </a:pPr>
            <a:r>
              <a:rPr lang="fr-FR" sz="2000" dirty="0">
                <a:latin typeface="Arial Narrow" pitchFamily="34" charset="0"/>
              </a:rPr>
              <a:t>Des électrons e</a:t>
            </a:r>
            <a:r>
              <a:rPr lang="fr-FR" sz="2000" baseline="30000" dirty="0">
                <a:latin typeface="Arial Narrow" pitchFamily="34" charset="0"/>
              </a:rPr>
              <a:t>-</a:t>
            </a:r>
            <a:r>
              <a:rPr lang="fr-FR" sz="2000" dirty="0">
                <a:latin typeface="Arial Narrow" pitchFamily="34" charset="0"/>
              </a:rPr>
              <a:t> (antiélectrons e</a:t>
            </a:r>
            <a:r>
              <a:rPr lang="fr-FR" sz="2000" baseline="30000" dirty="0">
                <a:latin typeface="Arial Narrow" pitchFamily="34" charset="0"/>
              </a:rPr>
              <a:t>+</a:t>
            </a:r>
            <a:r>
              <a:rPr lang="fr-FR" sz="2000" dirty="0">
                <a:latin typeface="Arial Narrow" pitchFamily="34" charset="0"/>
              </a:rPr>
              <a:t>)</a:t>
            </a:r>
          </a:p>
          <a:p>
            <a:pPr marL="342900" indent="-342900">
              <a:buFont typeface="Arial" pitchFamily="34" charset="0"/>
              <a:buChar char="•"/>
              <a:defRPr/>
            </a:pPr>
            <a:r>
              <a:rPr lang="fr-FR" sz="2000" dirty="0">
                <a:latin typeface="Arial Narrow" pitchFamily="34" charset="0"/>
              </a:rPr>
              <a:t>Des protons p</a:t>
            </a:r>
            <a:r>
              <a:rPr lang="fr-FR" sz="2000" baseline="30000" dirty="0">
                <a:latin typeface="Arial Narrow" pitchFamily="34" charset="0"/>
              </a:rPr>
              <a:t>+</a:t>
            </a:r>
            <a:r>
              <a:rPr lang="fr-FR" sz="2000" dirty="0">
                <a:latin typeface="Arial Narrow" pitchFamily="34" charset="0"/>
              </a:rPr>
              <a:t> (</a:t>
            </a:r>
            <a:r>
              <a:rPr lang="fr-FR" sz="2000" dirty="0" err="1">
                <a:latin typeface="Arial Narrow" pitchFamily="34" charset="0"/>
              </a:rPr>
              <a:t>anti-protons</a:t>
            </a:r>
            <a:r>
              <a:rPr lang="fr-FR" sz="2000" dirty="0">
                <a:latin typeface="Arial Narrow" pitchFamily="34" charset="0"/>
              </a:rPr>
              <a:t> p</a:t>
            </a:r>
            <a:r>
              <a:rPr lang="fr-FR" sz="2000" baseline="30000" dirty="0">
                <a:latin typeface="Arial Narrow" pitchFamily="34" charset="0"/>
              </a:rPr>
              <a:t>-</a:t>
            </a:r>
            <a:r>
              <a:rPr lang="fr-FR" sz="2000" dirty="0">
                <a:latin typeface="Arial Narrow" pitchFamily="34" charset="0"/>
              </a:rPr>
              <a:t>)</a:t>
            </a:r>
          </a:p>
        </p:txBody>
      </p:sp>
      <p:sp>
        <p:nvSpPr>
          <p:cNvPr id="15" name="Espace réservé du numéro de diapositive 14"/>
          <p:cNvSpPr>
            <a:spLocks noGrp="1"/>
          </p:cNvSpPr>
          <p:nvPr>
            <p:ph type="sldNum" sz="quarter" idx="12"/>
          </p:nvPr>
        </p:nvSpPr>
        <p:spPr/>
        <p:txBody>
          <a:bodyPr/>
          <a:lstStyle/>
          <a:p>
            <a:pPr>
              <a:defRPr/>
            </a:pPr>
            <a:fld id="{4948B9FB-9D14-4A1F-81FB-072618C42B96}" type="slidenum">
              <a:rPr lang="fr-BE" smtClean="0"/>
              <a:pPr>
                <a:defRPr/>
              </a:pPr>
              <a:t>14</a:t>
            </a:fld>
            <a:endParaRPr lang="fr-BE" dirty="0"/>
          </a:p>
        </p:txBody>
      </p:sp>
      <p:sp>
        <p:nvSpPr>
          <p:cNvPr id="18" name="ZoneTexte 17"/>
          <p:cNvSpPr txBox="1"/>
          <p:nvPr/>
        </p:nvSpPr>
        <p:spPr>
          <a:xfrm>
            <a:off x="179388" y="3500438"/>
            <a:ext cx="3671887" cy="193992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fr-FR" sz="2400" dirty="0">
                <a:latin typeface="Arial Narrow" pitchFamily="34" charset="0"/>
              </a:rPr>
              <a:t>Principe: équivalence énergie-masse: E= </a:t>
            </a:r>
            <a:r>
              <a:rPr lang="fr-FR" sz="2400" dirty="0">
                <a:latin typeface="Symbol" pitchFamily="18" charset="2"/>
              </a:rPr>
              <a:t>g</a:t>
            </a:r>
            <a:r>
              <a:rPr lang="fr-FR" sz="2400" dirty="0"/>
              <a:t> </a:t>
            </a:r>
            <a:r>
              <a:rPr lang="fr-FR" sz="2400" dirty="0">
                <a:latin typeface="Arial Narrow" pitchFamily="34" charset="0"/>
              </a:rPr>
              <a:t>mc</a:t>
            </a:r>
            <a:r>
              <a:rPr lang="fr-FR" sz="2400" baseline="30000" dirty="0">
                <a:latin typeface="Arial Narrow" pitchFamily="34" charset="0"/>
              </a:rPr>
              <a:t>2</a:t>
            </a:r>
            <a:r>
              <a:rPr lang="fr-FR" sz="2400" dirty="0">
                <a:latin typeface="Arial Narrow" pitchFamily="34" charset="0"/>
              </a:rPr>
              <a:t>.</a:t>
            </a:r>
            <a:r>
              <a:rPr lang="fr-FR" sz="2400" baseline="30000" dirty="0">
                <a:latin typeface="Arial Narrow" pitchFamily="34" charset="0"/>
              </a:rPr>
              <a:t> </a:t>
            </a:r>
          </a:p>
          <a:p>
            <a:pPr algn="ctr">
              <a:defRPr/>
            </a:pPr>
            <a:r>
              <a:rPr lang="fr-FR" sz="2400" dirty="0">
                <a:latin typeface="Arial Narrow" pitchFamily="34" charset="0"/>
              </a:rPr>
              <a:t>Energie de l’accélérateur </a:t>
            </a:r>
            <a:r>
              <a:rPr lang="fr-FR" sz="2400" dirty="0">
                <a:latin typeface="Arial Narrow" pitchFamily="34" charset="0"/>
                <a:sym typeface="Symbol"/>
              </a:rPr>
              <a:t> création de nouvelles particules massives</a:t>
            </a:r>
            <a:r>
              <a:rPr lang="fr-FR" sz="2400" dirty="0">
                <a:latin typeface="Arial Narrow" pitchFamily="34" charset="0"/>
              </a:rPr>
              <a:t> </a:t>
            </a:r>
          </a:p>
        </p:txBody>
      </p:sp>
      <p:sp>
        <p:nvSpPr>
          <p:cNvPr id="19" name="Espace réservé de la date 18"/>
          <p:cNvSpPr>
            <a:spLocks noGrp="1"/>
          </p:cNvSpPr>
          <p:nvPr>
            <p:ph type="dt" sz="quarter" idx="10"/>
          </p:nvPr>
        </p:nvSpPr>
        <p:spPr/>
        <p:txBody>
          <a:bodyPr/>
          <a:lstStyle/>
          <a:p>
            <a:pPr>
              <a:defRPr/>
            </a:pPr>
            <a:r>
              <a:rPr lang="fr-FR" b="1" smtClean="0">
                <a:solidFill>
                  <a:srgbClr val="00B0F0"/>
                </a:solidFill>
              </a:rPr>
              <a:t>11/03/2013</a:t>
            </a:r>
            <a:endParaRPr lang="fr-FR" b="1" dirty="0">
              <a:solidFill>
                <a:srgbClr val="00B0F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288" y="115888"/>
            <a:ext cx="2357437" cy="1143000"/>
          </a:xfrm>
        </p:spPr>
        <p:txBody>
          <a:bodyPr/>
          <a:lstStyle/>
          <a:p>
            <a:r>
              <a:rPr lang="en-US" dirty="0" smtClean="0">
                <a:solidFill>
                  <a:schemeClr val="accent1"/>
                </a:solidFill>
                <a:latin typeface="Arial Narrow" pitchFamily="34" charset="0"/>
              </a:rPr>
              <a:t>le LHC</a:t>
            </a:r>
            <a:endParaRPr lang="fr-FR" dirty="0" smtClean="0">
              <a:solidFill>
                <a:schemeClr val="accent1"/>
              </a:solidFill>
              <a:latin typeface="Arial Narrow" pitchFamily="34" charset="0"/>
            </a:endParaRPr>
          </a:p>
        </p:txBody>
      </p:sp>
      <p:sp>
        <p:nvSpPr>
          <p:cNvPr id="11267" name="Text Box 9"/>
          <p:cNvSpPr txBox="1">
            <a:spLocks noChangeArrowheads="1"/>
          </p:cNvSpPr>
          <p:nvPr/>
        </p:nvSpPr>
        <p:spPr bwMode="auto">
          <a:xfrm>
            <a:off x="107950" y="2500313"/>
            <a:ext cx="2808288" cy="2678112"/>
          </a:xfrm>
          <a:prstGeom prst="rect">
            <a:avLst/>
          </a:prstGeom>
          <a:noFill/>
          <a:ln w="9525">
            <a:noFill/>
            <a:miter lim="800000"/>
            <a:headEnd/>
            <a:tailEnd/>
          </a:ln>
        </p:spPr>
        <p:txBody>
          <a:bodyPr>
            <a:spAutoFit/>
          </a:bodyPr>
          <a:lstStyle/>
          <a:p>
            <a:r>
              <a:rPr lang="fr-FR" sz="2400" b="1" dirty="0">
                <a:solidFill>
                  <a:srgbClr val="FF0000"/>
                </a:solidFill>
                <a:latin typeface="Arial Narrow" pitchFamily="34" charset="0"/>
              </a:rPr>
              <a:t>2009/2010: démarrage du  LHC (Large Hadron </a:t>
            </a:r>
            <a:r>
              <a:rPr lang="fr-FR" sz="2400" b="1" dirty="0" err="1">
                <a:solidFill>
                  <a:srgbClr val="FF0000"/>
                </a:solidFill>
                <a:latin typeface="Arial Narrow" pitchFamily="34" charset="0"/>
              </a:rPr>
              <a:t>Collider</a:t>
            </a:r>
            <a:r>
              <a:rPr lang="fr-FR" sz="2400" b="1" dirty="0">
                <a:solidFill>
                  <a:srgbClr val="FF0000"/>
                </a:solidFill>
                <a:latin typeface="Arial Narrow" pitchFamily="34" charset="0"/>
              </a:rPr>
              <a:t>),  le plus puissant accélérateur du monde, à 50kms d’Annecy </a:t>
            </a:r>
          </a:p>
        </p:txBody>
      </p:sp>
      <p:sp>
        <p:nvSpPr>
          <p:cNvPr id="11268" name="Text Box 10"/>
          <p:cNvSpPr txBox="1">
            <a:spLocks noChangeArrowheads="1"/>
          </p:cNvSpPr>
          <p:nvPr/>
        </p:nvSpPr>
        <p:spPr bwMode="auto">
          <a:xfrm>
            <a:off x="323850" y="1341438"/>
            <a:ext cx="2422525" cy="830262"/>
          </a:xfrm>
          <a:prstGeom prst="rect">
            <a:avLst/>
          </a:prstGeom>
          <a:noFill/>
          <a:ln w="9525">
            <a:solidFill>
              <a:srgbClr val="EAEAEA"/>
            </a:solidFill>
            <a:miter lim="800000"/>
            <a:headEnd/>
            <a:tailEnd/>
          </a:ln>
        </p:spPr>
        <p:txBody>
          <a:bodyPr>
            <a:spAutoFit/>
          </a:bodyPr>
          <a:lstStyle/>
          <a:p>
            <a:r>
              <a:rPr lang="fr-FR" sz="1600" b="1" dirty="0"/>
              <a:t>Lieu : CERN</a:t>
            </a:r>
          </a:p>
          <a:p>
            <a:r>
              <a:rPr lang="fr-FR" sz="1600" b="1" dirty="0"/>
              <a:t>Profondeur : 100 m</a:t>
            </a:r>
          </a:p>
          <a:p>
            <a:r>
              <a:rPr lang="fr-FR" sz="1600" b="1" dirty="0" err="1"/>
              <a:t>Circonf</a:t>
            </a:r>
            <a:r>
              <a:rPr lang="en-US" sz="1600" b="1" dirty="0"/>
              <a:t>é</a:t>
            </a:r>
            <a:r>
              <a:rPr lang="fr-FR" sz="1600" b="1" dirty="0" err="1"/>
              <a:t>rence</a:t>
            </a:r>
            <a:r>
              <a:rPr lang="fr-FR" sz="1600" b="1" dirty="0"/>
              <a:t> : 27 km</a:t>
            </a:r>
          </a:p>
        </p:txBody>
      </p:sp>
      <p:pic>
        <p:nvPicPr>
          <p:cNvPr id="11269" name="Picture 4" descr="colliding_beam"/>
          <p:cNvPicPr>
            <a:picLocks noChangeArrowheads="1"/>
          </p:cNvPicPr>
          <p:nvPr/>
        </p:nvPicPr>
        <p:blipFill>
          <a:blip r:embed="rId3" cstate="print"/>
          <a:srcRect/>
          <a:stretch>
            <a:fillRect/>
          </a:stretch>
        </p:blipFill>
        <p:spPr bwMode="auto">
          <a:xfrm>
            <a:off x="3059113" y="4724400"/>
            <a:ext cx="5354637" cy="787400"/>
          </a:xfrm>
          <a:prstGeom prst="rect">
            <a:avLst/>
          </a:prstGeom>
          <a:noFill/>
          <a:ln w="9525">
            <a:noFill/>
            <a:miter lim="800000"/>
            <a:headEnd/>
            <a:tailEnd/>
          </a:ln>
        </p:spPr>
      </p:pic>
      <p:sp>
        <p:nvSpPr>
          <p:cNvPr id="12" name="Text Box 7"/>
          <p:cNvSpPr txBox="1">
            <a:spLocks noChangeArrowheads="1"/>
          </p:cNvSpPr>
          <p:nvPr/>
        </p:nvSpPr>
        <p:spPr bwMode="auto">
          <a:xfrm>
            <a:off x="3132138" y="5661025"/>
            <a:ext cx="5286375" cy="70802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a:spcBef>
                <a:spcPct val="50000"/>
              </a:spcBef>
              <a:defRPr/>
            </a:pPr>
            <a:r>
              <a:rPr lang="fr-FR" sz="2000" b="1" dirty="0">
                <a:solidFill>
                  <a:srgbClr val="0070C0"/>
                </a:solidFill>
              </a:rPr>
              <a:t>E  = mc</a:t>
            </a:r>
            <a:r>
              <a:rPr lang="fr-FR" sz="2000" b="1" baseline="30000" dirty="0">
                <a:solidFill>
                  <a:srgbClr val="0070C0"/>
                </a:solidFill>
              </a:rPr>
              <a:t>2 </a:t>
            </a:r>
            <a:r>
              <a:rPr lang="fr-FR" sz="2000" b="1" dirty="0">
                <a:solidFill>
                  <a:srgbClr val="0070C0"/>
                </a:solidFill>
              </a:rPr>
              <a:t>= 14 </a:t>
            </a:r>
            <a:r>
              <a:rPr lang="fr-FR" sz="2000" b="1" dirty="0" err="1">
                <a:solidFill>
                  <a:srgbClr val="0070C0"/>
                </a:solidFill>
              </a:rPr>
              <a:t>TeV</a:t>
            </a:r>
            <a:r>
              <a:rPr lang="fr-FR" sz="2000" b="1" dirty="0">
                <a:solidFill>
                  <a:srgbClr val="0070C0"/>
                </a:solidFill>
              </a:rPr>
              <a:t> (énergie équivalente à environ 14000 fois la masse du proton)</a:t>
            </a:r>
          </a:p>
        </p:txBody>
      </p:sp>
      <p:pic>
        <p:nvPicPr>
          <p:cNvPr id="11271" name="Picture 2" descr="LHC-OverallView"/>
          <p:cNvPicPr>
            <a:picLocks noChangeAspect="1" noChangeArrowheads="1"/>
          </p:cNvPicPr>
          <p:nvPr/>
        </p:nvPicPr>
        <p:blipFill>
          <a:blip r:embed="rId4" cstate="print"/>
          <a:srcRect t="8064"/>
          <a:stretch>
            <a:fillRect/>
          </a:stretch>
        </p:blipFill>
        <p:spPr bwMode="auto">
          <a:xfrm>
            <a:off x="2857500" y="428625"/>
            <a:ext cx="5772150" cy="4286250"/>
          </a:xfrm>
          <a:prstGeom prst="rect">
            <a:avLst/>
          </a:prstGeom>
          <a:noFill/>
          <a:ln w="9525">
            <a:noFill/>
            <a:miter lim="800000"/>
            <a:headEnd/>
            <a:tailEnd/>
          </a:ln>
        </p:spPr>
      </p:pic>
      <p:sp>
        <p:nvSpPr>
          <p:cNvPr id="11272" name="Text Box 4"/>
          <p:cNvSpPr txBox="1">
            <a:spLocks noChangeArrowheads="1"/>
          </p:cNvSpPr>
          <p:nvPr/>
        </p:nvSpPr>
        <p:spPr bwMode="auto">
          <a:xfrm>
            <a:off x="0" y="4149725"/>
            <a:ext cx="2643188" cy="400050"/>
          </a:xfrm>
          <a:prstGeom prst="rect">
            <a:avLst/>
          </a:prstGeom>
          <a:noFill/>
          <a:ln w="9525">
            <a:noFill/>
            <a:miter lim="800000"/>
            <a:headEnd/>
            <a:tailEnd/>
          </a:ln>
        </p:spPr>
        <p:txBody>
          <a:bodyPr>
            <a:spAutoFit/>
          </a:bodyPr>
          <a:lstStyle/>
          <a:p>
            <a:pPr marL="457200" indent="-457200"/>
            <a:r>
              <a:rPr lang="fr-FR" sz="2000" b="1" i="1">
                <a:solidFill>
                  <a:srgbClr val="FF0000"/>
                </a:solidFill>
              </a:rPr>
              <a:t>	</a:t>
            </a:r>
            <a:endParaRPr lang="fr-FR" sz="2400"/>
          </a:p>
        </p:txBody>
      </p:sp>
      <p:sp>
        <p:nvSpPr>
          <p:cNvPr id="9" name="Espace réservé de la date 8"/>
          <p:cNvSpPr>
            <a:spLocks noGrp="1"/>
          </p:cNvSpPr>
          <p:nvPr>
            <p:ph type="dt" sz="half" idx="10"/>
          </p:nvPr>
        </p:nvSpPr>
        <p:spPr>
          <a:xfrm>
            <a:off x="1938338" y="6356350"/>
            <a:ext cx="1337518" cy="365125"/>
          </a:xfrm>
        </p:spPr>
        <p:txBody>
          <a:bodyPr/>
          <a:lstStyle/>
          <a:p>
            <a:pPr>
              <a:defRPr/>
            </a:pPr>
            <a:r>
              <a:rPr lang="fr-FR" b="1" smtClean="0">
                <a:solidFill>
                  <a:srgbClr val="00B0F0"/>
                </a:solidFill>
              </a:rPr>
              <a:t>11/03/2013</a:t>
            </a:r>
            <a:endParaRPr lang="fr-FR" b="1" dirty="0">
              <a:solidFill>
                <a:srgbClr val="00B0F0"/>
              </a:solidFill>
            </a:endParaRPr>
          </a:p>
        </p:txBody>
      </p:sp>
      <p:sp>
        <p:nvSpPr>
          <p:cNvPr id="10" name="Espace réservé du numéro de diapositive 9"/>
          <p:cNvSpPr>
            <a:spLocks noGrp="1"/>
          </p:cNvSpPr>
          <p:nvPr>
            <p:ph type="sldNum" sz="quarter" idx="12"/>
          </p:nvPr>
        </p:nvSpPr>
        <p:spPr/>
        <p:txBody>
          <a:bodyPr/>
          <a:lstStyle/>
          <a:p>
            <a:pPr>
              <a:defRPr/>
            </a:pPr>
            <a:fld id="{4D50A5A0-8F69-4B03-82FA-7B4673F28336}" type="slidenum">
              <a:rPr lang="fr-FR" smtClean="0"/>
              <a:pPr>
                <a:defRPr/>
              </a:pPr>
              <a:t>15</a:t>
            </a:fld>
            <a:endParaRPr lang="fr-FR"/>
          </a:p>
        </p:txBody>
      </p:sp>
      <p:sp>
        <p:nvSpPr>
          <p:cNvPr id="11" name="Espace réservé du pied de page 10"/>
          <p:cNvSpPr>
            <a:spLocks noGrp="1"/>
          </p:cNvSpPr>
          <p:nvPr>
            <p:ph type="ftr" sz="quarter" idx="11"/>
          </p:nvPr>
        </p:nvSpPr>
        <p:spPr/>
        <p:txBody>
          <a:bodyPr/>
          <a:lstStyle/>
          <a:p>
            <a:pPr algn="l">
              <a:defRPr/>
            </a:pPr>
            <a:r>
              <a:rPr lang="fr-FR" b="1" smtClean="0">
                <a:solidFill>
                  <a:srgbClr val="FF0000"/>
                </a:solidFill>
              </a:rPr>
              <a:t>Présentation LAPP </a:t>
            </a:r>
            <a:endParaRPr lang="fr-FR"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gen-2002-002"/>
          <p:cNvPicPr>
            <a:picLocks noChangeAspect="1" noChangeArrowheads="1"/>
          </p:cNvPicPr>
          <p:nvPr/>
        </p:nvPicPr>
        <p:blipFill>
          <a:blip r:embed="rId2" cstate="print"/>
          <a:srcRect t="10866" b="7086"/>
          <a:stretch>
            <a:fillRect/>
          </a:stretch>
        </p:blipFill>
        <p:spPr bwMode="auto">
          <a:xfrm>
            <a:off x="1763713" y="0"/>
            <a:ext cx="7380287" cy="4541838"/>
          </a:xfrm>
          <a:prstGeom prst="rect">
            <a:avLst/>
          </a:prstGeom>
          <a:noFill/>
          <a:ln w="9525">
            <a:noFill/>
            <a:miter lim="800000"/>
            <a:headEnd/>
            <a:tailEnd/>
          </a:ln>
        </p:spPr>
      </p:pic>
      <p:sp>
        <p:nvSpPr>
          <p:cNvPr id="189448" name="Line 8"/>
          <p:cNvSpPr>
            <a:spLocks noChangeShapeType="1"/>
          </p:cNvSpPr>
          <p:nvPr/>
        </p:nvSpPr>
        <p:spPr bwMode="auto">
          <a:xfrm flipV="1">
            <a:off x="-900113" y="2420938"/>
            <a:ext cx="4608513" cy="576262"/>
          </a:xfrm>
          <a:prstGeom prst="line">
            <a:avLst/>
          </a:prstGeom>
          <a:noFill/>
          <a:ln w="57150">
            <a:solidFill>
              <a:srgbClr val="CC0000"/>
            </a:solidFill>
            <a:round/>
            <a:headEnd type="none" w="sm" len="sm"/>
            <a:tailEnd type="triangle" w="med" len="med"/>
          </a:ln>
        </p:spPr>
        <p:txBody>
          <a:bodyPr/>
          <a:lstStyle/>
          <a:p>
            <a:endParaRPr lang="fr-FR"/>
          </a:p>
        </p:txBody>
      </p:sp>
      <p:sp>
        <p:nvSpPr>
          <p:cNvPr id="189449" name="Line 9"/>
          <p:cNvSpPr>
            <a:spLocks noChangeShapeType="1"/>
          </p:cNvSpPr>
          <p:nvPr/>
        </p:nvSpPr>
        <p:spPr bwMode="auto">
          <a:xfrm flipV="1">
            <a:off x="7451725" y="1484313"/>
            <a:ext cx="3024188" cy="431800"/>
          </a:xfrm>
          <a:prstGeom prst="line">
            <a:avLst/>
          </a:prstGeom>
          <a:noFill/>
          <a:ln w="57150">
            <a:solidFill>
              <a:srgbClr val="CC0000"/>
            </a:solidFill>
            <a:round/>
            <a:headEnd type="triangle" w="med" len="med"/>
            <a:tailEnd type="none" w="sm" len="sm"/>
          </a:ln>
        </p:spPr>
        <p:txBody>
          <a:bodyPr/>
          <a:lstStyle/>
          <a:p>
            <a:endParaRPr lang="fr-FR"/>
          </a:p>
        </p:txBody>
      </p:sp>
      <p:sp>
        <p:nvSpPr>
          <p:cNvPr id="31751" name="Text Box 10"/>
          <p:cNvSpPr txBox="1">
            <a:spLocks noChangeArrowheads="1"/>
          </p:cNvSpPr>
          <p:nvPr/>
        </p:nvSpPr>
        <p:spPr bwMode="auto">
          <a:xfrm>
            <a:off x="8159750" y="4292600"/>
            <a:ext cx="984250" cy="274638"/>
          </a:xfrm>
          <a:prstGeom prst="rect">
            <a:avLst/>
          </a:prstGeom>
          <a:noFill/>
          <a:ln w="9525">
            <a:noFill/>
            <a:miter lim="800000"/>
            <a:headEnd type="none" w="sm" len="sm"/>
            <a:tailEnd type="none" w="sm" len="sm"/>
          </a:ln>
        </p:spPr>
        <p:txBody>
          <a:bodyPr>
            <a:spAutoFit/>
          </a:bodyPr>
          <a:lstStyle/>
          <a:p>
            <a:r>
              <a:rPr lang="en-US" sz="1200">
                <a:latin typeface="Arial" pitchFamily="34" charset="0"/>
                <a:cs typeface="Times New Roman" pitchFamily="18" charset="0"/>
              </a:rPr>
              <a:t>©CERN</a:t>
            </a:r>
          </a:p>
        </p:txBody>
      </p:sp>
      <p:grpSp>
        <p:nvGrpSpPr>
          <p:cNvPr id="2" name="Group 11"/>
          <p:cNvGrpSpPr>
            <a:grpSpLocks/>
          </p:cNvGrpSpPr>
          <p:nvPr/>
        </p:nvGrpSpPr>
        <p:grpSpPr bwMode="auto">
          <a:xfrm>
            <a:off x="2627784" y="-387424"/>
            <a:ext cx="6335712" cy="3671888"/>
            <a:chOff x="930" y="119"/>
            <a:chExt cx="3991" cy="2313"/>
          </a:xfrm>
        </p:grpSpPr>
        <p:sp>
          <p:nvSpPr>
            <p:cNvPr id="31754" name="Line 12"/>
            <p:cNvSpPr>
              <a:spLocks noChangeShapeType="1"/>
            </p:cNvSpPr>
            <p:nvPr/>
          </p:nvSpPr>
          <p:spPr bwMode="auto">
            <a:xfrm flipV="1">
              <a:off x="2925" y="1117"/>
              <a:ext cx="1407" cy="635"/>
            </a:xfrm>
            <a:prstGeom prst="line">
              <a:avLst/>
            </a:prstGeom>
            <a:noFill/>
            <a:ln w="9525">
              <a:solidFill>
                <a:schemeClr val="tx2"/>
              </a:solidFill>
              <a:round/>
              <a:headEnd type="none" w="sm" len="sm"/>
              <a:tailEnd type="none" w="sm" len="sm"/>
            </a:ln>
          </p:spPr>
          <p:txBody>
            <a:bodyPr/>
            <a:lstStyle/>
            <a:p>
              <a:endParaRPr lang="fr-FR"/>
            </a:p>
          </p:txBody>
        </p:sp>
        <p:sp>
          <p:nvSpPr>
            <p:cNvPr id="31755" name="Line 13"/>
            <p:cNvSpPr>
              <a:spLocks noChangeShapeType="1"/>
            </p:cNvSpPr>
            <p:nvPr/>
          </p:nvSpPr>
          <p:spPr bwMode="auto">
            <a:xfrm flipV="1">
              <a:off x="2880" y="1525"/>
              <a:ext cx="2041" cy="227"/>
            </a:xfrm>
            <a:prstGeom prst="line">
              <a:avLst/>
            </a:prstGeom>
            <a:noFill/>
            <a:ln w="9525">
              <a:solidFill>
                <a:schemeClr val="tx2"/>
              </a:solidFill>
              <a:round/>
              <a:headEnd type="none" w="sm" len="sm"/>
              <a:tailEnd type="none" w="sm" len="sm"/>
            </a:ln>
          </p:spPr>
          <p:txBody>
            <a:bodyPr/>
            <a:lstStyle/>
            <a:p>
              <a:endParaRPr lang="fr-FR"/>
            </a:p>
          </p:txBody>
        </p:sp>
        <p:sp>
          <p:nvSpPr>
            <p:cNvPr id="31756" name="Arc 14"/>
            <p:cNvSpPr>
              <a:spLocks/>
            </p:cNvSpPr>
            <p:nvPr/>
          </p:nvSpPr>
          <p:spPr bwMode="auto">
            <a:xfrm rot="-597720">
              <a:off x="2971" y="1616"/>
              <a:ext cx="963" cy="453"/>
            </a:xfrm>
            <a:custGeom>
              <a:avLst/>
              <a:gdLst>
                <a:gd name="T0" fmla="*/ 0 w 30662"/>
                <a:gd name="T1" fmla="*/ 55 h 21600"/>
                <a:gd name="T2" fmla="*/ 963 w 30662"/>
                <a:gd name="T3" fmla="*/ 300 h 21600"/>
                <a:gd name="T4" fmla="*/ 324 w 30662"/>
                <a:gd name="T5" fmla="*/ 453 h 21600"/>
                <a:gd name="T6" fmla="*/ 0 60000 65536"/>
                <a:gd name="T7" fmla="*/ 0 60000 65536"/>
                <a:gd name="T8" fmla="*/ 0 60000 65536"/>
                <a:gd name="T9" fmla="*/ 0 w 30662"/>
                <a:gd name="T10" fmla="*/ 0 h 21600"/>
                <a:gd name="T11" fmla="*/ 30662 w 30662"/>
                <a:gd name="T12" fmla="*/ 21600 h 21600"/>
              </a:gdLst>
              <a:ahLst/>
              <a:cxnLst>
                <a:cxn ang="T6">
                  <a:pos x="T0" y="T1"/>
                </a:cxn>
                <a:cxn ang="T7">
                  <a:pos x="T2" y="T3"/>
                </a:cxn>
                <a:cxn ang="T8">
                  <a:pos x="T4" y="T5"/>
                </a:cxn>
              </a:cxnLst>
              <a:rect l="T9" t="T10" r="T11" b="T12"/>
              <a:pathLst>
                <a:path w="30662" h="21600" fill="none" extrusionOk="0">
                  <a:moveTo>
                    <a:pt x="0" y="2630"/>
                  </a:moveTo>
                  <a:cubicBezTo>
                    <a:pt x="3169" y="904"/>
                    <a:pt x="6721" y="-1"/>
                    <a:pt x="10330" y="0"/>
                  </a:cubicBezTo>
                  <a:cubicBezTo>
                    <a:pt x="19448" y="0"/>
                    <a:pt x="27584" y="5725"/>
                    <a:pt x="30662" y="14308"/>
                  </a:cubicBezTo>
                </a:path>
                <a:path w="30662" h="21600" stroke="0" extrusionOk="0">
                  <a:moveTo>
                    <a:pt x="0" y="2630"/>
                  </a:moveTo>
                  <a:cubicBezTo>
                    <a:pt x="3169" y="904"/>
                    <a:pt x="6721" y="-1"/>
                    <a:pt x="10330" y="0"/>
                  </a:cubicBezTo>
                  <a:cubicBezTo>
                    <a:pt x="19448" y="0"/>
                    <a:pt x="27584" y="5725"/>
                    <a:pt x="30662" y="14308"/>
                  </a:cubicBezTo>
                  <a:lnTo>
                    <a:pt x="10330" y="21600"/>
                  </a:lnTo>
                  <a:close/>
                </a:path>
              </a:pathLst>
            </a:custGeom>
            <a:noFill/>
            <a:ln w="9525">
              <a:solidFill>
                <a:schemeClr val="tx2"/>
              </a:solidFill>
              <a:round/>
              <a:headEnd type="none" w="sm" len="sm"/>
              <a:tailEnd type="none" w="sm" len="sm"/>
            </a:ln>
          </p:spPr>
          <p:txBody>
            <a:bodyPr wrap="none" anchor="ctr"/>
            <a:lstStyle/>
            <a:p>
              <a:endParaRPr lang="fr-FR"/>
            </a:p>
          </p:txBody>
        </p:sp>
        <p:sp>
          <p:nvSpPr>
            <p:cNvPr id="31757" name="Arc 15"/>
            <p:cNvSpPr>
              <a:spLocks/>
            </p:cNvSpPr>
            <p:nvPr/>
          </p:nvSpPr>
          <p:spPr bwMode="auto">
            <a:xfrm rot="-2668998">
              <a:off x="2789" y="1389"/>
              <a:ext cx="977" cy="195"/>
            </a:xfrm>
            <a:custGeom>
              <a:avLst/>
              <a:gdLst>
                <a:gd name="T0" fmla="*/ 0 w 30662"/>
                <a:gd name="T1" fmla="*/ 24 h 21600"/>
                <a:gd name="T2" fmla="*/ 977 w 30662"/>
                <a:gd name="T3" fmla="*/ 129 h 21600"/>
                <a:gd name="T4" fmla="*/ 329 w 30662"/>
                <a:gd name="T5" fmla="*/ 195 h 21600"/>
                <a:gd name="T6" fmla="*/ 0 60000 65536"/>
                <a:gd name="T7" fmla="*/ 0 60000 65536"/>
                <a:gd name="T8" fmla="*/ 0 60000 65536"/>
                <a:gd name="T9" fmla="*/ 0 w 30662"/>
                <a:gd name="T10" fmla="*/ 0 h 21600"/>
                <a:gd name="T11" fmla="*/ 30662 w 30662"/>
                <a:gd name="T12" fmla="*/ 21600 h 21600"/>
              </a:gdLst>
              <a:ahLst/>
              <a:cxnLst>
                <a:cxn ang="T6">
                  <a:pos x="T0" y="T1"/>
                </a:cxn>
                <a:cxn ang="T7">
                  <a:pos x="T2" y="T3"/>
                </a:cxn>
                <a:cxn ang="T8">
                  <a:pos x="T4" y="T5"/>
                </a:cxn>
              </a:cxnLst>
              <a:rect l="T9" t="T10" r="T11" b="T12"/>
              <a:pathLst>
                <a:path w="30662" h="21600" fill="none" extrusionOk="0">
                  <a:moveTo>
                    <a:pt x="0" y="2630"/>
                  </a:moveTo>
                  <a:cubicBezTo>
                    <a:pt x="3169" y="904"/>
                    <a:pt x="6721" y="-1"/>
                    <a:pt x="10330" y="0"/>
                  </a:cubicBezTo>
                  <a:cubicBezTo>
                    <a:pt x="19448" y="0"/>
                    <a:pt x="27584" y="5725"/>
                    <a:pt x="30662" y="14308"/>
                  </a:cubicBezTo>
                </a:path>
                <a:path w="30662" h="21600" stroke="0" extrusionOk="0">
                  <a:moveTo>
                    <a:pt x="0" y="2630"/>
                  </a:moveTo>
                  <a:cubicBezTo>
                    <a:pt x="3169" y="904"/>
                    <a:pt x="6721" y="-1"/>
                    <a:pt x="10330" y="0"/>
                  </a:cubicBezTo>
                  <a:cubicBezTo>
                    <a:pt x="19448" y="0"/>
                    <a:pt x="27584" y="5725"/>
                    <a:pt x="30662" y="14308"/>
                  </a:cubicBezTo>
                  <a:lnTo>
                    <a:pt x="10330" y="21600"/>
                  </a:lnTo>
                  <a:close/>
                </a:path>
              </a:pathLst>
            </a:custGeom>
            <a:noFill/>
            <a:ln w="9525">
              <a:solidFill>
                <a:schemeClr val="tx2"/>
              </a:solidFill>
              <a:round/>
              <a:headEnd type="none" w="sm" len="sm"/>
              <a:tailEnd type="none" w="sm" len="sm"/>
            </a:ln>
          </p:spPr>
          <p:txBody>
            <a:bodyPr wrap="none" anchor="ctr"/>
            <a:lstStyle/>
            <a:p>
              <a:endParaRPr lang="fr-FR"/>
            </a:p>
          </p:txBody>
        </p:sp>
        <p:grpSp>
          <p:nvGrpSpPr>
            <p:cNvPr id="3" name="Group 16"/>
            <p:cNvGrpSpPr>
              <a:grpSpLocks/>
            </p:cNvGrpSpPr>
            <p:nvPr/>
          </p:nvGrpSpPr>
          <p:grpSpPr bwMode="auto">
            <a:xfrm>
              <a:off x="2923" y="1516"/>
              <a:ext cx="1998" cy="643"/>
              <a:chOff x="2923" y="1516"/>
              <a:chExt cx="1998" cy="643"/>
            </a:xfrm>
          </p:grpSpPr>
          <p:sp>
            <p:nvSpPr>
              <p:cNvPr id="31778" name="Line 17"/>
              <p:cNvSpPr>
                <a:spLocks noChangeShapeType="1"/>
              </p:cNvSpPr>
              <p:nvPr/>
            </p:nvSpPr>
            <p:spPr bwMode="auto">
              <a:xfrm>
                <a:off x="2925" y="1752"/>
                <a:ext cx="1860" cy="317"/>
              </a:xfrm>
              <a:prstGeom prst="line">
                <a:avLst/>
              </a:prstGeom>
              <a:noFill/>
              <a:ln w="9525">
                <a:solidFill>
                  <a:schemeClr val="tx2"/>
                </a:solidFill>
                <a:round/>
                <a:headEnd type="none" w="sm" len="sm"/>
                <a:tailEnd type="none" w="sm" len="sm"/>
              </a:ln>
            </p:spPr>
            <p:txBody>
              <a:bodyPr/>
              <a:lstStyle/>
              <a:p>
                <a:endParaRPr lang="fr-FR"/>
              </a:p>
            </p:txBody>
          </p:sp>
          <p:sp>
            <p:nvSpPr>
              <p:cNvPr id="31779" name="Line 18"/>
              <p:cNvSpPr>
                <a:spLocks noChangeShapeType="1"/>
              </p:cNvSpPr>
              <p:nvPr/>
            </p:nvSpPr>
            <p:spPr bwMode="auto">
              <a:xfrm>
                <a:off x="2925" y="1752"/>
                <a:ext cx="1905" cy="272"/>
              </a:xfrm>
              <a:prstGeom prst="line">
                <a:avLst/>
              </a:prstGeom>
              <a:noFill/>
              <a:ln w="9525">
                <a:solidFill>
                  <a:schemeClr val="tx2"/>
                </a:solidFill>
                <a:round/>
                <a:headEnd type="none" w="sm" len="sm"/>
                <a:tailEnd type="none" w="sm" len="sm"/>
              </a:ln>
            </p:spPr>
            <p:txBody>
              <a:bodyPr/>
              <a:lstStyle/>
              <a:p>
                <a:endParaRPr lang="fr-FR"/>
              </a:p>
            </p:txBody>
          </p:sp>
          <p:sp>
            <p:nvSpPr>
              <p:cNvPr id="31780" name="Line 19"/>
              <p:cNvSpPr>
                <a:spLocks noChangeShapeType="1"/>
              </p:cNvSpPr>
              <p:nvPr/>
            </p:nvSpPr>
            <p:spPr bwMode="auto">
              <a:xfrm>
                <a:off x="2925" y="1752"/>
                <a:ext cx="1724" cy="363"/>
              </a:xfrm>
              <a:prstGeom prst="line">
                <a:avLst/>
              </a:prstGeom>
              <a:noFill/>
              <a:ln w="9525">
                <a:solidFill>
                  <a:schemeClr val="tx2"/>
                </a:solidFill>
                <a:round/>
                <a:headEnd type="none" w="sm" len="sm"/>
                <a:tailEnd type="none" w="sm" len="sm"/>
              </a:ln>
            </p:spPr>
            <p:txBody>
              <a:bodyPr/>
              <a:lstStyle/>
              <a:p>
                <a:endParaRPr lang="fr-FR"/>
              </a:p>
            </p:txBody>
          </p:sp>
          <p:sp>
            <p:nvSpPr>
              <p:cNvPr id="31781" name="Line 20"/>
              <p:cNvSpPr>
                <a:spLocks noChangeShapeType="1"/>
              </p:cNvSpPr>
              <p:nvPr/>
            </p:nvSpPr>
            <p:spPr bwMode="auto">
              <a:xfrm>
                <a:off x="2971" y="1752"/>
                <a:ext cx="1859" cy="272"/>
              </a:xfrm>
              <a:prstGeom prst="line">
                <a:avLst/>
              </a:prstGeom>
              <a:noFill/>
              <a:ln w="9525">
                <a:solidFill>
                  <a:schemeClr val="tx2"/>
                </a:solidFill>
                <a:round/>
                <a:headEnd type="none" w="sm" len="sm"/>
                <a:tailEnd type="none" w="sm" len="sm"/>
              </a:ln>
            </p:spPr>
            <p:txBody>
              <a:bodyPr/>
              <a:lstStyle/>
              <a:p>
                <a:endParaRPr lang="fr-FR"/>
              </a:p>
            </p:txBody>
          </p:sp>
          <p:sp>
            <p:nvSpPr>
              <p:cNvPr id="31782" name="Arc 21"/>
              <p:cNvSpPr>
                <a:spLocks/>
              </p:cNvSpPr>
              <p:nvPr/>
            </p:nvSpPr>
            <p:spPr bwMode="auto">
              <a:xfrm rot="10190637">
                <a:off x="2923" y="1516"/>
                <a:ext cx="963" cy="453"/>
              </a:xfrm>
              <a:custGeom>
                <a:avLst/>
                <a:gdLst>
                  <a:gd name="T0" fmla="*/ 0 w 30662"/>
                  <a:gd name="T1" fmla="*/ 55 h 21600"/>
                  <a:gd name="T2" fmla="*/ 963 w 30662"/>
                  <a:gd name="T3" fmla="*/ 300 h 21600"/>
                  <a:gd name="T4" fmla="*/ 324 w 30662"/>
                  <a:gd name="T5" fmla="*/ 453 h 21600"/>
                  <a:gd name="T6" fmla="*/ 0 60000 65536"/>
                  <a:gd name="T7" fmla="*/ 0 60000 65536"/>
                  <a:gd name="T8" fmla="*/ 0 60000 65536"/>
                  <a:gd name="T9" fmla="*/ 0 w 30662"/>
                  <a:gd name="T10" fmla="*/ 0 h 21600"/>
                  <a:gd name="T11" fmla="*/ 30662 w 30662"/>
                  <a:gd name="T12" fmla="*/ 21600 h 21600"/>
                </a:gdLst>
                <a:ahLst/>
                <a:cxnLst>
                  <a:cxn ang="T6">
                    <a:pos x="T0" y="T1"/>
                  </a:cxn>
                  <a:cxn ang="T7">
                    <a:pos x="T2" y="T3"/>
                  </a:cxn>
                  <a:cxn ang="T8">
                    <a:pos x="T4" y="T5"/>
                  </a:cxn>
                </a:cxnLst>
                <a:rect l="T9" t="T10" r="T11" b="T12"/>
                <a:pathLst>
                  <a:path w="30662" h="21600" fill="none" extrusionOk="0">
                    <a:moveTo>
                      <a:pt x="0" y="2630"/>
                    </a:moveTo>
                    <a:cubicBezTo>
                      <a:pt x="3169" y="904"/>
                      <a:pt x="6721" y="-1"/>
                      <a:pt x="10330" y="0"/>
                    </a:cubicBezTo>
                    <a:cubicBezTo>
                      <a:pt x="19448" y="0"/>
                      <a:pt x="27584" y="5725"/>
                      <a:pt x="30662" y="14308"/>
                    </a:cubicBezTo>
                  </a:path>
                  <a:path w="30662" h="21600" stroke="0" extrusionOk="0">
                    <a:moveTo>
                      <a:pt x="0" y="2630"/>
                    </a:moveTo>
                    <a:cubicBezTo>
                      <a:pt x="3169" y="904"/>
                      <a:pt x="6721" y="-1"/>
                      <a:pt x="10330" y="0"/>
                    </a:cubicBezTo>
                    <a:cubicBezTo>
                      <a:pt x="19448" y="0"/>
                      <a:pt x="27584" y="5725"/>
                      <a:pt x="30662" y="14308"/>
                    </a:cubicBezTo>
                    <a:lnTo>
                      <a:pt x="10330" y="21600"/>
                    </a:lnTo>
                    <a:close/>
                  </a:path>
                </a:pathLst>
              </a:custGeom>
              <a:noFill/>
              <a:ln w="9525">
                <a:solidFill>
                  <a:schemeClr val="tx2"/>
                </a:solidFill>
                <a:round/>
                <a:headEnd type="none" w="sm" len="sm"/>
                <a:tailEnd type="none" w="sm" len="sm"/>
              </a:ln>
            </p:spPr>
            <p:txBody>
              <a:bodyPr wrap="none" anchor="ctr"/>
              <a:lstStyle/>
              <a:p>
                <a:endParaRPr lang="fr-FR"/>
              </a:p>
            </p:txBody>
          </p:sp>
          <p:sp>
            <p:nvSpPr>
              <p:cNvPr id="31783" name="Line 22"/>
              <p:cNvSpPr>
                <a:spLocks noChangeShapeType="1"/>
              </p:cNvSpPr>
              <p:nvPr/>
            </p:nvSpPr>
            <p:spPr bwMode="auto">
              <a:xfrm>
                <a:off x="2925" y="1752"/>
                <a:ext cx="1996" cy="407"/>
              </a:xfrm>
              <a:prstGeom prst="line">
                <a:avLst/>
              </a:prstGeom>
              <a:noFill/>
              <a:ln w="9525">
                <a:solidFill>
                  <a:schemeClr val="tx2"/>
                </a:solidFill>
                <a:round/>
                <a:headEnd type="none" w="sm" len="sm"/>
                <a:tailEnd type="none" w="sm" len="sm"/>
              </a:ln>
            </p:spPr>
            <p:txBody>
              <a:bodyPr/>
              <a:lstStyle/>
              <a:p>
                <a:endParaRPr lang="fr-FR"/>
              </a:p>
            </p:txBody>
          </p:sp>
        </p:grpSp>
        <p:grpSp>
          <p:nvGrpSpPr>
            <p:cNvPr id="4" name="Group 23"/>
            <p:cNvGrpSpPr>
              <a:grpSpLocks/>
            </p:cNvGrpSpPr>
            <p:nvPr/>
          </p:nvGrpSpPr>
          <p:grpSpPr bwMode="auto">
            <a:xfrm rot="9661775">
              <a:off x="930" y="1661"/>
              <a:ext cx="1996" cy="407"/>
              <a:chOff x="1748" y="2623"/>
              <a:chExt cx="1996" cy="407"/>
            </a:xfrm>
          </p:grpSpPr>
          <p:sp>
            <p:nvSpPr>
              <p:cNvPr id="31773" name="Line 24"/>
              <p:cNvSpPr>
                <a:spLocks noChangeShapeType="1"/>
              </p:cNvSpPr>
              <p:nvPr/>
            </p:nvSpPr>
            <p:spPr bwMode="auto">
              <a:xfrm>
                <a:off x="1748" y="2623"/>
                <a:ext cx="1860" cy="317"/>
              </a:xfrm>
              <a:prstGeom prst="line">
                <a:avLst/>
              </a:prstGeom>
              <a:noFill/>
              <a:ln w="9525">
                <a:solidFill>
                  <a:schemeClr val="tx2"/>
                </a:solidFill>
                <a:round/>
                <a:headEnd type="none" w="sm" len="sm"/>
                <a:tailEnd type="none" w="sm" len="sm"/>
              </a:ln>
            </p:spPr>
            <p:txBody>
              <a:bodyPr/>
              <a:lstStyle/>
              <a:p>
                <a:endParaRPr lang="fr-FR"/>
              </a:p>
            </p:txBody>
          </p:sp>
          <p:sp>
            <p:nvSpPr>
              <p:cNvPr id="31774" name="Line 25"/>
              <p:cNvSpPr>
                <a:spLocks noChangeShapeType="1"/>
              </p:cNvSpPr>
              <p:nvPr/>
            </p:nvSpPr>
            <p:spPr bwMode="auto">
              <a:xfrm>
                <a:off x="1748" y="2623"/>
                <a:ext cx="1905" cy="272"/>
              </a:xfrm>
              <a:prstGeom prst="line">
                <a:avLst/>
              </a:prstGeom>
              <a:noFill/>
              <a:ln w="9525">
                <a:solidFill>
                  <a:schemeClr val="tx2"/>
                </a:solidFill>
                <a:round/>
                <a:headEnd type="none" w="sm" len="sm"/>
                <a:tailEnd type="none" w="sm" len="sm"/>
              </a:ln>
            </p:spPr>
            <p:txBody>
              <a:bodyPr/>
              <a:lstStyle/>
              <a:p>
                <a:endParaRPr lang="fr-FR"/>
              </a:p>
            </p:txBody>
          </p:sp>
          <p:sp>
            <p:nvSpPr>
              <p:cNvPr id="31775" name="Line 26"/>
              <p:cNvSpPr>
                <a:spLocks noChangeShapeType="1"/>
              </p:cNvSpPr>
              <p:nvPr/>
            </p:nvSpPr>
            <p:spPr bwMode="auto">
              <a:xfrm>
                <a:off x="1748" y="2623"/>
                <a:ext cx="1724" cy="363"/>
              </a:xfrm>
              <a:prstGeom prst="line">
                <a:avLst/>
              </a:prstGeom>
              <a:noFill/>
              <a:ln w="9525">
                <a:solidFill>
                  <a:schemeClr val="tx2"/>
                </a:solidFill>
                <a:round/>
                <a:headEnd type="none" w="sm" len="sm"/>
                <a:tailEnd type="none" w="sm" len="sm"/>
              </a:ln>
            </p:spPr>
            <p:txBody>
              <a:bodyPr/>
              <a:lstStyle/>
              <a:p>
                <a:endParaRPr lang="fr-FR"/>
              </a:p>
            </p:txBody>
          </p:sp>
          <p:sp>
            <p:nvSpPr>
              <p:cNvPr id="31776" name="Line 27"/>
              <p:cNvSpPr>
                <a:spLocks noChangeShapeType="1"/>
              </p:cNvSpPr>
              <p:nvPr/>
            </p:nvSpPr>
            <p:spPr bwMode="auto">
              <a:xfrm>
                <a:off x="1794" y="2623"/>
                <a:ext cx="1859" cy="272"/>
              </a:xfrm>
              <a:prstGeom prst="line">
                <a:avLst/>
              </a:prstGeom>
              <a:noFill/>
              <a:ln w="9525">
                <a:solidFill>
                  <a:schemeClr val="tx2"/>
                </a:solidFill>
                <a:round/>
                <a:headEnd type="none" w="sm" len="sm"/>
                <a:tailEnd type="none" w="sm" len="sm"/>
              </a:ln>
            </p:spPr>
            <p:txBody>
              <a:bodyPr/>
              <a:lstStyle/>
              <a:p>
                <a:endParaRPr lang="fr-FR"/>
              </a:p>
            </p:txBody>
          </p:sp>
          <p:sp>
            <p:nvSpPr>
              <p:cNvPr id="31777" name="Line 28"/>
              <p:cNvSpPr>
                <a:spLocks noChangeShapeType="1"/>
              </p:cNvSpPr>
              <p:nvPr/>
            </p:nvSpPr>
            <p:spPr bwMode="auto">
              <a:xfrm>
                <a:off x="1748" y="2623"/>
                <a:ext cx="1996" cy="407"/>
              </a:xfrm>
              <a:prstGeom prst="line">
                <a:avLst/>
              </a:prstGeom>
              <a:noFill/>
              <a:ln w="9525">
                <a:solidFill>
                  <a:schemeClr val="tx2"/>
                </a:solidFill>
                <a:round/>
                <a:headEnd type="none" w="sm" len="sm"/>
                <a:tailEnd type="none" w="sm" len="sm"/>
              </a:ln>
            </p:spPr>
            <p:txBody>
              <a:bodyPr/>
              <a:lstStyle/>
              <a:p>
                <a:endParaRPr lang="fr-FR"/>
              </a:p>
            </p:txBody>
          </p:sp>
        </p:grpSp>
        <p:sp>
          <p:nvSpPr>
            <p:cNvPr id="31760" name="Line 29"/>
            <p:cNvSpPr>
              <a:spLocks noChangeShapeType="1"/>
            </p:cNvSpPr>
            <p:nvPr/>
          </p:nvSpPr>
          <p:spPr bwMode="auto">
            <a:xfrm flipH="1" flipV="1">
              <a:off x="1338" y="981"/>
              <a:ext cx="1587" cy="771"/>
            </a:xfrm>
            <a:prstGeom prst="line">
              <a:avLst/>
            </a:prstGeom>
            <a:noFill/>
            <a:ln w="9525">
              <a:solidFill>
                <a:schemeClr val="tx2"/>
              </a:solidFill>
              <a:round/>
              <a:headEnd type="none" w="sm" len="sm"/>
              <a:tailEnd type="none" w="sm" len="sm"/>
            </a:ln>
          </p:spPr>
          <p:txBody>
            <a:bodyPr/>
            <a:lstStyle/>
            <a:p>
              <a:endParaRPr lang="fr-FR"/>
            </a:p>
          </p:txBody>
        </p:sp>
        <p:sp>
          <p:nvSpPr>
            <p:cNvPr id="31761" name="Line 30"/>
            <p:cNvSpPr>
              <a:spLocks noChangeShapeType="1"/>
            </p:cNvSpPr>
            <p:nvPr/>
          </p:nvSpPr>
          <p:spPr bwMode="auto">
            <a:xfrm flipH="1" flipV="1">
              <a:off x="1111" y="1253"/>
              <a:ext cx="1814" cy="499"/>
            </a:xfrm>
            <a:prstGeom prst="line">
              <a:avLst/>
            </a:prstGeom>
            <a:noFill/>
            <a:ln w="9525">
              <a:solidFill>
                <a:schemeClr val="tx2"/>
              </a:solidFill>
              <a:round/>
              <a:headEnd type="none" w="sm" len="sm"/>
              <a:tailEnd type="none" w="sm" len="sm"/>
            </a:ln>
          </p:spPr>
          <p:txBody>
            <a:bodyPr/>
            <a:lstStyle/>
            <a:p>
              <a:endParaRPr lang="fr-FR"/>
            </a:p>
          </p:txBody>
        </p:sp>
        <p:sp>
          <p:nvSpPr>
            <p:cNvPr id="31762" name="Line 31"/>
            <p:cNvSpPr>
              <a:spLocks noChangeShapeType="1"/>
            </p:cNvSpPr>
            <p:nvPr/>
          </p:nvSpPr>
          <p:spPr bwMode="auto">
            <a:xfrm flipH="1" flipV="1">
              <a:off x="1202" y="1570"/>
              <a:ext cx="1633" cy="182"/>
            </a:xfrm>
            <a:prstGeom prst="line">
              <a:avLst/>
            </a:prstGeom>
            <a:noFill/>
            <a:ln w="9525">
              <a:solidFill>
                <a:schemeClr val="tx2"/>
              </a:solidFill>
              <a:round/>
              <a:headEnd type="none" w="sm" len="sm"/>
              <a:tailEnd type="none" w="sm" len="sm"/>
            </a:ln>
          </p:spPr>
          <p:txBody>
            <a:bodyPr/>
            <a:lstStyle/>
            <a:p>
              <a:endParaRPr lang="fr-FR"/>
            </a:p>
          </p:txBody>
        </p:sp>
        <p:sp>
          <p:nvSpPr>
            <p:cNvPr id="31763" name="Line 32"/>
            <p:cNvSpPr>
              <a:spLocks noChangeShapeType="1"/>
            </p:cNvSpPr>
            <p:nvPr/>
          </p:nvSpPr>
          <p:spPr bwMode="auto">
            <a:xfrm flipH="1" flipV="1">
              <a:off x="1338" y="1616"/>
              <a:ext cx="1451" cy="136"/>
            </a:xfrm>
            <a:prstGeom prst="line">
              <a:avLst/>
            </a:prstGeom>
            <a:noFill/>
            <a:ln w="9525">
              <a:solidFill>
                <a:schemeClr val="tx2"/>
              </a:solidFill>
              <a:round/>
              <a:headEnd type="none" w="sm" len="sm"/>
              <a:tailEnd type="none" w="sm" len="sm"/>
            </a:ln>
          </p:spPr>
          <p:txBody>
            <a:bodyPr/>
            <a:lstStyle/>
            <a:p>
              <a:endParaRPr lang="fr-FR"/>
            </a:p>
          </p:txBody>
        </p:sp>
        <p:sp>
          <p:nvSpPr>
            <p:cNvPr id="31764" name="Line 33"/>
            <p:cNvSpPr>
              <a:spLocks noChangeShapeType="1"/>
            </p:cNvSpPr>
            <p:nvPr/>
          </p:nvSpPr>
          <p:spPr bwMode="auto">
            <a:xfrm flipH="1" flipV="1">
              <a:off x="1383" y="981"/>
              <a:ext cx="1452" cy="725"/>
            </a:xfrm>
            <a:prstGeom prst="line">
              <a:avLst/>
            </a:prstGeom>
            <a:noFill/>
            <a:ln w="9525">
              <a:solidFill>
                <a:schemeClr val="tx2"/>
              </a:solidFill>
              <a:round/>
              <a:headEnd type="none" w="sm" len="sm"/>
              <a:tailEnd type="none" w="sm" len="sm"/>
            </a:ln>
          </p:spPr>
          <p:txBody>
            <a:bodyPr/>
            <a:lstStyle/>
            <a:p>
              <a:endParaRPr lang="fr-FR"/>
            </a:p>
          </p:txBody>
        </p:sp>
        <p:sp>
          <p:nvSpPr>
            <p:cNvPr id="31765" name="Line 34"/>
            <p:cNvSpPr>
              <a:spLocks noChangeShapeType="1"/>
            </p:cNvSpPr>
            <p:nvPr/>
          </p:nvSpPr>
          <p:spPr bwMode="auto">
            <a:xfrm flipH="1" flipV="1">
              <a:off x="2608" y="210"/>
              <a:ext cx="272" cy="1496"/>
            </a:xfrm>
            <a:prstGeom prst="line">
              <a:avLst/>
            </a:prstGeom>
            <a:noFill/>
            <a:ln w="9525">
              <a:solidFill>
                <a:srgbClr val="CC0000"/>
              </a:solidFill>
              <a:round/>
              <a:headEnd type="none" w="sm" len="sm"/>
              <a:tailEnd type="none" w="sm" len="sm"/>
            </a:ln>
          </p:spPr>
          <p:txBody>
            <a:bodyPr/>
            <a:lstStyle/>
            <a:p>
              <a:endParaRPr lang="fr-FR"/>
            </a:p>
          </p:txBody>
        </p:sp>
        <p:sp>
          <p:nvSpPr>
            <p:cNvPr id="31766" name="Line 35"/>
            <p:cNvSpPr>
              <a:spLocks noChangeShapeType="1"/>
            </p:cNvSpPr>
            <p:nvPr/>
          </p:nvSpPr>
          <p:spPr bwMode="auto">
            <a:xfrm flipV="1">
              <a:off x="2880" y="119"/>
              <a:ext cx="91" cy="1587"/>
            </a:xfrm>
            <a:prstGeom prst="line">
              <a:avLst/>
            </a:prstGeom>
            <a:noFill/>
            <a:ln w="9525">
              <a:solidFill>
                <a:srgbClr val="CC0000"/>
              </a:solidFill>
              <a:round/>
              <a:headEnd type="none" w="sm" len="sm"/>
              <a:tailEnd type="none" w="sm" len="sm"/>
            </a:ln>
          </p:spPr>
          <p:txBody>
            <a:bodyPr/>
            <a:lstStyle/>
            <a:p>
              <a:endParaRPr lang="fr-FR"/>
            </a:p>
          </p:txBody>
        </p:sp>
        <p:grpSp>
          <p:nvGrpSpPr>
            <p:cNvPr id="5" name="Group 36"/>
            <p:cNvGrpSpPr>
              <a:grpSpLocks/>
            </p:cNvGrpSpPr>
            <p:nvPr/>
          </p:nvGrpSpPr>
          <p:grpSpPr bwMode="auto">
            <a:xfrm rot="5400000">
              <a:off x="2449" y="2001"/>
              <a:ext cx="726" cy="136"/>
              <a:chOff x="1748" y="2623"/>
              <a:chExt cx="1996" cy="407"/>
            </a:xfrm>
          </p:grpSpPr>
          <p:sp>
            <p:nvSpPr>
              <p:cNvPr id="31768" name="Line 37"/>
              <p:cNvSpPr>
                <a:spLocks noChangeShapeType="1"/>
              </p:cNvSpPr>
              <p:nvPr/>
            </p:nvSpPr>
            <p:spPr bwMode="auto">
              <a:xfrm>
                <a:off x="1748" y="2623"/>
                <a:ext cx="1860" cy="317"/>
              </a:xfrm>
              <a:prstGeom prst="line">
                <a:avLst/>
              </a:prstGeom>
              <a:noFill/>
              <a:ln w="9525">
                <a:solidFill>
                  <a:schemeClr val="tx2"/>
                </a:solidFill>
                <a:round/>
                <a:headEnd type="none" w="sm" len="sm"/>
                <a:tailEnd type="none" w="sm" len="sm"/>
              </a:ln>
            </p:spPr>
            <p:txBody>
              <a:bodyPr/>
              <a:lstStyle/>
              <a:p>
                <a:endParaRPr lang="fr-FR"/>
              </a:p>
            </p:txBody>
          </p:sp>
          <p:sp>
            <p:nvSpPr>
              <p:cNvPr id="31769" name="Line 38"/>
              <p:cNvSpPr>
                <a:spLocks noChangeShapeType="1"/>
              </p:cNvSpPr>
              <p:nvPr/>
            </p:nvSpPr>
            <p:spPr bwMode="auto">
              <a:xfrm>
                <a:off x="1748" y="2623"/>
                <a:ext cx="1905" cy="272"/>
              </a:xfrm>
              <a:prstGeom prst="line">
                <a:avLst/>
              </a:prstGeom>
              <a:noFill/>
              <a:ln w="9525">
                <a:solidFill>
                  <a:schemeClr val="tx2"/>
                </a:solidFill>
                <a:round/>
                <a:headEnd type="none" w="sm" len="sm"/>
                <a:tailEnd type="none" w="sm" len="sm"/>
              </a:ln>
            </p:spPr>
            <p:txBody>
              <a:bodyPr/>
              <a:lstStyle/>
              <a:p>
                <a:endParaRPr lang="fr-FR"/>
              </a:p>
            </p:txBody>
          </p:sp>
          <p:sp>
            <p:nvSpPr>
              <p:cNvPr id="31770" name="Line 39"/>
              <p:cNvSpPr>
                <a:spLocks noChangeShapeType="1"/>
              </p:cNvSpPr>
              <p:nvPr/>
            </p:nvSpPr>
            <p:spPr bwMode="auto">
              <a:xfrm>
                <a:off x="1748" y="2623"/>
                <a:ext cx="1724" cy="363"/>
              </a:xfrm>
              <a:prstGeom prst="line">
                <a:avLst/>
              </a:prstGeom>
              <a:noFill/>
              <a:ln w="9525">
                <a:solidFill>
                  <a:schemeClr val="tx2"/>
                </a:solidFill>
                <a:round/>
                <a:headEnd type="none" w="sm" len="sm"/>
                <a:tailEnd type="none" w="sm" len="sm"/>
              </a:ln>
            </p:spPr>
            <p:txBody>
              <a:bodyPr/>
              <a:lstStyle/>
              <a:p>
                <a:endParaRPr lang="fr-FR"/>
              </a:p>
            </p:txBody>
          </p:sp>
          <p:sp>
            <p:nvSpPr>
              <p:cNvPr id="31771" name="Line 40"/>
              <p:cNvSpPr>
                <a:spLocks noChangeShapeType="1"/>
              </p:cNvSpPr>
              <p:nvPr/>
            </p:nvSpPr>
            <p:spPr bwMode="auto">
              <a:xfrm>
                <a:off x="1794" y="2623"/>
                <a:ext cx="1859" cy="272"/>
              </a:xfrm>
              <a:prstGeom prst="line">
                <a:avLst/>
              </a:prstGeom>
              <a:noFill/>
              <a:ln w="9525">
                <a:solidFill>
                  <a:schemeClr val="tx2"/>
                </a:solidFill>
                <a:round/>
                <a:headEnd type="none" w="sm" len="sm"/>
                <a:tailEnd type="none" w="sm" len="sm"/>
              </a:ln>
            </p:spPr>
            <p:txBody>
              <a:bodyPr/>
              <a:lstStyle/>
              <a:p>
                <a:endParaRPr lang="fr-FR"/>
              </a:p>
            </p:txBody>
          </p:sp>
          <p:sp>
            <p:nvSpPr>
              <p:cNvPr id="31772" name="Line 41"/>
              <p:cNvSpPr>
                <a:spLocks noChangeShapeType="1"/>
              </p:cNvSpPr>
              <p:nvPr/>
            </p:nvSpPr>
            <p:spPr bwMode="auto">
              <a:xfrm>
                <a:off x="1748" y="2623"/>
                <a:ext cx="1996" cy="407"/>
              </a:xfrm>
              <a:prstGeom prst="line">
                <a:avLst/>
              </a:prstGeom>
              <a:noFill/>
              <a:ln w="9525">
                <a:solidFill>
                  <a:schemeClr val="tx2"/>
                </a:solidFill>
                <a:round/>
                <a:headEnd type="none" w="sm" len="sm"/>
                <a:tailEnd type="none" w="sm" len="sm"/>
              </a:ln>
            </p:spPr>
            <p:txBody>
              <a:bodyPr/>
              <a:lstStyle/>
              <a:p>
                <a:endParaRPr lang="fr-FR"/>
              </a:p>
            </p:txBody>
          </p:sp>
        </p:grpSp>
      </p:grpSp>
      <p:sp>
        <p:nvSpPr>
          <p:cNvPr id="40" name="Rectangle 3"/>
          <p:cNvSpPr>
            <a:spLocks noGrp="1" noChangeArrowheads="1"/>
          </p:cNvSpPr>
          <p:nvPr>
            <p:ph type="title"/>
          </p:nvPr>
        </p:nvSpPr>
        <p:spPr>
          <a:xfrm>
            <a:off x="467544" y="4509120"/>
            <a:ext cx="8676456" cy="500066"/>
          </a:xfrm>
        </p:spPr>
        <p:txBody>
          <a:bodyPr>
            <a:normAutofit fontScale="90000"/>
          </a:bodyPr>
          <a:lstStyle/>
          <a:p>
            <a:pPr>
              <a:defRPr/>
            </a:pPr>
            <a:r>
              <a:rPr lang="fr-FR" sz="3200" b="1" i="1" dirty="0" smtClean="0">
                <a:solidFill>
                  <a:srgbClr val="FF0000"/>
                </a:solidFill>
              </a:rPr>
              <a:t>le détecteur ATLAS au LHC </a:t>
            </a:r>
            <a:r>
              <a:rPr lang="fr-FR" sz="2000" b="1" i="1" dirty="0" smtClean="0">
                <a:solidFill>
                  <a:srgbClr val="0070C0"/>
                </a:solidFill>
              </a:rPr>
              <a:t>(présentation Jessica Leveque)</a:t>
            </a:r>
          </a:p>
        </p:txBody>
      </p:sp>
      <p:sp>
        <p:nvSpPr>
          <p:cNvPr id="43" name="Espace réservé du pied de page 42"/>
          <p:cNvSpPr>
            <a:spLocks noGrp="1"/>
          </p:cNvSpPr>
          <p:nvPr>
            <p:ph type="ftr" sz="quarter" idx="11"/>
          </p:nvPr>
        </p:nvSpPr>
        <p:spPr/>
        <p:txBody>
          <a:bodyPr/>
          <a:lstStyle/>
          <a:p>
            <a:r>
              <a:rPr lang="fr-FR" b="1" dirty="0" smtClean="0">
                <a:solidFill>
                  <a:srgbClr val="FF0000"/>
                </a:solidFill>
              </a:rPr>
              <a:t>Présentation LAPP </a:t>
            </a:r>
            <a:endParaRPr lang="fr-BE" b="1" dirty="0">
              <a:solidFill>
                <a:srgbClr val="FF0000"/>
              </a:solidFill>
            </a:endParaRPr>
          </a:p>
        </p:txBody>
      </p:sp>
      <p:sp>
        <p:nvSpPr>
          <p:cNvPr id="41" name="ZoneTexte 10"/>
          <p:cNvSpPr txBox="1">
            <a:spLocks noChangeArrowheads="1"/>
          </p:cNvSpPr>
          <p:nvPr/>
        </p:nvSpPr>
        <p:spPr bwMode="auto">
          <a:xfrm>
            <a:off x="2411760" y="5301208"/>
            <a:ext cx="5328592" cy="830997"/>
          </a:xfrm>
          <a:prstGeom prst="rect">
            <a:avLst/>
          </a:prstGeom>
          <a:noFill/>
          <a:ln w="9525">
            <a:noFill/>
            <a:miter lim="800000"/>
            <a:headEnd/>
            <a:tailEnd/>
          </a:ln>
        </p:spPr>
        <p:txBody>
          <a:bodyPr wrap="square">
            <a:spAutoFit/>
          </a:bodyPr>
          <a:lstStyle/>
          <a:p>
            <a:pPr>
              <a:buFont typeface="Arial" charset="0"/>
              <a:buChar char="•"/>
            </a:pPr>
            <a:r>
              <a:rPr lang="fr-FR" sz="2400" dirty="0">
                <a:latin typeface="Arial Narrow" pitchFamily="34" charset="0"/>
              </a:rPr>
              <a:t> Recherche du boson de </a:t>
            </a:r>
            <a:r>
              <a:rPr lang="fr-FR" sz="2400" dirty="0" err="1">
                <a:latin typeface="Arial Narrow" pitchFamily="34" charset="0"/>
              </a:rPr>
              <a:t>Higgs</a:t>
            </a:r>
            <a:r>
              <a:rPr lang="fr-FR" sz="2400" dirty="0">
                <a:latin typeface="Arial Narrow" pitchFamily="34" charset="0"/>
              </a:rPr>
              <a:t>?</a:t>
            </a:r>
          </a:p>
          <a:p>
            <a:pPr>
              <a:buFont typeface="Arial" charset="0"/>
              <a:buChar char="•"/>
            </a:pPr>
            <a:r>
              <a:rPr lang="fr-FR" sz="2400" dirty="0">
                <a:latin typeface="Arial Narrow" pitchFamily="34" charset="0"/>
              </a:rPr>
              <a:t> Découverte de nouvelles particules?</a:t>
            </a:r>
          </a:p>
        </p:txBody>
      </p:sp>
      <p:sp>
        <p:nvSpPr>
          <p:cNvPr id="44" name="Espace réservé du numéro de diapositive 43"/>
          <p:cNvSpPr>
            <a:spLocks noGrp="1"/>
          </p:cNvSpPr>
          <p:nvPr>
            <p:ph type="sldNum" sz="quarter" idx="12"/>
          </p:nvPr>
        </p:nvSpPr>
        <p:spPr/>
        <p:txBody>
          <a:bodyPr/>
          <a:lstStyle/>
          <a:p>
            <a:pPr>
              <a:defRPr/>
            </a:pPr>
            <a:fld id="{4D50A5A0-8F69-4B03-82FA-7B4673F28336}" type="slidenum">
              <a:rPr lang="fr-FR" smtClean="0"/>
              <a:pPr>
                <a:defRPr/>
              </a:pPr>
              <a:t>16</a:t>
            </a:fld>
            <a:endParaRPr lang="fr-FR"/>
          </a:p>
        </p:txBody>
      </p:sp>
      <p:sp>
        <p:nvSpPr>
          <p:cNvPr id="42" name="Text Box 7"/>
          <p:cNvSpPr txBox="1">
            <a:spLocks noChangeArrowheads="1"/>
          </p:cNvSpPr>
          <p:nvPr/>
        </p:nvSpPr>
        <p:spPr bwMode="auto">
          <a:xfrm>
            <a:off x="827584" y="5013176"/>
            <a:ext cx="8136904" cy="1615827"/>
          </a:xfrm>
          <a:prstGeom prst="rect">
            <a:avLst/>
          </a:prstGeom>
          <a:noFill/>
          <a:ln w="9525">
            <a:noFill/>
            <a:miter lim="800000"/>
            <a:headEnd/>
            <a:tailEnd/>
          </a:ln>
        </p:spPr>
        <p:txBody>
          <a:bodyPr wrap="square">
            <a:spAutoFit/>
          </a:bodyPr>
          <a:lstStyle/>
          <a:p>
            <a:pPr algn="ctr">
              <a:spcBef>
                <a:spcPct val="50000"/>
              </a:spcBef>
            </a:pPr>
            <a:r>
              <a:rPr lang="fr-FR" b="1" dirty="0">
                <a:solidFill>
                  <a:srgbClr val="292929"/>
                </a:solidFill>
                <a:latin typeface="Arial Narrow" pitchFamily="34" charset="0"/>
              </a:rPr>
              <a:t>22 m de haut, 44 m de long, poids de 7000 </a:t>
            </a:r>
            <a:r>
              <a:rPr lang="fr-FR" b="1" dirty="0" smtClean="0">
                <a:solidFill>
                  <a:srgbClr val="292929"/>
                </a:solidFill>
                <a:latin typeface="Arial Narrow" pitchFamily="34" charset="0"/>
              </a:rPr>
              <a:t>tonnes, dans une caverne à 100m sous terre</a:t>
            </a:r>
            <a:endParaRPr lang="fr-FR" b="1" dirty="0">
              <a:solidFill>
                <a:srgbClr val="292929"/>
              </a:solidFill>
              <a:latin typeface="Arial Narrow" pitchFamily="34" charset="0"/>
            </a:endParaRPr>
          </a:p>
          <a:p>
            <a:pPr algn="ctr">
              <a:spcBef>
                <a:spcPct val="50000"/>
              </a:spcBef>
            </a:pPr>
            <a:r>
              <a:rPr lang="fr-FR" dirty="0">
                <a:latin typeface="Arial Narrow" pitchFamily="34" charset="0"/>
              </a:rPr>
              <a:t>Composé de plusieurs </a:t>
            </a:r>
            <a:r>
              <a:rPr lang="fr-FR" dirty="0" smtClean="0">
                <a:latin typeface="Arial Narrow" pitchFamily="34" charset="0"/>
              </a:rPr>
              <a:t>sous-détecteurs</a:t>
            </a:r>
          </a:p>
          <a:p>
            <a:pPr algn="ctr">
              <a:spcBef>
                <a:spcPct val="50000"/>
              </a:spcBef>
            </a:pPr>
            <a:r>
              <a:rPr lang="fr-FR" dirty="0" smtClean="0">
                <a:latin typeface="Arial Narrow" pitchFamily="34" charset="0"/>
              </a:rPr>
              <a:t>Une des expériences phare du </a:t>
            </a:r>
            <a:r>
              <a:rPr lang="fr-FR" b="1" dirty="0" smtClean="0">
                <a:solidFill>
                  <a:srgbClr val="FF0000"/>
                </a:solidFill>
                <a:latin typeface="Arial Narrow" pitchFamily="34" charset="0"/>
              </a:rPr>
              <a:t>LHC</a:t>
            </a:r>
          </a:p>
          <a:p>
            <a:pPr algn="ctr">
              <a:spcBef>
                <a:spcPct val="50000"/>
              </a:spcBef>
            </a:pPr>
            <a:endParaRPr lang="fr-FR" dirty="0">
              <a:latin typeface="Arial Narrow" pitchFamily="34" charset="0"/>
            </a:endParaRPr>
          </a:p>
        </p:txBody>
      </p:sp>
      <p:sp>
        <p:nvSpPr>
          <p:cNvPr id="45" name="Espace réservé de la date 44"/>
          <p:cNvSpPr>
            <a:spLocks noGrp="1"/>
          </p:cNvSpPr>
          <p:nvPr>
            <p:ph type="dt" sz="half" idx="10"/>
          </p:nvPr>
        </p:nvSpPr>
        <p:spPr/>
        <p:txBody>
          <a:bodyPr/>
          <a:lstStyle/>
          <a:p>
            <a:pPr>
              <a:defRPr/>
            </a:pPr>
            <a:r>
              <a:rPr lang="fr-FR" b="1" smtClean="0">
                <a:solidFill>
                  <a:srgbClr val="00B0F0"/>
                </a:solidFill>
              </a:rPr>
              <a:t>11/03/2013</a:t>
            </a:r>
            <a:endParaRPr lang="fr-FR" b="1" dirty="0">
              <a:solidFill>
                <a:srgbClr val="00B0F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5000" accel="50000" decel="50000" fill="hold" grpId="0" nodeType="withEffect">
                                  <p:stCondLst>
                                    <p:cond delay="500"/>
                                  </p:stCondLst>
                                  <p:childTnLst>
                                    <p:animMotion origin="layout" path="M -1.11111E-6 2.59259E-6 L 0.2441 -0.0419 " pathEditMode="relative" rAng="0" ptsTypes="AA">
                                      <p:cBhvr>
                                        <p:cTn id="6" dur="500" fill="hold"/>
                                        <p:tgtEl>
                                          <p:spTgt spid="189448"/>
                                        </p:tgtEl>
                                        <p:attrNameLst>
                                          <p:attrName>ppt_x</p:attrName>
                                          <p:attrName>ppt_y</p:attrName>
                                        </p:attrNameLst>
                                      </p:cBhvr>
                                      <p:rCtr x="12200" y="-2100"/>
                                    </p:animMotion>
                                  </p:childTnLst>
                                </p:cTn>
                              </p:par>
                              <p:par>
                                <p:cTn id="7" presetID="35" presetClass="path" presetSubtype="0" repeatCount="5000" accel="50000" decel="50000" fill="hold" grpId="0" nodeType="withEffect">
                                  <p:stCondLst>
                                    <p:cond delay="500"/>
                                  </p:stCondLst>
                                  <p:childTnLst>
                                    <p:animMotion origin="layout" path="M 0.06319 -0.01042 L -0.16528 0.03148 " pathEditMode="relative" rAng="0" ptsTypes="AA">
                                      <p:cBhvr>
                                        <p:cTn id="8" dur="500" fill="hold"/>
                                        <p:tgtEl>
                                          <p:spTgt spid="189449"/>
                                        </p:tgtEl>
                                        <p:attrNameLst>
                                          <p:attrName>ppt_x</p:attrName>
                                          <p:attrName>ppt_y</p:attrName>
                                        </p:attrNameLst>
                                      </p:cBhvr>
                                      <p:rCtr x="-11400" y="2100"/>
                                    </p:animMotion>
                                  </p:childTnLst>
                                </p:cTn>
                              </p:par>
                              <p:par>
                                <p:cTn id="9" presetID="55" presetClass="entr" presetSubtype="0" repeatCount="5000"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strVal val="#ppt_w*0.7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1000" fill="hold"/>
                                        <p:tgtEl>
                                          <p:spTgt spid="42"/>
                                        </p:tgtEl>
                                        <p:attrNameLst>
                                          <p:attrName>ppt_x</p:attrName>
                                        </p:attrNameLst>
                                      </p:cBhvr>
                                      <p:tavLst>
                                        <p:tav tm="0">
                                          <p:val>
                                            <p:strVal val="#ppt_x"/>
                                          </p:val>
                                        </p:tav>
                                        <p:tav tm="100000">
                                          <p:val>
                                            <p:strVal val="#ppt_x"/>
                                          </p:val>
                                        </p:tav>
                                      </p:tavLst>
                                    </p:anim>
                                    <p:anim calcmode="lin" valueType="num">
                                      <p:cBhvr additive="base">
                                        <p:cTn id="19" dur="10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ppt_x"/>
                                          </p:val>
                                        </p:tav>
                                        <p:tav tm="100000">
                                          <p:val>
                                            <p:strVal val="#ppt_x"/>
                                          </p:val>
                                        </p:tav>
                                      </p:tavLst>
                                    </p:anim>
                                    <p:anim calcmode="lin" valueType="num">
                                      <p:cBhvr additive="base">
                                        <p:cTn id="25" dur="500" fill="hold"/>
                                        <p:tgtEl>
                                          <p:spTgt spid="41"/>
                                        </p:tgtEl>
                                        <p:attrNameLst>
                                          <p:attrName>ppt_y</p:attrName>
                                        </p:attrNameLst>
                                      </p:cBhvr>
                                      <p:tavLst>
                                        <p:tav tm="0">
                                          <p:val>
                                            <p:strVal val="1+#ppt_h/2"/>
                                          </p:val>
                                        </p:tav>
                                        <p:tav tm="100000">
                                          <p:val>
                                            <p:strVal val="#ppt_y"/>
                                          </p:val>
                                        </p:tav>
                                      </p:tavLst>
                                    </p:anim>
                                  </p:childTnLst>
                                </p:cTn>
                              </p:par>
                              <p:par>
                                <p:cTn id="26" presetID="2" presetClass="exit" presetSubtype="4" fill="hold" grpId="1" nodeType="withEffect">
                                  <p:stCondLst>
                                    <p:cond delay="0"/>
                                  </p:stCondLst>
                                  <p:childTnLst>
                                    <p:anim calcmode="lin" valueType="num">
                                      <p:cBhvr additive="base">
                                        <p:cTn id="27" dur="500"/>
                                        <p:tgtEl>
                                          <p:spTgt spid="42"/>
                                        </p:tgtEl>
                                        <p:attrNameLst>
                                          <p:attrName>ppt_x</p:attrName>
                                        </p:attrNameLst>
                                      </p:cBhvr>
                                      <p:tavLst>
                                        <p:tav tm="0">
                                          <p:val>
                                            <p:strVal val="ppt_x"/>
                                          </p:val>
                                        </p:tav>
                                        <p:tav tm="100000">
                                          <p:val>
                                            <p:strVal val="ppt_x"/>
                                          </p:val>
                                        </p:tav>
                                      </p:tavLst>
                                    </p:anim>
                                    <p:anim calcmode="lin" valueType="num">
                                      <p:cBhvr additive="base">
                                        <p:cTn id="28" dur="500"/>
                                        <p:tgtEl>
                                          <p:spTgt spid="42"/>
                                        </p:tgtEl>
                                        <p:attrNameLst>
                                          <p:attrName>ppt_y</p:attrName>
                                        </p:attrNameLst>
                                      </p:cBhvr>
                                      <p:tavLst>
                                        <p:tav tm="0">
                                          <p:val>
                                            <p:strVal val="ppt_y"/>
                                          </p:val>
                                        </p:tav>
                                        <p:tav tm="100000">
                                          <p:val>
                                            <p:strVal val="1+ppt_h/2"/>
                                          </p:val>
                                        </p:tav>
                                      </p:tavLst>
                                    </p:anim>
                                    <p:set>
                                      <p:cBhvr>
                                        <p:cTn id="29"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8" grpId="0" animBg="1"/>
      <p:bldP spid="189449" grpId="0" animBg="1"/>
      <p:bldP spid="41" grpId="0"/>
      <p:bldP spid="42" grpId="0"/>
      <p:bldP spid="4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EE1B9B97-FB50-4862-B7BE-1CC247762354}" type="slidenum">
              <a:rPr lang="fr-FR" smtClean="0"/>
              <a:pPr>
                <a:defRPr/>
              </a:pPr>
              <a:t>17</a:t>
            </a:fld>
            <a:endParaRPr lang="fr-FR"/>
          </a:p>
        </p:txBody>
      </p:sp>
      <p:sp>
        <p:nvSpPr>
          <p:cNvPr id="6" name="Espace réservé du pied de page 5"/>
          <p:cNvSpPr>
            <a:spLocks noGrp="1"/>
          </p:cNvSpPr>
          <p:nvPr>
            <p:ph type="ftr" sz="quarter" idx="11"/>
          </p:nvPr>
        </p:nvSpPr>
        <p:spPr/>
        <p:txBody>
          <a:bodyPr/>
          <a:lstStyle/>
          <a:p>
            <a:pPr algn="l">
              <a:defRPr/>
            </a:pPr>
            <a:r>
              <a:rPr lang="fr-FR" b="1" dirty="0" smtClean="0">
                <a:solidFill>
                  <a:srgbClr val="FF0000"/>
                </a:solidFill>
              </a:rPr>
              <a:t>Présentation LAPP </a:t>
            </a:r>
            <a:endParaRPr lang="fr-FR" b="1" dirty="0">
              <a:solidFill>
                <a:srgbClr val="FF0000"/>
              </a:solidFill>
            </a:endParaRPr>
          </a:p>
        </p:txBody>
      </p:sp>
      <p:sp>
        <p:nvSpPr>
          <p:cNvPr id="7" name="Rectangle 2"/>
          <p:cNvSpPr>
            <a:spLocks noGrp="1" noRot="1" noChangeArrowheads="1"/>
          </p:cNvSpPr>
          <p:nvPr>
            <p:ph type="title"/>
          </p:nvPr>
        </p:nvSpPr>
        <p:spPr>
          <a:xfrm>
            <a:off x="1258888" y="115888"/>
            <a:ext cx="7400925" cy="865187"/>
          </a:xfrm>
        </p:spPr>
        <p:txBody>
          <a:bodyPr/>
          <a:lstStyle/>
          <a:p>
            <a:pPr eaLnBrk="1" hangingPunct="1">
              <a:defRPr/>
            </a:pPr>
            <a:r>
              <a:rPr lang="en-US" dirty="0" smtClean="0">
                <a:solidFill>
                  <a:schemeClr val="accent1"/>
                </a:solidFill>
                <a:latin typeface="Arial Narrow" pitchFamily="34" charset="0"/>
                <a:ea typeface="+mn-ea"/>
                <a:cs typeface="+mn-cs"/>
              </a:rPr>
              <a:t>Un </a:t>
            </a:r>
            <a:r>
              <a:rPr lang="en-US" dirty="0" err="1" smtClean="0">
                <a:solidFill>
                  <a:schemeClr val="accent1"/>
                </a:solidFill>
                <a:latin typeface="Arial Narrow" pitchFamily="34" charset="0"/>
                <a:ea typeface="+mn-ea"/>
                <a:cs typeface="+mn-cs"/>
              </a:rPr>
              <a:t>candidat</a:t>
            </a:r>
            <a:r>
              <a:rPr lang="en-US" dirty="0" smtClean="0">
                <a:solidFill>
                  <a:schemeClr val="accent1"/>
                </a:solidFill>
                <a:latin typeface="Arial Narrow" pitchFamily="34" charset="0"/>
                <a:ea typeface="+mn-ea"/>
                <a:cs typeface="+mn-cs"/>
              </a:rPr>
              <a:t> Z</a:t>
            </a:r>
            <a:r>
              <a:rPr lang="en-US" baseline="30000" dirty="0" smtClean="0">
                <a:solidFill>
                  <a:schemeClr val="accent1"/>
                </a:solidFill>
                <a:latin typeface="Arial Narrow" pitchFamily="34" charset="0"/>
                <a:ea typeface="+mn-ea"/>
                <a:cs typeface="+mn-cs"/>
              </a:rPr>
              <a:t>0</a:t>
            </a:r>
            <a:r>
              <a:rPr lang="en-US" dirty="0" smtClean="0">
                <a:solidFill>
                  <a:schemeClr val="accent1"/>
                </a:solidFill>
                <a:latin typeface="Arial Narrow" pitchFamily="34" charset="0"/>
                <a:ea typeface="+mn-ea"/>
                <a:cs typeface="+mn-cs"/>
              </a:rPr>
              <a:t> </a:t>
            </a:r>
            <a:r>
              <a:rPr lang="en-US" dirty="0" err="1" smtClean="0">
                <a:solidFill>
                  <a:schemeClr val="accent1"/>
                </a:solidFill>
                <a:latin typeface="Arial Narrow" pitchFamily="34" charset="0"/>
                <a:ea typeface="+mn-ea"/>
                <a:cs typeface="+mn-cs"/>
              </a:rPr>
              <a:t>dans</a:t>
            </a:r>
            <a:r>
              <a:rPr lang="en-US" dirty="0" smtClean="0">
                <a:solidFill>
                  <a:schemeClr val="accent1"/>
                </a:solidFill>
                <a:latin typeface="Arial Narrow" pitchFamily="34" charset="0"/>
                <a:ea typeface="+mn-ea"/>
                <a:cs typeface="+mn-cs"/>
              </a:rPr>
              <a:t> ATLAS</a:t>
            </a:r>
          </a:p>
        </p:txBody>
      </p:sp>
      <p:pic>
        <p:nvPicPr>
          <p:cNvPr id="25605" name="Image 11" descr="Atlantis_154817_968871-3d.png"/>
          <p:cNvPicPr>
            <a:picLocks noChangeAspect="1"/>
          </p:cNvPicPr>
          <p:nvPr/>
        </p:nvPicPr>
        <p:blipFill>
          <a:blip r:embed="rId3" cstate="print"/>
          <a:srcRect/>
          <a:stretch>
            <a:fillRect/>
          </a:stretch>
        </p:blipFill>
        <p:spPr bwMode="auto">
          <a:xfrm>
            <a:off x="827088" y="1158875"/>
            <a:ext cx="8021637" cy="4718050"/>
          </a:xfrm>
          <a:prstGeom prst="rect">
            <a:avLst/>
          </a:prstGeom>
          <a:noFill/>
          <a:ln w="9525">
            <a:noFill/>
            <a:miter lim="800000"/>
            <a:headEnd/>
            <a:tailEnd/>
          </a:ln>
        </p:spPr>
      </p:pic>
      <p:pic>
        <p:nvPicPr>
          <p:cNvPr id="25606" name="Picture 15"/>
          <p:cNvPicPr>
            <a:picLocks noChangeAspect="1" noChangeArrowheads="1"/>
          </p:cNvPicPr>
          <p:nvPr/>
        </p:nvPicPr>
        <p:blipFill>
          <a:blip r:embed="rId4" cstate="print"/>
          <a:srcRect/>
          <a:stretch>
            <a:fillRect/>
          </a:stretch>
        </p:blipFill>
        <p:spPr bwMode="auto">
          <a:xfrm>
            <a:off x="8201025" y="0"/>
            <a:ext cx="942975" cy="1149350"/>
          </a:xfrm>
          <a:prstGeom prst="rect">
            <a:avLst/>
          </a:prstGeom>
          <a:noFill/>
          <a:ln w="9525">
            <a:noFill/>
            <a:miter lim="800000"/>
            <a:headEnd/>
            <a:tailEnd/>
          </a:ln>
        </p:spPr>
      </p:pic>
      <p:sp>
        <p:nvSpPr>
          <p:cNvPr id="8" name="Espace réservé de la date 7"/>
          <p:cNvSpPr>
            <a:spLocks noGrp="1"/>
          </p:cNvSpPr>
          <p:nvPr>
            <p:ph type="dt" sz="half" idx="10"/>
          </p:nvPr>
        </p:nvSpPr>
        <p:spPr/>
        <p:txBody>
          <a:bodyPr/>
          <a:lstStyle/>
          <a:p>
            <a:pPr>
              <a:defRPr/>
            </a:pPr>
            <a:r>
              <a:rPr lang="fr-FR" b="1" dirty="0" smtClean="0">
                <a:solidFill>
                  <a:srgbClr val="00B0F0"/>
                </a:solidFill>
              </a:rPr>
              <a:t>11/03/2013</a:t>
            </a:r>
            <a:endParaRPr lang="fr-FR" b="1" dirty="0">
              <a:solidFill>
                <a:srgbClr val="00B0F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996952"/>
            <a:ext cx="7976989" cy="1143000"/>
          </a:xfrm>
        </p:spPr>
        <p:txBody>
          <a:bodyPr/>
          <a:lstStyle/>
          <a:p>
            <a:r>
              <a:rPr lang="fr-FR" dirty="0" smtClean="0">
                <a:solidFill>
                  <a:srgbClr val="FF0000"/>
                </a:solidFill>
              </a:rPr>
              <a:t>Autres expériences du laboratoire</a:t>
            </a:r>
            <a:endParaRPr lang="fr-FR" dirty="0">
              <a:solidFill>
                <a:srgbClr val="FF0000"/>
              </a:solidFill>
            </a:endParaRPr>
          </a:p>
        </p:txBody>
      </p:sp>
      <p:sp>
        <p:nvSpPr>
          <p:cNvPr id="4" name="Espace réservé de la date 3"/>
          <p:cNvSpPr>
            <a:spLocks noGrp="1"/>
          </p:cNvSpPr>
          <p:nvPr>
            <p:ph type="dt" sz="half" idx="10"/>
          </p:nvPr>
        </p:nvSpPr>
        <p:spPr/>
        <p:txBody>
          <a:bodyPr/>
          <a:lstStyle/>
          <a:p>
            <a:pPr>
              <a:defRPr/>
            </a:pPr>
            <a:r>
              <a:rPr lang="fr-FR" b="1" smtClean="0">
                <a:solidFill>
                  <a:srgbClr val="00B0F0"/>
                </a:solidFill>
              </a:rPr>
              <a:t>11/03/2013</a:t>
            </a:r>
            <a:endParaRPr lang="fr-FR" b="1" dirty="0">
              <a:solidFill>
                <a:srgbClr val="00B0F0"/>
              </a:solidFill>
            </a:endParaRPr>
          </a:p>
        </p:txBody>
      </p:sp>
      <p:sp>
        <p:nvSpPr>
          <p:cNvPr id="5" name="Espace réservé du pied de page 4"/>
          <p:cNvSpPr>
            <a:spLocks noGrp="1"/>
          </p:cNvSpPr>
          <p:nvPr>
            <p:ph type="ftr" sz="quarter" idx="11"/>
          </p:nvPr>
        </p:nvSpPr>
        <p:spPr/>
        <p:txBody>
          <a:bodyPr/>
          <a:lstStyle/>
          <a:p>
            <a:pPr>
              <a:defRPr/>
            </a:pPr>
            <a:r>
              <a:rPr lang="fr-FR" b="1" dirty="0" smtClean="0">
                <a:solidFill>
                  <a:srgbClr val="FF0000"/>
                </a:solidFill>
              </a:rPr>
              <a:t>Présentation LAPP </a:t>
            </a:r>
            <a:endParaRPr lang="fr-FR" b="1" dirty="0">
              <a:solidFill>
                <a:srgbClr val="FF0000"/>
              </a:solidFill>
            </a:endParaRPr>
          </a:p>
        </p:txBody>
      </p:sp>
      <p:sp>
        <p:nvSpPr>
          <p:cNvPr id="6" name="Espace réservé du numéro de diapositive 5"/>
          <p:cNvSpPr>
            <a:spLocks noGrp="1"/>
          </p:cNvSpPr>
          <p:nvPr>
            <p:ph type="sldNum" sz="quarter" idx="12"/>
          </p:nvPr>
        </p:nvSpPr>
        <p:spPr/>
        <p:txBody>
          <a:bodyPr/>
          <a:lstStyle/>
          <a:p>
            <a:pPr>
              <a:defRPr/>
            </a:pPr>
            <a:fld id="{4D50A5A0-8F69-4B03-82FA-7B4673F28336}" type="slidenum">
              <a:rPr lang="fr-FR" smtClean="0"/>
              <a:pPr>
                <a:defRPr/>
              </a:pPr>
              <a:t>18</a:t>
            </a:fld>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1116013" y="260350"/>
            <a:ext cx="7400925" cy="1081088"/>
          </a:xfrm>
        </p:spPr>
        <p:txBody>
          <a:bodyPr/>
          <a:lstStyle/>
          <a:p>
            <a:pPr eaLnBrk="1" hangingPunct="1">
              <a:defRPr/>
            </a:pPr>
            <a:r>
              <a:rPr lang="en-US" dirty="0" err="1" smtClean="0">
                <a:solidFill>
                  <a:schemeClr val="accent1"/>
                </a:solidFill>
                <a:latin typeface="Arial Narrow" pitchFamily="34" charset="0"/>
                <a:ea typeface="+mn-ea"/>
                <a:cs typeface="+mn-cs"/>
              </a:rPr>
              <a:t>Expérience</a:t>
            </a:r>
            <a:r>
              <a:rPr lang="en-US" dirty="0" smtClean="0">
                <a:solidFill>
                  <a:schemeClr val="accent1"/>
                </a:solidFill>
                <a:latin typeface="Arial Narrow" pitchFamily="34" charset="0"/>
                <a:ea typeface="+mn-ea"/>
                <a:cs typeface="+mn-cs"/>
              </a:rPr>
              <a:t> </a:t>
            </a:r>
            <a:r>
              <a:rPr lang="en-US" dirty="0" err="1" smtClean="0">
                <a:solidFill>
                  <a:schemeClr val="accent1"/>
                </a:solidFill>
                <a:latin typeface="Arial Narrow" pitchFamily="34" charset="0"/>
                <a:ea typeface="+mn-ea"/>
                <a:cs typeface="+mn-cs"/>
              </a:rPr>
              <a:t>LHCb</a:t>
            </a:r>
            <a:r>
              <a:rPr lang="en-US" dirty="0" smtClean="0">
                <a:solidFill>
                  <a:schemeClr val="accent1"/>
                </a:solidFill>
                <a:latin typeface="Arial Narrow" pitchFamily="34" charset="0"/>
                <a:ea typeface="+mn-ea"/>
                <a:cs typeface="+mn-cs"/>
              </a:rPr>
              <a:t/>
            </a:r>
            <a:br>
              <a:rPr lang="en-US" dirty="0" smtClean="0">
                <a:solidFill>
                  <a:schemeClr val="accent1"/>
                </a:solidFill>
                <a:latin typeface="Arial Narrow" pitchFamily="34" charset="0"/>
                <a:ea typeface="+mn-ea"/>
                <a:cs typeface="+mn-cs"/>
              </a:rPr>
            </a:br>
            <a:r>
              <a:rPr lang="en-US" sz="2800" i="1" dirty="0" err="1" smtClean="0">
                <a:solidFill>
                  <a:schemeClr val="accent1"/>
                </a:solidFill>
                <a:latin typeface="Arial Narrow" pitchFamily="34" charset="0"/>
                <a:ea typeface="+mn-ea"/>
                <a:cs typeface="+mn-cs"/>
              </a:rPr>
              <a:t>reconstruit</a:t>
            </a:r>
            <a:r>
              <a:rPr lang="en-US" sz="2800" i="1" dirty="0" smtClean="0">
                <a:solidFill>
                  <a:schemeClr val="accent1"/>
                </a:solidFill>
                <a:latin typeface="Arial Narrow" pitchFamily="34" charset="0"/>
                <a:ea typeface="+mn-ea"/>
                <a:cs typeface="+mn-cs"/>
              </a:rPr>
              <a:t> les hadrons “beaux”</a:t>
            </a:r>
          </a:p>
        </p:txBody>
      </p:sp>
      <p:pic>
        <p:nvPicPr>
          <p:cNvPr id="26627" name="Picture 4" descr="LHCbCavernDec06"/>
          <p:cNvPicPr>
            <a:picLocks noChangeAspect="1" noChangeArrowheads="1"/>
          </p:cNvPicPr>
          <p:nvPr/>
        </p:nvPicPr>
        <p:blipFill>
          <a:blip r:embed="rId3" cstate="print"/>
          <a:srcRect/>
          <a:stretch>
            <a:fillRect/>
          </a:stretch>
        </p:blipFill>
        <p:spPr bwMode="auto">
          <a:xfrm>
            <a:off x="0" y="1412875"/>
            <a:ext cx="7023100" cy="4679950"/>
          </a:xfrm>
          <a:prstGeom prst="rect">
            <a:avLst/>
          </a:prstGeom>
          <a:noFill/>
          <a:ln w="9525">
            <a:noFill/>
            <a:miter lim="800000"/>
            <a:headEnd/>
            <a:tailEnd/>
          </a:ln>
        </p:spPr>
      </p:pic>
      <p:sp>
        <p:nvSpPr>
          <p:cNvPr id="4" name="Espace réservé de la date 3"/>
          <p:cNvSpPr>
            <a:spLocks noGrp="1"/>
          </p:cNvSpPr>
          <p:nvPr>
            <p:ph type="dt" sz="quarter" idx="10"/>
          </p:nvPr>
        </p:nvSpPr>
        <p:spPr/>
        <p:txBody>
          <a:bodyPr/>
          <a:lstStyle/>
          <a:p>
            <a:pPr>
              <a:defRPr/>
            </a:pPr>
            <a:r>
              <a:rPr lang="fr-FR" b="1" smtClean="0">
                <a:solidFill>
                  <a:srgbClr val="FF0000"/>
                </a:solidFill>
              </a:rPr>
              <a:t>11/03/2013</a:t>
            </a:r>
            <a:endParaRPr lang="fr-FR" b="1" dirty="0">
              <a:solidFill>
                <a:srgbClr val="FF0000"/>
              </a:solidFill>
            </a:endParaRPr>
          </a:p>
        </p:txBody>
      </p:sp>
      <p:sp>
        <p:nvSpPr>
          <p:cNvPr id="5" name="Espace réservé du numéro de diapositive 4"/>
          <p:cNvSpPr>
            <a:spLocks noGrp="1"/>
          </p:cNvSpPr>
          <p:nvPr>
            <p:ph type="sldNum" sz="quarter" idx="12"/>
          </p:nvPr>
        </p:nvSpPr>
        <p:spPr/>
        <p:txBody>
          <a:bodyPr/>
          <a:lstStyle/>
          <a:p>
            <a:pPr>
              <a:defRPr/>
            </a:pPr>
            <a:fld id="{7D072211-D2DE-4411-8A62-138C4EBF323A}" type="slidenum">
              <a:rPr lang="fr-FR" smtClean="0"/>
              <a:pPr>
                <a:defRPr/>
              </a:pPr>
              <a:t>19</a:t>
            </a:fld>
            <a:endParaRPr lang="fr-FR"/>
          </a:p>
        </p:txBody>
      </p:sp>
      <p:sp>
        <p:nvSpPr>
          <p:cNvPr id="6" name="Espace réservé du pied de page 5"/>
          <p:cNvSpPr>
            <a:spLocks noGrp="1"/>
          </p:cNvSpPr>
          <p:nvPr>
            <p:ph type="ftr" sz="quarter" idx="11"/>
          </p:nvPr>
        </p:nvSpPr>
        <p:spPr/>
        <p:txBody>
          <a:bodyPr/>
          <a:lstStyle/>
          <a:p>
            <a:pPr>
              <a:defRPr/>
            </a:pPr>
            <a:r>
              <a:rPr lang="fr-FR" b="1" smtClean="0">
                <a:solidFill>
                  <a:srgbClr val="00B0F0"/>
                </a:solidFill>
              </a:rPr>
              <a:t>Présentation LAPP </a:t>
            </a:r>
            <a:endParaRPr lang="fr-FR" b="1">
              <a:solidFill>
                <a:srgbClr val="00B0F0"/>
              </a:solidFill>
            </a:endParaRPr>
          </a:p>
        </p:txBody>
      </p:sp>
      <p:pic>
        <p:nvPicPr>
          <p:cNvPr id="26631" name="Picture 16"/>
          <p:cNvPicPr>
            <a:picLocks noChangeAspect="1" noChangeArrowheads="1"/>
          </p:cNvPicPr>
          <p:nvPr/>
        </p:nvPicPr>
        <p:blipFill>
          <a:blip r:embed="rId4" cstate="print"/>
          <a:srcRect/>
          <a:stretch>
            <a:fillRect/>
          </a:stretch>
        </p:blipFill>
        <p:spPr bwMode="auto">
          <a:xfrm>
            <a:off x="7642225" y="115888"/>
            <a:ext cx="1363663" cy="936625"/>
          </a:xfrm>
          <a:prstGeom prst="rect">
            <a:avLst/>
          </a:prstGeom>
          <a:noFill/>
          <a:ln w="9525">
            <a:noFill/>
            <a:miter lim="800000"/>
            <a:headEnd/>
            <a:tailEnd/>
          </a:ln>
        </p:spPr>
      </p:pic>
      <p:sp>
        <p:nvSpPr>
          <p:cNvPr id="10" name="ZoneTexte 9"/>
          <p:cNvSpPr txBox="1"/>
          <p:nvPr/>
        </p:nvSpPr>
        <p:spPr>
          <a:xfrm>
            <a:off x="7092950" y="1557338"/>
            <a:ext cx="1943100" cy="12001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fr-FR" sz="2400" b="1" dirty="0"/>
              <a:t>B</a:t>
            </a:r>
            <a:r>
              <a:rPr lang="fr-FR" sz="2400" b="1" baseline="30000" dirty="0"/>
              <a:t>+  </a:t>
            </a:r>
            <a:r>
              <a:rPr lang="fr-FR" sz="2400" b="1" dirty="0"/>
              <a:t>: anti b – u</a:t>
            </a:r>
          </a:p>
          <a:p>
            <a:pPr>
              <a:defRPr/>
            </a:pPr>
            <a:r>
              <a:rPr lang="fr-FR" sz="2400" b="1" dirty="0"/>
              <a:t>B</a:t>
            </a:r>
            <a:r>
              <a:rPr lang="fr-FR" sz="2400" b="1" baseline="30000" dirty="0"/>
              <a:t>0</a:t>
            </a:r>
            <a:r>
              <a:rPr lang="fr-FR" sz="2400" b="1" baseline="-25000" dirty="0"/>
              <a:t>d</a:t>
            </a:r>
            <a:r>
              <a:rPr lang="fr-FR" sz="2400" b="1" dirty="0"/>
              <a:t>: anti b – d</a:t>
            </a:r>
          </a:p>
          <a:p>
            <a:pPr>
              <a:defRPr/>
            </a:pPr>
            <a:r>
              <a:rPr lang="fr-FR" sz="2400" b="1" dirty="0"/>
              <a:t>B</a:t>
            </a:r>
            <a:r>
              <a:rPr lang="fr-FR" sz="2400" b="1" baseline="30000" dirty="0"/>
              <a:t>0</a:t>
            </a:r>
            <a:r>
              <a:rPr lang="fr-FR" sz="2400" b="1" baseline="-25000" dirty="0"/>
              <a:t>s</a:t>
            </a:r>
            <a:r>
              <a:rPr lang="fr-FR" sz="2400" b="1" dirty="0"/>
              <a:t>: anti b – s</a:t>
            </a:r>
          </a:p>
        </p:txBody>
      </p:sp>
      <p:sp>
        <p:nvSpPr>
          <p:cNvPr id="26633" name="ZoneTexte 10"/>
          <p:cNvSpPr txBox="1">
            <a:spLocks noChangeArrowheads="1"/>
          </p:cNvSpPr>
          <p:nvPr/>
        </p:nvSpPr>
        <p:spPr bwMode="auto">
          <a:xfrm>
            <a:off x="7143750" y="3429000"/>
            <a:ext cx="1892300" cy="2308225"/>
          </a:xfrm>
          <a:prstGeom prst="rect">
            <a:avLst/>
          </a:prstGeom>
          <a:solidFill>
            <a:srgbClr val="0070C0"/>
          </a:solidFill>
          <a:ln w="9525">
            <a:noFill/>
            <a:miter lim="800000"/>
            <a:headEnd/>
            <a:tailEnd/>
          </a:ln>
        </p:spPr>
        <p:txBody>
          <a:bodyPr>
            <a:spAutoFit/>
          </a:bodyPr>
          <a:lstStyle/>
          <a:p>
            <a:r>
              <a:rPr lang="fr-FR" sz="2400" b="1">
                <a:solidFill>
                  <a:schemeClr val="bg1"/>
                </a:solidFill>
                <a:latin typeface="Comic Sans MS" pitchFamily="66" charset="0"/>
              </a:rPr>
              <a:t>Pour Etudier l'asymétrie matière – anti-matière</a:t>
            </a:r>
            <a:endParaRPr lang="fr-FR" sz="240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899592" y="2348880"/>
            <a:ext cx="7772400" cy="2018655"/>
          </a:xfrm>
        </p:spPr>
        <p:txBody>
          <a:bodyPr/>
          <a:lstStyle/>
          <a:p>
            <a:r>
              <a:rPr lang="en-US" dirty="0" err="1" smtClean="0">
                <a:solidFill>
                  <a:schemeClr val="accent1"/>
                </a:solidFill>
                <a:latin typeface="Arial Narrow" pitchFamily="34" charset="0"/>
              </a:rPr>
              <a:t>Laboratoire</a:t>
            </a:r>
            <a:r>
              <a:rPr lang="en-US" dirty="0" smtClean="0">
                <a:solidFill>
                  <a:schemeClr val="accent1"/>
                </a:solidFill>
                <a:latin typeface="Arial Narrow" pitchFamily="34" charset="0"/>
              </a:rPr>
              <a:t> </a:t>
            </a:r>
            <a:r>
              <a:rPr lang="en-US" dirty="0" err="1">
                <a:solidFill>
                  <a:schemeClr val="accent1"/>
                </a:solidFill>
                <a:latin typeface="Arial Narrow" pitchFamily="34" charset="0"/>
              </a:rPr>
              <a:t>d’Annecy</a:t>
            </a:r>
            <a:r>
              <a:rPr lang="en-US" dirty="0">
                <a:solidFill>
                  <a:schemeClr val="accent1"/>
                </a:solidFill>
                <a:latin typeface="Arial Narrow" pitchFamily="34" charset="0"/>
              </a:rPr>
              <a:t>-le-Vieux de Physique des </a:t>
            </a:r>
            <a:r>
              <a:rPr lang="en-US" dirty="0" err="1" smtClean="0">
                <a:solidFill>
                  <a:schemeClr val="accent1"/>
                </a:solidFill>
                <a:latin typeface="Arial Narrow" pitchFamily="34" charset="0"/>
              </a:rPr>
              <a:t>particules</a:t>
            </a:r>
            <a:r>
              <a:rPr lang="en-US" dirty="0" smtClean="0">
                <a:solidFill>
                  <a:schemeClr val="accent1"/>
                </a:solidFill>
                <a:latin typeface="Arial Narrow" pitchFamily="34" charset="0"/>
              </a:rPr>
              <a:t/>
            </a:r>
            <a:br>
              <a:rPr lang="en-US" dirty="0" smtClean="0">
                <a:solidFill>
                  <a:schemeClr val="accent1"/>
                </a:solidFill>
                <a:latin typeface="Arial Narrow" pitchFamily="34" charset="0"/>
              </a:rPr>
            </a:br>
            <a:r>
              <a:rPr lang="fr-FR" sz="1800" b="1" dirty="0">
                <a:solidFill>
                  <a:schemeClr val="accent1"/>
                </a:solidFill>
                <a:latin typeface="Arial Narrow" pitchFamily="34" charset="0"/>
              </a:rPr>
              <a:t>laboratoire du CNRS/IN2P3 (depuis 1976) et de l’Université de Savoie (depuis 1995</a:t>
            </a:r>
            <a:r>
              <a:rPr lang="fr-FR" sz="1800" b="1" dirty="0" smtClean="0">
                <a:solidFill>
                  <a:schemeClr val="accent1"/>
                </a:solidFill>
                <a:latin typeface="Arial Narrow" pitchFamily="34" charset="0"/>
              </a:rPr>
              <a:t>)</a:t>
            </a:r>
            <a:endParaRPr lang="fr-FR" dirty="0">
              <a:solidFill>
                <a:schemeClr val="accent1"/>
              </a:solidFill>
              <a:latin typeface="Arial Narrow" pitchFamily="34" charset="0"/>
            </a:endParaRPr>
          </a:p>
        </p:txBody>
      </p:sp>
      <p:sp>
        <p:nvSpPr>
          <p:cNvPr id="5123" name="Rectangle 3"/>
          <p:cNvSpPr>
            <a:spLocks noGrp="1" noChangeArrowheads="1"/>
          </p:cNvSpPr>
          <p:nvPr>
            <p:ph type="subTitle" idx="1"/>
          </p:nvPr>
        </p:nvSpPr>
        <p:spPr>
          <a:xfrm>
            <a:off x="1403648" y="4581128"/>
            <a:ext cx="6400800" cy="1584325"/>
          </a:xfrm>
        </p:spPr>
        <p:txBody>
          <a:bodyPr/>
          <a:lstStyle/>
          <a:p>
            <a:pPr eaLnBrk="1" hangingPunct="1"/>
            <a:r>
              <a:rPr lang="en-US" b="1" dirty="0">
                <a:solidFill>
                  <a:schemeClr val="accent1"/>
                </a:solidFill>
                <a:latin typeface="Arial Narrow" pitchFamily="34" charset="0"/>
              </a:rPr>
              <a:t>Jean-Pierre Lees</a:t>
            </a:r>
            <a:endParaRPr lang="en-US" sz="2400" i="1" dirty="0">
              <a:solidFill>
                <a:schemeClr val="accent1"/>
              </a:solidFill>
              <a:latin typeface="Arial Narrow" pitchFamily="34" charset="0"/>
            </a:endParaRPr>
          </a:p>
          <a:p>
            <a:pPr eaLnBrk="1" hangingPunct="1"/>
            <a:r>
              <a:rPr lang="en-US" sz="2400" i="1" dirty="0">
                <a:solidFill>
                  <a:schemeClr val="accent1"/>
                </a:solidFill>
                <a:latin typeface="Arial Narrow" pitchFamily="34" charset="0"/>
              </a:rPr>
              <a:t>Directeur </a:t>
            </a:r>
            <a:r>
              <a:rPr lang="en-US" sz="2400" i="1" dirty="0" err="1">
                <a:solidFill>
                  <a:schemeClr val="accent1"/>
                </a:solidFill>
                <a:latin typeface="Arial Narrow" pitchFamily="34" charset="0"/>
              </a:rPr>
              <a:t>adjoint</a:t>
            </a:r>
            <a:endParaRPr lang="en-US" sz="2400" i="1" dirty="0">
              <a:solidFill>
                <a:schemeClr val="accent1"/>
              </a:solidFill>
              <a:latin typeface="Arial Narrow" pitchFamily="34" charset="0"/>
            </a:endParaRPr>
          </a:p>
          <a:p>
            <a:pPr eaLnBrk="1" hangingPunct="1"/>
            <a:r>
              <a:rPr lang="fr-FR" sz="2000" b="1" dirty="0" smtClean="0">
                <a:solidFill>
                  <a:srgbClr val="0070C0"/>
                </a:solidFill>
                <a:latin typeface="Arial Narrow" pitchFamily="34" charset="0"/>
              </a:rPr>
              <a:t>Mars 2013</a:t>
            </a:r>
            <a:endParaRPr lang="fr-FR" sz="2000" b="1" dirty="0">
              <a:solidFill>
                <a:srgbClr val="0070C0"/>
              </a:solidFill>
              <a:latin typeface="Arial Narrow" pitchFamily="34" charset="0"/>
            </a:endParaRPr>
          </a:p>
        </p:txBody>
      </p:sp>
      <p:pic>
        <p:nvPicPr>
          <p:cNvPr id="5124" name="Image 6" descr="Lapp_2.jpg"/>
          <p:cNvPicPr>
            <a:picLocks noChangeAspect="1"/>
          </p:cNvPicPr>
          <p:nvPr/>
        </p:nvPicPr>
        <p:blipFill>
          <a:blip r:embed="rId3" cstate="print"/>
          <a:srcRect/>
          <a:stretch>
            <a:fillRect/>
          </a:stretch>
        </p:blipFill>
        <p:spPr bwMode="auto">
          <a:xfrm>
            <a:off x="5003800" y="260350"/>
            <a:ext cx="3649663"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571500" y="571500"/>
            <a:ext cx="5429250" cy="846138"/>
          </a:xfrm>
        </p:spPr>
        <p:txBody>
          <a:bodyPr/>
          <a:lstStyle/>
          <a:p>
            <a:pPr eaLnBrk="1" hangingPunct="1"/>
            <a:r>
              <a:rPr lang="en-US" smtClean="0">
                <a:solidFill>
                  <a:schemeClr val="accent1"/>
                </a:solidFill>
                <a:latin typeface="Arial Narrow" pitchFamily="34" charset="0"/>
              </a:rPr>
              <a:t>Les neutrinos: expérience OPERA</a:t>
            </a:r>
          </a:p>
        </p:txBody>
      </p:sp>
      <p:sp>
        <p:nvSpPr>
          <p:cNvPr id="49" name="Espace réservé du pied de page 48"/>
          <p:cNvSpPr>
            <a:spLocks noGrp="1"/>
          </p:cNvSpPr>
          <p:nvPr>
            <p:ph type="ftr" sz="quarter" idx="11"/>
          </p:nvPr>
        </p:nvSpPr>
        <p:spPr/>
        <p:txBody>
          <a:bodyPr/>
          <a:lstStyle/>
          <a:p>
            <a:pPr>
              <a:defRPr/>
            </a:pPr>
            <a:r>
              <a:rPr lang="fr-FR" b="1" dirty="0">
                <a:solidFill>
                  <a:srgbClr val="FF0000"/>
                </a:solidFill>
              </a:rPr>
              <a:t>Présentation LAPP </a:t>
            </a:r>
          </a:p>
        </p:txBody>
      </p:sp>
      <p:sp>
        <p:nvSpPr>
          <p:cNvPr id="48" name="Espace réservé du numéro de diapositive 47"/>
          <p:cNvSpPr>
            <a:spLocks noGrp="1"/>
          </p:cNvSpPr>
          <p:nvPr>
            <p:ph type="sldNum" sz="quarter" idx="12"/>
          </p:nvPr>
        </p:nvSpPr>
        <p:spPr/>
        <p:txBody>
          <a:bodyPr/>
          <a:lstStyle/>
          <a:p>
            <a:pPr>
              <a:defRPr/>
            </a:pPr>
            <a:fld id="{D5646209-6559-48BE-81A2-2482F1889A45}" type="slidenum">
              <a:rPr lang="fr-FR" smtClean="0"/>
              <a:pPr>
                <a:defRPr/>
              </a:pPr>
              <a:t>20</a:t>
            </a:fld>
            <a:endParaRPr lang="fr-FR" dirty="0"/>
          </a:p>
        </p:txBody>
      </p:sp>
      <p:sp>
        <p:nvSpPr>
          <p:cNvPr id="27653" name="Text Box 6"/>
          <p:cNvSpPr txBox="1">
            <a:spLocks noChangeArrowheads="1"/>
          </p:cNvSpPr>
          <p:nvPr/>
        </p:nvSpPr>
        <p:spPr bwMode="auto">
          <a:xfrm>
            <a:off x="5572125" y="1500188"/>
            <a:ext cx="511175" cy="366712"/>
          </a:xfrm>
          <a:prstGeom prst="rect">
            <a:avLst/>
          </a:prstGeom>
          <a:noFill/>
          <a:ln w="9525">
            <a:noFill/>
            <a:miter lim="800000"/>
            <a:headEnd/>
            <a:tailEnd/>
          </a:ln>
        </p:spPr>
        <p:txBody>
          <a:bodyPr>
            <a:spAutoFit/>
          </a:bodyPr>
          <a:lstStyle/>
          <a:p>
            <a:pPr>
              <a:spcBef>
                <a:spcPct val="50000"/>
              </a:spcBef>
            </a:pPr>
            <a:r>
              <a:rPr lang="en-GB">
                <a:solidFill>
                  <a:srgbClr val="CC0000"/>
                </a:solidFill>
                <a:latin typeface="Symbol" pitchFamily="18" charset="2"/>
              </a:rPr>
              <a:t>n</a:t>
            </a:r>
            <a:endParaRPr lang="en-GB" sz="1400">
              <a:solidFill>
                <a:srgbClr val="CC0000"/>
              </a:solidFill>
              <a:latin typeface="Symbol" pitchFamily="18" charset="2"/>
            </a:endParaRPr>
          </a:p>
        </p:txBody>
      </p:sp>
      <p:grpSp>
        <p:nvGrpSpPr>
          <p:cNvPr id="2" name="Group 7"/>
          <p:cNvGrpSpPr>
            <a:grpSpLocks/>
          </p:cNvGrpSpPr>
          <p:nvPr/>
        </p:nvGrpSpPr>
        <p:grpSpPr bwMode="auto">
          <a:xfrm>
            <a:off x="5572125" y="422275"/>
            <a:ext cx="3279775" cy="2843213"/>
            <a:chOff x="46" y="1829"/>
            <a:chExt cx="2066" cy="1791"/>
          </a:xfrm>
        </p:grpSpPr>
        <p:sp>
          <p:nvSpPr>
            <p:cNvPr id="27661" name="Rectangle 8"/>
            <p:cNvSpPr>
              <a:spLocks noChangeArrowheads="1"/>
            </p:cNvSpPr>
            <p:nvPr/>
          </p:nvSpPr>
          <p:spPr bwMode="auto">
            <a:xfrm>
              <a:off x="828" y="1829"/>
              <a:ext cx="185" cy="1529"/>
            </a:xfrm>
            <a:prstGeom prst="rect">
              <a:avLst/>
            </a:prstGeom>
            <a:solidFill>
              <a:srgbClr val="FFCC00">
                <a:alpha val="50195"/>
              </a:srgbClr>
            </a:solidFill>
            <a:ln w="9525">
              <a:noFill/>
              <a:miter lim="800000"/>
              <a:headEnd/>
              <a:tailEnd/>
            </a:ln>
          </p:spPr>
          <p:txBody>
            <a:bodyPr wrap="none" anchor="ctr"/>
            <a:lstStyle/>
            <a:p>
              <a:endParaRPr lang="fr-FR">
                <a:latin typeface="Calibri" pitchFamily="34" charset="0"/>
              </a:endParaRPr>
            </a:p>
          </p:txBody>
        </p:sp>
        <p:sp>
          <p:nvSpPr>
            <p:cNvPr id="27662" name="Rectangle 9"/>
            <p:cNvSpPr>
              <a:spLocks noChangeArrowheads="1"/>
            </p:cNvSpPr>
            <p:nvPr/>
          </p:nvSpPr>
          <p:spPr bwMode="auto">
            <a:xfrm>
              <a:off x="1615" y="1834"/>
              <a:ext cx="416" cy="1538"/>
            </a:xfrm>
            <a:prstGeom prst="rect">
              <a:avLst/>
            </a:prstGeom>
            <a:solidFill>
              <a:srgbClr val="C0C0C0"/>
            </a:solidFill>
            <a:ln w="9525">
              <a:noFill/>
              <a:miter lim="800000"/>
              <a:headEnd/>
              <a:tailEnd/>
            </a:ln>
          </p:spPr>
          <p:txBody>
            <a:bodyPr/>
            <a:lstStyle/>
            <a:p>
              <a:endParaRPr lang="fr-FR">
                <a:latin typeface="Calibri" pitchFamily="34" charset="0"/>
              </a:endParaRPr>
            </a:p>
          </p:txBody>
        </p:sp>
        <p:sp>
          <p:nvSpPr>
            <p:cNvPr id="27663" name="Rectangle 10"/>
            <p:cNvSpPr>
              <a:spLocks noChangeArrowheads="1"/>
            </p:cNvSpPr>
            <p:nvPr/>
          </p:nvSpPr>
          <p:spPr bwMode="auto">
            <a:xfrm>
              <a:off x="408" y="1834"/>
              <a:ext cx="415" cy="1538"/>
            </a:xfrm>
            <a:prstGeom prst="rect">
              <a:avLst/>
            </a:prstGeom>
            <a:solidFill>
              <a:srgbClr val="C0C0C0"/>
            </a:solidFill>
            <a:ln w="9525">
              <a:noFill/>
              <a:miter lim="800000"/>
              <a:headEnd/>
              <a:tailEnd/>
            </a:ln>
          </p:spPr>
          <p:txBody>
            <a:bodyPr/>
            <a:lstStyle/>
            <a:p>
              <a:endParaRPr lang="fr-FR">
                <a:latin typeface="Calibri" pitchFamily="34" charset="0"/>
              </a:endParaRPr>
            </a:p>
          </p:txBody>
        </p:sp>
        <p:sp>
          <p:nvSpPr>
            <p:cNvPr id="27664" name="Rectangle 11"/>
            <p:cNvSpPr>
              <a:spLocks noChangeArrowheads="1"/>
            </p:cNvSpPr>
            <p:nvPr/>
          </p:nvSpPr>
          <p:spPr bwMode="auto">
            <a:xfrm>
              <a:off x="1020" y="1834"/>
              <a:ext cx="416" cy="1538"/>
            </a:xfrm>
            <a:prstGeom prst="rect">
              <a:avLst/>
            </a:prstGeom>
            <a:solidFill>
              <a:srgbClr val="C0C0C0"/>
            </a:solidFill>
            <a:ln w="9525">
              <a:noFill/>
              <a:miter lim="800000"/>
              <a:headEnd/>
              <a:tailEnd/>
            </a:ln>
          </p:spPr>
          <p:txBody>
            <a:bodyPr/>
            <a:lstStyle/>
            <a:p>
              <a:endParaRPr lang="fr-FR">
                <a:latin typeface="Calibri" pitchFamily="34" charset="0"/>
              </a:endParaRPr>
            </a:p>
          </p:txBody>
        </p:sp>
        <p:sp>
          <p:nvSpPr>
            <p:cNvPr id="27665" name="Rectangle 12"/>
            <p:cNvSpPr>
              <a:spLocks noChangeArrowheads="1"/>
            </p:cNvSpPr>
            <p:nvPr/>
          </p:nvSpPr>
          <p:spPr bwMode="auto">
            <a:xfrm>
              <a:off x="823" y="1834"/>
              <a:ext cx="37" cy="1538"/>
            </a:xfrm>
            <a:prstGeom prst="rect">
              <a:avLst/>
            </a:prstGeom>
            <a:solidFill>
              <a:srgbClr val="FFCC00"/>
            </a:solidFill>
            <a:ln w="9525">
              <a:noFill/>
              <a:miter lim="800000"/>
              <a:headEnd/>
              <a:tailEnd/>
            </a:ln>
          </p:spPr>
          <p:txBody>
            <a:bodyPr/>
            <a:lstStyle/>
            <a:p>
              <a:endParaRPr lang="fr-FR">
                <a:latin typeface="Calibri" pitchFamily="34" charset="0"/>
              </a:endParaRPr>
            </a:p>
          </p:txBody>
        </p:sp>
        <p:sp>
          <p:nvSpPr>
            <p:cNvPr id="27666" name="Rectangle 13"/>
            <p:cNvSpPr>
              <a:spLocks noChangeArrowheads="1"/>
            </p:cNvSpPr>
            <p:nvPr/>
          </p:nvSpPr>
          <p:spPr bwMode="auto">
            <a:xfrm>
              <a:off x="982" y="1834"/>
              <a:ext cx="39" cy="1538"/>
            </a:xfrm>
            <a:prstGeom prst="rect">
              <a:avLst/>
            </a:prstGeom>
            <a:solidFill>
              <a:srgbClr val="FFCC00"/>
            </a:solidFill>
            <a:ln w="9525">
              <a:noFill/>
              <a:miter lim="800000"/>
              <a:headEnd/>
              <a:tailEnd/>
            </a:ln>
          </p:spPr>
          <p:txBody>
            <a:bodyPr/>
            <a:lstStyle/>
            <a:p>
              <a:endParaRPr lang="fr-FR">
                <a:latin typeface="Calibri" pitchFamily="34" charset="0"/>
              </a:endParaRPr>
            </a:p>
          </p:txBody>
        </p:sp>
        <p:sp>
          <p:nvSpPr>
            <p:cNvPr id="27667" name="Rectangle 14"/>
            <p:cNvSpPr>
              <a:spLocks noChangeArrowheads="1"/>
            </p:cNvSpPr>
            <p:nvPr/>
          </p:nvSpPr>
          <p:spPr bwMode="auto">
            <a:xfrm>
              <a:off x="1594" y="1834"/>
              <a:ext cx="40" cy="1538"/>
            </a:xfrm>
            <a:prstGeom prst="rect">
              <a:avLst/>
            </a:prstGeom>
            <a:solidFill>
              <a:srgbClr val="FFCC00"/>
            </a:solidFill>
            <a:ln w="9525">
              <a:noFill/>
              <a:miter lim="800000"/>
              <a:headEnd/>
              <a:tailEnd/>
            </a:ln>
          </p:spPr>
          <p:txBody>
            <a:bodyPr/>
            <a:lstStyle/>
            <a:p>
              <a:endParaRPr lang="fr-FR">
                <a:latin typeface="Calibri" pitchFamily="34" charset="0"/>
              </a:endParaRPr>
            </a:p>
          </p:txBody>
        </p:sp>
        <p:sp>
          <p:nvSpPr>
            <p:cNvPr id="27668" name="Rectangle 15"/>
            <p:cNvSpPr>
              <a:spLocks noChangeArrowheads="1"/>
            </p:cNvSpPr>
            <p:nvPr/>
          </p:nvSpPr>
          <p:spPr bwMode="auto">
            <a:xfrm>
              <a:off x="1434" y="1834"/>
              <a:ext cx="40" cy="1538"/>
            </a:xfrm>
            <a:prstGeom prst="rect">
              <a:avLst/>
            </a:prstGeom>
            <a:solidFill>
              <a:srgbClr val="FFCC00"/>
            </a:solidFill>
            <a:ln w="9525">
              <a:noFill/>
              <a:miter lim="800000"/>
              <a:headEnd/>
              <a:tailEnd/>
            </a:ln>
          </p:spPr>
          <p:txBody>
            <a:bodyPr/>
            <a:lstStyle/>
            <a:p>
              <a:endParaRPr lang="fr-FR">
                <a:latin typeface="Calibri" pitchFamily="34" charset="0"/>
              </a:endParaRPr>
            </a:p>
          </p:txBody>
        </p:sp>
        <p:sp>
          <p:nvSpPr>
            <p:cNvPr id="27669" name="Line 16"/>
            <p:cNvSpPr>
              <a:spLocks noChangeShapeType="1"/>
            </p:cNvSpPr>
            <p:nvPr/>
          </p:nvSpPr>
          <p:spPr bwMode="auto">
            <a:xfrm>
              <a:off x="46" y="2728"/>
              <a:ext cx="603" cy="0"/>
            </a:xfrm>
            <a:prstGeom prst="line">
              <a:avLst/>
            </a:prstGeom>
            <a:noFill/>
            <a:ln w="9525">
              <a:solidFill>
                <a:srgbClr val="CC0000"/>
              </a:solidFill>
              <a:prstDash val="dash"/>
              <a:round/>
              <a:headEnd/>
              <a:tailEnd type="stealth" w="med" len="med"/>
            </a:ln>
          </p:spPr>
          <p:txBody>
            <a:bodyPr wrap="none" anchor="ctr"/>
            <a:lstStyle/>
            <a:p>
              <a:endParaRPr lang="fr-FR"/>
            </a:p>
          </p:txBody>
        </p:sp>
        <p:sp>
          <p:nvSpPr>
            <p:cNvPr id="27670" name="Line 17"/>
            <p:cNvSpPr>
              <a:spLocks noChangeShapeType="1"/>
            </p:cNvSpPr>
            <p:nvPr/>
          </p:nvSpPr>
          <p:spPr bwMode="auto">
            <a:xfrm flipV="1">
              <a:off x="1191" y="1861"/>
              <a:ext cx="463" cy="574"/>
            </a:xfrm>
            <a:prstGeom prst="line">
              <a:avLst/>
            </a:prstGeom>
            <a:noFill/>
            <a:ln w="6350">
              <a:solidFill>
                <a:srgbClr val="CC0000"/>
              </a:solidFill>
              <a:prstDash val="dash"/>
              <a:round/>
              <a:headEnd/>
              <a:tailEnd/>
            </a:ln>
          </p:spPr>
          <p:txBody>
            <a:bodyPr wrap="none" anchor="ctr"/>
            <a:lstStyle/>
            <a:p>
              <a:endParaRPr lang="fr-FR"/>
            </a:p>
          </p:txBody>
        </p:sp>
        <p:sp>
          <p:nvSpPr>
            <p:cNvPr id="27671" name="Line 18"/>
            <p:cNvSpPr>
              <a:spLocks noChangeShapeType="1"/>
            </p:cNvSpPr>
            <p:nvPr/>
          </p:nvSpPr>
          <p:spPr bwMode="auto">
            <a:xfrm flipV="1">
              <a:off x="1202" y="2112"/>
              <a:ext cx="553" cy="317"/>
            </a:xfrm>
            <a:prstGeom prst="line">
              <a:avLst/>
            </a:prstGeom>
            <a:noFill/>
            <a:ln w="6350">
              <a:solidFill>
                <a:srgbClr val="CC0000"/>
              </a:solidFill>
              <a:prstDash val="dash"/>
              <a:round/>
              <a:headEnd/>
              <a:tailEnd/>
            </a:ln>
          </p:spPr>
          <p:txBody>
            <a:bodyPr wrap="none" anchor="ctr"/>
            <a:lstStyle/>
            <a:p>
              <a:endParaRPr lang="fr-FR"/>
            </a:p>
          </p:txBody>
        </p:sp>
        <p:sp>
          <p:nvSpPr>
            <p:cNvPr id="27672" name="Line 19"/>
            <p:cNvSpPr>
              <a:spLocks noChangeShapeType="1"/>
            </p:cNvSpPr>
            <p:nvPr/>
          </p:nvSpPr>
          <p:spPr bwMode="auto">
            <a:xfrm>
              <a:off x="1432" y="2436"/>
              <a:ext cx="42" cy="0"/>
            </a:xfrm>
            <a:prstGeom prst="line">
              <a:avLst/>
            </a:prstGeom>
            <a:noFill/>
            <a:ln w="28575">
              <a:solidFill>
                <a:srgbClr val="CC0000"/>
              </a:solidFill>
              <a:round/>
              <a:headEnd/>
              <a:tailEnd/>
            </a:ln>
          </p:spPr>
          <p:txBody>
            <a:bodyPr wrap="none" anchor="ctr"/>
            <a:lstStyle/>
            <a:p>
              <a:endParaRPr lang="fr-FR"/>
            </a:p>
          </p:txBody>
        </p:sp>
        <p:sp>
          <p:nvSpPr>
            <p:cNvPr id="27673" name="Line 20"/>
            <p:cNvSpPr>
              <a:spLocks noChangeShapeType="1"/>
            </p:cNvSpPr>
            <p:nvPr/>
          </p:nvSpPr>
          <p:spPr bwMode="auto">
            <a:xfrm>
              <a:off x="1591" y="2442"/>
              <a:ext cx="43" cy="0"/>
            </a:xfrm>
            <a:prstGeom prst="line">
              <a:avLst/>
            </a:prstGeom>
            <a:noFill/>
            <a:ln w="28575">
              <a:solidFill>
                <a:srgbClr val="CC0000"/>
              </a:solidFill>
              <a:round/>
              <a:headEnd/>
              <a:tailEnd/>
            </a:ln>
          </p:spPr>
          <p:txBody>
            <a:bodyPr wrap="none" anchor="ctr"/>
            <a:lstStyle/>
            <a:p>
              <a:endParaRPr lang="fr-FR"/>
            </a:p>
          </p:txBody>
        </p:sp>
        <p:sp>
          <p:nvSpPr>
            <p:cNvPr id="27674" name="Line 21"/>
            <p:cNvSpPr>
              <a:spLocks noChangeShapeType="1"/>
            </p:cNvSpPr>
            <p:nvPr/>
          </p:nvSpPr>
          <p:spPr bwMode="auto">
            <a:xfrm flipV="1">
              <a:off x="980" y="2527"/>
              <a:ext cx="40" cy="20"/>
            </a:xfrm>
            <a:prstGeom prst="line">
              <a:avLst/>
            </a:prstGeom>
            <a:noFill/>
            <a:ln w="28575">
              <a:solidFill>
                <a:srgbClr val="CC0000"/>
              </a:solidFill>
              <a:round/>
              <a:headEnd/>
              <a:tailEnd/>
            </a:ln>
          </p:spPr>
          <p:txBody>
            <a:bodyPr wrap="none" anchor="ctr"/>
            <a:lstStyle/>
            <a:p>
              <a:endParaRPr lang="fr-FR"/>
            </a:p>
          </p:txBody>
        </p:sp>
        <p:sp>
          <p:nvSpPr>
            <p:cNvPr id="27675" name="Line 22"/>
            <p:cNvSpPr>
              <a:spLocks noChangeShapeType="1"/>
            </p:cNvSpPr>
            <p:nvPr/>
          </p:nvSpPr>
          <p:spPr bwMode="auto">
            <a:xfrm flipV="1">
              <a:off x="819" y="2611"/>
              <a:ext cx="40" cy="20"/>
            </a:xfrm>
            <a:prstGeom prst="line">
              <a:avLst/>
            </a:prstGeom>
            <a:noFill/>
            <a:ln w="28575">
              <a:solidFill>
                <a:srgbClr val="CC0000"/>
              </a:solidFill>
              <a:round/>
              <a:headEnd/>
              <a:tailEnd/>
            </a:ln>
          </p:spPr>
          <p:txBody>
            <a:bodyPr wrap="none" anchor="ctr"/>
            <a:lstStyle/>
            <a:p>
              <a:endParaRPr lang="fr-FR"/>
            </a:p>
          </p:txBody>
        </p:sp>
        <p:sp>
          <p:nvSpPr>
            <p:cNvPr id="27676" name="Line 23"/>
            <p:cNvSpPr>
              <a:spLocks noChangeShapeType="1"/>
            </p:cNvSpPr>
            <p:nvPr/>
          </p:nvSpPr>
          <p:spPr bwMode="auto">
            <a:xfrm>
              <a:off x="815" y="2742"/>
              <a:ext cx="45" cy="13"/>
            </a:xfrm>
            <a:prstGeom prst="line">
              <a:avLst/>
            </a:prstGeom>
            <a:noFill/>
            <a:ln w="28575">
              <a:solidFill>
                <a:schemeClr val="tx1"/>
              </a:solidFill>
              <a:round/>
              <a:headEnd/>
              <a:tailEnd/>
            </a:ln>
          </p:spPr>
          <p:txBody>
            <a:bodyPr wrap="none" anchor="ctr"/>
            <a:lstStyle/>
            <a:p>
              <a:endParaRPr lang="fr-FR"/>
            </a:p>
          </p:txBody>
        </p:sp>
        <p:sp>
          <p:nvSpPr>
            <p:cNvPr id="27677" name="Line 24"/>
            <p:cNvSpPr>
              <a:spLocks noChangeShapeType="1"/>
            </p:cNvSpPr>
            <p:nvPr/>
          </p:nvSpPr>
          <p:spPr bwMode="auto">
            <a:xfrm>
              <a:off x="985" y="2781"/>
              <a:ext cx="45" cy="12"/>
            </a:xfrm>
            <a:prstGeom prst="line">
              <a:avLst/>
            </a:prstGeom>
            <a:noFill/>
            <a:ln w="28575">
              <a:solidFill>
                <a:schemeClr val="tx1"/>
              </a:solidFill>
              <a:round/>
              <a:headEnd/>
              <a:tailEnd/>
            </a:ln>
          </p:spPr>
          <p:txBody>
            <a:bodyPr wrap="none" anchor="ctr"/>
            <a:lstStyle/>
            <a:p>
              <a:endParaRPr lang="fr-FR"/>
            </a:p>
          </p:txBody>
        </p:sp>
        <p:sp>
          <p:nvSpPr>
            <p:cNvPr id="27678" name="Line 25"/>
            <p:cNvSpPr>
              <a:spLocks noChangeShapeType="1"/>
            </p:cNvSpPr>
            <p:nvPr/>
          </p:nvSpPr>
          <p:spPr bwMode="auto">
            <a:xfrm>
              <a:off x="1592" y="2915"/>
              <a:ext cx="45" cy="12"/>
            </a:xfrm>
            <a:prstGeom prst="line">
              <a:avLst/>
            </a:prstGeom>
            <a:noFill/>
            <a:ln w="28575">
              <a:solidFill>
                <a:schemeClr val="tx1"/>
              </a:solidFill>
              <a:round/>
              <a:headEnd/>
              <a:tailEnd/>
            </a:ln>
          </p:spPr>
          <p:txBody>
            <a:bodyPr wrap="none" anchor="ctr"/>
            <a:lstStyle/>
            <a:p>
              <a:endParaRPr lang="fr-FR"/>
            </a:p>
          </p:txBody>
        </p:sp>
        <p:sp>
          <p:nvSpPr>
            <p:cNvPr id="27679" name="Line 26"/>
            <p:cNvSpPr>
              <a:spLocks noChangeShapeType="1"/>
            </p:cNvSpPr>
            <p:nvPr/>
          </p:nvSpPr>
          <p:spPr bwMode="auto">
            <a:xfrm>
              <a:off x="1430" y="2880"/>
              <a:ext cx="45" cy="13"/>
            </a:xfrm>
            <a:prstGeom prst="line">
              <a:avLst/>
            </a:prstGeom>
            <a:noFill/>
            <a:ln w="28575">
              <a:solidFill>
                <a:schemeClr val="tx1"/>
              </a:solidFill>
              <a:round/>
              <a:headEnd/>
              <a:tailEnd/>
            </a:ln>
          </p:spPr>
          <p:txBody>
            <a:bodyPr wrap="none" anchor="ctr"/>
            <a:lstStyle/>
            <a:p>
              <a:endParaRPr lang="fr-FR"/>
            </a:p>
          </p:txBody>
        </p:sp>
        <p:sp>
          <p:nvSpPr>
            <p:cNvPr id="27680" name="Line 27"/>
            <p:cNvSpPr>
              <a:spLocks noChangeShapeType="1"/>
            </p:cNvSpPr>
            <p:nvPr/>
          </p:nvSpPr>
          <p:spPr bwMode="auto">
            <a:xfrm>
              <a:off x="819" y="2782"/>
              <a:ext cx="35" cy="12"/>
            </a:xfrm>
            <a:prstGeom prst="line">
              <a:avLst/>
            </a:prstGeom>
            <a:noFill/>
            <a:ln w="28575">
              <a:solidFill>
                <a:schemeClr val="tx1"/>
              </a:solidFill>
              <a:round/>
              <a:headEnd/>
              <a:tailEnd/>
            </a:ln>
          </p:spPr>
          <p:txBody>
            <a:bodyPr wrap="none" anchor="ctr"/>
            <a:lstStyle/>
            <a:p>
              <a:endParaRPr lang="fr-FR"/>
            </a:p>
          </p:txBody>
        </p:sp>
        <p:sp>
          <p:nvSpPr>
            <p:cNvPr id="27681" name="Line 28"/>
            <p:cNvSpPr>
              <a:spLocks noChangeShapeType="1"/>
            </p:cNvSpPr>
            <p:nvPr/>
          </p:nvSpPr>
          <p:spPr bwMode="auto">
            <a:xfrm>
              <a:off x="985" y="2850"/>
              <a:ext cx="36" cy="13"/>
            </a:xfrm>
            <a:prstGeom prst="line">
              <a:avLst/>
            </a:prstGeom>
            <a:noFill/>
            <a:ln w="28575">
              <a:solidFill>
                <a:schemeClr val="tx1"/>
              </a:solidFill>
              <a:round/>
              <a:headEnd/>
              <a:tailEnd/>
            </a:ln>
          </p:spPr>
          <p:txBody>
            <a:bodyPr wrap="none" anchor="ctr"/>
            <a:lstStyle/>
            <a:p>
              <a:endParaRPr lang="fr-FR"/>
            </a:p>
          </p:txBody>
        </p:sp>
        <p:sp>
          <p:nvSpPr>
            <p:cNvPr id="27682" name="Line 29"/>
            <p:cNvSpPr>
              <a:spLocks noChangeShapeType="1"/>
            </p:cNvSpPr>
            <p:nvPr/>
          </p:nvSpPr>
          <p:spPr bwMode="auto">
            <a:xfrm>
              <a:off x="1436" y="3045"/>
              <a:ext cx="34" cy="12"/>
            </a:xfrm>
            <a:prstGeom prst="line">
              <a:avLst/>
            </a:prstGeom>
            <a:noFill/>
            <a:ln w="28575">
              <a:solidFill>
                <a:schemeClr val="tx1"/>
              </a:solidFill>
              <a:round/>
              <a:headEnd/>
              <a:tailEnd/>
            </a:ln>
          </p:spPr>
          <p:txBody>
            <a:bodyPr wrap="none" anchor="ctr"/>
            <a:lstStyle/>
            <a:p>
              <a:endParaRPr lang="fr-FR"/>
            </a:p>
          </p:txBody>
        </p:sp>
        <p:sp>
          <p:nvSpPr>
            <p:cNvPr id="27683" name="Line 30"/>
            <p:cNvSpPr>
              <a:spLocks noChangeShapeType="1"/>
            </p:cNvSpPr>
            <p:nvPr/>
          </p:nvSpPr>
          <p:spPr bwMode="auto">
            <a:xfrm>
              <a:off x="1592" y="3110"/>
              <a:ext cx="35" cy="13"/>
            </a:xfrm>
            <a:prstGeom prst="line">
              <a:avLst/>
            </a:prstGeom>
            <a:noFill/>
            <a:ln w="28575">
              <a:solidFill>
                <a:schemeClr val="tx1"/>
              </a:solidFill>
              <a:round/>
              <a:headEnd/>
              <a:tailEnd/>
            </a:ln>
          </p:spPr>
          <p:txBody>
            <a:bodyPr wrap="none" anchor="ctr"/>
            <a:lstStyle/>
            <a:p>
              <a:endParaRPr lang="fr-FR"/>
            </a:p>
          </p:txBody>
        </p:sp>
        <p:sp>
          <p:nvSpPr>
            <p:cNvPr id="27684" name="Text Box 31"/>
            <p:cNvSpPr txBox="1">
              <a:spLocks noChangeArrowheads="1"/>
            </p:cNvSpPr>
            <p:nvPr/>
          </p:nvSpPr>
          <p:spPr bwMode="auto">
            <a:xfrm>
              <a:off x="432" y="2112"/>
              <a:ext cx="417" cy="231"/>
            </a:xfrm>
            <a:prstGeom prst="rect">
              <a:avLst/>
            </a:prstGeom>
            <a:noFill/>
            <a:ln w="9525">
              <a:noFill/>
              <a:miter lim="800000"/>
              <a:headEnd/>
              <a:tailEnd/>
            </a:ln>
          </p:spPr>
          <p:txBody>
            <a:bodyPr>
              <a:spAutoFit/>
            </a:bodyPr>
            <a:lstStyle/>
            <a:p>
              <a:pPr>
                <a:spcBef>
                  <a:spcPct val="50000"/>
                </a:spcBef>
              </a:pPr>
              <a:r>
                <a:rPr lang="en-GB">
                  <a:solidFill>
                    <a:srgbClr val="292929"/>
                  </a:solidFill>
                  <a:latin typeface="Calibri" pitchFamily="34" charset="0"/>
                </a:rPr>
                <a:t>Pb</a:t>
              </a:r>
              <a:endParaRPr lang="en-GB" sz="1400">
                <a:solidFill>
                  <a:srgbClr val="292929"/>
                </a:solidFill>
                <a:latin typeface="Calibri" pitchFamily="34" charset="0"/>
              </a:endParaRPr>
            </a:p>
          </p:txBody>
        </p:sp>
        <p:sp>
          <p:nvSpPr>
            <p:cNvPr id="27685" name="Text Box 32"/>
            <p:cNvSpPr txBox="1">
              <a:spLocks noChangeArrowheads="1"/>
            </p:cNvSpPr>
            <p:nvPr/>
          </p:nvSpPr>
          <p:spPr bwMode="auto">
            <a:xfrm>
              <a:off x="994" y="3389"/>
              <a:ext cx="1118" cy="231"/>
            </a:xfrm>
            <a:prstGeom prst="rect">
              <a:avLst/>
            </a:prstGeom>
            <a:noFill/>
            <a:ln w="9525">
              <a:noFill/>
              <a:miter lim="800000"/>
              <a:headEnd/>
              <a:tailEnd/>
            </a:ln>
          </p:spPr>
          <p:txBody>
            <a:bodyPr>
              <a:spAutoFit/>
            </a:bodyPr>
            <a:lstStyle/>
            <a:p>
              <a:pPr>
                <a:spcBef>
                  <a:spcPct val="50000"/>
                </a:spcBef>
              </a:pPr>
              <a:r>
                <a:rPr lang="en-GB">
                  <a:solidFill>
                    <a:srgbClr val="292929"/>
                  </a:solidFill>
                  <a:latin typeface="Calibri" pitchFamily="34" charset="0"/>
                </a:rPr>
                <a:t>Emulsion layers</a:t>
              </a:r>
              <a:endParaRPr lang="en-GB" sz="1400">
                <a:solidFill>
                  <a:srgbClr val="292929"/>
                </a:solidFill>
                <a:latin typeface="Calibri" pitchFamily="34" charset="0"/>
              </a:endParaRPr>
            </a:p>
          </p:txBody>
        </p:sp>
        <p:sp>
          <p:nvSpPr>
            <p:cNvPr id="27686" name="Line 33"/>
            <p:cNvSpPr>
              <a:spLocks noChangeShapeType="1"/>
            </p:cNvSpPr>
            <p:nvPr/>
          </p:nvSpPr>
          <p:spPr bwMode="auto">
            <a:xfrm flipH="1" flipV="1">
              <a:off x="1004" y="3358"/>
              <a:ext cx="55" cy="148"/>
            </a:xfrm>
            <a:prstGeom prst="line">
              <a:avLst/>
            </a:prstGeom>
            <a:noFill/>
            <a:ln w="9525">
              <a:solidFill>
                <a:srgbClr val="292929"/>
              </a:solidFill>
              <a:round/>
              <a:headEnd/>
              <a:tailEnd type="stealth" w="sm" len="sm"/>
            </a:ln>
          </p:spPr>
          <p:txBody>
            <a:bodyPr wrap="none" anchor="ctr"/>
            <a:lstStyle/>
            <a:p>
              <a:endParaRPr lang="fr-FR"/>
            </a:p>
          </p:txBody>
        </p:sp>
        <p:sp>
          <p:nvSpPr>
            <p:cNvPr id="27687" name="Line 34"/>
            <p:cNvSpPr>
              <a:spLocks noChangeShapeType="1"/>
            </p:cNvSpPr>
            <p:nvPr/>
          </p:nvSpPr>
          <p:spPr bwMode="auto">
            <a:xfrm flipH="1" flipV="1">
              <a:off x="841" y="3364"/>
              <a:ext cx="205" cy="163"/>
            </a:xfrm>
            <a:prstGeom prst="line">
              <a:avLst/>
            </a:prstGeom>
            <a:noFill/>
            <a:ln w="9525">
              <a:solidFill>
                <a:srgbClr val="292929"/>
              </a:solidFill>
              <a:round/>
              <a:headEnd/>
              <a:tailEnd type="stealth" w="sm" len="sm"/>
            </a:ln>
          </p:spPr>
          <p:txBody>
            <a:bodyPr wrap="none" anchor="ctr"/>
            <a:lstStyle/>
            <a:p>
              <a:endParaRPr lang="fr-FR"/>
            </a:p>
          </p:txBody>
        </p:sp>
        <p:sp>
          <p:nvSpPr>
            <p:cNvPr id="27688" name="Text Box 35"/>
            <p:cNvSpPr txBox="1">
              <a:spLocks noChangeArrowheads="1"/>
            </p:cNvSpPr>
            <p:nvPr/>
          </p:nvSpPr>
          <p:spPr bwMode="auto">
            <a:xfrm>
              <a:off x="933" y="2258"/>
              <a:ext cx="322" cy="231"/>
            </a:xfrm>
            <a:prstGeom prst="rect">
              <a:avLst/>
            </a:prstGeom>
            <a:noFill/>
            <a:ln w="9525">
              <a:noFill/>
              <a:miter lim="800000"/>
              <a:headEnd/>
              <a:tailEnd/>
            </a:ln>
          </p:spPr>
          <p:txBody>
            <a:bodyPr>
              <a:spAutoFit/>
            </a:bodyPr>
            <a:lstStyle/>
            <a:p>
              <a:pPr>
                <a:spcBef>
                  <a:spcPct val="50000"/>
                </a:spcBef>
              </a:pPr>
              <a:r>
                <a:rPr lang="en-GB">
                  <a:solidFill>
                    <a:srgbClr val="CC0000"/>
                  </a:solidFill>
                  <a:latin typeface="Symbol" pitchFamily="18" charset="2"/>
                </a:rPr>
                <a:t>t</a:t>
              </a:r>
              <a:endParaRPr lang="en-GB" sz="1400">
                <a:solidFill>
                  <a:srgbClr val="CC0000"/>
                </a:solidFill>
                <a:latin typeface="Symbol" pitchFamily="18" charset="2"/>
              </a:endParaRPr>
            </a:p>
          </p:txBody>
        </p:sp>
        <p:sp>
          <p:nvSpPr>
            <p:cNvPr id="27689" name="Line 36"/>
            <p:cNvSpPr>
              <a:spLocks noChangeShapeType="1"/>
            </p:cNvSpPr>
            <p:nvPr/>
          </p:nvSpPr>
          <p:spPr bwMode="auto">
            <a:xfrm>
              <a:off x="399" y="2071"/>
              <a:ext cx="427" cy="0"/>
            </a:xfrm>
            <a:prstGeom prst="line">
              <a:avLst/>
            </a:prstGeom>
            <a:noFill/>
            <a:ln w="9525">
              <a:solidFill>
                <a:srgbClr val="000000"/>
              </a:solidFill>
              <a:round/>
              <a:headEnd type="stealth" w="med" len="med"/>
              <a:tailEnd type="stealth" w="med" len="med"/>
            </a:ln>
          </p:spPr>
          <p:txBody>
            <a:bodyPr wrap="none" anchor="ctr"/>
            <a:lstStyle/>
            <a:p>
              <a:endParaRPr lang="fr-FR"/>
            </a:p>
          </p:txBody>
        </p:sp>
        <p:sp>
          <p:nvSpPr>
            <p:cNvPr id="27690" name="Text Box 37"/>
            <p:cNvSpPr txBox="1">
              <a:spLocks noChangeArrowheads="1"/>
            </p:cNvSpPr>
            <p:nvPr/>
          </p:nvSpPr>
          <p:spPr bwMode="auto">
            <a:xfrm>
              <a:off x="358" y="1836"/>
              <a:ext cx="501" cy="212"/>
            </a:xfrm>
            <a:prstGeom prst="rect">
              <a:avLst/>
            </a:prstGeom>
            <a:noFill/>
            <a:ln w="9525">
              <a:noFill/>
              <a:miter lim="800000"/>
              <a:headEnd/>
              <a:tailEnd/>
            </a:ln>
          </p:spPr>
          <p:txBody>
            <a:bodyPr>
              <a:spAutoFit/>
            </a:bodyPr>
            <a:lstStyle/>
            <a:p>
              <a:pPr>
                <a:spcBef>
                  <a:spcPct val="50000"/>
                </a:spcBef>
              </a:pPr>
              <a:r>
                <a:rPr lang="en-GB" sz="1600">
                  <a:latin typeface="Calibri" pitchFamily="34" charset="0"/>
                </a:rPr>
                <a:t>1 mm</a:t>
              </a:r>
              <a:endParaRPr lang="en-GB" sz="1200">
                <a:latin typeface="Calibri" pitchFamily="34" charset="0"/>
              </a:endParaRPr>
            </a:p>
          </p:txBody>
        </p:sp>
        <p:sp>
          <p:nvSpPr>
            <p:cNvPr id="27691" name="Rectangle 38"/>
            <p:cNvSpPr>
              <a:spLocks noChangeArrowheads="1"/>
            </p:cNvSpPr>
            <p:nvPr/>
          </p:nvSpPr>
          <p:spPr bwMode="auto">
            <a:xfrm>
              <a:off x="1438" y="1829"/>
              <a:ext cx="185" cy="1529"/>
            </a:xfrm>
            <a:prstGeom prst="rect">
              <a:avLst/>
            </a:prstGeom>
            <a:solidFill>
              <a:srgbClr val="FFCC00">
                <a:alpha val="50195"/>
              </a:srgbClr>
            </a:solidFill>
            <a:ln w="9525">
              <a:noFill/>
              <a:miter lim="800000"/>
              <a:headEnd/>
              <a:tailEnd/>
            </a:ln>
          </p:spPr>
          <p:txBody>
            <a:bodyPr wrap="none" anchor="ctr"/>
            <a:lstStyle/>
            <a:p>
              <a:endParaRPr lang="fr-FR">
                <a:latin typeface="Calibri" pitchFamily="34" charset="0"/>
              </a:endParaRPr>
            </a:p>
          </p:txBody>
        </p:sp>
        <p:sp>
          <p:nvSpPr>
            <p:cNvPr id="27692" name="Line 39"/>
            <p:cNvSpPr>
              <a:spLocks noChangeShapeType="1"/>
            </p:cNvSpPr>
            <p:nvPr/>
          </p:nvSpPr>
          <p:spPr bwMode="auto">
            <a:xfrm>
              <a:off x="676" y="2711"/>
              <a:ext cx="1111" cy="245"/>
            </a:xfrm>
            <a:prstGeom prst="line">
              <a:avLst/>
            </a:prstGeom>
            <a:noFill/>
            <a:ln w="6350">
              <a:solidFill>
                <a:srgbClr val="4D4D4D"/>
              </a:solidFill>
              <a:round/>
              <a:headEnd/>
              <a:tailEnd/>
            </a:ln>
          </p:spPr>
          <p:txBody>
            <a:bodyPr/>
            <a:lstStyle/>
            <a:p>
              <a:endParaRPr lang="fr-FR"/>
            </a:p>
          </p:txBody>
        </p:sp>
        <p:sp>
          <p:nvSpPr>
            <p:cNvPr id="27693" name="Line 40"/>
            <p:cNvSpPr>
              <a:spLocks noChangeShapeType="1"/>
            </p:cNvSpPr>
            <p:nvPr/>
          </p:nvSpPr>
          <p:spPr bwMode="auto">
            <a:xfrm>
              <a:off x="667" y="2713"/>
              <a:ext cx="1098" cy="470"/>
            </a:xfrm>
            <a:prstGeom prst="line">
              <a:avLst/>
            </a:prstGeom>
            <a:noFill/>
            <a:ln w="6350">
              <a:solidFill>
                <a:srgbClr val="4D4D4D"/>
              </a:solidFill>
              <a:round/>
              <a:headEnd/>
              <a:tailEnd/>
            </a:ln>
          </p:spPr>
          <p:txBody>
            <a:bodyPr/>
            <a:lstStyle/>
            <a:p>
              <a:endParaRPr lang="fr-FR"/>
            </a:p>
          </p:txBody>
        </p:sp>
        <p:sp>
          <p:nvSpPr>
            <p:cNvPr id="27694" name="Line 41"/>
            <p:cNvSpPr>
              <a:spLocks noChangeShapeType="1"/>
            </p:cNvSpPr>
            <p:nvPr/>
          </p:nvSpPr>
          <p:spPr bwMode="auto">
            <a:xfrm flipV="1">
              <a:off x="674" y="2434"/>
              <a:ext cx="520" cy="275"/>
            </a:xfrm>
            <a:prstGeom prst="line">
              <a:avLst/>
            </a:prstGeom>
            <a:noFill/>
            <a:ln w="6350">
              <a:solidFill>
                <a:srgbClr val="CC0000"/>
              </a:solidFill>
              <a:round/>
              <a:headEnd/>
              <a:tailEnd/>
            </a:ln>
          </p:spPr>
          <p:txBody>
            <a:bodyPr wrap="none" anchor="ctr"/>
            <a:lstStyle/>
            <a:p>
              <a:endParaRPr lang="fr-FR"/>
            </a:p>
          </p:txBody>
        </p:sp>
        <p:sp>
          <p:nvSpPr>
            <p:cNvPr id="27695" name="Line 42"/>
            <p:cNvSpPr>
              <a:spLocks noChangeShapeType="1"/>
            </p:cNvSpPr>
            <p:nvPr/>
          </p:nvSpPr>
          <p:spPr bwMode="auto">
            <a:xfrm>
              <a:off x="1196" y="2431"/>
              <a:ext cx="613" cy="12"/>
            </a:xfrm>
            <a:prstGeom prst="line">
              <a:avLst/>
            </a:prstGeom>
            <a:noFill/>
            <a:ln w="6350">
              <a:solidFill>
                <a:srgbClr val="CC0000"/>
              </a:solidFill>
              <a:round/>
              <a:headEnd/>
              <a:tailEnd/>
            </a:ln>
          </p:spPr>
          <p:txBody>
            <a:bodyPr wrap="none" anchor="ctr"/>
            <a:lstStyle/>
            <a:p>
              <a:endParaRPr lang="fr-FR"/>
            </a:p>
          </p:txBody>
        </p:sp>
      </p:grpSp>
      <p:sp>
        <p:nvSpPr>
          <p:cNvPr id="27655" name="Line 74"/>
          <p:cNvSpPr>
            <a:spLocks noChangeShapeType="1"/>
          </p:cNvSpPr>
          <p:nvPr/>
        </p:nvSpPr>
        <p:spPr bwMode="auto">
          <a:xfrm flipV="1">
            <a:off x="6029325" y="2479675"/>
            <a:ext cx="990600" cy="457200"/>
          </a:xfrm>
          <a:prstGeom prst="line">
            <a:avLst/>
          </a:prstGeom>
          <a:noFill/>
          <a:ln w="9525">
            <a:solidFill>
              <a:schemeClr val="tx1"/>
            </a:solidFill>
            <a:round/>
            <a:headEnd/>
            <a:tailEnd type="arrow" w="med" len="med"/>
          </a:ln>
        </p:spPr>
        <p:txBody>
          <a:bodyPr wrap="none" anchor="ctr"/>
          <a:lstStyle/>
          <a:p>
            <a:endParaRPr lang="fr-FR"/>
          </a:p>
        </p:txBody>
      </p:sp>
      <p:sp>
        <p:nvSpPr>
          <p:cNvPr id="27656" name="Rectangle 75"/>
          <p:cNvSpPr>
            <a:spLocks noChangeArrowheads="1"/>
          </p:cNvSpPr>
          <p:nvPr/>
        </p:nvSpPr>
        <p:spPr bwMode="auto">
          <a:xfrm>
            <a:off x="5572125" y="2860675"/>
            <a:ext cx="1143000" cy="366713"/>
          </a:xfrm>
          <a:prstGeom prst="rect">
            <a:avLst/>
          </a:prstGeom>
          <a:noFill/>
          <a:ln w="9525">
            <a:noFill/>
            <a:miter lim="800000"/>
            <a:headEnd/>
            <a:tailEnd/>
          </a:ln>
        </p:spPr>
        <p:txBody>
          <a:bodyPr>
            <a:spAutoFit/>
          </a:bodyPr>
          <a:lstStyle/>
          <a:p>
            <a:r>
              <a:rPr lang="en-GB">
                <a:latin typeface="Calibri" pitchFamily="34" charset="0"/>
              </a:rPr>
              <a:t>Film base</a:t>
            </a:r>
            <a:endParaRPr lang="en-GB" sz="2000">
              <a:solidFill>
                <a:srgbClr val="0033CC"/>
              </a:solidFill>
              <a:latin typeface="Calibri" pitchFamily="34" charset="0"/>
            </a:endParaRPr>
          </a:p>
        </p:txBody>
      </p:sp>
      <p:pic>
        <p:nvPicPr>
          <p:cNvPr id="27657" name="Picture 76" descr="SSL12603"/>
          <p:cNvPicPr>
            <a:picLocks noChangeAspect="1" noChangeArrowheads="1"/>
          </p:cNvPicPr>
          <p:nvPr/>
        </p:nvPicPr>
        <p:blipFill>
          <a:blip r:embed="rId2" cstate="print"/>
          <a:srcRect l="23236" r="16608" b="14738"/>
          <a:stretch>
            <a:fillRect/>
          </a:stretch>
        </p:blipFill>
        <p:spPr bwMode="auto">
          <a:xfrm>
            <a:off x="6572250" y="3286125"/>
            <a:ext cx="2168525" cy="2305050"/>
          </a:xfrm>
          <a:prstGeom prst="rect">
            <a:avLst/>
          </a:prstGeom>
          <a:noFill/>
          <a:ln w="9525">
            <a:noFill/>
            <a:miter lim="800000"/>
            <a:headEnd/>
            <a:tailEnd/>
          </a:ln>
        </p:spPr>
      </p:pic>
      <p:sp>
        <p:nvSpPr>
          <p:cNvPr id="27658" name="Rectangle 2"/>
          <p:cNvSpPr>
            <a:spLocks noChangeArrowheads="1"/>
          </p:cNvSpPr>
          <p:nvPr/>
        </p:nvSpPr>
        <p:spPr bwMode="auto">
          <a:xfrm>
            <a:off x="6000750" y="5572125"/>
            <a:ext cx="2678113" cy="1025525"/>
          </a:xfrm>
          <a:prstGeom prst="rect">
            <a:avLst/>
          </a:prstGeom>
          <a:noFill/>
          <a:ln w="19050">
            <a:solidFill>
              <a:schemeClr val="tx1"/>
            </a:solidFill>
            <a:miter lim="800000"/>
            <a:headEnd/>
            <a:tailEnd/>
          </a:ln>
        </p:spPr>
        <p:txBody>
          <a:bodyPr>
            <a:spAutoFit/>
          </a:bodyPr>
          <a:lstStyle/>
          <a:p>
            <a:r>
              <a:rPr lang="en-GB" sz="2000">
                <a:latin typeface="Comic Sans MS" pitchFamily="66" charset="0"/>
              </a:rPr>
              <a:t>Brique de base:</a:t>
            </a:r>
          </a:p>
          <a:p>
            <a:r>
              <a:rPr lang="en-GB" sz="2000">
                <a:solidFill>
                  <a:srgbClr val="0033CC"/>
                </a:solidFill>
                <a:latin typeface="Comic Sans MS" pitchFamily="66" charset="0"/>
              </a:rPr>
              <a:t>56 feuilles de plomb</a:t>
            </a:r>
          </a:p>
          <a:p>
            <a:r>
              <a:rPr lang="en-GB" sz="2000">
                <a:solidFill>
                  <a:srgbClr val="0033CC"/>
                </a:solidFill>
                <a:latin typeface="Comic Sans MS" pitchFamily="66" charset="0"/>
              </a:rPr>
              <a:t>57 films (émulsions)</a:t>
            </a:r>
          </a:p>
        </p:txBody>
      </p:sp>
      <p:pic>
        <p:nvPicPr>
          <p:cNvPr id="27659" name="Picture 5" descr="montagnes"/>
          <p:cNvPicPr>
            <a:picLocks noChangeAspect="1" noChangeArrowheads="1"/>
          </p:cNvPicPr>
          <p:nvPr/>
        </p:nvPicPr>
        <p:blipFill>
          <a:blip r:embed="rId3" cstate="print"/>
          <a:srcRect/>
          <a:stretch>
            <a:fillRect/>
          </a:stretch>
        </p:blipFill>
        <p:spPr bwMode="auto">
          <a:xfrm>
            <a:off x="0" y="2286000"/>
            <a:ext cx="5562600" cy="3082925"/>
          </a:xfrm>
          <a:prstGeom prst="rect">
            <a:avLst/>
          </a:prstGeom>
          <a:noFill/>
          <a:ln w="9525">
            <a:noFill/>
            <a:miter lim="800000"/>
            <a:headEnd/>
            <a:tailEnd/>
          </a:ln>
        </p:spPr>
      </p:pic>
      <p:sp>
        <p:nvSpPr>
          <p:cNvPr id="47" name="Espace réservé de la date 46"/>
          <p:cNvSpPr>
            <a:spLocks noGrp="1"/>
          </p:cNvSpPr>
          <p:nvPr>
            <p:ph type="dt" sz="quarter" idx="10"/>
          </p:nvPr>
        </p:nvSpPr>
        <p:spPr/>
        <p:txBody>
          <a:bodyPr/>
          <a:lstStyle/>
          <a:p>
            <a:pPr>
              <a:defRPr/>
            </a:pPr>
            <a:r>
              <a:rPr lang="fr-FR" b="1" smtClean="0">
                <a:solidFill>
                  <a:srgbClr val="00B0F0"/>
                </a:solidFill>
              </a:rPr>
              <a:t>11/03/2013</a:t>
            </a:r>
            <a:endParaRPr lang="fr-FR" b="1" dirty="0">
              <a:solidFill>
                <a:srgbClr val="00B0F0"/>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2608263" y="5681663"/>
            <a:ext cx="184150" cy="457200"/>
          </a:xfrm>
          <a:prstGeom prst="rect">
            <a:avLst/>
          </a:prstGeom>
          <a:noFill/>
          <a:ln w="9525">
            <a:noFill/>
            <a:miter lim="800000"/>
            <a:headEnd type="none" w="sm" len="sm"/>
            <a:tailEnd type="none" w="sm" len="sm"/>
          </a:ln>
        </p:spPr>
        <p:txBody>
          <a:bodyPr wrap="none">
            <a:spAutoFit/>
          </a:bodyPr>
          <a:lstStyle/>
          <a:p>
            <a:endParaRPr lang="fr-FR" sz="2400"/>
          </a:p>
        </p:txBody>
      </p:sp>
      <p:sp>
        <p:nvSpPr>
          <p:cNvPr id="28675" name="Text Box 5"/>
          <p:cNvSpPr txBox="1">
            <a:spLocks noChangeArrowheads="1"/>
          </p:cNvSpPr>
          <p:nvPr/>
        </p:nvSpPr>
        <p:spPr bwMode="auto">
          <a:xfrm>
            <a:off x="899592" y="4437112"/>
            <a:ext cx="8244408" cy="1815882"/>
          </a:xfrm>
          <a:prstGeom prst="rect">
            <a:avLst/>
          </a:prstGeom>
          <a:noFill/>
          <a:ln w="9525">
            <a:noFill/>
            <a:miter lim="800000"/>
            <a:headEnd type="none" w="sm" len="sm"/>
            <a:tailEnd type="none" w="sm" len="sm"/>
          </a:ln>
        </p:spPr>
        <p:txBody>
          <a:bodyPr wrap="square">
            <a:spAutoFit/>
          </a:bodyPr>
          <a:lstStyle/>
          <a:p>
            <a:r>
              <a:rPr kumimoji="0" lang="fr-FR" sz="2800" i="1" dirty="0">
                <a:latin typeface="Arial Unicode MS" pitchFamily="34" charset="-128"/>
              </a:rPr>
              <a:t>L’espace contient </a:t>
            </a:r>
            <a:r>
              <a:rPr kumimoji="0" lang="fr-FR" sz="2800" i="1" dirty="0" smtClean="0">
                <a:latin typeface="Arial Unicode MS" pitchFamily="34" charset="-128"/>
              </a:rPr>
              <a:t> aussi des </a:t>
            </a:r>
            <a:r>
              <a:rPr kumimoji="0" lang="fr-FR" sz="2800" i="1" dirty="0">
                <a:latin typeface="Arial Unicode MS" pitchFamily="34" charset="-128"/>
              </a:rPr>
              <a:t>accélérateurs naturels extrêmement  </a:t>
            </a:r>
            <a:r>
              <a:rPr kumimoji="0" lang="fr-FR" sz="2800" i="1" dirty="0" smtClean="0">
                <a:latin typeface="Arial Unicode MS" pitchFamily="34" charset="-128"/>
              </a:rPr>
              <a:t>puissants (restes de supernova, nébuleuses de pulsars, AGN, …) </a:t>
            </a:r>
          </a:p>
          <a:p>
            <a:r>
              <a:rPr kumimoji="0" lang="fr-FR" sz="2800" i="1" dirty="0" smtClean="0">
                <a:latin typeface="Arial Unicode MS" pitchFamily="34" charset="-128"/>
              </a:rPr>
              <a:t>c’est le domaine des </a:t>
            </a:r>
            <a:r>
              <a:rPr kumimoji="0" lang="fr-FR" sz="2800" b="1" i="1" dirty="0" smtClean="0">
                <a:solidFill>
                  <a:srgbClr val="FF0000"/>
                </a:solidFill>
                <a:latin typeface="Arial Unicode MS" pitchFamily="34" charset="-128"/>
              </a:rPr>
              <a:t>expériences d’</a:t>
            </a:r>
            <a:r>
              <a:rPr kumimoji="0" lang="fr-FR" sz="2800" b="1" i="1" dirty="0" err="1" smtClean="0">
                <a:solidFill>
                  <a:srgbClr val="FF0000"/>
                </a:solidFill>
                <a:latin typeface="Arial Unicode MS" pitchFamily="34" charset="-128"/>
              </a:rPr>
              <a:t>Astroparticules</a:t>
            </a:r>
            <a:endParaRPr kumimoji="0" lang="fr-FR" sz="2800" b="1" i="1" dirty="0">
              <a:solidFill>
                <a:srgbClr val="FF0000"/>
              </a:solidFill>
              <a:latin typeface="Arial Unicode MS" pitchFamily="34" charset="-128"/>
            </a:endParaRPr>
          </a:p>
        </p:txBody>
      </p:sp>
      <p:pic>
        <p:nvPicPr>
          <p:cNvPr id="28676" name="Picture 7" descr="Nebuleuse-Crabe"/>
          <p:cNvPicPr>
            <a:picLocks noChangeAspect="1" noChangeArrowheads="1"/>
          </p:cNvPicPr>
          <p:nvPr/>
        </p:nvPicPr>
        <p:blipFill>
          <a:blip r:embed="rId2" cstate="print"/>
          <a:srcRect/>
          <a:stretch>
            <a:fillRect/>
          </a:stretch>
        </p:blipFill>
        <p:spPr bwMode="auto">
          <a:xfrm>
            <a:off x="0" y="0"/>
            <a:ext cx="5076825" cy="4078288"/>
          </a:xfrm>
          <a:prstGeom prst="rect">
            <a:avLst/>
          </a:prstGeom>
          <a:noFill/>
          <a:ln w="9525">
            <a:noFill/>
            <a:miter lim="800000"/>
            <a:headEnd/>
            <a:tailEnd/>
          </a:ln>
        </p:spPr>
      </p:pic>
      <p:pic>
        <p:nvPicPr>
          <p:cNvPr id="28677" name="Picture 8" descr="Nebuleuse-Crabe-X"/>
          <p:cNvPicPr>
            <a:picLocks noChangeAspect="1" noChangeArrowheads="1"/>
          </p:cNvPicPr>
          <p:nvPr/>
        </p:nvPicPr>
        <p:blipFill>
          <a:blip r:embed="rId3" cstate="print"/>
          <a:srcRect/>
          <a:stretch>
            <a:fillRect/>
          </a:stretch>
        </p:blipFill>
        <p:spPr bwMode="auto">
          <a:xfrm>
            <a:off x="5003800" y="0"/>
            <a:ext cx="4140200" cy="4065588"/>
          </a:xfrm>
          <a:prstGeom prst="rect">
            <a:avLst/>
          </a:prstGeom>
          <a:noFill/>
          <a:ln w="9525">
            <a:noFill/>
            <a:miter lim="800000"/>
            <a:headEnd/>
            <a:tailEnd/>
          </a:ln>
        </p:spPr>
      </p:pic>
      <p:sp>
        <p:nvSpPr>
          <p:cNvPr id="28678" name="Text Box 9"/>
          <p:cNvSpPr txBox="1">
            <a:spLocks noChangeArrowheads="1"/>
          </p:cNvSpPr>
          <p:nvPr/>
        </p:nvSpPr>
        <p:spPr bwMode="auto">
          <a:xfrm>
            <a:off x="1671638" y="3665538"/>
            <a:ext cx="184150" cy="457200"/>
          </a:xfrm>
          <a:prstGeom prst="rect">
            <a:avLst/>
          </a:prstGeom>
          <a:noFill/>
          <a:ln w="9525">
            <a:noFill/>
            <a:miter lim="800000"/>
            <a:headEnd type="none" w="sm" len="sm"/>
            <a:tailEnd type="none" w="sm" len="sm"/>
          </a:ln>
        </p:spPr>
        <p:txBody>
          <a:bodyPr wrap="none">
            <a:spAutoFit/>
          </a:bodyPr>
          <a:lstStyle/>
          <a:p>
            <a:endParaRPr lang="fr-FR" sz="2400"/>
          </a:p>
        </p:txBody>
      </p:sp>
      <p:sp>
        <p:nvSpPr>
          <p:cNvPr id="28679" name="Text Box 10"/>
          <p:cNvSpPr txBox="1">
            <a:spLocks noChangeArrowheads="1"/>
          </p:cNvSpPr>
          <p:nvPr/>
        </p:nvSpPr>
        <p:spPr bwMode="auto">
          <a:xfrm>
            <a:off x="6300788" y="3789363"/>
            <a:ext cx="2624137" cy="274637"/>
          </a:xfrm>
          <a:prstGeom prst="rect">
            <a:avLst/>
          </a:prstGeom>
          <a:noFill/>
          <a:ln w="9525">
            <a:noFill/>
            <a:miter lim="800000"/>
            <a:headEnd type="none" w="sm" len="sm"/>
            <a:tailEnd type="none" w="sm" len="sm"/>
          </a:ln>
        </p:spPr>
        <p:txBody>
          <a:bodyPr wrap="none">
            <a:spAutoFit/>
          </a:bodyPr>
          <a:lstStyle/>
          <a:p>
            <a:r>
              <a:rPr lang="en-US" sz="1200">
                <a:latin typeface="Arial" charset="0"/>
                <a:cs typeface="Times New Roman" pitchFamily="18" charset="0"/>
              </a:rPr>
              <a:t>© HESS/IN2P3/Max Planck Institute</a:t>
            </a:r>
          </a:p>
        </p:txBody>
      </p:sp>
      <p:sp>
        <p:nvSpPr>
          <p:cNvPr id="28680" name="Text Box 11"/>
          <p:cNvSpPr txBox="1">
            <a:spLocks noChangeArrowheads="1"/>
          </p:cNvSpPr>
          <p:nvPr/>
        </p:nvSpPr>
        <p:spPr bwMode="auto">
          <a:xfrm>
            <a:off x="1" y="4076700"/>
            <a:ext cx="9144000" cy="307777"/>
          </a:xfrm>
          <a:prstGeom prst="rect">
            <a:avLst/>
          </a:prstGeom>
          <a:noFill/>
          <a:ln w="9525">
            <a:noFill/>
            <a:miter lim="800000"/>
            <a:headEnd type="none" w="sm" len="sm"/>
            <a:tailEnd type="none" w="sm" len="sm"/>
          </a:ln>
        </p:spPr>
        <p:txBody>
          <a:bodyPr wrap="square">
            <a:spAutoFit/>
          </a:bodyPr>
          <a:lstStyle/>
          <a:p>
            <a:r>
              <a:rPr lang="fr-FR" sz="1400" b="1" i="1" dirty="0">
                <a:latin typeface="Arial Unicode MS" pitchFamily="34" charset="-128"/>
              </a:rPr>
              <a:t>Image optique et Image en rayons X de la nébuleuse du Crabe (reste d’une explosion de supernova)</a:t>
            </a:r>
            <a:endParaRPr lang="fr-FR" sz="1400" b="1" dirty="0"/>
          </a:p>
        </p:txBody>
      </p:sp>
      <p:sp>
        <p:nvSpPr>
          <p:cNvPr id="9" name="Espace réservé de la date 8"/>
          <p:cNvSpPr>
            <a:spLocks noGrp="1"/>
          </p:cNvSpPr>
          <p:nvPr>
            <p:ph type="dt" sz="half" idx="10"/>
          </p:nvPr>
        </p:nvSpPr>
        <p:spPr/>
        <p:txBody>
          <a:bodyPr/>
          <a:lstStyle/>
          <a:p>
            <a:pPr>
              <a:defRPr/>
            </a:pPr>
            <a:r>
              <a:rPr lang="fr-FR" smtClean="0"/>
              <a:t>11/03/2013</a:t>
            </a:r>
            <a:endParaRPr lang="fr-FR" dirty="0"/>
          </a:p>
        </p:txBody>
      </p:sp>
      <p:sp>
        <p:nvSpPr>
          <p:cNvPr id="10" name="Espace réservé du numéro de diapositive 9"/>
          <p:cNvSpPr>
            <a:spLocks noGrp="1"/>
          </p:cNvSpPr>
          <p:nvPr>
            <p:ph type="sldNum" sz="quarter" idx="12"/>
          </p:nvPr>
        </p:nvSpPr>
        <p:spPr/>
        <p:txBody>
          <a:bodyPr/>
          <a:lstStyle/>
          <a:p>
            <a:pPr>
              <a:defRPr/>
            </a:pPr>
            <a:fld id="{2A926D31-2C0C-4E38-AE5D-66022EC96D7E}" type="slidenum">
              <a:rPr lang="fr-FR" smtClean="0"/>
              <a:pPr>
                <a:defRPr/>
              </a:pPr>
              <a:t>21</a:t>
            </a:fld>
            <a:endParaRPr lang="fr-FR" dirty="0"/>
          </a:p>
        </p:txBody>
      </p:sp>
      <p:sp>
        <p:nvSpPr>
          <p:cNvPr id="11" name="Espace réservé du pied de page 10"/>
          <p:cNvSpPr>
            <a:spLocks noGrp="1"/>
          </p:cNvSpPr>
          <p:nvPr>
            <p:ph type="ftr" sz="quarter" idx="11"/>
          </p:nvPr>
        </p:nvSpPr>
        <p:spPr/>
        <p:txBody>
          <a:bodyPr/>
          <a:lstStyle/>
          <a:p>
            <a:pPr>
              <a:defRPr/>
            </a:pPr>
            <a:r>
              <a:rPr lang="fr-FR" dirty="0" smtClean="0"/>
              <a:t>Présentation LAPP </a:t>
            </a:r>
            <a:endParaRPr lang="fr-FR" dirty="0"/>
          </a:p>
        </p:txBody>
      </p:sp>
    </p:spTree>
  </p:cSld>
  <p:clrMapOvr>
    <a:masterClrMapping/>
  </p:clrMapOvr>
  <p:transition advClick="0" advTm="6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92"/>
          <p:cNvSpPr>
            <a:spLocks noGrp="1" noChangeArrowheads="1"/>
          </p:cNvSpPr>
          <p:nvPr>
            <p:ph type="body" sz="half" idx="1"/>
          </p:nvPr>
        </p:nvSpPr>
        <p:spPr>
          <a:xfrm>
            <a:off x="0" y="3284538"/>
            <a:ext cx="7200900" cy="5041900"/>
          </a:xfrm>
          <a:noFill/>
        </p:spPr>
        <p:txBody>
          <a:bodyPr/>
          <a:lstStyle/>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lvl="1" eaLnBrk="1" hangingPunct="1">
              <a:buFont typeface="Wingdings 3" pitchFamily="18" charset="2"/>
              <a:buNone/>
            </a:pPr>
            <a:endParaRPr lang="en-US" sz="1800" dirty="0" smtClean="0">
              <a:sym typeface="Symbol" pitchFamily="18" charset="2"/>
            </a:endParaRPr>
          </a:p>
          <a:p>
            <a:pPr lvl="1" eaLnBrk="1" hangingPunct="1"/>
            <a:endParaRPr lang="en-US" sz="1800" dirty="0" smtClean="0"/>
          </a:p>
          <a:p>
            <a:pPr eaLnBrk="1" hangingPunct="1"/>
            <a:endParaRPr lang="en-US" sz="2400" dirty="0" smtClean="0"/>
          </a:p>
          <a:p>
            <a:pPr eaLnBrk="1" hangingPunct="1"/>
            <a:endParaRPr lang="en-US" sz="2400" dirty="0" smtClean="0"/>
          </a:p>
          <a:p>
            <a:pPr algn="ctr" eaLnBrk="1" hangingPunct="1">
              <a:spcBef>
                <a:spcPct val="50000"/>
              </a:spcBef>
              <a:buClrTx/>
              <a:buSzTx/>
              <a:buFontTx/>
              <a:buNone/>
            </a:pPr>
            <a:endParaRPr lang="en-US" sz="2400" dirty="0" smtClean="0"/>
          </a:p>
          <a:p>
            <a:pPr lvl="1" eaLnBrk="1" hangingPunct="1">
              <a:buFont typeface="Wingdings 3" pitchFamily="18" charset="2"/>
              <a:buNone/>
            </a:pPr>
            <a:endParaRPr lang="fr-FR" dirty="0" smtClean="0"/>
          </a:p>
        </p:txBody>
      </p:sp>
      <p:sp>
        <p:nvSpPr>
          <p:cNvPr id="4099" name="Oval 799"/>
          <p:cNvSpPr>
            <a:spLocks noChangeArrowheads="1"/>
          </p:cNvSpPr>
          <p:nvPr/>
        </p:nvSpPr>
        <p:spPr bwMode="auto">
          <a:xfrm>
            <a:off x="0" y="1100138"/>
            <a:ext cx="3071813" cy="1328737"/>
          </a:xfrm>
          <a:prstGeom prst="ellipse">
            <a:avLst/>
          </a:prstGeom>
          <a:noFill/>
          <a:ln w="9525">
            <a:solidFill>
              <a:schemeClr val="tx1"/>
            </a:solidFill>
            <a:prstDash val="dash"/>
            <a:round/>
            <a:headEnd/>
            <a:tailEnd/>
          </a:ln>
        </p:spPr>
        <p:txBody>
          <a:bodyPr wrap="none" anchor="ctr"/>
          <a:lstStyle/>
          <a:p>
            <a:endParaRPr lang="fr-FR"/>
          </a:p>
        </p:txBody>
      </p:sp>
      <p:grpSp>
        <p:nvGrpSpPr>
          <p:cNvPr id="2" name="Groupe 61"/>
          <p:cNvGrpSpPr>
            <a:grpSpLocks/>
          </p:cNvGrpSpPr>
          <p:nvPr/>
        </p:nvGrpSpPr>
        <p:grpSpPr bwMode="auto">
          <a:xfrm>
            <a:off x="200025" y="1071563"/>
            <a:ext cx="2300288" cy="1143000"/>
            <a:chOff x="708833" y="1086880"/>
            <a:chExt cx="2515536" cy="1341988"/>
          </a:xfrm>
        </p:grpSpPr>
        <p:sp>
          <p:nvSpPr>
            <p:cNvPr id="4131" name="Oval 801"/>
            <p:cNvSpPr>
              <a:spLocks noChangeArrowheads="1"/>
            </p:cNvSpPr>
            <p:nvPr/>
          </p:nvSpPr>
          <p:spPr bwMode="auto">
            <a:xfrm>
              <a:off x="721662" y="1987377"/>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2" name="Oval 802"/>
            <p:cNvSpPr>
              <a:spLocks noChangeArrowheads="1"/>
            </p:cNvSpPr>
            <p:nvPr/>
          </p:nvSpPr>
          <p:spPr bwMode="auto">
            <a:xfrm>
              <a:off x="1090328" y="1852832"/>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3" name="Oval 803"/>
            <p:cNvSpPr>
              <a:spLocks noChangeArrowheads="1"/>
            </p:cNvSpPr>
            <p:nvPr/>
          </p:nvSpPr>
          <p:spPr bwMode="auto">
            <a:xfrm>
              <a:off x="1236495" y="1585221"/>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4" name="Oval 804"/>
            <p:cNvSpPr>
              <a:spLocks noChangeArrowheads="1"/>
            </p:cNvSpPr>
            <p:nvPr/>
          </p:nvSpPr>
          <p:spPr bwMode="auto">
            <a:xfrm>
              <a:off x="794746" y="1718287"/>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5" name="Oval 805"/>
            <p:cNvSpPr>
              <a:spLocks noChangeArrowheads="1"/>
            </p:cNvSpPr>
            <p:nvPr/>
          </p:nvSpPr>
          <p:spPr bwMode="auto">
            <a:xfrm>
              <a:off x="1090328" y="1651754"/>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6" name="Oval 806"/>
            <p:cNvSpPr>
              <a:spLocks noChangeArrowheads="1"/>
            </p:cNvSpPr>
            <p:nvPr/>
          </p:nvSpPr>
          <p:spPr bwMode="auto">
            <a:xfrm>
              <a:off x="942537" y="1920844"/>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7" name="Oval 807"/>
            <p:cNvSpPr>
              <a:spLocks noChangeArrowheads="1"/>
            </p:cNvSpPr>
            <p:nvPr/>
          </p:nvSpPr>
          <p:spPr bwMode="auto">
            <a:xfrm>
              <a:off x="1163412" y="2053910"/>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8" name="Oval 808"/>
            <p:cNvSpPr>
              <a:spLocks noChangeArrowheads="1"/>
            </p:cNvSpPr>
            <p:nvPr/>
          </p:nvSpPr>
          <p:spPr bwMode="auto">
            <a:xfrm>
              <a:off x="869453" y="1585221"/>
              <a:ext cx="73084" cy="66533"/>
            </a:xfrm>
            <a:prstGeom prst="ellipse">
              <a:avLst/>
            </a:prstGeom>
            <a:solidFill>
              <a:schemeClr val="tx1"/>
            </a:solidFill>
            <a:ln w="9525">
              <a:solidFill>
                <a:schemeClr val="tx1"/>
              </a:solidFill>
              <a:round/>
              <a:headEnd/>
              <a:tailEnd/>
            </a:ln>
          </p:spPr>
          <p:txBody>
            <a:bodyPr wrap="none" anchor="ctr"/>
            <a:lstStyle/>
            <a:p>
              <a:endParaRPr lang="fr-FR"/>
            </a:p>
          </p:txBody>
        </p:sp>
        <p:sp>
          <p:nvSpPr>
            <p:cNvPr id="4139" name="Line 809"/>
            <p:cNvSpPr>
              <a:spLocks noChangeShapeType="1"/>
            </p:cNvSpPr>
            <p:nvPr/>
          </p:nvSpPr>
          <p:spPr bwMode="auto">
            <a:xfrm flipV="1">
              <a:off x="1236495" y="1920844"/>
              <a:ext cx="220875" cy="133066"/>
            </a:xfrm>
            <a:prstGeom prst="line">
              <a:avLst/>
            </a:prstGeom>
            <a:noFill/>
            <a:ln w="9525">
              <a:solidFill>
                <a:schemeClr val="tx1"/>
              </a:solidFill>
              <a:round/>
              <a:headEnd/>
              <a:tailEnd type="arrow" w="med" len="med"/>
            </a:ln>
          </p:spPr>
          <p:txBody>
            <a:bodyPr/>
            <a:lstStyle/>
            <a:p>
              <a:endParaRPr lang="fr-FR"/>
            </a:p>
          </p:txBody>
        </p:sp>
        <p:sp>
          <p:nvSpPr>
            <p:cNvPr id="4140" name="Line 810"/>
            <p:cNvSpPr>
              <a:spLocks noChangeShapeType="1"/>
            </p:cNvSpPr>
            <p:nvPr/>
          </p:nvSpPr>
          <p:spPr bwMode="auto">
            <a:xfrm>
              <a:off x="1309579" y="1651754"/>
              <a:ext cx="147791" cy="201078"/>
            </a:xfrm>
            <a:prstGeom prst="line">
              <a:avLst/>
            </a:prstGeom>
            <a:noFill/>
            <a:ln w="9525">
              <a:solidFill>
                <a:schemeClr val="tx1"/>
              </a:solidFill>
              <a:round/>
              <a:headEnd/>
              <a:tailEnd type="arrow" w="med" len="med"/>
            </a:ln>
          </p:spPr>
          <p:txBody>
            <a:bodyPr/>
            <a:lstStyle/>
            <a:p>
              <a:endParaRPr lang="fr-FR"/>
            </a:p>
          </p:txBody>
        </p:sp>
        <p:sp>
          <p:nvSpPr>
            <p:cNvPr id="4141" name="Line 811"/>
            <p:cNvSpPr>
              <a:spLocks noChangeShapeType="1"/>
            </p:cNvSpPr>
            <p:nvPr/>
          </p:nvSpPr>
          <p:spPr bwMode="auto">
            <a:xfrm>
              <a:off x="3003494" y="1852832"/>
              <a:ext cx="220875" cy="0"/>
            </a:xfrm>
            <a:prstGeom prst="line">
              <a:avLst/>
            </a:prstGeom>
            <a:noFill/>
            <a:ln w="9525">
              <a:solidFill>
                <a:schemeClr val="tx1"/>
              </a:solidFill>
              <a:round/>
              <a:headEnd/>
              <a:tailEnd type="triangle" w="med" len="med"/>
            </a:ln>
          </p:spPr>
          <p:txBody>
            <a:bodyPr/>
            <a:lstStyle/>
            <a:p>
              <a:endParaRPr lang="fr-FR"/>
            </a:p>
          </p:txBody>
        </p:sp>
        <p:pic>
          <p:nvPicPr>
            <p:cNvPr id="4142" name="Picture 81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20688" y="1403363"/>
              <a:ext cx="456366" cy="245434"/>
            </a:xfrm>
            <a:prstGeom prst="rect">
              <a:avLst/>
            </a:prstGeom>
            <a:noFill/>
            <a:ln w="9525">
              <a:noFill/>
              <a:miter lim="800000"/>
              <a:headEnd/>
              <a:tailEnd/>
            </a:ln>
          </p:spPr>
        </p:pic>
        <p:pic>
          <p:nvPicPr>
            <p:cNvPr id="4143" name="Picture 81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04230" y="1469896"/>
              <a:ext cx="441750" cy="235084"/>
            </a:xfrm>
            <a:prstGeom prst="rect">
              <a:avLst/>
            </a:prstGeom>
            <a:noFill/>
            <a:ln w="9525">
              <a:noFill/>
              <a:miter lim="800000"/>
              <a:headEnd/>
              <a:tailEnd/>
            </a:ln>
          </p:spPr>
        </p:pic>
        <p:pic>
          <p:nvPicPr>
            <p:cNvPr id="4144" name="Picture 81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884503" y="2045039"/>
              <a:ext cx="368666" cy="322316"/>
            </a:xfrm>
            <a:prstGeom prst="rect">
              <a:avLst/>
            </a:prstGeom>
            <a:noFill/>
            <a:ln w="9525">
              <a:noFill/>
              <a:miter lim="800000"/>
              <a:headEnd/>
              <a:tailEnd/>
            </a:ln>
          </p:spPr>
        </p:pic>
        <p:pic>
          <p:nvPicPr>
            <p:cNvPr id="4145" name="Picture 81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275906" y="2079045"/>
              <a:ext cx="490472" cy="249869"/>
            </a:xfrm>
            <a:prstGeom prst="rect">
              <a:avLst/>
            </a:prstGeom>
            <a:noFill/>
            <a:ln w="9525">
              <a:noFill/>
              <a:miter lim="800000"/>
              <a:headEnd/>
              <a:tailEnd/>
            </a:ln>
          </p:spPr>
        </p:pic>
        <p:pic>
          <p:nvPicPr>
            <p:cNvPr id="4146" name="Picture 81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660380" y="1898666"/>
              <a:ext cx="280966" cy="322316"/>
            </a:xfrm>
            <a:prstGeom prst="rect">
              <a:avLst/>
            </a:prstGeom>
            <a:noFill/>
            <a:ln w="9525">
              <a:noFill/>
              <a:miter lim="800000"/>
              <a:headEnd/>
              <a:tailEnd/>
            </a:ln>
          </p:spPr>
        </p:pic>
        <p:pic>
          <p:nvPicPr>
            <p:cNvPr id="4147" name="Picture 81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599098" y="1854310"/>
              <a:ext cx="368666" cy="275004"/>
            </a:xfrm>
            <a:prstGeom prst="rect">
              <a:avLst/>
            </a:prstGeom>
            <a:noFill/>
            <a:ln w="9525">
              <a:noFill/>
              <a:miter lim="800000"/>
              <a:headEnd/>
              <a:tailEnd/>
            </a:ln>
          </p:spPr>
        </p:pic>
        <p:sp>
          <p:nvSpPr>
            <p:cNvPr id="4148" name="Oval 819"/>
            <p:cNvSpPr>
              <a:spLocks noChangeArrowheads="1"/>
            </p:cNvSpPr>
            <p:nvPr/>
          </p:nvSpPr>
          <p:spPr bwMode="auto">
            <a:xfrm>
              <a:off x="1571604" y="1355466"/>
              <a:ext cx="1473040" cy="1073402"/>
            </a:xfrm>
            <a:prstGeom prst="ellipse">
              <a:avLst/>
            </a:prstGeom>
            <a:solidFill>
              <a:srgbClr val="C8D9E6">
                <a:alpha val="30196"/>
              </a:srgbClr>
            </a:solidFill>
            <a:ln w="9525">
              <a:solidFill>
                <a:schemeClr val="bg2"/>
              </a:solidFill>
              <a:round/>
              <a:headEnd/>
              <a:tailEnd/>
            </a:ln>
          </p:spPr>
          <p:txBody>
            <a:bodyPr wrap="none" anchor="ctr"/>
            <a:lstStyle/>
            <a:p>
              <a:pPr>
                <a:lnSpc>
                  <a:spcPct val="80000"/>
                </a:lnSpc>
              </a:pPr>
              <a:r>
                <a:rPr lang="en-US" sz="1600" i="1">
                  <a:latin typeface="Footlight MT Light" pitchFamily="18" charset="0"/>
                  <a:cs typeface="Times New Roman" pitchFamily="18" charset="0"/>
                </a:rPr>
                <a:t>Annihilation</a:t>
              </a:r>
            </a:p>
          </p:txBody>
        </p:sp>
        <p:sp>
          <p:nvSpPr>
            <p:cNvPr id="4149" name="WordArt 820"/>
            <p:cNvSpPr>
              <a:spLocks noChangeArrowheads="1" noChangeShapeType="1" noTextEdit="1"/>
            </p:cNvSpPr>
            <p:nvPr/>
          </p:nvSpPr>
          <p:spPr bwMode="auto">
            <a:xfrm rot="-551345">
              <a:off x="708833" y="1086880"/>
              <a:ext cx="1484439" cy="335497"/>
            </a:xfrm>
            <a:prstGeom prst="rect">
              <a:avLst/>
            </a:prstGeom>
          </p:spPr>
          <p:txBody>
            <a:bodyPr spcFirstLastPara="1" wrap="none" fromWordArt="1">
              <a:prstTxWarp prst="textArchUp">
                <a:avLst>
                  <a:gd name="adj" fmla="val 10800004"/>
                </a:avLst>
              </a:prstTxWarp>
            </a:bodyPr>
            <a:lstStyle/>
            <a:p>
              <a:r>
                <a:rPr lang="fr-FR" sz="1000" kern="10">
                  <a:ln w="6350">
                    <a:solidFill>
                      <a:srgbClr val="000000"/>
                    </a:solidFill>
                    <a:round/>
                    <a:headEnd/>
                    <a:tailEnd/>
                  </a:ln>
                  <a:solidFill>
                    <a:srgbClr val="000000"/>
                  </a:solidFill>
                  <a:latin typeface="Footlight MT Light"/>
                </a:rPr>
                <a:t>Matiere noire </a:t>
              </a:r>
            </a:p>
          </p:txBody>
        </p:sp>
      </p:grpSp>
      <p:pic>
        <p:nvPicPr>
          <p:cNvPr id="4101" name="Picture 825" descr="terre-europe"/>
          <p:cNvPicPr>
            <a:picLocks noChangeAspect="1" noChangeArrowheads="1"/>
          </p:cNvPicPr>
          <p:nvPr/>
        </p:nvPicPr>
        <p:blipFill>
          <a:blip r:embed="rId9" cstate="print">
            <a:clrChange>
              <a:clrFrom>
                <a:srgbClr val="070506"/>
              </a:clrFrom>
              <a:clrTo>
                <a:srgbClr val="070506">
                  <a:alpha val="0"/>
                </a:srgbClr>
              </a:clrTo>
            </a:clrChange>
          </a:blip>
          <a:srcRect/>
          <a:stretch>
            <a:fillRect/>
          </a:stretch>
        </p:blipFill>
        <p:spPr bwMode="auto">
          <a:xfrm>
            <a:off x="7929563" y="1285875"/>
            <a:ext cx="1384300" cy="1000125"/>
          </a:xfrm>
          <a:prstGeom prst="rect">
            <a:avLst/>
          </a:prstGeom>
          <a:noFill/>
          <a:ln w="9525">
            <a:noFill/>
            <a:miter lim="800000"/>
            <a:headEnd/>
            <a:tailEnd/>
          </a:ln>
        </p:spPr>
      </p:pic>
      <p:pic>
        <p:nvPicPr>
          <p:cNvPr id="4102" name="Picture 826" descr="0304AMSsmall"/>
          <p:cNvPicPr>
            <a:picLocks noChangeAspect="1" noChangeArrowheads="1"/>
          </p:cNvPicPr>
          <p:nvPr/>
        </p:nvPicPr>
        <p:blipFill>
          <a:blip r:embed="rId10" cstate="print">
            <a:clrChange>
              <a:clrFrom>
                <a:srgbClr val="FEFEFE"/>
              </a:clrFrom>
              <a:clrTo>
                <a:srgbClr val="FEFEFE">
                  <a:alpha val="0"/>
                </a:srgbClr>
              </a:clrTo>
            </a:clrChange>
          </a:blip>
          <a:srcRect/>
          <a:stretch>
            <a:fillRect/>
          </a:stretch>
        </p:blipFill>
        <p:spPr bwMode="auto">
          <a:xfrm>
            <a:off x="7262813" y="1428750"/>
            <a:ext cx="809625" cy="750888"/>
          </a:xfrm>
          <a:prstGeom prst="rect">
            <a:avLst/>
          </a:prstGeom>
          <a:noFill/>
          <a:ln w="9525">
            <a:noFill/>
            <a:miter lim="800000"/>
            <a:headEnd/>
            <a:tailEnd/>
          </a:ln>
        </p:spPr>
      </p:pic>
      <p:grpSp>
        <p:nvGrpSpPr>
          <p:cNvPr id="3" name="Groupe 78"/>
          <p:cNvGrpSpPr>
            <a:grpSpLocks/>
          </p:cNvGrpSpPr>
          <p:nvPr/>
        </p:nvGrpSpPr>
        <p:grpSpPr bwMode="auto">
          <a:xfrm>
            <a:off x="2411760" y="1143000"/>
            <a:ext cx="4712940" cy="3714750"/>
            <a:chOff x="2109632" y="1413911"/>
            <a:chExt cx="4690562" cy="3571792"/>
          </a:xfrm>
        </p:grpSpPr>
        <p:sp>
          <p:nvSpPr>
            <p:cNvPr id="4122" name="Text Box 812"/>
            <p:cNvSpPr txBox="1">
              <a:spLocks noChangeArrowheads="1"/>
            </p:cNvSpPr>
            <p:nvPr/>
          </p:nvSpPr>
          <p:spPr bwMode="auto">
            <a:xfrm>
              <a:off x="2126666" y="1622642"/>
              <a:ext cx="1143008" cy="707886"/>
            </a:xfrm>
            <a:prstGeom prst="rect">
              <a:avLst/>
            </a:prstGeom>
            <a:noFill/>
            <a:ln w="9525">
              <a:noFill/>
              <a:miter lim="800000"/>
              <a:headEnd/>
              <a:tailEnd/>
            </a:ln>
          </p:spPr>
          <p:txBody>
            <a:bodyPr>
              <a:spAutoFit/>
            </a:bodyPr>
            <a:lstStyle/>
            <a:p>
              <a:pPr algn="l">
                <a:spcBef>
                  <a:spcPct val="50000"/>
                </a:spcBef>
              </a:pPr>
              <a:r>
                <a:rPr lang="en-US" sz="1600">
                  <a:latin typeface="Footlight MT Light" pitchFamily="18" charset="0"/>
                </a:rPr>
                <a:t>Etat</a:t>
              </a:r>
            </a:p>
            <a:p>
              <a:pPr algn="l">
                <a:spcBef>
                  <a:spcPct val="50000"/>
                </a:spcBef>
              </a:pPr>
              <a:r>
                <a:rPr lang="en-US" sz="1600">
                  <a:latin typeface="Footlight MT Light" pitchFamily="18" charset="0"/>
                </a:rPr>
                <a:t> final</a:t>
              </a:r>
            </a:p>
          </p:txBody>
        </p:sp>
        <p:sp>
          <p:nvSpPr>
            <p:cNvPr id="4123" name="Freeform 824"/>
            <p:cNvSpPr>
              <a:spLocks/>
            </p:cNvSpPr>
            <p:nvPr/>
          </p:nvSpPr>
          <p:spPr bwMode="auto">
            <a:xfrm rot="-1009801">
              <a:off x="2481423" y="1413911"/>
              <a:ext cx="4318771" cy="1933898"/>
            </a:xfrm>
            <a:custGeom>
              <a:avLst/>
              <a:gdLst>
                <a:gd name="T0" fmla="*/ 1603301 w 2427"/>
                <a:gd name="T1" fmla="*/ 287716 h 2245"/>
                <a:gd name="T2" fmla="*/ 371909 w 2427"/>
                <a:gd name="T3" fmla="*/ 366967 h 2245"/>
                <a:gd name="T4" fmla="*/ 1272320 w 2427"/>
                <a:gd name="T5" fmla="*/ 447079 h 2245"/>
                <a:gd name="T6" fmla="*/ 1192244 w 2427"/>
                <a:gd name="T7" fmla="*/ 578877 h 2245"/>
                <a:gd name="T8" fmla="*/ 124563 w 2427"/>
                <a:gd name="T9" fmla="*/ 632286 h 2245"/>
                <a:gd name="T10" fmla="*/ 1932503 w 2427"/>
                <a:gd name="T11" fmla="*/ 433296 h 2245"/>
                <a:gd name="T12" fmla="*/ 2904093 w 2427"/>
                <a:gd name="T13" fmla="*/ 486705 h 2245"/>
                <a:gd name="T14" fmla="*/ 2343560 w 2427"/>
                <a:gd name="T15" fmla="*/ 62023 h 2245"/>
                <a:gd name="T16" fmla="*/ 4151501 w 2427"/>
                <a:gd name="T17" fmla="*/ 114569 h 2245"/>
                <a:gd name="T18" fmla="*/ 2920108 w 2427"/>
                <a:gd name="T19" fmla="*/ 247229 h 2245"/>
                <a:gd name="T20" fmla="*/ 3165675 w 2427"/>
                <a:gd name="T21" fmla="*/ 101648 h 2245"/>
                <a:gd name="T22" fmla="*/ 3986010 w 2427"/>
                <a:gd name="T23" fmla="*/ 220525 h 2245"/>
                <a:gd name="T24" fmla="*/ 3411241 w 2427"/>
                <a:gd name="T25" fmla="*/ 314420 h 2245"/>
                <a:gd name="T26" fmla="*/ 4397068 w 2427"/>
                <a:gd name="T27" fmla="*/ 433296 h 22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27"/>
                <a:gd name="T43" fmla="*/ 0 h 2245"/>
                <a:gd name="T44" fmla="*/ 2427 w 2427"/>
                <a:gd name="T45" fmla="*/ 2245 h 22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27" h="2245">
                  <a:moveTo>
                    <a:pt x="885" y="983"/>
                  </a:moveTo>
                  <a:cubicBezTo>
                    <a:pt x="560" y="1073"/>
                    <a:pt x="235" y="1164"/>
                    <a:pt x="205" y="1255"/>
                  </a:cubicBezTo>
                  <a:cubicBezTo>
                    <a:pt x="175" y="1346"/>
                    <a:pt x="628" y="1406"/>
                    <a:pt x="703" y="1527"/>
                  </a:cubicBezTo>
                  <a:cubicBezTo>
                    <a:pt x="778" y="1648"/>
                    <a:pt x="764" y="1875"/>
                    <a:pt x="658" y="1981"/>
                  </a:cubicBezTo>
                  <a:cubicBezTo>
                    <a:pt x="552" y="2087"/>
                    <a:pt x="0" y="2245"/>
                    <a:pt x="68" y="2162"/>
                  </a:cubicBezTo>
                  <a:cubicBezTo>
                    <a:pt x="136" y="2079"/>
                    <a:pt x="810" y="1565"/>
                    <a:pt x="1066" y="1482"/>
                  </a:cubicBezTo>
                  <a:cubicBezTo>
                    <a:pt x="1322" y="1399"/>
                    <a:pt x="1564" y="1876"/>
                    <a:pt x="1602" y="1664"/>
                  </a:cubicBezTo>
                  <a:cubicBezTo>
                    <a:pt x="1640" y="1452"/>
                    <a:pt x="1178" y="424"/>
                    <a:pt x="1293" y="212"/>
                  </a:cubicBezTo>
                  <a:cubicBezTo>
                    <a:pt x="1408" y="0"/>
                    <a:pt x="2238" y="287"/>
                    <a:pt x="2291" y="393"/>
                  </a:cubicBezTo>
                  <a:cubicBezTo>
                    <a:pt x="2344" y="499"/>
                    <a:pt x="1702" y="855"/>
                    <a:pt x="1611" y="847"/>
                  </a:cubicBezTo>
                  <a:cubicBezTo>
                    <a:pt x="1520" y="839"/>
                    <a:pt x="1649" y="363"/>
                    <a:pt x="1747" y="348"/>
                  </a:cubicBezTo>
                  <a:cubicBezTo>
                    <a:pt x="1845" y="333"/>
                    <a:pt x="2177" y="635"/>
                    <a:pt x="2200" y="756"/>
                  </a:cubicBezTo>
                  <a:cubicBezTo>
                    <a:pt x="2223" y="877"/>
                    <a:pt x="1845" y="953"/>
                    <a:pt x="1883" y="1074"/>
                  </a:cubicBezTo>
                  <a:cubicBezTo>
                    <a:pt x="1921" y="1195"/>
                    <a:pt x="2174" y="1338"/>
                    <a:pt x="2427" y="1482"/>
                  </a:cubicBezTo>
                </a:path>
              </a:pathLst>
            </a:custGeom>
            <a:noFill/>
            <a:ln w="9525">
              <a:solidFill>
                <a:schemeClr val="tx1"/>
              </a:solidFill>
              <a:round/>
              <a:headEnd/>
              <a:tailEnd type="triangle" w="med" len="med"/>
            </a:ln>
          </p:spPr>
          <p:txBody>
            <a:bodyPr/>
            <a:lstStyle/>
            <a:p>
              <a:endParaRPr lang="fr-FR"/>
            </a:p>
          </p:txBody>
        </p:sp>
        <p:sp>
          <p:nvSpPr>
            <p:cNvPr id="4124" name="Text Box 828"/>
            <p:cNvSpPr txBox="1">
              <a:spLocks noChangeArrowheads="1"/>
            </p:cNvSpPr>
            <p:nvPr/>
          </p:nvSpPr>
          <p:spPr bwMode="auto">
            <a:xfrm>
              <a:off x="2109632" y="2919568"/>
              <a:ext cx="1599520" cy="828604"/>
            </a:xfrm>
            <a:prstGeom prst="rect">
              <a:avLst/>
            </a:prstGeom>
            <a:noFill/>
            <a:ln w="9525">
              <a:noFill/>
              <a:miter lim="800000"/>
              <a:headEnd/>
              <a:tailEnd/>
            </a:ln>
          </p:spPr>
          <p:txBody>
            <a:bodyPr>
              <a:spAutoFit/>
            </a:bodyPr>
            <a:lstStyle/>
            <a:p>
              <a:pPr>
                <a:spcBef>
                  <a:spcPct val="50000"/>
                </a:spcBef>
              </a:pPr>
              <a:r>
                <a:rPr lang="en-US" sz="2000" dirty="0">
                  <a:latin typeface="Times" pitchFamily="18" charset="0"/>
                </a:rPr>
                <a:t>e</a:t>
              </a:r>
              <a:r>
                <a:rPr lang="en-US" sz="2000" baseline="30000" dirty="0">
                  <a:latin typeface="Times" pitchFamily="18" charset="0"/>
                </a:rPr>
                <a:t>-</a:t>
              </a:r>
              <a:r>
                <a:rPr lang="en-US" sz="2000" dirty="0">
                  <a:latin typeface="Times" pitchFamily="18" charset="0"/>
                </a:rPr>
                <a:t>, p</a:t>
              </a:r>
              <a:r>
                <a:rPr lang="en-US" sz="2000" baseline="30000" dirty="0">
                  <a:latin typeface="Times" pitchFamily="18" charset="0"/>
                </a:rPr>
                <a:t>+</a:t>
              </a:r>
              <a:r>
                <a:rPr lang="en-US" sz="2000" dirty="0">
                  <a:latin typeface="Times" pitchFamily="18" charset="0"/>
                </a:rPr>
                <a:t>, .., Fe</a:t>
              </a:r>
            </a:p>
            <a:p>
              <a:pPr>
                <a:spcBef>
                  <a:spcPct val="50000"/>
                </a:spcBef>
              </a:pPr>
              <a:r>
                <a:rPr lang="en-US" sz="2000" dirty="0">
                  <a:latin typeface="Times" pitchFamily="18" charset="0"/>
                </a:rPr>
                <a:t>e</a:t>
              </a:r>
              <a:r>
                <a:rPr lang="en-US" sz="2000" baseline="30000" dirty="0">
                  <a:latin typeface="Arial Unicode MS" pitchFamily="34" charset="-128"/>
                  <a:ea typeface="Arial Unicode MS" pitchFamily="34" charset="-128"/>
                  <a:cs typeface="Arial Unicode MS" pitchFamily="34" charset="-128"/>
                </a:rPr>
                <a:t>+</a:t>
              </a:r>
              <a:r>
                <a:rPr lang="en-US" sz="2000" dirty="0">
                  <a:latin typeface="Times" pitchFamily="18" charset="0"/>
                </a:rPr>
                <a:t>, </a:t>
              </a:r>
              <a:r>
                <a:rPr lang="en-US" sz="2000" dirty="0">
                  <a:latin typeface="Times New Roman Bar"/>
                </a:rPr>
                <a:t>p</a:t>
              </a:r>
              <a:r>
                <a:rPr lang="en-US" sz="2000" dirty="0"/>
                <a:t>, </a:t>
              </a:r>
              <a:r>
                <a:rPr lang="en-US" sz="2000" dirty="0">
                  <a:latin typeface="Times New Roman Bar"/>
                </a:rPr>
                <a:t>D</a:t>
              </a:r>
            </a:p>
          </p:txBody>
        </p:sp>
        <p:sp>
          <p:nvSpPr>
            <p:cNvPr id="4125" name="Text Box 829"/>
            <p:cNvSpPr txBox="1">
              <a:spLocks noChangeArrowheads="1"/>
            </p:cNvSpPr>
            <p:nvPr/>
          </p:nvSpPr>
          <p:spPr bwMode="auto">
            <a:xfrm>
              <a:off x="2754627" y="3265753"/>
              <a:ext cx="443374" cy="400110"/>
            </a:xfrm>
            <a:prstGeom prst="rect">
              <a:avLst/>
            </a:prstGeom>
            <a:noFill/>
            <a:ln w="9525">
              <a:noFill/>
              <a:miter lim="800000"/>
              <a:headEnd/>
              <a:tailEnd/>
            </a:ln>
          </p:spPr>
          <p:txBody>
            <a:bodyPr>
              <a:spAutoFit/>
            </a:bodyPr>
            <a:lstStyle/>
            <a:p>
              <a:pPr>
                <a:spcBef>
                  <a:spcPct val="50000"/>
                </a:spcBef>
              </a:pPr>
              <a:r>
                <a:rPr lang="en-US" sz="2000" dirty="0">
                  <a:cs typeface="Times New Roman" pitchFamily="18" charset="0"/>
                </a:rPr>
                <a:t>¯</a:t>
              </a:r>
            </a:p>
          </p:txBody>
        </p:sp>
        <p:sp>
          <p:nvSpPr>
            <p:cNvPr id="4126" name="Text Box 830"/>
            <p:cNvSpPr txBox="1">
              <a:spLocks noChangeArrowheads="1"/>
            </p:cNvSpPr>
            <p:nvPr/>
          </p:nvSpPr>
          <p:spPr bwMode="auto">
            <a:xfrm>
              <a:off x="2467962" y="3334989"/>
              <a:ext cx="443374" cy="355119"/>
            </a:xfrm>
            <a:prstGeom prst="rect">
              <a:avLst/>
            </a:prstGeom>
            <a:noFill/>
            <a:ln w="28575">
              <a:noFill/>
              <a:miter lim="800000"/>
              <a:headEnd/>
              <a:tailEnd/>
            </a:ln>
          </p:spPr>
          <p:txBody>
            <a:bodyPr>
              <a:spAutoFit/>
            </a:bodyPr>
            <a:lstStyle/>
            <a:p>
              <a:pPr>
                <a:spcBef>
                  <a:spcPct val="50000"/>
                </a:spcBef>
              </a:pPr>
              <a:r>
                <a:rPr lang="en-US" dirty="0" smtClean="0"/>
                <a:t>¯</a:t>
              </a:r>
              <a:endParaRPr lang="en-US" dirty="0"/>
            </a:p>
          </p:txBody>
        </p:sp>
        <p:sp>
          <p:nvSpPr>
            <p:cNvPr id="4127" name="Text Box 822"/>
            <p:cNvSpPr txBox="1">
              <a:spLocks noChangeArrowheads="1"/>
            </p:cNvSpPr>
            <p:nvPr/>
          </p:nvSpPr>
          <p:spPr bwMode="auto">
            <a:xfrm>
              <a:off x="5824111" y="4298820"/>
              <a:ext cx="699978" cy="461665"/>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Times" pitchFamily="18" charset="0"/>
                </a:rPr>
                <a:t>γ</a:t>
              </a:r>
              <a:endParaRPr lang="en-US" sz="2400">
                <a:solidFill>
                  <a:srgbClr val="FF0000"/>
                </a:solidFill>
                <a:cs typeface="Times New Roman" pitchFamily="18" charset="0"/>
              </a:endParaRPr>
            </a:p>
          </p:txBody>
        </p:sp>
        <p:sp>
          <p:nvSpPr>
            <p:cNvPr id="4128" name="Text Box 822"/>
            <p:cNvSpPr txBox="1">
              <a:spLocks noChangeArrowheads="1"/>
            </p:cNvSpPr>
            <p:nvPr/>
          </p:nvSpPr>
          <p:spPr bwMode="auto">
            <a:xfrm>
              <a:off x="5977389" y="2809497"/>
              <a:ext cx="699979" cy="443898"/>
            </a:xfrm>
            <a:prstGeom prst="rect">
              <a:avLst/>
            </a:prstGeom>
            <a:noFill/>
            <a:ln w="9525">
              <a:noFill/>
              <a:miter lim="800000"/>
              <a:headEnd/>
              <a:tailEnd/>
            </a:ln>
          </p:spPr>
          <p:txBody>
            <a:bodyPr>
              <a:spAutoFit/>
            </a:bodyPr>
            <a:lstStyle/>
            <a:p>
              <a:pPr>
                <a:spcBef>
                  <a:spcPct val="50000"/>
                </a:spcBef>
              </a:pPr>
              <a:r>
                <a:rPr lang="en-US" sz="2400" dirty="0" smtClean="0">
                  <a:solidFill>
                    <a:srgbClr val="009900"/>
                  </a:solidFill>
                  <a:latin typeface="Symbol" pitchFamily="18" charset="2"/>
                  <a:cs typeface="Times New Roman" pitchFamily="18" charset="0"/>
                  <a:sym typeface="Symbol"/>
                </a:rPr>
                <a:t></a:t>
              </a:r>
              <a:endParaRPr lang="en-US" sz="2400" dirty="0">
                <a:solidFill>
                  <a:srgbClr val="009900"/>
                </a:solidFill>
                <a:latin typeface="Symbol" pitchFamily="18" charset="2"/>
                <a:cs typeface="Times New Roman" pitchFamily="18" charset="0"/>
              </a:endParaRPr>
            </a:p>
          </p:txBody>
        </p:sp>
        <p:sp>
          <p:nvSpPr>
            <p:cNvPr id="4129" name="Line 823"/>
            <p:cNvSpPr>
              <a:spLocks noChangeShapeType="1"/>
            </p:cNvSpPr>
            <p:nvPr/>
          </p:nvSpPr>
          <p:spPr bwMode="auto">
            <a:xfrm>
              <a:off x="4000495" y="2428868"/>
              <a:ext cx="2250244" cy="2556835"/>
            </a:xfrm>
            <a:prstGeom prst="line">
              <a:avLst/>
            </a:prstGeom>
            <a:noFill/>
            <a:ln w="9525">
              <a:solidFill>
                <a:srgbClr val="FF0000"/>
              </a:solidFill>
              <a:round/>
              <a:headEnd/>
              <a:tailEnd type="triangle" w="med" len="med"/>
            </a:ln>
          </p:spPr>
          <p:txBody>
            <a:bodyPr/>
            <a:lstStyle/>
            <a:p>
              <a:endParaRPr lang="fr-FR"/>
            </a:p>
          </p:txBody>
        </p:sp>
        <p:sp>
          <p:nvSpPr>
            <p:cNvPr id="4130" name="Line 823"/>
            <p:cNvSpPr>
              <a:spLocks noChangeShapeType="1"/>
            </p:cNvSpPr>
            <p:nvPr/>
          </p:nvSpPr>
          <p:spPr bwMode="auto">
            <a:xfrm>
              <a:off x="4006931" y="2428868"/>
              <a:ext cx="2741541" cy="1048359"/>
            </a:xfrm>
            <a:prstGeom prst="line">
              <a:avLst/>
            </a:prstGeom>
            <a:noFill/>
            <a:ln w="9525">
              <a:solidFill>
                <a:srgbClr val="009900"/>
              </a:solidFill>
              <a:round/>
              <a:headEnd/>
              <a:tailEnd type="triangle" w="med" len="med"/>
            </a:ln>
          </p:spPr>
          <p:txBody>
            <a:bodyPr/>
            <a:lstStyle/>
            <a:p>
              <a:endParaRPr lang="fr-FR"/>
            </a:p>
          </p:txBody>
        </p:sp>
      </p:grpSp>
      <p:pic>
        <p:nvPicPr>
          <p:cNvPr id="4104" name="Picture 18" descr="0052_xray_widefield.jpg                                        001F4348Macintosh HD                   B746CC0A:"/>
          <p:cNvPicPr>
            <a:picLocks noChangeAspect="1" noChangeArrowheads="1"/>
          </p:cNvPicPr>
          <p:nvPr/>
        </p:nvPicPr>
        <p:blipFill>
          <a:blip r:embed="rId11" cstate="print"/>
          <a:srcRect/>
          <a:stretch>
            <a:fillRect/>
          </a:stretch>
        </p:blipFill>
        <p:spPr bwMode="auto">
          <a:xfrm>
            <a:off x="714375" y="4333875"/>
            <a:ext cx="1071563" cy="1071563"/>
          </a:xfrm>
          <a:prstGeom prst="rect">
            <a:avLst/>
          </a:prstGeom>
          <a:noFill/>
          <a:ln w="9525">
            <a:noFill/>
            <a:miter lim="800000"/>
            <a:headEnd/>
            <a:tailEnd/>
          </a:ln>
        </p:spPr>
      </p:pic>
      <p:sp>
        <p:nvSpPr>
          <p:cNvPr id="4105" name="ZoneTexte 68"/>
          <p:cNvSpPr txBox="1">
            <a:spLocks noChangeArrowheads="1"/>
          </p:cNvSpPr>
          <p:nvPr/>
        </p:nvSpPr>
        <p:spPr bwMode="auto">
          <a:xfrm>
            <a:off x="683568" y="0"/>
            <a:ext cx="2286000" cy="923925"/>
          </a:xfrm>
          <a:prstGeom prst="rect">
            <a:avLst/>
          </a:prstGeom>
          <a:noFill/>
          <a:ln w="9525">
            <a:noFill/>
            <a:miter lim="800000"/>
            <a:headEnd/>
            <a:tailEnd/>
          </a:ln>
        </p:spPr>
        <p:txBody>
          <a:bodyPr>
            <a:spAutoFit/>
          </a:bodyPr>
          <a:lstStyle/>
          <a:p>
            <a:pPr algn="r"/>
            <a:r>
              <a:rPr lang="en-US" dirty="0">
                <a:solidFill>
                  <a:srgbClr val="0000FF"/>
                </a:solidFill>
              </a:rPr>
              <a:t>Sources des </a:t>
            </a:r>
            <a:r>
              <a:rPr lang="en-US" dirty="0" err="1">
                <a:solidFill>
                  <a:srgbClr val="0000FF"/>
                </a:solidFill>
              </a:rPr>
              <a:t>rayons</a:t>
            </a:r>
            <a:r>
              <a:rPr lang="en-US" dirty="0">
                <a:solidFill>
                  <a:srgbClr val="0000FF"/>
                </a:solidFill>
              </a:rPr>
              <a:t> </a:t>
            </a:r>
            <a:r>
              <a:rPr lang="en-US" dirty="0" err="1">
                <a:solidFill>
                  <a:srgbClr val="0000FF"/>
                </a:solidFill>
              </a:rPr>
              <a:t>cosmiques</a:t>
            </a:r>
            <a:r>
              <a:rPr lang="en-US" dirty="0">
                <a:solidFill>
                  <a:srgbClr val="0000FF"/>
                </a:solidFill>
              </a:rPr>
              <a:t> </a:t>
            </a:r>
            <a:r>
              <a:rPr lang="en-US" dirty="0" err="1">
                <a:solidFill>
                  <a:srgbClr val="0000FF"/>
                </a:solidFill>
              </a:rPr>
              <a:t>galactiques</a:t>
            </a:r>
            <a:r>
              <a:rPr lang="en-US" dirty="0">
                <a:solidFill>
                  <a:srgbClr val="0000FF"/>
                </a:solidFill>
              </a:rPr>
              <a:t> et extra </a:t>
            </a:r>
            <a:r>
              <a:rPr lang="en-US" dirty="0" err="1">
                <a:solidFill>
                  <a:srgbClr val="0000FF"/>
                </a:solidFill>
              </a:rPr>
              <a:t>galactiques</a:t>
            </a:r>
            <a:r>
              <a:rPr lang="en-US" dirty="0">
                <a:solidFill>
                  <a:srgbClr val="0000FF"/>
                </a:solidFill>
              </a:rPr>
              <a:t>  </a:t>
            </a:r>
          </a:p>
        </p:txBody>
      </p:sp>
      <p:sp>
        <p:nvSpPr>
          <p:cNvPr id="4106" name="ZoneTexte 70"/>
          <p:cNvSpPr txBox="1">
            <a:spLocks noChangeArrowheads="1"/>
          </p:cNvSpPr>
          <p:nvPr/>
        </p:nvSpPr>
        <p:spPr bwMode="auto">
          <a:xfrm>
            <a:off x="3500438" y="0"/>
            <a:ext cx="2357437" cy="1477963"/>
          </a:xfrm>
          <a:prstGeom prst="rect">
            <a:avLst/>
          </a:prstGeom>
          <a:noFill/>
          <a:ln w="9525">
            <a:noFill/>
            <a:miter lim="800000"/>
            <a:headEnd/>
            <a:tailEnd/>
          </a:ln>
        </p:spPr>
        <p:txBody>
          <a:bodyPr>
            <a:spAutoFit/>
          </a:bodyPr>
          <a:lstStyle/>
          <a:p>
            <a:r>
              <a:rPr lang="fr-FR">
                <a:solidFill>
                  <a:srgbClr val="0000FF"/>
                </a:solidFill>
              </a:rPr>
              <a:t>messagers cosmiques:</a:t>
            </a:r>
          </a:p>
          <a:p>
            <a:r>
              <a:rPr lang="fr-FR">
                <a:solidFill>
                  <a:srgbClr val="0000FF"/>
                </a:solidFill>
              </a:rPr>
              <a:t>Particules chargées, neutres et ondes gravitationnelles</a:t>
            </a:r>
          </a:p>
          <a:p>
            <a:endParaRPr lang="fr-FR">
              <a:solidFill>
                <a:srgbClr val="0000FF"/>
              </a:solidFill>
            </a:endParaRPr>
          </a:p>
        </p:txBody>
      </p:sp>
      <p:sp>
        <p:nvSpPr>
          <p:cNvPr id="4107" name="ZoneTexte 71"/>
          <p:cNvSpPr txBox="1">
            <a:spLocks noChangeArrowheads="1"/>
          </p:cNvSpPr>
          <p:nvPr/>
        </p:nvSpPr>
        <p:spPr bwMode="auto">
          <a:xfrm>
            <a:off x="6572250" y="-3175"/>
            <a:ext cx="2357438" cy="922338"/>
          </a:xfrm>
          <a:prstGeom prst="rect">
            <a:avLst/>
          </a:prstGeom>
          <a:noFill/>
          <a:ln w="9525">
            <a:noFill/>
            <a:miter lim="800000"/>
            <a:headEnd/>
            <a:tailEnd/>
          </a:ln>
        </p:spPr>
        <p:txBody>
          <a:bodyPr>
            <a:spAutoFit/>
          </a:bodyPr>
          <a:lstStyle/>
          <a:p>
            <a:r>
              <a:rPr lang="fr-FR">
                <a:solidFill>
                  <a:srgbClr val="0000FF"/>
                </a:solidFill>
              </a:rPr>
              <a:t>Identification et mesure de l</a:t>
            </a:r>
            <a:r>
              <a:rPr lang="en-US">
                <a:solidFill>
                  <a:srgbClr val="0000FF"/>
                </a:solidFill>
              </a:rPr>
              <a:t>’</a:t>
            </a:r>
            <a:r>
              <a:rPr lang="fr-FR">
                <a:solidFill>
                  <a:srgbClr val="0000FF"/>
                </a:solidFill>
              </a:rPr>
              <a:t>énergie des rayons cosmiques  </a:t>
            </a:r>
          </a:p>
        </p:txBody>
      </p:sp>
      <p:sp>
        <p:nvSpPr>
          <p:cNvPr id="4108" name="ZoneTexte 73"/>
          <p:cNvSpPr txBox="1">
            <a:spLocks noChangeArrowheads="1"/>
          </p:cNvSpPr>
          <p:nvPr/>
        </p:nvSpPr>
        <p:spPr bwMode="auto">
          <a:xfrm>
            <a:off x="285750" y="4000500"/>
            <a:ext cx="2071688" cy="307975"/>
          </a:xfrm>
          <a:prstGeom prst="rect">
            <a:avLst/>
          </a:prstGeom>
          <a:noFill/>
          <a:ln w="9525">
            <a:noFill/>
            <a:miter lim="800000"/>
            <a:headEnd/>
            <a:tailEnd/>
          </a:ln>
        </p:spPr>
        <p:txBody>
          <a:bodyPr>
            <a:spAutoFit/>
          </a:bodyPr>
          <a:lstStyle/>
          <a:p>
            <a:r>
              <a:rPr lang="en-US" sz="1400"/>
              <a:t>Nebuleuses de pulsar</a:t>
            </a:r>
          </a:p>
        </p:txBody>
      </p:sp>
      <p:sp>
        <p:nvSpPr>
          <p:cNvPr id="4109" name="ZoneTexte 74"/>
          <p:cNvSpPr txBox="1">
            <a:spLocks noChangeArrowheads="1"/>
          </p:cNvSpPr>
          <p:nvPr/>
        </p:nvSpPr>
        <p:spPr bwMode="auto">
          <a:xfrm>
            <a:off x="214313" y="2500313"/>
            <a:ext cx="2143125" cy="369887"/>
          </a:xfrm>
          <a:prstGeom prst="rect">
            <a:avLst/>
          </a:prstGeom>
          <a:noFill/>
          <a:ln w="9525">
            <a:noFill/>
            <a:miter lim="800000"/>
            <a:headEnd/>
            <a:tailEnd/>
          </a:ln>
        </p:spPr>
        <p:txBody>
          <a:bodyPr>
            <a:spAutoFit/>
          </a:bodyPr>
          <a:lstStyle/>
          <a:p>
            <a:r>
              <a:rPr lang="en-US"/>
              <a:t> </a:t>
            </a:r>
            <a:r>
              <a:rPr lang="en-US" sz="1400"/>
              <a:t>Restes de Supernovae</a:t>
            </a:r>
          </a:p>
        </p:txBody>
      </p:sp>
      <p:pic>
        <p:nvPicPr>
          <p:cNvPr id="4110" name="Picture 4" descr="&#10;sn1006.jpg                                                     001F4348Macintosh HD                   B746CC0A:"/>
          <p:cNvPicPr>
            <a:picLocks noChangeAspect="1" noChangeArrowheads="1"/>
          </p:cNvPicPr>
          <p:nvPr/>
        </p:nvPicPr>
        <p:blipFill>
          <a:blip r:embed="rId12" cstate="print"/>
          <a:srcRect/>
          <a:stretch>
            <a:fillRect/>
          </a:stretch>
        </p:blipFill>
        <p:spPr bwMode="auto">
          <a:xfrm>
            <a:off x="766763" y="2928938"/>
            <a:ext cx="1019175" cy="1019175"/>
          </a:xfrm>
          <a:prstGeom prst="rect">
            <a:avLst/>
          </a:prstGeom>
          <a:noFill/>
          <a:ln w="9525">
            <a:noFill/>
            <a:miter lim="800000"/>
            <a:headEnd/>
            <a:tailEnd/>
          </a:ln>
        </p:spPr>
      </p:pic>
      <p:pic>
        <p:nvPicPr>
          <p:cNvPr id="4111" name="Picture 8" descr="HESS_from_air_1"/>
          <p:cNvPicPr>
            <a:picLocks noChangeAspect="1" noChangeArrowheads="1"/>
          </p:cNvPicPr>
          <p:nvPr/>
        </p:nvPicPr>
        <p:blipFill>
          <a:blip r:embed="rId13" cstate="print"/>
          <a:srcRect l="-175" r="229"/>
          <a:stretch>
            <a:fillRect/>
          </a:stretch>
        </p:blipFill>
        <p:spPr bwMode="auto">
          <a:xfrm>
            <a:off x="6715125" y="4025900"/>
            <a:ext cx="2143125" cy="1331913"/>
          </a:xfrm>
          <a:prstGeom prst="rect">
            <a:avLst/>
          </a:prstGeom>
          <a:noFill/>
          <a:ln w="9525">
            <a:noFill/>
            <a:miter lim="800000"/>
            <a:headEnd/>
            <a:tailEnd/>
          </a:ln>
        </p:spPr>
      </p:pic>
      <p:pic>
        <p:nvPicPr>
          <p:cNvPr id="4112" name="Picture 3"/>
          <p:cNvPicPr>
            <a:picLocks noChangeAspect="1" noChangeArrowheads="1"/>
          </p:cNvPicPr>
          <p:nvPr/>
        </p:nvPicPr>
        <p:blipFill>
          <a:blip r:embed="rId14" cstate="print"/>
          <a:srcRect/>
          <a:stretch>
            <a:fillRect/>
          </a:stretch>
        </p:blipFill>
        <p:spPr bwMode="auto">
          <a:xfrm>
            <a:off x="7286625" y="2714625"/>
            <a:ext cx="1428750" cy="1071563"/>
          </a:xfrm>
          <a:prstGeom prst="rect">
            <a:avLst/>
          </a:prstGeom>
          <a:noFill/>
          <a:ln w="9525">
            <a:noFill/>
            <a:miter lim="800000"/>
            <a:headEnd/>
            <a:tailEnd/>
          </a:ln>
        </p:spPr>
      </p:pic>
      <p:sp>
        <p:nvSpPr>
          <p:cNvPr id="4113" name="Text Box 827"/>
          <p:cNvSpPr txBox="1">
            <a:spLocks noChangeArrowheads="1"/>
          </p:cNvSpPr>
          <p:nvPr/>
        </p:nvSpPr>
        <p:spPr bwMode="auto">
          <a:xfrm>
            <a:off x="6964363" y="1071563"/>
            <a:ext cx="1179512" cy="320675"/>
          </a:xfrm>
          <a:prstGeom prst="rect">
            <a:avLst/>
          </a:prstGeom>
          <a:noFill/>
          <a:ln w="9525">
            <a:noFill/>
            <a:miter lim="800000"/>
            <a:headEnd/>
            <a:tailEnd/>
          </a:ln>
        </p:spPr>
        <p:txBody>
          <a:bodyPr>
            <a:spAutoFit/>
          </a:bodyPr>
          <a:lstStyle/>
          <a:p>
            <a:pPr>
              <a:spcBef>
                <a:spcPct val="50000"/>
              </a:spcBef>
            </a:pPr>
            <a:r>
              <a:rPr lang="en-US" sz="1400" i="1">
                <a:latin typeface="Footlight MT Light" pitchFamily="18" charset="0"/>
              </a:rPr>
              <a:t>AMS02</a:t>
            </a:r>
          </a:p>
        </p:txBody>
      </p:sp>
      <p:sp>
        <p:nvSpPr>
          <p:cNvPr id="4114" name="Text Box 827"/>
          <p:cNvSpPr txBox="1">
            <a:spLocks noChangeArrowheads="1"/>
          </p:cNvSpPr>
          <p:nvPr/>
        </p:nvSpPr>
        <p:spPr bwMode="auto">
          <a:xfrm>
            <a:off x="6786563" y="2357438"/>
            <a:ext cx="2286000" cy="307975"/>
          </a:xfrm>
          <a:prstGeom prst="rect">
            <a:avLst/>
          </a:prstGeom>
          <a:noFill/>
          <a:ln w="9525">
            <a:noFill/>
            <a:miter lim="800000"/>
            <a:headEnd/>
            <a:tailEnd/>
          </a:ln>
        </p:spPr>
        <p:txBody>
          <a:bodyPr>
            <a:spAutoFit/>
          </a:bodyPr>
          <a:lstStyle/>
          <a:p>
            <a:pPr>
              <a:spcBef>
                <a:spcPct val="50000"/>
              </a:spcBef>
            </a:pPr>
            <a:r>
              <a:rPr lang="en-US" sz="1400" i="1">
                <a:latin typeface="Footlight MT Light" pitchFamily="18" charset="0"/>
              </a:rPr>
              <a:t>Antares:Telescope neutrinos </a:t>
            </a:r>
          </a:p>
        </p:txBody>
      </p:sp>
      <p:pic>
        <p:nvPicPr>
          <p:cNvPr id="4115" name="Picture 5"/>
          <p:cNvPicPr>
            <a:picLocks noChangeAspect="1" noChangeArrowheads="1"/>
          </p:cNvPicPr>
          <p:nvPr/>
        </p:nvPicPr>
        <p:blipFill>
          <a:blip r:embed="rId15" cstate="print"/>
          <a:srcRect/>
          <a:stretch>
            <a:fillRect/>
          </a:stretch>
        </p:blipFill>
        <p:spPr bwMode="auto">
          <a:xfrm>
            <a:off x="714375" y="5715000"/>
            <a:ext cx="1214438" cy="1000125"/>
          </a:xfrm>
          <a:prstGeom prst="rect">
            <a:avLst/>
          </a:prstGeom>
          <a:noFill/>
          <a:ln w="9525">
            <a:noFill/>
            <a:miter lim="800000"/>
            <a:headEnd/>
            <a:tailEnd/>
          </a:ln>
        </p:spPr>
      </p:pic>
      <p:sp>
        <p:nvSpPr>
          <p:cNvPr id="4116" name="Text Box 827"/>
          <p:cNvSpPr txBox="1">
            <a:spLocks noChangeArrowheads="1"/>
          </p:cNvSpPr>
          <p:nvPr/>
        </p:nvSpPr>
        <p:spPr bwMode="auto">
          <a:xfrm>
            <a:off x="5715000" y="3763963"/>
            <a:ext cx="3429000" cy="307975"/>
          </a:xfrm>
          <a:prstGeom prst="rect">
            <a:avLst/>
          </a:prstGeom>
          <a:noFill/>
          <a:ln w="9525">
            <a:noFill/>
            <a:miter lim="800000"/>
            <a:headEnd/>
            <a:tailEnd/>
          </a:ln>
        </p:spPr>
        <p:txBody>
          <a:bodyPr>
            <a:spAutoFit/>
          </a:bodyPr>
          <a:lstStyle/>
          <a:p>
            <a:pPr>
              <a:spcBef>
                <a:spcPct val="50000"/>
              </a:spcBef>
            </a:pPr>
            <a:r>
              <a:rPr lang="en-US" sz="1400" i="1">
                <a:latin typeface="Footlight MT Light" pitchFamily="18" charset="0"/>
              </a:rPr>
              <a:t>HESS: Telescope  Gamma </a:t>
            </a:r>
          </a:p>
        </p:txBody>
      </p:sp>
      <p:sp>
        <p:nvSpPr>
          <p:cNvPr id="4117" name="Text Box 827"/>
          <p:cNvSpPr txBox="1">
            <a:spLocks noChangeArrowheads="1"/>
          </p:cNvSpPr>
          <p:nvPr/>
        </p:nvSpPr>
        <p:spPr bwMode="auto">
          <a:xfrm>
            <a:off x="5786438" y="5370513"/>
            <a:ext cx="3643312" cy="630237"/>
          </a:xfrm>
          <a:prstGeom prst="rect">
            <a:avLst/>
          </a:prstGeom>
          <a:noFill/>
          <a:ln w="9525">
            <a:noFill/>
            <a:miter lim="800000"/>
            <a:headEnd/>
            <a:tailEnd/>
          </a:ln>
        </p:spPr>
        <p:txBody>
          <a:bodyPr>
            <a:spAutoFit/>
          </a:bodyPr>
          <a:lstStyle/>
          <a:p>
            <a:pPr algn="l">
              <a:spcBef>
                <a:spcPct val="50000"/>
              </a:spcBef>
            </a:pPr>
            <a:r>
              <a:rPr lang="en-US" sz="1400" i="1">
                <a:latin typeface="Footlight MT Light" pitchFamily="18" charset="0"/>
              </a:rPr>
              <a:t>Virgo:  detection des ondes gravitationnelles</a:t>
            </a:r>
          </a:p>
          <a:p>
            <a:pPr>
              <a:spcBef>
                <a:spcPct val="50000"/>
              </a:spcBef>
            </a:pPr>
            <a:endParaRPr lang="en-US" sz="1400" i="1">
              <a:latin typeface="Footlight MT Light" pitchFamily="18" charset="0"/>
            </a:endParaRPr>
          </a:p>
        </p:txBody>
      </p:sp>
      <p:pic>
        <p:nvPicPr>
          <p:cNvPr id="4118" name="Picture 4"/>
          <p:cNvPicPr>
            <a:picLocks noChangeAspect="1" noChangeArrowheads="1"/>
          </p:cNvPicPr>
          <p:nvPr/>
        </p:nvPicPr>
        <p:blipFill>
          <a:blip r:embed="rId16" cstate="print"/>
          <a:srcRect/>
          <a:stretch>
            <a:fillRect/>
          </a:stretch>
        </p:blipFill>
        <p:spPr bwMode="auto">
          <a:xfrm>
            <a:off x="6929438" y="5643563"/>
            <a:ext cx="1841500" cy="1214437"/>
          </a:xfrm>
          <a:prstGeom prst="rect">
            <a:avLst/>
          </a:prstGeom>
          <a:noFill/>
          <a:ln w="9525">
            <a:noFill/>
            <a:miter lim="800000"/>
            <a:headEnd/>
            <a:tailEnd/>
          </a:ln>
        </p:spPr>
      </p:pic>
      <p:pic>
        <p:nvPicPr>
          <p:cNvPr id="4119" name="Picture 5"/>
          <p:cNvPicPr>
            <a:picLocks noChangeAspect="1" noChangeArrowheads="1"/>
          </p:cNvPicPr>
          <p:nvPr/>
        </p:nvPicPr>
        <p:blipFill>
          <a:blip r:embed="rId17" cstate="print"/>
          <a:srcRect/>
          <a:stretch>
            <a:fillRect/>
          </a:stretch>
        </p:blipFill>
        <p:spPr bwMode="auto">
          <a:xfrm>
            <a:off x="3595688" y="5500688"/>
            <a:ext cx="1190625" cy="1182687"/>
          </a:xfrm>
          <a:prstGeom prst="rect">
            <a:avLst/>
          </a:prstGeom>
          <a:noFill/>
          <a:ln w="9525">
            <a:noFill/>
            <a:miter lim="800000"/>
            <a:headEnd/>
            <a:tailEnd/>
          </a:ln>
        </p:spPr>
      </p:pic>
      <p:sp>
        <p:nvSpPr>
          <p:cNvPr id="4120" name="ZoneTexte 93"/>
          <p:cNvSpPr txBox="1">
            <a:spLocks noChangeArrowheads="1"/>
          </p:cNvSpPr>
          <p:nvPr/>
        </p:nvSpPr>
        <p:spPr bwMode="auto">
          <a:xfrm>
            <a:off x="285750" y="5407025"/>
            <a:ext cx="2558058" cy="307975"/>
          </a:xfrm>
          <a:prstGeom prst="rect">
            <a:avLst/>
          </a:prstGeom>
          <a:noFill/>
          <a:ln w="9525">
            <a:noFill/>
            <a:miter lim="800000"/>
            <a:headEnd/>
            <a:tailEnd/>
          </a:ln>
        </p:spPr>
        <p:txBody>
          <a:bodyPr wrap="square">
            <a:spAutoFit/>
          </a:bodyPr>
          <a:lstStyle/>
          <a:p>
            <a:r>
              <a:rPr lang="fr-FR" sz="1400" dirty="0"/>
              <a:t>Sursaut G</a:t>
            </a:r>
            <a:r>
              <a:rPr lang="en-US" sz="1400" dirty="0" err="1"/>
              <a:t>amma</a:t>
            </a:r>
            <a:r>
              <a:rPr lang="en-US" sz="1400" dirty="0"/>
              <a:t> </a:t>
            </a:r>
            <a:r>
              <a:rPr lang="en-US" sz="1400" dirty="0" err="1" smtClean="0"/>
              <a:t>associé</a:t>
            </a:r>
            <a:r>
              <a:rPr lang="en-US" sz="1400" dirty="0" smtClean="0"/>
              <a:t> </a:t>
            </a:r>
            <a:r>
              <a:rPr lang="fr-FR" sz="1400" dirty="0" smtClean="0"/>
              <a:t> </a:t>
            </a:r>
            <a:r>
              <a:rPr lang="en-US" sz="1400" dirty="0" smtClean="0"/>
              <a:t>   </a:t>
            </a:r>
            <a:endParaRPr lang="en-US" sz="1400" dirty="0"/>
          </a:p>
        </p:txBody>
      </p:sp>
      <p:sp>
        <p:nvSpPr>
          <p:cNvPr id="4121" name="ZoneTexte 94"/>
          <p:cNvSpPr txBox="1">
            <a:spLocks noChangeArrowheads="1"/>
          </p:cNvSpPr>
          <p:nvPr/>
        </p:nvSpPr>
        <p:spPr bwMode="auto">
          <a:xfrm>
            <a:off x="3214688" y="5121275"/>
            <a:ext cx="2071687" cy="307975"/>
          </a:xfrm>
          <a:prstGeom prst="rect">
            <a:avLst/>
          </a:prstGeom>
          <a:noFill/>
          <a:ln w="9525">
            <a:noFill/>
            <a:miter lim="800000"/>
            <a:headEnd/>
            <a:tailEnd/>
          </a:ln>
        </p:spPr>
        <p:txBody>
          <a:bodyPr>
            <a:spAutoFit/>
          </a:bodyPr>
          <a:lstStyle/>
          <a:p>
            <a:r>
              <a:rPr lang="fr-FR" sz="1400"/>
              <a:t>Ondes gravitationnelles</a:t>
            </a:r>
            <a:r>
              <a:rPr lang="en-US" sz="1400"/>
              <a:t> </a:t>
            </a:r>
            <a:r>
              <a:rPr lang="fr-FR" sz="1400"/>
              <a:t> </a:t>
            </a:r>
            <a:r>
              <a:rPr lang="en-US" sz="1400"/>
              <a:t>   </a:t>
            </a:r>
          </a:p>
        </p:txBody>
      </p:sp>
      <p:sp>
        <p:nvSpPr>
          <p:cNvPr id="54" name="Espace réservé de la date 53"/>
          <p:cNvSpPr>
            <a:spLocks noGrp="1"/>
          </p:cNvSpPr>
          <p:nvPr>
            <p:ph type="dt" sz="half" idx="10"/>
          </p:nvPr>
        </p:nvSpPr>
        <p:spPr/>
        <p:txBody>
          <a:bodyPr/>
          <a:lstStyle/>
          <a:p>
            <a:pPr>
              <a:defRPr/>
            </a:pPr>
            <a:r>
              <a:rPr lang="fr-FR" smtClean="0"/>
              <a:t>11/03/2013</a:t>
            </a:r>
            <a:endParaRPr lang="fr-FR"/>
          </a:p>
        </p:txBody>
      </p:sp>
      <p:sp>
        <p:nvSpPr>
          <p:cNvPr id="55" name="Espace réservé du numéro de diapositive 54"/>
          <p:cNvSpPr>
            <a:spLocks noGrp="1"/>
          </p:cNvSpPr>
          <p:nvPr>
            <p:ph type="sldNum" sz="quarter" idx="12"/>
          </p:nvPr>
        </p:nvSpPr>
        <p:spPr/>
        <p:txBody>
          <a:bodyPr/>
          <a:lstStyle/>
          <a:p>
            <a:pPr>
              <a:defRPr/>
            </a:pPr>
            <a:fld id="{4D50A5A0-8F69-4B03-82FA-7B4673F28336}" type="slidenum">
              <a:rPr lang="fr-FR" smtClean="0"/>
              <a:pPr>
                <a:defRPr/>
              </a:pPr>
              <a:t>22</a:t>
            </a:fld>
            <a:endParaRPr lang="fr-FR"/>
          </a:p>
        </p:txBody>
      </p:sp>
      <p:sp>
        <p:nvSpPr>
          <p:cNvPr id="56" name="Espace réservé du pied de page 55"/>
          <p:cNvSpPr>
            <a:spLocks noGrp="1"/>
          </p:cNvSpPr>
          <p:nvPr>
            <p:ph type="ftr" sz="quarter" idx="11"/>
          </p:nvPr>
        </p:nvSpPr>
        <p:spPr/>
        <p:txBody>
          <a:bodyPr/>
          <a:lstStyle/>
          <a:p>
            <a:pPr>
              <a:defRPr/>
            </a:pPr>
            <a:r>
              <a:rPr lang="fr-FR" smtClean="0"/>
              <a:t>Présentation LAPP </a:t>
            </a:r>
            <a:endParaRPr lang="fr-FR"/>
          </a:p>
        </p:txBody>
      </p:sp>
    </p:spTree>
  </p:cSld>
  <p:clrMapOvr>
    <a:masterClrMapping/>
  </p:clrMapOvr>
  <p:transition advTm="41046"/>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pied de page 17"/>
          <p:cNvSpPr>
            <a:spLocks noGrp="1"/>
          </p:cNvSpPr>
          <p:nvPr>
            <p:ph type="ftr" sz="quarter" idx="11"/>
          </p:nvPr>
        </p:nvSpPr>
        <p:spPr/>
        <p:txBody>
          <a:bodyPr/>
          <a:lstStyle/>
          <a:p>
            <a:pPr algn="l">
              <a:defRPr/>
            </a:pPr>
            <a:r>
              <a:rPr lang="fr-FR" b="1" smtClean="0">
                <a:solidFill>
                  <a:srgbClr val="FF0000"/>
                </a:solidFill>
              </a:rPr>
              <a:t>Présentation LAPP </a:t>
            </a:r>
            <a:endParaRPr lang="fr-FR" b="1" dirty="0">
              <a:solidFill>
                <a:srgbClr val="FF0000"/>
              </a:solidFill>
            </a:endParaRPr>
          </a:p>
        </p:txBody>
      </p:sp>
      <p:sp>
        <p:nvSpPr>
          <p:cNvPr id="17" name="Espace réservé du numéro de diapositive 16"/>
          <p:cNvSpPr>
            <a:spLocks noGrp="1"/>
          </p:cNvSpPr>
          <p:nvPr>
            <p:ph type="sldNum" sz="quarter" idx="12"/>
          </p:nvPr>
        </p:nvSpPr>
        <p:spPr/>
        <p:txBody>
          <a:bodyPr/>
          <a:lstStyle/>
          <a:p>
            <a:pPr>
              <a:defRPr/>
            </a:pPr>
            <a:fld id="{B8C3DDCC-24BA-491D-9169-6D71EAD125A3}" type="slidenum">
              <a:rPr lang="fr-FR" smtClean="0"/>
              <a:pPr>
                <a:defRPr/>
              </a:pPr>
              <a:t>23</a:t>
            </a:fld>
            <a:endParaRPr lang="fr-FR" dirty="0"/>
          </a:p>
        </p:txBody>
      </p:sp>
      <p:pic>
        <p:nvPicPr>
          <p:cNvPr id="14340" name="Picture 5" descr="Dscn1054"/>
          <p:cNvPicPr>
            <a:picLocks noChangeAspect="1" noChangeArrowheads="1"/>
          </p:cNvPicPr>
          <p:nvPr/>
        </p:nvPicPr>
        <p:blipFill>
          <a:blip r:embed="rId3" cstate="print"/>
          <a:srcRect/>
          <a:stretch>
            <a:fillRect/>
          </a:stretch>
        </p:blipFill>
        <p:spPr bwMode="auto">
          <a:xfrm>
            <a:off x="684213" y="3716338"/>
            <a:ext cx="3311525" cy="2251075"/>
          </a:xfrm>
          <a:prstGeom prst="rect">
            <a:avLst/>
          </a:prstGeom>
          <a:noFill/>
          <a:ln w="28575">
            <a:noFill/>
            <a:miter lim="800000"/>
            <a:headEnd/>
            <a:tailEnd/>
          </a:ln>
        </p:spPr>
      </p:pic>
      <p:sp>
        <p:nvSpPr>
          <p:cNvPr id="14342" name="Oval 9"/>
          <p:cNvSpPr>
            <a:spLocks noChangeArrowheads="1"/>
          </p:cNvSpPr>
          <p:nvPr/>
        </p:nvSpPr>
        <p:spPr bwMode="auto">
          <a:xfrm>
            <a:off x="1433513" y="2047875"/>
            <a:ext cx="533400" cy="533400"/>
          </a:xfrm>
          <a:prstGeom prst="ellipse">
            <a:avLst/>
          </a:prstGeom>
          <a:noFill/>
          <a:ln w="19050">
            <a:solidFill>
              <a:srgbClr val="EB0D27"/>
            </a:solidFill>
            <a:round/>
            <a:headEnd type="none" w="sm" len="sm"/>
            <a:tailEnd type="none" w="sm" len="sm"/>
          </a:ln>
        </p:spPr>
        <p:txBody>
          <a:bodyPr wrap="none" anchor="ctr"/>
          <a:lstStyle/>
          <a:p>
            <a:pPr algn="ctr"/>
            <a:endParaRPr lang="fr-FR" sz="2400">
              <a:solidFill>
                <a:srgbClr val="EB0D27"/>
              </a:solidFill>
              <a:latin typeface="Times New Roman" charset="0"/>
            </a:endParaRPr>
          </a:p>
        </p:txBody>
      </p:sp>
      <p:sp>
        <p:nvSpPr>
          <p:cNvPr id="14343" name="Rectangle 12"/>
          <p:cNvSpPr>
            <a:spLocks noChangeArrowheads="1"/>
          </p:cNvSpPr>
          <p:nvPr/>
        </p:nvSpPr>
        <p:spPr bwMode="auto">
          <a:xfrm>
            <a:off x="528638" y="5949950"/>
            <a:ext cx="3560762" cy="306388"/>
          </a:xfrm>
          <a:prstGeom prst="rect">
            <a:avLst/>
          </a:prstGeom>
          <a:noFill/>
          <a:ln w="9525">
            <a:noFill/>
            <a:miter lim="800000"/>
            <a:headEnd/>
            <a:tailEnd/>
          </a:ln>
        </p:spPr>
        <p:txBody>
          <a:bodyPr wrap="none">
            <a:spAutoFit/>
          </a:bodyPr>
          <a:lstStyle/>
          <a:p>
            <a:pPr algn="ctr"/>
            <a:r>
              <a:rPr lang="fr-FR" sz="1400" b="1">
                <a:latin typeface="Arial Narrow" pitchFamily="34" charset="0"/>
              </a:rPr>
              <a:t>Calorimètre Plomb-Scintillateur. Poids: </a:t>
            </a:r>
            <a:r>
              <a:rPr lang="fr-FR" sz="1400" b="1">
                <a:latin typeface="Arial Narrow" pitchFamily="34" charset="0"/>
                <a:sym typeface="Symbol" charset="2"/>
              </a:rPr>
              <a:t> 630 kg</a:t>
            </a:r>
            <a:endParaRPr lang="fr-FR" sz="1400" b="1">
              <a:latin typeface="Arial Narrow" pitchFamily="34" charset="0"/>
            </a:endParaRPr>
          </a:p>
        </p:txBody>
      </p:sp>
      <p:pic>
        <p:nvPicPr>
          <p:cNvPr id="14344" name="Picture 13" descr="potting_1"/>
          <p:cNvPicPr>
            <a:picLocks noChangeAspect="1" noChangeArrowheads="1"/>
          </p:cNvPicPr>
          <p:nvPr/>
        </p:nvPicPr>
        <p:blipFill>
          <a:blip r:embed="rId4" cstate="print"/>
          <a:srcRect/>
          <a:stretch>
            <a:fillRect/>
          </a:stretch>
        </p:blipFill>
        <p:spPr bwMode="auto">
          <a:xfrm>
            <a:off x="7148513" y="4435475"/>
            <a:ext cx="1898650" cy="1312863"/>
          </a:xfrm>
          <a:prstGeom prst="rect">
            <a:avLst/>
          </a:prstGeom>
          <a:noFill/>
          <a:ln w="19050">
            <a:solidFill>
              <a:schemeClr val="bg1"/>
            </a:solidFill>
            <a:miter lim="800000"/>
            <a:headEnd/>
            <a:tailEnd/>
          </a:ln>
        </p:spPr>
      </p:pic>
      <p:sp>
        <p:nvSpPr>
          <p:cNvPr id="14345" name="Rectangle 14"/>
          <p:cNvSpPr>
            <a:spLocks noChangeArrowheads="1"/>
          </p:cNvSpPr>
          <p:nvPr/>
        </p:nvSpPr>
        <p:spPr bwMode="auto">
          <a:xfrm>
            <a:off x="7073900" y="5807075"/>
            <a:ext cx="1765300" cy="523875"/>
          </a:xfrm>
          <a:prstGeom prst="rect">
            <a:avLst/>
          </a:prstGeom>
          <a:noFill/>
          <a:ln w="9525">
            <a:noFill/>
            <a:miter lim="800000"/>
            <a:headEnd/>
            <a:tailEnd/>
          </a:ln>
        </p:spPr>
        <p:txBody>
          <a:bodyPr wrap="none">
            <a:spAutoFit/>
          </a:bodyPr>
          <a:lstStyle/>
          <a:p>
            <a:pPr algn="ctr"/>
            <a:r>
              <a:rPr lang="fr-FR" sz="1400" b="1">
                <a:latin typeface="Arial Narrow" pitchFamily="34" charset="0"/>
              </a:rPr>
              <a:t>Electronique front-end</a:t>
            </a:r>
          </a:p>
          <a:p>
            <a:pPr algn="ctr"/>
            <a:r>
              <a:rPr lang="fr-FR" sz="1400" b="1">
                <a:latin typeface="Arial Narrow" pitchFamily="34" charset="0"/>
              </a:rPr>
              <a:t>des PM</a:t>
            </a:r>
          </a:p>
        </p:txBody>
      </p:sp>
      <p:pic>
        <p:nvPicPr>
          <p:cNvPr id="14346" name="Picture 15" descr="PM4"/>
          <p:cNvPicPr>
            <a:picLocks noChangeAspect="1" noChangeArrowheads="1"/>
          </p:cNvPicPr>
          <p:nvPr/>
        </p:nvPicPr>
        <p:blipFill>
          <a:blip r:embed="rId5" cstate="print"/>
          <a:srcRect/>
          <a:stretch>
            <a:fillRect/>
          </a:stretch>
        </p:blipFill>
        <p:spPr bwMode="auto">
          <a:xfrm>
            <a:off x="4808538" y="4508500"/>
            <a:ext cx="2114550" cy="1296988"/>
          </a:xfrm>
          <a:prstGeom prst="rect">
            <a:avLst/>
          </a:prstGeom>
          <a:noFill/>
          <a:ln w="9525">
            <a:noFill/>
            <a:miter lim="800000"/>
            <a:headEnd/>
            <a:tailEnd/>
          </a:ln>
        </p:spPr>
      </p:pic>
      <p:sp>
        <p:nvSpPr>
          <p:cNvPr id="14347" name="Rectangle 16"/>
          <p:cNvSpPr>
            <a:spLocks noChangeArrowheads="1"/>
          </p:cNvSpPr>
          <p:nvPr/>
        </p:nvSpPr>
        <p:spPr bwMode="auto">
          <a:xfrm>
            <a:off x="5003800" y="5805488"/>
            <a:ext cx="1598613" cy="522287"/>
          </a:xfrm>
          <a:prstGeom prst="rect">
            <a:avLst/>
          </a:prstGeom>
          <a:noFill/>
          <a:ln w="9525">
            <a:noFill/>
            <a:miter lim="800000"/>
            <a:headEnd/>
            <a:tailEnd/>
          </a:ln>
        </p:spPr>
        <p:txBody>
          <a:bodyPr wrap="none">
            <a:spAutoFit/>
          </a:bodyPr>
          <a:lstStyle/>
          <a:p>
            <a:pPr algn="ctr"/>
            <a:r>
              <a:rPr lang="fr-FR" sz="1400" b="1">
                <a:latin typeface="Arial Narrow" pitchFamily="34" charset="0"/>
              </a:rPr>
              <a:t>Boîtier des photo-</a:t>
            </a:r>
          </a:p>
          <a:p>
            <a:pPr algn="ctr"/>
            <a:r>
              <a:rPr lang="fr-FR" sz="1400" b="1">
                <a:latin typeface="Arial Narrow" pitchFamily="34" charset="0"/>
              </a:rPr>
              <a:t>multiplicateurs (PM)</a:t>
            </a:r>
          </a:p>
        </p:txBody>
      </p:sp>
      <p:grpSp>
        <p:nvGrpSpPr>
          <p:cNvPr id="14348" name="Group 28"/>
          <p:cNvGrpSpPr>
            <a:grpSpLocks/>
          </p:cNvGrpSpPr>
          <p:nvPr/>
        </p:nvGrpSpPr>
        <p:grpSpPr bwMode="auto">
          <a:xfrm>
            <a:off x="6072188" y="0"/>
            <a:ext cx="2697162" cy="3816350"/>
            <a:chOff x="431" y="572"/>
            <a:chExt cx="1699" cy="2404"/>
          </a:xfrm>
        </p:grpSpPr>
        <p:pic>
          <p:nvPicPr>
            <p:cNvPr id="14354" name="Picture 5" descr="ams_detector"/>
            <p:cNvPicPr>
              <a:picLocks noChangeAspect="1" noChangeArrowheads="1"/>
            </p:cNvPicPr>
            <p:nvPr/>
          </p:nvPicPr>
          <p:blipFill>
            <a:blip r:embed="rId6" cstate="print"/>
            <a:srcRect/>
            <a:stretch>
              <a:fillRect/>
            </a:stretch>
          </p:blipFill>
          <p:spPr bwMode="auto">
            <a:xfrm>
              <a:off x="431" y="935"/>
              <a:ext cx="1699" cy="2041"/>
            </a:xfrm>
            <a:prstGeom prst="rect">
              <a:avLst/>
            </a:prstGeom>
            <a:noFill/>
            <a:ln w="9525">
              <a:noFill/>
              <a:miter lim="800000"/>
              <a:headEnd/>
              <a:tailEnd/>
            </a:ln>
          </p:spPr>
        </p:pic>
        <p:sp>
          <p:nvSpPr>
            <p:cNvPr id="14355" name="Line 6"/>
            <p:cNvSpPr>
              <a:spLocks noChangeShapeType="1"/>
            </p:cNvSpPr>
            <p:nvPr/>
          </p:nvSpPr>
          <p:spPr bwMode="auto">
            <a:xfrm>
              <a:off x="521" y="572"/>
              <a:ext cx="500" cy="1135"/>
            </a:xfrm>
            <a:prstGeom prst="line">
              <a:avLst/>
            </a:prstGeom>
            <a:noFill/>
            <a:ln w="28575">
              <a:solidFill>
                <a:schemeClr val="bg1"/>
              </a:solidFill>
              <a:prstDash val="sysDot"/>
              <a:round/>
              <a:headEnd/>
              <a:tailEnd/>
            </a:ln>
          </p:spPr>
          <p:txBody>
            <a:bodyPr/>
            <a:lstStyle/>
            <a:p>
              <a:endParaRPr lang="fr-FR"/>
            </a:p>
          </p:txBody>
        </p:sp>
        <p:sp>
          <p:nvSpPr>
            <p:cNvPr id="14356" name="Freeform 7"/>
            <p:cNvSpPr>
              <a:spLocks/>
            </p:cNvSpPr>
            <p:nvPr/>
          </p:nvSpPr>
          <p:spPr bwMode="auto">
            <a:xfrm>
              <a:off x="1020" y="1706"/>
              <a:ext cx="137" cy="589"/>
            </a:xfrm>
            <a:custGeom>
              <a:avLst/>
              <a:gdLst>
                <a:gd name="T0" fmla="*/ 0 w 182"/>
                <a:gd name="T1" fmla="*/ 0 h 589"/>
                <a:gd name="T2" fmla="*/ 59 w 182"/>
                <a:gd name="T3" fmla="*/ 272 h 589"/>
                <a:gd name="T4" fmla="*/ 78 w 182"/>
                <a:gd name="T5" fmla="*/ 589 h 589"/>
                <a:gd name="T6" fmla="*/ 0 60000 65536"/>
                <a:gd name="T7" fmla="*/ 0 60000 65536"/>
                <a:gd name="T8" fmla="*/ 0 60000 65536"/>
                <a:gd name="T9" fmla="*/ 0 w 182"/>
                <a:gd name="T10" fmla="*/ 0 h 589"/>
                <a:gd name="T11" fmla="*/ 182 w 182"/>
                <a:gd name="T12" fmla="*/ 589 h 589"/>
              </a:gdLst>
              <a:ahLst/>
              <a:cxnLst>
                <a:cxn ang="T6">
                  <a:pos x="T0" y="T1"/>
                </a:cxn>
                <a:cxn ang="T7">
                  <a:pos x="T2" y="T3"/>
                </a:cxn>
                <a:cxn ang="T8">
                  <a:pos x="T4" y="T5"/>
                </a:cxn>
              </a:cxnLst>
              <a:rect l="T9" t="T10" r="T11" b="T12"/>
              <a:pathLst>
                <a:path w="182" h="589">
                  <a:moveTo>
                    <a:pt x="0" y="0"/>
                  </a:moveTo>
                  <a:cubicBezTo>
                    <a:pt x="53" y="87"/>
                    <a:pt x="107" y="174"/>
                    <a:pt x="137" y="272"/>
                  </a:cubicBezTo>
                  <a:cubicBezTo>
                    <a:pt x="167" y="370"/>
                    <a:pt x="175" y="536"/>
                    <a:pt x="182" y="589"/>
                  </a:cubicBezTo>
                </a:path>
              </a:pathLst>
            </a:custGeom>
            <a:noFill/>
            <a:ln w="28575">
              <a:solidFill>
                <a:schemeClr val="bg1"/>
              </a:solidFill>
              <a:prstDash val="sysDot"/>
              <a:round/>
              <a:headEnd/>
              <a:tailEnd/>
            </a:ln>
          </p:spPr>
          <p:txBody>
            <a:bodyPr/>
            <a:lstStyle/>
            <a:p>
              <a:endParaRPr lang="fr-FR"/>
            </a:p>
          </p:txBody>
        </p:sp>
        <p:sp>
          <p:nvSpPr>
            <p:cNvPr id="14357" name="Line 8"/>
            <p:cNvSpPr>
              <a:spLocks noChangeShapeType="1"/>
            </p:cNvSpPr>
            <p:nvPr/>
          </p:nvSpPr>
          <p:spPr bwMode="auto">
            <a:xfrm>
              <a:off x="1156" y="2296"/>
              <a:ext cx="0" cy="499"/>
            </a:xfrm>
            <a:prstGeom prst="line">
              <a:avLst/>
            </a:prstGeom>
            <a:noFill/>
            <a:ln w="28575">
              <a:solidFill>
                <a:schemeClr val="bg1"/>
              </a:solidFill>
              <a:prstDash val="sysDot"/>
              <a:round/>
              <a:headEnd/>
              <a:tailEnd/>
            </a:ln>
          </p:spPr>
          <p:txBody>
            <a:bodyPr/>
            <a:lstStyle/>
            <a:p>
              <a:endParaRPr lang="fr-FR"/>
            </a:p>
          </p:txBody>
        </p:sp>
        <p:sp>
          <p:nvSpPr>
            <p:cNvPr id="14358" name="AutoShape 9"/>
            <p:cNvSpPr>
              <a:spLocks noChangeArrowheads="1"/>
            </p:cNvSpPr>
            <p:nvPr/>
          </p:nvSpPr>
          <p:spPr bwMode="auto">
            <a:xfrm>
              <a:off x="1111" y="2795"/>
              <a:ext cx="45" cy="136"/>
            </a:xfrm>
            <a:prstGeom prst="triangle">
              <a:avLst>
                <a:gd name="adj" fmla="val 50000"/>
              </a:avLst>
            </a:prstGeom>
            <a:solidFill>
              <a:schemeClr val="hlink"/>
            </a:solidFill>
            <a:ln w="19050">
              <a:solidFill>
                <a:srgbClr val="DDDDDD"/>
              </a:solidFill>
              <a:miter lim="800000"/>
              <a:headEnd/>
              <a:tailEnd/>
            </a:ln>
          </p:spPr>
          <p:txBody>
            <a:bodyPr wrap="none" anchor="ctr"/>
            <a:lstStyle/>
            <a:p>
              <a:endParaRPr lang="fr-FR">
                <a:latin typeface="Calibri" pitchFamily="34" charset="0"/>
              </a:endParaRPr>
            </a:p>
          </p:txBody>
        </p:sp>
      </p:grpSp>
      <p:sp>
        <p:nvSpPr>
          <p:cNvPr id="25" name="Espace réservé de la date 24"/>
          <p:cNvSpPr>
            <a:spLocks noGrp="1"/>
          </p:cNvSpPr>
          <p:nvPr>
            <p:ph type="dt" sz="quarter" idx="10"/>
          </p:nvPr>
        </p:nvSpPr>
        <p:spPr>
          <a:xfrm>
            <a:off x="1908175" y="6381750"/>
            <a:ext cx="1062038" cy="365125"/>
          </a:xfrm>
        </p:spPr>
        <p:txBody>
          <a:bodyPr/>
          <a:lstStyle/>
          <a:p>
            <a:pPr>
              <a:defRPr/>
            </a:pPr>
            <a:r>
              <a:rPr lang="fr-FR" b="1" smtClean="0">
                <a:solidFill>
                  <a:srgbClr val="00B0F0"/>
                </a:solidFill>
              </a:rPr>
              <a:t>11/03/2013</a:t>
            </a:r>
            <a:endParaRPr lang="fr-FR" b="1" dirty="0">
              <a:solidFill>
                <a:srgbClr val="00B0F0"/>
              </a:solidFill>
            </a:endParaRPr>
          </a:p>
        </p:txBody>
      </p:sp>
      <p:sp>
        <p:nvSpPr>
          <p:cNvPr id="13314" name="Rectangle 2"/>
          <p:cNvSpPr>
            <a:spLocks noGrp="1" noRot="1" noChangeArrowheads="1"/>
          </p:cNvSpPr>
          <p:nvPr>
            <p:ph type="title"/>
          </p:nvPr>
        </p:nvSpPr>
        <p:spPr>
          <a:xfrm>
            <a:off x="179388" y="115888"/>
            <a:ext cx="5256212" cy="1081087"/>
          </a:xfrm>
        </p:spPr>
        <p:txBody>
          <a:bodyPr/>
          <a:lstStyle/>
          <a:p>
            <a:pPr eaLnBrk="1" hangingPunct="1">
              <a:defRPr/>
            </a:pPr>
            <a:r>
              <a:rPr lang="fr-FR" dirty="0" smtClean="0">
                <a:solidFill>
                  <a:schemeClr val="accent1"/>
                </a:solidFill>
                <a:latin typeface="Arial Narrow" pitchFamily="34" charset="0"/>
              </a:rPr>
              <a:t>L'expérience AMS </a:t>
            </a:r>
            <a:r>
              <a:rPr lang="fr-FR" dirty="0" smtClean="0">
                <a:solidFill>
                  <a:srgbClr val="FF0000"/>
                </a:solidFill>
                <a:latin typeface="Arial Narrow" pitchFamily="34" charset="0"/>
              </a:rPr>
              <a:t/>
            </a:r>
            <a:br>
              <a:rPr lang="fr-FR" dirty="0" smtClean="0">
                <a:solidFill>
                  <a:srgbClr val="FF0000"/>
                </a:solidFill>
                <a:latin typeface="Arial Narrow" pitchFamily="34" charset="0"/>
              </a:rPr>
            </a:br>
            <a:r>
              <a:rPr lang="fr-FR" sz="2400" dirty="0" smtClean="0">
                <a:solidFill>
                  <a:srgbClr val="FF0000"/>
                </a:solidFill>
                <a:latin typeface="Arial Narrow" pitchFamily="34" charset="0"/>
                <a:ea typeface="+mn-ea"/>
                <a:cs typeface="+mn-cs"/>
              </a:rPr>
              <a:t>sur la station spatiale!</a:t>
            </a:r>
          </a:p>
        </p:txBody>
      </p:sp>
      <p:sp>
        <p:nvSpPr>
          <p:cNvPr id="14351" name="Rectangle 3"/>
          <p:cNvSpPr>
            <a:spLocks noChangeArrowheads="1"/>
          </p:cNvSpPr>
          <p:nvPr/>
        </p:nvSpPr>
        <p:spPr bwMode="auto">
          <a:xfrm>
            <a:off x="4140200" y="1628775"/>
            <a:ext cx="1785938" cy="2554545"/>
          </a:xfrm>
          <a:prstGeom prst="rect">
            <a:avLst/>
          </a:prstGeom>
          <a:solidFill>
            <a:schemeClr val="accent2"/>
          </a:solidFill>
          <a:ln w="9525">
            <a:noFill/>
            <a:miter lim="800000"/>
            <a:headEnd/>
            <a:tailEnd/>
          </a:ln>
        </p:spPr>
        <p:txBody>
          <a:bodyPr>
            <a:spAutoFit/>
          </a:bodyPr>
          <a:lstStyle/>
          <a:p>
            <a:pPr>
              <a:spcBef>
                <a:spcPct val="50000"/>
              </a:spcBef>
            </a:pPr>
            <a:r>
              <a:rPr lang="fr-FR" sz="2000" b="1" dirty="0">
                <a:solidFill>
                  <a:schemeClr val="bg1"/>
                </a:solidFill>
                <a:latin typeface="Arial Narrow" pitchFamily="34" charset="0"/>
              </a:rPr>
              <a:t>Pour rechercher de l’antimatière dans </a:t>
            </a:r>
            <a:r>
              <a:rPr lang="fr-FR" sz="2000" b="1" dirty="0" smtClean="0">
                <a:solidFill>
                  <a:schemeClr val="bg1"/>
                </a:solidFill>
                <a:latin typeface="Arial Narrow" pitchFamily="34" charset="0"/>
              </a:rPr>
              <a:t>l’espace et  mesurer les propriétés du rayonnement cosmique…</a:t>
            </a:r>
            <a:endParaRPr lang="fr-FR" sz="2000" b="1" dirty="0">
              <a:solidFill>
                <a:schemeClr val="bg1"/>
              </a:solidFill>
              <a:latin typeface="Arial Narrow" pitchFamily="34" charset="0"/>
            </a:endParaRPr>
          </a:p>
        </p:txBody>
      </p:sp>
      <p:pic>
        <p:nvPicPr>
          <p:cNvPr id="14352" name="Picture 4"/>
          <p:cNvPicPr>
            <a:picLocks noChangeAspect="1" noChangeArrowheads="1"/>
          </p:cNvPicPr>
          <p:nvPr/>
        </p:nvPicPr>
        <p:blipFill>
          <a:blip r:embed="rId7" cstate="print"/>
          <a:srcRect t="13620" r="58427" b="5447"/>
          <a:stretch>
            <a:fillRect/>
          </a:stretch>
        </p:blipFill>
        <p:spPr bwMode="auto">
          <a:xfrm>
            <a:off x="6000750" y="98425"/>
            <a:ext cx="3143250" cy="4405313"/>
          </a:xfrm>
          <a:prstGeom prst="rect">
            <a:avLst/>
          </a:prstGeom>
          <a:noFill/>
          <a:ln w="9525">
            <a:noFill/>
            <a:miter lim="800000"/>
            <a:headEnd/>
            <a:tailEnd/>
          </a:ln>
        </p:spPr>
      </p:pic>
      <p:sp>
        <p:nvSpPr>
          <p:cNvPr id="14353" name="Rectangle 11"/>
          <p:cNvSpPr>
            <a:spLocks noChangeArrowheads="1"/>
          </p:cNvSpPr>
          <p:nvPr/>
        </p:nvSpPr>
        <p:spPr bwMode="auto">
          <a:xfrm>
            <a:off x="4716463" y="0"/>
            <a:ext cx="1701800" cy="1200150"/>
          </a:xfrm>
          <a:prstGeom prst="rect">
            <a:avLst/>
          </a:prstGeom>
          <a:noFill/>
          <a:ln w="9525">
            <a:noFill/>
            <a:miter lim="800000"/>
            <a:headEnd/>
            <a:tailEnd/>
          </a:ln>
        </p:spPr>
        <p:txBody>
          <a:bodyPr wrap="none">
            <a:spAutoFit/>
          </a:bodyPr>
          <a:lstStyle/>
          <a:p>
            <a:pPr algn="ctr"/>
            <a:r>
              <a:rPr lang="fr-FR" sz="2400">
                <a:latin typeface="Arial Narrow" pitchFamily="34" charset="0"/>
              </a:rPr>
              <a:t>Alpha</a:t>
            </a:r>
          </a:p>
          <a:p>
            <a:pPr algn="ctr"/>
            <a:r>
              <a:rPr lang="fr-FR" sz="2400">
                <a:latin typeface="Arial Narrow" pitchFamily="34" charset="0"/>
              </a:rPr>
              <a:t>Magnetic</a:t>
            </a:r>
          </a:p>
          <a:p>
            <a:pPr algn="ctr"/>
            <a:r>
              <a:rPr lang="fr-FR" sz="2400">
                <a:latin typeface="Arial Narrow" pitchFamily="34" charset="0"/>
              </a:rPr>
              <a:t>Spectrometer</a:t>
            </a:r>
          </a:p>
        </p:txBody>
      </p:sp>
      <p:pic>
        <p:nvPicPr>
          <p:cNvPr id="2050" name="Picture 2" descr="E:\Mes images\lapp\ams_ISS_1.jpg"/>
          <p:cNvPicPr>
            <a:picLocks noChangeAspect="1" noChangeArrowheads="1"/>
          </p:cNvPicPr>
          <p:nvPr/>
        </p:nvPicPr>
        <p:blipFill>
          <a:blip r:embed="rId8" cstate="print"/>
          <a:srcRect/>
          <a:stretch>
            <a:fillRect/>
          </a:stretch>
        </p:blipFill>
        <p:spPr bwMode="auto">
          <a:xfrm>
            <a:off x="683569" y="1196752"/>
            <a:ext cx="3312367" cy="2484275"/>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pPr>
              <a:defRPr/>
            </a:pPr>
            <a:r>
              <a:rPr lang="fr-FR" smtClean="0"/>
              <a:t>Présentation LAPP </a:t>
            </a:r>
            <a:endParaRPr lang="fr-FR"/>
          </a:p>
        </p:txBody>
      </p:sp>
      <p:sp>
        <p:nvSpPr>
          <p:cNvPr id="5" name="Freeform 10"/>
          <p:cNvSpPr>
            <a:spLocks noChangeArrowheads="1"/>
          </p:cNvSpPr>
          <p:nvPr/>
        </p:nvSpPr>
        <p:spPr bwMode="auto">
          <a:xfrm rot="20853922">
            <a:off x="2590800" y="3444875"/>
            <a:ext cx="228600" cy="2122488"/>
          </a:xfrm>
          <a:custGeom>
            <a:avLst/>
            <a:gdLst/>
            <a:ahLst/>
            <a:cxnLst>
              <a:cxn ang="0">
                <a:pos x="0" y="0"/>
              </a:cxn>
              <a:cxn ang="0">
                <a:pos x="773" y="9821"/>
              </a:cxn>
              <a:cxn ang="0">
                <a:pos x="3045" y="9781"/>
              </a:cxn>
              <a:cxn ang="0">
                <a:pos x="0" y="0"/>
              </a:cxn>
            </a:cxnLst>
            <a:rect l="0" t="0" r="r" b="b"/>
            <a:pathLst>
              <a:path w="3046" h="9822">
                <a:moveTo>
                  <a:pt x="0" y="0"/>
                </a:moveTo>
                <a:lnTo>
                  <a:pt x="773" y="9821"/>
                </a:lnTo>
                <a:lnTo>
                  <a:pt x="3045" y="9781"/>
                </a:lnTo>
                <a:lnTo>
                  <a:pt x="0" y="0"/>
                </a:lnTo>
              </a:path>
            </a:pathLst>
          </a:custGeom>
          <a:gradFill rotWithShape="0">
            <a:gsLst>
              <a:gs pos="0">
                <a:srgbClr val="3399FF"/>
              </a:gs>
              <a:gs pos="100000">
                <a:srgbClr val="000099"/>
              </a:gs>
            </a:gsLst>
            <a:lin ang="5400000" scaled="1"/>
          </a:gradFill>
          <a:ln w="9525">
            <a:noFill/>
            <a:round/>
            <a:headEnd/>
            <a:tailEnd/>
          </a:ln>
        </p:spPr>
        <p:txBody>
          <a:bodyPr wrap="none" anchor="ctr"/>
          <a:lstStyle/>
          <a:p>
            <a:endParaRPr lang="fr-FR"/>
          </a:p>
        </p:txBody>
      </p:sp>
      <p:sp>
        <p:nvSpPr>
          <p:cNvPr id="6" name="Freeform 11"/>
          <p:cNvSpPr>
            <a:spLocks noChangeArrowheads="1"/>
          </p:cNvSpPr>
          <p:nvPr/>
        </p:nvSpPr>
        <p:spPr bwMode="auto">
          <a:xfrm>
            <a:off x="2819400" y="5181600"/>
            <a:ext cx="228600" cy="381000"/>
          </a:xfrm>
          <a:custGeom>
            <a:avLst/>
            <a:gdLst/>
            <a:ahLst/>
            <a:cxnLst>
              <a:cxn ang="0">
                <a:pos x="0" y="2436"/>
              </a:cxn>
              <a:cxn ang="0">
                <a:pos x="1297" y="0"/>
              </a:cxn>
              <a:cxn ang="0">
                <a:pos x="2315" y="2475"/>
              </a:cxn>
              <a:cxn ang="0">
                <a:pos x="0" y="2436"/>
              </a:cxn>
            </a:cxnLst>
            <a:rect l="0" t="0" r="r" b="b"/>
            <a:pathLst>
              <a:path w="2316" h="2476">
                <a:moveTo>
                  <a:pt x="0" y="2436"/>
                </a:moveTo>
                <a:lnTo>
                  <a:pt x="1297" y="0"/>
                </a:lnTo>
                <a:lnTo>
                  <a:pt x="2315" y="2475"/>
                </a:lnTo>
                <a:lnTo>
                  <a:pt x="0" y="2436"/>
                </a:lnTo>
              </a:path>
            </a:pathLst>
          </a:custGeom>
          <a:gradFill rotWithShape="0">
            <a:gsLst>
              <a:gs pos="0">
                <a:srgbClr val="333399"/>
              </a:gs>
              <a:gs pos="100000">
                <a:srgbClr val="0066FF"/>
              </a:gs>
            </a:gsLst>
            <a:lin ang="5400000" scaled="1"/>
          </a:gradFill>
          <a:ln w="9525">
            <a:noFill/>
            <a:round/>
            <a:headEnd/>
            <a:tailEnd/>
          </a:ln>
        </p:spPr>
        <p:txBody>
          <a:bodyPr wrap="none" anchor="ctr"/>
          <a:lstStyle/>
          <a:p>
            <a:endParaRPr lang="fr-FR"/>
          </a:p>
        </p:txBody>
      </p:sp>
      <p:grpSp>
        <p:nvGrpSpPr>
          <p:cNvPr id="3" name="Group 13"/>
          <p:cNvGrpSpPr>
            <a:grpSpLocks/>
          </p:cNvGrpSpPr>
          <p:nvPr/>
        </p:nvGrpSpPr>
        <p:grpSpPr bwMode="auto">
          <a:xfrm>
            <a:off x="785717" y="1371600"/>
            <a:ext cx="4800696" cy="4411663"/>
            <a:chOff x="801" y="960"/>
            <a:chExt cx="3334" cy="3063"/>
          </a:xfrm>
        </p:grpSpPr>
        <p:sp>
          <p:nvSpPr>
            <p:cNvPr id="8" name="Line 14"/>
            <p:cNvSpPr>
              <a:spLocks noChangeShapeType="1"/>
            </p:cNvSpPr>
            <p:nvPr/>
          </p:nvSpPr>
          <p:spPr bwMode="auto">
            <a:xfrm>
              <a:off x="3854" y="1527"/>
              <a:ext cx="1" cy="2496"/>
            </a:xfrm>
            <a:prstGeom prst="line">
              <a:avLst/>
            </a:prstGeom>
            <a:noFill/>
            <a:ln w="9360">
              <a:solidFill>
                <a:srgbClr val="FFFFFF"/>
              </a:solidFill>
              <a:round/>
              <a:headEnd type="triangle" w="med" len="med"/>
              <a:tailEnd type="triangle" w="med" len="med"/>
            </a:ln>
          </p:spPr>
          <p:txBody>
            <a:bodyPr/>
            <a:lstStyle/>
            <a:p>
              <a:endParaRPr lang="fr-FR"/>
            </a:p>
          </p:txBody>
        </p:sp>
        <p:sp>
          <p:nvSpPr>
            <p:cNvPr id="9" name="AutoShape 15"/>
            <p:cNvSpPr>
              <a:spLocks noChangeArrowheads="1"/>
            </p:cNvSpPr>
            <p:nvPr/>
          </p:nvSpPr>
          <p:spPr bwMode="auto">
            <a:xfrm>
              <a:off x="3482" y="1226"/>
              <a:ext cx="653" cy="250"/>
            </a:xfrm>
            <a:prstGeom prst="roundRect">
              <a:avLst>
                <a:gd name="adj" fmla="val 361"/>
              </a:avLst>
            </a:prstGeom>
            <a:noFill/>
            <a:ln w="9525">
              <a:noFill/>
              <a:round/>
              <a:headEnd/>
              <a:tailEnd/>
            </a:ln>
          </p:spPr>
          <p:txBody>
            <a:bodyPr wrap="none" lIns="81639" tIns="42452" rIns="81639" bIns="42452">
              <a:spAutoFit/>
            </a:bodyPr>
            <a:lstStyle/>
            <a:p>
              <a:pPr defTabSz="828675" hangingPunct="0">
                <a:buClr>
                  <a:srgbClr val="FFFFFF"/>
                </a:buClr>
                <a:buSzPct val="45000"/>
                <a:buFont typeface="StarSymbol" charset="0"/>
                <a:buNone/>
                <a:tabLst>
                  <a:tab pos="657225" algn="l"/>
                </a:tabLst>
              </a:pPr>
              <a:r>
                <a:rPr lang="en-GB" b="1">
                  <a:solidFill>
                    <a:srgbClr val="FFFFFF"/>
                  </a:solidFill>
                  <a:latin typeface="Times New Roman" charset="0"/>
                </a:rPr>
                <a:t>~ 10 km</a:t>
              </a:r>
            </a:p>
          </p:txBody>
        </p:sp>
        <p:grpSp>
          <p:nvGrpSpPr>
            <p:cNvPr id="4" name="Group 16"/>
            <p:cNvGrpSpPr>
              <a:grpSpLocks/>
            </p:cNvGrpSpPr>
            <p:nvPr/>
          </p:nvGrpSpPr>
          <p:grpSpPr bwMode="auto">
            <a:xfrm>
              <a:off x="801" y="960"/>
              <a:ext cx="1810" cy="1150"/>
              <a:chOff x="801" y="960"/>
              <a:chExt cx="1810" cy="1150"/>
            </a:xfrm>
          </p:grpSpPr>
          <p:pic>
            <p:nvPicPr>
              <p:cNvPr id="11" name="Picture 17"/>
              <p:cNvPicPr>
                <a:picLocks noChangeAspect="1" noChangeArrowheads="1"/>
              </p:cNvPicPr>
              <p:nvPr/>
            </p:nvPicPr>
            <p:blipFill>
              <a:blip r:embed="rId2" cstate="print"/>
              <a:srcRect l="37277" t="23026" r="33731"/>
              <a:stretch>
                <a:fillRect/>
              </a:stretch>
            </p:blipFill>
            <p:spPr bwMode="auto">
              <a:xfrm>
                <a:off x="2002" y="960"/>
                <a:ext cx="609" cy="1150"/>
              </a:xfrm>
              <a:prstGeom prst="rect">
                <a:avLst/>
              </a:prstGeom>
              <a:noFill/>
            </p:spPr>
          </p:pic>
          <p:sp>
            <p:nvSpPr>
              <p:cNvPr id="12" name="AutoShape 18"/>
              <p:cNvSpPr>
                <a:spLocks noChangeArrowheads="1"/>
              </p:cNvSpPr>
              <p:nvPr/>
            </p:nvSpPr>
            <p:spPr bwMode="auto">
              <a:xfrm>
                <a:off x="801" y="1148"/>
                <a:ext cx="1174" cy="444"/>
              </a:xfrm>
              <a:prstGeom prst="roundRect">
                <a:avLst>
                  <a:gd name="adj" fmla="val 361"/>
                </a:avLst>
              </a:prstGeom>
              <a:noFill/>
              <a:ln w="9525">
                <a:noFill/>
                <a:round/>
                <a:headEnd/>
                <a:tailEnd/>
              </a:ln>
            </p:spPr>
            <p:txBody>
              <a:bodyPr wrap="none" lIns="81639" tIns="42452" rIns="81639" bIns="42452">
                <a:spAutoFit/>
              </a:bodyPr>
              <a:lstStyle/>
              <a:p>
                <a:pPr defTabSz="828675" hangingPunct="0">
                  <a:buClr>
                    <a:srgbClr val="FFFFFF"/>
                  </a:buClr>
                  <a:buSzPct val="45000"/>
                  <a:buFont typeface="StarSymbol" charset="0"/>
                  <a:buNone/>
                  <a:tabLst>
                    <a:tab pos="657225" algn="l"/>
                    <a:tab pos="1312863" algn="l"/>
                  </a:tabLst>
                </a:pPr>
                <a:r>
                  <a:rPr lang="en-GB" b="1" dirty="0" err="1">
                    <a:solidFill>
                      <a:srgbClr val="FF0000"/>
                    </a:solidFill>
                    <a:latin typeface="Times New Roman" charset="0"/>
                  </a:rPr>
                  <a:t>Gerbe</a:t>
                </a:r>
                <a:r>
                  <a:rPr lang="en-GB" b="1" dirty="0">
                    <a:solidFill>
                      <a:srgbClr val="FF0000"/>
                    </a:solidFill>
                    <a:latin typeface="Times New Roman" charset="0"/>
                  </a:rPr>
                  <a:t> </a:t>
                </a:r>
                <a:br>
                  <a:rPr lang="en-GB" b="1" dirty="0">
                    <a:solidFill>
                      <a:srgbClr val="FF0000"/>
                    </a:solidFill>
                    <a:latin typeface="Times New Roman" charset="0"/>
                  </a:rPr>
                </a:br>
                <a:r>
                  <a:rPr lang="en-GB" b="1" dirty="0" err="1">
                    <a:solidFill>
                      <a:srgbClr val="FF0000"/>
                    </a:solidFill>
                    <a:latin typeface="Times New Roman" charset="0"/>
                  </a:rPr>
                  <a:t>Atmosphérique</a:t>
                </a:r>
                <a:endParaRPr lang="en-GB" b="1" dirty="0">
                  <a:solidFill>
                    <a:srgbClr val="FF0000"/>
                  </a:solidFill>
                  <a:latin typeface="Times New Roman" charset="0"/>
                </a:endParaRPr>
              </a:p>
            </p:txBody>
          </p:sp>
        </p:grpSp>
      </p:grpSp>
      <p:grpSp>
        <p:nvGrpSpPr>
          <p:cNvPr id="7" name="Group 19"/>
          <p:cNvGrpSpPr>
            <a:grpSpLocks/>
          </p:cNvGrpSpPr>
          <p:nvPr/>
        </p:nvGrpSpPr>
        <p:grpSpPr bwMode="auto">
          <a:xfrm>
            <a:off x="609600" y="2543175"/>
            <a:ext cx="4610100" cy="4002088"/>
            <a:chOff x="679" y="1774"/>
            <a:chExt cx="3202" cy="2778"/>
          </a:xfrm>
        </p:grpSpPr>
        <p:sp>
          <p:nvSpPr>
            <p:cNvPr id="14" name="Freeform 20"/>
            <p:cNvSpPr>
              <a:spLocks noChangeArrowheads="1"/>
            </p:cNvSpPr>
            <p:nvPr/>
          </p:nvSpPr>
          <p:spPr bwMode="auto">
            <a:xfrm>
              <a:off x="679" y="1774"/>
              <a:ext cx="3202" cy="2382"/>
            </a:xfrm>
            <a:custGeom>
              <a:avLst/>
              <a:gdLst/>
              <a:ahLst/>
              <a:cxnLst>
                <a:cxn ang="0">
                  <a:pos x="7058" y="0"/>
                </a:cxn>
                <a:cxn ang="0">
                  <a:pos x="14117" y="10501"/>
                </a:cxn>
                <a:cxn ang="0">
                  <a:pos x="0" y="10501"/>
                </a:cxn>
                <a:cxn ang="0">
                  <a:pos x="7058" y="0"/>
                </a:cxn>
              </a:cxnLst>
              <a:rect l="0" t="0" r="r" b="b"/>
              <a:pathLst>
                <a:path w="14118" h="10502">
                  <a:moveTo>
                    <a:pt x="7058" y="0"/>
                  </a:moveTo>
                  <a:lnTo>
                    <a:pt x="14117" y="10501"/>
                  </a:lnTo>
                  <a:lnTo>
                    <a:pt x="0" y="10501"/>
                  </a:lnTo>
                  <a:lnTo>
                    <a:pt x="7058" y="0"/>
                  </a:lnTo>
                </a:path>
              </a:pathLst>
            </a:custGeom>
            <a:gradFill rotWithShape="0">
              <a:gsLst>
                <a:gs pos="0">
                  <a:srgbClr val="99CCFF"/>
                </a:gs>
                <a:gs pos="100000">
                  <a:srgbClr val="0000FF"/>
                </a:gs>
              </a:gsLst>
              <a:lin ang="5400000" scaled="1"/>
            </a:gradFill>
            <a:ln w="9525">
              <a:noFill/>
              <a:round/>
              <a:headEnd/>
              <a:tailEnd/>
            </a:ln>
          </p:spPr>
          <p:txBody>
            <a:bodyPr wrap="none" anchor="ctr"/>
            <a:lstStyle/>
            <a:p>
              <a:endParaRPr lang="fr-FR"/>
            </a:p>
          </p:txBody>
        </p:sp>
        <p:sp>
          <p:nvSpPr>
            <p:cNvPr id="15" name="Oval 21"/>
            <p:cNvSpPr>
              <a:spLocks noChangeArrowheads="1"/>
            </p:cNvSpPr>
            <p:nvPr/>
          </p:nvSpPr>
          <p:spPr bwMode="auto">
            <a:xfrm>
              <a:off x="688" y="3776"/>
              <a:ext cx="3192" cy="776"/>
            </a:xfrm>
            <a:prstGeom prst="ellipse">
              <a:avLst/>
            </a:prstGeom>
            <a:gradFill rotWithShape="0">
              <a:gsLst>
                <a:gs pos="0">
                  <a:srgbClr val="0066FF"/>
                </a:gs>
                <a:gs pos="100000">
                  <a:srgbClr val="3399FF"/>
                </a:gs>
              </a:gsLst>
              <a:lin ang="5400000" scaled="1"/>
            </a:gradFill>
            <a:ln w="9525">
              <a:noFill/>
              <a:round/>
              <a:headEnd/>
              <a:tailEnd/>
            </a:ln>
          </p:spPr>
          <p:txBody>
            <a:bodyPr wrap="none" anchor="ctr"/>
            <a:lstStyle/>
            <a:p>
              <a:endParaRPr lang="fr-FR"/>
            </a:p>
          </p:txBody>
        </p:sp>
        <p:sp>
          <p:nvSpPr>
            <p:cNvPr id="16" name="Line 22"/>
            <p:cNvSpPr>
              <a:spLocks noChangeShapeType="1"/>
            </p:cNvSpPr>
            <p:nvPr/>
          </p:nvSpPr>
          <p:spPr bwMode="auto">
            <a:xfrm>
              <a:off x="2266" y="1880"/>
              <a:ext cx="1" cy="2220"/>
            </a:xfrm>
            <a:prstGeom prst="line">
              <a:avLst/>
            </a:prstGeom>
            <a:noFill/>
            <a:ln w="9360">
              <a:solidFill>
                <a:srgbClr val="000000"/>
              </a:solidFill>
              <a:prstDash val="lgDash"/>
              <a:round/>
              <a:headEnd/>
              <a:tailEnd/>
            </a:ln>
          </p:spPr>
          <p:txBody>
            <a:bodyPr/>
            <a:lstStyle/>
            <a:p>
              <a:endParaRPr lang="fr-FR"/>
            </a:p>
          </p:txBody>
        </p:sp>
        <p:grpSp>
          <p:nvGrpSpPr>
            <p:cNvPr id="10" name="Group 23"/>
            <p:cNvGrpSpPr>
              <a:grpSpLocks/>
            </p:cNvGrpSpPr>
            <p:nvPr/>
          </p:nvGrpSpPr>
          <p:grpSpPr bwMode="auto">
            <a:xfrm>
              <a:off x="2288" y="2365"/>
              <a:ext cx="356" cy="143"/>
              <a:chOff x="2288" y="2365"/>
              <a:chExt cx="356" cy="143"/>
            </a:xfrm>
          </p:grpSpPr>
          <p:sp>
            <p:nvSpPr>
              <p:cNvPr id="22" name="AutoShape 24"/>
              <p:cNvSpPr>
                <a:spLocks noChangeArrowheads="1"/>
              </p:cNvSpPr>
              <p:nvPr/>
            </p:nvSpPr>
            <p:spPr bwMode="auto">
              <a:xfrm rot="10800000">
                <a:off x="2293" y="2365"/>
                <a:ext cx="351" cy="143"/>
              </a:xfrm>
              <a:prstGeom prst="roundRect">
                <a:avLst>
                  <a:gd name="adj" fmla="val 704"/>
                </a:avLst>
              </a:prstGeom>
              <a:noFill/>
              <a:ln w="9360">
                <a:noFill/>
                <a:round/>
                <a:headEnd/>
                <a:tailEnd/>
              </a:ln>
            </p:spPr>
            <p:txBody>
              <a:bodyPr wrap="none" anchor="ctr"/>
              <a:lstStyle/>
              <a:p>
                <a:endParaRPr lang="fr-FR"/>
              </a:p>
            </p:txBody>
          </p:sp>
          <p:sp>
            <p:nvSpPr>
              <p:cNvPr id="23" name="Freeform 25"/>
              <p:cNvSpPr>
                <a:spLocks noChangeArrowheads="1"/>
              </p:cNvSpPr>
              <p:nvPr/>
            </p:nvSpPr>
            <p:spPr bwMode="auto">
              <a:xfrm>
                <a:off x="2288" y="2367"/>
                <a:ext cx="352" cy="139"/>
              </a:xfrm>
              <a:custGeom>
                <a:avLst/>
                <a:gdLst/>
                <a:ahLst/>
                <a:cxnLst>
                  <a:cxn ang="0">
                    <a:pos x="0" y="613"/>
                  </a:cxn>
                  <a:cxn ang="0">
                    <a:pos x="114" y="611"/>
                  </a:cxn>
                  <a:cxn ang="0">
                    <a:pos x="228" y="603"/>
                  </a:cxn>
                  <a:cxn ang="0">
                    <a:pos x="341" y="590"/>
                  </a:cxn>
                  <a:cxn ang="0">
                    <a:pos x="454" y="571"/>
                  </a:cxn>
                  <a:cxn ang="0">
                    <a:pos x="565" y="546"/>
                  </a:cxn>
                  <a:cxn ang="0">
                    <a:pos x="675" y="515"/>
                  </a:cxn>
                  <a:cxn ang="0">
                    <a:pos x="783" y="478"/>
                  </a:cxn>
                  <a:cxn ang="0">
                    <a:pos x="889" y="437"/>
                  </a:cxn>
                  <a:cxn ang="0">
                    <a:pos x="993" y="389"/>
                  </a:cxn>
                  <a:cxn ang="0">
                    <a:pos x="1094" y="337"/>
                  </a:cxn>
                  <a:cxn ang="0">
                    <a:pos x="1193" y="279"/>
                  </a:cxn>
                  <a:cxn ang="0">
                    <a:pos x="1288" y="217"/>
                  </a:cxn>
                  <a:cxn ang="0">
                    <a:pos x="1380" y="149"/>
                  </a:cxn>
                  <a:cxn ang="0">
                    <a:pos x="1468" y="77"/>
                  </a:cxn>
                  <a:cxn ang="0">
                    <a:pos x="1553" y="0"/>
                  </a:cxn>
                </a:cxnLst>
                <a:rect l="0" t="0" r="r" b="b"/>
                <a:pathLst>
                  <a:path w="1554" h="614">
                    <a:moveTo>
                      <a:pt x="0" y="613"/>
                    </a:moveTo>
                    <a:lnTo>
                      <a:pt x="114" y="611"/>
                    </a:lnTo>
                    <a:lnTo>
                      <a:pt x="228" y="603"/>
                    </a:lnTo>
                    <a:lnTo>
                      <a:pt x="341" y="590"/>
                    </a:lnTo>
                    <a:lnTo>
                      <a:pt x="454" y="571"/>
                    </a:lnTo>
                    <a:lnTo>
                      <a:pt x="565" y="546"/>
                    </a:lnTo>
                    <a:lnTo>
                      <a:pt x="675" y="515"/>
                    </a:lnTo>
                    <a:lnTo>
                      <a:pt x="783" y="478"/>
                    </a:lnTo>
                    <a:lnTo>
                      <a:pt x="889" y="437"/>
                    </a:lnTo>
                    <a:lnTo>
                      <a:pt x="993" y="389"/>
                    </a:lnTo>
                    <a:lnTo>
                      <a:pt x="1094" y="337"/>
                    </a:lnTo>
                    <a:lnTo>
                      <a:pt x="1193" y="279"/>
                    </a:lnTo>
                    <a:lnTo>
                      <a:pt x="1288" y="217"/>
                    </a:lnTo>
                    <a:lnTo>
                      <a:pt x="1380" y="149"/>
                    </a:lnTo>
                    <a:lnTo>
                      <a:pt x="1468" y="77"/>
                    </a:lnTo>
                    <a:lnTo>
                      <a:pt x="1553" y="0"/>
                    </a:lnTo>
                  </a:path>
                </a:pathLst>
              </a:custGeom>
              <a:noFill/>
              <a:ln w="9360">
                <a:solidFill>
                  <a:srgbClr val="000000"/>
                </a:solidFill>
                <a:round/>
                <a:headEnd/>
                <a:tailEnd/>
              </a:ln>
            </p:spPr>
            <p:txBody>
              <a:bodyPr/>
              <a:lstStyle/>
              <a:p>
                <a:endParaRPr lang="fr-FR"/>
              </a:p>
            </p:txBody>
          </p:sp>
        </p:grpSp>
        <p:sp>
          <p:nvSpPr>
            <p:cNvPr id="18" name="AutoShape 26"/>
            <p:cNvSpPr>
              <a:spLocks noChangeArrowheads="1"/>
            </p:cNvSpPr>
            <p:nvPr/>
          </p:nvSpPr>
          <p:spPr bwMode="auto">
            <a:xfrm>
              <a:off x="2263" y="2161"/>
              <a:ext cx="298" cy="197"/>
            </a:xfrm>
            <a:prstGeom prst="roundRect">
              <a:avLst>
                <a:gd name="adj" fmla="val 468"/>
              </a:avLst>
            </a:prstGeom>
            <a:noFill/>
            <a:ln w="9525">
              <a:noFill/>
              <a:round/>
              <a:headEnd/>
              <a:tailEnd/>
            </a:ln>
          </p:spPr>
          <p:txBody>
            <a:bodyPr wrap="none" lIns="81639" tIns="42452" rIns="81639" bIns="42452">
              <a:spAutoFit/>
            </a:bodyPr>
            <a:lstStyle/>
            <a:p>
              <a:pPr defTabSz="828675" hangingPunct="0">
                <a:buClr>
                  <a:srgbClr val="FFFFFF"/>
                </a:buClr>
                <a:buSzPct val="45000"/>
                <a:buFont typeface="StarSymbol" charset="0"/>
                <a:buNone/>
              </a:pPr>
              <a:r>
                <a:rPr lang="en-GB" sz="1300" b="1">
                  <a:solidFill>
                    <a:srgbClr val="FFFFFF"/>
                  </a:solidFill>
                  <a:latin typeface="Times New Roman" charset="0"/>
                </a:rPr>
                <a:t>~ 1</a:t>
              </a:r>
              <a:r>
                <a:rPr lang="en-GB" sz="1300" b="1" baseline="30000">
                  <a:solidFill>
                    <a:srgbClr val="FFFFFF"/>
                  </a:solidFill>
                  <a:latin typeface="Times New Roman" charset="0"/>
                </a:rPr>
                <a:t>o</a:t>
              </a:r>
            </a:p>
          </p:txBody>
        </p:sp>
        <p:sp>
          <p:nvSpPr>
            <p:cNvPr id="19" name="AutoShape 27"/>
            <p:cNvSpPr>
              <a:spLocks noChangeArrowheads="1"/>
            </p:cNvSpPr>
            <p:nvPr/>
          </p:nvSpPr>
          <p:spPr bwMode="auto">
            <a:xfrm rot="18300000">
              <a:off x="610" y="2763"/>
              <a:ext cx="1484" cy="250"/>
            </a:xfrm>
            <a:prstGeom prst="roundRect">
              <a:avLst>
                <a:gd name="adj" fmla="val 361"/>
              </a:avLst>
            </a:prstGeom>
            <a:noFill/>
            <a:ln w="9525">
              <a:noFill/>
              <a:round/>
              <a:headEnd/>
              <a:tailEnd/>
            </a:ln>
          </p:spPr>
          <p:txBody>
            <a:bodyPr wrap="none" lIns="81639" tIns="42452" rIns="81639" bIns="42452">
              <a:spAutoFit/>
            </a:bodyPr>
            <a:lstStyle/>
            <a:p>
              <a:pPr defTabSz="828675" hangingPunct="0">
                <a:buClr>
                  <a:srgbClr val="FFFFFF"/>
                </a:buClr>
                <a:buSzPct val="45000"/>
                <a:buFont typeface="StarSymbol" charset="0"/>
                <a:buNone/>
              </a:pPr>
              <a:r>
                <a:rPr lang="en-GB" b="1">
                  <a:solidFill>
                    <a:srgbClr val="FFFFFF"/>
                  </a:solidFill>
                  <a:latin typeface="Times New Roman" charset="0"/>
                </a:rPr>
                <a:t>Lumière Cherenkov</a:t>
              </a:r>
            </a:p>
          </p:txBody>
        </p:sp>
        <p:sp>
          <p:nvSpPr>
            <p:cNvPr id="20" name="Line 28"/>
            <p:cNvSpPr>
              <a:spLocks noChangeShapeType="1"/>
            </p:cNvSpPr>
            <p:nvPr/>
          </p:nvSpPr>
          <p:spPr bwMode="auto">
            <a:xfrm>
              <a:off x="776" y="4129"/>
              <a:ext cx="1323" cy="1"/>
            </a:xfrm>
            <a:prstGeom prst="line">
              <a:avLst/>
            </a:prstGeom>
            <a:noFill/>
            <a:ln w="9360">
              <a:solidFill>
                <a:srgbClr val="000000"/>
              </a:solidFill>
              <a:round/>
              <a:headEnd type="triangle" w="med" len="med"/>
              <a:tailEnd type="triangle" w="med" len="med"/>
            </a:ln>
          </p:spPr>
          <p:txBody>
            <a:bodyPr/>
            <a:lstStyle/>
            <a:p>
              <a:endParaRPr lang="fr-FR"/>
            </a:p>
          </p:txBody>
        </p:sp>
        <p:sp>
          <p:nvSpPr>
            <p:cNvPr id="21" name="AutoShape 29"/>
            <p:cNvSpPr>
              <a:spLocks noChangeArrowheads="1"/>
            </p:cNvSpPr>
            <p:nvPr/>
          </p:nvSpPr>
          <p:spPr bwMode="auto">
            <a:xfrm>
              <a:off x="1206" y="3933"/>
              <a:ext cx="497" cy="197"/>
            </a:xfrm>
            <a:prstGeom prst="roundRect">
              <a:avLst>
                <a:gd name="adj" fmla="val 468"/>
              </a:avLst>
            </a:prstGeom>
            <a:noFill/>
            <a:ln w="9525">
              <a:noFill/>
              <a:round/>
              <a:headEnd/>
              <a:tailEnd/>
            </a:ln>
          </p:spPr>
          <p:txBody>
            <a:bodyPr wrap="none" lIns="81639" tIns="42452" rIns="81639" bIns="42452">
              <a:spAutoFit/>
            </a:bodyPr>
            <a:lstStyle/>
            <a:p>
              <a:pPr defTabSz="828675" hangingPunct="0">
                <a:buClr>
                  <a:srgbClr val="FFFFFF"/>
                </a:buClr>
                <a:buSzPct val="45000"/>
                <a:buFont typeface="StarSymbol" charset="0"/>
                <a:buNone/>
                <a:tabLst>
                  <a:tab pos="657225" algn="l"/>
                </a:tabLst>
              </a:pPr>
              <a:r>
                <a:rPr lang="en-GB" sz="1300" b="1">
                  <a:solidFill>
                    <a:srgbClr val="FFFFFF"/>
                  </a:solidFill>
                  <a:latin typeface="Times New Roman" charset="0"/>
                </a:rPr>
                <a:t>~ 120 m</a:t>
              </a:r>
            </a:p>
          </p:txBody>
        </p:sp>
      </p:grpSp>
      <p:sp>
        <p:nvSpPr>
          <p:cNvPr id="24" name="Freeform 30"/>
          <p:cNvSpPr>
            <a:spLocks noChangeArrowheads="1"/>
          </p:cNvSpPr>
          <p:nvPr/>
        </p:nvSpPr>
        <p:spPr bwMode="auto">
          <a:xfrm>
            <a:off x="2917825" y="2525713"/>
            <a:ext cx="995363" cy="3206750"/>
          </a:xfrm>
          <a:custGeom>
            <a:avLst/>
            <a:gdLst/>
            <a:ahLst/>
            <a:cxnLst>
              <a:cxn ang="0">
                <a:pos x="0" y="0"/>
              </a:cxn>
              <a:cxn ang="0">
                <a:pos x="773" y="9821"/>
              </a:cxn>
              <a:cxn ang="0">
                <a:pos x="3045" y="9781"/>
              </a:cxn>
              <a:cxn ang="0">
                <a:pos x="0" y="0"/>
              </a:cxn>
            </a:cxnLst>
            <a:rect l="0" t="0" r="r" b="b"/>
            <a:pathLst>
              <a:path w="3046" h="9822">
                <a:moveTo>
                  <a:pt x="0" y="0"/>
                </a:moveTo>
                <a:lnTo>
                  <a:pt x="773" y="9821"/>
                </a:lnTo>
                <a:lnTo>
                  <a:pt x="3045" y="9781"/>
                </a:lnTo>
                <a:lnTo>
                  <a:pt x="0" y="0"/>
                </a:lnTo>
              </a:path>
            </a:pathLst>
          </a:custGeom>
          <a:gradFill rotWithShape="0">
            <a:gsLst>
              <a:gs pos="0">
                <a:srgbClr val="3399FF"/>
              </a:gs>
              <a:gs pos="100000">
                <a:srgbClr val="000099"/>
              </a:gs>
            </a:gsLst>
            <a:lin ang="5400000" scaled="1"/>
          </a:gradFill>
          <a:ln w="9525">
            <a:noFill/>
            <a:round/>
            <a:headEnd/>
            <a:tailEnd/>
          </a:ln>
        </p:spPr>
        <p:txBody>
          <a:bodyPr wrap="none" anchor="ctr"/>
          <a:lstStyle/>
          <a:p>
            <a:endParaRPr lang="fr-FR"/>
          </a:p>
        </p:txBody>
      </p:sp>
      <p:grpSp>
        <p:nvGrpSpPr>
          <p:cNvPr id="13" name="Group 31"/>
          <p:cNvGrpSpPr>
            <a:grpSpLocks/>
          </p:cNvGrpSpPr>
          <p:nvPr/>
        </p:nvGrpSpPr>
        <p:grpSpPr bwMode="auto">
          <a:xfrm>
            <a:off x="3124200" y="4800600"/>
            <a:ext cx="785813" cy="1397000"/>
            <a:chOff x="2437" y="3331"/>
            <a:chExt cx="546" cy="970"/>
          </a:xfrm>
        </p:grpSpPr>
        <p:sp>
          <p:nvSpPr>
            <p:cNvPr id="26" name="Oval 32"/>
            <p:cNvSpPr>
              <a:spLocks noChangeArrowheads="1"/>
            </p:cNvSpPr>
            <p:nvPr/>
          </p:nvSpPr>
          <p:spPr bwMode="auto">
            <a:xfrm rot="21540000">
              <a:off x="2539" y="3994"/>
              <a:ext cx="367" cy="76"/>
            </a:xfrm>
            <a:prstGeom prst="ellipse">
              <a:avLst/>
            </a:prstGeom>
            <a:solidFill>
              <a:srgbClr val="FFFFFF"/>
            </a:solidFill>
            <a:ln w="9360">
              <a:solidFill>
                <a:srgbClr val="000000"/>
              </a:solidFill>
              <a:round/>
              <a:headEnd/>
              <a:tailEnd/>
            </a:ln>
          </p:spPr>
          <p:txBody>
            <a:bodyPr wrap="none" anchor="ctr"/>
            <a:lstStyle/>
            <a:p>
              <a:endParaRPr lang="fr-FR"/>
            </a:p>
          </p:txBody>
        </p:sp>
        <p:sp>
          <p:nvSpPr>
            <p:cNvPr id="27" name="Oval 33"/>
            <p:cNvSpPr>
              <a:spLocks noChangeArrowheads="1"/>
            </p:cNvSpPr>
            <p:nvPr/>
          </p:nvSpPr>
          <p:spPr bwMode="auto">
            <a:xfrm rot="21540000">
              <a:off x="2485" y="3948"/>
              <a:ext cx="467" cy="102"/>
            </a:xfrm>
            <a:prstGeom prst="ellipse">
              <a:avLst/>
            </a:prstGeom>
            <a:solidFill>
              <a:srgbClr val="FFFFFF"/>
            </a:solidFill>
            <a:ln w="9360">
              <a:solidFill>
                <a:srgbClr val="000000"/>
              </a:solidFill>
              <a:round/>
              <a:headEnd/>
              <a:tailEnd/>
            </a:ln>
          </p:spPr>
          <p:txBody>
            <a:bodyPr wrap="none" anchor="ctr"/>
            <a:lstStyle/>
            <a:p>
              <a:endParaRPr lang="fr-FR"/>
            </a:p>
          </p:txBody>
        </p:sp>
        <p:sp>
          <p:nvSpPr>
            <p:cNvPr id="28" name="Oval 34"/>
            <p:cNvSpPr>
              <a:spLocks noChangeArrowheads="1"/>
            </p:cNvSpPr>
            <p:nvPr/>
          </p:nvSpPr>
          <p:spPr bwMode="auto">
            <a:xfrm rot="21540000">
              <a:off x="2443" y="3938"/>
              <a:ext cx="541" cy="91"/>
            </a:xfrm>
            <a:prstGeom prst="ellipse">
              <a:avLst/>
            </a:prstGeom>
            <a:solidFill>
              <a:srgbClr val="FFFFFF"/>
            </a:solidFill>
            <a:ln w="9360">
              <a:solidFill>
                <a:srgbClr val="000000"/>
              </a:solidFill>
              <a:round/>
              <a:headEnd/>
              <a:tailEnd/>
            </a:ln>
          </p:spPr>
          <p:txBody>
            <a:bodyPr wrap="none" anchor="ctr"/>
            <a:lstStyle/>
            <a:p>
              <a:endParaRPr lang="fr-FR"/>
            </a:p>
          </p:txBody>
        </p:sp>
        <p:grpSp>
          <p:nvGrpSpPr>
            <p:cNvPr id="17" name="Group 35"/>
            <p:cNvGrpSpPr>
              <a:grpSpLocks/>
            </p:cNvGrpSpPr>
            <p:nvPr/>
          </p:nvGrpSpPr>
          <p:grpSpPr bwMode="auto">
            <a:xfrm>
              <a:off x="2642" y="3331"/>
              <a:ext cx="162" cy="118"/>
              <a:chOff x="2642" y="3331"/>
              <a:chExt cx="162" cy="118"/>
            </a:xfrm>
          </p:grpSpPr>
          <p:sp>
            <p:nvSpPr>
              <p:cNvPr id="40" name="Freeform 36"/>
              <p:cNvSpPr>
                <a:spLocks noChangeArrowheads="1"/>
              </p:cNvSpPr>
              <p:nvPr/>
            </p:nvSpPr>
            <p:spPr bwMode="auto">
              <a:xfrm>
                <a:off x="2643" y="3331"/>
                <a:ext cx="160" cy="118"/>
              </a:xfrm>
              <a:custGeom>
                <a:avLst/>
                <a:gdLst/>
                <a:ahLst/>
                <a:cxnLst>
                  <a:cxn ang="0">
                    <a:pos x="343" y="2"/>
                  </a:cxn>
                  <a:cxn ang="0">
                    <a:pos x="13" y="69"/>
                  </a:cxn>
                  <a:cxn ang="0">
                    <a:pos x="3" y="457"/>
                  </a:cxn>
                  <a:cxn ang="0">
                    <a:pos x="350" y="518"/>
                  </a:cxn>
                  <a:cxn ang="0">
                    <a:pos x="693" y="450"/>
                  </a:cxn>
                  <a:cxn ang="0">
                    <a:pos x="701" y="62"/>
                  </a:cxn>
                  <a:cxn ang="0">
                    <a:pos x="343" y="2"/>
                  </a:cxn>
                </a:cxnLst>
                <a:rect l="0" t="0" r="r" b="b"/>
                <a:pathLst>
                  <a:path w="706" h="521">
                    <a:moveTo>
                      <a:pt x="343" y="2"/>
                    </a:moveTo>
                    <a:cubicBezTo>
                      <a:pt x="155" y="3"/>
                      <a:pt x="0" y="33"/>
                      <a:pt x="13" y="69"/>
                    </a:cubicBezTo>
                    <a:lnTo>
                      <a:pt x="3" y="457"/>
                    </a:lnTo>
                    <a:cubicBezTo>
                      <a:pt x="16" y="492"/>
                      <a:pt x="162" y="520"/>
                      <a:pt x="350" y="518"/>
                    </a:cubicBezTo>
                    <a:cubicBezTo>
                      <a:pt x="538" y="516"/>
                      <a:pt x="705" y="485"/>
                      <a:pt x="693" y="450"/>
                    </a:cubicBezTo>
                    <a:lnTo>
                      <a:pt x="701" y="62"/>
                    </a:lnTo>
                    <a:cubicBezTo>
                      <a:pt x="688" y="26"/>
                      <a:pt x="531" y="0"/>
                      <a:pt x="343" y="2"/>
                    </a:cubicBezTo>
                  </a:path>
                </a:pathLst>
              </a:custGeom>
              <a:solidFill>
                <a:srgbClr val="FFFFFF"/>
              </a:solidFill>
              <a:ln w="9360">
                <a:solidFill>
                  <a:srgbClr val="000000"/>
                </a:solidFill>
                <a:round/>
                <a:headEnd/>
                <a:tailEnd/>
              </a:ln>
            </p:spPr>
            <p:txBody>
              <a:bodyPr wrap="none" anchor="ctr"/>
              <a:lstStyle/>
              <a:p>
                <a:endParaRPr lang="fr-FR"/>
              </a:p>
            </p:txBody>
          </p:sp>
          <p:sp>
            <p:nvSpPr>
              <p:cNvPr id="41" name="Freeform 37"/>
              <p:cNvSpPr>
                <a:spLocks noChangeArrowheads="1"/>
              </p:cNvSpPr>
              <p:nvPr/>
            </p:nvSpPr>
            <p:spPr bwMode="auto">
              <a:xfrm>
                <a:off x="2642" y="3331"/>
                <a:ext cx="162" cy="30"/>
              </a:xfrm>
              <a:custGeom>
                <a:avLst/>
                <a:gdLst/>
                <a:ahLst/>
                <a:cxnLst>
                  <a:cxn ang="0">
                    <a:pos x="343" y="2"/>
                  </a:cxn>
                  <a:cxn ang="0">
                    <a:pos x="13" y="69"/>
                  </a:cxn>
                  <a:cxn ang="0">
                    <a:pos x="344" y="131"/>
                  </a:cxn>
                  <a:cxn ang="0">
                    <a:pos x="701" y="62"/>
                  </a:cxn>
                  <a:cxn ang="0">
                    <a:pos x="343" y="2"/>
                  </a:cxn>
                </a:cxnLst>
                <a:rect l="0" t="0" r="r" b="b"/>
                <a:pathLst>
                  <a:path w="713" h="133">
                    <a:moveTo>
                      <a:pt x="343" y="2"/>
                    </a:moveTo>
                    <a:cubicBezTo>
                      <a:pt x="155" y="3"/>
                      <a:pt x="0" y="33"/>
                      <a:pt x="13" y="69"/>
                    </a:cubicBezTo>
                    <a:cubicBezTo>
                      <a:pt x="25" y="105"/>
                      <a:pt x="155" y="132"/>
                      <a:pt x="344" y="131"/>
                    </a:cubicBezTo>
                    <a:cubicBezTo>
                      <a:pt x="533" y="130"/>
                      <a:pt x="689" y="98"/>
                      <a:pt x="701" y="62"/>
                    </a:cubicBezTo>
                    <a:cubicBezTo>
                      <a:pt x="712" y="26"/>
                      <a:pt x="531" y="0"/>
                      <a:pt x="343" y="2"/>
                    </a:cubicBezTo>
                  </a:path>
                </a:pathLst>
              </a:custGeom>
              <a:solidFill>
                <a:srgbClr val="FFFFFF"/>
              </a:solidFill>
              <a:ln w="9360">
                <a:solidFill>
                  <a:srgbClr val="000000"/>
                </a:solidFill>
                <a:round/>
                <a:headEnd/>
                <a:tailEnd/>
              </a:ln>
            </p:spPr>
            <p:txBody>
              <a:bodyPr wrap="none" anchor="ctr"/>
              <a:lstStyle/>
              <a:p>
                <a:endParaRPr lang="fr-FR"/>
              </a:p>
            </p:txBody>
          </p:sp>
        </p:grpSp>
        <p:sp>
          <p:nvSpPr>
            <p:cNvPr id="30" name="Line 38"/>
            <p:cNvSpPr>
              <a:spLocks noChangeShapeType="1"/>
            </p:cNvSpPr>
            <p:nvPr/>
          </p:nvSpPr>
          <p:spPr bwMode="auto">
            <a:xfrm flipV="1">
              <a:off x="2437" y="3423"/>
              <a:ext cx="203" cy="559"/>
            </a:xfrm>
            <a:prstGeom prst="line">
              <a:avLst/>
            </a:prstGeom>
            <a:noFill/>
            <a:ln w="9360">
              <a:solidFill>
                <a:srgbClr val="000000"/>
              </a:solidFill>
              <a:round/>
              <a:headEnd/>
              <a:tailEnd/>
            </a:ln>
          </p:spPr>
          <p:txBody>
            <a:bodyPr/>
            <a:lstStyle/>
            <a:p>
              <a:endParaRPr lang="fr-FR"/>
            </a:p>
          </p:txBody>
        </p:sp>
        <p:sp>
          <p:nvSpPr>
            <p:cNvPr id="31" name="Line 39"/>
            <p:cNvSpPr>
              <a:spLocks noChangeShapeType="1"/>
            </p:cNvSpPr>
            <p:nvPr/>
          </p:nvSpPr>
          <p:spPr bwMode="auto">
            <a:xfrm flipH="1" flipV="1">
              <a:off x="2713" y="3431"/>
              <a:ext cx="10" cy="596"/>
            </a:xfrm>
            <a:prstGeom prst="line">
              <a:avLst/>
            </a:prstGeom>
            <a:noFill/>
            <a:ln w="9360">
              <a:solidFill>
                <a:srgbClr val="000000"/>
              </a:solidFill>
              <a:round/>
              <a:headEnd/>
              <a:tailEnd/>
            </a:ln>
          </p:spPr>
          <p:txBody>
            <a:bodyPr/>
            <a:lstStyle/>
            <a:p>
              <a:endParaRPr lang="fr-FR"/>
            </a:p>
          </p:txBody>
        </p:sp>
        <p:sp>
          <p:nvSpPr>
            <p:cNvPr id="32" name="Line 40"/>
            <p:cNvSpPr>
              <a:spLocks noChangeShapeType="1"/>
            </p:cNvSpPr>
            <p:nvPr/>
          </p:nvSpPr>
          <p:spPr bwMode="auto">
            <a:xfrm flipH="1" flipV="1">
              <a:off x="2796" y="3437"/>
              <a:ext cx="189" cy="532"/>
            </a:xfrm>
            <a:prstGeom prst="line">
              <a:avLst/>
            </a:prstGeom>
            <a:noFill/>
            <a:ln w="9360">
              <a:solidFill>
                <a:srgbClr val="000000"/>
              </a:solidFill>
              <a:round/>
              <a:headEnd/>
              <a:tailEnd/>
            </a:ln>
          </p:spPr>
          <p:txBody>
            <a:bodyPr/>
            <a:lstStyle/>
            <a:p>
              <a:endParaRPr lang="fr-FR"/>
            </a:p>
          </p:txBody>
        </p:sp>
        <p:grpSp>
          <p:nvGrpSpPr>
            <p:cNvPr id="25" name="Group 41"/>
            <p:cNvGrpSpPr>
              <a:grpSpLocks/>
            </p:cNvGrpSpPr>
            <p:nvPr/>
          </p:nvGrpSpPr>
          <p:grpSpPr bwMode="auto">
            <a:xfrm>
              <a:off x="2516" y="4153"/>
              <a:ext cx="428" cy="149"/>
              <a:chOff x="2516" y="4153"/>
              <a:chExt cx="428" cy="149"/>
            </a:xfrm>
          </p:grpSpPr>
          <p:sp>
            <p:nvSpPr>
              <p:cNvPr id="38" name="Freeform 42"/>
              <p:cNvSpPr>
                <a:spLocks noChangeArrowheads="1"/>
              </p:cNvSpPr>
              <p:nvPr/>
            </p:nvSpPr>
            <p:spPr bwMode="auto">
              <a:xfrm>
                <a:off x="2516" y="4153"/>
                <a:ext cx="428" cy="149"/>
              </a:xfrm>
              <a:custGeom>
                <a:avLst/>
                <a:gdLst/>
                <a:ahLst/>
                <a:cxnLst>
                  <a:cxn ang="0">
                    <a:pos x="943" y="0"/>
                  </a:cxn>
                  <a:cxn ang="0">
                    <a:pos x="0" y="162"/>
                  </a:cxn>
                  <a:cxn ang="0">
                    <a:pos x="0" y="491"/>
                  </a:cxn>
                  <a:cxn ang="0">
                    <a:pos x="943" y="655"/>
                  </a:cxn>
                  <a:cxn ang="0">
                    <a:pos x="1886" y="491"/>
                  </a:cxn>
                  <a:cxn ang="0">
                    <a:pos x="1886" y="162"/>
                  </a:cxn>
                  <a:cxn ang="0">
                    <a:pos x="943" y="0"/>
                  </a:cxn>
                </a:cxnLst>
                <a:rect l="0" t="0" r="r" b="b"/>
                <a:pathLst>
                  <a:path w="1887" h="656">
                    <a:moveTo>
                      <a:pt x="943" y="0"/>
                    </a:moveTo>
                    <a:cubicBezTo>
                      <a:pt x="428" y="0"/>
                      <a:pt x="0" y="74"/>
                      <a:pt x="0" y="162"/>
                    </a:cubicBezTo>
                    <a:lnTo>
                      <a:pt x="0" y="491"/>
                    </a:lnTo>
                    <a:cubicBezTo>
                      <a:pt x="0" y="580"/>
                      <a:pt x="428" y="655"/>
                      <a:pt x="943" y="655"/>
                    </a:cubicBezTo>
                    <a:cubicBezTo>
                      <a:pt x="1458" y="655"/>
                      <a:pt x="1886" y="580"/>
                      <a:pt x="1886" y="491"/>
                    </a:cubicBezTo>
                    <a:lnTo>
                      <a:pt x="1886" y="162"/>
                    </a:lnTo>
                    <a:cubicBezTo>
                      <a:pt x="1886" y="74"/>
                      <a:pt x="1457" y="0"/>
                      <a:pt x="943" y="0"/>
                    </a:cubicBezTo>
                  </a:path>
                </a:pathLst>
              </a:custGeom>
              <a:solidFill>
                <a:srgbClr val="FFFFFF"/>
              </a:solidFill>
              <a:ln w="9360">
                <a:solidFill>
                  <a:srgbClr val="000000"/>
                </a:solidFill>
                <a:round/>
                <a:headEnd/>
                <a:tailEnd/>
              </a:ln>
            </p:spPr>
            <p:txBody>
              <a:bodyPr wrap="none" anchor="ctr"/>
              <a:lstStyle/>
              <a:p>
                <a:endParaRPr lang="fr-FR"/>
              </a:p>
            </p:txBody>
          </p:sp>
          <p:sp>
            <p:nvSpPr>
              <p:cNvPr id="39" name="Freeform 43"/>
              <p:cNvSpPr>
                <a:spLocks noChangeArrowheads="1"/>
              </p:cNvSpPr>
              <p:nvPr/>
            </p:nvSpPr>
            <p:spPr bwMode="auto">
              <a:xfrm>
                <a:off x="2516" y="4153"/>
                <a:ext cx="428" cy="74"/>
              </a:xfrm>
              <a:custGeom>
                <a:avLst/>
                <a:gdLst/>
                <a:ahLst/>
                <a:cxnLst>
                  <a:cxn ang="0">
                    <a:pos x="943" y="0"/>
                  </a:cxn>
                  <a:cxn ang="0">
                    <a:pos x="0" y="162"/>
                  </a:cxn>
                  <a:cxn ang="0">
                    <a:pos x="943" y="327"/>
                  </a:cxn>
                  <a:cxn ang="0">
                    <a:pos x="1886" y="162"/>
                  </a:cxn>
                  <a:cxn ang="0">
                    <a:pos x="943" y="0"/>
                  </a:cxn>
                </a:cxnLst>
                <a:rect l="0" t="0" r="r" b="b"/>
                <a:pathLst>
                  <a:path w="1887" h="328">
                    <a:moveTo>
                      <a:pt x="943" y="0"/>
                    </a:moveTo>
                    <a:cubicBezTo>
                      <a:pt x="428" y="0"/>
                      <a:pt x="0" y="74"/>
                      <a:pt x="0" y="162"/>
                    </a:cubicBezTo>
                    <a:cubicBezTo>
                      <a:pt x="0" y="250"/>
                      <a:pt x="428" y="327"/>
                      <a:pt x="943" y="327"/>
                    </a:cubicBezTo>
                    <a:cubicBezTo>
                      <a:pt x="1458" y="327"/>
                      <a:pt x="1886" y="252"/>
                      <a:pt x="1886" y="162"/>
                    </a:cubicBezTo>
                    <a:cubicBezTo>
                      <a:pt x="1886" y="72"/>
                      <a:pt x="1457" y="0"/>
                      <a:pt x="943" y="0"/>
                    </a:cubicBezTo>
                  </a:path>
                </a:pathLst>
              </a:custGeom>
              <a:solidFill>
                <a:srgbClr val="FFFFFF"/>
              </a:solidFill>
              <a:ln w="9360">
                <a:solidFill>
                  <a:srgbClr val="000000"/>
                </a:solidFill>
                <a:round/>
                <a:headEnd/>
                <a:tailEnd/>
              </a:ln>
            </p:spPr>
            <p:txBody>
              <a:bodyPr wrap="none" anchor="ctr"/>
              <a:lstStyle/>
              <a:p>
                <a:endParaRPr lang="fr-FR"/>
              </a:p>
            </p:txBody>
          </p:sp>
        </p:grpSp>
        <p:sp>
          <p:nvSpPr>
            <p:cNvPr id="34" name="Line 44"/>
            <p:cNvSpPr>
              <a:spLocks noChangeShapeType="1"/>
            </p:cNvSpPr>
            <p:nvPr/>
          </p:nvSpPr>
          <p:spPr bwMode="auto">
            <a:xfrm flipV="1">
              <a:off x="2633" y="4044"/>
              <a:ext cx="95" cy="183"/>
            </a:xfrm>
            <a:prstGeom prst="line">
              <a:avLst/>
            </a:prstGeom>
            <a:noFill/>
            <a:ln w="9360">
              <a:solidFill>
                <a:srgbClr val="000000"/>
              </a:solidFill>
              <a:round/>
              <a:headEnd/>
              <a:tailEnd/>
            </a:ln>
          </p:spPr>
          <p:txBody>
            <a:bodyPr/>
            <a:lstStyle/>
            <a:p>
              <a:endParaRPr lang="fr-FR"/>
            </a:p>
          </p:txBody>
        </p:sp>
        <p:sp>
          <p:nvSpPr>
            <p:cNvPr id="35" name="Line 45"/>
            <p:cNvSpPr>
              <a:spLocks noChangeShapeType="1"/>
            </p:cNvSpPr>
            <p:nvPr/>
          </p:nvSpPr>
          <p:spPr bwMode="auto">
            <a:xfrm>
              <a:off x="2733" y="4050"/>
              <a:ext cx="83" cy="173"/>
            </a:xfrm>
            <a:prstGeom prst="line">
              <a:avLst/>
            </a:prstGeom>
            <a:noFill/>
            <a:ln w="9360">
              <a:solidFill>
                <a:srgbClr val="000000"/>
              </a:solidFill>
              <a:round/>
              <a:headEnd/>
              <a:tailEnd/>
            </a:ln>
          </p:spPr>
          <p:txBody>
            <a:bodyPr/>
            <a:lstStyle/>
            <a:p>
              <a:endParaRPr lang="fr-FR"/>
            </a:p>
          </p:txBody>
        </p:sp>
        <p:sp>
          <p:nvSpPr>
            <p:cNvPr id="36" name="Line 46"/>
            <p:cNvSpPr>
              <a:spLocks noChangeShapeType="1"/>
            </p:cNvSpPr>
            <p:nvPr/>
          </p:nvSpPr>
          <p:spPr bwMode="auto">
            <a:xfrm flipV="1">
              <a:off x="2622" y="4087"/>
              <a:ext cx="39" cy="67"/>
            </a:xfrm>
            <a:prstGeom prst="line">
              <a:avLst/>
            </a:prstGeom>
            <a:noFill/>
            <a:ln w="9360">
              <a:solidFill>
                <a:srgbClr val="000000"/>
              </a:solidFill>
              <a:round/>
              <a:headEnd/>
              <a:tailEnd/>
            </a:ln>
          </p:spPr>
          <p:txBody>
            <a:bodyPr/>
            <a:lstStyle/>
            <a:p>
              <a:endParaRPr lang="fr-FR"/>
            </a:p>
          </p:txBody>
        </p:sp>
        <p:sp>
          <p:nvSpPr>
            <p:cNvPr id="37" name="Line 47"/>
            <p:cNvSpPr>
              <a:spLocks noChangeShapeType="1"/>
            </p:cNvSpPr>
            <p:nvPr/>
          </p:nvSpPr>
          <p:spPr bwMode="auto">
            <a:xfrm flipH="1" flipV="1">
              <a:off x="2779" y="4056"/>
              <a:ext cx="55" cy="91"/>
            </a:xfrm>
            <a:prstGeom prst="line">
              <a:avLst/>
            </a:prstGeom>
            <a:noFill/>
            <a:ln w="9360">
              <a:solidFill>
                <a:srgbClr val="000000"/>
              </a:solidFill>
              <a:round/>
              <a:headEnd/>
              <a:tailEnd/>
            </a:ln>
          </p:spPr>
          <p:txBody>
            <a:bodyPr/>
            <a:lstStyle/>
            <a:p>
              <a:endParaRPr lang="fr-FR"/>
            </a:p>
          </p:txBody>
        </p:sp>
      </p:grpSp>
      <p:grpSp>
        <p:nvGrpSpPr>
          <p:cNvPr id="29" name="Group 48"/>
          <p:cNvGrpSpPr>
            <a:grpSpLocks/>
          </p:cNvGrpSpPr>
          <p:nvPr/>
        </p:nvGrpSpPr>
        <p:grpSpPr bwMode="auto">
          <a:xfrm>
            <a:off x="1539875" y="5068888"/>
            <a:ext cx="785813" cy="1397000"/>
            <a:chOff x="1325" y="3527"/>
            <a:chExt cx="546" cy="970"/>
          </a:xfrm>
        </p:grpSpPr>
        <p:sp>
          <p:nvSpPr>
            <p:cNvPr id="43" name="Oval 49"/>
            <p:cNvSpPr>
              <a:spLocks noChangeArrowheads="1"/>
            </p:cNvSpPr>
            <p:nvPr/>
          </p:nvSpPr>
          <p:spPr bwMode="auto">
            <a:xfrm rot="21540000">
              <a:off x="1427" y="4190"/>
              <a:ext cx="368" cy="76"/>
            </a:xfrm>
            <a:prstGeom prst="ellipse">
              <a:avLst/>
            </a:prstGeom>
            <a:solidFill>
              <a:srgbClr val="FFFFFF"/>
            </a:solidFill>
            <a:ln w="9360">
              <a:solidFill>
                <a:srgbClr val="000000"/>
              </a:solidFill>
              <a:round/>
              <a:headEnd/>
              <a:tailEnd/>
            </a:ln>
          </p:spPr>
          <p:txBody>
            <a:bodyPr wrap="none" anchor="ctr"/>
            <a:lstStyle/>
            <a:p>
              <a:endParaRPr lang="fr-FR"/>
            </a:p>
          </p:txBody>
        </p:sp>
        <p:sp>
          <p:nvSpPr>
            <p:cNvPr id="44" name="Oval 50"/>
            <p:cNvSpPr>
              <a:spLocks noChangeArrowheads="1"/>
            </p:cNvSpPr>
            <p:nvPr/>
          </p:nvSpPr>
          <p:spPr bwMode="auto">
            <a:xfrm rot="21540000">
              <a:off x="1372" y="4144"/>
              <a:ext cx="468" cy="102"/>
            </a:xfrm>
            <a:prstGeom prst="ellipse">
              <a:avLst/>
            </a:prstGeom>
            <a:solidFill>
              <a:srgbClr val="FFFFFF"/>
            </a:solidFill>
            <a:ln w="9360">
              <a:solidFill>
                <a:srgbClr val="000000"/>
              </a:solidFill>
              <a:round/>
              <a:headEnd/>
              <a:tailEnd/>
            </a:ln>
          </p:spPr>
          <p:txBody>
            <a:bodyPr wrap="none" anchor="ctr"/>
            <a:lstStyle/>
            <a:p>
              <a:endParaRPr lang="fr-FR"/>
            </a:p>
          </p:txBody>
        </p:sp>
        <p:sp>
          <p:nvSpPr>
            <p:cNvPr id="45" name="Oval 51"/>
            <p:cNvSpPr>
              <a:spLocks noChangeArrowheads="1"/>
            </p:cNvSpPr>
            <p:nvPr/>
          </p:nvSpPr>
          <p:spPr bwMode="auto">
            <a:xfrm rot="21540000">
              <a:off x="1330" y="4134"/>
              <a:ext cx="541" cy="91"/>
            </a:xfrm>
            <a:prstGeom prst="ellipse">
              <a:avLst/>
            </a:prstGeom>
            <a:solidFill>
              <a:srgbClr val="FFFFFF"/>
            </a:solidFill>
            <a:ln w="9360">
              <a:solidFill>
                <a:srgbClr val="000000"/>
              </a:solidFill>
              <a:round/>
              <a:headEnd/>
              <a:tailEnd/>
            </a:ln>
          </p:spPr>
          <p:txBody>
            <a:bodyPr wrap="none" anchor="ctr"/>
            <a:lstStyle/>
            <a:p>
              <a:endParaRPr lang="fr-FR"/>
            </a:p>
          </p:txBody>
        </p:sp>
        <p:grpSp>
          <p:nvGrpSpPr>
            <p:cNvPr id="33" name="Group 52"/>
            <p:cNvGrpSpPr>
              <a:grpSpLocks/>
            </p:cNvGrpSpPr>
            <p:nvPr/>
          </p:nvGrpSpPr>
          <p:grpSpPr bwMode="auto">
            <a:xfrm>
              <a:off x="1527" y="3527"/>
              <a:ext cx="162" cy="118"/>
              <a:chOff x="1527" y="3527"/>
              <a:chExt cx="162" cy="118"/>
            </a:xfrm>
          </p:grpSpPr>
          <p:sp>
            <p:nvSpPr>
              <p:cNvPr id="57" name="Freeform 53"/>
              <p:cNvSpPr>
                <a:spLocks noChangeArrowheads="1"/>
              </p:cNvSpPr>
              <p:nvPr/>
            </p:nvSpPr>
            <p:spPr bwMode="auto">
              <a:xfrm>
                <a:off x="1528" y="3527"/>
                <a:ext cx="160" cy="118"/>
              </a:xfrm>
              <a:custGeom>
                <a:avLst/>
                <a:gdLst/>
                <a:ahLst/>
                <a:cxnLst>
                  <a:cxn ang="0">
                    <a:pos x="355" y="2"/>
                  </a:cxn>
                  <a:cxn ang="0">
                    <a:pos x="12" y="69"/>
                  </a:cxn>
                  <a:cxn ang="0">
                    <a:pos x="3" y="457"/>
                  </a:cxn>
                  <a:cxn ang="0">
                    <a:pos x="361" y="518"/>
                  </a:cxn>
                  <a:cxn ang="0">
                    <a:pos x="692" y="450"/>
                  </a:cxn>
                  <a:cxn ang="0">
                    <a:pos x="701" y="62"/>
                  </a:cxn>
                  <a:cxn ang="0">
                    <a:pos x="355" y="2"/>
                  </a:cxn>
                </a:cxnLst>
                <a:rect l="0" t="0" r="r" b="b"/>
                <a:pathLst>
                  <a:path w="705" h="521">
                    <a:moveTo>
                      <a:pt x="355" y="2"/>
                    </a:moveTo>
                    <a:cubicBezTo>
                      <a:pt x="166" y="3"/>
                      <a:pt x="0" y="33"/>
                      <a:pt x="12" y="69"/>
                    </a:cubicBezTo>
                    <a:lnTo>
                      <a:pt x="3" y="457"/>
                    </a:lnTo>
                    <a:cubicBezTo>
                      <a:pt x="15" y="492"/>
                      <a:pt x="174" y="520"/>
                      <a:pt x="361" y="518"/>
                    </a:cubicBezTo>
                    <a:cubicBezTo>
                      <a:pt x="548" y="516"/>
                      <a:pt x="704" y="485"/>
                      <a:pt x="692" y="450"/>
                    </a:cubicBezTo>
                    <a:lnTo>
                      <a:pt x="701" y="62"/>
                    </a:lnTo>
                    <a:cubicBezTo>
                      <a:pt x="689" y="26"/>
                      <a:pt x="543" y="0"/>
                      <a:pt x="355" y="2"/>
                    </a:cubicBezTo>
                  </a:path>
                </a:pathLst>
              </a:custGeom>
              <a:solidFill>
                <a:srgbClr val="FFFFFF"/>
              </a:solidFill>
              <a:ln w="9360">
                <a:solidFill>
                  <a:srgbClr val="000000"/>
                </a:solidFill>
                <a:round/>
                <a:headEnd/>
                <a:tailEnd/>
              </a:ln>
            </p:spPr>
            <p:txBody>
              <a:bodyPr wrap="none" anchor="ctr"/>
              <a:lstStyle/>
              <a:p>
                <a:endParaRPr lang="fr-FR"/>
              </a:p>
            </p:txBody>
          </p:sp>
          <p:sp>
            <p:nvSpPr>
              <p:cNvPr id="58" name="Freeform 54"/>
              <p:cNvSpPr>
                <a:spLocks noChangeArrowheads="1"/>
              </p:cNvSpPr>
              <p:nvPr/>
            </p:nvSpPr>
            <p:spPr bwMode="auto">
              <a:xfrm>
                <a:off x="1527" y="3527"/>
                <a:ext cx="162" cy="30"/>
              </a:xfrm>
              <a:custGeom>
                <a:avLst/>
                <a:gdLst/>
                <a:ahLst/>
                <a:cxnLst>
                  <a:cxn ang="0">
                    <a:pos x="355" y="2"/>
                  </a:cxn>
                  <a:cxn ang="0">
                    <a:pos x="12" y="69"/>
                  </a:cxn>
                  <a:cxn ang="0">
                    <a:pos x="343" y="131"/>
                  </a:cxn>
                  <a:cxn ang="0">
                    <a:pos x="701" y="62"/>
                  </a:cxn>
                  <a:cxn ang="0">
                    <a:pos x="355" y="2"/>
                  </a:cxn>
                </a:cxnLst>
                <a:rect l="0" t="0" r="r" b="b"/>
                <a:pathLst>
                  <a:path w="713" h="133">
                    <a:moveTo>
                      <a:pt x="355" y="2"/>
                    </a:moveTo>
                    <a:cubicBezTo>
                      <a:pt x="166" y="3"/>
                      <a:pt x="0" y="33"/>
                      <a:pt x="12" y="69"/>
                    </a:cubicBezTo>
                    <a:cubicBezTo>
                      <a:pt x="23" y="105"/>
                      <a:pt x="155" y="132"/>
                      <a:pt x="343" y="131"/>
                    </a:cubicBezTo>
                    <a:cubicBezTo>
                      <a:pt x="531" y="130"/>
                      <a:pt x="689" y="98"/>
                      <a:pt x="701" y="62"/>
                    </a:cubicBezTo>
                    <a:cubicBezTo>
                      <a:pt x="712" y="26"/>
                      <a:pt x="543" y="0"/>
                      <a:pt x="355" y="2"/>
                    </a:cubicBezTo>
                  </a:path>
                </a:pathLst>
              </a:custGeom>
              <a:solidFill>
                <a:srgbClr val="FFFFFF"/>
              </a:solidFill>
              <a:ln w="9360">
                <a:solidFill>
                  <a:srgbClr val="000000"/>
                </a:solidFill>
                <a:round/>
                <a:headEnd/>
                <a:tailEnd/>
              </a:ln>
            </p:spPr>
            <p:txBody>
              <a:bodyPr wrap="none" anchor="ctr"/>
              <a:lstStyle/>
              <a:p>
                <a:endParaRPr lang="fr-FR"/>
              </a:p>
            </p:txBody>
          </p:sp>
        </p:grpSp>
        <p:sp>
          <p:nvSpPr>
            <p:cNvPr id="47" name="Line 55"/>
            <p:cNvSpPr>
              <a:spLocks noChangeShapeType="1"/>
            </p:cNvSpPr>
            <p:nvPr/>
          </p:nvSpPr>
          <p:spPr bwMode="auto">
            <a:xfrm flipV="1">
              <a:off x="1325" y="3620"/>
              <a:ext cx="203" cy="559"/>
            </a:xfrm>
            <a:prstGeom prst="line">
              <a:avLst/>
            </a:prstGeom>
            <a:noFill/>
            <a:ln w="9360">
              <a:solidFill>
                <a:srgbClr val="000000"/>
              </a:solidFill>
              <a:round/>
              <a:headEnd/>
              <a:tailEnd/>
            </a:ln>
          </p:spPr>
          <p:txBody>
            <a:bodyPr/>
            <a:lstStyle/>
            <a:p>
              <a:endParaRPr lang="fr-FR"/>
            </a:p>
          </p:txBody>
        </p:sp>
        <p:sp>
          <p:nvSpPr>
            <p:cNvPr id="48" name="Line 56"/>
            <p:cNvSpPr>
              <a:spLocks noChangeShapeType="1"/>
            </p:cNvSpPr>
            <p:nvPr/>
          </p:nvSpPr>
          <p:spPr bwMode="auto">
            <a:xfrm flipH="1" flipV="1">
              <a:off x="1600" y="3627"/>
              <a:ext cx="10" cy="596"/>
            </a:xfrm>
            <a:prstGeom prst="line">
              <a:avLst/>
            </a:prstGeom>
            <a:noFill/>
            <a:ln w="9360">
              <a:solidFill>
                <a:srgbClr val="000000"/>
              </a:solidFill>
              <a:round/>
              <a:headEnd/>
              <a:tailEnd/>
            </a:ln>
          </p:spPr>
          <p:txBody>
            <a:bodyPr/>
            <a:lstStyle/>
            <a:p>
              <a:endParaRPr lang="fr-FR"/>
            </a:p>
          </p:txBody>
        </p:sp>
        <p:sp>
          <p:nvSpPr>
            <p:cNvPr id="49" name="Line 57"/>
            <p:cNvSpPr>
              <a:spLocks noChangeShapeType="1"/>
            </p:cNvSpPr>
            <p:nvPr/>
          </p:nvSpPr>
          <p:spPr bwMode="auto">
            <a:xfrm flipH="1" flipV="1">
              <a:off x="1683" y="3633"/>
              <a:ext cx="190" cy="532"/>
            </a:xfrm>
            <a:prstGeom prst="line">
              <a:avLst/>
            </a:prstGeom>
            <a:noFill/>
            <a:ln w="9360">
              <a:solidFill>
                <a:srgbClr val="000000"/>
              </a:solidFill>
              <a:round/>
              <a:headEnd/>
              <a:tailEnd/>
            </a:ln>
          </p:spPr>
          <p:txBody>
            <a:bodyPr/>
            <a:lstStyle/>
            <a:p>
              <a:endParaRPr lang="fr-FR"/>
            </a:p>
          </p:txBody>
        </p:sp>
        <p:grpSp>
          <p:nvGrpSpPr>
            <p:cNvPr id="42" name="Group 58"/>
            <p:cNvGrpSpPr>
              <a:grpSpLocks/>
            </p:cNvGrpSpPr>
            <p:nvPr/>
          </p:nvGrpSpPr>
          <p:grpSpPr bwMode="auto">
            <a:xfrm>
              <a:off x="1404" y="4349"/>
              <a:ext cx="428" cy="149"/>
              <a:chOff x="1404" y="4349"/>
              <a:chExt cx="428" cy="149"/>
            </a:xfrm>
          </p:grpSpPr>
          <p:sp>
            <p:nvSpPr>
              <p:cNvPr id="55" name="Freeform 59"/>
              <p:cNvSpPr>
                <a:spLocks noChangeArrowheads="1"/>
              </p:cNvSpPr>
              <p:nvPr/>
            </p:nvSpPr>
            <p:spPr bwMode="auto">
              <a:xfrm>
                <a:off x="1404" y="4349"/>
                <a:ext cx="428" cy="149"/>
              </a:xfrm>
              <a:custGeom>
                <a:avLst/>
                <a:gdLst/>
                <a:ahLst/>
                <a:cxnLst>
                  <a:cxn ang="0">
                    <a:pos x="943" y="0"/>
                  </a:cxn>
                  <a:cxn ang="0">
                    <a:pos x="0" y="162"/>
                  </a:cxn>
                  <a:cxn ang="0">
                    <a:pos x="0" y="491"/>
                  </a:cxn>
                  <a:cxn ang="0">
                    <a:pos x="943" y="655"/>
                  </a:cxn>
                  <a:cxn ang="0">
                    <a:pos x="1887" y="491"/>
                  </a:cxn>
                  <a:cxn ang="0">
                    <a:pos x="1887" y="162"/>
                  </a:cxn>
                  <a:cxn ang="0">
                    <a:pos x="943" y="0"/>
                  </a:cxn>
                </a:cxnLst>
                <a:rect l="0" t="0" r="r" b="b"/>
                <a:pathLst>
                  <a:path w="1888" h="656">
                    <a:moveTo>
                      <a:pt x="943" y="0"/>
                    </a:moveTo>
                    <a:cubicBezTo>
                      <a:pt x="428" y="0"/>
                      <a:pt x="0" y="74"/>
                      <a:pt x="0" y="162"/>
                    </a:cubicBezTo>
                    <a:lnTo>
                      <a:pt x="0" y="491"/>
                    </a:lnTo>
                    <a:cubicBezTo>
                      <a:pt x="0" y="580"/>
                      <a:pt x="428" y="655"/>
                      <a:pt x="943" y="655"/>
                    </a:cubicBezTo>
                    <a:cubicBezTo>
                      <a:pt x="1458" y="655"/>
                      <a:pt x="1887" y="580"/>
                      <a:pt x="1887" y="491"/>
                    </a:cubicBezTo>
                    <a:lnTo>
                      <a:pt x="1887" y="162"/>
                    </a:lnTo>
                    <a:cubicBezTo>
                      <a:pt x="1887" y="74"/>
                      <a:pt x="1457" y="0"/>
                      <a:pt x="943" y="0"/>
                    </a:cubicBezTo>
                  </a:path>
                </a:pathLst>
              </a:custGeom>
              <a:solidFill>
                <a:srgbClr val="FFFFFF"/>
              </a:solidFill>
              <a:ln w="9360">
                <a:solidFill>
                  <a:srgbClr val="000000"/>
                </a:solidFill>
                <a:round/>
                <a:headEnd/>
                <a:tailEnd/>
              </a:ln>
            </p:spPr>
            <p:txBody>
              <a:bodyPr wrap="none" anchor="ctr"/>
              <a:lstStyle/>
              <a:p>
                <a:endParaRPr lang="fr-FR"/>
              </a:p>
            </p:txBody>
          </p:sp>
          <p:sp>
            <p:nvSpPr>
              <p:cNvPr id="56" name="Freeform 60"/>
              <p:cNvSpPr>
                <a:spLocks noChangeArrowheads="1"/>
              </p:cNvSpPr>
              <p:nvPr/>
            </p:nvSpPr>
            <p:spPr bwMode="auto">
              <a:xfrm>
                <a:off x="1404" y="4349"/>
                <a:ext cx="428" cy="74"/>
              </a:xfrm>
              <a:custGeom>
                <a:avLst/>
                <a:gdLst/>
                <a:ahLst/>
                <a:cxnLst>
                  <a:cxn ang="0">
                    <a:pos x="943" y="0"/>
                  </a:cxn>
                  <a:cxn ang="0">
                    <a:pos x="0" y="162"/>
                  </a:cxn>
                  <a:cxn ang="0">
                    <a:pos x="943" y="327"/>
                  </a:cxn>
                  <a:cxn ang="0">
                    <a:pos x="1887" y="162"/>
                  </a:cxn>
                  <a:cxn ang="0">
                    <a:pos x="943" y="0"/>
                  </a:cxn>
                </a:cxnLst>
                <a:rect l="0" t="0" r="r" b="b"/>
                <a:pathLst>
                  <a:path w="1888" h="328">
                    <a:moveTo>
                      <a:pt x="943" y="0"/>
                    </a:moveTo>
                    <a:cubicBezTo>
                      <a:pt x="428" y="0"/>
                      <a:pt x="0" y="74"/>
                      <a:pt x="0" y="162"/>
                    </a:cubicBezTo>
                    <a:cubicBezTo>
                      <a:pt x="0" y="250"/>
                      <a:pt x="428" y="327"/>
                      <a:pt x="943" y="327"/>
                    </a:cubicBezTo>
                    <a:cubicBezTo>
                      <a:pt x="1458" y="327"/>
                      <a:pt x="1887" y="252"/>
                      <a:pt x="1887" y="162"/>
                    </a:cubicBezTo>
                    <a:cubicBezTo>
                      <a:pt x="1887" y="72"/>
                      <a:pt x="1457" y="0"/>
                      <a:pt x="943" y="0"/>
                    </a:cubicBezTo>
                  </a:path>
                </a:pathLst>
              </a:custGeom>
              <a:solidFill>
                <a:srgbClr val="FFFFFF"/>
              </a:solidFill>
              <a:ln w="9360">
                <a:solidFill>
                  <a:srgbClr val="000000"/>
                </a:solidFill>
                <a:round/>
                <a:headEnd/>
                <a:tailEnd/>
              </a:ln>
            </p:spPr>
            <p:txBody>
              <a:bodyPr wrap="none" anchor="ctr"/>
              <a:lstStyle/>
              <a:p>
                <a:endParaRPr lang="fr-FR"/>
              </a:p>
            </p:txBody>
          </p:sp>
        </p:grpSp>
        <p:sp>
          <p:nvSpPr>
            <p:cNvPr id="51" name="Line 61"/>
            <p:cNvSpPr>
              <a:spLocks noChangeShapeType="1"/>
            </p:cNvSpPr>
            <p:nvPr/>
          </p:nvSpPr>
          <p:spPr bwMode="auto">
            <a:xfrm flipV="1">
              <a:off x="1520" y="4240"/>
              <a:ext cx="95" cy="183"/>
            </a:xfrm>
            <a:prstGeom prst="line">
              <a:avLst/>
            </a:prstGeom>
            <a:noFill/>
            <a:ln w="9360">
              <a:solidFill>
                <a:srgbClr val="000000"/>
              </a:solidFill>
              <a:round/>
              <a:headEnd/>
              <a:tailEnd/>
            </a:ln>
          </p:spPr>
          <p:txBody>
            <a:bodyPr/>
            <a:lstStyle/>
            <a:p>
              <a:endParaRPr lang="fr-FR"/>
            </a:p>
          </p:txBody>
        </p:sp>
        <p:sp>
          <p:nvSpPr>
            <p:cNvPr id="52" name="Line 62"/>
            <p:cNvSpPr>
              <a:spLocks noChangeShapeType="1"/>
            </p:cNvSpPr>
            <p:nvPr/>
          </p:nvSpPr>
          <p:spPr bwMode="auto">
            <a:xfrm>
              <a:off x="1621" y="4246"/>
              <a:ext cx="83" cy="173"/>
            </a:xfrm>
            <a:prstGeom prst="line">
              <a:avLst/>
            </a:prstGeom>
            <a:noFill/>
            <a:ln w="9360">
              <a:solidFill>
                <a:srgbClr val="000000"/>
              </a:solidFill>
              <a:round/>
              <a:headEnd/>
              <a:tailEnd/>
            </a:ln>
          </p:spPr>
          <p:txBody>
            <a:bodyPr/>
            <a:lstStyle/>
            <a:p>
              <a:endParaRPr lang="fr-FR"/>
            </a:p>
          </p:txBody>
        </p:sp>
        <p:sp>
          <p:nvSpPr>
            <p:cNvPr id="53" name="Line 63"/>
            <p:cNvSpPr>
              <a:spLocks noChangeShapeType="1"/>
            </p:cNvSpPr>
            <p:nvPr/>
          </p:nvSpPr>
          <p:spPr bwMode="auto">
            <a:xfrm flipV="1">
              <a:off x="1510" y="4283"/>
              <a:ext cx="39" cy="67"/>
            </a:xfrm>
            <a:prstGeom prst="line">
              <a:avLst/>
            </a:prstGeom>
            <a:noFill/>
            <a:ln w="9360">
              <a:solidFill>
                <a:srgbClr val="000000"/>
              </a:solidFill>
              <a:round/>
              <a:headEnd/>
              <a:tailEnd/>
            </a:ln>
          </p:spPr>
          <p:txBody>
            <a:bodyPr/>
            <a:lstStyle/>
            <a:p>
              <a:endParaRPr lang="fr-FR"/>
            </a:p>
          </p:txBody>
        </p:sp>
        <p:sp>
          <p:nvSpPr>
            <p:cNvPr id="54" name="Line 64"/>
            <p:cNvSpPr>
              <a:spLocks noChangeShapeType="1"/>
            </p:cNvSpPr>
            <p:nvPr/>
          </p:nvSpPr>
          <p:spPr bwMode="auto">
            <a:xfrm flipH="1" flipV="1">
              <a:off x="1667" y="4252"/>
              <a:ext cx="55" cy="91"/>
            </a:xfrm>
            <a:prstGeom prst="line">
              <a:avLst/>
            </a:prstGeom>
            <a:noFill/>
            <a:ln w="9360">
              <a:solidFill>
                <a:srgbClr val="000000"/>
              </a:solidFill>
              <a:round/>
              <a:headEnd/>
              <a:tailEnd/>
            </a:ln>
          </p:spPr>
          <p:txBody>
            <a:bodyPr/>
            <a:lstStyle/>
            <a:p>
              <a:endParaRPr lang="fr-FR"/>
            </a:p>
          </p:txBody>
        </p:sp>
      </p:grpSp>
      <p:grpSp>
        <p:nvGrpSpPr>
          <p:cNvPr id="46" name="Group 65"/>
          <p:cNvGrpSpPr>
            <a:grpSpLocks/>
          </p:cNvGrpSpPr>
          <p:nvPr/>
        </p:nvGrpSpPr>
        <p:grpSpPr bwMode="auto">
          <a:xfrm>
            <a:off x="2041525" y="4203700"/>
            <a:ext cx="787400" cy="1397000"/>
            <a:chOff x="1674" y="2927"/>
            <a:chExt cx="546" cy="970"/>
          </a:xfrm>
        </p:grpSpPr>
        <p:sp>
          <p:nvSpPr>
            <p:cNvPr id="60" name="Oval 66"/>
            <p:cNvSpPr>
              <a:spLocks noChangeArrowheads="1"/>
            </p:cNvSpPr>
            <p:nvPr/>
          </p:nvSpPr>
          <p:spPr bwMode="auto">
            <a:xfrm rot="21540000">
              <a:off x="1776" y="3591"/>
              <a:ext cx="368" cy="76"/>
            </a:xfrm>
            <a:prstGeom prst="ellipse">
              <a:avLst/>
            </a:prstGeom>
            <a:solidFill>
              <a:srgbClr val="FFFFFF"/>
            </a:solidFill>
            <a:ln w="9360">
              <a:solidFill>
                <a:srgbClr val="000000"/>
              </a:solidFill>
              <a:round/>
              <a:headEnd/>
              <a:tailEnd/>
            </a:ln>
          </p:spPr>
          <p:txBody>
            <a:bodyPr wrap="none" anchor="ctr"/>
            <a:lstStyle/>
            <a:p>
              <a:endParaRPr lang="fr-FR"/>
            </a:p>
          </p:txBody>
        </p:sp>
        <p:sp>
          <p:nvSpPr>
            <p:cNvPr id="61" name="Oval 67"/>
            <p:cNvSpPr>
              <a:spLocks noChangeArrowheads="1"/>
            </p:cNvSpPr>
            <p:nvPr/>
          </p:nvSpPr>
          <p:spPr bwMode="auto">
            <a:xfrm rot="21540000">
              <a:off x="1722" y="3544"/>
              <a:ext cx="468" cy="102"/>
            </a:xfrm>
            <a:prstGeom prst="ellipse">
              <a:avLst/>
            </a:prstGeom>
            <a:solidFill>
              <a:srgbClr val="FFFFFF"/>
            </a:solidFill>
            <a:ln w="9360">
              <a:solidFill>
                <a:srgbClr val="000000"/>
              </a:solidFill>
              <a:round/>
              <a:headEnd/>
              <a:tailEnd/>
            </a:ln>
          </p:spPr>
          <p:txBody>
            <a:bodyPr wrap="none" anchor="ctr"/>
            <a:lstStyle/>
            <a:p>
              <a:endParaRPr lang="fr-FR"/>
            </a:p>
          </p:txBody>
        </p:sp>
        <p:sp>
          <p:nvSpPr>
            <p:cNvPr id="62" name="Oval 68"/>
            <p:cNvSpPr>
              <a:spLocks noChangeArrowheads="1"/>
            </p:cNvSpPr>
            <p:nvPr/>
          </p:nvSpPr>
          <p:spPr bwMode="auto">
            <a:xfrm rot="21540000">
              <a:off x="1679" y="3534"/>
              <a:ext cx="541" cy="91"/>
            </a:xfrm>
            <a:prstGeom prst="ellipse">
              <a:avLst/>
            </a:prstGeom>
            <a:solidFill>
              <a:srgbClr val="FFFFFF"/>
            </a:solidFill>
            <a:ln w="9360">
              <a:solidFill>
                <a:srgbClr val="000000"/>
              </a:solidFill>
              <a:round/>
              <a:headEnd/>
              <a:tailEnd/>
            </a:ln>
          </p:spPr>
          <p:txBody>
            <a:bodyPr wrap="none" anchor="ctr"/>
            <a:lstStyle/>
            <a:p>
              <a:endParaRPr lang="fr-FR"/>
            </a:p>
          </p:txBody>
        </p:sp>
        <p:grpSp>
          <p:nvGrpSpPr>
            <p:cNvPr id="50" name="Group 69"/>
            <p:cNvGrpSpPr>
              <a:grpSpLocks/>
            </p:cNvGrpSpPr>
            <p:nvPr/>
          </p:nvGrpSpPr>
          <p:grpSpPr bwMode="auto">
            <a:xfrm>
              <a:off x="1879" y="2927"/>
              <a:ext cx="162" cy="118"/>
              <a:chOff x="1879" y="2927"/>
              <a:chExt cx="162" cy="118"/>
            </a:xfrm>
          </p:grpSpPr>
          <p:sp>
            <p:nvSpPr>
              <p:cNvPr id="74" name="Freeform 70"/>
              <p:cNvSpPr>
                <a:spLocks noChangeArrowheads="1"/>
              </p:cNvSpPr>
              <p:nvPr/>
            </p:nvSpPr>
            <p:spPr bwMode="auto">
              <a:xfrm>
                <a:off x="1880" y="2927"/>
                <a:ext cx="160" cy="118"/>
              </a:xfrm>
              <a:custGeom>
                <a:avLst/>
                <a:gdLst/>
                <a:ahLst/>
                <a:cxnLst>
                  <a:cxn ang="0">
                    <a:pos x="344" y="2"/>
                  </a:cxn>
                  <a:cxn ang="0">
                    <a:pos x="13" y="69"/>
                  </a:cxn>
                  <a:cxn ang="0">
                    <a:pos x="4" y="457"/>
                  </a:cxn>
                  <a:cxn ang="0">
                    <a:pos x="350" y="518"/>
                  </a:cxn>
                  <a:cxn ang="0">
                    <a:pos x="693" y="450"/>
                  </a:cxn>
                  <a:cxn ang="0">
                    <a:pos x="702" y="62"/>
                  </a:cxn>
                  <a:cxn ang="0">
                    <a:pos x="344" y="2"/>
                  </a:cxn>
                </a:cxnLst>
                <a:rect l="0" t="0" r="r" b="b"/>
                <a:pathLst>
                  <a:path w="706" h="521">
                    <a:moveTo>
                      <a:pt x="344" y="2"/>
                    </a:moveTo>
                    <a:cubicBezTo>
                      <a:pt x="155" y="3"/>
                      <a:pt x="0" y="33"/>
                      <a:pt x="13" y="69"/>
                    </a:cubicBezTo>
                    <a:lnTo>
                      <a:pt x="4" y="457"/>
                    </a:lnTo>
                    <a:cubicBezTo>
                      <a:pt x="16" y="492"/>
                      <a:pt x="163" y="520"/>
                      <a:pt x="350" y="518"/>
                    </a:cubicBezTo>
                    <a:cubicBezTo>
                      <a:pt x="537" y="516"/>
                      <a:pt x="705" y="485"/>
                      <a:pt x="693" y="450"/>
                    </a:cubicBezTo>
                    <a:lnTo>
                      <a:pt x="702" y="62"/>
                    </a:lnTo>
                    <a:cubicBezTo>
                      <a:pt x="689" y="26"/>
                      <a:pt x="532" y="0"/>
                      <a:pt x="344" y="2"/>
                    </a:cubicBezTo>
                  </a:path>
                </a:pathLst>
              </a:custGeom>
              <a:solidFill>
                <a:srgbClr val="FFFFFF"/>
              </a:solidFill>
              <a:ln w="9360">
                <a:solidFill>
                  <a:srgbClr val="000000"/>
                </a:solidFill>
                <a:round/>
                <a:headEnd/>
                <a:tailEnd/>
              </a:ln>
            </p:spPr>
            <p:txBody>
              <a:bodyPr wrap="none" anchor="ctr"/>
              <a:lstStyle/>
              <a:p>
                <a:endParaRPr lang="fr-FR"/>
              </a:p>
            </p:txBody>
          </p:sp>
          <p:sp>
            <p:nvSpPr>
              <p:cNvPr id="75" name="Freeform 71"/>
              <p:cNvSpPr>
                <a:spLocks noChangeArrowheads="1"/>
              </p:cNvSpPr>
              <p:nvPr/>
            </p:nvSpPr>
            <p:spPr bwMode="auto">
              <a:xfrm>
                <a:off x="1879" y="2927"/>
                <a:ext cx="162" cy="30"/>
              </a:xfrm>
              <a:custGeom>
                <a:avLst/>
                <a:gdLst/>
                <a:ahLst/>
                <a:cxnLst>
                  <a:cxn ang="0">
                    <a:pos x="344" y="2"/>
                  </a:cxn>
                  <a:cxn ang="0">
                    <a:pos x="13" y="69"/>
                  </a:cxn>
                  <a:cxn ang="0">
                    <a:pos x="344" y="131"/>
                  </a:cxn>
                  <a:cxn ang="0">
                    <a:pos x="702" y="62"/>
                  </a:cxn>
                  <a:cxn ang="0">
                    <a:pos x="344" y="2"/>
                  </a:cxn>
                </a:cxnLst>
                <a:rect l="0" t="0" r="r" b="b"/>
                <a:pathLst>
                  <a:path w="714" h="133">
                    <a:moveTo>
                      <a:pt x="344" y="2"/>
                    </a:moveTo>
                    <a:cubicBezTo>
                      <a:pt x="155" y="3"/>
                      <a:pt x="0" y="33"/>
                      <a:pt x="13" y="69"/>
                    </a:cubicBezTo>
                    <a:cubicBezTo>
                      <a:pt x="25" y="105"/>
                      <a:pt x="156" y="132"/>
                      <a:pt x="344" y="131"/>
                    </a:cubicBezTo>
                    <a:cubicBezTo>
                      <a:pt x="532" y="130"/>
                      <a:pt x="690" y="98"/>
                      <a:pt x="702" y="62"/>
                    </a:cubicBezTo>
                    <a:cubicBezTo>
                      <a:pt x="713" y="26"/>
                      <a:pt x="532" y="0"/>
                      <a:pt x="344" y="2"/>
                    </a:cubicBezTo>
                  </a:path>
                </a:pathLst>
              </a:custGeom>
              <a:solidFill>
                <a:srgbClr val="FFFFFF"/>
              </a:solidFill>
              <a:ln w="9360">
                <a:solidFill>
                  <a:srgbClr val="000000"/>
                </a:solidFill>
                <a:round/>
                <a:headEnd/>
                <a:tailEnd/>
              </a:ln>
            </p:spPr>
            <p:txBody>
              <a:bodyPr wrap="none" anchor="ctr"/>
              <a:lstStyle/>
              <a:p>
                <a:endParaRPr lang="fr-FR"/>
              </a:p>
            </p:txBody>
          </p:sp>
        </p:grpSp>
        <p:sp>
          <p:nvSpPr>
            <p:cNvPr id="64" name="Line 72"/>
            <p:cNvSpPr>
              <a:spLocks noChangeShapeType="1"/>
            </p:cNvSpPr>
            <p:nvPr/>
          </p:nvSpPr>
          <p:spPr bwMode="auto">
            <a:xfrm flipV="1">
              <a:off x="1674" y="3020"/>
              <a:ext cx="203" cy="559"/>
            </a:xfrm>
            <a:prstGeom prst="line">
              <a:avLst/>
            </a:prstGeom>
            <a:noFill/>
            <a:ln w="9360">
              <a:solidFill>
                <a:srgbClr val="000000"/>
              </a:solidFill>
              <a:round/>
              <a:headEnd/>
              <a:tailEnd/>
            </a:ln>
          </p:spPr>
          <p:txBody>
            <a:bodyPr/>
            <a:lstStyle/>
            <a:p>
              <a:endParaRPr lang="fr-FR"/>
            </a:p>
          </p:txBody>
        </p:sp>
        <p:sp>
          <p:nvSpPr>
            <p:cNvPr id="65" name="Line 73"/>
            <p:cNvSpPr>
              <a:spLocks noChangeShapeType="1"/>
            </p:cNvSpPr>
            <p:nvPr/>
          </p:nvSpPr>
          <p:spPr bwMode="auto">
            <a:xfrm flipH="1" flipV="1">
              <a:off x="1950" y="3027"/>
              <a:ext cx="10" cy="596"/>
            </a:xfrm>
            <a:prstGeom prst="line">
              <a:avLst/>
            </a:prstGeom>
            <a:noFill/>
            <a:ln w="9360">
              <a:solidFill>
                <a:srgbClr val="000000"/>
              </a:solidFill>
              <a:round/>
              <a:headEnd/>
              <a:tailEnd/>
            </a:ln>
          </p:spPr>
          <p:txBody>
            <a:bodyPr/>
            <a:lstStyle/>
            <a:p>
              <a:endParaRPr lang="fr-FR"/>
            </a:p>
          </p:txBody>
        </p:sp>
        <p:sp>
          <p:nvSpPr>
            <p:cNvPr id="66" name="Line 74"/>
            <p:cNvSpPr>
              <a:spLocks noChangeShapeType="1"/>
            </p:cNvSpPr>
            <p:nvPr/>
          </p:nvSpPr>
          <p:spPr bwMode="auto">
            <a:xfrm flipH="1" flipV="1">
              <a:off x="2032" y="3034"/>
              <a:ext cx="190" cy="532"/>
            </a:xfrm>
            <a:prstGeom prst="line">
              <a:avLst/>
            </a:prstGeom>
            <a:noFill/>
            <a:ln w="9360">
              <a:solidFill>
                <a:srgbClr val="000000"/>
              </a:solidFill>
              <a:round/>
              <a:headEnd/>
              <a:tailEnd/>
            </a:ln>
          </p:spPr>
          <p:txBody>
            <a:bodyPr/>
            <a:lstStyle/>
            <a:p>
              <a:endParaRPr lang="fr-FR"/>
            </a:p>
          </p:txBody>
        </p:sp>
        <p:grpSp>
          <p:nvGrpSpPr>
            <p:cNvPr id="59" name="Group 75"/>
            <p:cNvGrpSpPr>
              <a:grpSpLocks/>
            </p:cNvGrpSpPr>
            <p:nvPr/>
          </p:nvGrpSpPr>
          <p:grpSpPr bwMode="auto">
            <a:xfrm>
              <a:off x="1753" y="3750"/>
              <a:ext cx="428" cy="149"/>
              <a:chOff x="1753" y="3750"/>
              <a:chExt cx="428" cy="149"/>
            </a:xfrm>
          </p:grpSpPr>
          <p:sp>
            <p:nvSpPr>
              <p:cNvPr id="72" name="Freeform 76"/>
              <p:cNvSpPr>
                <a:spLocks noChangeArrowheads="1"/>
              </p:cNvSpPr>
              <p:nvPr/>
            </p:nvSpPr>
            <p:spPr bwMode="auto">
              <a:xfrm>
                <a:off x="1753" y="3750"/>
                <a:ext cx="428" cy="149"/>
              </a:xfrm>
              <a:custGeom>
                <a:avLst/>
                <a:gdLst/>
                <a:ahLst/>
                <a:cxnLst>
                  <a:cxn ang="0">
                    <a:pos x="943" y="0"/>
                  </a:cxn>
                  <a:cxn ang="0">
                    <a:pos x="0" y="162"/>
                  </a:cxn>
                  <a:cxn ang="0">
                    <a:pos x="0" y="491"/>
                  </a:cxn>
                  <a:cxn ang="0">
                    <a:pos x="943" y="655"/>
                  </a:cxn>
                  <a:cxn ang="0">
                    <a:pos x="1887" y="491"/>
                  </a:cxn>
                  <a:cxn ang="0">
                    <a:pos x="1887" y="162"/>
                  </a:cxn>
                  <a:cxn ang="0">
                    <a:pos x="943" y="0"/>
                  </a:cxn>
                </a:cxnLst>
                <a:rect l="0" t="0" r="r" b="b"/>
                <a:pathLst>
                  <a:path w="1888" h="656">
                    <a:moveTo>
                      <a:pt x="943" y="0"/>
                    </a:moveTo>
                    <a:cubicBezTo>
                      <a:pt x="428" y="0"/>
                      <a:pt x="0" y="74"/>
                      <a:pt x="0" y="162"/>
                    </a:cubicBezTo>
                    <a:lnTo>
                      <a:pt x="0" y="491"/>
                    </a:lnTo>
                    <a:cubicBezTo>
                      <a:pt x="0" y="580"/>
                      <a:pt x="428" y="655"/>
                      <a:pt x="943" y="655"/>
                    </a:cubicBezTo>
                    <a:cubicBezTo>
                      <a:pt x="1458" y="655"/>
                      <a:pt x="1887" y="580"/>
                      <a:pt x="1887" y="491"/>
                    </a:cubicBezTo>
                    <a:lnTo>
                      <a:pt x="1887" y="162"/>
                    </a:lnTo>
                    <a:cubicBezTo>
                      <a:pt x="1887" y="74"/>
                      <a:pt x="1457" y="0"/>
                      <a:pt x="943" y="0"/>
                    </a:cubicBezTo>
                  </a:path>
                </a:pathLst>
              </a:custGeom>
              <a:solidFill>
                <a:srgbClr val="FFFFFF"/>
              </a:solidFill>
              <a:ln w="9360">
                <a:solidFill>
                  <a:srgbClr val="000000"/>
                </a:solidFill>
                <a:round/>
                <a:headEnd/>
                <a:tailEnd/>
              </a:ln>
            </p:spPr>
            <p:txBody>
              <a:bodyPr wrap="none" anchor="ctr"/>
              <a:lstStyle/>
              <a:p>
                <a:endParaRPr lang="fr-FR"/>
              </a:p>
            </p:txBody>
          </p:sp>
          <p:sp>
            <p:nvSpPr>
              <p:cNvPr id="73" name="Freeform 77"/>
              <p:cNvSpPr>
                <a:spLocks noChangeArrowheads="1"/>
              </p:cNvSpPr>
              <p:nvPr/>
            </p:nvSpPr>
            <p:spPr bwMode="auto">
              <a:xfrm>
                <a:off x="1753" y="3750"/>
                <a:ext cx="428" cy="74"/>
              </a:xfrm>
              <a:custGeom>
                <a:avLst/>
                <a:gdLst/>
                <a:ahLst/>
                <a:cxnLst>
                  <a:cxn ang="0">
                    <a:pos x="943" y="0"/>
                  </a:cxn>
                  <a:cxn ang="0">
                    <a:pos x="0" y="162"/>
                  </a:cxn>
                  <a:cxn ang="0">
                    <a:pos x="943" y="327"/>
                  </a:cxn>
                  <a:cxn ang="0">
                    <a:pos x="1887" y="162"/>
                  </a:cxn>
                  <a:cxn ang="0">
                    <a:pos x="943" y="0"/>
                  </a:cxn>
                </a:cxnLst>
                <a:rect l="0" t="0" r="r" b="b"/>
                <a:pathLst>
                  <a:path w="1888" h="328">
                    <a:moveTo>
                      <a:pt x="943" y="0"/>
                    </a:moveTo>
                    <a:cubicBezTo>
                      <a:pt x="428" y="0"/>
                      <a:pt x="0" y="74"/>
                      <a:pt x="0" y="162"/>
                    </a:cubicBezTo>
                    <a:cubicBezTo>
                      <a:pt x="0" y="250"/>
                      <a:pt x="428" y="327"/>
                      <a:pt x="943" y="327"/>
                    </a:cubicBezTo>
                    <a:cubicBezTo>
                      <a:pt x="1458" y="327"/>
                      <a:pt x="1887" y="252"/>
                      <a:pt x="1887" y="162"/>
                    </a:cubicBezTo>
                    <a:cubicBezTo>
                      <a:pt x="1887" y="72"/>
                      <a:pt x="1457" y="0"/>
                      <a:pt x="943" y="0"/>
                    </a:cubicBezTo>
                  </a:path>
                </a:pathLst>
              </a:custGeom>
              <a:solidFill>
                <a:srgbClr val="FFFFFF"/>
              </a:solidFill>
              <a:ln w="9360">
                <a:solidFill>
                  <a:srgbClr val="000000"/>
                </a:solidFill>
                <a:round/>
                <a:headEnd/>
                <a:tailEnd/>
              </a:ln>
            </p:spPr>
            <p:txBody>
              <a:bodyPr wrap="none" anchor="ctr"/>
              <a:lstStyle/>
              <a:p>
                <a:endParaRPr lang="fr-FR"/>
              </a:p>
            </p:txBody>
          </p:sp>
        </p:grpSp>
        <p:sp>
          <p:nvSpPr>
            <p:cNvPr id="68" name="Line 78"/>
            <p:cNvSpPr>
              <a:spLocks noChangeShapeType="1"/>
            </p:cNvSpPr>
            <p:nvPr/>
          </p:nvSpPr>
          <p:spPr bwMode="auto">
            <a:xfrm flipV="1">
              <a:off x="1870" y="3640"/>
              <a:ext cx="95" cy="183"/>
            </a:xfrm>
            <a:prstGeom prst="line">
              <a:avLst/>
            </a:prstGeom>
            <a:noFill/>
            <a:ln w="9360">
              <a:solidFill>
                <a:srgbClr val="000000"/>
              </a:solidFill>
              <a:round/>
              <a:headEnd/>
              <a:tailEnd/>
            </a:ln>
          </p:spPr>
          <p:txBody>
            <a:bodyPr/>
            <a:lstStyle/>
            <a:p>
              <a:endParaRPr lang="fr-FR"/>
            </a:p>
          </p:txBody>
        </p:sp>
        <p:sp>
          <p:nvSpPr>
            <p:cNvPr id="69" name="Line 79"/>
            <p:cNvSpPr>
              <a:spLocks noChangeShapeType="1"/>
            </p:cNvSpPr>
            <p:nvPr/>
          </p:nvSpPr>
          <p:spPr bwMode="auto">
            <a:xfrm>
              <a:off x="1970" y="3646"/>
              <a:ext cx="83" cy="173"/>
            </a:xfrm>
            <a:prstGeom prst="line">
              <a:avLst/>
            </a:prstGeom>
            <a:noFill/>
            <a:ln w="9360">
              <a:solidFill>
                <a:srgbClr val="000000"/>
              </a:solidFill>
              <a:round/>
              <a:headEnd/>
              <a:tailEnd/>
            </a:ln>
          </p:spPr>
          <p:txBody>
            <a:bodyPr/>
            <a:lstStyle/>
            <a:p>
              <a:endParaRPr lang="fr-FR"/>
            </a:p>
          </p:txBody>
        </p:sp>
        <p:sp>
          <p:nvSpPr>
            <p:cNvPr id="70" name="Line 80"/>
            <p:cNvSpPr>
              <a:spLocks noChangeShapeType="1"/>
            </p:cNvSpPr>
            <p:nvPr/>
          </p:nvSpPr>
          <p:spPr bwMode="auto">
            <a:xfrm flipV="1">
              <a:off x="1859" y="3684"/>
              <a:ext cx="39" cy="67"/>
            </a:xfrm>
            <a:prstGeom prst="line">
              <a:avLst/>
            </a:prstGeom>
            <a:noFill/>
            <a:ln w="9360">
              <a:solidFill>
                <a:srgbClr val="000000"/>
              </a:solidFill>
              <a:round/>
              <a:headEnd/>
              <a:tailEnd/>
            </a:ln>
          </p:spPr>
          <p:txBody>
            <a:bodyPr/>
            <a:lstStyle/>
            <a:p>
              <a:endParaRPr lang="fr-FR"/>
            </a:p>
          </p:txBody>
        </p:sp>
        <p:sp>
          <p:nvSpPr>
            <p:cNvPr id="71" name="Line 81"/>
            <p:cNvSpPr>
              <a:spLocks noChangeShapeType="1"/>
            </p:cNvSpPr>
            <p:nvPr/>
          </p:nvSpPr>
          <p:spPr bwMode="auto">
            <a:xfrm flipH="1" flipV="1">
              <a:off x="2016" y="3652"/>
              <a:ext cx="55" cy="91"/>
            </a:xfrm>
            <a:prstGeom prst="line">
              <a:avLst/>
            </a:prstGeom>
            <a:noFill/>
            <a:ln w="9360">
              <a:solidFill>
                <a:srgbClr val="000000"/>
              </a:solidFill>
              <a:round/>
              <a:headEnd/>
              <a:tailEnd/>
            </a:ln>
          </p:spPr>
          <p:txBody>
            <a:bodyPr/>
            <a:lstStyle/>
            <a:p>
              <a:endParaRPr lang="fr-FR"/>
            </a:p>
          </p:txBody>
        </p:sp>
      </p:grpSp>
      <p:sp>
        <p:nvSpPr>
          <p:cNvPr id="76" name="Freeform 82"/>
          <p:cNvSpPr>
            <a:spLocks noChangeArrowheads="1"/>
          </p:cNvSpPr>
          <p:nvPr/>
        </p:nvSpPr>
        <p:spPr bwMode="auto">
          <a:xfrm>
            <a:off x="3124200" y="4953000"/>
            <a:ext cx="755650" cy="808038"/>
          </a:xfrm>
          <a:custGeom>
            <a:avLst/>
            <a:gdLst/>
            <a:ahLst/>
            <a:cxnLst>
              <a:cxn ang="0">
                <a:pos x="0" y="2436"/>
              </a:cxn>
              <a:cxn ang="0">
                <a:pos x="1297" y="0"/>
              </a:cxn>
              <a:cxn ang="0">
                <a:pos x="2315" y="2475"/>
              </a:cxn>
              <a:cxn ang="0">
                <a:pos x="0" y="2436"/>
              </a:cxn>
            </a:cxnLst>
            <a:rect l="0" t="0" r="r" b="b"/>
            <a:pathLst>
              <a:path w="2316" h="2476">
                <a:moveTo>
                  <a:pt x="0" y="2436"/>
                </a:moveTo>
                <a:lnTo>
                  <a:pt x="1297" y="0"/>
                </a:lnTo>
                <a:lnTo>
                  <a:pt x="2315" y="2475"/>
                </a:lnTo>
                <a:lnTo>
                  <a:pt x="0" y="2436"/>
                </a:lnTo>
              </a:path>
            </a:pathLst>
          </a:custGeom>
          <a:gradFill rotWithShape="0">
            <a:gsLst>
              <a:gs pos="0">
                <a:srgbClr val="333399"/>
              </a:gs>
              <a:gs pos="100000">
                <a:srgbClr val="0066FF"/>
              </a:gs>
            </a:gsLst>
            <a:lin ang="5400000" scaled="1"/>
          </a:gradFill>
          <a:ln w="9525">
            <a:noFill/>
            <a:round/>
            <a:headEnd/>
            <a:tailEnd/>
          </a:ln>
        </p:spPr>
        <p:txBody>
          <a:bodyPr wrap="none" anchor="ctr"/>
          <a:lstStyle/>
          <a:p>
            <a:endParaRPr lang="fr-FR"/>
          </a:p>
        </p:txBody>
      </p:sp>
      <p:grpSp>
        <p:nvGrpSpPr>
          <p:cNvPr id="63" name="Group 83"/>
          <p:cNvGrpSpPr>
            <a:grpSpLocks/>
          </p:cNvGrpSpPr>
          <p:nvPr/>
        </p:nvGrpSpPr>
        <p:grpSpPr bwMode="auto">
          <a:xfrm>
            <a:off x="6248401" y="4293096"/>
            <a:ext cx="2212032" cy="2134692"/>
            <a:chOff x="3956" y="669"/>
            <a:chExt cx="1619" cy="1649"/>
          </a:xfrm>
        </p:grpSpPr>
        <p:sp>
          <p:nvSpPr>
            <p:cNvPr id="78" name="AutoShape 84"/>
            <p:cNvSpPr>
              <a:spLocks noChangeArrowheads="1"/>
            </p:cNvSpPr>
            <p:nvPr/>
          </p:nvSpPr>
          <p:spPr bwMode="auto">
            <a:xfrm>
              <a:off x="3956" y="676"/>
              <a:ext cx="1619" cy="1642"/>
            </a:xfrm>
            <a:prstGeom prst="roundRect">
              <a:avLst>
                <a:gd name="adj" fmla="val 56"/>
              </a:avLst>
            </a:prstGeom>
            <a:solidFill>
              <a:srgbClr val="000000"/>
            </a:solidFill>
            <a:ln w="9360">
              <a:solidFill>
                <a:srgbClr val="000000"/>
              </a:solidFill>
              <a:round/>
              <a:headEnd/>
              <a:tailEnd/>
            </a:ln>
          </p:spPr>
          <p:txBody>
            <a:bodyPr wrap="none" anchor="ctr"/>
            <a:lstStyle/>
            <a:p>
              <a:endParaRPr lang="fr-FR"/>
            </a:p>
          </p:txBody>
        </p:sp>
        <p:pic>
          <p:nvPicPr>
            <p:cNvPr id="79" name="Picture 85"/>
            <p:cNvPicPr>
              <a:picLocks noChangeAspect="1" noChangeArrowheads="1"/>
            </p:cNvPicPr>
            <p:nvPr/>
          </p:nvPicPr>
          <p:blipFill>
            <a:blip r:embed="rId3" cstate="print"/>
            <a:srcRect/>
            <a:stretch>
              <a:fillRect/>
            </a:stretch>
          </p:blipFill>
          <p:spPr bwMode="auto">
            <a:xfrm>
              <a:off x="4065" y="753"/>
              <a:ext cx="1436" cy="1480"/>
            </a:xfrm>
            <a:prstGeom prst="rect">
              <a:avLst/>
            </a:prstGeom>
            <a:noFill/>
          </p:spPr>
        </p:pic>
        <p:sp>
          <p:nvSpPr>
            <p:cNvPr id="80" name="Freeform 86"/>
            <p:cNvSpPr>
              <a:spLocks noChangeArrowheads="1"/>
            </p:cNvSpPr>
            <p:nvPr/>
          </p:nvSpPr>
          <p:spPr bwMode="auto">
            <a:xfrm>
              <a:off x="3983" y="669"/>
              <a:ext cx="1586" cy="1642"/>
            </a:xfrm>
            <a:custGeom>
              <a:avLst/>
              <a:gdLst/>
              <a:ahLst/>
              <a:cxnLst>
                <a:cxn ang="0">
                  <a:pos x="3853" y="0"/>
                </a:cxn>
                <a:cxn ang="0">
                  <a:pos x="7706" y="3992"/>
                </a:cxn>
                <a:cxn ang="0">
                  <a:pos x="3853" y="7983"/>
                </a:cxn>
                <a:cxn ang="0">
                  <a:pos x="0" y="3992"/>
                </a:cxn>
                <a:cxn ang="0">
                  <a:pos x="3853" y="0"/>
                </a:cxn>
                <a:cxn ang="0">
                  <a:pos x="3852" y="920"/>
                </a:cxn>
                <a:cxn ang="0">
                  <a:pos x="6816" y="3991"/>
                </a:cxn>
                <a:cxn ang="0">
                  <a:pos x="3852" y="7062"/>
                </a:cxn>
                <a:cxn ang="0">
                  <a:pos x="889" y="3991"/>
                </a:cxn>
                <a:cxn ang="0">
                  <a:pos x="3852" y="920"/>
                </a:cxn>
              </a:cxnLst>
              <a:rect l="0" t="0" r="r" b="b"/>
              <a:pathLst>
                <a:path w="7707" h="7984">
                  <a:moveTo>
                    <a:pt x="3853" y="0"/>
                  </a:moveTo>
                  <a:cubicBezTo>
                    <a:pt x="6037" y="0"/>
                    <a:pt x="7706" y="1729"/>
                    <a:pt x="7706" y="3992"/>
                  </a:cubicBezTo>
                  <a:cubicBezTo>
                    <a:pt x="7706" y="6255"/>
                    <a:pt x="6037" y="7983"/>
                    <a:pt x="3853" y="7983"/>
                  </a:cubicBezTo>
                  <a:cubicBezTo>
                    <a:pt x="1669" y="7983"/>
                    <a:pt x="0" y="6255"/>
                    <a:pt x="0" y="3992"/>
                  </a:cubicBezTo>
                  <a:cubicBezTo>
                    <a:pt x="0" y="1729"/>
                    <a:pt x="1669" y="0"/>
                    <a:pt x="3853" y="0"/>
                  </a:cubicBezTo>
                  <a:close/>
                  <a:moveTo>
                    <a:pt x="3852" y="920"/>
                  </a:moveTo>
                  <a:cubicBezTo>
                    <a:pt x="5532" y="920"/>
                    <a:pt x="6816" y="2250"/>
                    <a:pt x="6816" y="3991"/>
                  </a:cubicBezTo>
                  <a:cubicBezTo>
                    <a:pt x="6816" y="5732"/>
                    <a:pt x="5532" y="7062"/>
                    <a:pt x="3852" y="7062"/>
                  </a:cubicBezTo>
                  <a:cubicBezTo>
                    <a:pt x="2172" y="7062"/>
                    <a:pt x="889" y="5731"/>
                    <a:pt x="889" y="3991"/>
                  </a:cubicBezTo>
                  <a:cubicBezTo>
                    <a:pt x="889" y="2251"/>
                    <a:pt x="2172" y="920"/>
                    <a:pt x="3852" y="920"/>
                  </a:cubicBezTo>
                  <a:close/>
                </a:path>
              </a:pathLst>
            </a:custGeom>
            <a:solidFill>
              <a:srgbClr val="000000"/>
            </a:solidFill>
            <a:ln w="9525">
              <a:noFill/>
              <a:round/>
              <a:headEnd/>
              <a:tailEnd/>
            </a:ln>
          </p:spPr>
          <p:txBody>
            <a:bodyPr wrap="none" anchor="ctr"/>
            <a:lstStyle/>
            <a:p>
              <a:endParaRPr lang="fr-FR"/>
            </a:p>
          </p:txBody>
        </p:sp>
        <p:sp>
          <p:nvSpPr>
            <p:cNvPr id="81" name="Freeform 87"/>
            <p:cNvSpPr>
              <a:spLocks noChangeArrowheads="1"/>
            </p:cNvSpPr>
            <p:nvPr/>
          </p:nvSpPr>
          <p:spPr bwMode="auto">
            <a:xfrm>
              <a:off x="3969" y="724"/>
              <a:ext cx="596" cy="536"/>
            </a:xfrm>
            <a:custGeom>
              <a:avLst/>
              <a:gdLst/>
              <a:ahLst/>
              <a:cxnLst>
                <a:cxn ang="0">
                  <a:pos x="0" y="0"/>
                </a:cxn>
                <a:cxn ang="0">
                  <a:pos x="2898" y="33"/>
                </a:cxn>
                <a:cxn ang="0">
                  <a:pos x="791" y="2605"/>
                </a:cxn>
                <a:cxn ang="0">
                  <a:pos x="164" y="2405"/>
                </a:cxn>
                <a:cxn ang="0">
                  <a:pos x="0" y="0"/>
                </a:cxn>
              </a:cxnLst>
              <a:rect l="0" t="0" r="r" b="b"/>
              <a:pathLst>
                <a:path w="2899" h="2606">
                  <a:moveTo>
                    <a:pt x="0" y="0"/>
                  </a:moveTo>
                  <a:lnTo>
                    <a:pt x="2898" y="33"/>
                  </a:lnTo>
                  <a:lnTo>
                    <a:pt x="791" y="2605"/>
                  </a:lnTo>
                  <a:lnTo>
                    <a:pt x="164" y="2405"/>
                  </a:lnTo>
                  <a:lnTo>
                    <a:pt x="0" y="0"/>
                  </a:lnTo>
                </a:path>
              </a:pathLst>
            </a:custGeom>
            <a:solidFill>
              <a:srgbClr val="000000"/>
            </a:solidFill>
            <a:ln w="9360">
              <a:solidFill>
                <a:srgbClr val="000000"/>
              </a:solidFill>
              <a:round/>
              <a:headEnd/>
              <a:tailEnd/>
            </a:ln>
          </p:spPr>
          <p:txBody>
            <a:bodyPr wrap="none" anchor="ctr"/>
            <a:lstStyle/>
            <a:p>
              <a:endParaRPr lang="fr-FR"/>
            </a:p>
          </p:txBody>
        </p:sp>
        <p:sp>
          <p:nvSpPr>
            <p:cNvPr id="82" name="Freeform 88"/>
            <p:cNvSpPr>
              <a:spLocks noChangeArrowheads="1"/>
            </p:cNvSpPr>
            <p:nvPr/>
          </p:nvSpPr>
          <p:spPr bwMode="auto">
            <a:xfrm>
              <a:off x="4951" y="703"/>
              <a:ext cx="596" cy="536"/>
            </a:xfrm>
            <a:custGeom>
              <a:avLst/>
              <a:gdLst/>
              <a:ahLst/>
              <a:cxnLst>
                <a:cxn ang="0">
                  <a:pos x="2898" y="0"/>
                </a:cxn>
                <a:cxn ang="0">
                  <a:pos x="0" y="33"/>
                </a:cxn>
                <a:cxn ang="0">
                  <a:pos x="2108" y="2607"/>
                </a:cxn>
                <a:cxn ang="0">
                  <a:pos x="2734" y="2407"/>
                </a:cxn>
                <a:cxn ang="0">
                  <a:pos x="2898" y="0"/>
                </a:cxn>
              </a:cxnLst>
              <a:rect l="0" t="0" r="r" b="b"/>
              <a:pathLst>
                <a:path w="2899" h="2608">
                  <a:moveTo>
                    <a:pt x="2898" y="0"/>
                  </a:moveTo>
                  <a:lnTo>
                    <a:pt x="0" y="33"/>
                  </a:lnTo>
                  <a:lnTo>
                    <a:pt x="2108" y="2607"/>
                  </a:lnTo>
                  <a:lnTo>
                    <a:pt x="2734" y="2407"/>
                  </a:lnTo>
                  <a:lnTo>
                    <a:pt x="2898" y="0"/>
                  </a:lnTo>
                </a:path>
              </a:pathLst>
            </a:custGeom>
            <a:solidFill>
              <a:srgbClr val="000000"/>
            </a:solidFill>
            <a:ln w="9360">
              <a:solidFill>
                <a:srgbClr val="000000"/>
              </a:solidFill>
              <a:round/>
              <a:headEnd/>
              <a:tailEnd/>
            </a:ln>
          </p:spPr>
          <p:txBody>
            <a:bodyPr wrap="none" anchor="ctr"/>
            <a:lstStyle/>
            <a:p>
              <a:endParaRPr lang="fr-FR"/>
            </a:p>
          </p:txBody>
        </p:sp>
        <p:sp>
          <p:nvSpPr>
            <p:cNvPr id="83" name="Freeform 89"/>
            <p:cNvSpPr>
              <a:spLocks noChangeArrowheads="1"/>
            </p:cNvSpPr>
            <p:nvPr/>
          </p:nvSpPr>
          <p:spPr bwMode="auto">
            <a:xfrm>
              <a:off x="3956" y="1741"/>
              <a:ext cx="596" cy="536"/>
            </a:xfrm>
            <a:custGeom>
              <a:avLst/>
              <a:gdLst/>
              <a:ahLst/>
              <a:cxnLst>
                <a:cxn ang="0">
                  <a:pos x="0" y="2607"/>
                </a:cxn>
                <a:cxn ang="0">
                  <a:pos x="2898" y="2574"/>
                </a:cxn>
                <a:cxn ang="0">
                  <a:pos x="790" y="0"/>
                </a:cxn>
                <a:cxn ang="0">
                  <a:pos x="164" y="200"/>
                </a:cxn>
                <a:cxn ang="0">
                  <a:pos x="0" y="2607"/>
                </a:cxn>
              </a:cxnLst>
              <a:rect l="0" t="0" r="r" b="b"/>
              <a:pathLst>
                <a:path w="2899" h="2608">
                  <a:moveTo>
                    <a:pt x="0" y="2607"/>
                  </a:moveTo>
                  <a:lnTo>
                    <a:pt x="2898" y="2574"/>
                  </a:lnTo>
                  <a:lnTo>
                    <a:pt x="790" y="0"/>
                  </a:lnTo>
                  <a:lnTo>
                    <a:pt x="164" y="200"/>
                  </a:lnTo>
                  <a:lnTo>
                    <a:pt x="0" y="2607"/>
                  </a:lnTo>
                </a:path>
              </a:pathLst>
            </a:custGeom>
            <a:solidFill>
              <a:srgbClr val="000000"/>
            </a:solidFill>
            <a:ln w="9360">
              <a:solidFill>
                <a:srgbClr val="000000"/>
              </a:solidFill>
              <a:round/>
              <a:headEnd/>
              <a:tailEnd/>
            </a:ln>
          </p:spPr>
          <p:txBody>
            <a:bodyPr wrap="none" anchor="ctr"/>
            <a:lstStyle/>
            <a:p>
              <a:endParaRPr lang="fr-FR"/>
            </a:p>
          </p:txBody>
        </p:sp>
        <p:sp>
          <p:nvSpPr>
            <p:cNvPr id="84" name="Freeform 90"/>
            <p:cNvSpPr>
              <a:spLocks noChangeArrowheads="1"/>
            </p:cNvSpPr>
            <p:nvPr/>
          </p:nvSpPr>
          <p:spPr bwMode="auto">
            <a:xfrm>
              <a:off x="4978" y="1720"/>
              <a:ext cx="596" cy="536"/>
            </a:xfrm>
            <a:custGeom>
              <a:avLst/>
              <a:gdLst/>
              <a:ahLst/>
              <a:cxnLst>
                <a:cxn ang="0">
                  <a:pos x="2898" y="2605"/>
                </a:cxn>
                <a:cxn ang="0">
                  <a:pos x="0" y="2572"/>
                </a:cxn>
                <a:cxn ang="0">
                  <a:pos x="2107" y="0"/>
                </a:cxn>
                <a:cxn ang="0">
                  <a:pos x="2733" y="200"/>
                </a:cxn>
                <a:cxn ang="0">
                  <a:pos x="2898" y="2605"/>
                </a:cxn>
              </a:cxnLst>
              <a:rect l="0" t="0" r="r" b="b"/>
              <a:pathLst>
                <a:path w="2899" h="2606">
                  <a:moveTo>
                    <a:pt x="2898" y="2605"/>
                  </a:moveTo>
                  <a:lnTo>
                    <a:pt x="0" y="2572"/>
                  </a:lnTo>
                  <a:lnTo>
                    <a:pt x="2107" y="0"/>
                  </a:lnTo>
                  <a:lnTo>
                    <a:pt x="2733" y="200"/>
                  </a:lnTo>
                  <a:lnTo>
                    <a:pt x="2898" y="2605"/>
                  </a:lnTo>
                </a:path>
              </a:pathLst>
            </a:custGeom>
            <a:solidFill>
              <a:srgbClr val="000000"/>
            </a:solidFill>
            <a:ln w="9360">
              <a:solidFill>
                <a:srgbClr val="000000"/>
              </a:solidFill>
              <a:round/>
              <a:headEnd/>
              <a:tailEnd/>
            </a:ln>
          </p:spPr>
          <p:txBody>
            <a:bodyPr wrap="none" anchor="ctr"/>
            <a:lstStyle/>
            <a:p>
              <a:endParaRPr lang="fr-FR"/>
            </a:p>
          </p:txBody>
        </p:sp>
        <p:sp>
          <p:nvSpPr>
            <p:cNvPr id="85" name="Oval 91"/>
            <p:cNvSpPr>
              <a:spLocks noChangeArrowheads="1"/>
            </p:cNvSpPr>
            <p:nvPr/>
          </p:nvSpPr>
          <p:spPr bwMode="auto">
            <a:xfrm>
              <a:off x="4152" y="861"/>
              <a:ext cx="1240" cy="1258"/>
            </a:xfrm>
            <a:prstGeom prst="ellipse">
              <a:avLst/>
            </a:prstGeom>
            <a:noFill/>
            <a:ln w="9360">
              <a:solidFill>
                <a:srgbClr val="FFFFFF"/>
              </a:solidFill>
              <a:round/>
              <a:headEnd/>
              <a:tailEnd/>
            </a:ln>
          </p:spPr>
          <p:txBody>
            <a:bodyPr wrap="none" anchor="ctr"/>
            <a:lstStyle/>
            <a:p>
              <a:endParaRPr lang="fr-FR"/>
            </a:p>
          </p:txBody>
        </p:sp>
      </p:grpSp>
      <p:sp>
        <p:nvSpPr>
          <p:cNvPr id="86" name="Line 93"/>
          <p:cNvSpPr>
            <a:spLocks noChangeShapeType="1"/>
          </p:cNvSpPr>
          <p:nvPr/>
        </p:nvSpPr>
        <p:spPr bwMode="auto">
          <a:xfrm>
            <a:off x="3733800" y="4800600"/>
            <a:ext cx="2590800" cy="381000"/>
          </a:xfrm>
          <a:prstGeom prst="line">
            <a:avLst/>
          </a:prstGeom>
          <a:noFill/>
          <a:ln w="9525">
            <a:solidFill>
              <a:schemeClr val="tx1"/>
            </a:solidFill>
            <a:round/>
            <a:headEnd/>
            <a:tailEnd type="triangle" w="med" len="med"/>
          </a:ln>
          <a:effectLst/>
        </p:spPr>
        <p:txBody>
          <a:bodyPr/>
          <a:lstStyle/>
          <a:p>
            <a:endParaRPr lang="fr-FR"/>
          </a:p>
        </p:txBody>
      </p:sp>
      <p:sp>
        <p:nvSpPr>
          <p:cNvPr id="89" name="Rectangle 88"/>
          <p:cNvSpPr/>
          <p:nvPr/>
        </p:nvSpPr>
        <p:spPr>
          <a:xfrm>
            <a:off x="971600" y="260648"/>
            <a:ext cx="7848922" cy="769441"/>
          </a:xfrm>
          <a:prstGeom prst="rect">
            <a:avLst/>
          </a:prstGeom>
        </p:spPr>
        <p:txBody>
          <a:bodyPr wrap="square">
            <a:spAutoFit/>
          </a:bodyPr>
          <a:lstStyle/>
          <a:p>
            <a:pPr>
              <a:defRPr/>
            </a:pPr>
            <a:r>
              <a:rPr lang="fr-FR" sz="4400" dirty="0">
                <a:solidFill>
                  <a:schemeClr val="accent1"/>
                </a:solidFill>
                <a:latin typeface="Arial Narrow" pitchFamily="34" charset="0"/>
                <a:ea typeface="+mj-ea"/>
                <a:cs typeface="+mj-cs"/>
              </a:rPr>
              <a:t>l'expérience </a:t>
            </a:r>
            <a:r>
              <a:rPr lang="fr-FR" sz="4400" dirty="0" smtClean="0">
                <a:solidFill>
                  <a:schemeClr val="accent1"/>
                </a:solidFill>
                <a:latin typeface="Arial Narrow" pitchFamily="34" charset="0"/>
                <a:ea typeface="+mj-ea"/>
                <a:cs typeface="+mj-cs"/>
              </a:rPr>
              <a:t>H.E.S.S.</a:t>
            </a:r>
            <a:endParaRPr lang="fr-FR" sz="4400" dirty="0">
              <a:solidFill>
                <a:schemeClr val="accent1"/>
              </a:solidFill>
              <a:latin typeface="Arial Narrow" pitchFamily="34" charset="0"/>
              <a:ea typeface="+mj-ea"/>
              <a:cs typeface="+mj-cs"/>
            </a:endParaRPr>
          </a:p>
        </p:txBody>
      </p:sp>
      <p:sp>
        <p:nvSpPr>
          <p:cNvPr id="91" name="ZoneTexte 90"/>
          <p:cNvSpPr txBox="1"/>
          <p:nvPr/>
        </p:nvSpPr>
        <p:spPr>
          <a:xfrm>
            <a:off x="3491880" y="1124744"/>
            <a:ext cx="5472608" cy="1107996"/>
          </a:xfrm>
          <a:prstGeom prst="rect">
            <a:avLst/>
          </a:prstGeom>
          <a:noFill/>
        </p:spPr>
        <p:txBody>
          <a:bodyPr wrap="square" rtlCol="0">
            <a:spAutoFit/>
          </a:bodyPr>
          <a:lstStyle/>
          <a:p>
            <a:r>
              <a:rPr lang="fr-FR" sz="2400" dirty="0" smtClean="0">
                <a:latin typeface="Arial Narrow" pitchFamily="34" charset="0"/>
              </a:rPr>
              <a:t>En Namibie, étudie </a:t>
            </a:r>
            <a:r>
              <a:rPr lang="fr-FR" sz="2400" dirty="0">
                <a:latin typeface="Arial Narrow" pitchFamily="34" charset="0"/>
              </a:rPr>
              <a:t>les sources </a:t>
            </a:r>
            <a:r>
              <a:rPr lang="fr-FR" sz="2400" dirty="0" smtClean="0">
                <a:latin typeface="Arial Narrow" pitchFamily="34" charset="0"/>
              </a:rPr>
              <a:t>de photons cosmiques de très haute énergie </a:t>
            </a:r>
            <a:r>
              <a:rPr lang="fr-FR" sz="2400" b="1" dirty="0" smtClean="0">
                <a:solidFill>
                  <a:srgbClr val="FF0000"/>
                </a:solidFill>
                <a:latin typeface="Arial Narrow" pitchFamily="34" charset="0"/>
              </a:rPr>
              <a:t>(E</a:t>
            </a:r>
            <a:r>
              <a:rPr lang="fr-FR" sz="2400" b="1" baseline="-25000" dirty="0" smtClean="0">
                <a:solidFill>
                  <a:srgbClr val="FF0000"/>
                </a:solidFill>
                <a:latin typeface="Arial Narrow" pitchFamily="34" charset="0"/>
                <a:sym typeface="Symbol"/>
              </a:rPr>
              <a:t></a:t>
            </a:r>
            <a:r>
              <a:rPr lang="fr-FR" sz="2400" b="1" dirty="0" smtClean="0">
                <a:solidFill>
                  <a:srgbClr val="FF0000"/>
                </a:solidFill>
                <a:latin typeface="Arial Narrow" pitchFamily="34" charset="0"/>
              </a:rPr>
              <a:t>&gt;100GeV)</a:t>
            </a:r>
            <a:endParaRPr lang="fr-FR" sz="2400" b="1" dirty="0">
              <a:solidFill>
                <a:srgbClr val="FF0000"/>
              </a:solidFill>
              <a:latin typeface="Arial Narrow" pitchFamily="34" charset="0"/>
            </a:endParaRPr>
          </a:p>
          <a:p>
            <a:endParaRPr lang="fr-FR" dirty="0"/>
          </a:p>
        </p:txBody>
      </p:sp>
      <p:pic>
        <p:nvPicPr>
          <p:cNvPr id="92" name="Picture 5"/>
          <p:cNvPicPr>
            <a:picLocks noChangeAspect="1" noChangeArrowheads="1"/>
          </p:cNvPicPr>
          <p:nvPr/>
        </p:nvPicPr>
        <p:blipFill>
          <a:blip r:embed="rId4" cstate="print"/>
          <a:srcRect l="4082" r="14285" b="29033"/>
          <a:stretch>
            <a:fillRect/>
          </a:stretch>
        </p:blipFill>
        <p:spPr bwMode="auto">
          <a:xfrm>
            <a:off x="8028384" y="188640"/>
            <a:ext cx="935162" cy="1030123"/>
          </a:xfrm>
          <a:prstGeom prst="rect">
            <a:avLst/>
          </a:prstGeom>
          <a:noFill/>
          <a:ln w="9525">
            <a:noFill/>
            <a:miter lim="800000"/>
            <a:headEnd/>
            <a:tailEnd/>
          </a:ln>
        </p:spPr>
      </p:pic>
      <p:sp>
        <p:nvSpPr>
          <p:cNvPr id="93" name="Espace réservé de la date 92"/>
          <p:cNvSpPr>
            <a:spLocks noGrp="1"/>
          </p:cNvSpPr>
          <p:nvPr>
            <p:ph type="dt" sz="half" idx="10"/>
          </p:nvPr>
        </p:nvSpPr>
        <p:spPr/>
        <p:txBody>
          <a:bodyPr/>
          <a:lstStyle/>
          <a:p>
            <a:pPr>
              <a:defRPr/>
            </a:pPr>
            <a:r>
              <a:rPr lang="fr-FR" smtClean="0"/>
              <a:t>11/03/2013</a:t>
            </a:r>
            <a:endParaRPr lang="fr-FR" dirty="0"/>
          </a:p>
        </p:txBody>
      </p:sp>
      <p:sp>
        <p:nvSpPr>
          <p:cNvPr id="94" name="Espace réservé du numéro de diapositive 93"/>
          <p:cNvSpPr>
            <a:spLocks noGrp="1"/>
          </p:cNvSpPr>
          <p:nvPr>
            <p:ph type="sldNum" sz="quarter" idx="12"/>
          </p:nvPr>
        </p:nvSpPr>
        <p:spPr/>
        <p:txBody>
          <a:bodyPr/>
          <a:lstStyle/>
          <a:p>
            <a:pPr>
              <a:defRPr/>
            </a:pPr>
            <a:fld id="{2A926D31-2C0C-4E38-AE5D-66022EC96D7E}" type="slidenum">
              <a:rPr lang="fr-FR" smtClean="0"/>
              <a:pPr>
                <a:defRPr/>
              </a:pPr>
              <a:t>24</a:t>
            </a:fld>
            <a:endParaRPr lang="fr-FR"/>
          </a:p>
        </p:txBody>
      </p:sp>
      <p:pic>
        <p:nvPicPr>
          <p:cNvPr id="3074" name="Picture 2" descr="E:\Mes images\lapp\DSC03680.jpg"/>
          <p:cNvPicPr>
            <a:picLocks noChangeAspect="1" noChangeArrowheads="1"/>
          </p:cNvPicPr>
          <p:nvPr/>
        </p:nvPicPr>
        <p:blipFill>
          <a:blip r:embed="rId5" cstate="print"/>
          <a:srcRect/>
          <a:stretch>
            <a:fillRect/>
          </a:stretch>
        </p:blipFill>
        <p:spPr bwMode="auto">
          <a:xfrm>
            <a:off x="4211960" y="1988840"/>
            <a:ext cx="4248472" cy="226569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301625" y="228600"/>
            <a:ext cx="8510588" cy="608013"/>
          </a:xfrm>
        </p:spPr>
        <p:txBody>
          <a:bodyPr rtlCol="0">
            <a:noAutofit/>
          </a:bodyPr>
          <a:lstStyle/>
          <a:p>
            <a:pPr eaLnBrk="1" hangingPunct="1">
              <a:defRPr/>
            </a:pPr>
            <a:r>
              <a:rPr lang="fr-FR" dirty="0" smtClean="0">
                <a:solidFill>
                  <a:schemeClr val="accent1"/>
                </a:solidFill>
                <a:latin typeface="Arial Narrow" pitchFamily="34" charset="0"/>
              </a:rPr>
              <a:t>L'expérience VIRGO</a:t>
            </a:r>
          </a:p>
        </p:txBody>
      </p:sp>
      <p:sp>
        <p:nvSpPr>
          <p:cNvPr id="11" name="Espace réservé du pied de page 10"/>
          <p:cNvSpPr>
            <a:spLocks noGrp="1"/>
          </p:cNvSpPr>
          <p:nvPr>
            <p:ph type="ftr" sz="quarter" idx="11"/>
          </p:nvPr>
        </p:nvSpPr>
        <p:spPr>
          <a:xfrm>
            <a:off x="3357563" y="6356350"/>
            <a:ext cx="1790501" cy="365125"/>
          </a:xfrm>
        </p:spPr>
        <p:txBody>
          <a:bodyPr/>
          <a:lstStyle/>
          <a:p>
            <a:pPr>
              <a:defRPr/>
            </a:pPr>
            <a:r>
              <a:rPr lang="fr-FR" b="1" dirty="0" smtClean="0">
                <a:solidFill>
                  <a:srgbClr val="FF0000"/>
                </a:solidFill>
              </a:rPr>
              <a:t>Présentation LAPP </a:t>
            </a:r>
            <a:endParaRPr lang="fr-FR" b="1" dirty="0">
              <a:solidFill>
                <a:srgbClr val="FF0000"/>
              </a:solidFill>
            </a:endParaRPr>
          </a:p>
        </p:txBody>
      </p:sp>
      <p:sp>
        <p:nvSpPr>
          <p:cNvPr id="10" name="Espace réservé du numéro de diapositive 9"/>
          <p:cNvSpPr>
            <a:spLocks noGrp="1"/>
          </p:cNvSpPr>
          <p:nvPr>
            <p:ph type="sldNum" sz="quarter" idx="12"/>
          </p:nvPr>
        </p:nvSpPr>
        <p:spPr/>
        <p:txBody>
          <a:bodyPr/>
          <a:lstStyle/>
          <a:p>
            <a:pPr>
              <a:defRPr/>
            </a:pPr>
            <a:fld id="{EB161BD3-4B07-47D2-A804-8CE8F18AEF4F}" type="slidenum">
              <a:rPr lang="fr-FR"/>
              <a:pPr>
                <a:defRPr/>
              </a:pPr>
              <a:t>25</a:t>
            </a:fld>
            <a:endParaRPr lang="fr-FR"/>
          </a:p>
        </p:txBody>
      </p:sp>
      <p:sp>
        <p:nvSpPr>
          <p:cNvPr id="20485" name="Rectangle 3"/>
          <p:cNvSpPr>
            <a:spLocks noChangeArrowheads="1"/>
          </p:cNvSpPr>
          <p:nvPr/>
        </p:nvSpPr>
        <p:spPr bwMode="auto">
          <a:xfrm>
            <a:off x="79765" y="836613"/>
            <a:ext cx="6452408" cy="461665"/>
          </a:xfrm>
          <a:prstGeom prst="rect">
            <a:avLst/>
          </a:prstGeom>
          <a:noFill/>
          <a:ln w="9525">
            <a:noFill/>
            <a:miter lim="800000"/>
            <a:headEnd/>
            <a:tailEnd/>
          </a:ln>
        </p:spPr>
        <p:txBody>
          <a:bodyPr wrap="none">
            <a:spAutoFit/>
          </a:bodyPr>
          <a:lstStyle/>
          <a:p>
            <a:pPr algn="ctr"/>
            <a:r>
              <a:rPr lang="fr-FR" sz="2400" dirty="0">
                <a:latin typeface="Arial Narrow" pitchFamily="34" charset="0"/>
              </a:rPr>
              <a:t>Détection d’ondes gravitationnelles de source cosmique</a:t>
            </a:r>
          </a:p>
        </p:txBody>
      </p:sp>
      <p:pic>
        <p:nvPicPr>
          <p:cNvPr id="20486" name="Picture 5" descr="virgo4"/>
          <p:cNvPicPr>
            <a:picLocks noChangeAspect="1" noChangeArrowheads="1"/>
          </p:cNvPicPr>
          <p:nvPr/>
        </p:nvPicPr>
        <p:blipFill>
          <a:blip r:embed="rId2" cstate="print"/>
          <a:srcRect t="6828" b="4410"/>
          <a:stretch>
            <a:fillRect/>
          </a:stretch>
        </p:blipFill>
        <p:spPr bwMode="auto">
          <a:xfrm>
            <a:off x="6588125" y="981075"/>
            <a:ext cx="2317750" cy="2743200"/>
          </a:xfrm>
          <a:prstGeom prst="rect">
            <a:avLst/>
          </a:prstGeom>
          <a:noFill/>
          <a:ln w="9525">
            <a:noFill/>
            <a:miter lim="800000"/>
            <a:headEnd/>
            <a:tailEnd/>
          </a:ln>
        </p:spPr>
      </p:pic>
      <p:sp>
        <p:nvSpPr>
          <p:cNvPr id="20487" name="Rectangle 6"/>
          <p:cNvSpPr>
            <a:spLocks noChangeArrowheads="1"/>
          </p:cNvSpPr>
          <p:nvPr/>
        </p:nvSpPr>
        <p:spPr bwMode="auto">
          <a:xfrm>
            <a:off x="251520" y="3429000"/>
            <a:ext cx="5832647" cy="400110"/>
          </a:xfrm>
          <a:prstGeom prst="rect">
            <a:avLst/>
          </a:prstGeom>
          <a:solidFill>
            <a:schemeClr val="bg1"/>
          </a:solidFill>
          <a:ln w="9525">
            <a:noFill/>
            <a:miter lim="800000"/>
            <a:headEnd/>
            <a:tailEnd/>
          </a:ln>
        </p:spPr>
        <p:txBody>
          <a:bodyPr wrap="square">
            <a:spAutoFit/>
          </a:bodyPr>
          <a:lstStyle/>
          <a:p>
            <a:pPr algn="ctr"/>
            <a:r>
              <a:rPr lang="fr-FR" sz="2000" dirty="0">
                <a:latin typeface="Arial Narrow" pitchFamily="34" charset="0"/>
              </a:rPr>
              <a:t>Interféromètre suspendu de Michelson avec ses bras de 3km</a:t>
            </a:r>
          </a:p>
        </p:txBody>
      </p:sp>
      <p:sp>
        <p:nvSpPr>
          <p:cNvPr id="20488" name="Rectangle 8"/>
          <p:cNvSpPr>
            <a:spLocks noChangeArrowheads="1"/>
          </p:cNvSpPr>
          <p:nvPr/>
        </p:nvSpPr>
        <p:spPr bwMode="auto">
          <a:xfrm>
            <a:off x="611560" y="6021288"/>
            <a:ext cx="3361819" cy="400110"/>
          </a:xfrm>
          <a:prstGeom prst="rect">
            <a:avLst/>
          </a:prstGeom>
          <a:solidFill>
            <a:schemeClr val="bg1"/>
          </a:solidFill>
          <a:ln w="9525">
            <a:noFill/>
            <a:miter lim="800000"/>
            <a:headEnd/>
            <a:tailEnd/>
          </a:ln>
        </p:spPr>
        <p:txBody>
          <a:bodyPr wrap="square">
            <a:spAutoFit/>
          </a:bodyPr>
          <a:lstStyle/>
          <a:p>
            <a:pPr algn="ctr"/>
            <a:r>
              <a:rPr lang="fr-FR" sz="2000" dirty="0">
                <a:latin typeface="Arial Narrow" pitchFamily="34" charset="0"/>
              </a:rPr>
              <a:t>Banc de détection et électronique </a:t>
            </a:r>
          </a:p>
        </p:txBody>
      </p:sp>
      <p:pic>
        <p:nvPicPr>
          <p:cNvPr id="20489" name="Picture 11" descr="aerial"/>
          <p:cNvPicPr>
            <a:picLocks noChangeAspect="1" noChangeArrowheads="1"/>
          </p:cNvPicPr>
          <p:nvPr/>
        </p:nvPicPr>
        <p:blipFill>
          <a:blip r:embed="rId3" cstate="print"/>
          <a:srcRect t="19170" b="4424"/>
          <a:stretch>
            <a:fillRect/>
          </a:stretch>
        </p:blipFill>
        <p:spPr bwMode="auto">
          <a:xfrm>
            <a:off x="251520" y="1268760"/>
            <a:ext cx="5410200" cy="2157412"/>
          </a:xfrm>
          <a:prstGeom prst="rect">
            <a:avLst/>
          </a:prstGeom>
          <a:noFill/>
          <a:ln w="9525">
            <a:noFill/>
            <a:miter lim="800000"/>
            <a:headEnd/>
            <a:tailEnd/>
          </a:ln>
        </p:spPr>
      </p:pic>
      <p:pic>
        <p:nvPicPr>
          <p:cNvPr id="20490" name="Picture 12" descr="DetecLabSep00"/>
          <p:cNvPicPr>
            <a:picLocks noChangeAspect="1" noChangeArrowheads="1"/>
          </p:cNvPicPr>
          <p:nvPr/>
        </p:nvPicPr>
        <p:blipFill>
          <a:blip r:embed="rId4" cstate="print"/>
          <a:srcRect l="2184" t="16609" r="1773"/>
          <a:stretch>
            <a:fillRect/>
          </a:stretch>
        </p:blipFill>
        <p:spPr bwMode="auto">
          <a:xfrm>
            <a:off x="611560" y="3789040"/>
            <a:ext cx="3352800" cy="2195513"/>
          </a:xfrm>
          <a:prstGeom prst="rect">
            <a:avLst/>
          </a:prstGeom>
          <a:noFill/>
          <a:ln w="9525">
            <a:noFill/>
            <a:miter lim="800000"/>
            <a:headEnd/>
            <a:tailEnd/>
          </a:ln>
        </p:spPr>
      </p:pic>
      <p:pic>
        <p:nvPicPr>
          <p:cNvPr id="20491" name="Picture 14" descr="VirgoBancdetection"/>
          <p:cNvPicPr>
            <a:picLocks noChangeAspect="1" noChangeArrowheads="1"/>
          </p:cNvPicPr>
          <p:nvPr/>
        </p:nvPicPr>
        <p:blipFill>
          <a:blip r:embed="rId5" cstate="print"/>
          <a:srcRect/>
          <a:stretch>
            <a:fillRect/>
          </a:stretch>
        </p:blipFill>
        <p:spPr bwMode="auto">
          <a:xfrm>
            <a:off x="5148064" y="3789040"/>
            <a:ext cx="3756025" cy="2816225"/>
          </a:xfrm>
          <a:prstGeom prst="rect">
            <a:avLst/>
          </a:prstGeom>
          <a:noFill/>
          <a:ln w="9525">
            <a:noFill/>
            <a:miter lim="800000"/>
            <a:headEnd/>
            <a:tailEnd/>
          </a:ln>
        </p:spPr>
      </p:pic>
      <p:sp>
        <p:nvSpPr>
          <p:cNvPr id="12" name="Espace réservé de la date 11"/>
          <p:cNvSpPr>
            <a:spLocks noGrp="1"/>
          </p:cNvSpPr>
          <p:nvPr>
            <p:ph type="dt" sz="half" idx="10"/>
          </p:nvPr>
        </p:nvSpPr>
        <p:spPr/>
        <p:txBody>
          <a:bodyPr/>
          <a:lstStyle/>
          <a:p>
            <a:pPr>
              <a:defRPr/>
            </a:pPr>
            <a:r>
              <a:rPr lang="fr-FR" b="1" smtClean="0">
                <a:solidFill>
                  <a:srgbClr val="00B0F0"/>
                </a:solidFill>
              </a:rPr>
              <a:t>11/03/2013</a:t>
            </a:r>
            <a:endParaRPr lang="fr-FR" b="1" dirty="0">
              <a:solidFill>
                <a:srgbClr val="00B0F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971550" y="476250"/>
            <a:ext cx="7921625" cy="1143000"/>
          </a:xfrm>
        </p:spPr>
        <p:txBody>
          <a:bodyPr/>
          <a:lstStyle/>
          <a:p>
            <a:r>
              <a:rPr lang="fr-FR" dirty="0" smtClean="0">
                <a:solidFill>
                  <a:schemeClr val="accent1"/>
                </a:solidFill>
                <a:latin typeface="Arial Narrow" pitchFamily="34" charset="0"/>
              </a:rPr>
              <a:t>Le LAPP est un laboratoire de recherche de physique fondamentale</a:t>
            </a:r>
          </a:p>
        </p:txBody>
      </p:sp>
      <p:sp>
        <p:nvSpPr>
          <p:cNvPr id="8195" name="Espace réservé du contenu 2"/>
          <p:cNvSpPr>
            <a:spLocks noGrp="1"/>
          </p:cNvSpPr>
          <p:nvPr>
            <p:ph idx="1"/>
          </p:nvPr>
        </p:nvSpPr>
        <p:spPr>
          <a:xfrm>
            <a:off x="827088" y="1773238"/>
            <a:ext cx="7848600" cy="1368425"/>
          </a:xfrm>
        </p:spPr>
        <p:txBody>
          <a:bodyPr/>
          <a:lstStyle/>
          <a:p>
            <a:pPr lvl="1">
              <a:buFont typeface="Arial" charset="0"/>
              <a:buNone/>
            </a:pPr>
            <a:r>
              <a:rPr lang="en-US" dirty="0" smtClean="0">
                <a:latin typeface="Arial Narrow" pitchFamily="34" charset="0"/>
              </a:rPr>
              <a:t>La vocation du LAPP </a:t>
            </a:r>
            <a:r>
              <a:rPr lang="en-US" dirty="0" err="1" smtClean="0">
                <a:latin typeface="Arial Narrow" pitchFamily="34" charset="0"/>
              </a:rPr>
              <a:t>est</a:t>
            </a:r>
            <a:r>
              <a:rPr lang="en-US" dirty="0" smtClean="0">
                <a:latin typeface="Arial Narrow" pitchFamily="34" charset="0"/>
              </a:rPr>
              <a:t> l’</a:t>
            </a:r>
            <a:r>
              <a:rPr lang="fr-FR" b="1" dirty="0" smtClean="0">
                <a:latin typeface="Arial Narrow" pitchFamily="34" charset="0"/>
              </a:rPr>
              <a:t>étude des constituants </a:t>
            </a:r>
            <a:r>
              <a:rPr lang="fr-FR" b="1" dirty="0" err="1" smtClean="0">
                <a:latin typeface="Arial Narrow" pitchFamily="34" charset="0"/>
              </a:rPr>
              <a:t>élementaires</a:t>
            </a:r>
            <a:r>
              <a:rPr lang="fr-FR" b="1" dirty="0" smtClean="0">
                <a:latin typeface="Arial Narrow" pitchFamily="34" charset="0"/>
              </a:rPr>
              <a:t> </a:t>
            </a:r>
            <a:r>
              <a:rPr lang="fr-FR" dirty="0" smtClean="0">
                <a:latin typeface="Arial Narrow" pitchFamily="34" charset="0"/>
              </a:rPr>
              <a:t>de la matière et des </a:t>
            </a:r>
            <a:r>
              <a:rPr lang="fr-FR" b="1" dirty="0" smtClean="0">
                <a:latin typeface="Arial Narrow" pitchFamily="34" charset="0"/>
              </a:rPr>
              <a:t>interactions</a:t>
            </a:r>
            <a:r>
              <a:rPr lang="fr-FR" dirty="0" smtClean="0">
                <a:latin typeface="Arial Narrow" pitchFamily="34" charset="0"/>
              </a:rPr>
              <a:t> (forces) fondamentales auxquelles ils sont soumis.</a:t>
            </a:r>
          </a:p>
        </p:txBody>
      </p:sp>
      <p:sp>
        <p:nvSpPr>
          <p:cNvPr id="4" name="Espace réservé de la date 3"/>
          <p:cNvSpPr>
            <a:spLocks noGrp="1"/>
          </p:cNvSpPr>
          <p:nvPr>
            <p:ph type="dt" sz="quarter" idx="10"/>
          </p:nvPr>
        </p:nvSpPr>
        <p:spPr/>
        <p:txBody>
          <a:bodyPr/>
          <a:lstStyle/>
          <a:p>
            <a:pPr>
              <a:defRPr/>
            </a:pPr>
            <a:r>
              <a:rPr lang="fr-FR" b="1" smtClean="0">
                <a:solidFill>
                  <a:srgbClr val="00B0F0"/>
                </a:solidFill>
              </a:rPr>
              <a:t>11/03/2013</a:t>
            </a:r>
            <a:endParaRPr lang="fr-FR" b="1" dirty="0">
              <a:solidFill>
                <a:srgbClr val="00B0F0"/>
              </a:solidFill>
            </a:endParaRPr>
          </a:p>
        </p:txBody>
      </p:sp>
      <p:sp>
        <p:nvSpPr>
          <p:cNvPr id="5" name="Espace réservé du pied de page 4"/>
          <p:cNvSpPr>
            <a:spLocks noGrp="1"/>
          </p:cNvSpPr>
          <p:nvPr>
            <p:ph type="ftr" sz="quarter" idx="11"/>
          </p:nvPr>
        </p:nvSpPr>
        <p:spPr/>
        <p:txBody>
          <a:bodyPr/>
          <a:lstStyle/>
          <a:p>
            <a:pPr>
              <a:defRPr/>
            </a:pPr>
            <a:r>
              <a:rPr lang="fr-FR" b="1" smtClean="0">
                <a:solidFill>
                  <a:srgbClr val="FF0000"/>
                </a:solidFill>
              </a:rPr>
              <a:t>Présentation LAPP </a:t>
            </a:r>
            <a:endParaRPr lang="fr-FR" b="1" dirty="0">
              <a:solidFill>
                <a:srgbClr val="FF0000"/>
              </a:solidFill>
            </a:endParaRPr>
          </a:p>
        </p:txBody>
      </p:sp>
      <p:sp>
        <p:nvSpPr>
          <p:cNvPr id="6" name="Espace réservé du numéro de diapositive 5"/>
          <p:cNvSpPr>
            <a:spLocks noGrp="1"/>
          </p:cNvSpPr>
          <p:nvPr>
            <p:ph type="sldNum" sz="quarter" idx="12"/>
          </p:nvPr>
        </p:nvSpPr>
        <p:spPr/>
        <p:txBody>
          <a:bodyPr/>
          <a:lstStyle/>
          <a:p>
            <a:pPr>
              <a:defRPr/>
            </a:pPr>
            <a:fld id="{7A6567DB-668C-4D21-9609-66E2971AF654}" type="slidenum">
              <a:rPr lang="fr-FR" smtClean="0"/>
              <a:pPr>
                <a:defRPr/>
              </a:pPr>
              <a:t>3</a:t>
            </a:fld>
            <a:endParaRPr lang="fr-FR" dirty="0"/>
          </a:p>
        </p:txBody>
      </p:sp>
      <p:pic>
        <p:nvPicPr>
          <p:cNvPr id="8199" name="Picture 3"/>
          <p:cNvPicPr>
            <a:picLocks noChangeAspect="1" noChangeArrowheads="1"/>
          </p:cNvPicPr>
          <p:nvPr/>
        </p:nvPicPr>
        <p:blipFill>
          <a:blip r:embed="rId3" cstate="print"/>
          <a:srcRect/>
          <a:stretch>
            <a:fillRect/>
          </a:stretch>
        </p:blipFill>
        <p:spPr bwMode="auto">
          <a:xfrm>
            <a:off x="1116013" y="3284538"/>
            <a:ext cx="4221162" cy="2928937"/>
          </a:xfrm>
          <a:prstGeom prst="rect">
            <a:avLst/>
          </a:prstGeom>
          <a:noFill/>
          <a:ln w="9525">
            <a:noFill/>
            <a:miter lim="800000"/>
            <a:headEnd/>
            <a:tailEnd/>
          </a:ln>
        </p:spPr>
      </p:pic>
      <p:sp>
        <p:nvSpPr>
          <p:cNvPr id="10" name="ZoneTexte 9"/>
          <p:cNvSpPr txBox="1"/>
          <p:nvPr/>
        </p:nvSpPr>
        <p:spPr>
          <a:xfrm>
            <a:off x="6012160" y="3645024"/>
            <a:ext cx="2840778" cy="369332"/>
          </a:xfrm>
          <a:prstGeom prst="rect">
            <a:avLst/>
          </a:prstGeom>
          <a:solidFill>
            <a:srgbClr val="FFFF00"/>
          </a:solidFill>
        </p:spPr>
        <p:txBody>
          <a:bodyPr wrap="none" rtlCol="0">
            <a:spAutoFit/>
          </a:bodyPr>
          <a:lstStyle/>
          <a:p>
            <a:r>
              <a:rPr lang="fr-FR" b="1" dirty="0" smtClean="0"/>
              <a:t>Pas la physique atomique….</a:t>
            </a:r>
            <a:endParaRPr lang="fr-FR" b="1" dirty="0"/>
          </a:p>
        </p:txBody>
      </p:sp>
      <p:sp>
        <p:nvSpPr>
          <p:cNvPr id="11" name="ZoneTexte 10"/>
          <p:cNvSpPr txBox="1"/>
          <p:nvPr/>
        </p:nvSpPr>
        <p:spPr>
          <a:xfrm>
            <a:off x="6012160" y="4221088"/>
            <a:ext cx="2624245" cy="369332"/>
          </a:xfrm>
          <a:prstGeom prst="rect">
            <a:avLst/>
          </a:prstGeom>
          <a:noFill/>
        </p:spPr>
        <p:txBody>
          <a:bodyPr wrap="none" rtlCol="0">
            <a:spAutoFit/>
          </a:bodyPr>
          <a:lstStyle/>
          <a:p>
            <a:r>
              <a:rPr lang="fr-FR" b="1" dirty="0" smtClean="0">
                <a:solidFill>
                  <a:srgbClr val="FF0000"/>
                </a:solidFill>
              </a:rPr>
              <a:t>Ni la physique nucléaire…</a:t>
            </a:r>
            <a:endParaRPr lang="fr-FR" b="1" dirty="0">
              <a:solidFill>
                <a:srgbClr val="FF0000"/>
              </a:solidFill>
            </a:endParaRPr>
          </a:p>
        </p:txBody>
      </p:sp>
      <p:sp>
        <p:nvSpPr>
          <p:cNvPr id="12" name="ZoneTexte 11"/>
          <p:cNvSpPr txBox="1"/>
          <p:nvPr/>
        </p:nvSpPr>
        <p:spPr>
          <a:xfrm>
            <a:off x="6084168" y="5229200"/>
            <a:ext cx="2886247"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2800" b="1" dirty="0" smtClean="0"/>
              <a:t>Mais la physique des particules</a:t>
            </a:r>
            <a:endParaRPr lang="fr-FR" sz="2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1000125" y="142875"/>
            <a:ext cx="8015288" cy="1143000"/>
          </a:xfrm>
        </p:spPr>
        <p:txBody>
          <a:bodyPr/>
          <a:lstStyle/>
          <a:p>
            <a:pPr marL="342900" indent="-342900">
              <a:spcBef>
                <a:spcPct val="20000"/>
              </a:spcBef>
              <a:defRPr/>
            </a:pPr>
            <a:r>
              <a:rPr lang="en-US" dirty="0" err="1" smtClean="0">
                <a:solidFill>
                  <a:schemeClr val="accent1"/>
                </a:solidFill>
                <a:latin typeface="Arial Narrow" pitchFamily="34" charset="0"/>
                <a:ea typeface="+mn-ea"/>
                <a:cs typeface="Arial" pitchFamily="34" charset="0"/>
              </a:rPr>
              <a:t>Historique</a:t>
            </a:r>
            <a:endParaRPr lang="fr-FR" dirty="0" smtClean="0">
              <a:solidFill>
                <a:schemeClr val="accent1"/>
              </a:solidFill>
              <a:latin typeface="Arial Narrow" pitchFamily="34" charset="0"/>
              <a:ea typeface="+mn-ea"/>
              <a:cs typeface="Arial" pitchFamily="34" charset="0"/>
            </a:endParaRPr>
          </a:p>
        </p:txBody>
      </p:sp>
      <p:sp>
        <p:nvSpPr>
          <p:cNvPr id="11" name="Espace réservé du numéro de diapositive 10"/>
          <p:cNvSpPr>
            <a:spLocks noGrp="1"/>
          </p:cNvSpPr>
          <p:nvPr>
            <p:ph type="sldNum" sz="quarter" idx="12"/>
          </p:nvPr>
        </p:nvSpPr>
        <p:spPr/>
        <p:txBody>
          <a:bodyPr/>
          <a:lstStyle/>
          <a:p>
            <a:pPr>
              <a:defRPr/>
            </a:pPr>
            <a:fld id="{0D68A05E-D8E2-401A-A33F-9CC6B7EBCC47}" type="slidenum">
              <a:rPr lang="fr-FR" smtClean="0"/>
              <a:pPr>
                <a:defRPr/>
              </a:pPr>
              <a:t>4</a:t>
            </a:fld>
            <a:endParaRPr lang="fr-FR" dirty="0"/>
          </a:p>
        </p:txBody>
      </p:sp>
      <p:pic>
        <p:nvPicPr>
          <p:cNvPr id="6" name="Image 5" descr="Lapp_1.jpg"/>
          <p:cNvPicPr>
            <a:picLocks noChangeAspect="1"/>
          </p:cNvPicPr>
          <p:nvPr/>
        </p:nvPicPr>
        <p:blipFill>
          <a:blip r:embed="rId3" cstate="print"/>
          <a:stretch>
            <a:fillRect/>
          </a:stretch>
        </p:blipFill>
        <p:spPr>
          <a:xfrm>
            <a:off x="6357938" y="1285875"/>
            <a:ext cx="2500312" cy="2039938"/>
          </a:xfrm>
          <a:prstGeom prst="rect">
            <a:avLst/>
          </a:prstGeom>
          <a:ln>
            <a:noFill/>
          </a:ln>
          <a:effectLst>
            <a:outerShdw blurRad="292100" dist="139700" dir="2700000" algn="tl" rotWithShape="0">
              <a:srgbClr val="333333">
                <a:alpha val="65000"/>
              </a:srgbClr>
            </a:outerShdw>
          </a:effectLst>
        </p:spPr>
      </p:pic>
      <p:sp>
        <p:nvSpPr>
          <p:cNvPr id="7173" name="ZoneTexte 7"/>
          <p:cNvSpPr txBox="1">
            <a:spLocks noChangeArrowheads="1"/>
          </p:cNvSpPr>
          <p:nvPr/>
        </p:nvSpPr>
        <p:spPr bwMode="auto">
          <a:xfrm>
            <a:off x="3786188" y="1285875"/>
            <a:ext cx="2428875" cy="1938338"/>
          </a:xfrm>
          <a:prstGeom prst="rect">
            <a:avLst/>
          </a:prstGeom>
          <a:noFill/>
          <a:ln w="9525">
            <a:noFill/>
            <a:miter lim="800000"/>
            <a:headEnd/>
            <a:tailEnd/>
          </a:ln>
        </p:spPr>
        <p:txBody>
          <a:bodyPr>
            <a:spAutoFit/>
          </a:bodyPr>
          <a:lstStyle/>
          <a:p>
            <a:pPr algn="just"/>
            <a:r>
              <a:rPr lang="fr-FR" sz="2000" b="1">
                <a:solidFill>
                  <a:srgbClr val="0070C0"/>
                </a:solidFill>
                <a:latin typeface="Arial Narrow" pitchFamily="34" charset="0"/>
              </a:rPr>
              <a:t>1976: </a:t>
            </a:r>
            <a:r>
              <a:rPr lang="fr-FR" sz="2000">
                <a:latin typeface="Arial Narrow" pitchFamily="34" charset="0"/>
              </a:rPr>
              <a:t>création du LAPP par Marcel Vivargent (1926-2010) et un groupe de physiciens d’Orsay désireux de se rapprocher  du</a:t>
            </a:r>
            <a:r>
              <a:rPr lang="fr-FR" sz="2000" b="1">
                <a:latin typeface="Arial Narrow" pitchFamily="34" charset="0"/>
              </a:rPr>
              <a:t> CERN.  </a:t>
            </a:r>
            <a:endParaRPr lang="fr-FR" sz="2000">
              <a:latin typeface="Arial Narrow" pitchFamily="34" charset="0"/>
            </a:endParaRPr>
          </a:p>
        </p:txBody>
      </p:sp>
      <p:sp>
        <p:nvSpPr>
          <p:cNvPr id="3081" name="ZoneTexte 9"/>
          <p:cNvSpPr txBox="1">
            <a:spLocks noChangeArrowheads="1"/>
          </p:cNvSpPr>
          <p:nvPr/>
        </p:nvSpPr>
        <p:spPr bwMode="auto">
          <a:xfrm>
            <a:off x="899592" y="4000504"/>
            <a:ext cx="4743978" cy="1631216"/>
          </a:xfrm>
          <a:prstGeom prst="rect">
            <a:avLst/>
          </a:prstGeom>
          <a:solidFill>
            <a:schemeClr val="tx2">
              <a:lumMod val="20000"/>
              <a:lumOff val="80000"/>
            </a:schemeClr>
          </a:solidFill>
          <a:ln w="9525">
            <a:noFill/>
            <a:miter lim="800000"/>
            <a:headEnd/>
            <a:tailEnd/>
          </a:ln>
          <a:effectLst>
            <a:innerShdw blurRad="63500" dist="50800" dir="2700000">
              <a:prstClr val="black">
                <a:alpha val="50000"/>
              </a:prstClr>
            </a:innerShdw>
          </a:effectLst>
        </p:spPr>
        <p:txBody>
          <a:bodyPr>
            <a:spAutoFit/>
          </a:bodyPr>
          <a:lstStyle/>
          <a:p>
            <a:pPr algn="just">
              <a:defRPr/>
            </a:pPr>
            <a:r>
              <a:rPr lang="fr-FR" sz="2000" dirty="0">
                <a:latin typeface="Arial Narrow" pitchFamily="34" charset="0"/>
                <a:cs typeface="+mn-cs"/>
              </a:rPr>
              <a:t>Le LAPP a participé à des expériences importantes de l'histoire de la </a:t>
            </a:r>
            <a:r>
              <a:rPr lang="fr-FR" sz="2000" b="1" dirty="0">
                <a:latin typeface="Arial Narrow" pitchFamily="34" charset="0"/>
                <a:cs typeface="+mn-cs"/>
              </a:rPr>
              <a:t>physique des particules</a:t>
            </a:r>
            <a:r>
              <a:rPr lang="fr-FR" sz="2000" dirty="0">
                <a:latin typeface="Arial Narrow" pitchFamily="34" charset="0"/>
                <a:cs typeface="+mn-cs"/>
              </a:rPr>
              <a:t>, dont UA1, qui permit en 1983 de découvrir les bosons W et Z  [Carlo Rubbia, prix Nobel de physique 1984]</a:t>
            </a:r>
          </a:p>
        </p:txBody>
      </p:sp>
      <p:pic>
        <p:nvPicPr>
          <p:cNvPr id="15" name="Image 14" descr="UA1.jpg"/>
          <p:cNvPicPr>
            <a:picLocks noChangeAspect="1"/>
          </p:cNvPicPr>
          <p:nvPr/>
        </p:nvPicPr>
        <p:blipFill>
          <a:blip r:embed="rId4" cstate="print"/>
          <a:stretch>
            <a:fillRect/>
          </a:stretch>
        </p:blipFill>
        <p:spPr>
          <a:xfrm>
            <a:off x="6072188" y="3786188"/>
            <a:ext cx="2843212" cy="2028825"/>
          </a:xfrm>
          <a:prstGeom prst="rect">
            <a:avLst/>
          </a:prstGeom>
          <a:ln>
            <a:noFill/>
          </a:ln>
          <a:effectLst>
            <a:outerShdw blurRad="292100" dist="139700" dir="2700000" algn="tl" rotWithShape="0">
              <a:srgbClr val="333333">
                <a:alpha val="65000"/>
              </a:srgbClr>
            </a:outerShdw>
          </a:effectLst>
        </p:spPr>
      </p:pic>
      <p:pic>
        <p:nvPicPr>
          <p:cNvPr id="5" name="Espace réservé du contenu 4" descr="Lapp_0.jpg"/>
          <p:cNvPicPr>
            <a:picLocks noGrp="1" noChangeAspect="1"/>
          </p:cNvPicPr>
          <p:nvPr>
            <p:ph idx="1"/>
          </p:nvPr>
        </p:nvPicPr>
        <p:blipFill>
          <a:blip r:embed="rId5" cstate="print"/>
          <a:stretch>
            <a:fillRect/>
          </a:stretch>
        </p:blipFill>
        <p:spPr>
          <a:xfrm>
            <a:off x="755650" y="1341438"/>
            <a:ext cx="2809875" cy="1865312"/>
          </a:xfrm>
          <a:effectLst>
            <a:outerShdw blurRad="292100" dist="139700" dir="2700000" algn="tl" rotWithShape="0">
              <a:srgbClr val="333333">
                <a:alpha val="65000"/>
              </a:srgbClr>
            </a:outerShdw>
          </a:effectLst>
        </p:spPr>
      </p:pic>
      <p:cxnSp>
        <p:nvCxnSpPr>
          <p:cNvPr id="17" name="Connecteur droit avec flèche 16"/>
          <p:cNvCxnSpPr/>
          <p:nvPr/>
        </p:nvCxnSpPr>
        <p:spPr>
          <a:xfrm>
            <a:off x="5651500" y="4724400"/>
            <a:ext cx="428625"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Espace réservé de la date 11"/>
          <p:cNvSpPr>
            <a:spLocks noGrp="1"/>
          </p:cNvSpPr>
          <p:nvPr>
            <p:ph type="dt" sz="quarter" idx="10"/>
          </p:nvPr>
        </p:nvSpPr>
        <p:spPr/>
        <p:txBody>
          <a:bodyPr/>
          <a:lstStyle/>
          <a:p>
            <a:pPr>
              <a:defRPr/>
            </a:pPr>
            <a:r>
              <a:rPr lang="fr-FR" b="1" smtClean="0">
                <a:solidFill>
                  <a:srgbClr val="00B0F0"/>
                </a:solidFill>
              </a:rPr>
              <a:t>11/03/2013</a:t>
            </a:r>
            <a:endParaRPr lang="fr-FR" b="1" dirty="0">
              <a:solidFill>
                <a:srgbClr val="00B0F0"/>
              </a:solidFill>
            </a:endParaRPr>
          </a:p>
        </p:txBody>
      </p:sp>
      <p:sp>
        <p:nvSpPr>
          <p:cNvPr id="13" name="Espace réservé du pied de page 12"/>
          <p:cNvSpPr>
            <a:spLocks noGrp="1"/>
          </p:cNvSpPr>
          <p:nvPr>
            <p:ph type="ftr" sz="quarter" idx="11"/>
          </p:nvPr>
        </p:nvSpPr>
        <p:spPr/>
        <p:txBody>
          <a:bodyPr/>
          <a:lstStyle/>
          <a:p>
            <a:pPr>
              <a:defRPr/>
            </a:pPr>
            <a:r>
              <a:rPr lang="fr-FR" b="1" smtClean="0">
                <a:solidFill>
                  <a:srgbClr val="FF0000"/>
                </a:solidFill>
              </a:rPr>
              <a:t>Présentation LAPP </a:t>
            </a:r>
            <a:endParaRPr lang="fr-FR" b="1" dirty="0">
              <a:solidFill>
                <a:srgbClr val="FF0000"/>
              </a:solidFill>
            </a:endParaRPr>
          </a:p>
        </p:txBody>
      </p:sp>
      <p:sp>
        <p:nvSpPr>
          <p:cNvPr id="16" name="ZoneTexte 15"/>
          <p:cNvSpPr txBox="1"/>
          <p:nvPr/>
        </p:nvSpPr>
        <p:spPr>
          <a:xfrm>
            <a:off x="533951" y="5877272"/>
            <a:ext cx="8610049" cy="369332"/>
          </a:xfrm>
          <a:prstGeom prst="rect">
            <a:avLst/>
          </a:prstGeom>
          <a:noFill/>
        </p:spPr>
        <p:txBody>
          <a:bodyPr wrap="none" rtlCol="0">
            <a:spAutoFit/>
          </a:bodyPr>
          <a:lstStyle/>
          <a:p>
            <a:r>
              <a:rPr lang="fr-FR" b="1" i="1" dirty="0" smtClean="0">
                <a:solidFill>
                  <a:srgbClr val="FF0000"/>
                </a:solidFill>
              </a:rPr>
              <a:t>La reconstruction de désintégrations du Z sera le sujet de cette </a:t>
            </a:r>
            <a:r>
              <a:rPr lang="fr-FR" b="1" i="1" dirty="0" err="1" smtClean="0">
                <a:solidFill>
                  <a:srgbClr val="FF0000"/>
                </a:solidFill>
              </a:rPr>
              <a:t>masterclass</a:t>
            </a:r>
            <a:r>
              <a:rPr lang="fr-FR" b="1" i="1" dirty="0" smtClean="0">
                <a:solidFill>
                  <a:srgbClr val="FF0000"/>
                </a:solidFill>
              </a:rPr>
              <a:t>!</a:t>
            </a:r>
            <a:endParaRPr lang="fr-FR" b="1" i="1" dirty="0">
              <a:solidFill>
                <a:srgbClr val="FF00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1285875" y="274638"/>
            <a:ext cx="7400925" cy="993775"/>
          </a:xfrm>
        </p:spPr>
        <p:txBody>
          <a:bodyPr/>
          <a:lstStyle/>
          <a:p>
            <a:r>
              <a:rPr lang="fr-FR" dirty="0" smtClean="0">
                <a:solidFill>
                  <a:schemeClr val="accent1"/>
                </a:solidFill>
                <a:latin typeface="Arial Narrow" pitchFamily="34" charset="0"/>
              </a:rPr>
              <a:t>Des physiciens expérimentateurs…</a:t>
            </a:r>
          </a:p>
        </p:txBody>
      </p:sp>
      <p:sp>
        <p:nvSpPr>
          <p:cNvPr id="10243" name="Espace réservé du contenu 2"/>
          <p:cNvSpPr>
            <a:spLocks noGrp="1"/>
          </p:cNvSpPr>
          <p:nvPr>
            <p:ph idx="1"/>
          </p:nvPr>
        </p:nvSpPr>
        <p:spPr>
          <a:xfrm>
            <a:off x="900113" y="1268413"/>
            <a:ext cx="7759700" cy="1944687"/>
          </a:xfrm>
        </p:spPr>
        <p:txBody>
          <a:bodyPr/>
          <a:lstStyle/>
          <a:p>
            <a:pPr eaLnBrk="1" hangingPunct="1"/>
            <a:r>
              <a:rPr lang="fr-FR" sz="2400" smtClean="0">
                <a:latin typeface="Arial Narrow" pitchFamily="34" charset="0"/>
              </a:rPr>
              <a:t>Au sein de </a:t>
            </a:r>
            <a:r>
              <a:rPr lang="fr-FR" sz="2400" b="1" smtClean="0">
                <a:latin typeface="Arial Narrow" pitchFamily="34" charset="0"/>
              </a:rPr>
              <a:t>collaborations internationales</a:t>
            </a:r>
            <a:r>
              <a:rPr lang="fr-FR" sz="2400" smtClean="0">
                <a:latin typeface="Arial Narrow" pitchFamily="34" charset="0"/>
              </a:rPr>
              <a:t>, les chercheurs du LAPP participent à la conception et/ou à la réalisation de détecteurs pour des expériences souvent </a:t>
            </a:r>
            <a:r>
              <a:rPr lang="fr-FR" sz="2400" b="1" smtClean="0">
                <a:latin typeface="Arial Narrow" pitchFamily="34" charset="0"/>
              </a:rPr>
              <a:t>gigantesques</a:t>
            </a:r>
            <a:r>
              <a:rPr lang="fr-FR" sz="2400" smtClean="0">
                <a:latin typeface="Arial Narrow" pitchFamily="34" charset="0"/>
              </a:rPr>
              <a:t> et de </a:t>
            </a:r>
            <a:r>
              <a:rPr lang="fr-FR" sz="2400" b="1" smtClean="0">
                <a:latin typeface="Arial Narrow" pitchFamily="34" charset="0"/>
              </a:rPr>
              <a:t>longue durée</a:t>
            </a:r>
            <a:r>
              <a:rPr lang="fr-FR" sz="2400" smtClean="0">
                <a:latin typeface="Arial Narrow" pitchFamily="34" charset="0"/>
              </a:rPr>
              <a:t>, puis analysent leurs résultats pour vérifier ou infirmer les théories et découvrir de nouveaux phénomènes.</a:t>
            </a:r>
          </a:p>
        </p:txBody>
      </p:sp>
      <p:sp>
        <p:nvSpPr>
          <p:cNvPr id="4" name="Espace réservé de la date 3"/>
          <p:cNvSpPr>
            <a:spLocks noGrp="1"/>
          </p:cNvSpPr>
          <p:nvPr>
            <p:ph type="dt" sz="quarter" idx="10"/>
          </p:nvPr>
        </p:nvSpPr>
        <p:spPr/>
        <p:txBody>
          <a:bodyPr/>
          <a:lstStyle/>
          <a:p>
            <a:pPr>
              <a:defRPr/>
            </a:pPr>
            <a:r>
              <a:rPr lang="fr-FR" b="1" smtClean="0">
                <a:solidFill>
                  <a:srgbClr val="00B0F0"/>
                </a:solidFill>
              </a:rPr>
              <a:t>11/03/2013</a:t>
            </a:r>
            <a:endParaRPr lang="fr-FR" b="1" dirty="0">
              <a:solidFill>
                <a:srgbClr val="00B0F0"/>
              </a:solidFill>
            </a:endParaRPr>
          </a:p>
        </p:txBody>
      </p:sp>
      <p:sp>
        <p:nvSpPr>
          <p:cNvPr id="5" name="Espace réservé du pied de page 4"/>
          <p:cNvSpPr>
            <a:spLocks noGrp="1"/>
          </p:cNvSpPr>
          <p:nvPr>
            <p:ph type="ftr" sz="quarter" idx="11"/>
          </p:nvPr>
        </p:nvSpPr>
        <p:spPr/>
        <p:txBody>
          <a:bodyPr/>
          <a:lstStyle/>
          <a:p>
            <a:pPr>
              <a:defRPr/>
            </a:pPr>
            <a:r>
              <a:rPr lang="fr-FR" b="1" dirty="0" smtClean="0">
                <a:solidFill>
                  <a:srgbClr val="FF0000"/>
                </a:solidFill>
              </a:rPr>
              <a:t>Présentation LAPP </a:t>
            </a:r>
            <a:endParaRPr lang="fr-FR" b="1" dirty="0">
              <a:solidFill>
                <a:srgbClr val="FF0000"/>
              </a:solidFill>
            </a:endParaRPr>
          </a:p>
        </p:txBody>
      </p:sp>
      <p:sp>
        <p:nvSpPr>
          <p:cNvPr id="6" name="Espace réservé du numéro de diapositive 5"/>
          <p:cNvSpPr>
            <a:spLocks noGrp="1"/>
          </p:cNvSpPr>
          <p:nvPr>
            <p:ph type="sldNum" sz="quarter" idx="12"/>
          </p:nvPr>
        </p:nvSpPr>
        <p:spPr/>
        <p:txBody>
          <a:bodyPr/>
          <a:lstStyle/>
          <a:p>
            <a:pPr>
              <a:defRPr/>
            </a:pPr>
            <a:fld id="{D16BDB96-001F-44DA-B4BB-2EFD54E6E1BE}" type="slidenum">
              <a:rPr lang="fr-FR" smtClean="0"/>
              <a:pPr>
                <a:defRPr/>
              </a:pPr>
              <a:t>5</a:t>
            </a:fld>
            <a:endParaRPr lang="fr-FR" dirty="0"/>
          </a:p>
        </p:txBody>
      </p:sp>
      <p:pic>
        <p:nvPicPr>
          <p:cNvPr id="10247" name="Image 5" descr="test2.jpg"/>
          <p:cNvPicPr>
            <a:picLocks noChangeAspect="1"/>
          </p:cNvPicPr>
          <p:nvPr/>
        </p:nvPicPr>
        <p:blipFill>
          <a:blip r:embed="rId3" cstate="print"/>
          <a:srcRect/>
          <a:stretch>
            <a:fillRect/>
          </a:stretch>
        </p:blipFill>
        <p:spPr bwMode="auto">
          <a:xfrm>
            <a:off x="1331913" y="3284538"/>
            <a:ext cx="3643312" cy="2733675"/>
          </a:xfrm>
          <a:prstGeom prst="rect">
            <a:avLst/>
          </a:prstGeom>
          <a:noFill/>
          <a:ln w="9525">
            <a:noFill/>
            <a:miter lim="800000"/>
            <a:headEnd/>
            <a:tailEnd/>
          </a:ln>
        </p:spPr>
      </p:pic>
      <p:sp>
        <p:nvSpPr>
          <p:cNvPr id="10248" name="ZoneTexte 8"/>
          <p:cNvSpPr txBox="1">
            <a:spLocks noChangeArrowheads="1"/>
          </p:cNvSpPr>
          <p:nvPr/>
        </p:nvSpPr>
        <p:spPr bwMode="auto">
          <a:xfrm>
            <a:off x="5219700" y="3500438"/>
            <a:ext cx="3600450" cy="2308225"/>
          </a:xfrm>
          <a:prstGeom prst="rect">
            <a:avLst/>
          </a:prstGeom>
          <a:noFill/>
          <a:ln w="9525">
            <a:noFill/>
            <a:miter lim="800000"/>
            <a:headEnd/>
            <a:tailEnd/>
          </a:ln>
        </p:spPr>
        <p:txBody>
          <a:bodyPr>
            <a:spAutoFit/>
          </a:bodyPr>
          <a:lstStyle/>
          <a:p>
            <a:pPr>
              <a:buFont typeface="Arial" pitchFamily="34" charset="0"/>
              <a:buChar char="•"/>
            </a:pPr>
            <a:r>
              <a:rPr lang="fr-FR"/>
              <a:t> Auprès des accélérateurs du </a:t>
            </a:r>
            <a:r>
              <a:rPr lang="fr-FR" i="1">
                <a:solidFill>
                  <a:srgbClr val="7030A0"/>
                </a:solidFill>
              </a:rPr>
              <a:t>CERN</a:t>
            </a:r>
            <a:r>
              <a:rPr lang="fr-FR"/>
              <a:t> (ATLAS, LHCb) ou de </a:t>
            </a:r>
            <a:r>
              <a:rPr lang="fr-FR" i="1">
                <a:solidFill>
                  <a:srgbClr val="7030A0"/>
                </a:solidFill>
              </a:rPr>
              <a:t>Stanford</a:t>
            </a:r>
            <a:r>
              <a:rPr lang="fr-FR"/>
              <a:t> (BaBar)</a:t>
            </a:r>
          </a:p>
          <a:p>
            <a:endParaRPr lang="fr-FR"/>
          </a:p>
          <a:p>
            <a:pPr>
              <a:buFont typeface="Arial" pitchFamily="34" charset="0"/>
              <a:buChar char="•"/>
            </a:pPr>
            <a:r>
              <a:rPr lang="fr-FR"/>
              <a:t> Sur des sites éloignés ou dans l’espace: VIRGO </a:t>
            </a:r>
            <a:r>
              <a:rPr lang="fr-FR" i="1">
                <a:solidFill>
                  <a:srgbClr val="7030A0"/>
                </a:solidFill>
              </a:rPr>
              <a:t>(Pise), </a:t>
            </a:r>
            <a:r>
              <a:rPr lang="fr-FR"/>
              <a:t>OPERA </a:t>
            </a:r>
            <a:r>
              <a:rPr lang="fr-FR" i="1">
                <a:solidFill>
                  <a:srgbClr val="7030A0"/>
                </a:solidFill>
              </a:rPr>
              <a:t>(Gran Sasso), </a:t>
            </a:r>
            <a:r>
              <a:rPr lang="fr-FR"/>
              <a:t>HESS </a:t>
            </a:r>
            <a:r>
              <a:rPr lang="fr-FR" i="1">
                <a:solidFill>
                  <a:srgbClr val="7030A0"/>
                </a:solidFill>
              </a:rPr>
              <a:t>(Namibie), </a:t>
            </a:r>
            <a:r>
              <a:rPr lang="fr-FR"/>
              <a:t>AMS </a:t>
            </a:r>
            <a:r>
              <a:rPr lang="fr-FR" i="1">
                <a:solidFill>
                  <a:srgbClr val="7030A0"/>
                </a:solidFill>
              </a:rPr>
              <a:t>(Station spatiale).</a:t>
            </a:r>
            <a:r>
              <a:rPr lang="fr-F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1285875" y="188913"/>
            <a:ext cx="7400925" cy="719137"/>
          </a:xfrm>
        </p:spPr>
        <p:txBody>
          <a:bodyPr/>
          <a:lstStyle/>
          <a:p>
            <a:r>
              <a:rPr lang="fr-FR" smtClean="0">
                <a:solidFill>
                  <a:schemeClr val="accent1"/>
                </a:solidFill>
                <a:latin typeface="Arial Narrow" pitchFamily="34" charset="0"/>
              </a:rPr>
              <a:t>Les services Techniques</a:t>
            </a:r>
          </a:p>
        </p:txBody>
      </p:sp>
      <p:sp>
        <p:nvSpPr>
          <p:cNvPr id="4" name="Espace réservé de la date 3"/>
          <p:cNvSpPr>
            <a:spLocks noGrp="1"/>
          </p:cNvSpPr>
          <p:nvPr>
            <p:ph type="dt" sz="quarter" idx="10"/>
          </p:nvPr>
        </p:nvSpPr>
        <p:spPr/>
        <p:txBody>
          <a:bodyPr/>
          <a:lstStyle/>
          <a:p>
            <a:pPr>
              <a:defRPr/>
            </a:pPr>
            <a:r>
              <a:rPr lang="fr-FR" b="1" smtClean="0">
                <a:solidFill>
                  <a:srgbClr val="00B0F0"/>
                </a:solidFill>
              </a:rPr>
              <a:t>11/03/2013</a:t>
            </a:r>
            <a:endParaRPr lang="fr-FR" b="1" dirty="0">
              <a:solidFill>
                <a:srgbClr val="00B0F0"/>
              </a:solidFill>
            </a:endParaRPr>
          </a:p>
        </p:txBody>
      </p:sp>
      <p:sp>
        <p:nvSpPr>
          <p:cNvPr id="5" name="Espace réservé du pied de page 4"/>
          <p:cNvSpPr>
            <a:spLocks noGrp="1"/>
          </p:cNvSpPr>
          <p:nvPr>
            <p:ph type="ftr" sz="quarter" idx="11"/>
          </p:nvPr>
        </p:nvSpPr>
        <p:spPr/>
        <p:txBody>
          <a:bodyPr/>
          <a:lstStyle/>
          <a:p>
            <a:pPr>
              <a:defRPr/>
            </a:pPr>
            <a:r>
              <a:rPr lang="fr-FR" b="1" smtClean="0">
                <a:solidFill>
                  <a:srgbClr val="FF0000"/>
                </a:solidFill>
              </a:rPr>
              <a:t>Présentation LAPP </a:t>
            </a:r>
            <a:endParaRPr lang="fr-FR" b="1" dirty="0">
              <a:solidFill>
                <a:srgbClr val="FF0000"/>
              </a:solidFill>
            </a:endParaRPr>
          </a:p>
        </p:txBody>
      </p:sp>
      <p:sp>
        <p:nvSpPr>
          <p:cNvPr id="6" name="Espace réservé du numéro de diapositive 5"/>
          <p:cNvSpPr>
            <a:spLocks noGrp="1"/>
          </p:cNvSpPr>
          <p:nvPr>
            <p:ph type="sldNum" sz="quarter" idx="12"/>
          </p:nvPr>
        </p:nvSpPr>
        <p:spPr/>
        <p:txBody>
          <a:bodyPr/>
          <a:lstStyle/>
          <a:p>
            <a:pPr>
              <a:defRPr/>
            </a:pPr>
            <a:fld id="{5DBB7C46-A518-49BC-A6EC-9B9E50E886CE}" type="slidenum">
              <a:rPr lang="fr-FR" smtClean="0"/>
              <a:pPr>
                <a:defRPr/>
              </a:pPr>
              <a:t>6</a:t>
            </a:fld>
            <a:endParaRPr lang="fr-FR"/>
          </a:p>
        </p:txBody>
      </p:sp>
      <p:pic>
        <p:nvPicPr>
          <p:cNvPr id="11270" name="Picture 8" descr="atlas_Assemblage_m08_3"/>
          <p:cNvPicPr>
            <a:picLocks noChangeAspect="1" noChangeArrowheads="1"/>
          </p:cNvPicPr>
          <p:nvPr/>
        </p:nvPicPr>
        <p:blipFill>
          <a:blip r:embed="rId2" cstate="print"/>
          <a:srcRect t="6122" b="5103"/>
          <a:stretch>
            <a:fillRect/>
          </a:stretch>
        </p:blipFill>
        <p:spPr bwMode="auto">
          <a:xfrm>
            <a:off x="755650" y="1628775"/>
            <a:ext cx="2703513" cy="1800225"/>
          </a:xfrm>
          <a:prstGeom prst="rect">
            <a:avLst/>
          </a:prstGeom>
          <a:noFill/>
          <a:ln w="9525">
            <a:noFill/>
            <a:miter lim="800000"/>
            <a:headEnd/>
            <a:tailEnd/>
          </a:ln>
        </p:spPr>
      </p:pic>
      <p:pic>
        <p:nvPicPr>
          <p:cNvPr id="11271" name="Picture 2" descr="http://irfu.cea.fr/Images/astImg/mr_387_1.jpg?reload=1256118700">
            <a:hlinkClick r:id="rId3"/>
          </p:cNvPr>
          <p:cNvPicPr>
            <a:picLocks noChangeAspect="1" noChangeArrowheads="1"/>
          </p:cNvPicPr>
          <p:nvPr/>
        </p:nvPicPr>
        <p:blipFill>
          <a:blip r:embed="rId4" cstate="print"/>
          <a:srcRect/>
          <a:stretch>
            <a:fillRect/>
          </a:stretch>
        </p:blipFill>
        <p:spPr bwMode="auto">
          <a:xfrm>
            <a:off x="6443663" y="4221163"/>
            <a:ext cx="2438400" cy="2000250"/>
          </a:xfrm>
          <a:prstGeom prst="rect">
            <a:avLst/>
          </a:prstGeom>
          <a:noFill/>
          <a:ln w="9525">
            <a:noFill/>
            <a:miter lim="800000"/>
            <a:headEnd/>
            <a:tailEnd/>
          </a:ln>
        </p:spPr>
      </p:pic>
      <p:pic>
        <p:nvPicPr>
          <p:cNvPr id="11272" name="Image 8" descr="ElectroniqueATLAS.jpg"/>
          <p:cNvPicPr>
            <a:picLocks noChangeAspect="1"/>
          </p:cNvPicPr>
          <p:nvPr/>
        </p:nvPicPr>
        <p:blipFill>
          <a:blip r:embed="rId5" cstate="print"/>
          <a:srcRect/>
          <a:stretch>
            <a:fillRect/>
          </a:stretch>
        </p:blipFill>
        <p:spPr bwMode="auto">
          <a:xfrm>
            <a:off x="3851275" y="1628775"/>
            <a:ext cx="2449513" cy="1800225"/>
          </a:xfrm>
          <a:prstGeom prst="rect">
            <a:avLst/>
          </a:prstGeom>
          <a:noFill/>
          <a:ln w="9525">
            <a:noFill/>
            <a:miter lim="800000"/>
            <a:headEnd/>
            <a:tailEnd/>
          </a:ln>
        </p:spPr>
      </p:pic>
      <p:pic>
        <p:nvPicPr>
          <p:cNvPr id="11273" name="Picture 7" descr="E:\Images\Nikon\29\Dsc_2198_mod1.jpg"/>
          <p:cNvPicPr>
            <a:picLocks noChangeAspect="1" noChangeArrowheads="1"/>
          </p:cNvPicPr>
          <p:nvPr/>
        </p:nvPicPr>
        <p:blipFill>
          <a:blip r:embed="rId6" cstate="print"/>
          <a:srcRect/>
          <a:stretch>
            <a:fillRect/>
          </a:stretch>
        </p:blipFill>
        <p:spPr bwMode="auto">
          <a:xfrm>
            <a:off x="6732588" y="1700213"/>
            <a:ext cx="2171700" cy="1649412"/>
          </a:xfrm>
          <a:prstGeom prst="rect">
            <a:avLst/>
          </a:prstGeom>
          <a:noFill/>
          <a:ln w="9525">
            <a:noFill/>
            <a:miter lim="800000"/>
            <a:headEnd/>
            <a:tailEnd/>
          </a:ln>
        </p:spPr>
      </p:pic>
      <p:sp>
        <p:nvSpPr>
          <p:cNvPr id="11274" name="ZoneTexte 10"/>
          <p:cNvSpPr txBox="1">
            <a:spLocks noChangeArrowheads="1"/>
          </p:cNvSpPr>
          <p:nvPr/>
        </p:nvSpPr>
        <p:spPr bwMode="auto">
          <a:xfrm>
            <a:off x="3492500" y="2349500"/>
            <a:ext cx="423863" cy="584200"/>
          </a:xfrm>
          <a:prstGeom prst="rect">
            <a:avLst/>
          </a:prstGeom>
          <a:noFill/>
          <a:ln w="9525">
            <a:noFill/>
            <a:miter lim="800000"/>
            <a:headEnd/>
            <a:tailEnd/>
          </a:ln>
        </p:spPr>
        <p:txBody>
          <a:bodyPr wrap="none">
            <a:spAutoFit/>
          </a:bodyPr>
          <a:lstStyle/>
          <a:p>
            <a:r>
              <a:rPr lang="fr-FR" sz="3200" b="1">
                <a:solidFill>
                  <a:srgbClr val="FF0000"/>
                </a:solidFill>
              </a:rPr>
              <a:t>+</a:t>
            </a:r>
          </a:p>
        </p:txBody>
      </p:sp>
      <p:sp>
        <p:nvSpPr>
          <p:cNvPr id="11275" name="Rectangle 11"/>
          <p:cNvSpPr>
            <a:spLocks noChangeArrowheads="1"/>
          </p:cNvSpPr>
          <p:nvPr/>
        </p:nvSpPr>
        <p:spPr bwMode="auto">
          <a:xfrm>
            <a:off x="6300788" y="2276475"/>
            <a:ext cx="423862" cy="585788"/>
          </a:xfrm>
          <a:prstGeom prst="rect">
            <a:avLst/>
          </a:prstGeom>
          <a:noFill/>
          <a:ln w="9525">
            <a:noFill/>
            <a:miter lim="800000"/>
            <a:headEnd/>
            <a:tailEnd/>
          </a:ln>
        </p:spPr>
        <p:txBody>
          <a:bodyPr wrap="none">
            <a:spAutoFit/>
          </a:bodyPr>
          <a:lstStyle/>
          <a:p>
            <a:r>
              <a:rPr lang="fr-FR" sz="3200" b="1">
                <a:solidFill>
                  <a:srgbClr val="FF0000"/>
                </a:solidFill>
              </a:rPr>
              <a:t>+</a:t>
            </a:r>
          </a:p>
        </p:txBody>
      </p:sp>
      <p:sp>
        <p:nvSpPr>
          <p:cNvPr id="11276" name="ZoneTexte 12"/>
          <p:cNvSpPr txBox="1">
            <a:spLocks noChangeArrowheads="1"/>
          </p:cNvSpPr>
          <p:nvPr/>
        </p:nvSpPr>
        <p:spPr bwMode="auto">
          <a:xfrm>
            <a:off x="468313" y="4797425"/>
            <a:ext cx="423862" cy="584200"/>
          </a:xfrm>
          <a:prstGeom prst="rect">
            <a:avLst/>
          </a:prstGeom>
          <a:noFill/>
          <a:ln w="9525">
            <a:noFill/>
            <a:miter lim="800000"/>
            <a:headEnd/>
            <a:tailEnd/>
          </a:ln>
        </p:spPr>
        <p:txBody>
          <a:bodyPr wrap="none">
            <a:spAutoFit/>
          </a:bodyPr>
          <a:lstStyle/>
          <a:p>
            <a:r>
              <a:rPr lang="fr-FR" sz="3200" b="1">
                <a:solidFill>
                  <a:srgbClr val="FF0000"/>
                </a:solidFill>
              </a:rPr>
              <a:t>+</a:t>
            </a:r>
          </a:p>
        </p:txBody>
      </p:sp>
      <p:pic>
        <p:nvPicPr>
          <p:cNvPr id="11277" name="Picture 4" descr="\\Lapp.in2p3.fr\dfs_lapp\HOME3\neyroud\Management\Rapport d'activite LAPP\2006-2008\INFO_Fig2.jpg"/>
          <p:cNvPicPr>
            <a:picLocks noChangeAspect="1" noChangeArrowheads="1"/>
          </p:cNvPicPr>
          <p:nvPr/>
        </p:nvPicPr>
        <p:blipFill>
          <a:blip r:embed="rId7" cstate="print"/>
          <a:srcRect/>
          <a:stretch>
            <a:fillRect/>
          </a:stretch>
        </p:blipFill>
        <p:spPr bwMode="auto">
          <a:xfrm>
            <a:off x="900113" y="4292600"/>
            <a:ext cx="2633662" cy="1903413"/>
          </a:xfrm>
          <a:prstGeom prst="rect">
            <a:avLst/>
          </a:prstGeom>
          <a:noFill/>
          <a:ln w="9525">
            <a:noFill/>
            <a:miter lim="800000"/>
            <a:headEnd/>
            <a:tailEnd/>
          </a:ln>
        </p:spPr>
      </p:pic>
      <p:pic>
        <p:nvPicPr>
          <p:cNvPr id="11278" name="Picture 2" descr="\\Lappfile2\informatique\MUST\Présentations\Photothèque_Must\Must 1.jpg"/>
          <p:cNvPicPr>
            <a:picLocks noChangeAspect="1" noChangeArrowheads="1"/>
          </p:cNvPicPr>
          <p:nvPr/>
        </p:nvPicPr>
        <p:blipFill>
          <a:blip r:embed="rId8" cstate="print"/>
          <a:srcRect/>
          <a:stretch>
            <a:fillRect/>
          </a:stretch>
        </p:blipFill>
        <p:spPr bwMode="auto">
          <a:xfrm>
            <a:off x="3995738" y="4292600"/>
            <a:ext cx="1439862" cy="1871663"/>
          </a:xfrm>
          <a:prstGeom prst="rect">
            <a:avLst/>
          </a:prstGeom>
          <a:noFill/>
          <a:ln w="9525">
            <a:noFill/>
            <a:miter lim="800000"/>
            <a:headEnd/>
            <a:tailEnd/>
          </a:ln>
        </p:spPr>
      </p:pic>
      <p:sp>
        <p:nvSpPr>
          <p:cNvPr id="11279" name="ZoneTexte 15"/>
          <p:cNvSpPr txBox="1">
            <a:spLocks noChangeArrowheads="1"/>
          </p:cNvSpPr>
          <p:nvPr/>
        </p:nvSpPr>
        <p:spPr bwMode="auto">
          <a:xfrm>
            <a:off x="3492500" y="4724400"/>
            <a:ext cx="423863" cy="585788"/>
          </a:xfrm>
          <a:prstGeom prst="rect">
            <a:avLst/>
          </a:prstGeom>
          <a:noFill/>
          <a:ln w="9525">
            <a:noFill/>
            <a:miter lim="800000"/>
            <a:headEnd/>
            <a:tailEnd/>
          </a:ln>
        </p:spPr>
        <p:txBody>
          <a:bodyPr wrap="none">
            <a:spAutoFit/>
          </a:bodyPr>
          <a:lstStyle/>
          <a:p>
            <a:r>
              <a:rPr lang="fr-FR" sz="3200" b="1">
                <a:solidFill>
                  <a:srgbClr val="FF0000"/>
                </a:solidFill>
              </a:rPr>
              <a:t>+</a:t>
            </a:r>
          </a:p>
        </p:txBody>
      </p:sp>
      <p:cxnSp>
        <p:nvCxnSpPr>
          <p:cNvPr id="19" name="Connecteur droit avec flèche 18"/>
          <p:cNvCxnSpPr/>
          <p:nvPr/>
        </p:nvCxnSpPr>
        <p:spPr>
          <a:xfrm>
            <a:off x="5580063" y="5084763"/>
            <a:ext cx="647700" cy="158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611188" y="908050"/>
            <a:ext cx="2952750" cy="64770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fr-FR" dirty="0">
                <a:latin typeface="Arial" pitchFamily="34" charset="0"/>
                <a:cs typeface="Arial" pitchFamily="34" charset="0"/>
              </a:rPr>
              <a:t>Mécanique: 24 </a:t>
            </a:r>
            <a:r>
              <a:rPr lang="fr-FR" dirty="0">
                <a:latin typeface="Arial" pitchFamily="34" charset="0"/>
              </a:rPr>
              <a:t>personnes dont 10 ingénieurs</a:t>
            </a:r>
            <a:r>
              <a:rPr lang="fr-FR" dirty="0"/>
              <a:t> </a:t>
            </a:r>
          </a:p>
        </p:txBody>
      </p:sp>
      <p:sp>
        <p:nvSpPr>
          <p:cNvPr id="21" name="ZoneTexte 20"/>
          <p:cNvSpPr txBox="1"/>
          <p:nvPr/>
        </p:nvSpPr>
        <p:spPr>
          <a:xfrm>
            <a:off x="4859338" y="908050"/>
            <a:ext cx="3025775" cy="64770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fr-FR" dirty="0">
                <a:latin typeface="Arial" pitchFamily="34" charset="0"/>
                <a:cs typeface="Arial" pitchFamily="34" charset="0"/>
              </a:rPr>
              <a:t>Electronique: 19 </a:t>
            </a:r>
            <a:r>
              <a:rPr lang="fr-FR" dirty="0">
                <a:latin typeface="Arial" pitchFamily="34" charset="0"/>
              </a:rPr>
              <a:t>personnes dont 14 ingénieurs</a:t>
            </a:r>
            <a:r>
              <a:rPr lang="fr-FR" dirty="0"/>
              <a:t> </a:t>
            </a:r>
          </a:p>
        </p:txBody>
      </p:sp>
      <p:sp>
        <p:nvSpPr>
          <p:cNvPr id="22" name="ZoneTexte 21"/>
          <p:cNvSpPr txBox="1"/>
          <p:nvPr/>
        </p:nvSpPr>
        <p:spPr>
          <a:xfrm>
            <a:off x="2051050" y="3573463"/>
            <a:ext cx="3025775" cy="64611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fr-FR" dirty="0">
                <a:latin typeface="Arial" pitchFamily="34" charset="0"/>
                <a:cs typeface="Arial" pitchFamily="34" charset="0"/>
              </a:rPr>
              <a:t>Informatique: 21 </a:t>
            </a:r>
            <a:r>
              <a:rPr lang="fr-FR" dirty="0">
                <a:latin typeface="Arial" pitchFamily="34" charset="0"/>
              </a:rPr>
              <a:t>personnes dont 15 ingénieurs</a:t>
            </a:r>
            <a:r>
              <a:rPr lang="fr-FR" dirty="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3" descr="Courbe.jpg"/>
          <p:cNvPicPr>
            <a:picLocks noChangeAspect="1"/>
          </p:cNvPicPr>
          <p:nvPr/>
        </p:nvPicPr>
        <p:blipFill>
          <a:blip r:embed="rId2" cstate="print"/>
          <a:srcRect/>
          <a:stretch>
            <a:fillRect/>
          </a:stretch>
        </p:blipFill>
        <p:spPr bwMode="auto">
          <a:xfrm>
            <a:off x="125413" y="71438"/>
            <a:ext cx="928687" cy="6715125"/>
          </a:xfrm>
          <a:prstGeom prst="rect">
            <a:avLst/>
          </a:prstGeom>
          <a:noFill/>
          <a:ln w="9525">
            <a:noFill/>
            <a:miter lim="800000"/>
            <a:headEnd/>
            <a:tailEnd/>
          </a:ln>
        </p:spPr>
      </p:pic>
      <p:sp>
        <p:nvSpPr>
          <p:cNvPr id="2" name="Titre 1"/>
          <p:cNvSpPr>
            <a:spLocks noGrp="1"/>
          </p:cNvSpPr>
          <p:nvPr>
            <p:ph type="title"/>
          </p:nvPr>
        </p:nvSpPr>
        <p:spPr>
          <a:xfrm>
            <a:off x="2357422" y="274638"/>
            <a:ext cx="6329378" cy="1143000"/>
          </a:xfrm>
        </p:spPr>
        <p:txBody>
          <a:bodyPr/>
          <a:lstStyle/>
          <a:p>
            <a:pPr eaLnBrk="1" hangingPunct="1"/>
            <a:r>
              <a:rPr lang="en-US" dirty="0" smtClean="0">
                <a:solidFill>
                  <a:schemeClr val="accent1"/>
                </a:solidFill>
                <a:latin typeface="Arial Narrow" pitchFamily="34" charset="0"/>
              </a:rPr>
              <a:t>La physique </a:t>
            </a:r>
            <a:r>
              <a:rPr lang="en-US" dirty="0" err="1" smtClean="0">
                <a:solidFill>
                  <a:schemeClr val="accent1"/>
                </a:solidFill>
                <a:latin typeface="Arial Narrow" pitchFamily="34" charset="0"/>
              </a:rPr>
              <a:t>théorique</a:t>
            </a:r>
            <a:endParaRPr lang="fr-FR" dirty="0">
              <a:solidFill>
                <a:schemeClr val="accent1"/>
              </a:solidFill>
              <a:latin typeface="Arial Narrow" pitchFamily="34" charset="0"/>
            </a:endParaRPr>
          </a:p>
        </p:txBody>
      </p:sp>
      <p:sp>
        <p:nvSpPr>
          <p:cNvPr id="3" name="Espace réservé du contenu 2"/>
          <p:cNvSpPr>
            <a:spLocks noGrp="1"/>
          </p:cNvSpPr>
          <p:nvPr>
            <p:ph idx="1"/>
          </p:nvPr>
        </p:nvSpPr>
        <p:spPr>
          <a:xfrm>
            <a:off x="611560" y="1500174"/>
            <a:ext cx="4746258" cy="4500594"/>
          </a:xfrm>
        </p:spPr>
        <p:txBody>
          <a:bodyPr>
            <a:normAutofit lnSpcReduction="10000"/>
          </a:bodyPr>
          <a:lstStyle/>
          <a:p>
            <a:pPr marL="342900" lvl="1" indent="-342900">
              <a:buNone/>
            </a:pPr>
            <a:r>
              <a:rPr lang="fr-FR" sz="2400" dirty="0" smtClean="0">
                <a:latin typeface="Arial Narrow" pitchFamily="34" charset="0"/>
              </a:rPr>
              <a:t>Le LAPP abrite dans ses murs un important  groupe de physique théorique, le </a:t>
            </a:r>
            <a:r>
              <a:rPr lang="fr-FR" sz="2400" b="1" dirty="0" smtClean="0">
                <a:latin typeface="Arial Narrow" pitchFamily="34" charset="0"/>
              </a:rPr>
              <a:t>LAPTH  </a:t>
            </a:r>
            <a:r>
              <a:rPr lang="fr-FR" sz="2400" dirty="0" smtClean="0">
                <a:latin typeface="Arial Narrow" pitchFamily="34" charset="0"/>
              </a:rPr>
              <a:t>(~40 personnes</a:t>
            </a:r>
          </a:p>
          <a:p>
            <a:pPr marL="342900" lvl="1" indent="-342900">
              <a:buFont typeface="Arial" pitchFamily="34" charset="0"/>
              <a:buChar char="•"/>
            </a:pPr>
            <a:r>
              <a:rPr lang="fr-FR" sz="2400" dirty="0" smtClean="0">
                <a:latin typeface="Arial Narrow" pitchFamily="34" charset="0"/>
              </a:rPr>
              <a:t>Les théoriciens construisent des modèles et prédisent des effets que les expérimentateurs cherchent à mesurer</a:t>
            </a:r>
          </a:p>
          <a:p>
            <a:pPr marL="342900" lvl="1" indent="-342900">
              <a:buFont typeface="Arial" pitchFamily="34" charset="0"/>
              <a:buChar char="•"/>
            </a:pPr>
            <a:r>
              <a:rPr lang="fr-FR" sz="2400" dirty="0" smtClean="0">
                <a:latin typeface="Arial Narrow" pitchFamily="34" charset="0"/>
              </a:rPr>
              <a:t>Parfois c’est le contraire: les théoriciens doivent modifier leurs modèles ou en créer de nouveaux pour interpréter les résultats des expérimentateurs</a:t>
            </a:r>
          </a:p>
          <a:p>
            <a:pPr marL="342900" lvl="1" indent="-342900">
              <a:buFont typeface="Arial" pitchFamily="34" charset="0"/>
              <a:buChar char="•"/>
            </a:pPr>
            <a:endParaRPr lang="fr-FR" sz="2000" dirty="0"/>
          </a:p>
          <a:p>
            <a:pPr marL="342900" lvl="1" indent="-342900">
              <a:buFont typeface="Arial" pitchFamily="34" charset="0"/>
              <a:buChar char="•"/>
            </a:pPr>
            <a:endParaRPr lang="fr-FR" sz="2000" dirty="0" smtClean="0"/>
          </a:p>
          <a:p>
            <a:pPr marL="342900" lvl="1" indent="-342900">
              <a:buFont typeface="Arial" pitchFamily="34" charset="0"/>
              <a:buChar char="•"/>
            </a:pPr>
            <a:endParaRPr lang="fr-FR" sz="2000" dirty="0" smtClean="0">
              <a:latin typeface="Calibri" pitchFamily="34" charset="0"/>
            </a:endParaRPr>
          </a:p>
          <a:p>
            <a:pPr marL="342900" lvl="1" indent="-342900">
              <a:buFont typeface="Arial" pitchFamily="34" charset="0"/>
              <a:buChar char="•"/>
            </a:pPr>
            <a:endParaRPr lang="fr-FR" sz="2000" b="1" dirty="0" smtClean="0"/>
          </a:p>
        </p:txBody>
      </p:sp>
      <p:sp>
        <p:nvSpPr>
          <p:cNvPr id="4" name="Espace réservé du pied de page 3"/>
          <p:cNvSpPr>
            <a:spLocks noGrp="1"/>
          </p:cNvSpPr>
          <p:nvPr>
            <p:ph type="ftr" sz="quarter" idx="11"/>
          </p:nvPr>
        </p:nvSpPr>
        <p:spPr/>
        <p:txBody>
          <a:bodyPr/>
          <a:lstStyle/>
          <a:p>
            <a:pPr>
              <a:defRPr/>
            </a:pPr>
            <a:r>
              <a:rPr lang="fr-FR" b="1" dirty="0" smtClean="0">
                <a:solidFill>
                  <a:srgbClr val="FF0000"/>
                </a:solidFill>
              </a:rPr>
              <a:t>Présentation LAPP </a:t>
            </a:r>
            <a:endParaRPr lang="fr-FR" b="1" dirty="0">
              <a:solidFill>
                <a:srgbClr val="FF0000"/>
              </a:solidFill>
            </a:endParaRPr>
          </a:p>
        </p:txBody>
      </p:sp>
      <p:sp>
        <p:nvSpPr>
          <p:cNvPr id="5" name="Espace réservé du numéro de diapositive 4"/>
          <p:cNvSpPr>
            <a:spLocks noGrp="1"/>
          </p:cNvSpPr>
          <p:nvPr>
            <p:ph type="sldNum" sz="quarter" idx="12"/>
          </p:nvPr>
        </p:nvSpPr>
        <p:spPr/>
        <p:txBody>
          <a:bodyPr/>
          <a:lstStyle/>
          <a:p>
            <a:pPr>
              <a:defRPr/>
            </a:pPr>
            <a:fld id="{C3C0A238-3F66-490F-ADDC-7C414ED936D2}" type="slidenum">
              <a:rPr lang="fr-FR" smtClean="0"/>
              <a:pPr>
                <a:defRPr/>
              </a:pPr>
              <a:t>7</a:t>
            </a:fld>
            <a:endParaRPr lang="fr-FR" dirty="0"/>
          </a:p>
        </p:txBody>
      </p:sp>
      <p:pic>
        <p:nvPicPr>
          <p:cNvPr id="8" name="Image 7" descr="logolapp.JPG"/>
          <p:cNvPicPr>
            <a:picLocks noChangeAspect="1"/>
          </p:cNvPicPr>
          <p:nvPr/>
        </p:nvPicPr>
        <p:blipFill>
          <a:blip r:embed="rId3" cstate="print"/>
          <a:stretch>
            <a:fillRect/>
          </a:stretch>
        </p:blipFill>
        <p:spPr>
          <a:xfrm>
            <a:off x="571472" y="6286520"/>
            <a:ext cx="710431" cy="420996"/>
          </a:xfrm>
          <a:prstGeom prst="rect">
            <a:avLst/>
          </a:prstGeom>
        </p:spPr>
      </p:pic>
      <p:pic>
        <p:nvPicPr>
          <p:cNvPr id="1031" name="Picture 7" descr="LOGO_LAPTH_RVB_5cm"/>
          <p:cNvPicPr>
            <a:picLocks noChangeAspect="1" noChangeArrowheads="1"/>
          </p:cNvPicPr>
          <p:nvPr/>
        </p:nvPicPr>
        <p:blipFill>
          <a:blip r:embed="rId4" cstate="print"/>
          <a:srcRect/>
          <a:stretch>
            <a:fillRect/>
          </a:stretch>
        </p:blipFill>
        <p:spPr bwMode="auto">
          <a:xfrm>
            <a:off x="1071538" y="214290"/>
            <a:ext cx="1600200" cy="1057275"/>
          </a:xfrm>
          <a:prstGeom prst="rect">
            <a:avLst/>
          </a:prstGeom>
          <a:noFill/>
          <a:ln w="9525">
            <a:noFill/>
            <a:miter lim="800000"/>
            <a:headEnd/>
            <a:tailEnd/>
          </a:ln>
        </p:spPr>
      </p:pic>
      <p:pic>
        <p:nvPicPr>
          <p:cNvPr id="12" name="Image 11" descr="Equation_01.jpg"/>
          <p:cNvPicPr>
            <a:picLocks noChangeAspect="1"/>
          </p:cNvPicPr>
          <p:nvPr/>
        </p:nvPicPr>
        <p:blipFill>
          <a:blip r:embed="rId5" cstate="print"/>
          <a:stretch>
            <a:fillRect/>
          </a:stretch>
        </p:blipFill>
        <p:spPr>
          <a:xfrm>
            <a:off x="5510784" y="1285860"/>
            <a:ext cx="3219709" cy="4786346"/>
          </a:xfrm>
          <a:prstGeom prst="rect">
            <a:avLst/>
          </a:prstGeom>
        </p:spPr>
      </p:pic>
      <p:sp>
        <p:nvSpPr>
          <p:cNvPr id="10" name="Espace réservé de la date 9"/>
          <p:cNvSpPr>
            <a:spLocks noGrp="1"/>
          </p:cNvSpPr>
          <p:nvPr>
            <p:ph type="dt" sz="half" idx="10"/>
          </p:nvPr>
        </p:nvSpPr>
        <p:spPr/>
        <p:txBody>
          <a:bodyPr/>
          <a:lstStyle/>
          <a:p>
            <a:pPr>
              <a:defRPr/>
            </a:pPr>
            <a:r>
              <a:rPr lang="fr-FR" b="1" smtClean="0">
                <a:solidFill>
                  <a:srgbClr val="00B0F0"/>
                </a:solidFill>
              </a:rPr>
              <a:t>11/03/2013</a:t>
            </a:r>
            <a:endParaRPr lang="fr-FR" b="1" dirty="0">
              <a:solidFill>
                <a:srgbClr val="00B0F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5875" y="274638"/>
            <a:ext cx="7400925" cy="994122"/>
          </a:xfrm>
        </p:spPr>
        <p:txBody>
          <a:bodyPr/>
          <a:lstStyle/>
          <a:p>
            <a:r>
              <a:rPr lang="fr-FR" dirty="0" smtClean="0">
                <a:solidFill>
                  <a:schemeClr val="accent1"/>
                </a:solidFill>
                <a:latin typeface="Arial Narrow" pitchFamily="34" charset="0"/>
              </a:rPr>
              <a:t>Exemple: le modèle standard</a:t>
            </a:r>
            <a:br>
              <a:rPr lang="fr-FR" dirty="0" smtClean="0">
                <a:solidFill>
                  <a:schemeClr val="accent1"/>
                </a:solidFill>
                <a:latin typeface="Arial Narrow" pitchFamily="34" charset="0"/>
              </a:rPr>
            </a:br>
            <a:r>
              <a:rPr lang="fr-FR" sz="2000" b="1" i="1" dirty="0" smtClean="0">
                <a:solidFill>
                  <a:srgbClr val="FF0000"/>
                </a:solidFill>
                <a:latin typeface="Arial Narrow" pitchFamily="34" charset="0"/>
              </a:rPr>
              <a:t>voir présentation </a:t>
            </a:r>
            <a:r>
              <a:rPr lang="fr-FR" sz="2000" b="1" i="1" dirty="0" err="1" smtClean="0">
                <a:solidFill>
                  <a:srgbClr val="FF0000"/>
                </a:solidFill>
                <a:latin typeface="Arial Narrow" pitchFamily="34" charset="0"/>
              </a:rPr>
              <a:t>V.Poireau</a:t>
            </a:r>
            <a:endParaRPr lang="fr-FR" sz="2000" b="1" i="1" dirty="0">
              <a:solidFill>
                <a:srgbClr val="FF0000"/>
              </a:solidFill>
              <a:latin typeface="Arial Narrow" pitchFamily="34" charset="0"/>
            </a:endParaRPr>
          </a:p>
        </p:txBody>
      </p:sp>
      <p:sp>
        <p:nvSpPr>
          <p:cNvPr id="4" name="Espace réservé du pied de page 3"/>
          <p:cNvSpPr>
            <a:spLocks noGrp="1"/>
          </p:cNvSpPr>
          <p:nvPr>
            <p:ph type="ftr" sz="quarter" idx="11"/>
          </p:nvPr>
        </p:nvSpPr>
        <p:spPr/>
        <p:txBody>
          <a:bodyPr/>
          <a:lstStyle/>
          <a:p>
            <a:pPr>
              <a:defRPr/>
            </a:pPr>
            <a:r>
              <a:rPr lang="fr-FR" b="1" dirty="0" smtClean="0">
                <a:solidFill>
                  <a:srgbClr val="FF0000"/>
                </a:solidFill>
              </a:rPr>
              <a:t>Présentation LAPP </a:t>
            </a:r>
            <a:endParaRPr lang="fr-FR" b="1" dirty="0">
              <a:solidFill>
                <a:srgbClr val="FF0000"/>
              </a:solidFill>
            </a:endParaRPr>
          </a:p>
        </p:txBody>
      </p:sp>
      <p:sp>
        <p:nvSpPr>
          <p:cNvPr id="5" name="Espace réservé du numéro de diapositive 4"/>
          <p:cNvSpPr>
            <a:spLocks noGrp="1"/>
          </p:cNvSpPr>
          <p:nvPr>
            <p:ph type="sldNum" sz="quarter" idx="12"/>
          </p:nvPr>
        </p:nvSpPr>
        <p:spPr/>
        <p:txBody>
          <a:bodyPr/>
          <a:lstStyle/>
          <a:p>
            <a:pPr>
              <a:defRPr/>
            </a:pPr>
            <a:fld id="{C3C0A238-3F66-490F-ADDC-7C414ED936D2}" type="slidenum">
              <a:rPr lang="fr-FR" smtClean="0"/>
              <a:pPr>
                <a:defRPr/>
              </a:pPr>
              <a:t>8</a:t>
            </a:fld>
            <a:endParaRPr lang="fr-FR" dirty="0"/>
          </a:p>
        </p:txBody>
      </p:sp>
      <p:sp>
        <p:nvSpPr>
          <p:cNvPr id="10" name="ZoneTexte 9"/>
          <p:cNvSpPr txBox="1"/>
          <p:nvPr/>
        </p:nvSpPr>
        <p:spPr>
          <a:xfrm>
            <a:off x="214282" y="1142984"/>
            <a:ext cx="4286280" cy="646331"/>
          </a:xfrm>
          <a:prstGeom prst="rect">
            <a:avLst/>
          </a:prstGeom>
          <a:noFill/>
        </p:spPr>
        <p:txBody>
          <a:bodyPr wrap="square" rtlCol="0">
            <a:spAutoFit/>
          </a:bodyPr>
          <a:lstStyle/>
          <a:p>
            <a:endParaRPr lang="en-US" dirty="0" smtClean="0"/>
          </a:p>
          <a:p>
            <a:endParaRPr lang="fr-FR" dirty="0"/>
          </a:p>
        </p:txBody>
      </p:sp>
      <p:pic>
        <p:nvPicPr>
          <p:cNvPr id="11" name="Picture 5"/>
          <p:cNvPicPr>
            <a:picLocks noChangeAspect="1" noChangeArrowheads="1"/>
          </p:cNvPicPr>
          <p:nvPr/>
        </p:nvPicPr>
        <p:blipFill>
          <a:blip r:embed="rId3" cstate="print"/>
          <a:srcRect/>
          <a:stretch>
            <a:fillRect/>
          </a:stretch>
        </p:blipFill>
        <p:spPr bwMode="auto">
          <a:xfrm>
            <a:off x="428596" y="1285861"/>
            <a:ext cx="3546896" cy="4286279"/>
          </a:xfrm>
          <a:prstGeom prst="rect">
            <a:avLst/>
          </a:prstGeom>
          <a:noFill/>
          <a:ln w="9525">
            <a:noFill/>
            <a:miter lim="800000"/>
            <a:headEnd/>
            <a:tailEnd/>
          </a:ln>
          <a:effectLst/>
        </p:spPr>
      </p:pic>
      <p:sp>
        <p:nvSpPr>
          <p:cNvPr id="8" name="Text Box 13"/>
          <p:cNvSpPr txBox="1">
            <a:spLocks noChangeArrowheads="1"/>
          </p:cNvSpPr>
          <p:nvPr/>
        </p:nvSpPr>
        <p:spPr bwMode="auto">
          <a:xfrm>
            <a:off x="4143372" y="1285860"/>
            <a:ext cx="5000628" cy="4985980"/>
          </a:xfrm>
          <a:prstGeom prst="rect">
            <a:avLst/>
          </a:prstGeom>
          <a:noFill/>
          <a:ln w="9525">
            <a:noFill/>
            <a:miter lim="800000"/>
            <a:headEnd/>
            <a:tailEnd/>
          </a:ln>
        </p:spPr>
        <p:txBody>
          <a:bodyPr wrap="square">
            <a:spAutoFit/>
          </a:bodyPr>
          <a:lstStyle/>
          <a:p>
            <a:r>
              <a:rPr lang="fr-FR" sz="2400" b="1" dirty="0" smtClean="0">
                <a:latin typeface="Arial Narrow" pitchFamily="34" charset="0"/>
                <a:cs typeface="Arial" pitchFamily="34" charset="0"/>
              </a:rPr>
              <a:t>Dans l'état actuel de nos connaissances, l'organisation de la matière est décrite par le </a:t>
            </a:r>
            <a:r>
              <a:rPr lang="fr-FR" sz="2400" b="1" dirty="0" smtClean="0">
                <a:solidFill>
                  <a:srgbClr val="FF0000"/>
                </a:solidFill>
                <a:latin typeface="Arial Narrow" pitchFamily="34" charset="0"/>
                <a:cs typeface="Arial" pitchFamily="34" charset="0"/>
              </a:rPr>
              <a:t>modèle standard </a:t>
            </a:r>
          </a:p>
          <a:p>
            <a:pPr>
              <a:buFont typeface="Arial" pitchFamily="34" charset="0"/>
              <a:buChar char="•"/>
            </a:pPr>
            <a:r>
              <a:rPr lang="en-GB" sz="2400" b="1" dirty="0" smtClean="0">
                <a:solidFill>
                  <a:srgbClr val="0070C0"/>
                </a:solidFill>
                <a:latin typeface="Arial Narrow" pitchFamily="34" charset="0"/>
                <a:cs typeface="Arial" pitchFamily="34" charset="0"/>
              </a:rPr>
              <a:t> Interactions </a:t>
            </a:r>
            <a:r>
              <a:rPr lang="en-GB" sz="2400" b="1" dirty="0" err="1" smtClean="0">
                <a:solidFill>
                  <a:srgbClr val="0070C0"/>
                </a:solidFill>
                <a:latin typeface="Arial Narrow" pitchFamily="34" charset="0"/>
                <a:cs typeface="Arial" pitchFamily="34" charset="0"/>
              </a:rPr>
              <a:t>électromagnétique</a:t>
            </a:r>
            <a:r>
              <a:rPr lang="en-GB" sz="2400" b="1" dirty="0" smtClean="0">
                <a:solidFill>
                  <a:srgbClr val="0070C0"/>
                </a:solidFill>
                <a:latin typeface="Arial Narrow" pitchFamily="34" charset="0"/>
                <a:cs typeface="Arial" pitchFamily="34" charset="0"/>
              </a:rPr>
              <a:t>, </a:t>
            </a:r>
            <a:r>
              <a:rPr lang="en-GB" sz="2400" b="1" dirty="0" err="1" smtClean="0">
                <a:solidFill>
                  <a:srgbClr val="0070C0"/>
                </a:solidFill>
                <a:latin typeface="Arial Narrow" pitchFamily="34" charset="0"/>
                <a:cs typeface="Arial" pitchFamily="34" charset="0"/>
              </a:rPr>
              <a:t>faible</a:t>
            </a:r>
            <a:r>
              <a:rPr lang="en-GB" sz="2400" b="1" dirty="0" smtClean="0">
                <a:solidFill>
                  <a:srgbClr val="0070C0"/>
                </a:solidFill>
                <a:latin typeface="Arial Narrow" pitchFamily="34" charset="0"/>
                <a:cs typeface="Arial" pitchFamily="34" charset="0"/>
              </a:rPr>
              <a:t> et forte </a:t>
            </a:r>
          </a:p>
          <a:p>
            <a:pPr>
              <a:buFont typeface="Arial" pitchFamily="34" charset="0"/>
              <a:buChar char="•"/>
            </a:pPr>
            <a:r>
              <a:rPr lang="en-GB" sz="2400" b="1" dirty="0" smtClean="0">
                <a:solidFill>
                  <a:srgbClr val="0070C0"/>
                </a:solidFill>
                <a:latin typeface="Arial Narrow" pitchFamily="34" charset="0"/>
                <a:cs typeface="Arial" pitchFamily="34" charset="0"/>
              </a:rPr>
              <a:t> 12 </a:t>
            </a:r>
            <a:r>
              <a:rPr lang="en-GB" sz="2400" b="1" dirty="0" err="1">
                <a:solidFill>
                  <a:srgbClr val="0070C0"/>
                </a:solidFill>
                <a:latin typeface="Arial Narrow" pitchFamily="34" charset="0"/>
                <a:cs typeface="Arial" pitchFamily="34" charset="0"/>
              </a:rPr>
              <a:t>particules</a:t>
            </a:r>
            <a:r>
              <a:rPr lang="en-GB" sz="2400" b="1" dirty="0">
                <a:solidFill>
                  <a:srgbClr val="0070C0"/>
                </a:solidFill>
                <a:latin typeface="Arial Narrow" pitchFamily="34" charset="0"/>
                <a:cs typeface="Arial" pitchFamily="34" charset="0"/>
              </a:rPr>
              <a:t> </a:t>
            </a:r>
            <a:r>
              <a:rPr lang="en-GB" sz="2400" b="1" dirty="0" err="1">
                <a:solidFill>
                  <a:srgbClr val="0070C0"/>
                </a:solidFill>
                <a:latin typeface="Arial Narrow" pitchFamily="34" charset="0"/>
                <a:cs typeface="Arial" pitchFamily="34" charset="0"/>
              </a:rPr>
              <a:t>élémentaires</a:t>
            </a:r>
            <a:r>
              <a:rPr lang="en-GB" sz="2400" b="1" dirty="0">
                <a:solidFill>
                  <a:srgbClr val="0070C0"/>
                </a:solidFill>
                <a:latin typeface="Arial Narrow" pitchFamily="34" charset="0"/>
                <a:cs typeface="Arial" pitchFamily="34" charset="0"/>
              </a:rPr>
              <a:t> </a:t>
            </a:r>
            <a:r>
              <a:rPr lang="en-GB" sz="2400" b="1" dirty="0" err="1">
                <a:solidFill>
                  <a:srgbClr val="0070C0"/>
                </a:solidFill>
                <a:latin typeface="Arial Narrow" pitchFamily="34" charset="0"/>
                <a:cs typeface="Arial" pitchFamily="34" charset="0"/>
              </a:rPr>
              <a:t>classées</a:t>
            </a:r>
            <a:r>
              <a:rPr lang="en-GB" sz="2400" b="1" dirty="0">
                <a:solidFill>
                  <a:srgbClr val="0070C0"/>
                </a:solidFill>
                <a:latin typeface="Arial Narrow" pitchFamily="34" charset="0"/>
                <a:cs typeface="Arial" pitchFamily="34" charset="0"/>
              </a:rPr>
              <a:t> en 3 </a:t>
            </a:r>
            <a:r>
              <a:rPr lang="en-GB" sz="2400" b="1" dirty="0" err="1">
                <a:solidFill>
                  <a:srgbClr val="0070C0"/>
                </a:solidFill>
                <a:latin typeface="Arial Narrow" pitchFamily="34" charset="0"/>
                <a:cs typeface="Arial" pitchFamily="34" charset="0"/>
              </a:rPr>
              <a:t>familles</a:t>
            </a:r>
            <a:r>
              <a:rPr lang="en-GB" sz="2400" i="1" dirty="0" smtClean="0">
                <a:solidFill>
                  <a:schemeClr val="accent2"/>
                </a:solidFill>
                <a:latin typeface="Arial Narrow" pitchFamily="34" charset="0"/>
                <a:cs typeface="Arial" pitchFamily="34" charset="0"/>
              </a:rPr>
              <a:t>. (+ </a:t>
            </a:r>
            <a:r>
              <a:rPr lang="en-GB" sz="2400" i="1" dirty="0" err="1" smtClean="0">
                <a:solidFill>
                  <a:schemeClr val="accent2"/>
                </a:solidFill>
                <a:latin typeface="Arial Narrow" pitchFamily="34" charset="0"/>
                <a:cs typeface="Arial" pitchFamily="34" charset="0"/>
              </a:rPr>
              <a:t>antiparticules</a:t>
            </a:r>
            <a:r>
              <a:rPr lang="en-GB" sz="2400" i="1" dirty="0" smtClean="0">
                <a:solidFill>
                  <a:schemeClr val="accent2"/>
                </a:solidFill>
                <a:latin typeface="Arial Narrow" pitchFamily="34" charset="0"/>
                <a:cs typeface="Arial" pitchFamily="34" charset="0"/>
              </a:rPr>
              <a:t> </a:t>
            </a:r>
            <a:r>
              <a:rPr lang="en-GB" sz="2400" i="1" dirty="0" err="1" smtClean="0">
                <a:solidFill>
                  <a:schemeClr val="accent2"/>
                </a:solidFill>
                <a:latin typeface="Arial Narrow" pitchFamily="34" charset="0"/>
                <a:cs typeface="Arial" pitchFamily="34" charset="0"/>
              </a:rPr>
              <a:t>associées</a:t>
            </a:r>
            <a:r>
              <a:rPr lang="en-GB" sz="2400" i="1" dirty="0" smtClean="0">
                <a:solidFill>
                  <a:schemeClr val="accent2"/>
                </a:solidFill>
                <a:latin typeface="Arial Narrow" pitchFamily="34" charset="0"/>
                <a:cs typeface="Arial" pitchFamily="34" charset="0"/>
              </a:rPr>
              <a:t>) </a:t>
            </a:r>
            <a:endParaRPr lang="en-GB" sz="2400" i="1" dirty="0" smtClean="0">
              <a:solidFill>
                <a:schemeClr val="accent2"/>
              </a:solidFill>
              <a:latin typeface="Arial Narrow" pitchFamily="34" charset="0"/>
              <a:cs typeface="Arial" pitchFamily="34" charset="0"/>
              <a:sym typeface="Symbol" pitchFamily="18" charset="2"/>
            </a:endParaRPr>
          </a:p>
          <a:p>
            <a:r>
              <a:rPr lang="en-GB" dirty="0" smtClean="0">
                <a:latin typeface="Arial" pitchFamily="34" charset="0"/>
                <a:cs typeface="Arial" pitchFamily="34" charset="0"/>
                <a:sym typeface="Symbol" pitchFamily="18" charset="2"/>
              </a:rPr>
              <a:t> </a:t>
            </a:r>
            <a:r>
              <a:rPr lang="en-GB" dirty="0">
                <a:latin typeface="Arial" pitchFamily="34" charset="0"/>
                <a:cs typeface="Arial" pitchFamily="34" charset="0"/>
                <a:sym typeface="Symbol" pitchFamily="18" charset="2"/>
              </a:rPr>
              <a:t>La première </a:t>
            </a:r>
            <a:r>
              <a:rPr lang="en-GB" dirty="0" err="1">
                <a:latin typeface="Arial" pitchFamily="34" charset="0"/>
                <a:cs typeface="Arial" pitchFamily="34" charset="0"/>
                <a:sym typeface="Symbol" pitchFamily="18" charset="2"/>
              </a:rPr>
              <a:t>famille</a:t>
            </a:r>
            <a:r>
              <a:rPr lang="en-GB" dirty="0">
                <a:latin typeface="Arial" pitchFamily="34" charset="0"/>
                <a:cs typeface="Arial" pitchFamily="34" charset="0"/>
                <a:sym typeface="Symbol" pitchFamily="18" charset="2"/>
              </a:rPr>
              <a:t> </a:t>
            </a:r>
            <a:r>
              <a:rPr lang="en-GB" dirty="0" err="1">
                <a:latin typeface="Arial" pitchFamily="34" charset="0"/>
                <a:cs typeface="Arial" pitchFamily="34" charset="0"/>
                <a:sym typeface="Symbol" pitchFamily="18" charset="2"/>
              </a:rPr>
              <a:t>rassemble</a:t>
            </a:r>
            <a:r>
              <a:rPr lang="en-GB" dirty="0">
                <a:latin typeface="Arial" pitchFamily="34" charset="0"/>
                <a:cs typeface="Arial" pitchFamily="34" charset="0"/>
                <a:sym typeface="Symbol" pitchFamily="18" charset="2"/>
              </a:rPr>
              <a:t> les </a:t>
            </a:r>
            <a:r>
              <a:rPr lang="en-GB" dirty="0" err="1">
                <a:latin typeface="Arial" pitchFamily="34" charset="0"/>
                <a:cs typeface="Arial" pitchFamily="34" charset="0"/>
                <a:sym typeface="Symbol" pitchFamily="18" charset="2"/>
              </a:rPr>
              <a:t>particules</a:t>
            </a:r>
            <a:r>
              <a:rPr lang="en-GB" dirty="0">
                <a:latin typeface="Arial" pitchFamily="34" charset="0"/>
                <a:cs typeface="Arial" pitchFamily="34" charset="0"/>
                <a:sym typeface="Symbol" pitchFamily="18" charset="2"/>
              </a:rPr>
              <a:t> </a:t>
            </a:r>
            <a:r>
              <a:rPr lang="en-GB" dirty="0" err="1">
                <a:latin typeface="Arial" pitchFamily="34" charset="0"/>
                <a:cs typeface="Arial" pitchFamily="34" charset="0"/>
                <a:sym typeface="Symbol" pitchFamily="18" charset="2"/>
              </a:rPr>
              <a:t>constitutives</a:t>
            </a:r>
            <a:r>
              <a:rPr lang="en-GB" dirty="0">
                <a:latin typeface="Arial" pitchFamily="34" charset="0"/>
                <a:cs typeface="Arial" pitchFamily="34" charset="0"/>
                <a:sym typeface="Symbol" pitchFamily="18" charset="2"/>
              </a:rPr>
              <a:t> de la </a:t>
            </a:r>
            <a:r>
              <a:rPr lang="en-GB" dirty="0" err="1">
                <a:latin typeface="Arial" pitchFamily="34" charset="0"/>
                <a:cs typeface="Arial" pitchFamily="34" charset="0"/>
                <a:sym typeface="Symbol" pitchFamily="18" charset="2"/>
              </a:rPr>
              <a:t>matière</a:t>
            </a:r>
            <a:r>
              <a:rPr lang="en-GB" dirty="0">
                <a:latin typeface="Arial" pitchFamily="34" charset="0"/>
                <a:cs typeface="Arial" pitchFamily="34" charset="0"/>
                <a:sym typeface="Symbol" pitchFamily="18" charset="2"/>
              </a:rPr>
              <a:t> </a:t>
            </a:r>
            <a:r>
              <a:rPr lang="en-GB" dirty="0" err="1">
                <a:latin typeface="Arial" pitchFamily="34" charset="0"/>
                <a:cs typeface="Arial" pitchFamily="34" charset="0"/>
                <a:sym typeface="Symbol" pitchFamily="18" charset="2"/>
              </a:rPr>
              <a:t>ordinaire</a:t>
            </a:r>
            <a:r>
              <a:rPr lang="en-GB" dirty="0">
                <a:latin typeface="Arial" pitchFamily="34" charset="0"/>
                <a:cs typeface="Arial" pitchFamily="34" charset="0"/>
                <a:sym typeface="Symbol" pitchFamily="18" charset="2"/>
              </a:rPr>
              <a:t>.</a:t>
            </a:r>
          </a:p>
          <a:p>
            <a:pPr>
              <a:buFont typeface="Symbol"/>
              <a:buChar char="®"/>
            </a:pPr>
            <a:r>
              <a:rPr lang="en-GB" dirty="0" err="1" smtClean="0">
                <a:latin typeface="Arial" pitchFamily="34" charset="0"/>
                <a:cs typeface="Arial" pitchFamily="34" charset="0"/>
                <a:sym typeface="Symbol" pitchFamily="18" charset="2"/>
              </a:rPr>
              <a:t>Deuxième</a:t>
            </a:r>
            <a:r>
              <a:rPr lang="en-GB" dirty="0" smtClean="0">
                <a:latin typeface="Arial" pitchFamily="34" charset="0"/>
                <a:cs typeface="Arial" pitchFamily="34" charset="0"/>
                <a:sym typeface="Symbol" pitchFamily="18" charset="2"/>
              </a:rPr>
              <a:t> </a:t>
            </a:r>
            <a:r>
              <a:rPr lang="en-GB" dirty="0">
                <a:latin typeface="Arial" pitchFamily="34" charset="0"/>
                <a:cs typeface="Arial" pitchFamily="34" charset="0"/>
                <a:sym typeface="Symbol" pitchFamily="18" charset="2"/>
              </a:rPr>
              <a:t>et </a:t>
            </a:r>
            <a:r>
              <a:rPr lang="en-GB" dirty="0" err="1">
                <a:latin typeface="Arial" pitchFamily="34" charset="0"/>
                <a:cs typeface="Arial" pitchFamily="34" charset="0"/>
                <a:sym typeface="Symbol" pitchFamily="18" charset="2"/>
              </a:rPr>
              <a:t>troisième</a:t>
            </a:r>
            <a:r>
              <a:rPr lang="en-GB" dirty="0">
                <a:latin typeface="Arial" pitchFamily="34" charset="0"/>
                <a:cs typeface="Arial" pitchFamily="34" charset="0"/>
                <a:sym typeface="Symbol" pitchFamily="18" charset="2"/>
              </a:rPr>
              <a:t> </a:t>
            </a:r>
            <a:r>
              <a:rPr lang="en-GB" dirty="0" err="1">
                <a:latin typeface="Arial" pitchFamily="34" charset="0"/>
                <a:cs typeface="Arial" pitchFamily="34" charset="0"/>
                <a:sym typeface="Symbol" pitchFamily="18" charset="2"/>
              </a:rPr>
              <a:t>familles</a:t>
            </a:r>
            <a:r>
              <a:rPr lang="en-GB" dirty="0">
                <a:latin typeface="Arial" pitchFamily="34" charset="0"/>
                <a:cs typeface="Arial" pitchFamily="34" charset="0"/>
                <a:sym typeface="Symbol" pitchFamily="18" charset="2"/>
              </a:rPr>
              <a:t> : </a:t>
            </a:r>
            <a:r>
              <a:rPr lang="en-GB" dirty="0" err="1">
                <a:latin typeface="Arial" pitchFamily="34" charset="0"/>
                <a:cs typeface="Arial" pitchFamily="34" charset="0"/>
                <a:sym typeface="Symbol" pitchFamily="18" charset="2"/>
              </a:rPr>
              <a:t>matière</a:t>
            </a:r>
            <a:r>
              <a:rPr lang="en-GB" dirty="0">
                <a:latin typeface="Arial" pitchFamily="34" charset="0"/>
                <a:cs typeface="Arial" pitchFamily="34" charset="0"/>
                <a:sym typeface="Symbol" pitchFamily="18" charset="2"/>
              </a:rPr>
              <a:t> </a:t>
            </a:r>
            <a:r>
              <a:rPr lang="en-GB" dirty="0" err="1">
                <a:latin typeface="Arial" pitchFamily="34" charset="0"/>
                <a:cs typeface="Arial" pitchFamily="34" charset="0"/>
                <a:sym typeface="Symbol" pitchFamily="18" charset="2"/>
              </a:rPr>
              <a:t>produite</a:t>
            </a:r>
            <a:r>
              <a:rPr lang="en-GB" dirty="0">
                <a:latin typeface="Arial" pitchFamily="34" charset="0"/>
                <a:cs typeface="Arial" pitchFamily="34" charset="0"/>
                <a:sym typeface="Symbol" pitchFamily="18" charset="2"/>
              </a:rPr>
              <a:t> </a:t>
            </a:r>
            <a:r>
              <a:rPr lang="en-GB" dirty="0" err="1">
                <a:latin typeface="Arial" pitchFamily="34" charset="0"/>
                <a:cs typeface="Arial" pitchFamily="34" charset="0"/>
                <a:sym typeface="Symbol" pitchFamily="18" charset="2"/>
              </a:rPr>
              <a:t>uniquement</a:t>
            </a:r>
            <a:r>
              <a:rPr lang="en-GB" dirty="0">
                <a:latin typeface="Arial" pitchFamily="34" charset="0"/>
                <a:cs typeface="Arial" pitchFamily="34" charset="0"/>
                <a:sym typeface="Symbol" pitchFamily="18" charset="2"/>
              </a:rPr>
              <a:t> </a:t>
            </a:r>
            <a:r>
              <a:rPr lang="en-GB" dirty="0" err="1">
                <a:latin typeface="Arial" pitchFamily="34" charset="0"/>
                <a:cs typeface="Arial" pitchFamily="34" charset="0"/>
                <a:sym typeface="Symbol" pitchFamily="18" charset="2"/>
              </a:rPr>
              <a:t>dans</a:t>
            </a:r>
            <a:r>
              <a:rPr lang="en-GB" dirty="0">
                <a:latin typeface="Arial" pitchFamily="34" charset="0"/>
                <a:cs typeface="Arial" pitchFamily="34" charset="0"/>
                <a:sym typeface="Symbol" pitchFamily="18" charset="2"/>
              </a:rPr>
              <a:t> les </a:t>
            </a:r>
            <a:r>
              <a:rPr lang="en-GB" dirty="0" err="1">
                <a:latin typeface="Arial" pitchFamily="34" charset="0"/>
                <a:cs typeface="Arial" pitchFamily="34" charset="0"/>
                <a:sym typeface="Symbol" pitchFamily="18" charset="2"/>
              </a:rPr>
              <a:t>grands</a:t>
            </a:r>
            <a:r>
              <a:rPr lang="en-GB" dirty="0">
                <a:latin typeface="Arial" pitchFamily="34" charset="0"/>
                <a:cs typeface="Arial" pitchFamily="34" charset="0"/>
                <a:sym typeface="Symbol" pitchFamily="18" charset="2"/>
              </a:rPr>
              <a:t> </a:t>
            </a:r>
            <a:r>
              <a:rPr lang="en-GB" dirty="0" err="1">
                <a:latin typeface="Arial" pitchFamily="34" charset="0"/>
                <a:cs typeface="Arial" pitchFamily="34" charset="0"/>
                <a:sym typeface="Symbol" pitchFamily="18" charset="2"/>
              </a:rPr>
              <a:t>accélérateurs</a:t>
            </a:r>
            <a:r>
              <a:rPr lang="en-GB" dirty="0">
                <a:latin typeface="Arial" pitchFamily="34" charset="0"/>
                <a:cs typeface="Arial" pitchFamily="34" charset="0"/>
                <a:sym typeface="Symbol" pitchFamily="18" charset="2"/>
              </a:rPr>
              <a:t> </a:t>
            </a:r>
            <a:r>
              <a:rPr lang="en-GB" dirty="0" err="1">
                <a:latin typeface="Arial" pitchFamily="34" charset="0"/>
                <a:cs typeface="Arial" pitchFamily="34" charset="0"/>
                <a:sym typeface="Symbol" pitchFamily="18" charset="2"/>
              </a:rPr>
              <a:t>ou</a:t>
            </a:r>
            <a:r>
              <a:rPr lang="en-GB" dirty="0">
                <a:latin typeface="Arial" pitchFamily="34" charset="0"/>
                <a:cs typeface="Arial" pitchFamily="34" charset="0"/>
                <a:sym typeface="Symbol" pitchFamily="18" charset="2"/>
              </a:rPr>
              <a:t> </a:t>
            </a:r>
            <a:r>
              <a:rPr lang="en-GB" dirty="0" err="1">
                <a:latin typeface="Arial" pitchFamily="34" charset="0"/>
                <a:cs typeface="Arial" pitchFamily="34" charset="0"/>
                <a:sym typeface="Symbol" pitchFamily="18" charset="2"/>
              </a:rPr>
              <a:t>bien</a:t>
            </a:r>
            <a:r>
              <a:rPr lang="en-GB" dirty="0">
                <a:latin typeface="Arial" pitchFamily="34" charset="0"/>
                <a:cs typeface="Arial" pitchFamily="34" charset="0"/>
                <a:sym typeface="Symbol" pitchFamily="18" charset="2"/>
              </a:rPr>
              <a:t> issue des </a:t>
            </a:r>
            <a:r>
              <a:rPr lang="en-GB" dirty="0" err="1">
                <a:latin typeface="Arial" pitchFamily="34" charset="0"/>
                <a:cs typeface="Arial" pitchFamily="34" charset="0"/>
                <a:sym typeface="Symbol" pitchFamily="18" charset="2"/>
              </a:rPr>
              <a:t>rayons</a:t>
            </a:r>
            <a:r>
              <a:rPr lang="en-GB" dirty="0">
                <a:latin typeface="Arial" pitchFamily="34" charset="0"/>
                <a:cs typeface="Arial" pitchFamily="34" charset="0"/>
                <a:sym typeface="Symbol" pitchFamily="18" charset="2"/>
              </a:rPr>
              <a:t> </a:t>
            </a:r>
            <a:r>
              <a:rPr lang="en-GB" dirty="0" err="1">
                <a:latin typeface="Arial" pitchFamily="34" charset="0"/>
                <a:cs typeface="Arial" pitchFamily="34" charset="0"/>
                <a:sym typeface="Symbol" pitchFamily="18" charset="2"/>
              </a:rPr>
              <a:t>cosmiques</a:t>
            </a:r>
            <a:r>
              <a:rPr lang="en-GB" dirty="0" smtClean="0">
                <a:latin typeface="Arial" pitchFamily="34" charset="0"/>
                <a:cs typeface="Arial" pitchFamily="34" charset="0"/>
                <a:sym typeface="Symbol" pitchFamily="18" charset="2"/>
              </a:rPr>
              <a:t>.</a:t>
            </a:r>
          </a:p>
          <a:p>
            <a:pPr>
              <a:buFont typeface="Symbol"/>
              <a:buChar char="®"/>
            </a:pPr>
            <a:endParaRPr lang="en-GB" dirty="0">
              <a:solidFill>
                <a:schemeClr val="tx1"/>
              </a:solidFill>
              <a:sym typeface="Symbol" pitchFamily="18" charset="2"/>
            </a:endParaRPr>
          </a:p>
        </p:txBody>
      </p:sp>
      <p:sp>
        <p:nvSpPr>
          <p:cNvPr id="9" name="Espace réservé de la date 8"/>
          <p:cNvSpPr>
            <a:spLocks noGrp="1"/>
          </p:cNvSpPr>
          <p:nvPr>
            <p:ph type="dt" sz="half" idx="10"/>
          </p:nvPr>
        </p:nvSpPr>
        <p:spPr/>
        <p:txBody>
          <a:bodyPr/>
          <a:lstStyle/>
          <a:p>
            <a:pPr>
              <a:defRPr/>
            </a:pPr>
            <a:r>
              <a:rPr lang="fr-FR" b="1" smtClean="0">
                <a:solidFill>
                  <a:srgbClr val="00B0F0"/>
                </a:solidFill>
              </a:rPr>
              <a:t>11/03/2013</a:t>
            </a:r>
            <a:endParaRPr lang="fr-FR" b="1" dirty="0">
              <a:solidFill>
                <a:srgbClr val="00B0F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1285875" y="274638"/>
            <a:ext cx="7318375" cy="777875"/>
          </a:xfrm>
        </p:spPr>
        <p:txBody>
          <a:bodyPr/>
          <a:lstStyle/>
          <a:p>
            <a:pPr eaLnBrk="1" hangingPunct="1">
              <a:defRPr/>
            </a:pPr>
            <a:r>
              <a:rPr lang="fr-FR" dirty="0" smtClean="0">
                <a:solidFill>
                  <a:schemeClr val="accent1"/>
                </a:solidFill>
                <a:latin typeface="Arial Narrow" pitchFamily="34" charset="0"/>
                <a:ea typeface="+mn-ea"/>
                <a:cs typeface="+mn-cs"/>
              </a:rPr>
              <a:t>Chiffres clés</a:t>
            </a:r>
          </a:p>
        </p:txBody>
      </p:sp>
      <p:sp>
        <p:nvSpPr>
          <p:cNvPr id="5" name="Espace réservé du numéro de diapositive 4"/>
          <p:cNvSpPr>
            <a:spLocks noGrp="1"/>
          </p:cNvSpPr>
          <p:nvPr>
            <p:ph type="sldNum" sz="quarter" idx="12"/>
          </p:nvPr>
        </p:nvSpPr>
        <p:spPr/>
        <p:txBody>
          <a:bodyPr/>
          <a:lstStyle/>
          <a:p>
            <a:pPr>
              <a:defRPr/>
            </a:pPr>
            <a:fld id="{233CB0C5-9A24-48E8-94DD-9C54220C7B1F}" type="slidenum">
              <a:rPr lang="fr-FR"/>
              <a:pPr>
                <a:defRPr/>
              </a:pPr>
              <a:t>9</a:t>
            </a:fld>
            <a:endParaRPr lang="fr-FR" dirty="0"/>
          </a:p>
        </p:txBody>
      </p:sp>
      <p:sp>
        <p:nvSpPr>
          <p:cNvPr id="8" name="Espace réservé de la date 7"/>
          <p:cNvSpPr>
            <a:spLocks noGrp="1"/>
          </p:cNvSpPr>
          <p:nvPr>
            <p:ph type="dt" sz="quarter" idx="10"/>
          </p:nvPr>
        </p:nvSpPr>
        <p:spPr/>
        <p:txBody>
          <a:bodyPr/>
          <a:lstStyle/>
          <a:p>
            <a:pPr>
              <a:defRPr/>
            </a:pPr>
            <a:r>
              <a:rPr lang="fr-FR" b="1" smtClean="0">
                <a:solidFill>
                  <a:srgbClr val="00B0F0"/>
                </a:solidFill>
              </a:rPr>
              <a:t>11/03/2013</a:t>
            </a:r>
            <a:endParaRPr lang="fr-FR" b="1" dirty="0">
              <a:solidFill>
                <a:srgbClr val="00B0F0"/>
              </a:solidFill>
            </a:endParaRPr>
          </a:p>
        </p:txBody>
      </p:sp>
      <p:sp>
        <p:nvSpPr>
          <p:cNvPr id="9" name="Espace réservé du pied de page 8"/>
          <p:cNvSpPr>
            <a:spLocks noGrp="1"/>
          </p:cNvSpPr>
          <p:nvPr>
            <p:ph type="ftr" sz="quarter" idx="11"/>
          </p:nvPr>
        </p:nvSpPr>
        <p:spPr/>
        <p:txBody>
          <a:bodyPr/>
          <a:lstStyle/>
          <a:p>
            <a:pPr>
              <a:defRPr/>
            </a:pPr>
            <a:r>
              <a:rPr lang="fr-FR" b="1" dirty="0" smtClean="0">
                <a:solidFill>
                  <a:srgbClr val="FF0000"/>
                </a:solidFill>
              </a:rPr>
              <a:t>Présentation LAPP </a:t>
            </a:r>
            <a:endParaRPr lang="fr-FR" b="1" dirty="0">
              <a:solidFill>
                <a:srgbClr val="FF0000"/>
              </a:solidFill>
            </a:endParaRPr>
          </a:p>
        </p:txBody>
      </p:sp>
      <p:sp>
        <p:nvSpPr>
          <p:cNvPr id="14342" name="Rectangle 3"/>
          <p:cNvSpPr txBox="1">
            <a:spLocks noChangeArrowheads="1"/>
          </p:cNvSpPr>
          <p:nvPr/>
        </p:nvSpPr>
        <p:spPr bwMode="auto">
          <a:xfrm>
            <a:off x="1331913" y="1125538"/>
            <a:ext cx="7343775" cy="5040312"/>
          </a:xfrm>
          <a:prstGeom prst="rect">
            <a:avLst/>
          </a:prstGeom>
          <a:noFill/>
          <a:ln w="9525">
            <a:noFill/>
            <a:miter lim="800000"/>
            <a:headEnd/>
            <a:tailEnd/>
          </a:ln>
        </p:spPr>
        <p:txBody>
          <a:bodyPr/>
          <a:lstStyle/>
          <a:p>
            <a:pPr marL="342900" indent="-342900">
              <a:lnSpc>
                <a:spcPct val="90000"/>
              </a:lnSpc>
              <a:spcBef>
                <a:spcPct val="20000"/>
              </a:spcBef>
              <a:spcAft>
                <a:spcPct val="20000"/>
              </a:spcAft>
              <a:buFont typeface="Arial" pitchFamily="34" charset="0"/>
              <a:buChar char="•"/>
            </a:pPr>
            <a:r>
              <a:rPr lang="fr-FR" sz="2400" dirty="0">
                <a:latin typeface="Arial Narrow" pitchFamily="34" charset="0"/>
              </a:rPr>
              <a:t>59 chercheurs expérimentateurs  (permanents, post doctorants et étudiants) + 7 émérites</a:t>
            </a:r>
          </a:p>
          <a:p>
            <a:pPr marL="342900" indent="-342900">
              <a:lnSpc>
                <a:spcPct val="90000"/>
              </a:lnSpc>
              <a:spcBef>
                <a:spcPct val="20000"/>
              </a:spcBef>
              <a:spcAft>
                <a:spcPct val="20000"/>
              </a:spcAft>
            </a:pPr>
            <a:r>
              <a:rPr lang="fr-FR" sz="2400" i="1" dirty="0">
                <a:solidFill>
                  <a:srgbClr val="3B349C"/>
                </a:solidFill>
                <a:latin typeface="Arial Narrow" pitchFamily="34" charset="0"/>
              </a:rPr>
              <a:t>	</a:t>
            </a:r>
            <a:r>
              <a:rPr lang="fr-FR" sz="2000" i="1" dirty="0">
                <a:solidFill>
                  <a:srgbClr val="0070C0"/>
                </a:solidFill>
                <a:latin typeface="Calibri" pitchFamily="34" charset="0"/>
              </a:rPr>
              <a:t>Au sein de grandes collaborations internationales , ils conçoivent et construisent les expériences, puis interprètent leurs résultats </a:t>
            </a:r>
            <a:endParaRPr lang="fr-FR" sz="2000" dirty="0">
              <a:solidFill>
                <a:srgbClr val="3B349C"/>
              </a:solidFill>
              <a:latin typeface="Arial Narrow" pitchFamily="34" charset="0"/>
            </a:endParaRPr>
          </a:p>
          <a:p>
            <a:pPr marL="342900" indent="-342900">
              <a:lnSpc>
                <a:spcPct val="90000"/>
              </a:lnSpc>
              <a:spcBef>
                <a:spcPct val="20000"/>
              </a:spcBef>
              <a:spcAft>
                <a:spcPct val="20000"/>
              </a:spcAft>
              <a:buFont typeface="Arial" pitchFamily="34" charset="0"/>
              <a:buChar char="•"/>
            </a:pPr>
            <a:r>
              <a:rPr lang="fr-FR" sz="2400" dirty="0">
                <a:latin typeface="Arial Narrow" pitchFamily="34" charset="0"/>
              </a:rPr>
              <a:t>~40 chercheurs théoriciens [LAPTH] </a:t>
            </a:r>
          </a:p>
          <a:p>
            <a:pPr marL="342900" indent="-342900">
              <a:lnSpc>
                <a:spcPct val="90000"/>
              </a:lnSpc>
              <a:spcBef>
                <a:spcPct val="20000"/>
              </a:spcBef>
              <a:spcAft>
                <a:spcPct val="20000"/>
              </a:spcAft>
            </a:pPr>
            <a:r>
              <a:rPr lang="fr-FR" sz="2400" dirty="0">
                <a:solidFill>
                  <a:srgbClr val="3B349C"/>
                </a:solidFill>
                <a:latin typeface="Arial Narrow" pitchFamily="34" charset="0"/>
              </a:rPr>
              <a:t>	</a:t>
            </a:r>
            <a:r>
              <a:rPr lang="fr-FR" sz="2000" i="1" dirty="0">
                <a:solidFill>
                  <a:srgbClr val="0070C0"/>
                </a:solidFill>
                <a:latin typeface="Calibri" pitchFamily="34" charset="0"/>
              </a:rPr>
              <a:t>Ils élaborent de nouvelles </a:t>
            </a:r>
            <a:r>
              <a:rPr lang="fr-FR" sz="2000" i="1" dirty="0" smtClean="0">
                <a:solidFill>
                  <a:srgbClr val="0070C0"/>
                </a:solidFill>
                <a:latin typeface="Calibri" pitchFamily="34" charset="0"/>
              </a:rPr>
              <a:t>théories et les confrontent aux expériences.</a:t>
            </a:r>
            <a:endParaRPr lang="fr-FR" sz="2000" dirty="0">
              <a:solidFill>
                <a:srgbClr val="3B349C"/>
              </a:solidFill>
              <a:latin typeface="Arial Narrow" pitchFamily="34" charset="0"/>
            </a:endParaRPr>
          </a:p>
          <a:p>
            <a:pPr marL="342900" indent="-342900">
              <a:lnSpc>
                <a:spcPct val="90000"/>
              </a:lnSpc>
              <a:spcBef>
                <a:spcPct val="20000"/>
              </a:spcBef>
              <a:spcAft>
                <a:spcPct val="20000"/>
              </a:spcAft>
              <a:buFont typeface="Arial" pitchFamily="34" charset="0"/>
              <a:buChar char="•"/>
            </a:pPr>
            <a:r>
              <a:rPr lang="fr-FR" sz="2400" dirty="0">
                <a:latin typeface="Arial Narrow" pitchFamily="34" charset="0"/>
              </a:rPr>
              <a:t>78 ingénieurs et techniciens CNRS (électronique, informatique, mécanique et administration) </a:t>
            </a:r>
          </a:p>
          <a:p>
            <a:pPr marL="342900" indent="-342900">
              <a:lnSpc>
                <a:spcPct val="90000"/>
              </a:lnSpc>
              <a:spcBef>
                <a:spcPct val="20000"/>
              </a:spcBef>
              <a:spcAft>
                <a:spcPct val="20000"/>
              </a:spcAft>
            </a:pPr>
            <a:r>
              <a:rPr lang="fr-FR" sz="2000" i="1" dirty="0">
                <a:solidFill>
                  <a:srgbClr val="0070C0"/>
                </a:solidFill>
                <a:latin typeface="Calibri" pitchFamily="34" charset="0"/>
              </a:rPr>
              <a:t>	Aident à concevoir des détecteurs innovants et souvent situés à la limite de la technologie existante</a:t>
            </a:r>
          </a:p>
          <a:p>
            <a:pPr marL="342900" indent="-342900">
              <a:lnSpc>
                <a:spcPct val="90000"/>
              </a:lnSpc>
              <a:spcBef>
                <a:spcPct val="20000"/>
              </a:spcBef>
              <a:spcAft>
                <a:spcPct val="20000"/>
              </a:spcAft>
              <a:buFont typeface="Arial" pitchFamily="34" charset="0"/>
              <a:buChar char="•"/>
            </a:pPr>
            <a:r>
              <a:rPr lang="fr-FR" sz="2400" dirty="0">
                <a:latin typeface="Arial Narrow" pitchFamily="34" charset="0"/>
              </a:rPr>
              <a:t>Budget annuel (hors salaires) : </a:t>
            </a:r>
            <a:r>
              <a:rPr lang="fr-FR" sz="2400" dirty="0">
                <a:latin typeface="Arial Narrow" pitchFamily="34" charset="0"/>
                <a:sym typeface="Symbol" pitchFamily="18" charset="2"/>
              </a:rPr>
              <a:t> </a:t>
            </a:r>
            <a:r>
              <a:rPr lang="fr-FR" sz="2400" dirty="0">
                <a:latin typeface="Arial Narrow" pitchFamily="34" charset="0"/>
              </a:rPr>
              <a:t>2 M€</a:t>
            </a:r>
          </a:p>
          <a:p>
            <a:pPr marL="342900" indent="-342900">
              <a:lnSpc>
                <a:spcPct val="90000"/>
              </a:lnSpc>
              <a:spcBef>
                <a:spcPct val="20000"/>
              </a:spcBef>
              <a:spcAft>
                <a:spcPct val="20000"/>
              </a:spcAft>
              <a:buFont typeface="Arial" pitchFamily="34" charset="0"/>
              <a:buChar char="•"/>
            </a:pPr>
            <a:r>
              <a:rPr lang="fr-FR" sz="2400" dirty="0">
                <a:latin typeface="Arial Narrow" pitchFamily="34" charset="0"/>
              </a:rPr>
              <a:t>7 gros projets internationaux et plusieurs projets de R&amp;D</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3928</TotalTime>
  <Words>2186</Words>
  <Application>Microsoft Office PowerPoint</Application>
  <PresentationFormat>Affichage à l'écran (4:3)</PresentationFormat>
  <Paragraphs>323</Paragraphs>
  <Slides>25</Slides>
  <Notes>12</Notes>
  <HiddenSlides>0</HiddenSlides>
  <MMClips>0</MMClips>
  <ScaleCrop>false</ScaleCrop>
  <HeadingPairs>
    <vt:vector size="8" baseType="variant">
      <vt:variant>
        <vt:lpstr>Polices utilisées</vt:lpstr>
      </vt:variant>
      <vt:variant>
        <vt:i4>15</vt:i4>
      </vt:variant>
      <vt:variant>
        <vt:lpstr>Thème</vt:lpstr>
      </vt:variant>
      <vt:variant>
        <vt:i4>2</vt:i4>
      </vt:variant>
      <vt:variant>
        <vt:lpstr>Serveurs OLE incorporés</vt:lpstr>
      </vt:variant>
      <vt:variant>
        <vt:i4>1</vt:i4>
      </vt:variant>
      <vt:variant>
        <vt:lpstr>Titres des diapositives</vt:lpstr>
      </vt:variant>
      <vt:variant>
        <vt:i4>25</vt:i4>
      </vt:variant>
    </vt:vector>
  </HeadingPairs>
  <TitlesOfParts>
    <vt:vector size="43" baseType="lpstr">
      <vt:lpstr>Arial</vt:lpstr>
      <vt:lpstr>Calibri</vt:lpstr>
      <vt:lpstr>Arial Narrow</vt:lpstr>
      <vt:lpstr>Symbol</vt:lpstr>
      <vt:lpstr>Estrangelo Edessa</vt:lpstr>
      <vt:lpstr>KaiTi</vt:lpstr>
      <vt:lpstr>Times New Roman</vt:lpstr>
      <vt:lpstr>Comic Sans MS</vt:lpstr>
      <vt:lpstr>Arial Unicode MS</vt:lpstr>
      <vt:lpstr>Wingdings 3</vt:lpstr>
      <vt:lpstr>Footlight MT Light</vt:lpstr>
      <vt:lpstr>Times</vt:lpstr>
      <vt:lpstr>Times New Roman Bar</vt:lpstr>
      <vt:lpstr>StarSymbol</vt:lpstr>
      <vt:lpstr>DejaVu Sans</vt:lpstr>
      <vt:lpstr>Conception personnalisée</vt:lpstr>
      <vt:lpstr>1_Conception personnalisée</vt:lpstr>
      <vt:lpstr>Équation</vt:lpstr>
      <vt:lpstr>Diapositive 1</vt:lpstr>
      <vt:lpstr>Laboratoire d’Annecy-le-Vieux de Physique des particules laboratoire du CNRS/IN2P3 (depuis 1976) et de l’Université de Savoie (depuis 1995)</vt:lpstr>
      <vt:lpstr>Le LAPP est un laboratoire de recherche de physique fondamentale</vt:lpstr>
      <vt:lpstr>Historique</vt:lpstr>
      <vt:lpstr>Des physiciens expérimentateurs…</vt:lpstr>
      <vt:lpstr>Les services Techniques</vt:lpstr>
      <vt:lpstr>La physique théorique</vt:lpstr>
      <vt:lpstr>Exemple: le modèle standard voir présentation V.Poireau</vt:lpstr>
      <vt:lpstr>Chiffres clés</vt:lpstr>
      <vt:lpstr>Diapositive 10</vt:lpstr>
      <vt:lpstr>Diapositive 11</vt:lpstr>
      <vt:lpstr>La découverte des premières particules</vt:lpstr>
      <vt:lpstr>Diapositive 13</vt:lpstr>
      <vt:lpstr>Accélérateurs de particules (CERN)</vt:lpstr>
      <vt:lpstr>le LHC</vt:lpstr>
      <vt:lpstr>le détecteur ATLAS au LHC (présentation Jessica Leveque)</vt:lpstr>
      <vt:lpstr>Un candidat Z0 dans ATLAS</vt:lpstr>
      <vt:lpstr>Autres expériences du laboratoire</vt:lpstr>
      <vt:lpstr>Expérience LHCb reconstruit les hadrons “beaux”</vt:lpstr>
      <vt:lpstr>Les neutrinos: expérience OPERA</vt:lpstr>
      <vt:lpstr>Diapositive 21</vt:lpstr>
      <vt:lpstr>Diapositive 22</vt:lpstr>
      <vt:lpstr>L'expérience AMS  sur la station spatiale!</vt:lpstr>
      <vt:lpstr>Diapositive 24</vt:lpstr>
      <vt:lpstr>L'expérience VIRGO</vt:lpstr>
    </vt:vector>
  </TitlesOfParts>
  <Company>CNRS IN2P3 LAPP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orand</dc:creator>
  <cp:lastModifiedBy>lees</cp:lastModifiedBy>
  <cp:revision>271</cp:revision>
  <dcterms:created xsi:type="dcterms:W3CDTF">2007-11-12T09:58:39Z</dcterms:created>
  <dcterms:modified xsi:type="dcterms:W3CDTF">2013-03-11T08:26:56Z</dcterms:modified>
</cp:coreProperties>
</file>