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0" r:id="rId1"/>
    <p:sldMasterId id="2147483689" r:id="rId2"/>
  </p:sldMasterIdLst>
  <p:notesMasterIdLst>
    <p:notesMasterId r:id="rId38"/>
  </p:notesMasterIdLst>
  <p:handoutMasterIdLst>
    <p:handoutMasterId r:id="rId39"/>
  </p:handoutMasterIdLst>
  <p:sldIdLst>
    <p:sldId id="256" r:id="rId3"/>
    <p:sldId id="366" r:id="rId4"/>
    <p:sldId id="368" r:id="rId5"/>
    <p:sldId id="348" r:id="rId6"/>
    <p:sldId id="342" r:id="rId7"/>
    <p:sldId id="367" r:id="rId8"/>
    <p:sldId id="355" r:id="rId9"/>
    <p:sldId id="356" r:id="rId10"/>
    <p:sldId id="357" r:id="rId11"/>
    <p:sldId id="362" r:id="rId12"/>
    <p:sldId id="359" r:id="rId13"/>
    <p:sldId id="365" r:id="rId14"/>
    <p:sldId id="349" r:id="rId15"/>
    <p:sldId id="350" r:id="rId16"/>
    <p:sldId id="375" r:id="rId17"/>
    <p:sldId id="376" r:id="rId18"/>
    <p:sldId id="373" r:id="rId19"/>
    <p:sldId id="378" r:id="rId20"/>
    <p:sldId id="379" r:id="rId21"/>
    <p:sldId id="351" r:id="rId22"/>
    <p:sldId id="347" r:id="rId23"/>
    <p:sldId id="345" r:id="rId24"/>
    <p:sldId id="323" r:id="rId25"/>
    <p:sldId id="370" r:id="rId26"/>
    <p:sldId id="371" r:id="rId27"/>
    <p:sldId id="372" r:id="rId28"/>
    <p:sldId id="361" r:id="rId29"/>
    <p:sldId id="354" r:id="rId30"/>
    <p:sldId id="305" r:id="rId31"/>
    <p:sldId id="360" r:id="rId32"/>
    <p:sldId id="341" r:id="rId33"/>
    <p:sldId id="369" r:id="rId34"/>
    <p:sldId id="312" r:id="rId35"/>
    <p:sldId id="333" r:id="rId36"/>
    <p:sldId id="332" r:id="rId37"/>
  </p:sldIdLst>
  <p:sldSz cx="9144000" cy="6858000" type="screen4x3"/>
  <p:notesSz cx="7099300" cy="10234613"/>
  <p:embeddedFontLst>
    <p:embeddedFont>
      <p:font typeface="Arial Narrow" pitchFamily="34" charset="0"/>
      <p:regular r:id="rId40"/>
      <p:bold r:id="rId41"/>
      <p:italic r:id="rId42"/>
      <p:boldItalic r:id="rId43"/>
    </p:embeddedFont>
    <p:embeddedFont>
      <p:font typeface="Calibri" pitchFamily="34" charset="0"/>
      <p:regular r:id="rId44"/>
      <p:bold r:id="rId45"/>
      <p:italic r:id="rId46"/>
      <p:boldItalic r:id="rId47"/>
    </p:embeddedFont>
    <p:embeddedFont>
      <p:font typeface="Impact" pitchFamily="34" charset="0"/>
      <p:regular r:id="rId48"/>
    </p:embeddedFont>
    <p:embeddedFont>
      <p:font typeface="Estrangelo Edessa" pitchFamily="66" charset="0"/>
      <p:regular r:id="rId49"/>
    </p:embeddedFont>
    <p:embeddedFont>
      <p:font typeface="KaiTi" pitchFamily="49" charset="-122"/>
      <p:regular r:id="rId50"/>
    </p:embeddedFont>
    <p:embeddedFont>
      <p:font typeface="Arial Unicode MS" pitchFamily="34" charset="-128"/>
      <p:regular r:id="rId51"/>
    </p:embeddedFont>
    <p:embeddedFont>
      <p:font typeface="Comic Sans MS" pitchFamily="66" charset="0"/>
      <p:regular r:id="rId52"/>
      <p:bold r:id="rId53"/>
    </p:embeddedFont>
    <p:embeddedFont>
      <p:font typeface="Wingdings 3" pitchFamily="18" charset="2"/>
      <p:regular r:id="rId54"/>
    </p:embeddedFont>
    <p:embeddedFont>
      <p:font typeface="Footlight MT Light" pitchFamily="18" charset="0"/>
      <p:regular r:id="rId55"/>
    </p:embeddedFont>
    <p:embeddedFont>
      <p:font typeface="Times" pitchFamily="18" charset="0"/>
      <p:regular r:id="rId56"/>
      <p:bold r:id="rId57"/>
      <p:italic r:id="rId58"/>
      <p:boldItalic r:id="rId59"/>
    </p:embeddedFont>
  </p:embeddedFontLst>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95" autoAdjust="0"/>
  </p:normalViewPr>
  <p:slideViewPr>
    <p:cSldViewPr>
      <p:cViewPr varScale="1">
        <p:scale>
          <a:sx n="88" d="100"/>
          <a:sy n="88" d="100"/>
        </p:scale>
        <p:origin x="-96" y="-4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82"/>
    </p:cViewPr>
  </p:sorterViewPr>
  <p:notesViewPr>
    <p:cSldViewPr>
      <p:cViewPr varScale="1">
        <p:scale>
          <a:sx n="76" d="100"/>
          <a:sy n="76" d="100"/>
        </p:scale>
        <p:origin x="-2184" y="-102"/>
      </p:cViewPr>
      <p:guideLst>
        <p:guide orient="horz" pos="3224"/>
        <p:guide pos="22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084" cy="511154"/>
          </a:xfrm>
          <a:prstGeom prst="rect">
            <a:avLst/>
          </a:prstGeom>
        </p:spPr>
        <p:txBody>
          <a:bodyPr vert="horz" lIns="99039" tIns="49520" rIns="99039" bIns="49520"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sz="quarter" idx="1"/>
          </p:nvPr>
        </p:nvSpPr>
        <p:spPr>
          <a:xfrm>
            <a:off x="4021540" y="0"/>
            <a:ext cx="3076083" cy="511154"/>
          </a:xfrm>
          <a:prstGeom prst="rect">
            <a:avLst/>
          </a:prstGeom>
        </p:spPr>
        <p:txBody>
          <a:bodyPr vert="horz" lIns="99039" tIns="49520" rIns="99039" bIns="49520" rtlCol="0"/>
          <a:lstStyle>
            <a:lvl1pPr algn="r" fontAlgn="auto">
              <a:spcBef>
                <a:spcPts val="0"/>
              </a:spcBef>
              <a:spcAft>
                <a:spcPts val="0"/>
              </a:spcAft>
              <a:defRPr sz="1300">
                <a:latin typeface="+mn-lt"/>
                <a:cs typeface="+mn-cs"/>
              </a:defRPr>
            </a:lvl1pPr>
          </a:lstStyle>
          <a:p>
            <a:pPr>
              <a:defRPr/>
            </a:pPr>
            <a:fld id="{8EB858F2-A248-4BBD-9172-9C01630CBF1A}" type="datetimeFigureOut">
              <a:rPr lang="fr-FR"/>
              <a:pPr>
                <a:defRPr/>
              </a:pPr>
              <a:t>21/03/2013</a:t>
            </a:fld>
            <a:endParaRPr lang="fr-FR"/>
          </a:p>
        </p:txBody>
      </p:sp>
      <p:sp>
        <p:nvSpPr>
          <p:cNvPr id="4" name="Espace réservé du pied de page 3"/>
          <p:cNvSpPr>
            <a:spLocks noGrp="1"/>
          </p:cNvSpPr>
          <p:nvPr>
            <p:ph type="ftr" sz="quarter" idx="2"/>
          </p:nvPr>
        </p:nvSpPr>
        <p:spPr>
          <a:xfrm>
            <a:off x="1" y="9721810"/>
            <a:ext cx="3076084" cy="511154"/>
          </a:xfrm>
          <a:prstGeom prst="rect">
            <a:avLst/>
          </a:prstGeom>
        </p:spPr>
        <p:txBody>
          <a:bodyPr vert="horz" lIns="99039" tIns="49520" rIns="99039" bIns="49520" rtlCol="0" anchor="b"/>
          <a:lstStyle>
            <a:lvl1pPr algn="l" fontAlgn="auto">
              <a:spcBef>
                <a:spcPts val="0"/>
              </a:spcBef>
              <a:spcAft>
                <a:spcPts val="0"/>
              </a:spcAft>
              <a:defRPr sz="1300">
                <a:latin typeface="+mn-lt"/>
                <a:cs typeface="+mn-cs"/>
              </a:defRPr>
            </a:lvl1pPr>
          </a:lstStyle>
          <a:p>
            <a:pPr>
              <a:defRPr/>
            </a:pPr>
            <a:r>
              <a:rPr lang="fr-FR"/>
              <a:t>Entrez votre nom</a:t>
            </a:r>
          </a:p>
        </p:txBody>
      </p:sp>
      <p:sp>
        <p:nvSpPr>
          <p:cNvPr id="5" name="Espace réservé du numéro de diapositive 4"/>
          <p:cNvSpPr>
            <a:spLocks noGrp="1"/>
          </p:cNvSpPr>
          <p:nvPr>
            <p:ph type="sldNum" sz="quarter" idx="3"/>
          </p:nvPr>
        </p:nvSpPr>
        <p:spPr>
          <a:xfrm>
            <a:off x="4021540" y="9721810"/>
            <a:ext cx="3076083" cy="511154"/>
          </a:xfrm>
          <a:prstGeom prst="rect">
            <a:avLst/>
          </a:prstGeom>
        </p:spPr>
        <p:txBody>
          <a:bodyPr vert="horz" lIns="99039" tIns="49520" rIns="99039" bIns="49520" rtlCol="0" anchor="b"/>
          <a:lstStyle>
            <a:lvl1pPr algn="r" fontAlgn="auto">
              <a:spcBef>
                <a:spcPts val="0"/>
              </a:spcBef>
              <a:spcAft>
                <a:spcPts val="0"/>
              </a:spcAft>
              <a:defRPr sz="1300">
                <a:latin typeface="+mn-lt"/>
                <a:cs typeface="+mn-cs"/>
              </a:defRPr>
            </a:lvl1pPr>
          </a:lstStyle>
          <a:p>
            <a:pPr>
              <a:defRPr/>
            </a:pPr>
            <a:fld id="{DC17075E-AF08-47CB-968F-B8EF423AB2C7}" type="slidenum">
              <a:rPr lang="fr-FR"/>
              <a:pPr>
                <a:defRPr/>
              </a:pPr>
              <a:t>‹N°›</a:t>
            </a:fld>
            <a:endParaRPr lang="fr-FR"/>
          </a:p>
        </p:txBody>
      </p:sp>
    </p:spTree>
    <p:extLst>
      <p:ext uri="{BB962C8B-B14F-4D97-AF65-F5344CB8AC3E}">
        <p14:creationId xmlns="" xmlns:p14="http://schemas.microsoft.com/office/powerpoint/2010/main" val="110766207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084" cy="511154"/>
          </a:xfrm>
          <a:prstGeom prst="rect">
            <a:avLst/>
          </a:prstGeom>
        </p:spPr>
        <p:txBody>
          <a:bodyPr vert="horz" lIns="99039" tIns="49520" rIns="99039" bIns="49520"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idx="1"/>
          </p:nvPr>
        </p:nvSpPr>
        <p:spPr>
          <a:xfrm>
            <a:off x="4021540" y="0"/>
            <a:ext cx="3076083" cy="511154"/>
          </a:xfrm>
          <a:prstGeom prst="rect">
            <a:avLst/>
          </a:prstGeom>
        </p:spPr>
        <p:txBody>
          <a:bodyPr vert="horz" lIns="99039" tIns="49520" rIns="99039" bIns="49520" rtlCol="0"/>
          <a:lstStyle>
            <a:lvl1pPr algn="r" fontAlgn="auto">
              <a:spcBef>
                <a:spcPts val="0"/>
              </a:spcBef>
              <a:spcAft>
                <a:spcPts val="0"/>
              </a:spcAft>
              <a:defRPr sz="1300">
                <a:latin typeface="+mn-lt"/>
                <a:cs typeface="+mn-cs"/>
              </a:defRPr>
            </a:lvl1pPr>
          </a:lstStyle>
          <a:p>
            <a:pPr>
              <a:defRPr/>
            </a:pPr>
            <a:fld id="{2CE47F6C-9E2F-4212-AA1B-D4871E1090AC}" type="datetimeFigureOut">
              <a:rPr lang="fr-FR"/>
              <a:pPr>
                <a:defRPr/>
              </a:pPr>
              <a:t>21/03/2013</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9" tIns="49520" rIns="99039" bIns="49520" rtlCol="0" anchor="ctr"/>
          <a:lstStyle/>
          <a:p>
            <a:pPr lvl="0"/>
            <a:endParaRPr lang="fr-FR" noProof="0"/>
          </a:p>
        </p:txBody>
      </p:sp>
      <p:sp>
        <p:nvSpPr>
          <p:cNvPr id="5" name="Espace réservé des commentaires 4"/>
          <p:cNvSpPr>
            <a:spLocks noGrp="1"/>
          </p:cNvSpPr>
          <p:nvPr>
            <p:ph type="body" sz="quarter" idx="3"/>
          </p:nvPr>
        </p:nvSpPr>
        <p:spPr>
          <a:xfrm>
            <a:off x="710768" y="4860905"/>
            <a:ext cx="5679440" cy="4605329"/>
          </a:xfrm>
          <a:prstGeom prst="rect">
            <a:avLst/>
          </a:prstGeom>
        </p:spPr>
        <p:txBody>
          <a:bodyPr vert="horz" lIns="99039" tIns="49520" rIns="99039" bIns="495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1" y="9721810"/>
            <a:ext cx="3076084" cy="511154"/>
          </a:xfrm>
          <a:prstGeom prst="rect">
            <a:avLst/>
          </a:prstGeom>
        </p:spPr>
        <p:txBody>
          <a:bodyPr vert="horz" lIns="99039" tIns="49520" rIns="99039" bIns="49520" rtlCol="0" anchor="b"/>
          <a:lstStyle>
            <a:lvl1pPr algn="l" fontAlgn="auto">
              <a:spcBef>
                <a:spcPts val="0"/>
              </a:spcBef>
              <a:spcAft>
                <a:spcPts val="0"/>
              </a:spcAft>
              <a:defRPr sz="1300">
                <a:latin typeface="+mn-lt"/>
                <a:cs typeface="+mn-cs"/>
              </a:defRPr>
            </a:lvl1pPr>
          </a:lstStyle>
          <a:p>
            <a:pPr>
              <a:defRPr/>
            </a:pPr>
            <a:r>
              <a:rPr lang="fr-FR"/>
              <a:t>Entrez votre nom</a:t>
            </a:r>
          </a:p>
        </p:txBody>
      </p:sp>
      <p:sp>
        <p:nvSpPr>
          <p:cNvPr id="7" name="Espace réservé du numéro de diapositive 6"/>
          <p:cNvSpPr>
            <a:spLocks noGrp="1"/>
          </p:cNvSpPr>
          <p:nvPr>
            <p:ph type="sldNum" sz="quarter" idx="5"/>
          </p:nvPr>
        </p:nvSpPr>
        <p:spPr>
          <a:xfrm>
            <a:off x="4021540" y="9721810"/>
            <a:ext cx="3076083" cy="511154"/>
          </a:xfrm>
          <a:prstGeom prst="rect">
            <a:avLst/>
          </a:prstGeom>
        </p:spPr>
        <p:txBody>
          <a:bodyPr vert="horz" lIns="99039" tIns="49520" rIns="99039" bIns="49520" rtlCol="0" anchor="b"/>
          <a:lstStyle>
            <a:lvl1pPr algn="r" fontAlgn="auto">
              <a:spcBef>
                <a:spcPts val="0"/>
              </a:spcBef>
              <a:spcAft>
                <a:spcPts val="0"/>
              </a:spcAft>
              <a:defRPr sz="1300">
                <a:latin typeface="+mn-lt"/>
                <a:cs typeface="+mn-cs"/>
              </a:defRPr>
            </a:lvl1pPr>
          </a:lstStyle>
          <a:p>
            <a:pPr>
              <a:defRPr/>
            </a:pPr>
            <a:fld id="{9250C700-43A5-4C5C-98FC-C878BB8C0163}" type="slidenum">
              <a:rPr lang="fr-FR"/>
              <a:pPr>
                <a:defRPr/>
              </a:pPr>
              <a:t>‹N°›</a:t>
            </a:fld>
            <a:endParaRPr lang="fr-FR"/>
          </a:p>
        </p:txBody>
      </p:sp>
    </p:spTree>
    <p:extLst>
      <p:ext uri="{BB962C8B-B14F-4D97-AF65-F5344CB8AC3E}">
        <p14:creationId xmlns="" xmlns:p14="http://schemas.microsoft.com/office/powerpoint/2010/main" val="4287506528"/>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futura-sciences.com/fr/definition/t/biologie-4/d/cur_6849/" TargetMode="External"/><Relationship Id="rId3" Type="http://schemas.openxmlformats.org/officeDocument/2006/relationships/hyperlink" Target="http://www.futura-sciences.com/fr/definition/t/univers-1/d/etoile_3730/" TargetMode="External"/><Relationship Id="rId7" Type="http://schemas.openxmlformats.org/officeDocument/2006/relationships/hyperlink" Target="http://www.futura-sciences.com/fr/definition/t/physique-2/d/gravitation_3573/" TargetMode="External"/><Relationship Id="rId12" Type="http://schemas.openxmlformats.org/officeDocument/2006/relationships/hyperlink" Target="http://www.futura-sciences.com/fr/definition/t/physique-2/d/effet-doppler_2470/"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futura-sciences.com/fr/definition/t/physique-2/d/force-centrifuge_1017/" TargetMode="External"/><Relationship Id="rId11" Type="http://schemas.openxmlformats.org/officeDocument/2006/relationships/hyperlink" Target="http://www.futura-sciences.com/fr/definition/t/univers-1/d/soleil_3727/" TargetMode="External"/><Relationship Id="rId5" Type="http://schemas.openxmlformats.org/officeDocument/2006/relationships/hyperlink" Target="http://www.futura-sciences.com/fr/definition/t/physique-2/d/mouvement_316/" TargetMode="External"/><Relationship Id="rId10" Type="http://schemas.openxmlformats.org/officeDocument/2006/relationships/hyperlink" Target="http://www.futura-sciences.com/fr/definition/t/univers-1/d/planete_443/" TargetMode="External"/><Relationship Id="rId4" Type="http://schemas.openxmlformats.org/officeDocument/2006/relationships/hyperlink" Target="http://www.futura-sciences.com/fr/definition/t/univers-1/d/galaxie-spirale_42/" TargetMode="External"/><Relationship Id="rId9" Type="http://schemas.openxmlformats.org/officeDocument/2006/relationships/hyperlink" Target="http://www.futura-sciences.com/fr/definition/t/univers-1/d/systeme-solaire_372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15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Je vous remercie tout d abord de m avoir invite a venir presenter le lapp  devant  cette assemblee , meme si en 10mn je ne vais pouvoir vous donner qu un appercu succint de ce que nous faisons au laboratoire. </a:t>
            </a:r>
          </a:p>
        </p:txBody>
      </p:sp>
      <p:sp>
        <p:nvSpPr>
          <p:cNvPr id="4" name="Espace réservé de la date 3"/>
          <p:cNvSpPr>
            <a:spLocks noGrp="1"/>
          </p:cNvSpPr>
          <p:nvPr>
            <p:ph type="dt" sz="quarter" idx="1"/>
          </p:nvPr>
        </p:nvSpPr>
        <p:spPr/>
        <p:txBody>
          <a:bodyPr/>
          <a:lstStyle/>
          <a:p>
            <a:pPr>
              <a:defRPr/>
            </a:pPr>
            <a:fld id="{E4DFC6B0-632D-4B29-A218-21931CBBFB08}" type="datetime1">
              <a:rPr lang="fr-FR" smtClean="0"/>
              <a:pPr>
                <a:defRPr/>
              </a:pPr>
              <a:t>21/03/2013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442FD2B9-196E-482E-AF9F-6E983F4AA259}" type="slidenum">
              <a:rPr lang="fr-FR" smtClean="0"/>
              <a:pPr>
                <a:defRPr/>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300" dirty="0" smtClean="0"/>
              <a:t>Ce modèle, bien que très satisfaisant  et jamais mis en défaut par l’expérience, n’est cependant pas sans lacunes et laisse plusieurs questions sans réponse… en voici quelques exemples :</a:t>
            </a:r>
          </a:p>
          <a:p>
            <a:pPr lvl="0"/>
            <a:r>
              <a:rPr lang="fr-FR" sz="1300" dirty="0" smtClean="0"/>
              <a:t>Le modèle n’arrive pas à intégrer la gravitation, qui est pourtant une des forces qui régit l’univers à notre échelle.  </a:t>
            </a:r>
          </a:p>
          <a:p>
            <a:pPr lvl="0"/>
            <a:r>
              <a:rPr lang="fr-FR" sz="1300" dirty="0" smtClean="0"/>
              <a:t>Pourquoi existe-t-il six quarks et six leptons, alors que les seuls quarks u et d, qui composent le proton et le neutron, ainsi que l’électron et son antineutrino associé suffisent à décrire la nature qui nous entoure [les autres sont créés de manière éphémère par les physiciens dans leurs accélérateurs]</a:t>
            </a:r>
          </a:p>
          <a:p>
            <a:pPr lvl="0"/>
            <a:r>
              <a:rPr lang="fr-FR" sz="1300" dirty="0" smtClean="0"/>
              <a:t>A la création de l’Univers, matière et antimatière auraient été créées en part égale. C’est également ce qui se produit chaque jour dans les expériences que nous menons auprès des accélérateurs. Or, dans le monde qui nous entoure, nous ne voyons que la matière. Où est passée l’antimatière ?</a:t>
            </a:r>
          </a:p>
          <a:p>
            <a:pPr lvl="0"/>
            <a:r>
              <a:rPr lang="fr-FR" sz="1300" dirty="0" smtClean="0"/>
              <a:t>Enfin, pourquoi quarks et leptons ont-ils une masse ? et pourquoi cette masse diffère-t-elle entre ces diverses particules? un élément essentiel du modèle n’a toujours pas été mis en évidence et pourrait éclairer cette question: le boson de </a:t>
            </a:r>
            <a:r>
              <a:rPr lang="fr-FR" sz="1300" dirty="0" err="1" smtClean="0"/>
              <a:t>Higgs</a:t>
            </a:r>
            <a:r>
              <a:rPr lang="fr-FR" sz="1300" dirty="0" smtClean="0"/>
              <a:t>, du nom de son inventeur. Cette particule a été introduite dans la théorie pour pouvoir y rendre compte de la masse non nulle des particules.  Il s’agit du seul chainon manquant dans l’actuel Modèle Standard et elle justifie à elle seule la construction du LHC. </a:t>
            </a:r>
          </a:p>
          <a:p>
            <a:r>
              <a:rPr lang="fr-FR" sz="1300" dirty="0" smtClean="0"/>
              <a:t>Pour combler les lacunes du modèle standard, les théoriciens ne manquent pas d’imagination et recherchent des théories qui pourraient fonctionner a toutes les échelles d’énergie, même aux plus démesurées telles que celles qui régnaient aux tout premiers instants de l’univers, chose que ne fait pas le modèle standard. Ces théories postulent en général l’existence d’un grand nombre de nouvelles particules qui pourraient être découvertes au LHC. C’est ici que l’infiniment petit rejoint l’infiniment grand. Les observations astrophysiques nous indiquent en effet qu’une grande partie de la masse de l’Univers est inexpliquée. Elle serait constituée d’un type de matière encore inconnue, appelée « matière noire ». Certaines des nouvelles particules imaginées par les théoriciens et qui seront peut être découvertes au LHC pourraient être une explication possible à cette « matière noire » invisible.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17</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 </a:t>
            </a:r>
            <a:r>
              <a:rPr lang="en-US" dirty="0" smtClean="0">
                <a:hlinkClick r:id="rId3"/>
              </a:rPr>
              <a:t>étoiles</a:t>
            </a:r>
            <a:r>
              <a:rPr lang="en-US" dirty="0" smtClean="0"/>
              <a:t> des </a:t>
            </a:r>
            <a:r>
              <a:rPr lang="en-US" dirty="0" smtClean="0">
                <a:hlinkClick r:id="rId4"/>
              </a:rPr>
              <a:t>galaxies spirales</a:t>
            </a:r>
            <a:r>
              <a:rPr lang="en-US" dirty="0" smtClean="0"/>
              <a:t> ne </a:t>
            </a:r>
            <a:r>
              <a:rPr lang="en-US" dirty="0" err="1" smtClean="0"/>
              <a:t>sont</a:t>
            </a:r>
            <a:r>
              <a:rPr lang="en-US" dirty="0" smtClean="0"/>
              <a:t> pas </a:t>
            </a:r>
            <a:r>
              <a:rPr lang="en-US" dirty="0" err="1" smtClean="0"/>
              <a:t>statiques</a:t>
            </a:r>
            <a:r>
              <a:rPr lang="en-US" dirty="0" smtClean="0"/>
              <a:t> </a:t>
            </a:r>
            <a:r>
              <a:rPr lang="en-US" dirty="0" err="1" smtClean="0"/>
              <a:t>mais</a:t>
            </a:r>
            <a:r>
              <a:rPr lang="en-US" dirty="0" smtClean="0"/>
              <a:t> </a:t>
            </a:r>
            <a:r>
              <a:rPr lang="en-US" dirty="0" err="1" smtClean="0"/>
              <a:t>ont</a:t>
            </a:r>
            <a:r>
              <a:rPr lang="en-US" dirty="0" smtClean="0"/>
              <a:t> un </a:t>
            </a:r>
            <a:r>
              <a:rPr lang="en-US" dirty="0" smtClean="0">
                <a:hlinkClick r:id="rId5"/>
              </a:rPr>
              <a:t>mouvement</a:t>
            </a:r>
            <a:r>
              <a:rPr lang="en-US" dirty="0" smtClean="0"/>
              <a:t> </a:t>
            </a:r>
            <a:r>
              <a:rPr lang="en-US" dirty="0" err="1" smtClean="0"/>
              <a:t>circulaire</a:t>
            </a:r>
            <a:r>
              <a:rPr lang="en-US" dirty="0" smtClean="0"/>
              <a:t> </a:t>
            </a:r>
            <a:r>
              <a:rPr lang="en-US" dirty="0" err="1" smtClean="0"/>
              <a:t>autour</a:t>
            </a:r>
            <a:r>
              <a:rPr lang="en-US" dirty="0" smtClean="0"/>
              <a:t> du </a:t>
            </a:r>
            <a:r>
              <a:rPr lang="en-US" dirty="0" err="1" smtClean="0"/>
              <a:t>centre</a:t>
            </a:r>
            <a:r>
              <a:rPr lang="en-US" dirty="0" smtClean="0"/>
              <a:t>. La </a:t>
            </a:r>
            <a:r>
              <a:rPr lang="en-US" dirty="0" smtClean="0">
                <a:hlinkClick r:id="rId6"/>
              </a:rPr>
              <a:t>force centrifuge</a:t>
            </a:r>
            <a:r>
              <a:rPr lang="en-US" dirty="0" smtClean="0"/>
              <a:t> due </a:t>
            </a:r>
            <a:r>
              <a:rPr lang="en-US" dirty="0" err="1" smtClean="0"/>
              <a:t>à</a:t>
            </a:r>
            <a:r>
              <a:rPr lang="en-US" dirty="0" smtClean="0"/>
              <a:t> </a:t>
            </a:r>
            <a:r>
              <a:rPr lang="en-US" dirty="0" err="1" smtClean="0"/>
              <a:t>cette</a:t>
            </a:r>
            <a:r>
              <a:rPr lang="en-US" dirty="0" smtClean="0"/>
              <a:t> rotation </a:t>
            </a:r>
            <a:r>
              <a:rPr lang="en-US" dirty="0" err="1" smtClean="0"/>
              <a:t>compense</a:t>
            </a:r>
            <a:r>
              <a:rPr lang="en-US" dirty="0" smtClean="0"/>
              <a:t> la </a:t>
            </a:r>
            <a:r>
              <a:rPr lang="en-US" dirty="0" smtClean="0">
                <a:hlinkClick r:id="rId7"/>
              </a:rPr>
              <a:t>force de gravitation</a:t>
            </a:r>
            <a:r>
              <a:rPr lang="en-US" dirty="0" smtClean="0"/>
              <a:t>, </a:t>
            </a:r>
            <a:r>
              <a:rPr lang="en-US" dirty="0" err="1" smtClean="0"/>
              <a:t>c'est</a:t>
            </a:r>
            <a:r>
              <a:rPr lang="en-US" dirty="0" smtClean="0"/>
              <a:t> </a:t>
            </a:r>
            <a:r>
              <a:rPr lang="en-US" dirty="0" err="1" smtClean="0"/>
              <a:t>elle</a:t>
            </a:r>
            <a:r>
              <a:rPr lang="en-US" dirty="0" smtClean="0"/>
              <a:t> qui </a:t>
            </a:r>
            <a:r>
              <a:rPr lang="en-US" dirty="0" err="1" smtClean="0"/>
              <a:t>empêche</a:t>
            </a:r>
            <a:r>
              <a:rPr lang="en-US" dirty="0" smtClean="0"/>
              <a:t> les </a:t>
            </a:r>
            <a:r>
              <a:rPr lang="en-US" dirty="0" err="1" smtClean="0"/>
              <a:t>étoiles</a:t>
            </a:r>
            <a:r>
              <a:rPr lang="en-US" dirty="0" smtClean="0"/>
              <a:t> de </a:t>
            </a:r>
            <a:r>
              <a:rPr lang="en-US" dirty="0" err="1" smtClean="0"/>
              <a:t>s'effondrer</a:t>
            </a:r>
            <a:r>
              <a:rPr lang="en-US" dirty="0" smtClean="0"/>
              <a:t> </a:t>
            </a:r>
            <a:r>
              <a:rPr lang="en-US" dirty="0" err="1" smtClean="0"/>
              <a:t>vers</a:t>
            </a:r>
            <a:r>
              <a:rPr lang="en-US" dirty="0" smtClean="0"/>
              <a:t> le </a:t>
            </a:r>
            <a:r>
              <a:rPr lang="en-US" dirty="0" smtClean="0">
                <a:hlinkClick r:id="rId8"/>
              </a:rPr>
              <a:t>cœur</a:t>
            </a:r>
            <a:r>
              <a:rPr lang="en-US" dirty="0" smtClean="0"/>
              <a:t> des galaxies. </a:t>
            </a:r>
          </a:p>
          <a:p>
            <a:r>
              <a:rPr lang="en-US" dirty="0" smtClean="0"/>
              <a:t>A </a:t>
            </a:r>
            <a:r>
              <a:rPr lang="en-US" dirty="0" err="1" smtClean="0"/>
              <a:t>une</a:t>
            </a:r>
            <a:r>
              <a:rPr lang="en-US" dirty="0" smtClean="0"/>
              <a:t> distance </a:t>
            </a:r>
            <a:r>
              <a:rPr lang="en-US" dirty="0" err="1" smtClean="0"/>
              <a:t>donnée</a:t>
            </a:r>
            <a:r>
              <a:rPr lang="en-US" dirty="0" smtClean="0"/>
              <a:t> du </a:t>
            </a:r>
            <a:r>
              <a:rPr lang="en-US" dirty="0" err="1" smtClean="0"/>
              <a:t>centre</a:t>
            </a:r>
            <a:r>
              <a:rPr lang="en-US" dirty="0" smtClean="0"/>
              <a:t> de la </a:t>
            </a:r>
            <a:r>
              <a:rPr lang="en-US" dirty="0" err="1" smtClean="0"/>
              <a:t>galaxie</a:t>
            </a:r>
            <a:r>
              <a:rPr lang="en-US" dirty="0" smtClean="0"/>
              <a:t>, la </a:t>
            </a:r>
            <a:r>
              <a:rPr lang="en-US" dirty="0" err="1" smtClean="0"/>
              <a:t>vitesse</a:t>
            </a:r>
            <a:r>
              <a:rPr lang="en-US" dirty="0" smtClean="0"/>
              <a:t> de rotation </a:t>
            </a:r>
            <a:r>
              <a:rPr lang="en-US" dirty="0" err="1" smtClean="0"/>
              <a:t>est</a:t>
            </a:r>
            <a:r>
              <a:rPr lang="en-US" dirty="0" smtClean="0"/>
              <a:t> </a:t>
            </a:r>
            <a:r>
              <a:rPr lang="en-US" dirty="0" err="1" smtClean="0"/>
              <a:t>donc</a:t>
            </a:r>
            <a:r>
              <a:rPr lang="en-US" dirty="0" smtClean="0"/>
              <a:t> </a:t>
            </a:r>
            <a:r>
              <a:rPr lang="en-US" dirty="0" err="1" smtClean="0"/>
              <a:t>reliée</a:t>
            </a:r>
            <a:r>
              <a:rPr lang="en-US" dirty="0" smtClean="0"/>
              <a:t> </a:t>
            </a:r>
            <a:r>
              <a:rPr lang="en-US" dirty="0" err="1" smtClean="0"/>
              <a:t>à</a:t>
            </a:r>
            <a:r>
              <a:rPr lang="en-US" dirty="0" smtClean="0"/>
              <a:t> </a:t>
            </a:r>
            <a:r>
              <a:rPr lang="en-US" dirty="0" err="1" smtClean="0"/>
              <a:t>l'attraction</a:t>
            </a:r>
            <a:r>
              <a:rPr lang="en-US" dirty="0" smtClean="0"/>
              <a:t> </a:t>
            </a:r>
            <a:r>
              <a:rPr lang="en-US" dirty="0" err="1" smtClean="0"/>
              <a:t>gravitationnelle</a:t>
            </a:r>
            <a:r>
              <a:rPr lang="en-US" dirty="0" smtClean="0"/>
              <a:t> en </a:t>
            </a:r>
            <a:r>
              <a:rPr lang="en-US" dirty="0" err="1" smtClean="0"/>
              <a:t>cet</a:t>
            </a:r>
            <a:r>
              <a:rPr lang="en-US" dirty="0" smtClean="0"/>
              <a:t> </a:t>
            </a:r>
            <a:r>
              <a:rPr lang="en-US" dirty="0" err="1" smtClean="0"/>
              <a:t>endroit</a:t>
            </a:r>
            <a:r>
              <a:rPr lang="en-US" dirty="0" smtClean="0"/>
              <a:t>, et </a:t>
            </a:r>
            <a:r>
              <a:rPr lang="en-US" dirty="0" err="1" smtClean="0"/>
              <a:t>donc</a:t>
            </a:r>
            <a:r>
              <a:rPr lang="en-US" dirty="0" smtClean="0"/>
              <a:t> </a:t>
            </a:r>
            <a:r>
              <a:rPr lang="en-US" dirty="0" err="1" smtClean="0"/>
              <a:t>aussi</a:t>
            </a:r>
            <a:r>
              <a:rPr lang="en-US" dirty="0" smtClean="0"/>
              <a:t> </a:t>
            </a:r>
            <a:r>
              <a:rPr lang="en-US" dirty="0" err="1" smtClean="0"/>
              <a:t>à</a:t>
            </a:r>
            <a:r>
              <a:rPr lang="en-US" dirty="0" smtClean="0"/>
              <a:t> la distribution de masse </a:t>
            </a:r>
            <a:r>
              <a:rPr lang="en-US" dirty="0" err="1" smtClean="0"/>
              <a:t>dans</a:t>
            </a:r>
            <a:r>
              <a:rPr lang="en-US" dirty="0" smtClean="0"/>
              <a:t> la </a:t>
            </a:r>
            <a:r>
              <a:rPr lang="en-US" dirty="0" err="1" smtClean="0"/>
              <a:t>galaxie</a:t>
            </a:r>
            <a:r>
              <a:rPr lang="en-US" dirty="0" smtClean="0"/>
              <a:t>. </a:t>
            </a:r>
            <a:r>
              <a:rPr lang="en-US" dirty="0" err="1" smtClean="0"/>
              <a:t>C'est</a:t>
            </a:r>
            <a:r>
              <a:rPr lang="en-US" dirty="0" smtClean="0"/>
              <a:t> analogue </a:t>
            </a:r>
            <a:r>
              <a:rPr lang="en-US" dirty="0" err="1" smtClean="0"/>
              <a:t>à</a:t>
            </a:r>
            <a:r>
              <a:rPr lang="en-US" dirty="0" smtClean="0"/>
              <a:t> </a:t>
            </a:r>
            <a:r>
              <a:rPr lang="en-US" dirty="0" err="1" smtClean="0"/>
              <a:t>ce</a:t>
            </a:r>
            <a:r>
              <a:rPr lang="en-US" dirty="0" smtClean="0"/>
              <a:t> qui se </a:t>
            </a:r>
            <a:r>
              <a:rPr lang="en-US" dirty="0" err="1" smtClean="0"/>
              <a:t>passe</a:t>
            </a:r>
            <a:r>
              <a:rPr lang="en-US" dirty="0" smtClean="0"/>
              <a:t> </a:t>
            </a:r>
            <a:r>
              <a:rPr lang="en-US" dirty="0" err="1" smtClean="0"/>
              <a:t>dans</a:t>
            </a:r>
            <a:r>
              <a:rPr lang="en-US" dirty="0" smtClean="0"/>
              <a:t> le </a:t>
            </a:r>
            <a:r>
              <a:rPr lang="en-US" dirty="0" smtClean="0">
                <a:hlinkClick r:id="rId9"/>
              </a:rPr>
              <a:t>système solaire</a:t>
            </a:r>
            <a:r>
              <a:rPr lang="en-US" dirty="0" smtClean="0"/>
              <a:t> : la </a:t>
            </a:r>
            <a:r>
              <a:rPr lang="en-US" dirty="0" err="1" smtClean="0"/>
              <a:t>vitesse</a:t>
            </a:r>
            <a:r>
              <a:rPr lang="en-US" dirty="0" smtClean="0"/>
              <a:t> de rotation des </a:t>
            </a:r>
            <a:r>
              <a:rPr lang="en-US" dirty="0" smtClean="0">
                <a:hlinkClick r:id="rId10"/>
              </a:rPr>
              <a:t>planètes</a:t>
            </a:r>
            <a:r>
              <a:rPr lang="en-US" dirty="0" smtClean="0"/>
              <a:t> </a:t>
            </a:r>
            <a:r>
              <a:rPr lang="en-US" dirty="0" err="1" smtClean="0"/>
              <a:t>est</a:t>
            </a:r>
            <a:r>
              <a:rPr lang="en-US" dirty="0" smtClean="0"/>
              <a:t> </a:t>
            </a:r>
            <a:r>
              <a:rPr lang="en-US" dirty="0" err="1" smtClean="0"/>
              <a:t>fixée</a:t>
            </a:r>
            <a:r>
              <a:rPr lang="en-US" dirty="0" smtClean="0"/>
              <a:t> par la masse du </a:t>
            </a:r>
            <a:r>
              <a:rPr lang="en-US" dirty="0" smtClean="0">
                <a:hlinkClick r:id="rId11"/>
              </a:rPr>
              <a:t>Soleil</a:t>
            </a:r>
            <a:r>
              <a:rPr lang="en-US" dirty="0" smtClean="0"/>
              <a:t> et la distance qui les en </a:t>
            </a:r>
            <a:r>
              <a:rPr lang="en-US" dirty="0" err="1" smtClean="0"/>
              <a:t>sépare</a:t>
            </a:r>
            <a:r>
              <a:rPr lang="en-US" dirty="0" smtClean="0"/>
              <a:t>. </a:t>
            </a:r>
          </a:p>
          <a:p>
            <a:r>
              <a:rPr lang="en-US" dirty="0" smtClean="0"/>
              <a:t>On </a:t>
            </a:r>
            <a:r>
              <a:rPr lang="en-US" dirty="0" err="1" smtClean="0"/>
              <a:t>peut</a:t>
            </a:r>
            <a:r>
              <a:rPr lang="en-US" dirty="0" smtClean="0"/>
              <a:t> </a:t>
            </a:r>
            <a:r>
              <a:rPr lang="en-US" dirty="0" err="1" smtClean="0"/>
              <a:t>mesurer</a:t>
            </a:r>
            <a:r>
              <a:rPr lang="en-US" dirty="0" smtClean="0"/>
              <a:t> la </a:t>
            </a:r>
            <a:r>
              <a:rPr lang="en-US" dirty="0" err="1" smtClean="0"/>
              <a:t>vitesse</a:t>
            </a:r>
            <a:r>
              <a:rPr lang="en-US" dirty="0" smtClean="0"/>
              <a:t> de rotation (grâce au </a:t>
            </a:r>
            <a:r>
              <a:rPr lang="en-US" dirty="0" err="1" smtClean="0"/>
              <a:t>décalage</a:t>
            </a:r>
            <a:r>
              <a:rPr lang="en-US" dirty="0" smtClean="0"/>
              <a:t> spectral </a:t>
            </a:r>
            <a:r>
              <a:rPr lang="en-US" dirty="0" err="1" smtClean="0"/>
              <a:t>appelé</a:t>
            </a:r>
            <a:r>
              <a:rPr lang="en-US" dirty="0" smtClean="0"/>
              <a:t> </a:t>
            </a:r>
            <a:r>
              <a:rPr lang="en-US" i="1" dirty="0" smtClean="0">
                <a:hlinkClick r:id="rId12"/>
              </a:rPr>
              <a:t>effet Doppler</a:t>
            </a:r>
            <a:r>
              <a:rPr lang="en-US" dirty="0" smtClean="0"/>
              <a:t>) pour </a:t>
            </a:r>
            <a:r>
              <a:rPr lang="en-US" dirty="0" err="1" smtClean="0"/>
              <a:t>chaque</a:t>
            </a:r>
            <a:r>
              <a:rPr lang="en-US" dirty="0" smtClean="0"/>
              <a:t> distance par rapport au </a:t>
            </a:r>
            <a:r>
              <a:rPr lang="en-US" dirty="0" err="1" smtClean="0"/>
              <a:t>centre</a:t>
            </a:r>
            <a:r>
              <a:rPr lang="en-US" dirty="0" smtClean="0"/>
              <a:t> de la </a:t>
            </a:r>
            <a:r>
              <a:rPr lang="en-US" dirty="0" err="1" smtClean="0"/>
              <a:t>galaxie</a:t>
            </a:r>
            <a:r>
              <a:rPr lang="en-US" dirty="0" smtClean="0"/>
              <a:t> ; on </a:t>
            </a:r>
            <a:r>
              <a:rPr lang="en-US" dirty="0" err="1" smtClean="0"/>
              <a:t>obtient</a:t>
            </a:r>
            <a:r>
              <a:rPr lang="en-US" dirty="0" smtClean="0"/>
              <a:t> </a:t>
            </a:r>
            <a:r>
              <a:rPr lang="en-US" dirty="0" err="1" smtClean="0"/>
              <a:t>alors</a:t>
            </a:r>
            <a:r>
              <a:rPr lang="en-US" dirty="0" smtClean="0"/>
              <a:t> </a:t>
            </a:r>
            <a:r>
              <a:rPr lang="en-US" i="1" dirty="0" err="1" smtClean="0"/>
              <a:t>une</a:t>
            </a:r>
            <a:r>
              <a:rPr lang="en-US" i="1" dirty="0" smtClean="0"/>
              <a:t> </a:t>
            </a:r>
            <a:r>
              <a:rPr lang="en-US" i="1" dirty="0" err="1" smtClean="0"/>
              <a:t>courbe</a:t>
            </a:r>
            <a:r>
              <a:rPr lang="en-US" i="1" dirty="0" smtClean="0"/>
              <a:t> de rotation</a:t>
            </a:r>
            <a:r>
              <a:rPr lang="en-US" dirty="0" smtClean="0"/>
              <a:t>, qui </a:t>
            </a:r>
            <a:r>
              <a:rPr lang="en-US" dirty="0" err="1" smtClean="0"/>
              <a:t>est</a:t>
            </a:r>
            <a:r>
              <a:rPr lang="en-US" dirty="0" smtClean="0"/>
              <a:t> </a:t>
            </a:r>
            <a:r>
              <a:rPr lang="en-US" dirty="0" err="1" smtClean="0"/>
              <a:t>elle</a:t>
            </a:r>
            <a:r>
              <a:rPr lang="en-US" dirty="0" smtClean="0"/>
              <a:t> </a:t>
            </a:r>
            <a:r>
              <a:rPr lang="en-US" dirty="0" err="1" smtClean="0"/>
              <a:t>aussi</a:t>
            </a:r>
            <a:r>
              <a:rPr lang="en-US" dirty="0" smtClean="0"/>
              <a:t> </a:t>
            </a:r>
            <a:r>
              <a:rPr lang="en-US" dirty="0" err="1" smtClean="0"/>
              <a:t>déterminée</a:t>
            </a:r>
            <a:r>
              <a:rPr lang="en-US" dirty="0" smtClean="0"/>
              <a:t> par la distribution de masse. Or, </a:t>
            </a:r>
            <a:r>
              <a:rPr lang="en-US" dirty="0" err="1" smtClean="0"/>
              <a:t>si</a:t>
            </a:r>
            <a:r>
              <a:rPr lang="en-US" dirty="0" smtClean="0"/>
              <a:t> on </a:t>
            </a:r>
            <a:r>
              <a:rPr lang="en-US" dirty="0" err="1" smtClean="0"/>
              <a:t>calcule</a:t>
            </a:r>
            <a:r>
              <a:rPr lang="en-US" dirty="0" smtClean="0"/>
              <a:t> la </a:t>
            </a:r>
            <a:r>
              <a:rPr lang="en-US" dirty="0" err="1" smtClean="0"/>
              <a:t>courbe</a:t>
            </a:r>
            <a:r>
              <a:rPr lang="en-US" dirty="0" smtClean="0"/>
              <a:t> de rotation due </a:t>
            </a:r>
            <a:r>
              <a:rPr lang="en-US" dirty="0" err="1" smtClean="0"/>
              <a:t>à</a:t>
            </a:r>
            <a:r>
              <a:rPr lang="en-US" dirty="0" smtClean="0"/>
              <a:t> </a:t>
            </a:r>
            <a:r>
              <a:rPr lang="en-US" dirty="0" err="1" smtClean="0"/>
              <a:t>l'attraction</a:t>
            </a:r>
            <a:r>
              <a:rPr lang="en-US" dirty="0" smtClean="0"/>
              <a:t> </a:t>
            </a:r>
            <a:r>
              <a:rPr lang="en-US" dirty="0" err="1" smtClean="0"/>
              <a:t>gravitationnelle</a:t>
            </a:r>
            <a:r>
              <a:rPr lang="en-US" dirty="0" smtClean="0"/>
              <a:t> de tout </a:t>
            </a:r>
            <a:r>
              <a:rPr lang="en-US" dirty="0" err="1" smtClean="0"/>
              <a:t>ce</a:t>
            </a:r>
            <a:r>
              <a:rPr lang="en-US" dirty="0" smtClean="0"/>
              <a:t> </a:t>
            </a:r>
            <a:r>
              <a:rPr lang="en-US" dirty="0" err="1" smtClean="0"/>
              <a:t>qu'on</a:t>
            </a:r>
            <a:r>
              <a:rPr lang="en-US" dirty="0" smtClean="0"/>
              <a:t> observe </a:t>
            </a:r>
            <a:r>
              <a:rPr lang="en-US" dirty="0" err="1" smtClean="0"/>
              <a:t>dans</a:t>
            </a:r>
            <a:r>
              <a:rPr lang="en-US" dirty="0" smtClean="0"/>
              <a:t> les galaxies -- les </a:t>
            </a:r>
            <a:r>
              <a:rPr lang="en-US" dirty="0" err="1" smtClean="0"/>
              <a:t>étoiles</a:t>
            </a:r>
            <a:r>
              <a:rPr lang="en-US" dirty="0" smtClean="0"/>
              <a:t>, le </a:t>
            </a:r>
            <a:r>
              <a:rPr lang="en-US" dirty="0" err="1" smtClean="0"/>
              <a:t>gaz</a:t>
            </a:r>
            <a:r>
              <a:rPr lang="en-US" dirty="0" smtClean="0"/>
              <a:t> </a:t>
            </a:r>
            <a:r>
              <a:rPr lang="en-US" dirty="0" err="1" smtClean="0"/>
              <a:t>interstellaire</a:t>
            </a:r>
            <a:r>
              <a:rPr lang="en-US" dirty="0" smtClean="0"/>
              <a:t>, les </a:t>
            </a:r>
            <a:r>
              <a:rPr lang="en-US" dirty="0" err="1" smtClean="0"/>
              <a:t>nuages</a:t>
            </a:r>
            <a:r>
              <a:rPr lang="en-US" dirty="0" smtClean="0"/>
              <a:t> </a:t>
            </a:r>
            <a:r>
              <a:rPr lang="en-US" dirty="0" err="1" smtClean="0"/>
              <a:t>moléculaires</a:t>
            </a:r>
            <a:r>
              <a:rPr lang="en-US" dirty="0" smtClean="0"/>
              <a:t>, les </a:t>
            </a:r>
            <a:r>
              <a:rPr lang="en-US" dirty="0" err="1" smtClean="0"/>
              <a:t>poussières</a:t>
            </a:r>
            <a:r>
              <a:rPr lang="en-US" dirty="0" smtClean="0"/>
              <a:t>--, on </a:t>
            </a:r>
            <a:r>
              <a:rPr lang="en-US" dirty="0" err="1" smtClean="0"/>
              <a:t>trouve</a:t>
            </a:r>
            <a:r>
              <a:rPr lang="en-US" dirty="0" smtClean="0"/>
              <a:t> </a:t>
            </a:r>
            <a:r>
              <a:rPr lang="en-US" dirty="0" err="1" smtClean="0"/>
              <a:t>que</a:t>
            </a:r>
            <a:r>
              <a:rPr lang="en-US" dirty="0" smtClean="0"/>
              <a:t> la </a:t>
            </a:r>
            <a:r>
              <a:rPr lang="en-US" dirty="0" err="1" smtClean="0"/>
              <a:t>vitesse</a:t>
            </a:r>
            <a:r>
              <a:rPr lang="en-US" dirty="0" smtClean="0"/>
              <a:t> de rotation </a:t>
            </a:r>
            <a:r>
              <a:rPr lang="en-US" dirty="0" err="1" smtClean="0"/>
              <a:t>calculée</a:t>
            </a:r>
            <a:r>
              <a:rPr lang="en-US" dirty="0" smtClean="0"/>
              <a:t> </a:t>
            </a:r>
            <a:r>
              <a:rPr lang="en-US" dirty="0" err="1" smtClean="0"/>
              <a:t>est</a:t>
            </a:r>
            <a:r>
              <a:rPr lang="en-US" dirty="0" smtClean="0"/>
              <a:t> plus petite </a:t>
            </a:r>
            <a:r>
              <a:rPr lang="en-US" dirty="0" err="1" smtClean="0"/>
              <a:t>que</a:t>
            </a:r>
            <a:r>
              <a:rPr lang="en-US" dirty="0" smtClean="0"/>
              <a:t> </a:t>
            </a:r>
            <a:r>
              <a:rPr lang="en-US" dirty="0" err="1" smtClean="0"/>
              <a:t>celle</a:t>
            </a:r>
            <a:r>
              <a:rPr lang="en-US" dirty="0" smtClean="0"/>
              <a:t> </a:t>
            </a:r>
            <a:r>
              <a:rPr lang="en-US" dirty="0" err="1" smtClean="0"/>
              <a:t>qu'on</a:t>
            </a:r>
            <a:r>
              <a:rPr lang="en-US" dirty="0" smtClean="0"/>
              <a:t> observe, en </a:t>
            </a:r>
            <a:r>
              <a:rPr lang="en-US" dirty="0" err="1" smtClean="0"/>
              <a:t>particulier</a:t>
            </a:r>
            <a:r>
              <a:rPr lang="en-US" dirty="0" smtClean="0"/>
              <a:t> </a:t>
            </a:r>
            <a:r>
              <a:rPr lang="en-US" dirty="0" err="1" smtClean="0"/>
              <a:t>dans</a:t>
            </a:r>
            <a:r>
              <a:rPr lang="en-US" dirty="0" smtClean="0"/>
              <a:t> les </a:t>
            </a:r>
            <a:r>
              <a:rPr lang="en-US" dirty="0" err="1" smtClean="0"/>
              <a:t>régions</a:t>
            </a:r>
            <a:r>
              <a:rPr lang="en-US" dirty="0" smtClean="0"/>
              <a:t> </a:t>
            </a:r>
            <a:r>
              <a:rPr lang="en-US" dirty="0" err="1" smtClean="0"/>
              <a:t>externes</a:t>
            </a:r>
            <a:r>
              <a:rPr lang="en-US" dirty="0" smtClean="0"/>
              <a:t> des galaxies. Les </a:t>
            </a:r>
            <a:r>
              <a:rPr lang="en-US" dirty="0" err="1" smtClean="0"/>
              <a:t>calculs</a:t>
            </a:r>
            <a:r>
              <a:rPr lang="en-US" dirty="0" smtClean="0"/>
              <a:t> </a:t>
            </a:r>
            <a:r>
              <a:rPr lang="en-US" dirty="0" err="1" smtClean="0"/>
              <a:t>indiquent</a:t>
            </a:r>
            <a:r>
              <a:rPr lang="en-US" dirty="0" smtClean="0"/>
              <a:t> </a:t>
            </a:r>
            <a:r>
              <a:rPr lang="en-US" dirty="0" err="1" smtClean="0"/>
              <a:t>que</a:t>
            </a:r>
            <a:r>
              <a:rPr lang="en-US" dirty="0" smtClean="0"/>
              <a:t> la </a:t>
            </a:r>
            <a:r>
              <a:rPr lang="en-US" dirty="0" err="1" smtClean="0"/>
              <a:t>courbe</a:t>
            </a:r>
            <a:r>
              <a:rPr lang="en-US" dirty="0" smtClean="0"/>
              <a:t> de rotation </a:t>
            </a:r>
            <a:r>
              <a:rPr lang="en-US" dirty="0" err="1" smtClean="0"/>
              <a:t>devrait</a:t>
            </a:r>
            <a:r>
              <a:rPr lang="en-US" dirty="0" smtClean="0"/>
              <a:t> </a:t>
            </a:r>
            <a:r>
              <a:rPr lang="en-US" dirty="0" err="1" smtClean="0"/>
              <a:t>décroître</a:t>
            </a:r>
            <a:r>
              <a:rPr lang="en-US" dirty="0" smtClean="0"/>
              <a:t> aux </a:t>
            </a:r>
            <a:r>
              <a:rPr lang="en-US" dirty="0" err="1" smtClean="0"/>
              <a:t>grandes</a:t>
            </a:r>
            <a:r>
              <a:rPr lang="en-US" dirty="0" smtClean="0"/>
              <a:t> distances, </a:t>
            </a:r>
            <a:r>
              <a:rPr lang="en-US" dirty="0" err="1" smtClean="0"/>
              <a:t>alors</a:t>
            </a:r>
            <a:r>
              <a:rPr lang="en-US" dirty="0" smtClean="0"/>
              <a:t> </a:t>
            </a:r>
            <a:r>
              <a:rPr lang="en-US" dirty="0" err="1" smtClean="0"/>
              <a:t>qu'on</a:t>
            </a:r>
            <a:r>
              <a:rPr lang="en-US" dirty="0" smtClean="0"/>
              <a:t> observe </a:t>
            </a:r>
            <a:r>
              <a:rPr lang="en-US" dirty="0" err="1" smtClean="0"/>
              <a:t>qu'elle</a:t>
            </a:r>
            <a:r>
              <a:rPr lang="en-US" dirty="0" smtClean="0"/>
              <a:t> </a:t>
            </a:r>
            <a:r>
              <a:rPr lang="en-US" dirty="0" err="1" smtClean="0"/>
              <a:t>est</a:t>
            </a:r>
            <a:r>
              <a:rPr lang="en-US" dirty="0" smtClean="0"/>
              <a:t> </a:t>
            </a:r>
            <a:r>
              <a:rPr lang="en-US" dirty="0" err="1" smtClean="0"/>
              <a:t>constante</a:t>
            </a:r>
            <a:r>
              <a:rPr lang="en-US" dirty="0" smtClean="0"/>
              <a:t> </a:t>
            </a:r>
            <a:r>
              <a:rPr lang="en-US" dirty="0" err="1" smtClean="0"/>
              <a:t>dans</a:t>
            </a:r>
            <a:r>
              <a:rPr lang="en-US" dirty="0" smtClean="0"/>
              <a:t> la </a:t>
            </a:r>
            <a:r>
              <a:rPr lang="en-US" dirty="0" err="1" smtClean="0"/>
              <a:t>plupart</a:t>
            </a:r>
            <a:r>
              <a:rPr lang="en-US" dirty="0" smtClean="0"/>
              <a:t> des galaxies </a:t>
            </a:r>
            <a:r>
              <a:rPr lang="en-US" dirty="0" err="1" smtClean="0"/>
              <a:t>observées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00C3D44-6A86-8044-95D4-8E5AB28B6224}" type="slidenum">
              <a:rPr lang="en-US" smtClean="0"/>
              <a:pPr/>
              <a:t>18</a:t>
            </a:fld>
            <a:endParaRPr lang="en-US"/>
          </a:p>
        </p:txBody>
      </p:sp>
    </p:spTree>
    <p:extLst>
      <p:ext uri="{BB962C8B-B14F-4D97-AF65-F5344CB8AC3E}">
        <p14:creationId xmlns="" xmlns:p14="http://schemas.microsoft.com/office/powerpoint/2010/main" val="98740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noFill/>
        </p:spPr>
        <p:txBody>
          <a:bodyPr/>
          <a:lstStyle/>
          <a:p>
            <a:fld id="{472BECF5-E941-4FBD-9BFC-D4D877717201}" type="slidenum">
              <a:rPr lang="fr-FR" smtClean="0">
                <a:latin typeface="Arial" pitchFamily="34" charset="0"/>
                <a:ea typeface="DejaVu Sans" pitchFamily="34" charset="0"/>
                <a:cs typeface="DejaVu Sans" pitchFamily="34" charset="0"/>
              </a:rPr>
              <a:pPr/>
              <a:t>21</a:t>
            </a:fld>
            <a:endParaRPr lang="fr-FR" smtClean="0">
              <a:latin typeface="Arial" pitchFamily="34" charset="0"/>
              <a:ea typeface="DejaVu Sans" pitchFamily="34" charset="0"/>
              <a:cs typeface="DejaVu Sans" pitchFamily="34" charset="0"/>
            </a:endParaRPr>
          </a:p>
        </p:txBody>
      </p:sp>
      <p:sp>
        <p:nvSpPr>
          <p:cNvPr id="32771" name="Rectangle 1"/>
          <p:cNvSpPr>
            <a:spLocks noGrp="1" noRot="1" noChangeAspect="1" noChangeArrowheads="1" noTextEdit="1"/>
          </p:cNvSpPr>
          <p:nvPr>
            <p:ph type="sldImg"/>
          </p:nvPr>
        </p:nvSpPr>
        <p:spPr>
          <a:xfrm>
            <a:off x="990600" y="777875"/>
            <a:ext cx="5116513" cy="3836988"/>
          </a:xfrm>
          <a:ln/>
        </p:spPr>
      </p:sp>
      <p:sp>
        <p:nvSpPr>
          <p:cNvPr id="32772" name="Rectangle 2"/>
          <p:cNvSpPr>
            <a:spLocks noGrp="1" noChangeArrowheads="1"/>
          </p:cNvSpPr>
          <p:nvPr>
            <p:ph type="body" idx="1"/>
          </p:nvPr>
        </p:nvSpPr>
        <p:spPr>
          <a:xfrm>
            <a:off x="709613" y="4862513"/>
            <a:ext cx="5680075" cy="4603750"/>
          </a:xfrm>
          <a:noFill/>
          <a:ln/>
        </p:spPr>
        <p:txBody>
          <a:bodyPr wrap="none" anchor="ctr"/>
          <a:lstStyle/>
          <a:p>
            <a:endParaRPr lang="fr-FR"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FA5B777D-73F0-4287-A47A-6F8827AF643D}" type="slidenum">
              <a:rPr lang="en-GB"/>
              <a:pPr>
                <a:defRPr/>
              </a:pPr>
              <a:t>23</a:t>
            </a:fld>
            <a:endParaRPr lang="en-GB"/>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fr-FR" smtClean="0"/>
              <a:t>L’actualite au lapp, c est evidemment le LHC, un anneau de 27kms et enterré à 100 m sous terre qui est l accelerateur le plus puissant du monde.  Pres de la moitie des chercheurs du lapp travaillent sur des experiences aupres du LHC</a:t>
            </a:r>
          </a:p>
          <a:p>
            <a:pPr eaLnBrk="1" hangingPunct="1"/>
            <a:endParaRPr lang="fr-FR" smtClean="0"/>
          </a:p>
          <a:p>
            <a:pPr eaLnBrk="1" hangingPunct="1"/>
            <a:r>
              <a:rPr lang="fr-FR" i="1" smtClean="0"/>
              <a:t>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i="1" smtClean="0"/>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i="1"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5"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Higgs.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smtClean="0"/>
          </a:p>
        </p:txBody>
      </p:sp>
      <p:sp>
        <p:nvSpPr>
          <p:cNvPr id="4" name="Espace réservé du numéro de diapositive 3"/>
          <p:cNvSpPr>
            <a:spLocks noGrp="1"/>
          </p:cNvSpPr>
          <p:nvPr>
            <p:ph type="sldNum" sz="quarter" idx="5"/>
          </p:nvPr>
        </p:nvSpPr>
        <p:spPr/>
        <p:txBody>
          <a:bodyPr/>
          <a:lstStyle/>
          <a:p>
            <a:pPr>
              <a:defRPr/>
            </a:pPr>
            <a:fld id="{33BEFE36-C9F7-444A-96A4-E32D85500189}" type="slidenum">
              <a:rPr lang="fr-FR" smtClean="0"/>
              <a:pPr>
                <a:defRPr/>
              </a:pPr>
              <a:t>26</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96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lapp participe egalement a l experience lhcb, specialisee dans la recherche de differences entre matiere et antimatiere </a:t>
            </a:r>
          </a:p>
        </p:txBody>
      </p:sp>
      <p:sp>
        <p:nvSpPr>
          <p:cNvPr id="4" name="Espace réservé de la date 3"/>
          <p:cNvSpPr>
            <a:spLocks noGrp="1"/>
          </p:cNvSpPr>
          <p:nvPr>
            <p:ph type="dt" sz="quarter" idx="1"/>
          </p:nvPr>
        </p:nvSpPr>
        <p:spPr/>
        <p:txBody>
          <a:bodyPr/>
          <a:lstStyle/>
          <a:p>
            <a:pPr>
              <a:defRPr/>
            </a:pPr>
            <a:fld id="{796C3F9C-137B-46D9-83F1-D9E8407BBBEB}" type="datetime1">
              <a:rPr lang="fr-FR" smtClean="0"/>
              <a:pPr>
                <a:defRPr/>
              </a:pPr>
              <a:t>21/03/2013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383DAFC4-39FF-4410-A9C0-83745B81C2FE}" type="slidenum">
              <a:rPr lang="fr-FR" smtClean="0"/>
              <a:pPr>
                <a:defRPr/>
              </a:pPr>
              <a:t>29</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p:txBody>
          <a:bodyPr/>
          <a:lstStyle/>
          <a:p>
            <a:pPr defTabSz="956009">
              <a:defRPr/>
            </a:pPr>
            <a:r>
              <a:rPr lang="fr-FR" dirty="0" smtClean="0"/>
              <a:t>ICRC 2007- Merida</a:t>
            </a: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709093" y="4860905"/>
            <a:ext cx="5681115" cy="460532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07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Mais si tout se passe bien l experience phare du laboratoire en 2011 sera tres certainement ams, une experience destinee a rechercher des traces d anti matiere dans l espace. Elle sera lancee par la navette spatiale en fevrier 2011 pour etre installee sur la station spatiale internationale: une grande premiere pour le lapp!</a:t>
            </a:r>
          </a:p>
        </p:txBody>
      </p:sp>
      <p:sp>
        <p:nvSpPr>
          <p:cNvPr id="4" name="Espace réservé de la date 3"/>
          <p:cNvSpPr>
            <a:spLocks noGrp="1"/>
          </p:cNvSpPr>
          <p:nvPr>
            <p:ph type="dt" sz="quarter" idx="1"/>
          </p:nvPr>
        </p:nvSpPr>
        <p:spPr/>
        <p:txBody>
          <a:bodyPr/>
          <a:lstStyle/>
          <a:p>
            <a:pPr>
              <a:defRPr/>
            </a:pPr>
            <a:fld id="{0CF91A96-B169-4E99-BCF6-7AC16779A73A}" type="datetime1">
              <a:rPr lang="fr-FR" smtClean="0"/>
              <a:pPr>
                <a:defRPr/>
              </a:pPr>
              <a:t>21/03/2013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BD1C53E6-C661-433F-AD1F-ACBB528AE297}" type="slidenum">
              <a:rPr lang="fr-FR" smtClean="0"/>
              <a:pPr>
                <a:defRPr/>
              </a:pPr>
              <a:t>33</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21/03/2013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68DFEB7E-F7FB-4F4F-ABE6-7B1601046945}" type="slidenum">
              <a:rPr lang="fr-FR" smtClean="0"/>
              <a:pPr>
                <a:defRPr/>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21/03/2013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68DFEB7E-F7FB-4F4F-ABE6-7B1601046945}" type="slidenum">
              <a:rPr lang="fr-FR" smtClean="0"/>
              <a:pPr>
                <a:defRPr/>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5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La vocation du LAPP est l’exploration de l’infiniment petit, c'est-à-dire la mise à jour des constituants ultimes de la matière et la compréhension de leurs interactions. Nous travaillons donc a une échelle bien plus petite que celle de l atome [physique du solide et physique atomique) et même plus petite que celle du  noyau (physique nucléaire).</a:t>
            </a:r>
          </a:p>
          <a:p>
            <a:r>
              <a:rPr lang="fr-FR" smtClean="0"/>
              <a:t>Les recherches des 50 dernières années ont permis de construire un modèle  dans lequel les briques élémentaires  sont les quarks, au nombre de six, et les leptons, également au nombre de six. Les forces y apparaissent associées a l échange de particules nommées bosons et ce cadre unifie 3 des 4 interactions fondamentales, les forces forte, faible et électromagnétique. Seule la 1iere famille existe dans la nature: electron et son neutrino pour les leptons, proton, forme de deux quarks u et un quark d, pour le s quarks  </a:t>
            </a:r>
          </a:p>
        </p:txBody>
      </p:sp>
      <p:sp>
        <p:nvSpPr>
          <p:cNvPr id="4" name="Espace réservé de la date 3"/>
          <p:cNvSpPr>
            <a:spLocks noGrp="1"/>
          </p:cNvSpPr>
          <p:nvPr>
            <p:ph type="dt" sz="quarter" idx="1"/>
          </p:nvPr>
        </p:nvSpPr>
        <p:spPr/>
        <p:txBody>
          <a:bodyPr/>
          <a:lstStyle/>
          <a:p>
            <a:pPr>
              <a:defRPr/>
            </a:pPr>
            <a:fld id="{E0B23D59-7F1B-490B-B095-24C9F598CE91}" type="datetime1">
              <a:rPr lang="fr-FR" smtClean="0"/>
              <a:pPr>
                <a:defRPr/>
              </a:pPr>
              <a:t>21/03/2013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B95DB3F4-B09B-4A99-8652-4E123BD31577}" type="slidenum">
              <a:rPr lang="fr-FR" smtClean="0"/>
              <a:pPr>
                <a:defRPr/>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LAPP, laboratoire d’Annecy Le Vieux de Physique des Particules, fut crée en 1976, voici plus de 30 ans, par des physiciens originaires de la faculté d’Orsay qui cherchaient à se rapprocher du CERN pour diminuer la fatigue due au transports et être plus près de leurs expériences, qui a cette époque étaient presque toutes situées au CERN. </a:t>
            </a:r>
          </a:p>
        </p:txBody>
      </p:sp>
      <p:sp>
        <p:nvSpPr>
          <p:cNvPr id="4" name="Espace réservé du numéro de diapositive 3"/>
          <p:cNvSpPr>
            <a:spLocks noGrp="1"/>
          </p:cNvSpPr>
          <p:nvPr>
            <p:ph type="sldNum" sz="quarter" idx="5"/>
          </p:nvPr>
        </p:nvSpPr>
        <p:spPr/>
        <p:txBody>
          <a:bodyPr/>
          <a:lstStyle/>
          <a:p>
            <a:pPr>
              <a:defRPr/>
            </a:pPr>
            <a:fld id="{AE5E6BBA-9722-49A7-A57E-3FDAAE908F79}" type="slidenum">
              <a:rPr lang="fr-FR" smtClean="0"/>
              <a:pPr>
                <a:defRPr/>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exploration de l infiniment petit necessite paradoxalement des appareillages gigantesques et c est au sein de collaboration internationales de plusieurs centaines, voir plusieurs milliers de personnes, que les chercheurs du lapp travaillent, soit a la construction de l appareillage, a la mise au point de tous les programmes necessaires  à son exploitation, puis à l analyse des donnees. De tels programmes s etalent desormais sur plusieurs decennies et doivent etre planifies longtemps a l avance </a:t>
            </a:r>
          </a:p>
        </p:txBody>
      </p:sp>
      <p:sp>
        <p:nvSpPr>
          <p:cNvPr id="4" name="Espace réservé de la date 3"/>
          <p:cNvSpPr>
            <a:spLocks noGrp="1"/>
          </p:cNvSpPr>
          <p:nvPr>
            <p:ph type="dt" sz="quarter" idx="1"/>
          </p:nvPr>
        </p:nvSpPr>
        <p:spPr/>
        <p:txBody>
          <a:bodyPr/>
          <a:lstStyle/>
          <a:p>
            <a:pPr>
              <a:defRPr/>
            </a:pPr>
            <a:fld id="{E085A654-D324-4EBD-957D-B38DF04442A3}" type="datetime1">
              <a:rPr lang="fr-FR" smtClean="0"/>
              <a:pPr>
                <a:defRPr/>
              </a:pPr>
              <a:t>21/03/2013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9A442477-2263-46F4-891A-1FC6EAB2C70C}" type="slidenum">
              <a:rPr lang="fr-FR" smtClean="0"/>
              <a:pPr>
                <a:defRPr/>
              </a:pPr>
              <a:t>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Nos experiences necessitent egalement de puissants moyen de calcul et recemment le lapp c est dote d un centre de calcul de pres de 750cpu et permettant de stocker pres de 300 tera octets de donnee. Ce centre, ouvert sur ce que l on appelle la grille de calcul europeenne,  fournit un petit pourcentage de la puissance de calcul necessaire pour l exploitation du LHC. Il est egalement ouvert a des laboratoires d autres disciplines et meme a des demandes eventuelles d industriels exterieurs. </a:t>
            </a:r>
          </a:p>
        </p:txBody>
      </p:sp>
      <p:sp>
        <p:nvSpPr>
          <p:cNvPr id="4" name="Espace réservé de la date 3"/>
          <p:cNvSpPr>
            <a:spLocks noGrp="1"/>
          </p:cNvSpPr>
          <p:nvPr>
            <p:ph type="dt" sz="quarter" idx="1"/>
          </p:nvPr>
        </p:nvSpPr>
        <p:spPr/>
        <p:txBody>
          <a:bodyPr/>
          <a:lstStyle/>
          <a:p>
            <a:pPr>
              <a:defRPr/>
            </a:pPr>
            <a:fld id="{A55B434D-EF8F-4DBB-B49F-7B273FEEDE40}" type="datetime1">
              <a:rPr lang="fr-FR" smtClean="0"/>
              <a:pPr>
                <a:defRPr/>
              </a:pPr>
              <a:t>21/03/2013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3380D6BC-BD84-47BF-AB18-FC1C0858B2BD}" type="slidenum">
              <a:rPr lang="fr-FR" smtClean="0"/>
              <a:pPr>
                <a:defRPr/>
              </a:pPr>
              <a:t>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73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Avant de terminer je vous presente quelques chiffres cles qui traduisent l activite de notre laboratoire </a:t>
            </a:r>
          </a:p>
        </p:txBody>
      </p:sp>
      <p:sp>
        <p:nvSpPr>
          <p:cNvPr id="4" name="Espace réservé de la date 3"/>
          <p:cNvSpPr>
            <a:spLocks noGrp="1"/>
          </p:cNvSpPr>
          <p:nvPr>
            <p:ph type="dt" sz="quarter" idx="1"/>
          </p:nvPr>
        </p:nvSpPr>
        <p:spPr/>
        <p:txBody>
          <a:bodyPr/>
          <a:lstStyle/>
          <a:p>
            <a:pPr>
              <a:defRPr/>
            </a:pPr>
            <a:fld id="{326D9AE1-CA40-491E-B4B2-E29ED1DE5F3C}" type="datetime1">
              <a:rPr lang="fr-FR" smtClean="0"/>
              <a:pPr>
                <a:defRPr/>
              </a:pPr>
              <a:t>21/03/2013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27DDB4E3-2854-4241-9F23-802A4D5BADCC}" type="slidenum">
              <a:rPr lang="fr-FR" smtClean="0"/>
              <a:pPr>
                <a:defRPr/>
              </a:pPr>
              <a:t>11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defTabSz="956097" eaLnBrk="1" fontAlgn="auto" hangingPunct="1">
              <a:spcBef>
                <a:spcPts val="0"/>
              </a:spcBef>
              <a:spcAft>
                <a:spcPts val="0"/>
              </a:spcAft>
              <a:defRPr/>
            </a:pPr>
            <a:r>
              <a:rPr lang="fr-FR" sz="1300" dirty="0" smtClean="0"/>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comme</a:t>
            </a:r>
            <a:r>
              <a:rPr lang="en-GB" dirty="0" smtClean="0"/>
              <a:t> </a:t>
            </a:r>
            <a:r>
              <a:rPr lang="en-GB" dirty="0" err="1" smtClean="0"/>
              <a:t>celui</a:t>
            </a:r>
            <a:r>
              <a:rPr lang="en-GB" dirty="0" smtClean="0"/>
              <a:t> </a:t>
            </a:r>
            <a:r>
              <a:rPr lang="en-GB" dirty="0" err="1" smtClean="0"/>
              <a:t>dont</a:t>
            </a:r>
            <a:r>
              <a:rPr lang="en-GB" dirty="0" smtClean="0"/>
              <a:t> </a:t>
            </a:r>
            <a:r>
              <a:rPr lang="en-GB" dirty="0" err="1" smtClean="0"/>
              <a:t>vient</a:t>
            </a:r>
            <a:r>
              <a:rPr lang="en-GB" dirty="0" smtClean="0"/>
              <a:t> de </a:t>
            </a:r>
            <a:r>
              <a:rPr lang="en-GB" dirty="0" err="1" smtClean="0"/>
              <a:t>parler</a:t>
            </a:r>
            <a:r>
              <a:rPr lang="en-GB" dirty="0" smtClean="0"/>
              <a:t> Daniel) </a:t>
            </a:r>
            <a:r>
              <a:rPr lang="en-GB" dirty="0" err="1" smtClean="0"/>
              <a:t>ou</a:t>
            </a:r>
            <a:r>
              <a:rPr lang="en-GB" dirty="0" smtClean="0"/>
              <a:t> </a:t>
            </a:r>
            <a:r>
              <a:rPr lang="en-GB" dirty="0" err="1" smtClean="0"/>
              <a:t>bien</a:t>
            </a:r>
            <a:r>
              <a:rPr lang="en-GB" dirty="0" smtClean="0"/>
              <a:t> </a:t>
            </a:r>
            <a:r>
              <a:rPr lang="en-GB" dirty="0" err="1" smtClean="0"/>
              <a:t>elles</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 (on en </a:t>
            </a:r>
            <a:r>
              <a:rPr lang="en-GB" dirty="0" err="1" smtClean="0"/>
              <a:t>dira</a:t>
            </a:r>
            <a:r>
              <a:rPr lang="en-GB" dirty="0" smtClean="0"/>
              <a:t> plus </a:t>
            </a:r>
            <a:r>
              <a:rPr lang="en-GB" dirty="0" err="1" smtClean="0"/>
              <a:t>sur</a:t>
            </a:r>
            <a:r>
              <a:rPr lang="en-GB" dirty="0" smtClean="0"/>
              <a:t> les </a:t>
            </a:r>
            <a:r>
              <a:rPr lang="en-GB" dirty="0" err="1" smtClean="0"/>
              <a:t>rayons</a:t>
            </a:r>
            <a:r>
              <a:rPr lang="en-GB" dirty="0" smtClean="0"/>
              <a:t> </a:t>
            </a:r>
            <a:r>
              <a:rPr lang="en-GB" dirty="0" err="1" smtClean="0"/>
              <a:t>cosmiques</a:t>
            </a:r>
            <a:r>
              <a:rPr lang="en-GB" dirty="0" smtClean="0"/>
              <a:t> </a:t>
            </a:r>
            <a:r>
              <a:rPr lang="en-GB" dirty="0" err="1" smtClean="0"/>
              <a:t>dans</a:t>
            </a:r>
            <a:r>
              <a:rPr lang="en-GB" dirty="0" smtClean="0"/>
              <a:t> la </a:t>
            </a:r>
            <a:r>
              <a:rPr lang="en-GB" dirty="0" err="1" smtClean="0"/>
              <a:t>deuxieme</a:t>
            </a:r>
            <a:r>
              <a:rPr lang="en-GB" dirty="0" smtClean="0"/>
              <a:t> </a:t>
            </a:r>
            <a:r>
              <a:rPr lang="en-GB" dirty="0" err="1" smtClean="0"/>
              <a:t>partie</a:t>
            </a:r>
            <a:r>
              <a:rPr lang="en-GB" dirty="0" smtClean="0"/>
              <a:t> de </a:t>
            </a:r>
            <a:r>
              <a:rPr lang="en-GB" dirty="0" err="1" smtClean="0"/>
              <a:t>cette</a:t>
            </a:r>
            <a:r>
              <a:rPr lang="en-GB" dirty="0" smtClean="0"/>
              <a:t> conference).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userDrawn="1"/>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userDrawn="1"/>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userDrawn="1"/>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userDrawn="1"/>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22/03/2013</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Tours</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26DE955-841F-4D71-9064-E9943D5B6478}"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22/03/2013</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Tours</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792C6D1-DFDB-47C6-9794-71D6C617BDD5}"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22/03/2013</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Tours</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DB0D18C-A0B5-48AE-BBEA-53EF891AF2ED}"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userDrawn="1"/>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userDrawn="1"/>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userDrawn="1"/>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userDrawn="1"/>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1594A78-7649-4AF1-A66E-F5E66C5AAFC3}" type="slidenum">
              <a:rPr lang="fr-FR"/>
              <a:pPr>
                <a:defRPr/>
              </a:pPr>
              <a:t>‹N°›</a:t>
            </a:fld>
            <a:endParaRPr lang="fr-F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A4A356D-1E28-4373-AFD8-5FC94131F7E8}" type="slidenum">
              <a:rPr lang="fr-FR"/>
              <a:pPr>
                <a:defRPr/>
              </a:pPr>
              <a:t>‹N°›</a:t>
            </a:fld>
            <a:endParaRPr lang="fr-F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D6F6C113-D8D0-4215-A4BE-CF4088BF01E7}" type="slidenum">
              <a:rPr lang="fr-FR"/>
              <a:pPr>
                <a:defRPr/>
              </a:pPr>
              <a:t>‹N°›</a:t>
            </a:fld>
            <a:endParaRPr lang="fr-F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26C505CC-8CED-4CCB-B4CE-CC3A5DD65014}" type="slidenum">
              <a:rPr lang="fr-FR"/>
              <a:pPr>
                <a:defRPr/>
              </a:pPr>
              <a:t>‹N°›</a:t>
            </a:fld>
            <a:endParaRPr lang="fr-F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9" name="Espace réservé du numéro de diapositive 5"/>
          <p:cNvSpPr>
            <a:spLocks noGrp="1"/>
          </p:cNvSpPr>
          <p:nvPr>
            <p:ph type="sldNum" sz="quarter" idx="12"/>
          </p:nvPr>
        </p:nvSpPr>
        <p:spPr/>
        <p:txBody>
          <a:bodyPr/>
          <a:lstStyle>
            <a:lvl1pPr>
              <a:defRPr/>
            </a:lvl1pPr>
          </a:lstStyle>
          <a:p>
            <a:pPr>
              <a:defRPr/>
            </a:pPr>
            <a:fld id="{B689CF89-5E4A-49A1-836A-08004F18E7E0}" type="slidenum">
              <a:rPr lang="fr-FR"/>
              <a:pPr>
                <a:defRPr/>
              </a:pPr>
              <a:t>‹N°›</a:t>
            </a:fld>
            <a:endParaRPr lang="fr-F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5" name="Espace réservé du numéro de diapositive 5"/>
          <p:cNvSpPr>
            <a:spLocks noGrp="1"/>
          </p:cNvSpPr>
          <p:nvPr>
            <p:ph type="sldNum" sz="quarter" idx="12"/>
          </p:nvPr>
        </p:nvSpPr>
        <p:spPr/>
        <p:txBody>
          <a:bodyPr/>
          <a:lstStyle>
            <a:lvl1pPr>
              <a:defRPr/>
            </a:lvl1pPr>
          </a:lstStyle>
          <a:p>
            <a:pPr>
              <a:defRPr/>
            </a:pPr>
            <a:fld id="{D9E2813C-65CE-44B4-921D-12A01D645353}" type="slidenum">
              <a:rPr lang="fr-FR"/>
              <a:pPr>
                <a:defRPr/>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22/03/2013</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Tours</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D76453D-05FC-41CD-BC57-D8A482B25357}"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B00D19A9-C87F-4DD6-96D7-66BCD0B63E03}" type="slidenum">
              <a:rPr lang="fr-FR"/>
              <a:pPr>
                <a:defRPr/>
              </a:pPr>
              <a:t>‹N°›</a:t>
            </a:fld>
            <a:endParaRPr lang="fr-F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FDA8E6DD-556F-470D-A0E7-4ECA13CBFC62}" type="slidenum">
              <a:rPr lang="fr-FR"/>
              <a:pPr>
                <a:defRPr/>
              </a:pPr>
              <a:t>‹N°›</a:t>
            </a:fld>
            <a:endParaRPr lang="fr-F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55A91B03-6167-40F9-B523-41D1548E92B9}" type="slidenum">
              <a:rPr lang="fr-FR"/>
              <a:pPr>
                <a:defRPr/>
              </a:pPr>
              <a:t>‹N°›</a:t>
            </a:fld>
            <a:endParaRPr lang="fr-F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93487695-E59F-4FD8-8117-AECCF62108AD}" type="slidenum">
              <a:rPr lang="fr-FR"/>
              <a:pPr>
                <a:defRPr/>
              </a:pPr>
              <a:t>‹N°›</a:t>
            </a:fld>
            <a:endParaRPr lang="fr-F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22/03/2013</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Tours</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5C373169-2FCB-4AE3-A06A-B49B0326DD29}" type="slidenum">
              <a:rPr lang="fr-FR"/>
              <a:pPr>
                <a:defRPr/>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22/03/2013</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Tours</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D50A5A0-8F69-4B03-82FA-7B4673F28336}"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smtClean="0"/>
              <a:t>22/03/2013</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Tours</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4974FD4-7724-45D5-8BA8-BDCB21F1D87F}"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fr-FR" smtClean="0"/>
              <a:t>22/03/2013</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Tours</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98BB896-AED7-4A1B-99CD-39D01A05CA36}"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fr-FR" smtClean="0"/>
              <a:t>22/03/2013</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smtClean="0"/>
              <a:t>Visite Tours</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35A3651C-25C4-4F24-A0D7-7113149758B9}"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r-FR" smtClean="0"/>
              <a:t>22/03/2013</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smtClean="0"/>
              <a:t>Visite Tours</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2476D0C-C64C-4064-B69F-1DF544FE4AAA}"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b="1">
                <a:solidFill>
                  <a:srgbClr val="00B0F0"/>
                </a:solidFill>
              </a:defRPr>
            </a:lvl1pPr>
          </a:lstStyle>
          <a:p>
            <a:pPr>
              <a:defRPr/>
            </a:pPr>
            <a:r>
              <a:rPr lang="fr-FR" smtClean="0"/>
              <a:t>22/03/2013</a:t>
            </a:r>
            <a:endParaRPr lang="fr-FR" dirty="0"/>
          </a:p>
        </p:txBody>
      </p:sp>
      <p:sp>
        <p:nvSpPr>
          <p:cNvPr id="3" name="Espace réservé du pied de page 4"/>
          <p:cNvSpPr>
            <a:spLocks noGrp="1"/>
          </p:cNvSpPr>
          <p:nvPr>
            <p:ph type="ftr" sz="quarter" idx="11"/>
          </p:nvPr>
        </p:nvSpPr>
        <p:spPr/>
        <p:txBody>
          <a:bodyPr/>
          <a:lstStyle>
            <a:lvl1pPr>
              <a:defRPr b="1">
                <a:solidFill>
                  <a:srgbClr val="FF0000"/>
                </a:solidFill>
              </a:defRPr>
            </a:lvl1pPr>
          </a:lstStyle>
          <a:p>
            <a:pPr>
              <a:defRPr/>
            </a:pPr>
            <a:r>
              <a:rPr lang="fr-FR" smtClean="0"/>
              <a:t>Visite Tours</a:t>
            </a: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2A926D31-2C0C-4E38-AE5D-66022EC96D7E}"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22/03/2013</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Tours</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3AE3D90-3064-4866-A260-CABCF173347E}"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Courbe.jpg"/>
          <p:cNvPicPr>
            <a:picLocks noChangeAspect="1"/>
          </p:cNvPicPr>
          <p:nvPr/>
        </p:nvPicPr>
        <p:blipFill>
          <a:blip r:embed="rId14" cstate="print"/>
          <a:srcRect/>
          <a:stretch>
            <a:fillRect/>
          </a:stretch>
        </p:blipFill>
        <p:spPr bwMode="auto">
          <a:xfrm>
            <a:off x="0" y="0"/>
            <a:ext cx="1890713" cy="6858000"/>
          </a:xfrm>
          <a:prstGeom prst="rect">
            <a:avLst/>
          </a:prstGeom>
          <a:noFill/>
          <a:ln w="9525">
            <a:noFill/>
            <a:miter lim="800000"/>
            <a:headEnd/>
            <a:tailEnd/>
          </a:ln>
        </p:spPr>
      </p:pic>
      <p:sp>
        <p:nvSpPr>
          <p:cNvPr id="1027"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8"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029" name="Image 6" descr="lapp2.jpg"/>
          <p:cNvPicPr>
            <a:picLocks noChangeAspect="1"/>
          </p:cNvPicPr>
          <p:nvPr/>
        </p:nvPicPr>
        <p:blipFill>
          <a:blip r:embed="rId15"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fr-FR" smtClean="0"/>
              <a:t>22/03/2013</a:t>
            </a:r>
            <a:endParaRPr lang="fr-FR"/>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fr-FR" smtClean="0"/>
              <a:t>Visite Tours</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206FC4D-FEE5-49FC-A581-EBA0A888FADF}"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26"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Image 8" descr="Courbe.jpg"/>
          <p:cNvPicPr>
            <a:picLocks noChangeAspect="1"/>
          </p:cNvPicPr>
          <p:nvPr/>
        </p:nvPicPr>
        <p:blipFill>
          <a:blip r:embed="rId14" cstate="print"/>
          <a:srcRect/>
          <a:stretch>
            <a:fillRect/>
          </a:stretch>
        </p:blipFill>
        <p:spPr bwMode="auto">
          <a:xfrm>
            <a:off x="0" y="0"/>
            <a:ext cx="1890713" cy="6858000"/>
          </a:xfrm>
          <a:prstGeom prst="rect">
            <a:avLst/>
          </a:prstGeom>
          <a:noFill/>
          <a:ln w="9525">
            <a:noFill/>
            <a:miter lim="800000"/>
            <a:headEnd/>
            <a:tailEnd/>
          </a:ln>
        </p:spPr>
      </p:pic>
      <p:sp>
        <p:nvSpPr>
          <p:cNvPr id="2051"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2"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2053" name="Image 6" descr="lapp2.jpg"/>
          <p:cNvPicPr>
            <a:picLocks noChangeAspect="1"/>
          </p:cNvPicPr>
          <p:nvPr/>
        </p:nvPicPr>
        <p:blipFill>
          <a:blip r:embed="rId15"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b="1" smtClean="0">
                <a:solidFill>
                  <a:srgbClr val="00B0F0"/>
                </a:solidFill>
                <a:latin typeface="+mn-lt"/>
                <a:cs typeface="+mn-cs"/>
              </a:defRPr>
            </a:lvl1pPr>
          </a:lstStyle>
          <a:p>
            <a:pPr>
              <a:defRPr/>
            </a:pPr>
            <a:r>
              <a:rPr lang="fr-FR" smtClean="0"/>
              <a:t>22/03/2013</a:t>
            </a:r>
            <a:endParaRPr lang="fr-FR" dirty="0"/>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rgbClr val="FF0000"/>
                </a:solidFill>
                <a:latin typeface="+mn-lt"/>
                <a:cs typeface="+mn-cs"/>
              </a:defRPr>
            </a:lvl1pPr>
          </a:lstStyle>
          <a:p>
            <a:pPr>
              <a:defRPr/>
            </a:pPr>
            <a:r>
              <a:rPr lang="fr-FR" smtClean="0"/>
              <a:t>Visite Tours</a:t>
            </a: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5058A53-17BC-4BE2-9ADA-68ED32DE9246}"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727"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oleObject" Target="../embeddings/oleObject1.bin"/><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jpeg"/><Relationship Id="rId17" Type="http://schemas.openxmlformats.org/officeDocument/2006/relationships/image" Target="../media/image74.png"/><Relationship Id="rId2" Type="http://schemas.openxmlformats.org/officeDocument/2006/relationships/notesSlide" Target="../notesSlides/notesSlide16.xml"/><Relationship Id="rId16"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png"/><Relationship Id="rId15" Type="http://schemas.openxmlformats.org/officeDocument/2006/relationships/image" Target="../media/image72.wmf"/><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jpeg"/><Relationship Id="rId1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xml"/><Relationship Id="rId5" Type="http://schemas.openxmlformats.org/officeDocument/2006/relationships/image" Target="../media/image84.jpe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irfu.cea.fr/Images/astImg/387_1.jpg" TargetMode="External"/><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2348880"/>
            <a:ext cx="7772400" cy="2018655"/>
          </a:xfrm>
        </p:spPr>
        <p:txBody>
          <a:bodyPr/>
          <a:lstStyle/>
          <a:p>
            <a:r>
              <a:rPr lang="en-US" dirty="0" err="1" smtClean="0">
                <a:solidFill>
                  <a:schemeClr val="accent1"/>
                </a:solidFill>
                <a:latin typeface="Arial Narrow" pitchFamily="34" charset="0"/>
              </a:rPr>
              <a:t>Laboratoire</a:t>
            </a:r>
            <a:r>
              <a:rPr lang="en-US" dirty="0" smtClean="0">
                <a:solidFill>
                  <a:schemeClr val="accent1"/>
                </a:solidFill>
                <a:latin typeface="Arial Narrow" pitchFamily="34" charset="0"/>
              </a:rPr>
              <a:t> </a:t>
            </a:r>
            <a:r>
              <a:rPr lang="en-US" dirty="0" err="1">
                <a:solidFill>
                  <a:schemeClr val="accent1"/>
                </a:solidFill>
                <a:latin typeface="Arial Narrow" pitchFamily="34" charset="0"/>
              </a:rPr>
              <a:t>d’Annecy</a:t>
            </a:r>
            <a:r>
              <a:rPr lang="en-US" dirty="0">
                <a:solidFill>
                  <a:schemeClr val="accent1"/>
                </a:solidFill>
                <a:latin typeface="Arial Narrow" pitchFamily="34" charset="0"/>
              </a:rPr>
              <a:t>-le-Vieux de Physique des </a:t>
            </a:r>
            <a:r>
              <a:rPr lang="en-US" dirty="0" err="1" smtClean="0">
                <a:solidFill>
                  <a:schemeClr val="accent1"/>
                </a:solidFill>
                <a:latin typeface="Arial Narrow" pitchFamily="34" charset="0"/>
              </a:rPr>
              <a:t>particules</a:t>
            </a:r>
            <a:r>
              <a:rPr lang="en-US" dirty="0" smtClean="0">
                <a:solidFill>
                  <a:schemeClr val="accent1"/>
                </a:solidFill>
                <a:latin typeface="Arial Narrow" pitchFamily="34" charset="0"/>
              </a:rPr>
              <a:t/>
            </a:r>
            <a:br>
              <a:rPr lang="en-US" dirty="0" smtClean="0">
                <a:solidFill>
                  <a:schemeClr val="accent1"/>
                </a:solidFill>
                <a:latin typeface="Arial Narrow" pitchFamily="34" charset="0"/>
              </a:rPr>
            </a:br>
            <a:r>
              <a:rPr lang="fr-FR" sz="1800" b="1" dirty="0">
                <a:solidFill>
                  <a:schemeClr val="accent1"/>
                </a:solidFill>
                <a:latin typeface="Arial Narrow" pitchFamily="34" charset="0"/>
              </a:rPr>
              <a:t>laboratoire du CNRS/IN2P3 (depuis 1976) et de l’Université de Savoie (depuis 1995</a:t>
            </a:r>
            <a:r>
              <a:rPr lang="fr-FR" sz="1800" b="1" dirty="0" smtClean="0">
                <a:solidFill>
                  <a:schemeClr val="accent1"/>
                </a:solidFill>
                <a:latin typeface="Arial Narrow" pitchFamily="34" charset="0"/>
              </a:rPr>
              <a:t>)</a:t>
            </a:r>
            <a:endParaRPr lang="fr-FR" dirty="0">
              <a:solidFill>
                <a:schemeClr val="accent1"/>
              </a:solidFill>
              <a:latin typeface="Arial Narrow" pitchFamily="34" charset="0"/>
            </a:endParaRPr>
          </a:p>
        </p:txBody>
      </p:sp>
      <p:sp>
        <p:nvSpPr>
          <p:cNvPr id="5123" name="Rectangle 3"/>
          <p:cNvSpPr>
            <a:spLocks noGrp="1" noChangeArrowheads="1"/>
          </p:cNvSpPr>
          <p:nvPr>
            <p:ph type="subTitle" idx="1"/>
          </p:nvPr>
        </p:nvSpPr>
        <p:spPr>
          <a:xfrm>
            <a:off x="1403648" y="4581128"/>
            <a:ext cx="6400800" cy="1584325"/>
          </a:xfrm>
        </p:spPr>
        <p:txBody>
          <a:bodyPr/>
          <a:lstStyle/>
          <a:p>
            <a:pPr eaLnBrk="1" hangingPunct="1"/>
            <a:r>
              <a:rPr lang="en-US" b="1" dirty="0">
                <a:solidFill>
                  <a:schemeClr val="accent1"/>
                </a:solidFill>
                <a:latin typeface="Arial Narrow" pitchFamily="34" charset="0"/>
              </a:rPr>
              <a:t>Jean-Pierre Lees</a:t>
            </a:r>
            <a:endParaRPr lang="en-US" sz="2400" i="1" dirty="0">
              <a:solidFill>
                <a:schemeClr val="accent1"/>
              </a:solidFill>
              <a:latin typeface="Arial Narrow" pitchFamily="34" charset="0"/>
            </a:endParaRPr>
          </a:p>
          <a:p>
            <a:pPr eaLnBrk="1" hangingPunct="1"/>
            <a:r>
              <a:rPr lang="en-US" sz="2400" i="1" dirty="0">
                <a:solidFill>
                  <a:schemeClr val="accent1"/>
                </a:solidFill>
                <a:latin typeface="Arial Narrow" pitchFamily="34" charset="0"/>
              </a:rPr>
              <a:t>Directeur </a:t>
            </a:r>
            <a:r>
              <a:rPr lang="en-US" sz="2400" i="1" dirty="0" err="1">
                <a:solidFill>
                  <a:schemeClr val="accent1"/>
                </a:solidFill>
                <a:latin typeface="Arial Narrow" pitchFamily="34" charset="0"/>
              </a:rPr>
              <a:t>adjoint</a:t>
            </a:r>
            <a:endParaRPr lang="en-US" sz="2400" i="1" dirty="0">
              <a:solidFill>
                <a:schemeClr val="accent1"/>
              </a:solidFill>
              <a:latin typeface="Arial Narrow" pitchFamily="34" charset="0"/>
            </a:endParaRPr>
          </a:p>
          <a:p>
            <a:pPr eaLnBrk="1" hangingPunct="1"/>
            <a:r>
              <a:rPr lang="fr-FR" sz="2000" b="1" dirty="0" smtClean="0">
                <a:solidFill>
                  <a:srgbClr val="0070C0"/>
                </a:solidFill>
                <a:latin typeface="Arial Narrow" pitchFamily="34" charset="0"/>
              </a:rPr>
              <a:t>Mars 2013</a:t>
            </a:r>
            <a:endParaRPr lang="fr-FR" sz="2000" b="1" dirty="0">
              <a:solidFill>
                <a:srgbClr val="0070C0"/>
              </a:solidFill>
              <a:latin typeface="Arial Narrow" pitchFamily="34" charset="0"/>
            </a:endParaRPr>
          </a:p>
        </p:txBody>
      </p:sp>
      <p:pic>
        <p:nvPicPr>
          <p:cNvPr id="5124" name="Image 6" descr="Lapp_2.jpg"/>
          <p:cNvPicPr>
            <a:picLocks noChangeAspect="1"/>
          </p:cNvPicPr>
          <p:nvPr/>
        </p:nvPicPr>
        <p:blipFill>
          <a:blip r:embed="rId3" cstate="print"/>
          <a:srcRect/>
          <a:stretch>
            <a:fillRect/>
          </a:stretch>
        </p:blipFill>
        <p:spPr bwMode="auto">
          <a:xfrm>
            <a:off x="5003800" y="260350"/>
            <a:ext cx="3649663"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2357422" y="274638"/>
            <a:ext cx="6329378" cy="1143000"/>
          </a:xfrm>
        </p:spPr>
        <p:txBody>
          <a:bodyPr/>
          <a:lstStyle/>
          <a:p>
            <a:pPr eaLnBrk="1" hangingPunct="1"/>
            <a:r>
              <a:rPr lang="en-US" dirty="0" smtClean="0">
                <a:solidFill>
                  <a:schemeClr val="accent1"/>
                </a:solidFill>
                <a:latin typeface="Arial Narrow" pitchFamily="34" charset="0"/>
              </a:rPr>
              <a:t>La physique </a:t>
            </a:r>
            <a:r>
              <a:rPr lang="en-US" dirty="0" err="1" smtClean="0">
                <a:solidFill>
                  <a:schemeClr val="accent1"/>
                </a:solidFill>
                <a:latin typeface="Arial Narrow" pitchFamily="34" charset="0"/>
              </a:rPr>
              <a:t>théorique</a:t>
            </a:r>
            <a:endParaRPr lang="fr-FR" dirty="0">
              <a:solidFill>
                <a:schemeClr val="accent1"/>
              </a:solidFill>
              <a:latin typeface="Arial Narrow" pitchFamily="34" charset="0"/>
            </a:endParaRPr>
          </a:p>
        </p:txBody>
      </p:sp>
      <p:sp>
        <p:nvSpPr>
          <p:cNvPr id="3" name="Espace réservé du contenu 2"/>
          <p:cNvSpPr>
            <a:spLocks noGrp="1"/>
          </p:cNvSpPr>
          <p:nvPr>
            <p:ph idx="1"/>
          </p:nvPr>
        </p:nvSpPr>
        <p:spPr>
          <a:xfrm>
            <a:off x="611560" y="1500174"/>
            <a:ext cx="4746258" cy="4500594"/>
          </a:xfrm>
        </p:spPr>
        <p:txBody>
          <a:bodyPr>
            <a:normAutofit lnSpcReduction="10000"/>
          </a:bodyPr>
          <a:lstStyle/>
          <a:p>
            <a:pPr marL="342900" lvl="1" indent="-342900">
              <a:buNone/>
            </a:pPr>
            <a:r>
              <a:rPr lang="fr-FR" sz="2400" dirty="0" smtClean="0">
                <a:latin typeface="Arial Narrow" pitchFamily="34" charset="0"/>
              </a:rPr>
              <a:t>Le LAPP abrite dans ses murs un important  groupe de physique théorique, le </a:t>
            </a:r>
            <a:r>
              <a:rPr lang="fr-FR" sz="2400" b="1" dirty="0" smtClean="0">
                <a:latin typeface="Arial Narrow" pitchFamily="34" charset="0"/>
              </a:rPr>
              <a:t>LAPTH  </a:t>
            </a:r>
            <a:r>
              <a:rPr lang="fr-FR" sz="2400" dirty="0" smtClean="0">
                <a:latin typeface="Arial Narrow" pitchFamily="34" charset="0"/>
              </a:rPr>
              <a:t>(~40 personnes</a:t>
            </a:r>
          </a:p>
          <a:p>
            <a:pPr marL="342900" lvl="1" indent="-342900">
              <a:buFont typeface="Arial" pitchFamily="34" charset="0"/>
              <a:buChar char="•"/>
            </a:pPr>
            <a:r>
              <a:rPr lang="fr-FR" sz="2400" dirty="0" smtClean="0">
                <a:latin typeface="Arial Narrow" pitchFamily="34" charset="0"/>
              </a:rPr>
              <a:t>Les théoriciens construisent des modèles et prédisent des effets que les expérimentateurs cherchent à mesurer</a:t>
            </a:r>
          </a:p>
          <a:p>
            <a:pPr marL="342900" lvl="1" indent="-342900">
              <a:buFont typeface="Arial" pitchFamily="34" charset="0"/>
              <a:buChar char="•"/>
            </a:pPr>
            <a:r>
              <a:rPr lang="fr-FR" sz="2400" dirty="0" smtClean="0">
                <a:latin typeface="Arial Narrow" pitchFamily="34" charset="0"/>
              </a:rPr>
              <a:t>Parfois c’est le contraire: les théoriciens doivent modifier leurs modèles ou en créer de nouveaux pour interpréter les résultats des expérimentateurs</a:t>
            </a:r>
          </a:p>
          <a:p>
            <a:pPr marL="342900" lvl="1" indent="-342900">
              <a:buFont typeface="Arial" pitchFamily="34" charset="0"/>
              <a:buChar char="•"/>
            </a:pPr>
            <a:endParaRPr lang="fr-FR" sz="2000" dirty="0"/>
          </a:p>
          <a:p>
            <a:pPr marL="342900" lvl="1" indent="-342900">
              <a:buFont typeface="Arial" pitchFamily="34" charset="0"/>
              <a:buChar char="•"/>
            </a:pPr>
            <a:endParaRPr lang="fr-FR" sz="2000" dirty="0" smtClean="0"/>
          </a:p>
          <a:p>
            <a:pPr marL="342900" lvl="1" indent="-342900">
              <a:buFont typeface="Arial" pitchFamily="34" charset="0"/>
              <a:buChar char="•"/>
            </a:pPr>
            <a:endParaRPr lang="fr-FR" sz="2000" dirty="0" smtClean="0">
              <a:latin typeface="Calibri" pitchFamily="34" charset="0"/>
            </a:endParaRPr>
          </a:p>
          <a:p>
            <a:pPr marL="342900" lvl="1" indent="-342900">
              <a:buFont typeface="Arial" pitchFamily="34" charset="0"/>
              <a:buChar char="•"/>
            </a:pPr>
            <a:endParaRPr lang="fr-FR" sz="2000" b="1" dirty="0" smtClean="0"/>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10</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1031" name="Picture 7" descr="LOGO_LAPTH_RVB_5cm"/>
          <p:cNvPicPr>
            <a:picLocks noChangeAspect="1" noChangeArrowheads="1"/>
          </p:cNvPicPr>
          <p:nvPr/>
        </p:nvPicPr>
        <p:blipFill>
          <a:blip r:embed="rId4" cstate="print"/>
          <a:srcRect/>
          <a:stretch>
            <a:fillRect/>
          </a:stretch>
        </p:blipFill>
        <p:spPr bwMode="auto">
          <a:xfrm>
            <a:off x="1071538" y="214290"/>
            <a:ext cx="1600200" cy="1057275"/>
          </a:xfrm>
          <a:prstGeom prst="rect">
            <a:avLst/>
          </a:prstGeom>
          <a:noFill/>
          <a:ln w="9525">
            <a:noFill/>
            <a:miter lim="800000"/>
            <a:headEnd/>
            <a:tailEnd/>
          </a:ln>
        </p:spPr>
      </p:pic>
      <p:pic>
        <p:nvPicPr>
          <p:cNvPr id="12" name="Image 11" descr="Equation_01.jpg"/>
          <p:cNvPicPr>
            <a:picLocks noChangeAspect="1"/>
          </p:cNvPicPr>
          <p:nvPr/>
        </p:nvPicPr>
        <p:blipFill>
          <a:blip r:embed="rId5" cstate="print"/>
          <a:stretch>
            <a:fillRect/>
          </a:stretch>
        </p:blipFill>
        <p:spPr>
          <a:xfrm>
            <a:off x="5510784" y="1285860"/>
            <a:ext cx="3219709" cy="4786346"/>
          </a:xfrm>
          <a:prstGeom prst="rect">
            <a:avLst/>
          </a:prstGeom>
        </p:spPr>
      </p:pic>
      <p:sp>
        <p:nvSpPr>
          <p:cNvPr id="10" name="Espace réservé de la date 9"/>
          <p:cNvSpPr>
            <a:spLocks noGrp="1"/>
          </p:cNvSpPr>
          <p:nvPr>
            <p:ph type="dt" sz="half" idx="10"/>
          </p:nvPr>
        </p:nvSpPr>
        <p:spPr/>
        <p:txBody>
          <a:bodyPr/>
          <a:lstStyle/>
          <a:p>
            <a:pPr>
              <a:defRPr/>
            </a:pPr>
            <a:r>
              <a:rPr lang="fr-FR" b="1" smtClean="0">
                <a:solidFill>
                  <a:srgbClr val="00B0F0"/>
                </a:solidFill>
              </a:rPr>
              <a:t>22/03/2013</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1285875" y="274638"/>
            <a:ext cx="7318375" cy="777875"/>
          </a:xfrm>
        </p:spPr>
        <p:txBody>
          <a:bodyPr/>
          <a:lstStyle/>
          <a:p>
            <a:pPr eaLnBrk="1" hangingPunct="1">
              <a:defRPr/>
            </a:pPr>
            <a:r>
              <a:rPr lang="fr-FR" dirty="0" smtClean="0">
                <a:solidFill>
                  <a:schemeClr val="accent1"/>
                </a:solidFill>
                <a:latin typeface="Arial Narrow" pitchFamily="34" charset="0"/>
                <a:ea typeface="+mn-ea"/>
                <a:cs typeface="+mn-cs"/>
              </a:rPr>
              <a:t>Chiffres clés</a:t>
            </a:r>
          </a:p>
        </p:txBody>
      </p:sp>
      <p:sp>
        <p:nvSpPr>
          <p:cNvPr id="5" name="Espace réservé du numéro de diapositive 4"/>
          <p:cNvSpPr>
            <a:spLocks noGrp="1"/>
          </p:cNvSpPr>
          <p:nvPr>
            <p:ph type="sldNum" sz="quarter" idx="12"/>
          </p:nvPr>
        </p:nvSpPr>
        <p:spPr/>
        <p:txBody>
          <a:bodyPr/>
          <a:lstStyle/>
          <a:p>
            <a:pPr>
              <a:defRPr/>
            </a:pPr>
            <a:fld id="{233CB0C5-9A24-48E8-94DD-9C54220C7B1F}" type="slidenum">
              <a:rPr lang="fr-FR"/>
              <a:pPr>
                <a:defRPr/>
              </a:pPr>
              <a:t>11</a:t>
            </a:fld>
            <a:endParaRPr lang="fr-FR" dirty="0"/>
          </a:p>
        </p:txBody>
      </p:sp>
      <p:sp>
        <p:nvSpPr>
          <p:cNvPr id="8" name="Espace réservé de la date 7"/>
          <p:cNvSpPr>
            <a:spLocks noGrp="1"/>
          </p:cNvSpPr>
          <p:nvPr>
            <p:ph type="dt" sz="quarter" idx="10"/>
          </p:nvPr>
        </p:nvSpPr>
        <p:spPr/>
        <p:txBody>
          <a:bodyPr/>
          <a:lstStyle/>
          <a:p>
            <a:pPr>
              <a:defRPr/>
            </a:pPr>
            <a:r>
              <a:rPr lang="fr-FR" b="1" smtClean="0">
                <a:solidFill>
                  <a:srgbClr val="00B0F0"/>
                </a:solidFill>
              </a:rPr>
              <a:t>22/03/2013</a:t>
            </a:r>
            <a:endParaRPr lang="fr-FR" b="1" dirty="0">
              <a:solidFill>
                <a:srgbClr val="00B0F0"/>
              </a:solidFill>
            </a:endParaRPr>
          </a:p>
        </p:txBody>
      </p:sp>
      <p:sp>
        <p:nvSpPr>
          <p:cNvPr id="9" name="Espace réservé du pied de page 8"/>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14342" name="Rectangle 3"/>
          <p:cNvSpPr txBox="1">
            <a:spLocks noChangeArrowheads="1"/>
          </p:cNvSpPr>
          <p:nvPr/>
        </p:nvSpPr>
        <p:spPr bwMode="auto">
          <a:xfrm>
            <a:off x="1331913" y="1125538"/>
            <a:ext cx="7343775" cy="5040312"/>
          </a:xfrm>
          <a:prstGeom prst="rect">
            <a:avLst/>
          </a:prstGeom>
          <a:noFill/>
          <a:ln w="9525">
            <a:noFill/>
            <a:miter lim="800000"/>
            <a:headEnd/>
            <a:tailEnd/>
          </a:ln>
        </p:spPr>
        <p:txBody>
          <a:bodyPr/>
          <a:lstStyle/>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59 chercheurs expérimentateurs  (permanents, post doctorants et étudiants) + 7 émérites</a:t>
            </a:r>
          </a:p>
          <a:p>
            <a:pPr marL="342900" indent="-342900">
              <a:lnSpc>
                <a:spcPct val="90000"/>
              </a:lnSpc>
              <a:spcBef>
                <a:spcPct val="20000"/>
              </a:spcBef>
              <a:spcAft>
                <a:spcPct val="20000"/>
              </a:spcAft>
            </a:pPr>
            <a:r>
              <a:rPr lang="fr-FR" sz="2400" i="1" dirty="0">
                <a:solidFill>
                  <a:srgbClr val="3B349C"/>
                </a:solidFill>
                <a:latin typeface="Arial Narrow" pitchFamily="34" charset="0"/>
              </a:rPr>
              <a:t>	</a:t>
            </a:r>
            <a:r>
              <a:rPr lang="fr-FR" sz="2000" i="1" dirty="0">
                <a:solidFill>
                  <a:srgbClr val="0070C0"/>
                </a:solidFill>
                <a:latin typeface="Calibri" pitchFamily="34" charset="0"/>
              </a:rPr>
              <a:t>Au sein de grandes collaborations internationales , ils conçoivent et construisent les expériences, puis interprètent leurs résultats </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~40 chercheurs théoriciens [LAPTH] </a:t>
            </a:r>
          </a:p>
          <a:p>
            <a:pPr marL="342900" indent="-342900">
              <a:lnSpc>
                <a:spcPct val="90000"/>
              </a:lnSpc>
              <a:spcBef>
                <a:spcPct val="20000"/>
              </a:spcBef>
              <a:spcAft>
                <a:spcPct val="20000"/>
              </a:spcAft>
            </a:pPr>
            <a:r>
              <a:rPr lang="fr-FR" sz="2400" dirty="0">
                <a:solidFill>
                  <a:srgbClr val="3B349C"/>
                </a:solidFill>
                <a:latin typeface="Arial Narrow" pitchFamily="34" charset="0"/>
              </a:rPr>
              <a:t>	</a:t>
            </a:r>
            <a:r>
              <a:rPr lang="fr-FR" sz="2000" i="1" dirty="0">
                <a:solidFill>
                  <a:srgbClr val="0070C0"/>
                </a:solidFill>
                <a:latin typeface="Calibri" pitchFamily="34" charset="0"/>
              </a:rPr>
              <a:t>Ils élaborent de nouvelles </a:t>
            </a:r>
            <a:r>
              <a:rPr lang="fr-FR" sz="2000" i="1" dirty="0" smtClean="0">
                <a:solidFill>
                  <a:srgbClr val="0070C0"/>
                </a:solidFill>
                <a:latin typeface="Calibri" pitchFamily="34" charset="0"/>
              </a:rPr>
              <a:t>théories et les confrontent aux expériences.</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78 ingénieurs et techniciens CNRS (électronique, informatique, mécanique et administration) </a:t>
            </a:r>
          </a:p>
          <a:p>
            <a:pPr marL="342900" indent="-342900">
              <a:lnSpc>
                <a:spcPct val="90000"/>
              </a:lnSpc>
              <a:spcBef>
                <a:spcPct val="20000"/>
              </a:spcBef>
              <a:spcAft>
                <a:spcPct val="20000"/>
              </a:spcAft>
            </a:pPr>
            <a:r>
              <a:rPr lang="fr-FR" sz="2000" i="1" dirty="0">
                <a:solidFill>
                  <a:srgbClr val="0070C0"/>
                </a:solidFill>
                <a:latin typeface="Calibri" pitchFamily="34" charset="0"/>
              </a:rPr>
              <a:t>	Aident à concevoir des détecteurs innovants et souvent situés à la limite de la technologie existante</a:t>
            </a: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Budget annuel (hors salaires) : </a:t>
            </a:r>
            <a:r>
              <a:rPr lang="fr-FR" sz="2400" dirty="0">
                <a:latin typeface="Arial Narrow" pitchFamily="34" charset="0"/>
                <a:sym typeface="Symbol" pitchFamily="18" charset="2"/>
              </a:rPr>
              <a:t> </a:t>
            </a:r>
            <a:r>
              <a:rPr lang="fr-FR" sz="2400" dirty="0">
                <a:latin typeface="Arial Narrow" pitchFamily="34" charset="0"/>
              </a:rPr>
              <a:t>2 M€</a:t>
            </a: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7 gros projets internationaux et plusieurs projets de R&amp;D</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906713"/>
            <a:ext cx="7772400" cy="810319"/>
          </a:xfrm>
        </p:spPr>
        <p:txBody>
          <a:bodyPr>
            <a:normAutofit/>
          </a:bodyPr>
          <a:lstStyle/>
          <a:p>
            <a:pPr algn="ctr"/>
            <a:r>
              <a:rPr lang="fr-FR" sz="4400" dirty="0" smtClean="0">
                <a:solidFill>
                  <a:srgbClr val="FF0000"/>
                </a:solidFill>
              </a:rPr>
              <a:t>Un peu de physique… </a:t>
            </a:r>
            <a:endParaRPr lang="fr-FR" sz="4400" dirty="0">
              <a:solidFill>
                <a:srgbClr val="FF0000"/>
              </a:solidFill>
            </a:endParaRPr>
          </a:p>
        </p:txBody>
      </p:sp>
      <p:sp>
        <p:nvSpPr>
          <p:cNvPr id="4" name="Espace réservé du pied de page 3"/>
          <p:cNvSpPr>
            <a:spLocks noGrp="1"/>
          </p:cNvSpPr>
          <p:nvPr>
            <p:ph type="ftr" sz="quarter" idx="11"/>
          </p:nvPr>
        </p:nvSpPr>
        <p:spPr/>
        <p:txBody>
          <a:bodyPr/>
          <a:lstStyle/>
          <a:p>
            <a:r>
              <a:rPr lang="fr-FR" b="1" smtClean="0">
                <a:solidFill>
                  <a:srgbClr val="FF0000"/>
                </a:solidFill>
              </a:rPr>
              <a:t>Visite Tours</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12</a:t>
            </a:fld>
            <a:endParaRPr lang="fr-BE"/>
          </a:p>
        </p:txBody>
      </p:sp>
      <p:sp>
        <p:nvSpPr>
          <p:cNvPr id="6" name="Espace réservé de la date 5"/>
          <p:cNvSpPr>
            <a:spLocks noGrp="1"/>
          </p:cNvSpPr>
          <p:nvPr>
            <p:ph type="dt" sz="half" idx="10"/>
          </p:nvPr>
        </p:nvSpPr>
        <p:spPr/>
        <p:txBody>
          <a:bodyPr/>
          <a:lstStyle/>
          <a:p>
            <a:pPr>
              <a:defRPr/>
            </a:pPr>
            <a:r>
              <a:rPr lang="fr-FR" b="1" smtClean="0">
                <a:solidFill>
                  <a:srgbClr val="00B0F0"/>
                </a:solidFill>
              </a:rPr>
              <a:t>22/03/2013</a:t>
            </a:r>
            <a:endParaRPr lang="fr-FR" b="1" dirty="0">
              <a:solidFill>
                <a:srgbClr val="00B0F0"/>
              </a:solidFill>
            </a:endParaRPr>
          </a:p>
        </p:txBody>
      </p:sp>
    </p:spTree>
    <p:extLst>
      <p:ext uri="{BB962C8B-B14F-4D97-AF65-F5344CB8AC3E}">
        <p14:creationId xmlns="" xmlns:p14="http://schemas.microsoft.com/office/powerpoint/2010/main" val="1159188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75" y="274638"/>
            <a:ext cx="7400925" cy="994122"/>
          </a:xfrm>
        </p:spPr>
        <p:txBody>
          <a:bodyPr/>
          <a:lstStyle/>
          <a:p>
            <a:r>
              <a:rPr lang="fr-FR" dirty="0" smtClean="0">
                <a:solidFill>
                  <a:schemeClr val="accent1"/>
                </a:solidFill>
                <a:latin typeface="Arial Narrow" pitchFamily="34" charset="0"/>
              </a:rPr>
              <a:t>le modèle standard</a:t>
            </a:r>
            <a:br>
              <a:rPr lang="fr-FR" dirty="0" smtClean="0">
                <a:solidFill>
                  <a:schemeClr val="accent1"/>
                </a:solidFill>
                <a:latin typeface="Arial Narrow" pitchFamily="34" charset="0"/>
              </a:rPr>
            </a:br>
            <a:endParaRPr lang="fr-FR" sz="2000" b="1" i="1" dirty="0">
              <a:solidFill>
                <a:srgbClr val="FF0000"/>
              </a:solidFill>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13</a:t>
            </a:fld>
            <a:endParaRPr lang="fr-FR" dirty="0"/>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11" name="Picture 5"/>
          <p:cNvPicPr>
            <a:picLocks noChangeAspect="1" noChangeArrowheads="1"/>
          </p:cNvPicPr>
          <p:nvPr/>
        </p:nvPicPr>
        <p:blipFill>
          <a:blip r:embed="rId3" cstate="print"/>
          <a:srcRect/>
          <a:stretch>
            <a:fillRect/>
          </a:stretch>
        </p:blipFill>
        <p:spPr bwMode="auto">
          <a:xfrm>
            <a:off x="428596" y="1285861"/>
            <a:ext cx="3546896" cy="4286279"/>
          </a:xfrm>
          <a:prstGeom prst="rect">
            <a:avLst/>
          </a:prstGeom>
          <a:noFill/>
          <a:ln w="9525">
            <a:noFill/>
            <a:miter lim="800000"/>
            <a:headEnd/>
            <a:tailEnd/>
          </a:ln>
          <a:effectLst/>
        </p:spPr>
      </p:pic>
      <p:sp>
        <p:nvSpPr>
          <p:cNvPr id="8" name="Text Box 13"/>
          <p:cNvSpPr txBox="1">
            <a:spLocks noChangeArrowheads="1"/>
          </p:cNvSpPr>
          <p:nvPr/>
        </p:nvSpPr>
        <p:spPr bwMode="auto">
          <a:xfrm>
            <a:off x="4143372" y="1285860"/>
            <a:ext cx="5000628" cy="4985980"/>
          </a:xfrm>
          <a:prstGeom prst="rect">
            <a:avLst/>
          </a:prstGeom>
          <a:noFill/>
          <a:ln w="9525">
            <a:noFill/>
            <a:miter lim="800000"/>
            <a:headEnd/>
            <a:tailEnd/>
          </a:ln>
        </p:spPr>
        <p:txBody>
          <a:bodyPr wrap="square">
            <a:spAutoFit/>
          </a:bodyPr>
          <a:lstStyle/>
          <a:p>
            <a:r>
              <a:rPr lang="fr-FR" sz="2400" b="1" dirty="0" smtClean="0">
                <a:latin typeface="Arial Narrow" pitchFamily="34" charset="0"/>
                <a:cs typeface="Arial" pitchFamily="34" charset="0"/>
              </a:rPr>
              <a:t>Dans l'état actuel de nos connaissances, l'organisation de la matière est décrite par le </a:t>
            </a:r>
            <a:r>
              <a:rPr lang="fr-FR" sz="2400" b="1" dirty="0" smtClean="0">
                <a:solidFill>
                  <a:srgbClr val="FF0000"/>
                </a:solidFill>
                <a:latin typeface="Arial Narrow" pitchFamily="34" charset="0"/>
                <a:cs typeface="Arial" pitchFamily="34" charset="0"/>
              </a:rPr>
              <a:t>modèle standard </a:t>
            </a:r>
          </a:p>
          <a:p>
            <a:pPr>
              <a:buFont typeface="Arial" pitchFamily="34" charset="0"/>
              <a:buChar char="•"/>
            </a:pPr>
            <a:r>
              <a:rPr lang="en-GB" sz="2400" b="1" dirty="0" smtClean="0">
                <a:solidFill>
                  <a:srgbClr val="0070C0"/>
                </a:solidFill>
                <a:latin typeface="Arial Narrow" pitchFamily="34" charset="0"/>
                <a:cs typeface="Arial" pitchFamily="34" charset="0"/>
              </a:rPr>
              <a:t> Interactions </a:t>
            </a:r>
            <a:r>
              <a:rPr lang="en-GB" sz="2400" b="1" dirty="0" err="1" smtClean="0">
                <a:solidFill>
                  <a:srgbClr val="0070C0"/>
                </a:solidFill>
                <a:latin typeface="Arial Narrow" pitchFamily="34" charset="0"/>
                <a:cs typeface="Arial" pitchFamily="34" charset="0"/>
              </a:rPr>
              <a:t>électromagnétique</a:t>
            </a:r>
            <a:r>
              <a:rPr lang="en-GB" sz="2400" b="1" dirty="0" smtClean="0">
                <a:solidFill>
                  <a:srgbClr val="0070C0"/>
                </a:solidFill>
                <a:latin typeface="Arial Narrow" pitchFamily="34" charset="0"/>
                <a:cs typeface="Arial" pitchFamily="34" charset="0"/>
              </a:rPr>
              <a:t>, </a:t>
            </a:r>
            <a:r>
              <a:rPr lang="en-GB" sz="2400" b="1" dirty="0" err="1" smtClean="0">
                <a:solidFill>
                  <a:srgbClr val="0070C0"/>
                </a:solidFill>
                <a:latin typeface="Arial Narrow" pitchFamily="34" charset="0"/>
                <a:cs typeface="Arial" pitchFamily="34" charset="0"/>
              </a:rPr>
              <a:t>faible</a:t>
            </a:r>
            <a:r>
              <a:rPr lang="en-GB" sz="2400" b="1" dirty="0" smtClean="0">
                <a:solidFill>
                  <a:srgbClr val="0070C0"/>
                </a:solidFill>
                <a:latin typeface="Arial Narrow" pitchFamily="34" charset="0"/>
                <a:cs typeface="Arial" pitchFamily="34" charset="0"/>
              </a:rPr>
              <a:t> et forte </a:t>
            </a:r>
          </a:p>
          <a:p>
            <a:pPr>
              <a:buFont typeface="Arial" pitchFamily="34" charset="0"/>
              <a:buChar char="•"/>
            </a:pPr>
            <a:r>
              <a:rPr lang="en-GB" sz="2400" b="1" dirty="0" smtClean="0">
                <a:solidFill>
                  <a:srgbClr val="0070C0"/>
                </a:solidFill>
                <a:latin typeface="Arial Narrow" pitchFamily="34" charset="0"/>
                <a:cs typeface="Arial" pitchFamily="34" charset="0"/>
              </a:rPr>
              <a:t> 12 </a:t>
            </a:r>
            <a:r>
              <a:rPr lang="en-GB" sz="2400" b="1" dirty="0" err="1">
                <a:solidFill>
                  <a:srgbClr val="0070C0"/>
                </a:solidFill>
                <a:latin typeface="Arial Narrow" pitchFamily="34" charset="0"/>
                <a:cs typeface="Arial" pitchFamily="34" charset="0"/>
              </a:rPr>
              <a:t>particules</a:t>
            </a:r>
            <a:r>
              <a:rPr lang="en-GB" sz="2400" b="1" dirty="0">
                <a:solidFill>
                  <a:srgbClr val="0070C0"/>
                </a:solidFill>
                <a:latin typeface="Arial Narrow" pitchFamily="34" charset="0"/>
                <a:cs typeface="Arial" pitchFamily="34" charset="0"/>
              </a:rPr>
              <a:t> </a:t>
            </a:r>
            <a:r>
              <a:rPr lang="en-GB" sz="2400" b="1" dirty="0" err="1">
                <a:solidFill>
                  <a:srgbClr val="0070C0"/>
                </a:solidFill>
                <a:latin typeface="Arial Narrow" pitchFamily="34" charset="0"/>
                <a:cs typeface="Arial" pitchFamily="34" charset="0"/>
              </a:rPr>
              <a:t>élémentaires</a:t>
            </a:r>
            <a:r>
              <a:rPr lang="en-GB" sz="2400" b="1" dirty="0">
                <a:solidFill>
                  <a:srgbClr val="0070C0"/>
                </a:solidFill>
                <a:latin typeface="Arial Narrow" pitchFamily="34" charset="0"/>
                <a:cs typeface="Arial" pitchFamily="34" charset="0"/>
              </a:rPr>
              <a:t> </a:t>
            </a:r>
            <a:r>
              <a:rPr lang="en-GB" sz="2400" b="1" dirty="0" err="1">
                <a:solidFill>
                  <a:srgbClr val="0070C0"/>
                </a:solidFill>
                <a:latin typeface="Arial Narrow" pitchFamily="34" charset="0"/>
                <a:cs typeface="Arial" pitchFamily="34" charset="0"/>
              </a:rPr>
              <a:t>classées</a:t>
            </a:r>
            <a:r>
              <a:rPr lang="en-GB" sz="2400" b="1" dirty="0">
                <a:solidFill>
                  <a:srgbClr val="0070C0"/>
                </a:solidFill>
                <a:latin typeface="Arial Narrow" pitchFamily="34" charset="0"/>
                <a:cs typeface="Arial" pitchFamily="34" charset="0"/>
              </a:rPr>
              <a:t> en 3 </a:t>
            </a:r>
            <a:r>
              <a:rPr lang="en-GB" sz="2400" b="1" dirty="0" err="1">
                <a:solidFill>
                  <a:srgbClr val="0070C0"/>
                </a:solidFill>
                <a:latin typeface="Arial Narrow" pitchFamily="34" charset="0"/>
                <a:cs typeface="Arial" pitchFamily="34" charset="0"/>
              </a:rPr>
              <a:t>familles</a:t>
            </a:r>
            <a:r>
              <a:rPr lang="en-GB" sz="2400" i="1" dirty="0" smtClean="0">
                <a:solidFill>
                  <a:schemeClr val="accent2"/>
                </a:solidFill>
                <a:latin typeface="Arial Narrow" pitchFamily="34" charset="0"/>
                <a:cs typeface="Arial" pitchFamily="34" charset="0"/>
              </a:rPr>
              <a:t>. (+ </a:t>
            </a:r>
            <a:r>
              <a:rPr lang="en-GB" sz="2400" i="1" dirty="0" err="1" smtClean="0">
                <a:solidFill>
                  <a:schemeClr val="accent2"/>
                </a:solidFill>
                <a:latin typeface="Arial Narrow" pitchFamily="34" charset="0"/>
                <a:cs typeface="Arial" pitchFamily="34" charset="0"/>
              </a:rPr>
              <a:t>antiparticules</a:t>
            </a:r>
            <a:r>
              <a:rPr lang="en-GB" sz="2400" i="1" dirty="0" smtClean="0">
                <a:solidFill>
                  <a:schemeClr val="accent2"/>
                </a:solidFill>
                <a:latin typeface="Arial Narrow" pitchFamily="34" charset="0"/>
                <a:cs typeface="Arial" pitchFamily="34" charset="0"/>
              </a:rPr>
              <a:t> </a:t>
            </a:r>
            <a:r>
              <a:rPr lang="en-GB" sz="2400" i="1" dirty="0" err="1" smtClean="0">
                <a:solidFill>
                  <a:schemeClr val="accent2"/>
                </a:solidFill>
                <a:latin typeface="Arial Narrow" pitchFamily="34" charset="0"/>
                <a:cs typeface="Arial" pitchFamily="34" charset="0"/>
              </a:rPr>
              <a:t>associées</a:t>
            </a:r>
            <a:r>
              <a:rPr lang="en-GB" sz="2400" i="1" dirty="0" smtClean="0">
                <a:solidFill>
                  <a:schemeClr val="accent2"/>
                </a:solidFill>
                <a:latin typeface="Arial Narrow" pitchFamily="34" charset="0"/>
                <a:cs typeface="Arial" pitchFamily="34" charset="0"/>
              </a:rPr>
              <a:t>) </a:t>
            </a:r>
            <a:endParaRPr lang="en-GB" sz="2400" i="1" dirty="0" smtClean="0">
              <a:solidFill>
                <a:schemeClr val="accent2"/>
              </a:solidFill>
              <a:latin typeface="Arial Narrow" pitchFamily="34" charset="0"/>
              <a:cs typeface="Arial" pitchFamily="34" charset="0"/>
              <a:sym typeface="Symbol" pitchFamily="18" charset="2"/>
            </a:endParaRPr>
          </a:p>
          <a:p>
            <a:r>
              <a:rPr lang="en-GB" dirty="0" smtClean="0">
                <a:latin typeface="Arial" pitchFamily="34" charset="0"/>
                <a:cs typeface="Arial" pitchFamily="34" charset="0"/>
                <a:sym typeface="Symbol" pitchFamily="18" charset="2"/>
              </a:rPr>
              <a:t> </a:t>
            </a:r>
            <a:r>
              <a:rPr lang="en-GB" dirty="0">
                <a:latin typeface="Arial" pitchFamily="34" charset="0"/>
                <a:cs typeface="Arial" pitchFamily="34" charset="0"/>
                <a:sym typeface="Symbol" pitchFamily="18" charset="2"/>
              </a:rPr>
              <a:t>La première </a:t>
            </a:r>
            <a:r>
              <a:rPr lang="en-GB" dirty="0" err="1">
                <a:latin typeface="Arial" pitchFamily="34" charset="0"/>
                <a:cs typeface="Arial" pitchFamily="34" charset="0"/>
                <a:sym typeface="Symbol" pitchFamily="18" charset="2"/>
              </a:rPr>
              <a:t>famille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rassemble</a:t>
            </a:r>
            <a:r>
              <a:rPr lang="en-GB" dirty="0">
                <a:latin typeface="Arial" pitchFamily="34" charset="0"/>
                <a:cs typeface="Arial" pitchFamily="34" charset="0"/>
                <a:sym typeface="Symbol" pitchFamily="18" charset="2"/>
              </a:rPr>
              <a:t> les </a:t>
            </a:r>
            <a:r>
              <a:rPr lang="en-GB" dirty="0" err="1">
                <a:latin typeface="Arial" pitchFamily="34" charset="0"/>
                <a:cs typeface="Arial" pitchFamily="34" charset="0"/>
                <a:sym typeface="Symbol" pitchFamily="18" charset="2"/>
              </a:rPr>
              <a:t>particules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constitutives</a:t>
            </a:r>
            <a:r>
              <a:rPr lang="en-GB" dirty="0">
                <a:latin typeface="Arial" pitchFamily="34" charset="0"/>
                <a:cs typeface="Arial" pitchFamily="34" charset="0"/>
                <a:sym typeface="Symbol" pitchFamily="18" charset="2"/>
              </a:rPr>
              <a:t> de la </a:t>
            </a:r>
            <a:r>
              <a:rPr lang="en-GB" dirty="0" err="1">
                <a:latin typeface="Arial" pitchFamily="34" charset="0"/>
                <a:cs typeface="Arial" pitchFamily="34" charset="0"/>
                <a:sym typeface="Symbol" pitchFamily="18" charset="2"/>
              </a:rPr>
              <a:t>matière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ordinaire</a:t>
            </a:r>
            <a:r>
              <a:rPr lang="en-GB" dirty="0">
                <a:latin typeface="Arial" pitchFamily="34" charset="0"/>
                <a:cs typeface="Arial" pitchFamily="34" charset="0"/>
                <a:sym typeface="Symbol" pitchFamily="18" charset="2"/>
              </a:rPr>
              <a:t>.</a:t>
            </a:r>
          </a:p>
          <a:p>
            <a:pPr>
              <a:buFont typeface="Symbol"/>
              <a:buChar char="®"/>
            </a:pPr>
            <a:r>
              <a:rPr lang="en-GB" dirty="0" err="1" smtClean="0">
                <a:latin typeface="Arial" pitchFamily="34" charset="0"/>
                <a:cs typeface="Arial" pitchFamily="34" charset="0"/>
                <a:sym typeface="Symbol" pitchFamily="18" charset="2"/>
              </a:rPr>
              <a:t>Deuxième</a:t>
            </a:r>
            <a:r>
              <a:rPr lang="en-GB" dirty="0" smtClean="0">
                <a:latin typeface="Arial" pitchFamily="34" charset="0"/>
                <a:cs typeface="Arial" pitchFamily="34" charset="0"/>
                <a:sym typeface="Symbol" pitchFamily="18" charset="2"/>
              </a:rPr>
              <a:t> </a:t>
            </a:r>
            <a:r>
              <a:rPr lang="en-GB" dirty="0">
                <a:latin typeface="Arial" pitchFamily="34" charset="0"/>
                <a:cs typeface="Arial" pitchFamily="34" charset="0"/>
                <a:sym typeface="Symbol" pitchFamily="18" charset="2"/>
              </a:rPr>
              <a:t>et </a:t>
            </a:r>
            <a:r>
              <a:rPr lang="en-GB" dirty="0" err="1">
                <a:latin typeface="Arial" pitchFamily="34" charset="0"/>
                <a:cs typeface="Arial" pitchFamily="34" charset="0"/>
                <a:sym typeface="Symbol" pitchFamily="18" charset="2"/>
              </a:rPr>
              <a:t>troisième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familles</a:t>
            </a:r>
            <a:r>
              <a:rPr lang="en-GB" dirty="0">
                <a:latin typeface="Arial" pitchFamily="34" charset="0"/>
                <a:cs typeface="Arial" pitchFamily="34" charset="0"/>
                <a:sym typeface="Symbol" pitchFamily="18" charset="2"/>
              </a:rPr>
              <a:t> : </a:t>
            </a:r>
            <a:r>
              <a:rPr lang="en-GB" dirty="0" err="1">
                <a:latin typeface="Arial" pitchFamily="34" charset="0"/>
                <a:cs typeface="Arial" pitchFamily="34" charset="0"/>
                <a:sym typeface="Symbol" pitchFamily="18" charset="2"/>
              </a:rPr>
              <a:t>matière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produite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uniquement</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dans</a:t>
            </a:r>
            <a:r>
              <a:rPr lang="en-GB" dirty="0">
                <a:latin typeface="Arial" pitchFamily="34" charset="0"/>
                <a:cs typeface="Arial" pitchFamily="34" charset="0"/>
                <a:sym typeface="Symbol" pitchFamily="18" charset="2"/>
              </a:rPr>
              <a:t> les </a:t>
            </a:r>
            <a:r>
              <a:rPr lang="en-GB" dirty="0" err="1">
                <a:latin typeface="Arial" pitchFamily="34" charset="0"/>
                <a:cs typeface="Arial" pitchFamily="34" charset="0"/>
                <a:sym typeface="Symbol" pitchFamily="18" charset="2"/>
              </a:rPr>
              <a:t>grands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accélérateurs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ou</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bien</a:t>
            </a:r>
            <a:r>
              <a:rPr lang="en-GB" dirty="0">
                <a:latin typeface="Arial" pitchFamily="34" charset="0"/>
                <a:cs typeface="Arial" pitchFamily="34" charset="0"/>
                <a:sym typeface="Symbol" pitchFamily="18" charset="2"/>
              </a:rPr>
              <a:t> issue des </a:t>
            </a:r>
            <a:r>
              <a:rPr lang="en-GB" dirty="0" err="1">
                <a:latin typeface="Arial" pitchFamily="34" charset="0"/>
                <a:cs typeface="Arial" pitchFamily="34" charset="0"/>
                <a:sym typeface="Symbol" pitchFamily="18" charset="2"/>
              </a:rPr>
              <a:t>rayons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cosmiques</a:t>
            </a:r>
            <a:r>
              <a:rPr lang="en-GB" dirty="0" smtClean="0">
                <a:latin typeface="Arial" pitchFamily="34" charset="0"/>
                <a:cs typeface="Arial" pitchFamily="34" charset="0"/>
                <a:sym typeface="Symbol" pitchFamily="18" charset="2"/>
              </a:rPr>
              <a:t>.</a:t>
            </a:r>
          </a:p>
          <a:p>
            <a:pPr>
              <a:buFont typeface="Symbol"/>
              <a:buChar char="®"/>
            </a:pPr>
            <a:endParaRPr lang="en-GB" dirty="0">
              <a:solidFill>
                <a:schemeClr val="tx1"/>
              </a:solidFill>
              <a:sym typeface="Symbol" pitchFamily="18" charset="2"/>
            </a:endParaRPr>
          </a:p>
        </p:txBody>
      </p:sp>
      <p:sp>
        <p:nvSpPr>
          <p:cNvPr id="9" name="Espace réservé de la date 8"/>
          <p:cNvSpPr>
            <a:spLocks noGrp="1"/>
          </p:cNvSpPr>
          <p:nvPr>
            <p:ph type="dt" sz="half" idx="10"/>
          </p:nvPr>
        </p:nvSpPr>
        <p:spPr/>
        <p:txBody>
          <a:bodyPr/>
          <a:lstStyle/>
          <a:p>
            <a:pPr>
              <a:defRPr/>
            </a:pPr>
            <a:r>
              <a:rPr lang="fr-FR" b="1" smtClean="0">
                <a:solidFill>
                  <a:srgbClr val="00B0F0"/>
                </a:solidFill>
              </a:rPr>
              <a:t>22/03/2013</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chemeClr val="accent1"/>
                </a:solidFill>
                <a:latin typeface="Arial Narrow" pitchFamily="34" charset="0"/>
              </a:rPr>
              <a:t>Quarks et hadrons </a:t>
            </a:r>
            <a:endParaRPr lang="fr-FR" dirty="0">
              <a:solidFill>
                <a:schemeClr val="accent1"/>
              </a:solidFill>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14</a:t>
            </a:fld>
            <a:endParaRPr lang="fr-FR" dirty="0"/>
          </a:p>
        </p:txBody>
      </p:sp>
      <p:pic>
        <p:nvPicPr>
          <p:cNvPr id="3075" name="Picture 3"/>
          <p:cNvPicPr>
            <a:picLocks noChangeAspect="1" noChangeArrowheads="1"/>
          </p:cNvPicPr>
          <p:nvPr/>
        </p:nvPicPr>
        <p:blipFill>
          <a:blip r:embed="rId2" cstate="print"/>
          <a:srcRect/>
          <a:stretch>
            <a:fillRect/>
          </a:stretch>
        </p:blipFill>
        <p:spPr bwMode="auto">
          <a:xfrm>
            <a:off x="5072066" y="1714488"/>
            <a:ext cx="3076575" cy="4038600"/>
          </a:xfrm>
          <a:prstGeom prst="rect">
            <a:avLst/>
          </a:prstGeom>
          <a:noFill/>
          <a:ln w="9525">
            <a:noFill/>
            <a:miter lim="800000"/>
            <a:headEnd/>
            <a:tailEnd/>
          </a:ln>
          <a:effectLst/>
        </p:spPr>
      </p:pic>
      <p:sp>
        <p:nvSpPr>
          <p:cNvPr id="10" name="ZoneTexte 9"/>
          <p:cNvSpPr txBox="1"/>
          <p:nvPr/>
        </p:nvSpPr>
        <p:spPr>
          <a:xfrm>
            <a:off x="827584" y="1556792"/>
            <a:ext cx="4248472" cy="4431983"/>
          </a:xfrm>
          <a:prstGeom prst="rect">
            <a:avLst/>
          </a:prstGeom>
          <a:noFill/>
        </p:spPr>
        <p:txBody>
          <a:bodyPr wrap="square" rtlCol="0">
            <a:spAutoFit/>
          </a:bodyPr>
          <a:lstStyle/>
          <a:p>
            <a:r>
              <a:rPr lang="fr-FR" sz="2400" dirty="0" smtClean="0">
                <a:latin typeface="Arial Narrow" pitchFamily="34" charset="0"/>
              </a:rPr>
              <a:t>Les quarks ont la particularité de ne pouvoir être observés que sous la forme d’un assemblage soit de </a:t>
            </a:r>
            <a:r>
              <a:rPr lang="fr-FR" sz="2400" dirty="0" smtClean="0">
                <a:solidFill>
                  <a:srgbClr val="0070C0"/>
                </a:solidFill>
                <a:latin typeface="Arial Narrow" pitchFamily="34" charset="0"/>
              </a:rPr>
              <a:t>trois</a:t>
            </a:r>
            <a:r>
              <a:rPr lang="fr-FR" sz="2400" dirty="0" smtClean="0">
                <a:latin typeface="Arial Narrow" pitchFamily="34" charset="0"/>
              </a:rPr>
              <a:t> quarks (</a:t>
            </a:r>
            <a:r>
              <a:rPr lang="fr-FR" sz="2400" dirty="0" smtClean="0">
                <a:solidFill>
                  <a:srgbClr val="FF0000"/>
                </a:solidFill>
                <a:latin typeface="Arial Narrow" pitchFamily="34" charset="0"/>
              </a:rPr>
              <a:t>les baryons</a:t>
            </a:r>
            <a:r>
              <a:rPr lang="fr-FR" sz="2400" dirty="0" smtClean="0">
                <a:latin typeface="Arial Narrow" pitchFamily="34" charset="0"/>
              </a:rPr>
              <a:t>), soit d’un </a:t>
            </a:r>
            <a:r>
              <a:rPr lang="fr-FR" sz="2400" dirty="0" smtClean="0">
                <a:solidFill>
                  <a:srgbClr val="0070C0"/>
                </a:solidFill>
                <a:latin typeface="Arial Narrow" pitchFamily="34" charset="0"/>
              </a:rPr>
              <a:t>quark</a:t>
            </a:r>
            <a:r>
              <a:rPr lang="fr-FR" sz="2400" dirty="0" smtClean="0">
                <a:latin typeface="Arial Narrow" pitchFamily="34" charset="0"/>
              </a:rPr>
              <a:t>   et d’un </a:t>
            </a:r>
            <a:r>
              <a:rPr lang="fr-FR" sz="2400" dirty="0" smtClean="0">
                <a:solidFill>
                  <a:srgbClr val="0070C0"/>
                </a:solidFill>
                <a:latin typeface="Arial Narrow" pitchFamily="34" charset="0"/>
              </a:rPr>
              <a:t>antiquark</a:t>
            </a:r>
            <a:r>
              <a:rPr lang="fr-FR" sz="2400" dirty="0" smtClean="0">
                <a:latin typeface="Arial Narrow" pitchFamily="34" charset="0"/>
              </a:rPr>
              <a:t> (</a:t>
            </a:r>
            <a:r>
              <a:rPr lang="fr-FR" sz="2400" dirty="0" smtClean="0">
                <a:solidFill>
                  <a:srgbClr val="FF0000"/>
                </a:solidFill>
                <a:latin typeface="Arial Narrow" pitchFamily="34" charset="0"/>
              </a:rPr>
              <a:t>les mésons</a:t>
            </a:r>
            <a:r>
              <a:rPr lang="fr-FR" sz="2400" dirty="0" smtClean="0">
                <a:latin typeface="Arial Narrow" pitchFamily="34" charset="0"/>
              </a:rPr>
              <a:t>, comme le pion ou le kaon), ce qui a rendu leur mise en évidence longue et difficile. Baryons et mésons forment la famille des </a:t>
            </a:r>
            <a:r>
              <a:rPr lang="fr-FR" sz="2400" dirty="0" smtClean="0">
                <a:solidFill>
                  <a:srgbClr val="FF0000"/>
                </a:solidFill>
                <a:latin typeface="Arial Narrow" pitchFamily="34" charset="0"/>
              </a:rPr>
              <a:t>hadrons</a:t>
            </a:r>
            <a:r>
              <a:rPr lang="fr-FR" sz="2400" dirty="0" smtClean="0">
                <a:latin typeface="Arial Narrow" pitchFamily="34" charset="0"/>
              </a:rPr>
              <a:t>, les particules sensibles a l’interaction forte </a:t>
            </a:r>
            <a:endParaRPr lang="en-US" sz="2400" dirty="0" smtClean="0">
              <a:latin typeface="Arial Narrow" pitchFamily="34" charset="0"/>
            </a:endParaRPr>
          </a:p>
          <a:p>
            <a:endParaRPr lang="fr-FR" dirty="0"/>
          </a:p>
        </p:txBody>
      </p:sp>
      <p:sp>
        <p:nvSpPr>
          <p:cNvPr id="7" name="Espace réservé de la date 6"/>
          <p:cNvSpPr>
            <a:spLocks noGrp="1"/>
          </p:cNvSpPr>
          <p:nvPr>
            <p:ph type="dt" sz="half" idx="10"/>
          </p:nvPr>
        </p:nvSpPr>
        <p:spPr/>
        <p:txBody>
          <a:bodyPr/>
          <a:lstStyle/>
          <a:p>
            <a:pPr>
              <a:defRPr/>
            </a:pPr>
            <a:r>
              <a:rPr lang="fr-FR" b="1" smtClean="0">
                <a:solidFill>
                  <a:srgbClr val="00B0F0"/>
                </a:solidFill>
              </a:rPr>
              <a:t>22/03/2013</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2"/>
          <p:cNvSpPr>
            <a:spLocks noGrp="1"/>
          </p:cNvSpPr>
          <p:nvPr>
            <p:ph type="sldNum" sz="quarter" idx="10"/>
          </p:nvPr>
        </p:nvSpPr>
        <p:spPr/>
        <p:txBody>
          <a:bodyPr/>
          <a:lstStyle/>
          <a:p>
            <a:fld id="{B37D96F6-84BE-4714-85E6-1F8D132A7791}" type="slidenum">
              <a:rPr lang="fr-FR" altLang="en-US"/>
              <a:pPr/>
              <a:t>15</a:t>
            </a:fld>
            <a:endParaRPr lang="fr-FR" altLang="en-US"/>
          </a:p>
        </p:txBody>
      </p:sp>
      <p:sp>
        <p:nvSpPr>
          <p:cNvPr id="535556" name="Rectangle 4"/>
          <p:cNvSpPr>
            <a:spLocks noGrp="1" noChangeArrowheads="1"/>
          </p:cNvSpPr>
          <p:nvPr>
            <p:ph type="title"/>
          </p:nvPr>
        </p:nvSpPr>
        <p:spPr>
          <a:xfrm>
            <a:off x="755576" y="0"/>
            <a:ext cx="7128791" cy="519113"/>
          </a:xfrm>
        </p:spPr>
        <p:txBody>
          <a:bodyPr>
            <a:noAutofit/>
          </a:bodyPr>
          <a:lstStyle/>
          <a:p>
            <a:r>
              <a:rPr lang="fr-BE" dirty="0">
                <a:solidFill>
                  <a:schemeClr val="accent1"/>
                </a:solidFill>
                <a:latin typeface="Arial Narrow" pitchFamily="34" charset="0"/>
              </a:rPr>
              <a:t>Particules et antiparticules</a:t>
            </a:r>
            <a:endParaRPr lang="en-US" dirty="0">
              <a:solidFill>
                <a:schemeClr val="accent1"/>
              </a:solidFill>
              <a:latin typeface="Arial Narrow" pitchFamily="34" charset="0"/>
            </a:endParaRPr>
          </a:p>
        </p:txBody>
      </p:sp>
      <p:sp>
        <p:nvSpPr>
          <p:cNvPr id="535557" name="Rectangle 5"/>
          <p:cNvSpPr>
            <a:spLocks noChangeArrowheads="1"/>
          </p:cNvSpPr>
          <p:nvPr/>
        </p:nvSpPr>
        <p:spPr bwMode="auto">
          <a:xfrm>
            <a:off x="198438" y="1849438"/>
            <a:ext cx="4310062" cy="2384425"/>
          </a:xfrm>
          <a:prstGeom prst="rect">
            <a:avLst/>
          </a:prstGeom>
          <a:solidFill>
            <a:schemeClr val="bg1"/>
          </a:solidFill>
          <a:ln w="38100">
            <a:solidFill>
              <a:srgbClr val="990099"/>
            </a:solid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a:t>L’electron:</a:t>
            </a:r>
          </a:p>
          <a:p>
            <a:pPr marL="669925" lvl="1" indent="-325438">
              <a:spcBef>
                <a:spcPct val="20000"/>
              </a:spcBef>
              <a:buClr>
                <a:srgbClr val="CC0099"/>
              </a:buClr>
              <a:buSzPct val="115000"/>
              <a:buFont typeface="Wingdings" pitchFamily="2" charset="2"/>
              <a:buChar char="§"/>
            </a:pPr>
            <a:r>
              <a:rPr lang="fr-FR" sz="2000"/>
              <a:t>Charge négative</a:t>
            </a:r>
          </a:p>
          <a:p>
            <a:pPr marL="669925" lvl="1" indent="-325438">
              <a:spcBef>
                <a:spcPct val="20000"/>
              </a:spcBef>
              <a:buClr>
                <a:srgbClr val="CC0099"/>
              </a:buClr>
              <a:buSzPct val="115000"/>
              <a:buFont typeface="Wingdings" pitchFamily="2" charset="2"/>
              <a:buChar char="§"/>
            </a:pPr>
            <a:r>
              <a:rPr lang="fr-FR" sz="2000"/>
              <a:t>Découverte par Thomson (1897)</a:t>
            </a:r>
          </a:p>
          <a:p>
            <a:pPr marL="669925" lvl="1" indent="-325438">
              <a:spcBef>
                <a:spcPct val="20000"/>
              </a:spcBef>
              <a:buClr>
                <a:srgbClr val="CC0099"/>
              </a:buClr>
              <a:buSzPct val="115000"/>
              <a:buFont typeface="Wingdings" pitchFamily="2" charset="2"/>
              <a:buChar char="§"/>
            </a:pPr>
            <a:r>
              <a:rPr lang="fr-FR" sz="2000"/>
              <a:t>Plus ancienne particule élémentaire</a:t>
            </a:r>
            <a:r>
              <a:rPr lang="fr-FR" sz="2400"/>
              <a:t> </a:t>
            </a:r>
          </a:p>
          <a:p>
            <a:pPr marL="342900" indent="-342900">
              <a:spcBef>
                <a:spcPct val="20000"/>
              </a:spcBef>
              <a:buClr>
                <a:srgbClr val="FF0066"/>
              </a:buClr>
              <a:buSzPct val="140000"/>
              <a:buFont typeface="Wingdings" pitchFamily="2" charset="2"/>
              <a:buChar char="§"/>
            </a:pPr>
            <a:endParaRPr lang="en-US" sz="2600"/>
          </a:p>
        </p:txBody>
      </p:sp>
      <p:sp>
        <p:nvSpPr>
          <p:cNvPr id="535558" name="Rectangle 6"/>
          <p:cNvSpPr>
            <a:spLocks noChangeArrowheads="1"/>
          </p:cNvSpPr>
          <p:nvPr/>
        </p:nvSpPr>
        <p:spPr bwMode="auto">
          <a:xfrm>
            <a:off x="4668838" y="1836738"/>
            <a:ext cx="4310062" cy="2397125"/>
          </a:xfrm>
          <a:prstGeom prst="rect">
            <a:avLst/>
          </a:prstGeom>
          <a:solidFill>
            <a:schemeClr val="tx1"/>
          </a:solidFill>
          <a:ln w="38100">
            <a:solidFill>
              <a:srgbClr val="990099"/>
            </a:solid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a:solidFill>
                  <a:schemeClr val="bg1"/>
                </a:solidFill>
              </a:rPr>
              <a:t>Le positron:</a:t>
            </a:r>
          </a:p>
          <a:p>
            <a:pPr marL="669925" lvl="1" indent="-325438">
              <a:spcBef>
                <a:spcPct val="20000"/>
              </a:spcBef>
              <a:buClr>
                <a:srgbClr val="CC0099"/>
              </a:buClr>
              <a:buSzPct val="115000"/>
              <a:buFont typeface="Wingdings" pitchFamily="2" charset="2"/>
              <a:buChar char="§"/>
            </a:pPr>
            <a:r>
              <a:rPr lang="fr-FR" sz="2000">
                <a:solidFill>
                  <a:schemeClr val="bg1"/>
                </a:solidFill>
              </a:rPr>
              <a:t>Charge positive</a:t>
            </a:r>
          </a:p>
          <a:p>
            <a:pPr marL="669925" lvl="1" indent="-325438">
              <a:spcBef>
                <a:spcPct val="20000"/>
              </a:spcBef>
              <a:buClr>
                <a:srgbClr val="CC0099"/>
              </a:buClr>
              <a:buSzPct val="115000"/>
              <a:buFont typeface="Wingdings" pitchFamily="2" charset="2"/>
              <a:buChar char="§"/>
            </a:pPr>
            <a:r>
              <a:rPr lang="fr-FR" sz="2000">
                <a:solidFill>
                  <a:schemeClr val="bg1"/>
                </a:solidFill>
              </a:rPr>
              <a:t>Existence prédite par Dirac (1928)</a:t>
            </a:r>
          </a:p>
          <a:p>
            <a:pPr marL="669925" lvl="1" indent="-325438">
              <a:spcBef>
                <a:spcPct val="20000"/>
              </a:spcBef>
              <a:buClr>
                <a:srgbClr val="CC0099"/>
              </a:buClr>
              <a:buSzPct val="115000"/>
              <a:buFont typeface="Wingdings" pitchFamily="2" charset="2"/>
              <a:buChar char="§"/>
            </a:pPr>
            <a:r>
              <a:rPr lang="fr-FR" sz="2000">
                <a:solidFill>
                  <a:schemeClr val="bg1"/>
                </a:solidFill>
              </a:rPr>
              <a:t>Découverte par Anderson (1932)</a:t>
            </a:r>
            <a:endParaRPr lang="en-US" sz="2000">
              <a:solidFill>
                <a:schemeClr val="bg1"/>
              </a:solidFill>
            </a:endParaRPr>
          </a:p>
        </p:txBody>
      </p:sp>
      <p:sp>
        <p:nvSpPr>
          <p:cNvPr id="535559" name="Rectangle 7"/>
          <p:cNvSpPr>
            <a:spLocks noChangeArrowheads="1"/>
          </p:cNvSpPr>
          <p:nvPr/>
        </p:nvSpPr>
        <p:spPr bwMode="auto">
          <a:xfrm>
            <a:off x="300038" y="579438"/>
            <a:ext cx="8843962" cy="1473200"/>
          </a:xfrm>
          <a:prstGeom prst="rect">
            <a:avLst/>
          </a:prstGeom>
          <a:noFill/>
          <a:ln w="9525">
            <a:no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dirty="0"/>
              <a:t>A toute particule est associée une antiparticule</a:t>
            </a:r>
          </a:p>
          <a:p>
            <a:pPr marL="669925" lvl="1" indent="-325438">
              <a:spcBef>
                <a:spcPct val="20000"/>
              </a:spcBef>
              <a:buClr>
                <a:srgbClr val="CC0099"/>
              </a:buClr>
              <a:buSzPct val="115000"/>
              <a:buFont typeface="Wingdings" pitchFamily="2" charset="2"/>
              <a:buChar char="§"/>
            </a:pPr>
            <a:r>
              <a:rPr lang="fr-FR" sz="2000" dirty="0"/>
              <a:t>Masse, temps de vie, spin identiques</a:t>
            </a:r>
          </a:p>
          <a:p>
            <a:pPr marL="669925" lvl="1" indent="-325438">
              <a:spcBef>
                <a:spcPct val="20000"/>
              </a:spcBef>
              <a:buClr>
                <a:srgbClr val="CC0099"/>
              </a:buClr>
              <a:buSzPct val="115000"/>
              <a:buFont typeface="Wingdings" pitchFamily="2" charset="2"/>
              <a:buChar char="§"/>
            </a:pPr>
            <a:r>
              <a:rPr lang="fr-FR" sz="2000" dirty="0" smtClean="0"/>
              <a:t>Charge électrique et nombres </a:t>
            </a:r>
            <a:r>
              <a:rPr lang="fr-FR" sz="2000" dirty="0"/>
              <a:t>quantiques opposés</a:t>
            </a:r>
          </a:p>
          <a:p>
            <a:pPr marL="342900" indent="-342900">
              <a:spcBef>
                <a:spcPct val="20000"/>
              </a:spcBef>
              <a:buClr>
                <a:srgbClr val="FF0066"/>
              </a:buClr>
              <a:buSzPct val="140000"/>
              <a:buFont typeface="Wingdings" pitchFamily="2" charset="2"/>
              <a:buChar char="§"/>
            </a:pPr>
            <a:endParaRPr lang="en-US" sz="2200" dirty="0"/>
          </a:p>
        </p:txBody>
      </p:sp>
      <p:pic>
        <p:nvPicPr>
          <p:cNvPr id="535564" name="Picture 12" descr="Image:Carl anderson.1937.jpg"/>
          <p:cNvPicPr>
            <a:picLocks noChangeAspect="1" noChangeArrowheads="1"/>
          </p:cNvPicPr>
          <p:nvPr/>
        </p:nvPicPr>
        <p:blipFill>
          <a:blip r:embed="rId2" cstate="print"/>
          <a:srcRect b="14607"/>
          <a:stretch>
            <a:fillRect/>
          </a:stretch>
        </p:blipFill>
        <p:spPr bwMode="auto">
          <a:xfrm>
            <a:off x="6942138" y="4838700"/>
            <a:ext cx="930275" cy="1431925"/>
          </a:xfrm>
          <a:prstGeom prst="rect">
            <a:avLst/>
          </a:prstGeom>
          <a:noFill/>
          <a:ln w="9525">
            <a:noFill/>
            <a:miter lim="800000"/>
            <a:headEnd/>
            <a:tailEnd/>
          </a:ln>
        </p:spPr>
      </p:pic>
      <p:sp>
        <p:nvSpPr>
          <p:cNvPr id="535565" name="Text Box 13"/>
          <p:cNvSpPr txBox="1">
            <a:spLocks noChangeArrowheads="1"/>
          </p:cNvSpPr>
          <p:nvPr/>
        </p:nvSpPr>
        <p:spPr bwMode="auto">
          <a:xfrm>
            <a:off x="6940550" y="5967413"/>
            <a:ext cx="954088" cy="274637"/>
          </a:xfrm>
          <a:prstGeom prst="rect">
            <a:avLst/>
          </a:prstGeom>
          <a:noFill/>
          <a:ln w="9525">
            <a:noFill/>
            <a:miter lim="800000"/>
            <a:headEnd/>
            <a:tailEnd/>
          </a:ln>
          <a:effectLst/>
        </p:spPr>
        <p:txBody>
          <a:bodyPr wrap="none">
            <a:spAutoFit/>
          </a:bodyPr>
          <a:lstStyle/>
          <a:p>
            <a:r>
              <a:rPr lang="fr-FR" sz="1200">
                <a:solidFill>
                  <a:schemeClr val="bg1"/>
                </a:solidFill>
                <a:latin typeface="Times New Roman" pitchFamily="18" charset="0"/>
                <a:sym typeface="Wingdings" pitchFamily="2" charset="2"/>
              </a:rPr>
              <a:t>C. Anderson</a:t>
            </a:r>
          </a:p>
        </p:txBody>
      </p:sp>
      <p:grpSp>
        <p:nvGrpSpPr>
          <p:cNvPr id="2" name="Group 14"/>
          <p:cNvGrpSpPr>
            <a:grpSpLocks/>
          </p:cNvGrpSpPr>
          <p:nvPr/>
        </p:nvGrpSpPr>
        <p:grpSpPr bwMode="auto">
          <a:xfrm>
            <a:off x="1316038" y="4802188"/>
            <a:ext cx="1004887" cy="1560512"/>
            <a:chOff x="133" y="2676"/>
            <a:chExt cx="865" cy="1258"/>
          </a:xfrm>
        </p:grpSpPr>
        <p:pic>
          <p:nvPicPr>
            <p:cNvPr id="535567" name="Picture 15" descr="Image:Dirac.gif"/>
            <p:cNvPicPr>
              <a:picLocks noChangeAspect="1" noChangeArrowheads="1"/>
            </p:cNvPicPr>
            <p:nvPr/>
          </p:nvPicPr>
          <p:blipFill>
            <a:blip r:embed="rId3" cstate="print"/>
            <a:srcRect/>
            <a:stretch>
              <a:fillRect/>
            </a:stretch>
          </p:blipFill>
          <p:spPr bwMode="auto">
            <a:xfrm>
              <a:off x="154" y="2676"/>
              <a:ext cx="840" cy="1188"/>
            </a:xfrm>
            <a:prstGeom prst="rect">
              <a:avLst/>
            </a:prstGeom>
            <a:noFill/>
          </p:spPr>
        </p:pic>
        <p:sp>
          <p:nvSpPr>
            <p:cNvPr id="535568" name="Text Box 16"/>
            <p:cNvSpPr txBox="1">
              <a:spLocks noChangeArrowheads="1"/>
            </p:cNvSpPr>
            <p:nvPr/>
          </p:nvSpPr>
          <p:spPr bwMode="auto">
            <a:xfrm>
              <a:off x="133" y="3713"/>
              <a:ext cx="865" cy="221"/>
            </a:xfrm>
            <a:prstGeom prst="rect">
              <a:avLst/>
            </a:prstGeom>
            <a:noFill/>
            <a:ln w="9525">
              <a:noFill/>
              <a:miter lim="800000"/>
              <a:headEnd/>
              <a:tailEnd/>
            </a:ln>
            <a:effectLst/>
          </p:spPr>
          <p:txBody>
            <a:bodyPr wrap="none">
              <a:spAutoFit/>
            </a:bodyPr>
            <a:lstStyle/>
            <a:p>
              <a:r>
                <a:rPr lang="fr-FR" sz="1200">
                  <a:solidFill>
                    <a:schemeClr val="bg1"/>
                  </a:solidFill>
                  <a:latin typeface="Times New Roman" pitchFamily="18" charset="0"/>
                </a:rPr>
                <a:t>P.A.M. Dirac</a:t>
              </a:r>
            </a:p>
          </p:txBody>
        </p:sp>
      </p:grpSp>
      <p:grpSp>
        <p:nvGrpSpPr>
          <p:cNvPr id="3" name="Group 18"/>
          <p:cNvGrpSpPr>
            <a:grpSpLocks/>
          </p:cNvGrpSpPr>
          <p:nvPr/>
        </p:nvGrpSpPr>
        <p:grpSpPr bwMode="auto">
          <a:xfrm>
            <a:off x="3554413" y="4597400"/>
            <a:ext cx="2033587" cy="1827213"/>
            <a:chOff x="1863" y="2491"/>
            <a:chExt cx="2081" cy="1829"/>
          </a:xfrm>
        </p:grpSpPr>
        <p:pic>
          <p:nvPicPr>
            <p:cNvPr id="535571" name="Picture 19" descr="Cloud_chamber_-_visible_trace_of_positron"/>
            <p:cNvPicPr>
              <a:picLocks noChangeAspect="1" noChangeArrowheads="1"/>
            </p:cNvPicPr>
            <p:nvPr/>
          </p:nvPicPr>
          <p:blipFill>
            <a:blip r:embed="rId4" cstate="print"/>
            <a:srcRect/>
            <a:stretch>
              <a:fillRect/>
            </a:stretch>
          </p:blipFill>
          <p:spPr bwMode="auto">
            <a:xfrm>
              <a:off x="1925" y="2491"/>
              <a:ext cx="2019" cy="1829"/>
            </a:xfrm>
            <a:prstGeom prst="rect">
              <a:avLst/>
            </a:prstGeom>
            <a:noFill/>
          </p:spPr>
        </p:pic>
        <p:sp>
          <p:nvSpPr>
            <p:cNvPr id="535572" name="Line 20"/>
            <p:cNvSpPr>
              <a:spLocks noChangeShapeType="1"/>
            </p:cNvSpPr>
            <p:nvPr/>
          </p:nvSpPr>
          <p:spPr bwMode="auto">
            <a:xfrm flipH="1">
              <a:off x="2988" y="2611"/>
              <a:ext cx="201" cy="416"/>
            </a:xfrm>
            <a:prstGeom prst="line">
              <a:avLst/>
            </a:prstGeom>
            <a:noFill/>
            <a:ln w="38100">
              <a:solidFill>
                <a:srgbClr val="FF0000"/>
              </a:solidFill>
              <a:round/>
              <a:headEnd/>
              <a:tailEnd type="triangle" w="med" len="med"/>
            </a:ln>
            <a:effectLst/>
          </p:spPr>
          <p:txBody>
            <a:bodyPr/>
            <a:lstStyle/>
            <a:p>
              <a:endParaRPr lang="fr-FR"/>
            </a:p>
          </p:txBody>
        </p:sp>
        <p:sp>
          <p:nvSpPr>
            <p:cNvPr id="535573" name="Text Box 21"/>
            <p:cNvSpPr txBox="1">
              <a:spLocks noChangeArrowheads="1"/>
            </p:cNvSpPr>
            <p:nvPr/>
          </p:nvSpPr>
          <p:spPr bwMode="auto">
            <a:xfrm>
              <a:off x="2293" y="2667"/>
              <a:ext cx="884" cy="337"/>
            </a:xfrm>
            <a:prstGeom prst="rect">
              <a:avLst/>
            </a:prstGeom>
            <a:noFill/>
            <a:ln w="9525">
              <a:noFill/>
              <a:miter lim="800000"/>
              <a:headEnd/>
              <a:tailEnd/>
            </a:ln>
            <a:effectLst/>
          </p:spPr>
          <p:txBody>
            <a:bodyPr wrap="none">
              <a:spAutoFit/>
            </a:bodyPr>
            <a:lstStyle/>
            <a:p>
              <a:r>
                <a:rPr lang="fr-FR" sz="1600">
                  <a:solidFill>
                    <a:srgbClr val="FF0000"/>
                  </a:solidFill>
                  <a:latin typeface="Times New Roman" pitchFamily="18" charset="0"/>
                </a:rPr>
                <a:t>Positron</a:t>
              </a:r>
            </a:p>
          </p:txBody>
        </p:sp>
        <p:sp>
          <p:nvSpPr>
            <p:cNvPr id="535574" name="Text Box 22"/>
            <p:cNvSpPr txBox="1">
              <a:spLocks noChangeArrowheads="1"/>
            </p:cNvSpPr>
            <p:nvPr/>
          </p:nvSpPr>
          <p:spPr bwMode="auto">
            <a:xfrm>
              <a:off x="1863" y="3578"/>
              <a:ext cx="1412" cy="702"/>
            </a:xfrm>
            <a:prstGeom prst="rect">
              <a:avLst/>
            </a:prstGeom>
            <a:noFill/>
            <a:ln w="9525">
              <a:noFill/>
              <a:miter lim="800000"/>
              <a:headEnd/>
              <a:tailEnd/>
            </a:ln>
            <a:effectLst/>
          </p:spPr>
          <p:txBody>
            <a:bodyPr wrap="none">
              <a:spAutoFit/>
            </a:bodyPr>
            <a:lstStyle/>
            <a:p>
              <a:pPr algn="ctr"/>
              <a:r>
                <a:rPr lang="fr-FR" sz="2400" b="1">
                  <a:solidFill>
                    <a:srgbClr val="FF0000"/>
                  </a:solidFill>
                  <a:latin typeface="Times New Roman" pitchFamily="18" charset="0"/>
                  <a:sym typeface="Symbol" pitchFamily="18" charset="2"/>
                </a:rPr>
                <a:t></a:t>
              </a:r>
              <a:endParaRPr lang="fr-FR" sz="2400">
                <a:solidFill>
                  <a:srgbClr val="FF0000"/>
                </a:solidFill>
                <a:latin typeface="Times New Roman" pitchFamily="18" charset="0"/>
                <a:sym typeface="Symbol" pitchFamily="18" charset="2"/>
              </a:endParaRPr>
            </a:p>
            <a:p>
              <a:pPr algn="ctr"/>
              <a:r>
                <a:rPr lang="fr-FR" sz="1600">
                  <a:solidFill>
                    <a:srgbClr val="FF0000"/>
                  </a:solidFill>
                  <a:latin typeface="Times New Roman" pitchFamily="18" charset="0"/>
                  <a:sym typeface="Symbol" pitchFamily="18" charset="2"/>
                </a:rPr>
                <a:t>Magnetic field</a:t>
              </a:r>
            </a:p>
          </p:txBody>
        </p:sp>
      </p:grpSp>
      <p:sp>
        <p:nvSpPr>
          <p:cNvPr id="17" name="Espace réservé du pied de page 16"/>
          <p:cNvSpPr>
            <a:spLocks noGrp="1"/>
          </p:cNvSpPr>
          <p:nvPr>
            <p:ph type="ftr" sz="quarter" idx="11"/>
          </p:nvPr>
        </p:nvSpPr>
        <p:spPr/>
        <p:txBody>
          <a:bodyPr/>
          <a:lstStyle/>
          <a:p>
            <a:r>
              <a:rPr lang="fr-FR" smtClean="0"/>
              <a:t>Visite Tours</a:t>
            </a:r>
            <a:endParaRPr lang="fr-BE"/>
          </a:p>
        </p:txBody>
      </p:sp>
      <p:sp>
        <p:nvSpPr>
          <p:cNvPr id="18" name="Espace réservé de la date 17"/>
          <p:cNvSpPr>
            <a:spLocks noGrp="1"/>
          </p:cNvSpPr>
          <p:nvPr>
            <p:ph type="dt" sz="half" idx="10"/>
          </p:nvPr>
        </p:nvSpPr>
        <p:spPr/>
        <p:txBody>
          <a:bodyPr/>
          <a:lstStyle/>
          <a:p>
            <a:pPr>
              <a:defRPr/>
            </a:pPr>
            <a:r>
              <a:rPr lang="fr-FR" smtClean="0"/>
              <a:t>22/03/2013</a:t>
            </a:r>
            <a:endParaRPr lang="fr-F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1"/>
                </a:solidFill>
                <a:latin typeface="Arial Narrow" pitchFamily="34" charset="0"/>
              </a:rPr>
              <a:t>On a donc plutôt ça!</a:t>
            </a:r>
          </a:p>
        </p:txBody>
      </p:sp>
      <p:sp>
        <p:nvSpPr>
          <p:cNvPr id="4" name="Espace réservé de la date 3"/>
          <p:cNvSpPr>
            <a:spLocks noGrp="1"/>
          </p:cNvSpPr>
          <p:nvPr>
            <p:ph type="dt" sz="half" idx="10"/>
          </p:nvPr>
        </p:nvSpPr>
        <p:spPr/>
        <p:txBody>
          <a:bodyPr/>
          <a:lstStyle/>
          <a:p>
            <a:pPr>
              <a:defRPr/>
            </a:pPr>
            <a:r>
              <a:rPr lang="fr-FR" smtClean="0"/>
              <a:t>22/03/2013</a:t>
            </a:r>
            <a:endParaRPr lang="fr-FR"/>
          </a:p>
        </p:txBody>
      </p:sp>
      <p:sp>
        <p:nvSpPr>
          <p:cNvPr id="5" name="Espace réservé du pied de page 4"/>
          <p:cNvSpPr>
            <a:spLocks noGrp="1"/>
          </p:cNvSpPr>
          <p:nvPr>
            <p:ph type="ftr" sz="quarter" idx="11"/>
          </p:nvPr>
        </p:nvSpPr>
        <p:spPr/>
        <p:txBody>
          <a:bodyPr/>
          <a:lstStyle/>
          <a:p>
            <a:pPr>
              <a:defRPr/>
            </a:pPr>
            <a:r>
              <a:rPr lang="fr-FR" smtClean="0"/>
              <a:t>Visite Tours</a:t>
            </a:r>
            <a:endParaRPr lang="fr-F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16</a:t>
            </a:fld>
            <a:endParaRPr lang="fr-FR"/>
          </a:p>
        </p:txBody>
      </p:sp>
      <p:grpSp>
        <p:nvGrpSpPr>
          <p:cNvPr id="7" name="Group 23"/>
          <p:cNvGrpSpPr>
            <a:grpSpLocks/>
          </p:cNvGrpSpPr>
          <p:nvPr/>
        </p:nvGrpSpPr>
        <p:grpSpPr bwMode="auto">
          <a:xfrm>
            <a:off x="827584" y="1340768"/>
            <a:ext cx="6768752" cy="4752528"/>
            <a:chOff x="2691" y="590"/>
            <a:chExt cx="2765" cy="2252"/>
          </a:xfrm>
        </p:grpSpPr>
        <p:sp>
          <p:nvSpPr>
            <p:cNvPr id="8" name="Rectangle 20"/>
            <p:cNvSpPr>
              <a:spLocks noChangeArrowheads="1"/>
            </p:cNvSpPr>
            <p:nvPr/>
          </p:nvSpPr>
          <p:spPr bwMode="auto">
            <a:xfrm>
              <a:off x="2691" y="1590"/>
              <a:ext cx="2765" cy="24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lIns="90000" tIns="46800" rIns="90000" bIns="46800" anchor="ctr">
              <a:spAutoFit/>
            </a:bodyPr>
            <a:lstStyle/>
            <a:p>
              <a:pPr hangingPunct="0">
                <a:lnSpc>
                  <a:spcPct val="93000"/>
                </a:lnSpc>
                <a:buClr>
                  <a:srgbClr val="000000"/>
                </a:buClr>
                <a:buSzPct val="100000"/>
                <a:buFont typeface="Times New Roman" pitchFamily="18" charset="0"/>
                <a:buNone/>
              </a:pPr>
              <a:endParaRPr lang="fr-FR"/>
            </a:p>
          </p:txBody>
        </p:sp>
        <p:pic>
          <p:nvPicPr>
            <p:cNvPr id="9"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43" y="590"/>
              <a:ext cx="2414" cy="2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 name="Picture 2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08304" y="1988840"/>
            <a:ext cx="1635497" cy="3744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042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85813" y="274638"/>
            <a:ext cx="7900987" cy="1143000"/>
          </a:xfrm>
        </p:spPr>
        <p:txBody>
          <a:bodyPr/>
          <a:lstStyle/>
          <a:p>
            <a:r>
              <a:rPr lang="fr-FR" dirty="0" smtClean="0">
                <a:solidFill>
                  <a:schemeClr val="accent1"/>
                </a:solidFill>
                <a:latin typeface="Arial Narrow" pitchFamily="34" charset="0"/>
              </a:rPr>
              <a:t>Les limites de la théorie </a:t>
            </a:r>
            <a:endParaRPr lang="fr-FR" dirty="0">
              <a:solidFill>
                <a:schemeClr val="accent1"/>
              </a:solidFill>
              <a:latin typeface="Arial Narrow" pitchFamily="34" charset="0"/>
            </a:endParaRPr>
          </a:p>
        </p:txBody>
      </p:sp>
      <p:sp>
        <p:nvSpPr>
          <p:cNvPr id="20483" name="Text Box 3"/>
          <p:cNvSpPr txBox="1">
            <a:spLocks noChangeArrowheads="1"/>
          </p:cNvSpPr>
          <p:nvPr/>
        </p:nvSpPr>
        <p:spPr bwMode="auto">
          <a:xfrm>
            <a:off x="755576" y="1484784"/>
            <a:ext cx="4176464" cy="347787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defTabSz="673100">
              <a:spcBef>
                <a:spcPct val="50000"/>
              </a:spcBef>
              <a:buFont typeface="Arial" pitchFamily="34" charset="0"/>
              <a:buChar char="•"/>
            </a:pPr>
            <a:r>
              <a:rPr lang="fr-FR" sz="2000" b="1" dirty="0" smtClean="0">
                <a:solidFill>
                  <a:srgbClr val="0033CC"/>
                </a:solidFill>
                <a:latin typeface="Arial Narrow" pitchFamily="34" charset="0"/>
              </a:rPr>
              <a:t> Pourquoi </a:t>
            </a:r>
            <a:r>
              <a:rPr lang="fr-FR" sz="2000" b="1" dirty="0" smtClean="0">
                <a:solidFill>
                  <a:srgbClr val="FF0000"/>
                </a:solidFill>
                <a:latin typeface="Arial Narrow" pitchFamily="34" charset="0"/>
              </a:rPr>
              <a:t>3 familles </a:t>
            </a:r>
            <a:r>
              <a:rPr lang="fr-FR" sz="2000" b="1" dirty="0" smtClean="0">
                <a:solidFill>
                  <a:srgbClr val="0033CC"/>
                </a:solidFill>
                <a:latin typeface="Arial Narrow" pitchFamily="34" charset="0"/>
              </a:rPr>
              <a:t>de constituants élémentaires?</a:t>
            </a:r>
          </a:p>
          <a:p>
            <a:pPr defTabSz="673100">
              <a:spcBef>
                <a:spcPct val="50000"/>
              </a:spcBef>
              <a:buFontTx/>
              <a:buChar char="•"/>
            </a:pPr>
            <a:r>
              <a:rPr lang="fr-FR" sz="2000" b="1" dirty="0" smtClean="0">
                <a:solidFill>
                  <a:srgbClr val="0033CC"/>
                </a:solidFill>
                <a:latin typeface="Arial Narrow" pitchFamily="34" charset="0"/>
              </a:rPr>
              <a:t> Pourquoi existe-t-il une grande disparité de masse entre les particules?</a:t>
            </a:r>
          </a:p>
          <a:p>
            <a:pPr defTabSz="673100">
              <a:spcBef>
                <a:spcPct val="50000"/>
              </a:spcBef>
              <a:buFontTx/>
              <a:buChar char="•"/>
            </a:pPr>
            <a:r>
              <a:rPr lang="fr-FR" sz="2000" b="1" dirty="0" smtClean="0">
                <a:solidFill>
                  <a:srgbClr val="0033CC"/>
                </a:solidFill>
                <a:latin typeface="Arial Narrow" pitchFamily="34" charset="0"/>
              </a:rPr>
              <a:t>Quelle est l’origine de la masse? </a:t>
            </a:r>
            <a:r>
              <a:rPr lang="fr-FR" sz="2000" b="1" dirty="0">
                <a:solidFill>
                  <a:srgbClr val="0033CC"/>
                </a:solidFill>
                <a:latin typeface="Arial Narrow" pitchFamily="34" charset="0"/>
              </a:rPr>
              <a:t>le boson de </a:t>
            </a:r>
            <a:r>
              <a:rPr lang="fr-FR" sz="2000" b="1" dirty="0" err="1" smtClean="0">
                <a:solidFill>
                  <a:srgbClr val="0033CC"/>
                </a:solidFill>
                <a:latin typeface="Arial Narrow" pitchFamily="34" charset="0"/>
              </a:rPr>
              <a:t>Higgs</a:t>
            </a:r>
            <a:r>
              <a:rPr lang="fr-FR" sz="2000" b="1" dirty="0" smtClean="0">
                <a:solidFill>
                  <a:srgbClr val="0033CC"/>
                </a:solidFill>
                <a:latin typeface="Arial Narrow" pitchFamily="34" charset="0"/>
              </a:rPr>
              <a:t> </a:t>
            </a:r>
            <a:r>
              <a:rPr lang="fr-FR" sz="2000" i="1" dirty="0" smtClean="0">
                <a:solidFill>
                  <a:srgbClr val="FF0000"/>
                </a:solidFill>
                <a:latin typeface="Arial Narrow" pitchFamily="34" charset="0"/>
              </a:rPr>
              <a:t>(découvert en 2012)</a:t>
            </a:r>
            <a:endParaRPr lang="fr-FR" sz="2000" i="1" dirty="0">
              <a:solidFill>
                <a:srgbClr val="FF0000"/>
              </a:solidFill>
              <a:latin typeface="Arial Narrow" pitchFamily="34" charset="0"/>
            </a:endParaRPr>
          </a:p>
          <a:p>
            <a:pPr defTabSz="673100">
              <a:spcBef>
                <a:spcPct val="50000"/>
              </a:spcBef>
              <a:buFontTx/>
              <a:buChar char="•"/>
            </a:pPr>
            <a:r>
              <a:rPr lang="en-US" sz="2000" b="1" dirty="0" smtClean="0">
                <a:solidFill>
                  <a:srgbClr val="0033CC"/>
                </a:solidFill>
                <a:latin typeface="Arial Narrow" pitchFamily="34" charset="0"/>
              </a:rPr>
              <a:t> La </a:t>
            </a:r>
            <a:r>
              <a:rPr lang="en-US" sz="2000" b="1" dirty="0" err="1">
                <a:solidFill>
                  <a:srgbClr val="0033CC"/>
                </a:solidFill>
                <a:latin typeface="Arial Narrow" pitchFamily="34" charset="0"/>
              </a:rPr>
              <a:t>mati</a:t>
            </a:r>
            <a:r>
              <a:rPr lang="fr-FR" sz="2000" dirty="0">
                <a:solidFill>
                  <a:srgbClr val="0000CC"/>
                </a:solidFill>
                <a:latin typeface="Arial Narrow" pitchFamily="34" charset="0"/>
              </a:rPr>
              <a:t>è</a:t>
            </a:r>
            <a:r>
              <a:rPr lang="en-US" sz="2000" b="1" dirty="0">
                <a:solidFill>
                  <a:srgbClr val="0033CC"/>
                </a:solidFill>
                <a:latin typeface="Arial Narrow" pitchFamily="34" charset="0"/>
              </a:rPr>
              <a:t>re noire? </a:t>
            </a:r>
            <a:endParaRPr lang="en-US" sz="2000" b="1" dirty="0" smtClean="0">
              <a:solidFill>
                <a:srgbClr val="0033CC"/>
              </a:solidFill>
              <a:latin typeface="Arial Narrow" pitchFamily="34" charset="0"/>
            </a:endParaRPr>
          </a:p>
          <a:p>
            <a:pPr defTabSz="673100">
              <a:spcBef>
                <a:spcPct val="50000"/>
              </a:spcBef>
              <a:buFontTx/>
              <a:buChar char="•"/>
            </a:pPr>
            <a:r>
              <a:rPr lang="fr-FR" sz="2000" b="1" dirty="0" smtClean="0">
                <a:solidFill>
                  <a:srgbClr val="0033CC"/>
                </a:solidFill>
                <a:latin typeface="Arial Narrow" pitchFamily="34" charset="0"/>
              </a:rPr>
              <a:t> L’absence d'</a:t>
            </a:r>
            <a:r>
              <a:rPr lang="fr-FR" sz="2000" b="1" dirty="0" err="1" smtClean="0">
                <a:solidFill>
                  <a:srgbClr val="0033CC"/>
                </a:solidFill>
                <a:latin typeface="Arial Narrow" pitchFamily="34" charset="0"/>
              </a:rPr>
              <a:t>anti-matière</a:t>
            </a:r>
            <a:r>
              <a:rPr lang="fr-FR" sz="2000" b="1" dirty="0" smtClean="0">
                <a:solidFill>
                  <a:srgbClr val="0033CC"/>
                </a:solidFill>
                <a:latin typeface="Arial Narrow" pitchFamily="34" charset="0"/>
              </a:rPr>
              <a:t> dans l’univers.</a:t>
            </a:r>
          </a:p>
        </p:txBody>
      </p:sp>
      <p:sp>
        <p:nvSpPr>
          <p:cNvPr id="5" name="Espace réservé du numéro de diapositive 4"/>
          <p:cNvSpPr>
            <a:spLocks noGrp="1"/>
          </p:cNvSpPr>
          <p:nvPr>
            <p:ph type="sldNum" sz="quarter" idx="12"/>
          </p:nvPr>
        </p:nvSpPr>
        <p:spPr/>
        <p:txBody>
          <a:bodyPr/>
          <a:lstStyle/>
          <a:p>
            <a:pPr>
              <a:defRPr/>
            </a:pPr>
            <a:fld id="{74FD0CCE-B3B8-47A9-8F79-0B6674234865}" type="slidenum">
              <a:rPr lang="fr-FR" smtClean="0"/>
              <a:pPr>
                <a:defRPr/>
              </a:pPr>
              <a:t>17</a:t>
            </a:fld>
            <a:endParaRPr lang="fr-FR" dirty="0"/>
          </a:p>
        </p:txBody>
      </p:sp>
      <p:sp>
        <p:nvSpPr>
          <p:cNvPr id="6" name="Espace réservé du pied de page 5"/>
          <p:cNvSpPr>
            <a:spLocks noGrp="1"/>
          </p:cNvSpPr>
          <p:nvPr>
            <p:ph type="ftr" sz="quarter" idx="11"/>
          </p:nvPr>
        </p:nvSpPr>
        <p:spPr/>
        <p:txBody>
          <a:bodyPr/>
          <a:lstStyle/>
          <a:p>
            <a:pPr>
              <a:defRPr/>
            </a:pPr>
            <a:r>
              <a:rPr lang="fr-FR" smtClean="0"/>
              <a:t>Visite Tours</a:t>
            </a:r>
            <a:endParaRPr lang="fr-FR"/>
          </a:p>
        </p:txBody>
      </p:sp>
      <p:pic>
        <p:nvPicPr>
          <p:cNvPr id="420" name="Picture 1"/>
          <p:cNvPicPr>
            <a:picLocks noChangeAspect="1"/>
          </p:cNvPicPr>
          <p:nvPr/>
        </p:nvPicPr>
        <p:blipFill>
          <a:blip r:embed="rId3" cstate="print"/>
          <a:srcRect l="45674" t="21000" r="6289" b="26501"/>
          <a:stretch>
            <a:fillRect/>
          </a:stretch>
        </p:blipFill>
        <p:spPr>
          <a:xfrm>
            <a:off x="5076056" y="1484784"/>
            <a:ext cx="3865389" cy="3168352"/>
          </a:xfrm>
          <a:prstGeom prst="rect">
            <a:avLst/>
          </a:prstGeom>
        </p:spPr>
      </p:pic>
      <p:sp>
        <p:nvSpPr>
          <p:cNvPr id="421" name="ZoneTexte 420"/>
          <p:cNvSpPr txBox="1"/>
          <p:nvPr/>
        </p:nvSpPr>
        <p:spPr>
          <a:xfrm>
            <a:off x="755576" y="4869160"/>
            <a:ext cx="8136904"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en-US" sz="2000" b="1" dirty="0" smtClean="0">
                <a:solidFill>
                  <a:srgbClr val="0033CC"/>
                </a:solidFill>
                <a:latin typeface="Arial Narrow" pitchFamily="34" charset="0"/>
              </a:rPr>
              <a:t>Y a t </a:t>
            </a:r>
            <a:r>
              <a:rPr lang="en-US" sz="2000" b="1" dirty="0" err="1" smtClean="0">
                <a:solidFill>
                  <a:srgbClr val="0033CC"/>
                </a:solidFill>
                <a:latin typeface="Arial Narrow" pitchFamily="34" charset="0"/>
              </a:rPr>
              <a:t>il</a:t>
            </a:r>
            <a:r>
              <a:rPr lang="en-US" sz="2000" b="1" dirty="0" smtClean="0">
                <a:solidFill>
                  <a:srgbClr val="0033CC"/>
                </a:solidFill>
                <a:latin typeface="Arial Narrow" pitchFamily="34" charset="0"/>
              </a:rPr>
              <a:t> </a:t>
            </a:r>
            <a:r>
              <a:rPr lang="en-US" sz="2000" b="1" dirty="0" err="1" smtClean="0">
                <a:solidFill>
                  <a:srgbClr val="0033CC"/>
                </a:solidFill>
                <a:latin typeface="Arial Narrow" pitchFamily="34" charset="0"/>
              </a:rPr>
              <a:t>une</a:t>
            </a:r>
            <a:r>
              <a:rPr lang="en-US" sz="2000" b="1" dirty="0" smtClean="0">
                <a:solidFill>
                  <a:srgbClr val="0033CC"/>
                </a:solidFill>
                <a:latin typeface="Arial Narrow" pitchFamily="34" charset="0"/>
              </a:rPr>
              <a:t> </a:t>
            </a:r>
            <a:r>
              <a:rPr lang="en-US" sz="2000" b="1" dirty="0" err="1" smtClean="0">
                <a:solidFill>
                  <a:srgbClr val="0033CC"/>
                </a:solidFill>
                <a:latin typeface="Arial Narrow" pitchFamily="34" charset="0"/>
              </a:rPr>
              <a:t>théorie</a:t>
            </a:r>
            <a:r>
              <a:rPr lang="en-US" sz="2000" b="1" dirty="0" smtClean="0">
                <a:solidFill>
                  <a:srgbClr val="0033CC"/>
                </a:solidFill>
                <a:latin typeface="Arial Narrow" pitchFamily="34" charset="0"/>
              </a:rPr>
              <a:t> (“au </a:t>
            </a:r>
            <a:r>
              <a:rPr lang="en-US" sz="2000" b="1" dirty="0" err="1" smtClean="0">
                <a:solidFill>
                  <a:srgbClr val="0033CC"/>
                </a:solidFill>
                <a:latin typeface="Arial Narrow" pitchFamily="34" charset="0"/>
              </a:rPr>
              <a:t>delà</a:t>
            </a:r>
            <a:r>
              <a:rPr lang="en-US" sz="2000" b="1" dirty="0" smtClean="0">
                <a:solidFill>
                  <a:srgbClr val="0033CC"/>
                </a:solidFill>
                <a:latin typeface="Arial Narrow" pitchFamily="34" charset="0"/>
              </a:rPr>
              <a:t> du </a:t>
            </a:r>
            <a:r>
              <a:rPr lang="en-US" sz="2000" b="1" dirty="0" err="1" smtClean="0">
                <a:solidFill>
                  <a:srgbClr val="0033CC"/>
                </a:solidFill>
                <a:latin typeface="Arial Narrow" pitchFamily="34" charset="0"/>
              </a:rPr>
              <a:t>Modèle</a:t>
            </a:r>
            <a:r>
              <a:rPr lang="en-US" sz="2000" b="1" dirty="0" smtClean="0">
                <a:solidFill>
                  <a:srgbClr val="0033CC"/>
                </a:solidFill>
                <a:latin typeface="Arial Narrow" pitchFamily="34" charset="0"/>
              </a:rPr>
              <a:t> Standard”) qui </a:t>
            </a:r>
            <a:r>
              <a:rPr lang="en-US" sz="2000" b="1" dirty="0" err="1" smtClean="0">
                <a:solidFill>
                  <a:srgbClr val="0033CC"/>
                </a:solidFill>
                <a:latin typeface="Arial Narrow" pitchFamily="34" charset="0"/>
              </a:rPr>
              <a:t>répondrait</a:t>
            </a:r>
            <a:r>
              <a:rPr lang="en-US" sz="2000" b="1" dirty="0" smtClean="0">
                <a:solidFill>
                  <a:srgbClr val="0033CC"/>
                </a:solidFill>
                <a:latin typeface="Arial Narrow" pitchFamily="34" charset="0"/>
              </a:rPr>
              <a:t> à </a:t>
            </a:r>
            <a:r>
              <a:rPr lang="en-US" sz="2000" b="1" dirty="0" err="1" smtClean="0">
                <a:solidFill>
                  <a:srgbClr val="0033CC"/>
                </a:solidFill>
                <a:latin typeface="Arial Narrow" pitchFamily="34" charset="0"/>
              </a:rPr>
              <a:t>ces</a:t>
            </a:r>
            <a:r>
              <a:rPr lang="en-US" sz="2000" b="1" dirty="0" smtClean="0">
                <a:solidFill>
                  <a:srgbClr val="0033CC"/>
                </a:solidFill>
                <a:latin typeface="Arial Narrow" pitchFamily="34" charset="0"/>
              </a:rPr>
              <a:t> questions? </a:t>
            </a:r>
          </a:p>
          <a:p>
            <a:pPr>
              <a:buFont typeface="Arial" pitchFamily="34" charset="0"/>
              <a:buChar char="•"/>
            </a:pPr>
            <a:r>
              <a:rPr lang="fr-FR" sz="2000" b="1" dirty="0" smtClean="0">
                <a:solidFill>
                  <a:srgbClr val="0033CC"/>
                </a:solidFill>
                <a:latin typeface="Arial Narrow" pitchFamily="34" charset="0"/>
              </a:rPr>
              <a:t>Comment unifier la gravitation avec les autres forces ?</a:t>
            </a:r>
            <a:r>
              <a:rPr lang="en-US" sz="2000" b="1" dirty="0" smtClean="0">
                <a:solidFill>
                  <a:srgbClr val="0033CC"/>
                </a:solidFill>
                <a:latin typeface="Arial Narrow" pitchFamily="34" charset="0"/>
              </a:rPr>
              <a:t> </a:t>
            </a:r>
            <a:r>
              <a:rPr lang="fr-FR" sz="2000" b="1" dirty="0" smtClean="0">
                <a:solidFill>
                  <a:srgbClr val="0033CC"/>
                </a:solidFill>
                <a:latin typeface="Arial Narrow" pitchFamily="34" charset="0"/>
              </a:rPr>
              <a:t>Peut on unifier (décrire par une même loi) toutes les forces?</a:t>
            </a:r>
            <a:endParaRPr lang="fr-FR" sz="2000" dirty="0"/>
          </a:p>
        </p:txBody>
      </p:sp>
      <p:sp>
        <p:nvSpPr>
          <p:cNvPr id="8" name="Espace réservé de la date 7"/>
          <p:cNvSpPr>
            <a:spLocks noGrp="1"/>
          </p:cNvSpPr>
          <p:nvPr>
            <p:ph type="dt" sz="half" idx="10"/>
          </p:nvPr>
        </p:nvSpPr>
        <p:spPr/>
        <p:txBody>
          <a:bodyPr/>
          <a:lstStyle/>
          <a:p>
            <a:pPr>
              <a:defRPr/>
            </a:pPr>
            <a:r>
              <a:rPr lang="fr-FR" smtClean="0"/>
              <a:t>22/03/2013</a:t>
            </a:r>
            <a:endParaRPr lang="fr-F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503"/>
            <a:ext cx="9144000" cy="974170"/>
          </a:xfrm>
        </p:spPr>
        <p:txBody>
          <a:bodyPr/>
          <a:lstStyle/>
          <a:p>
            <a:r>
              <a:rPr lang="en-US" dirty="0" smtClean="0">
                <a:solidFill>
                  <a:schemeClr val="accent1"/>
                </a:solidFill>
                <a:latin typeface="Arial Narrow" pitchFamily="34" charset="0"/>
              </a:rPr>
              <a:t>Le </a:t>
            </a:r>
            <a:r>
              <a:rPr lang="en-US" dirty="0" err="1" smtClean="0">
                <a:solidFill>
                  <a:schemeClr val="accent1"/>
                </a:solidFill>
                <a:latin typeface="Arial Narrow" pitchFamily="34" charset="0"/>
              </a:rPr>
              <a:t>problème</a:t>
            </a:r>
            <a:r>
              <a:rPr lang="en-US" dirty="0" smtClean="0">
                <a:solidFill>
                  <a:schemeClr val="accent1"/>
                </a:solidFill>
                <a:latin typeface="Arial Narrow" pitchFamily="34" charset="0"/>
              </a:rPr>
              <a:t> de la </a:t>
            </a:r>
            <a:r>
              <a:rPr lang="en-US" dirty="0" err="1" smtClean="0">
                <a:solidFill>
                  <a:schemeClr val="accent1"/>
                </a:solidFill>
                <a:latin typeface="Arial Narrow" pitchFamily="34" charset="0"/>
              </a:rPr>
              <a:t>matière</a:t>
            </a:r>
            <a:r>
              <a:rPr lang="en-US" dirty="0" smtClean="0">
                <a:solidFill>
                  <a:schemeClr val="accent1"/>
                </a:solidFill>
                <a:latin typeface="Arial Narrow" pitchFamily="34" charset="0"/>
              </a:rPr>
              <a:t> noire</a:t>
            </a:r>
            <a:endParaRPr lang="en-US" dirty="0">
              <a:solidFill>
                <a:schemeClr val="accent1"/>
              </a:solidFill>
              <a:latin typeface="Arial Narrow" pitchFamily="34" charset="0"/>
            </a:endParaRPr>
          </a:p>
        </p:txBody>
      </p:sp>
      <p:sp>
        <p:nvSpPr>
          <p:cNvPr id="13" name="TextBox 12"/>
          <p:cNvSpPr txBox="1"/>
          <p:nvPr/>
        </p:nvSpPr>
        <p:spPr>
          <a:xfrm>
            <a:off x="611560" y="4149080"/>
            <a:ext cx="8352928"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en-US" dirty="0" smtClean="0">
                <a:latin typeface="Gill Sans Light"/>
                <a:cs typeface="Gill Sans Light"/>
              </a:rPr>
              <a:t> </a:t>
            </a:r>
            <a:r>
              <a:rPr lang="en-US" sz="2000" dirty="0" smtClean="0">
                <a:latin typeface="Arial Narrow" pitchFamily="34" charset="0"/>
                <a:cs typeface="Gill Sans Light"/>
              </a:rPr>
              <a:t>La </a:t>
            </a:r>
            <a:r>
              <a:rPr lang="en-US" sz="2000" dirty="0" err="1" smtClean="0">
                <a:latin typeface="Arial Narrow" pitchFamily="34" charset="0"/>
                <a:cs typeface="Gill Sans Light"/>
              </a:rPr>
              <a:t>cinématique</a:t>
            </a:r>
            <a:r>
              <a:rPr lang="en-US" sz="2000" dirty="0" smtClean="0">
                <a:latin typeface="Arial Narrow" pitchFamily="34" charset="0"/>
                <a:cs typeface="Gill Sans Light"/>
              </a:rPr>
              <a:t> des galaxies </a:t>
            </a:r>
            <a:r>
              <a:rPr lang="en-US" sz="2000" dirty="0" err="1" smtClean="0">
                <a:latin typeface="Arial Narrow" pitchFamily="34" charset="0"/>
                <a:cs typeface="Gill Sans Light"/>
              </a:rPr>
              <a:t>indique</a:t>
            </a:r>
            <a:r>
              <a:rPr lang="en-US" sz="2000" dirty="0" smtClean="0">
                <a:latin typeface="Arial Narrow" pitchFamily="34" charset="0"/>
                <a:cs typeface="Gill Sans Light"/>
              </a:rPr>
              <a:t> </a:t>
            </a:r>
            <a:r>
              <a:rPr lang="en-US" sz="2000" dirty="0" err="1" smtClean="0">
                <a:latin typeface="Arial Narrow" pitchFamily="34" charset="0"/>
                <a:cs typeface="Gill Sans Light"/>
              </a:rPr>
              <a:t>l’existence</a:t>
            </a:r>
            <a:r>
              <a:rPr lang="en-US" sz="2000" dirty="0" smtClean="0">
                <a:latin typeface="Arial Narrow" pitchFamily="34" charset="0"/>
                <a:cs typeface="Gill Sans Light"/>
              </a:rPr>
              <a:t> </a:t>
            </a:r>
            <a:r>
              <a:rPr lang="en-US" sz="2000" dirty="0" err="1" smtClean="0">
                <a:latin typeface="Arial Narrow" pitchFamily="34" charset="0"/>
                <a:cs typeface="Gill Sans Light"/>
              </a:rPr>
              <a:t>d’une</a:t>
            </a:r>
            <a:r>
              <a:rPr lang="en-US" sz="2000" dirty="0" smtClean="0">
                <a:latin typeface="Arial Narrow" pitchFamily="34" charset="0"/>
                <a:cs typeface="Gill Sans Light"/>
              </a:rPr>
              <a:t> </a:t>
            </a:r>
            <a:r>
              <a:rPr lang="en-US" sz="2000" dirty="0" err="1" smtClean="0">
                <a:latin typeface="Arial Narrow" pitchFamily="34" charset="0"/>
                <a:cs typeface="Gill Sans Light"/>
              </a:rPr>
              <a:t>matière</a:t>
            </a:r>
            <a:r>
              <a:rPr lang="en-US" sz="2000" dirty="0" smtClean="0">
                <a:latin typeface="Arial Narrow" pitchFamily="34" charset="0"/>
                <a:cs typeface="Gill Sans Light"/>
              </a:rPr>
              <a:t> </a:t>
            </a:r>
            <a:r>
              <a:rPr lang="en-US" sz="2000" dirty="0" err="1" smtClean="0">
                <a:latin typeface="Arial Narrow" pitchFamily="34" charset="0"/>
                <a:cs typeface="Gill Sans Light"/>
              </a:rPr>
              <a:t>supplémentaire</a:t>
            </a:r>
            <a:r>
              <a:rPr lang="en-US" sz="2000" dirty="0" smtClean="0">
                <a:latin typeface="Arial Narrow" pitchFamily="34" charset="0"/>
                <a:cs typeface="Gill Sans Light"/>
              </a:rPr>
              <a:t> non </a:t>
            </a:r>
            <a:r>
              <a:rPr lang="en-US" sz="2000" dirty="0" err="1" smtClean="0">
                <a:latin typeface="Arial Narrow" pitchFamily="34" charset="0"/>
                <a:cs typeface="Gill Sans Light"/>
              </a:rPr>
              <a:t>lumineuse</a:t>
            </a:r>
            <a:r>
              <a:rPr lang="en-US" sz="2000" dirty="0" smtClean="0">
                <a:latin typeface="Arial Narrow" pitchFamily="34" charset="0"/>
                <a:cs typeface="Gill Sans Light"/>
              </a:rPr>
              <a:t> : </a:t>
            </a:r>
            <a:r>
              <a:rPr lang="en-US" sz="2000" dirty="0" smtClean="0">
                <a:solidFill>
                  <a:srgbClr val="FF0000"/>
                </a:solidFill>
                <a:latin typeface="Arial Narrow" pitchFamily="34" charset="0"/>
                <a:cs typeface="Gill Sans"/>
              </a:rPr>
              <a:t>la </a:t>
            </a:r>
            <a:r>
              <a:rPr lang="en-US" sz="2000" dirty="0" err="1" smtClean="0">
                <a:solidFill>
                  <a:srgbClr val="FF0000"/>
                </a:solidFill>
                <a:latin typeface="Arial Narrow" pitchFamily="34" charset="0"/>
                <a:cs typeface="Gill Sans"/>
              </a:rPr>
              <a:t>matière</a:t>
            </a:r>
            <a:r>
              <a:rPr lang="en-US" sz="2000" dirty="0" smtClean="0">
                <a:solidFill>
                  <a:srgbClr val="FF0000"/>
                </a:solidFill>
                <a:latin typeface="Arial Narrow" pitchFamily="34" charset="0"/>
                <a:cs typeface="Gill Sans"/>
              </a:rPr>
              <a:t> noire</a:t>
            </a:r>
          </a:p>
          <a:p>
            <a:pPr>
              <a:buFont typeface="Arial" pitchFamily="34" charset="0"/>
              <a:buChar char="•"/>
            </a:pPr>
            <a:r>
              <a:rPr lang="en-US" sz="2000" dirty="0" err="1" smtClean="0">
                <a:latin typeface="Arial Narrow" pitchFamily="34" charset="0"/>
                <a:cs typeface="Gill Sans"/>
              </a:rPr>
              <a:t>Également</a:t>
            </a:r>
            <a:r>
              <a:rPr lang="en-US" sz="2000" dirty="0" smtClean="0">
                <a:latin typeface="Arial Narrow" pitchFamily="34" charset="0"/>
                <a:cs typeface="Gill Sans"/>
              </a:rPr>
              <a:t> </a:t>
            </a:r>
            <a:r>
              <a:rPr lang="en-US" sz="2000" dirty="0" err="1" smtClean="0">
                <a:latin typeface="Arial Narrow" pitchFamily="34" charset="0"/>
                <a:cs typeface="Gill Sans"/>
              </a:rPr>
              <a:t>nécessaire</a:t>
            </a:r>
            <a:r>
              <a:rPr lang="en-US" sz="2000" dirty="0" smtClean="0">
                <a:latin typeface="Arial Narrow" pitchFamily="34" charset="0"/>
                <a:cs typeface="Gill Sans"/>
              </a:rPr>
              <a:t> pour </a:t>
            </a:r>
            <a:r>
              <a:rPr lang="en-US" sz="2000" dirty="0" err="1" smtClean="0">
                <a:latin typeface="Arial Narrow" pitchFamily="34" charset="0"/>
                <a:cs typeface="Gill Sans"/>
              </a:rPr>
              <a:t>expliquer</a:t>
            </a:r>
            <a:r>
              <a:rPr lang="en-US" sz="2000" dirty="0" smtClean="0">
                <a:latin typeface="Arial Narrow" pitchFamily="34" charset="0"/>
                <a:cs typeface="Gill Sans"/>
              </a:rPr>
              <a:t> la </a:t>
            </a:r>
            <a:r>
              <a:rPr lang="en-US" sz="2000" dirty="0" err="1" smtClean="0">
                <a:latin typeface="Arial Narrow" pitchFamily="34" charset="0"/>
                <a:cs typeface="Gill Sans"/>
              </a:rPr>
              <a:t>stabilité</a:t>
            </a:r>
            <a:r>
              <a:rPr lang="en-US" sz="2000" dirty="0" smtClean="0">
                <a:latin typeface="Arial Narrow" pitchFamily="34" charset="0"/>
                <a:cs typeface="Gill Sans"/>
              </a:rPr>
              <a:t> des galaxies, des </a:t>
            </a:r>
            <a:r>
              <a:rPr lang="en-US" sz="2000" dirty="0" err="1" smtClean="0">
                <a:latin typeface="Arial Narrow" pitchFamily="34" charset="0"/>
                <a:cs typeface="Gill Sans"/>
              </a:rPr>
              <a:t>amas</a:t>
            </a:r>
            <a:r>
              <a:rPr lang="en-US" sz="2000" dirty="0" smtClean="0">
                <a:latin typeface="Arial Narrow" pitchFamily="34" charset="0"/>
                <a:cs typeface="Gill Sans"/>
              </a:rPr>
              <a:t> de </a:t>
            </a:r>
            <a:r>
              <a:rPr lang="en-US" sz="2000" dirty="0" err="1" smtClean="0">
                <a:latin typeface="Arial Narrow" pitchFamily="34" charset="0"/>
                <a:cs typeface="Gill Sans"/>
              </a:rPr>
              <a:t>galaxie</a:t>
            </a:r>
            <a:r>
              <a:rPr lang="en-US" sz="2000" dirty="0" smtClean="0">
                <a:latin typeface="Arial Narrow" pitchFamily="34" charset="0"/>
                <a:cs typeface="Gill Sans"/>
              </a:rPr>
              <a:t>, …</a:t>
            </a:r>
          </a:p>
          <a:p>
            <a:pPr>
              <a:buFont typeface="Arial" pitchFamily="34" charset="0"/>
              <a:buChar char="•"/>
            </a:pPr>
            <a:r>
              <a:rPr lang="en-US" sz="2000" dirty="0" err="1" smtClean="0">
                <a:latin typeface="Arial Narrow" pitchFamily="34" charset="0"/>
                <a:cs typeface="Gill Sans"/>
              </a:rPr>
              <a:t>Pourrait</a:t>
            </a:r>
            <a:r>
              <a:rPr lang="en-US" sz="2000" dirty="0" smtClean="0">
                <a:latin typeface="Arial Narrow" pitchFamily="34" charset="0"/>
                <a:cs typeface="Gill Sans"/>
              </a:rPr>
              <a:t> </a:t>
            </a:r>
            <a:r>
              <a:rPr lang="en-US" sz="2000" dirty="0" err="1" smtClean="0">
                <a:latin typeface="Arial Narrow" pitchFamily="34" charset="0"/>
                <a:cs typeface="Gill Sans"/>
              </a:rPr>
              <a:t>être</a:t>
            </a:r>
            <a:r>
              <a:rPr lang="en-US" sz="2000" dirty="0" smtClean="0">
                <a:latin typeface="Arial Narrow" pitchFamily="34" charset="0"/>
                <a:cs typeface="Gill Sans"/>
              </a:rPr>
              <a:t> </a:t>
            </a:r>
            <a:r>
              <a:rPr lang="en-US" sz="2000" dirty="0" err="1" smtClean="0">
                <a:latin typeface="Arial Narrow" pitchFamily="34" charset="0"/>
                <a:cs typeface="Gill Sans"/>
              </a:rPr>
              <a:t>formée</a:t>
            </a:r>
            <a:r>
              <a:rPr lang="en-US" sz="2000" dirty="0" smtClean="0">
                <a:latin typeface="Arial Narrow" pitchFamily="34" charset="0"/>
                <a:cs typeface="Gill Sans"/>
              </a:rPr>
              <a:t> de </a:t>
            </a:r>
            <a:r>
              <a:rPr lang="en-US" sz="2000" b="1" dirty="0" err="1" smtClean="0">
                <a:latin typeface="Arial Narrow" pitchFamily="34" charset="0"/>
                <a:cs typeface="Gill Sans"/>
              </a:rPr>
              <a:t>nouvelles</a:t>
            </a:r>
            <a:r>
              <a:rPr lang="en-US" sz="2000" b="1" dirty="0" smtClean="0">
                <a:latin typeface="Arial Narrow" pitchFamily="34" charset="0"/>
                <a:cs typeface="Gill Sans"/>
              </a:rPr>
              <a:t> </a:t>
            </a:r>
            <a:r>
              <a:rPr lang="en-US" sz="2000" b="1" dirty="0" err="1" smtClean="0">
                <a:latin typeface="Arial Narrow" pitchFamily="34" charset="0"/>
                <a:cs typeface="Gill Sans"/>
              </a:rPr>
              <a:t>particules</a:t>
            </a:r>
            <a:r>
              <a:rPr lang="en-US" sz="2000" b="1" dirty="0" smtClean="0">
                <a:latin typeface="Arial Narrow" pitchFamily="34" charset="0"/>
                <a:cs typeface="Gill Sans"/>
              </a:rPr>
              <a:t> </a:t>
            </a:r>
            <a:r>
              <a:rPr lang="en-US" sz="2000" b="1" dirty="0" err="1" smtClean="0">
                <a:latin typeface="Arial Narrow" pitchFamily="34" charset="0"/>
                <a:cs typeface="Gill Sans"/>
              </a:rPr>
              <a:t>massives</a:t>
            </a:r>
            <a:r>
              <a:rPr lang="en-US" sz="2000" b="1" dirty="0" smtClean="0">
                <a:latin typeface="Arial Narrow" pitchFamily="34" charset="0"/>
                <a:cs typeface="Gill Sans"/>
              </a:rPr>
              <a:t> </a:t>
            </a:r>
            <a:r>
              <a:rPr lang="en-US" sz="2000" dirty="0" err="1" smtClean="0">
                <a:latin typeface="Arial Narrow" pitchFamily="34" charset="0"/>
                <a:cs typeface="Gill Sans"/>
              </a:rPr>
              <a:t>n’interagissant</a:t>
            </a:r>
            <a:r>
              <a:rPr lang="en-US" sz="2000" dirty="0" smtClean="0">
                <a:latin typeface="Arial Narrow" pitchFamily="34" charset="0"/>
                <a:cs typeface="Gill Sans"/>
              </a:rPr>
              <a:t> pas (</a:t>
            </a:r>
            <a:r>
              <a:rPr lang="en-US" sz="2000" dirty="0" err="1" smtClean="0">
                <a:latin typeface="Arial Narrow" pitchFamily="34" charset="0"/>
                <a:cs typeface="Gill Sans"/>
              </a:rPr>
              <a:t>ou</a:t>
            </a:r>
            <a:r>
              <a:rPr lang="en-US" sz="2000" dirty="0" smtClean="0">
                <a:latin typeface="Arial Narrow" pitchFamily="34" charset="0"/>
                <a:cs typeface="Gill Sans"/>
              </a:rPr>
              <a:t> </a:t>
            </a:r>
            <a:r>
              <a:rPr lang="en-US" sz="2000" dirty="0" err="1" smtClean="0">
                <a:latin typeface="Arial Narrow" pitchFamily="34" charset="0"/>
                <a:cs typeface="Gill Sans"/>
              </a:rPr>
              <a:t>très</a:t>
            </a:r>
            <a:r>
              <a:rPr lang="en-US" sz="2000" dirty="0" smtClean="0">
                <a:latin typeface="Arial Narrow" pitchFamily="34" charset="0"/>
                <a:cs typeface="Gill Sans"/>
              </a:rPr>
              <a:t> </a:t>
            </a:r>
            <a:r>
              <a:rPr lang="en-US" sz="2000" dirty="0" err="1" smtClean="0">
                <a:latin typeface="Arial Narrow" pitchFamily="34" charset="0"/>
                <a:cs typeface="Gill Sans"/>
              </a:rPr>
              <a:t>peu</a:t>
            </a:r>
            <a:r>
              <a:rPr lang="en-US" sz="2000" dirty="0" smtClean="0">
                <a:latin typeface="Arial Narrow" pitchFamily="34" charset="0"/>
                <a:cs typeface="Gill Sans"/>
              </a:rPr>
              <a:t>) avec la </a:t>
            </a:r>
            <a:r>
              <a:rPr lang="en-US" sz="2000" dirty="0" err="1" smtClean="0">
                <a:latin typeface="Arial Narrow" pitchFamily="34" charset="0"/>
                <a:cs typeface="Gill Sans"/>
              </a:rPr>
              <a:t>la</a:t>
            </a:r>
            <a:r>
              <a:rPr lang="en-US" sz="2000" dirty="0" smtClean="0">
                <a:latin typeface="Arial Narrow" pitchFamily="34" charset="0"/>
                <a:cs typeface="Gill Sans"/>
              </a:rPr>
              <a:t> </a:t>
            </a:r>
            <a:r>
              <a:rPr lang="en-US" sz="2000" dirty="0" err="1" smtClean="0">
                <a:latin typeface="Arial Narrow" pitchFamily="34" charset="0"/>
                <a:cs typeface="Gill Sans"/>
              </a:rPr>
              <a:t>matière</a:t>
            </a:r>
            <a:r>
              <a:rPr lang="en-US" sz="2000" dirty="0" smtClean="0">
                <a:latin typeface="Arial Narrow" pitchFamily="34" charset="0"/>
                <a:cs typeface="Gill Sans"/>
              </a:rPr>
              <a:t> </a:t>
            </a:r>
            <a:r>
              <a:rPr lang="en-US" sz="2000" dirty="0" err="1" smtClean="0">
                <a:latin typeface="Arial Narrow" pitchFamily="34" charset="0"/>
                <a:cs typeface="Gill Sans"/>
              </a:rPr>
              <a:t>ordinaire</a:t>
            </a:r>
            <a:endParaRPr lang="en-US" sz="2000" dirty="0" smtClean="0">
              <a:latin typeface="Arial Narrow" pitchFamily="34" charset="0"/>
              <a:cs typeface="Gill Sans"/>
            </a:endParaRPr>
          </a:p>
          <a:p>
            <a:pPr>
              <a:buFont typeface="Arial" pitchFamily="34" charset="0"/>
              <a:buChar char="•"/>
            </a:pPr>
            <a:r>
              <a:rPr lang="en-US" sz="2000" dirty="0" err="1" smtClean="0">
                <a:latin typeface="Arial Narrow" pitchFamily="34" charset="0"/>
                <a:cs typeface="Gill Sans"/>
              </a:rPr>
              <a:t>Recherchée</a:t>
            </a:r>
            <a:r>
              <a:rPr lang="en-US" sz="2000" dirty="0" smtClean="0">
                <a:latin typeface="Arial Narrow" pitchFamily="34" charset="0"/>
                <a:cs typeface="Gill Sans"/>
              </a:rPr>
              <a:t> au LHC et </a:t>
            </a:r>
            <a:r>
              <a:rPr lang="en-US" sz="2000" dirty="0" err="1" smtClean="0">
                <a:latin typeface="Arial Narrow" pitchFamily="34" charset="0"/>
                <a:cs typeface="Gill Sans"/>
              </a:rPr>
              <a:t>dans</a:t>
            </a:r>
            <a:r>
              <a:rPr lang="en-US" sz="2000" dirty="0" smtClean="0">
                <a:latin typeface="Arial Narrow" pitchFamily="34" charset="0"/>
                <a:cs typeface="Gill Sans"/>
              </a:rPr>
              <a:t> les </a:t>
            </a:r>
            <a:r>
              <a:rPr lang="en-US" sz="2000" dirty="0" err="1" smtClean="0">
                <a:latin typeface="Arial Narrow" pitchFamily="34" charset="0"/>
                <a:cs typeface="Gill Sans"/>
              </a:rPr>
              <a:t>expériences</a:t>
            </a:r>
            <a:r>
              <a:rPr lang="en-US" sz="2000" dirty="0" smtClean="0">
                <a:latin typeface="Arial Narrow" pitchFamily="34" charset="0"/>
                <a:cs typeface="Gill Sans"/>
              </a:rPr>
              <a:t> </a:t>
            </a:r>
            <a:r>
              <a:rPr lang="en-US" sz="2000" dirty="0" err="1" smtClean="0">
                <a:latin typeface="Arial Narrow" pitchFamily="34" charset="0"/>
                <a:cs typeface="Gill Sans"/>
              </a:rPr>
              <a:t>d’astroparticules</a:t>
            </a:r>
            <a:endParaRPr lang="en-US" sz="2000" dirty="0" smtClean="0">
              <a:latin typeface="Arial Narrow" pitchFamily="34" charset="0"/>
              <a:cs typeface="Gill Sans"/>
            </a:endParaRPr>
          </a:p>
        </p:txBody>
      </p:sp>
      <p:grpSp>
        <p:nvGrpSpPr>
          <p:cNvPr id="14" name="Groupe 13"/>
          <p:cNvGrpSpPr/>
          <p:nvPr/>
        </p:nvGrpSpPr>
        <p:grpSpPr>
          <a:xfrm>
            <a:off x="0" y="908720"/>
            <a:ext cx="9168096" cy="3187509"/>
            <a:chOff x="0" y="2962699"/>
            <a:chExt cx="9168096" cy="3187509"/>
          </a:xfrm>
        </p:grpSpPr>
        <p:pic>
          <p:nvPicPr>
            <p:cNvPr id="10" name="Picture 9" descr="m74_gemini_big.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45032" y="3674114"/>
              <a:ext cx="2623064" cy="2467429"/>
            </a:xfrm>
            <a:prstGeom prst="rect">
              <a:avLst/>
            </a:prstGeom>
          </p:spPr>
        </p:pic>
        <p:pic>
          <p:nvPicPr>
            <p:cNvPr id="11" name="Picture 10" descr="CFHT-NGC4565.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3098952"/>
              <a:ext cx="2555776" cy="3042591"/>
            </a:xfrm>
            <a:prstGeom prst="rect">
              <a:avLst/>
            </a:prstGeom>
          </p:spPr>
        </p:pic>
        <p:pic>
          <p:nvPicPr>
            <p:cNvPr id="12" name="Picture 11" descr="GalacticRotation_(french).p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2771800" y="3682779"/>
              <a:ext cx="3489844" cy="2467429"/>
            </a:xfrm>
            <a:prstGeom prst="rect">
              <a:avLst/>
            </a:prstGeom>
          </p:spPr>
        </p:pic>
        <p:sp>
          <p:nvSpPr>
            <p:cNvPr id="16" name="TextBox 15"/>
            <p:cNvSpPr txBox="1"/>
            <p:nvPr/>
          </p:nvSpPr>
          <p:spPr>
            <a:xfrm>
              <a:off x="3059832" y="2962699"/>
              <a:ext cx="3342424" cy="1200329"/>
            </a:xfrm>
            <a:prstGeom prst="rect">
              <a:avLst/>
            </a:prstGeom>
            <a:noFill/>
          </p:spPr>
          <p:txBody>
            <a:bodyPr wrap="square" rtlCol="0">
              <a:spAutoFit/>
            </a:bodyPr>
            <a:lstStyle/>
            <a:p>
              <a:r>
                <a:rPr lang="en-US" dirty="0" err="1">
                  <a:latin typeface="Arial Narrow" pitchFamily="34" charset="0"/>
                  <a:cs typeface="Gill Sans Light"/>
                </a:rPr>
                <a:t>C</a:t>
              </a:r>
              <a:r>
                <a:rPr lang="en-US" dirty="0" err="1" smtClean="0">
                  <a:latin typeface="Arial Narrow" pitchFamily="34" charset="0"/>
                  <a:cs typeface="Gill Sans Light"/>
                </a:rPr>
                <a:t>ourbe</a:t>
              </a:r>
              <a:r>
                <a:rPr lang="en-US" dirty="0" smtClean="0">
                  <a:latin typeface="Arial Narrow" pitchFamily="34" charset="0"/>
                  <a:cs typeface="Gill Sans Light"/>
                </a:rPr>
                <a:t> </a:t>
              </a:r>
              <a:r>
                <a:rPr lang="en-US" dirty="0">
                  <a:latin typeface="Arial Narrow" pitchFamily="34" charset="0"/>
                  <a:cs typeface="Gill Sans Light"/>
                </a:rPr>
                <a:t>de rotation </a:t>
              </a:r>
              <a:r>
                <a:rPr lang="en-US" dirty="0" err="1">
                  <a:latin typeface="Arial Narrow" pitchFamily="34" charset="0"/>
                  <a:cs typeface="Gill Sans Light"/>
                </a:rPr>
                <a:t>prévue</a:t>
              </a:r>
              <a:r>
                <a:rPr lang="en-US" dirty="0">
                  <a:latin typeface="Arial Narrow" pitchFamily="34" charset="0"/>
                  <a:cs typeface="Gill Sans Light"/>
                </a:rPr>
                <a:t> par les </a:t>
              </a:r>
              <a:r>
                <a:rPr lang="en-US" dirty="0" err="1">
                  <a:latin typeface="Arial Narrow" pitchFamily="34" charset="0"/>
                  <a:cs typeface="Gill Sans Light"/>
                </a:rPr>
                <a:t>équations</a:t>
              </a:r>
              <a:r>
                <a:rPr lang="en-US" dirty="0">
                  <a:latin typeface="Arial Narrow" pitchFamily="34" charset="0"/>
                  <a:cs typeface="Gill Sans Light"/>
                </a:rPr>
                <a:t> de Newton (A) et la </a:t>
              </a:r>
              <a:r>
                <a:rPr lang="en-US" dirty="0" err="1">
                  <a:latin typeface="Arial Narrow" pitchFamily="34" charset="0"/>
                  <a:cs typeface="Gill Sans Light"/>
                </a:rPr>
                <a:t>courbe</a:t>
              </a:r>
              <a:r>
                <a:rPr lang="en-US" dirty="0">
                  <a:latin typeface="Arial Narrow" pitchFamily="34" charset="0"/>
                  <a:cs typeface="Gill Sans Light"/>
                </a:rPr>
                <a:t> </a:t>
              </a:r>
              <a:r>
                <a:rPr lang="en-US" dirty="0" err="1">
                  <a:latin typeface="Arial Narrow" pitchFamily="34" charset="0"/>
                  <a:cs typeface="Gill Sans Light"/>
                </a:rPr>
                <a:t>observée</a:t>
              </a:r>
              <a:r>
                <a:rPr lang="en-US" dirty="0">
                  <a:latin typeface="Arial Narrow" pitchFamily="34" charset="0"/>
                  <a:cs typeface="Gill Sans Light"/>
                </a:rPr>
                <a:t> (B), en </a:t>
              </a:r>
              <a:r>
                <a:rPr lang="en-US" dirty="0" err="1">
                  <a:latin typeface="Arial Narrow" pitchFamily="34" charset="0"/>
                  <a:cs typeface="Gill Sans Light"/>
                </a:rPr>
                <a:t>fonction</a:t>
              </a:r>
              <a:r>
                <a:rPr lang="en-US" dirty="0">
                  <a:latin typeface="Arial Narrow" pitchFamily="34" charset="0"/>
                  <a:cs typeface="Gill Sans Light"/>
                </a:rPr>
                <a:t> de la distance au </a:t>
              </a:r>
              <a:r>
                <a:rPr lang="en-US" dirty="0" err="1">
                  <a:latin typeface="Arial Narrow" pitchFamily="34" charset="0"/>
                  <a:cs typeface="Gill Sans Light"/>
                </a:rPr>
                <a:t>centre</a:t>
              </a:r>
              <a:r>
                <a:rPr lang="en-US" dirty="0">
                  <a:latin typeface="Arial Narrow" pitchFamily="34" charset="0"/>
                  <a:cs typeface="Gill Sans Light"/>
                </a:rPr>
                <a:t> de la </a:t>
              </a:r>
              <a:r>
                <a:rPr lang="en-US" dirty="0" err="1">
                  <a:latin typeface="Arial Narrow" pitchFamily="34" charset="0"/>
                  <a:cs typeface="Gill Sans Light"/>
                </a:rPr>
                <a:t>galaxie</a:t>
              </a:r>
              <a:r>
                <a:rPr lang="en-US" dirty="0">
                  <a:latin typeface="Arial Narrow" pitchFamily="34" charset="0"/>
                  <a:cs typeface="Gill Sans Light"/>
                </a:rPr>
                <a:t>.</a:t>
              </a:r>
            </a:p>
          </p:txBody>
        </p:sp>
      </p:grpSp>
      <p:sp>
        <p:nvSpPr>
          <p:cNvPr id="9" name="Espace réservé de la date 8"/>
          <p:cNvSpPr>
            <a:spLocks noGrp="1"/>
          </p:cNvSpPr>
          <p:nvPr>
            <p:ph type="dt" sz="half" idx="10"/>
          </p:nvPr>
        </p:nvSpPr>
        <p:spPr/>
        <p:txBody>
          <a:bodyPr/>
          <a:lstStyle/>
          <a:p>
            <a:pPr>
              <a:defRPr/>
            </a:pPr>
            <a:r>
              <a:rPr lang="fr-FR" smtClean="0"/>
              <a:t>22/03/2013</a:t>
            </a:r>
            <a:endParaRPr lang="fr-FR"/>
          </a:p>
        </p:txBody>
      </p:sp>
      <p:sp>
        <p:nvSpPr>
          <p:cNvPr id="15" name="Espace réservé du numéro de diapositive 14"/>
          <p:cNvSpPr>
            <a:spLocks noGrp="1"/>
          </p:cNvSpPr>
          <p:nvPr>
            <p:ph type="sldNum" sz="quarter" idx="12"/>
          </p:nvPr>
        </p:nvSpPr>
        <p:spPr/>
        <p:txBody>
          <a:bodyPr/>
          <a:lstStyle/>
          <a:p>
            <a:pPr>
              <a:defRPr/>
            </a:pPr>
            <a:fld id="{4D50A5A0-8F69-4B03-82FA-7B4673F28336}" type="slidenum">
              <a:rPr lang="fr-FR" smtClean="0"/>
              <a:pPr>
                <a:defRPr/>
              </a:pPr>
              <a:t>18</a:t>
            </a:fld>
            <a:endParaRPr lang="fr-FR"/>
          </a:p>
        </p:txBody>
      </p:sp>
      <p:sp>
        <p:nvSpPr>
          <p:cNvPr id="17" name="Espace réservé du pied de page 16"/>
          <p:cNvSpPr>
            <a:spLocks noGrp="1"/>
          </p:cNvSpPr>
          <p:nvPr>
            <p:ph type="ftr" sz="quarter" idx="11"/>
          </p:nvPr>
        </p:nvSpPr>
        <p:spPr/>
        <p:txBody>
          <a:bodyPr/>
          <a:lstStyle/>
          <a:p>
            <a:pPr>
              <a:defRPr/>
            </a:pPr>
            <a:r>
              <a:rPr lang="fr-FR" smtClean="0"/>
              <a:t>Visite Tours</a:t>
            </a:r>
            <a:endParaRPr lang="fr-FR"/>
          </a:p>
        </p:txBody>
      </p:sp>
    </p:spTree>
    <p:extLst>
      <p:ext uri="{BB962C8B-B14F-4D97-AF65-F5344CB8AC3E}">
        <p14:creationId xmlns="" xmlns:p14="http://schemas.microsoft.com/office/powerpoint/2010/main" val="23268447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420888"/>
            <a:ext cx="7976989" cy="2088232"/>
          </a:xfrm>
        </p:spPr>
        <p:txBody>
          <a:bodyPr/>
          <a:lstStyle/>
          <a:p>
            <a:r>
              <a:rPr lang="fr-FR" dirty="0" smtClean="0">
                <a:solidFill>
                  <a:srgbClr val="FF0000"/>
                </a:solidFill>
              </a:rPr>
              <a:t>Accélérateurs et expériences: Retour à des choses plus simples…</a:t>
            </a:r>
            <a:endParaRPr lang="fr-FR" dirty="0">
              <a:solidFill>
                <a:srgbClr val="FF0000"/>
              </a:solidFill>
            </a:endParaRPr>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22/03/2013</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19</a:t>
            </a:fld>
            <a:endParaRPr lang="fr-F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22/03/2013</a:t>
            </a:r>
            <a:endParaRPr lang="fr-FR"/>
          </a:p>
        </p:txBody>
      </p:sp>
      <p:sp>
        <p:nvSpPr>
          <p:cNvPr id="3" name="Espace réservé du pied de page 2"/>
          <p:cNvSpPr>
            <a:spLocks noGrp="1"/>
          </p:cNvSpPr>
          <p:nvPr>
            <p:ph type="ftr" sz="quarter" idx="11"/>
          </p:nvPr>
        </p:nvSpPr>
        <p:spPr/>
        <p:txBody>
          <a:bodyPr/>
          <a:lstStyle/>
          <a:p>
            <a:pPr>
              <a:defRPr/>
            </a:pPr>
            <a:r>
              <a:rPr lang="fr-FR" b="1" smtClean="0">
                <a:solidFill>
                  <a:srgbClr val="00B0F0"/>
                </a:solidFill>
              </a:rPr>
              <a:t>Visite Tours</a:t>
            </a:r>
            <a:endParaRPr lang="fr-FR" b="1" dirty="0">
              <a:solidFill>
                <a:srgbClr val="00B0F0"/>
              </a:solidFill>
            </a:endParaRPr>
          </a:p>
        </p:txBody>
      </p:sp>
      <p:sp>
        <p:nvSpPr>
          <p:cNvPr id="4" name="Espace réservé du numéro de diapositive 3"/>
          <p:cNvSpPr>
            <a:spLocks noGrp="1"/>
          </p:cNvSpPr>
          <p:nvPr>
            <p:ph type="sldNum" sz="quarter" idx="12"/>
          </p:nvPr>
        </p:nvSpPr>
        <p:spPr/>
        <p:txBody>
          <a:bodyPr/>
          <a:lstStyle/>
          <a:p>
            <a:pPr>
              <a:defRPr/>
            </a:pPr>
            <a:fld id="{A6B8D9D3-357A-48A7-BE54-961D13070831}" type="slidenum">
              <a:rPr lang="fr-FR" smtClean="0"/>
              <a:pPr>
                <a:defRPr/>
              </a:pPr>
              <a:t>2</a:t>
            </a:fld>
            <a:endParaRPr lang="fr-FR"/>
          </a:p>
        </p:txBody>
      </p:sp>
      <p:sp>
        <p:nvSpPr>
          <p:cNvPr id="6149" name="ZoneTexte 4"/>
          <p:cNvSpPr txBox="1">
            <a:spLocks noChangeArrowheads="1"/>
          </p:cNvSpPr>
          <p:nvPr/>
        </p:nvSpPr>
        <p:spPr bwMode="auto">
          <a:xfrm>
            <a:off x="900113" y="692150"/>
            <a:ext cx="7993062"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FR" sz="4400">
                <a:solidFill>
                  <a:schemeClr val="accent1"/>
                </a:solidFill>
                <a:latin typeface="Arial Narrow" pitchFamily="34" charset="0"/>
              </a:rPr>
              <a:t>Le LAPP est un laboratoire du CNRS/IN2P3 (depuis 1976) et de l’Université de Savoie (depuis 1995)</a:t>
            </a:r>
          </a:p>
        </p:txBody>
      </p:sp>
      <p:pic>
        <p:nvPicPr>
          <p:cNvPr id="6150" name="Image 5" descr="IN2P3FilairePastille-Q_DevV copie.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16088" y="2997200"/>
            <a:ext cx="2917825" cy="219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1" name="Image 6" descr="couleur_sansfond.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64163" y="3284538"/>
            <a:ext cx="1735137" cy="173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lstStyle/>
          <a:p>
            <a:r>
              <a:rPr lang="fr-FR" dirty="0" smtClean="0">
                <a:solidFill>
                  <a:schemeClr val="accent1"/>
                </a:solidFill>
                <a:latin typeface="Arial Narrow" pitchFamily="34" charset="0"/>
              </a:rPr>
              <a:t>La découverte des mésons</a:t>
            </a:r>
            <a:endParaRPr lang="fr-FR" dirty="0">
              <a:solidFill>
                <a:schemeClr val="accent1"/>
              </a:solidFill>
              <a:latin typeface="Arial Narrow" pitchFamily="34" charset="0"/>
            </a:endParaRPr>
          </a:p>
        </p:txBody>
      </p:sp>
      <p:sp>
        <p:nvSpPr>
          <p:cNvPr id="3" name="Espace réservé du contenu 2"/>
          <p:cNvSpPr>
            <a:spLocks noGrp="1"/>
          </p:cNvSpPr>
          <p:nvPr>
            <p:ph idx="1"/>
          </p:nvPr>
        </p:nvSpPr>
        <p:spPr>
          <a:xfrm>
            <a:off x="683568" y="1196752"/>
            <a:ext cx="5987008" cy="2188840"/>
          </a:xfrm>
        </p:spPr>
        <p:txBody>
          <a:bodyPr>
            <a:normAutofit fontScale="92500" lnSpcReduction="20000"/>
          </a:bodyPr>
          <a:lstStyle/>
          <a:p>
            <a:pPr>
              <a:buNone/>
            </a:pPr>
            <a:r>
              <a:rPr lang="fr-FR" sz="2000" dirty="0" smtClean="0"/>
              <a:t>Les pions ont été découverts en 1947 en envoyant un ballon sonde à de très hautes altitudes pour étudier les rayons cosmiques (flux de particules venant de l'univers: explosion d'étoile, soleil...). </a:t>
            </a:r>
          </a:p>
          <a:p>
            <a:pPr>
              <a:buNone/>
            </a:pPr>
            <a:endParaRPr lang="fr-FR" sz="2000" dirty="0" smtClean="0"/>
          </a:p>
          <a:p>
            <a:pPr>
              <a:buNone/>
            </a:pPr>
            <a:r>
              <a:rPr lang="fr-FR" sz="2000" dirty="0" smtClean="0"/>
              <a:t>Depuis de nombreuses particules subatomiques ont été découvertes en associant les quarks et/ou les </a:t>
            </a:r>
            <a:r>
              <a:rPr lang="fr-FR" sz="2000" dirty="0" err="1" smtClean="0"/>
              <a:t>anti-quarks</a:t>
            </a:r>
            <a:r>
              <a:rPr lang="fr-FR" sz="2000" dirty="0" smtClean="0"/>
              <a:t> selon des règles bien précises.</a:t>
            </a:r>
            <a:endParaRPr lang="fr-FR" sz="2000" dirty="0"/>
          </a:p>
        </p:txBody>
      </p:sp>
      <p:sp>
        <p:nvSpPr>
          <p:cNvPr id="4" name="Espace réservé du pied de page 3"/>
          <p:cNvSpPr>
            <a:spLocks noGrp="1"/>
          </p:cNvSpPr>
          <p:nvPr>
            <p:ph type="ftr" sz="quarter" idx="11"/>
          </p:nvPr>
        </p:nvSpPr>
        <p:spPr/>
        <p:txBody>
          <a:bodyPr/>
          <a:lstStyle/>
          <a:p>
            <a:r>
              <a:rPr lang="fr-FR" b="1" smtClean="0">
                <a:solidFill>
                  <a:srgbClr val="FF0000"/>
                </a:solidFill>
              </a:rPr>
              <a:t>Visite Tours</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20</a:t>
            </a:fld>
            <a:endParaRPr lang="fr-BE" dirty="0"/>
          </a:p>
        </p:txBody>
      </p:sp>
      <p:pic>
        <p:nvPicPr>
          <p:cNvPr id="3075" name="Picture 3"/>
          <p:cNvPicPr>
            <a:picLocks noChangeAspect="1" noChangeArrowheads="1"/>
          </p:cNvPicPr>
          <p:nvPr/>
        </p:nvPicPr>
        <p:blipFill>
          <a:blip r:embed="rId2" cstate="print"/>
          <a:srcRect/>
          <a:stretch>
            <a:fillRect/>
          </a:stretch>
        </p:blipFill>
        <p:spPr bwMode="auto">
          <a:xfrm>
            <a:off x="6732240" y="1237632"/>
            <a:ext cx="1872208" cy="2021179"/>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611560" y="3429000"/>
            <a:ext cx="3333750" cy="2962275"/>
          </a:xfrm>
          <a:prstGeom prst="rect">
            <a:avLst/>
          </a:prstGeom>
          <a:noFill/>
          <a:ln w="9525">
            <a:noFill/>
            <a:miter lim="800000"/>
            <a:headEnd/>
            <a:tailEnd/>
          </a:ln>
        </p:spPr>
      </p:pic>
      <p:sp>
        <p:nvSpPr>
          <p:cNvPr id="9" name="ZoneTexte 8"/>
          <p:cNvSpPr txBox="1"/>
          <p:nvPr/>
        </p:nvSpPr>
        <p:spPr>
          <a:xfrm>
            <a:off x="4067944" y="3429000"/>
            <a:ext cx="4536504" cy="2308324"/>
          </a:xfrm>
          <a:prstGeom prst="rect">
            <a:avLst/>
          </a:prstGeom>
          <a:noFill/>
        </p:spPr>
        <p:txBody>
          <a:bodyPr wrap="square" rtlCol="0">
            <a:spAutoFit/>
          </a:bodyPr>
          <a:lstStyle/>
          <a:p>
            <a:r>
              <a:rPr lang="fr-FR" dirty="0" smtClean="0"/>
              <a:t>Les nouvelles particules à découvrir sont très énergétiques (masse élevée).</a:t>
            </a:r>
          </a:p>
          <a:p>
            <a:endParaRPr lang="fr-FR" dirty="0" smtClean="0"/>
          </a:p>
          <a:p>
            <a:r>
              <a:rPr lang="fr-FR" dirty="0" smtClean="0"/>
              <a:t>Malheureusement, les nouvelles particules sont rares dans les rayons cosmiques.</a:t>
            </a:r>
          </a:p>
          <a:p>
            <a:endParaRPr lang="fr-FR" dirty="0" smtClean="0"/>
          </a:p>
          <a:p>
            <a:r>
              <a:rPr lang="fr-FR" dirty="0" smtClean="0"/>
              <a:t>Il faut une nouvelle technologie : les </a:t>
            </a:r>
            <a:r>
              <a:rPr lang="fr-FR" b="1" dirty="0" smtClean="0"/>
              <a:t>accélérateurs de particules.</a:t>
            </a:r>
            <a:endParaRPr lang="fr-FR" b="1" dirty="0"/>
          </a:p>
        </p:txBody>
      </p:sp>
      <p:sp>
        <p:nvSpPr>
          <p:cNvPr id="10" name="Espace réservé de la date 9"/>
          <p:cNvSpPr>
            <a:spLocks noGrp="1"/>
          </p:cNvSpPr>
          <p:nvPr>
            <p:ph type="dt" sz="half" idx="10"/>
          </p:nvPr>
        </p:nvSpPr>
        <p:spPr/>
        <p:txBody>
          <a:bodyPr/>
          <a:lstStyle/>
          <a:p>
            <a:pPr>
              <a:defRPr/>
            </a:pPr>
            <a:r>
              <a:rPr lang="fr-FR" b="1" smtClean="0">
                <a:solidFill>
                  <a:srgbClr val="00B0F0"/>
                </a:solidFill>
              </a:rPr>
              <a:t>22/03/2013</a:t>
            </a:r>
            <a:endParaRPr lang="fr-FR" b="1" dirty="0">
              <a:solidFill>
                <a:srgbClr val="00B0F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3"/>
          <p:cNvSpPr>
            <a:spLocks noChangeArrowheads="1"/>
          </p:cNvSpPr>
          <p:nvPr/>
        </p:nvSpPr>
        <p:spPr bwMode="auto">
          <a:xfrm>
            <a:off x="34925" y="6567488"/>
            <a:ext cx="1873250" cy="246062"/>
          </a:xfrm>
          <a:prstGeom prst="rect">
            <a:avLst/>
          </a:prstGeom>
          <a:noFill/>
          <a:ln w="9525">
            <a:noFill/>
            <a:miter lim="800000"/>
            <a:headEnd/>
            <a:tailEnd/>
          </a:ln>
        </p:spPr>
        <p:txBody>
          <a:bodyPr wrap="none">
            <a:spAutoFit/>
          </a:bodyPr>
          <a:lstStyle/>
          <a:p>
            <a:r>
              <a:rPr lang="en-GB" sz="1000">
                <a:solidFill>
                  <a:srgbClr val="FFFFFF"/>
                </a:solidFill>
                <a:latin typeface="Estrangelo Edessa" pitchFamily="66" charset="0"/>
                <a:ea typeface="KaiTi" pitchFamily="49" charset="-122"/>
                <a:cs typeface="Estrangelo Edessa" pitchFamily="66" charset="0"/>
              </a:rPr>
              <a:t>S. Viret, Masterclasses IPNL 2012</a:t>
            </a:r>
            <a:endParaRPr lang="fr-FR" sz="1000">
              <a:ea typeface="KaiTi" pitchFamily="49" charset="-122"/>
              <a:cs typeface="Estrangelo Edessa" pitchFamily="66" charset="0"/>
            </a:endParaRPr>
          </a:p>
        </p:txBody>
      </p:sp>
      <p:sp>
        <p:nvSpPr>
          <p:cNvPr id="4099" name="Rectangle 7"/>
          <p:cNvSpPr>
            <a:spLocks noChangeArrowheads="1"/>
          </p:cNvSpPr>
          <p:nvPr/>
        </p:nvSpPr>
        <p:spPr bwMode="auto">
          <a:xfrm>
            <a:off x="8855075" y="6608763"/>
            <a:ext cx="325438" cy="276225"/>
          </a:xfrm>
          <a:prstGeom prst="rect">
            <a:avLst/>
          </a:prstGeom>
          <a:noFill/>
          <a:ln w="9525">
            <a:noFill/>
            <a:miter lim="800000"/>
            <a:headEnd/>
            <a:tailEnd/>
          </a:ln>
        </p:spPr>
        <p:txBody>
          <a:bodyPr>
            <a:spAutoFit/>
          </a:bodyPr>
          <a:lstStyle/>
          <a:p>
            <a:pPr algn="ctr"/>
            <a:r>
              <a:rPr lang="en-GB" sz="1200">
                <a:solidFill>
                  <a:srgbClr val="FFFFFF"/>
                </a:solidFill>
                <a:latin typeface="Estrangelo Edessa" pitchFamily="66" charset="0"/>
                <a:ea typeface="KaiTi" pitchFamily="49" charset="-122"/>
                <a:cs typeface="Estrangelo Edessa" pitchFamily="66" charset="0"/>
              </a:rPr>
              <a:t>3</a:t>
            </a:r>
            <a:endParaRPr lang="fr-FR" sz="1200">
              <a:ea typeface="KaiTi" pitchFamily="49" charset="-122"/>
              <a:cs typeface="Estrangelo Edessa" pitchFamily="66" charset="0"/>
            </a:endParaRPr>
          </a:p>
        </p:txBody>
      </p:sp>
      <p:pic>
        <p:nvPicPr>
          <p:cNvPr id="4102" name="Picture 15"/>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8748713" y="44450"/>
            <a:ext cx="360362" cy="360363"/>
          </a:xfrm>
          <a:prstGeom prst="rect">
            <a:avLst/>
          </a:prstGeom>
          <a:noFill/>
          <a:ln w="9525">
            <a:noFill/>
            <a:miter lim="800000"/>
            <a:headEnd/>
            <a:tailEnd/>
          </a:ln>
        </p:spPr>
      </p:pic>
      <p:sp>
        <p:nvSpPr>
          <p:cNvPr id="35" name="Explosion 2 34"/>
          <p:cNvSpPr/>
          <p:nvPr/>
        </p:nvSpPr>
        <p:spPr>
          <a:xfrm>
            <a:off x="3916662" y="3140968"/>
            <a:ext cx="1368152" cy="698624"/>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dirty="0">
                <a:solidFill>
                  <a:schemeClr val="tx2"/>
                </a:solidFill>
                <a:latin typeface="Estrangelo Edessa" pitchFamily="66" charset="0"/>
                <a:cs typeface="Estrangelo Edessa" pitchFamily="66" charset="0"/>
              </a:rPr>
              <a:t>E</a:t>
            </a:r>
            <a:r>
              <a:rPr lang="fr-FR" sz="1400" b="1" baseline="-25000" dirty="0">
                <a:solidFill>
                  <a:schemeClr val="tx2"/>
                </a:solidFill>
                <a:latin typeface="Estrangelo Edessa" pitchFamily="66" charset="0"/>
                <a:cs typeface="Estrangelo Edessa" pitchFamily="66" charset="0"/>
              </a:rPr>
              <a:t>1</a:t>
            </a:r>
            <a:r>
              <a:rPr lang="fr-FR" sz="1400" b="1" dirty="0">
                <a:solidFill>
                  <a:schemeClr val="tx2"/>
                </a:solidFill>
                <a:latin typeface="Estrangelo Edessa" pitchFamily="66" charset="0"/>
                <a:cs typeface="Estrangelo Edessa" pitchFamily="66" charset="0"/>
              </a:rPr>
              <a:t>+E</a:t>
            </a:r>
            <a:r>
              <a:rPr lang="fr-FR" sz="1400" b="1" baseline="-25000" dirty="0">
                <a:solidFill>
                  <a:schemeClr val="tx2"/>
                </a:solidFill>
                <a:latin typeface="Estrangelo Edessa" pitchFamily="66" charset="0"/>
                <a:cs typeface="Estrangelo Edessa" pitchFamily="66" charset="0"/>
              </a:rPr>
              <a:t>2</a:t>
            </a:r>
          </a:p>
        </p:txBody>
      </p:sp>
      <p:sp>
        <p:nvSpPr>
          <p:cNvPr id="42" name="Ellipse 41"/>
          <p:cNvSpPr/>
          <p:nvPr/>
        </p:nvSpPr>
        <p:spPr bwMode="auto">
          <a:xfrm>
            <a:off x="892530" y="3285232"/>
            <a:ext cx="431844" cy="431800"/>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2"/>
                </a:solidFill>
                <a:latin typeface="Estrangelo Edessa" pitchFamily="66" charset="0"/>
                <a:cs typeface="Estrangelo Edessa" pitchFamily="66" charset="0"/>
              </a:rPr>
              <a:t>E</a:t>
            </a:r>
            <a:r>
              <a:rPr lang="fr-FR" sz="1200" b="1" baseline="-25000" dirty="0">
                <a:solidFill>
                  <a:schemeClr val="tx2"/>
                </a:solidFill>
                <a:latin typeface="Estrangelo Edessa" pitchFamily="66" charset="0"/>
                <a:cs typeface="Estrangelo Edessa" pitchFamily="66" charset="0"/>
              </a:rPr>
              <a:t>1</a:t>
            </a:r>
          </a:p>
        </p:txBody>
      </p:sp>
      <p:sp>
        <p:nvSpPr>
          <p:cNvPr id="43" name="Ellipse 42"/>
          <p:cNvSpPr/>
          <p:nvPr/>
        </p:nvSpPr>
        <p:spPr bwMode="auto">
          <a:xfrm flipH="1">
            <a:off x="8237142" y="3284984"/>
            <a:ext cx="432048" cy="431800"/>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2"/>
                </a:solidFill>
                <a:latin typeface="Estrangelo Edessa" pitchFamily="66" charset="0"/>
                <a:cs typeface="Estrangelo Edessa" pitchFamily="66" charset="0"/>
              </a:rPr>
              <a:t>E</a:t>
            </a:r>
            <a:r>
              <a:rPr lang="fr-FR" sz="1200" b="1" baseline="-25000" dirty="0">
                <a:solidFill>
                  <a:schemeClr val="tx2"/>
                </a:solidFill>
                <a:latin typeface="Estrangelo Edessa" pitchFamily="66" charset="0"/>
                <a:cs typeface="Estrangelo Edessa" pitchFamily="66" charset="0"/>
              </a:rPr>
              <a:t>2</a:t>
            </a:r>
          </a:p>
        </p:txBody>
      </p:sp>
      <p:sp>
        <p:nvSpPr>
          <p:cNvPr id="1043" name="ZoneTexte 29"/>
          <p:cNvSpPr txBox="1">
            <a:spLocks noChangeArrowheads="1"/>
          </p:cNvSpPr>
          <p:nvPr/>
        </p:nvSpPr>
        <p:spPr bwMode="auto">
          <a:xfrm>
            <a:off x="460278" y="3933056"/>
            <a:ext cx="8175636" cy="369332"/>
          </a:xfrm>
          <a:prstGeom prst="rect">
            <a:avLst/>
          </a:prstGeom>
          <a:noFill/>
          <a:ln w="9525">
            <a:noFill/>
            <a:miter lim="800000"/>
            <a:headEnd/>
            <a:tailEnd/>
          </a:ln>
        </p:spPr>
        <p:txBody>
          <a:bodyPr wrap="none">
            <a:spAutoFit/>
          </a:bodyPr>
          <a:lstStyle/>
          <a:p>
            <a:r>
              <a:rPr lang="fr-FR" dirty="0">
                <a:latin typeface="Arial Narrow" pitchFamily="34" charset="0"/>
                <a:cs typeface="Arial" pitchFamily="34" charset="0"/>
              </a:rPr>
              <a:t>→ </a:t>
            </a:r>
            <a:r>
              <a:rPr lang="fr-FR" b="1" u="sng" dirty="0">
                <a:latin typeface="Arial Narrow" pitchFamily="34" charset="0"/>
                <a:cs typeface="Estrangelo Edessa" pitchFamily="66" charset="0"/>
              </a:rPr>
              <a:t>Problème</a:t>
            </a:r>
            <a:r>
              <a:rPr lang="fr-FR" dirty="0">
                <a:latin typeface="Arial Narrow" pitchFamily="34" charset="0"/>
                <a:cs typeface="Estrangelo Edessa" pitchFamily="66" charset="0"/>
              </a:rPr>
              <a:t>: énergie disponible dans particule au repos au mieux de E=mc</a:t>
            </a:r>
            <a:r>
              <a:rPr lang="fr-FR" baseline="30000" dirty="0">
                <a:latin typeface="Arial Narrow" pitchFamily="34" charset="0"/>
                <a:cs typeface="Estrangelo Edessa" pitchFamily="66" charset="0"/>
              </a:rPr>
              <a:t>2</a:t>
            </a:r>
            <a:r>
              <a:rPr lang="fr-FR" dirty="0">
                <a:latin typeface="Arial Narrow" pitchFamily="34" charset="0"/>
                <a:cs typeface="Estrangelo Edessa" pitchFamily="66" charset="0"/>
              </a:rPr>
              <a:t>=1GeV (</a:t>
            </a:r>
            <a:r>
              <a:rPr lang="fr-FR" i="1" dirty="0">
                <a:latin typeface="Arial Narrow" pitchFamily="34" charset="0"/>
                <a:cs typeface="Estrangelo Edessa" pitchFamily="66" charset="0"/>
              </a:rPr>
              <a:t>proton</a:t>
            </a:r>
            <a:r>
              <a:rPr lang="fr-FR" dirty="0">
                <a:latin typeface="Arial Narrow" pitchFamily="34" charset="0"/>
                <a:cs typeface="Estrangelo Edessa" pitchFamily="66" charset="0"/>
              </a:rPr>
              <a:t>)   </a:t>
            </a:r>
          </a:p>
        </p:txBody>
      </p:sp>
      <p:grpSp>
        <p:nvGrpSpPr>
          <p:cNvPr id="2" name="Groupe 25"/>
          <p:cNvGrpSpPr>
            <a:grpSpLocks/>
          </p:cNvGrpSpPr>
          <p:nvPr/>
        </p:nvGrpSpPr>
        <p:grpSpPr bwMode="auto">
          <a:xfrm>
            <a:off x="388270" y="5301208"/>
            <a:ext cx="8726489" cy="1057275"/>
            <a:chOff x="251519" y="5373217"/>
            <a:chExt cx="8726810" cy="1059217"/>
          </a:xfrm>
        </p:grpSpPr>
        <p:sp>
          <p:nvSpPr>
            <p:cNvPr id="4124" name="ZoneTexte 27"/>
            <p:cNvSpPr txBox="1">
              <a:spLocks noChangeArrowheads="1"/>
            </p:cNvSpPr>
            <p:nvPr/>
          </p:nvSpPr>
          <p:spPr bwMode="auto">
            <a:xfrm>
              <a:off x="251519" y="5373217"/>
              <a:ext cx="8425941" cy="370010"/>
            </a:xfrm>
            <a:prstGeom prst="rect">
              <a:avLst/>
            </a:prstGeom>
            <a:noFill/>
            <a:ln w="9525">
              <a:noFill/>
              <a:miter lim="800000"/>
              <a:headEnd/>
              <a:tailEnd/>
            </a:ln>
          </p:spPr>
          <p:txBody>
            <a:bodyPr wrap="square">
              <a:spAutoFit/>
            </a:bodyPr>
            <a:lstStyle/>
            <a:p>
              <a:r>
                <a:rPr lang="fr-FR" dirty="0">
                  <a:latin typeface="Arial Narrow" pitchFamily="34" charset="0"/>
                  <a:cs typeface="Estrangelo Edessa" pitchFamily="66" charset="0"/>
                </a:rPr>
                <a:t>→ </a:t>
              </a:r>
              <a:r>
                <a:rPr lang="fr-FR" b="1" u="sng" dirty="0">
                  <a:latin typeface="Arial Narrow" pitchFamily="34" charset="0"/>
                  <a:cs typeface="Estrangelo Edessa" pitchFamily="66" charset="0"/>
                </a:rPr>
                <a:t>Exemple</a:t>
              </a:r>
              <a:r>
                <a:rPr lang="fr-FR" dirty="0">
                  <a:latin typeface="Arial Narrow" pitchFamily="34" charset="0"/>
                  <a:cs typeface="Estrangelo Edessa" pitchFamily="66" charset="0"/>
                </a:rPr>
                <a:t>: Au </a:t>
              </a:r>
              <a:r>
                <a:rPr lang="fr-FR" b="1" dirty="0">
                  <a:latin typeface="Arial Narrow" pitchFamily="34" charset="0"/>
                  <a:cs typeface="Estrangelo Edessa" pitchFamily="66" charset="0"/>
                </a:rPr>
                <a:t>LHC</a:t>
              </a:r>
              <a:r>
                <a:rPr lang="fr-FR" dirty="0">
                  <a:latin typeface="Arial Narrow" pitchFamily="34" charset="0"/>
                  <a:cs typeface="Estrangelo Edessa" pitchFamily="66" charset="0"/>
                </a:rPr>
                <a:t>, on a des protons avec </a:t>
              </a:r>
              <a:r>
                <a:rPr lang="fr-FR" b="1" i="1" dirty="0">
                  <a:latin typeface="Arial Narrow" pitchFamily="34" charset="0"/>
                  <a:cs typeface="Estrangelo Edessa" pitchFamily="66" charset="0"/>
                </a:rPr>
                <a:t>E</a:t>
              </a:r>
              <a:r>
                <a:rPr lang="fr-FR" b="1" i="1" baseline="-25000" dirty="0">
                  <a:latin typeface="Arial Narrow" pitchFamily="34" charset="0"/>
                  <a:cs typeface="Estrangelo Edessa" pitchFamily="66" charset="0"/>
                </a:rPr>
                <a:t> </a:t>
              </a:r>
              <a:r>
                <a:rPr lang="fr-FR" b="1" i="1" dirty="0">
                  <a:latin typeface="Arial Narrow" pitchFamily="34" charset="0"/>
                  <a:cs typeface="Estrangelo Edessa" pitchFamily="66" charset="0"/>
                </a:rPr>
                <a:t>=7000GeV</a:t>
              </a:r>
              <a:r>
                <a:rPr lang="fr-FR" dirty="0">
                  <a:latin typeface="Arial Narrow" pitchFamily="34" charset="0"/>
                  <a:cs typeface="Estrangelo Edessa" pitchFamily="66" charset="0"/>
                </a:rPr>
                <a:t>  </a:t>
              </a:r>
              <a:r>
                <a:rPr lang="fr-FR" dirty="0">
                  <a:latin typeface="Arial Narrow" pitchFamily="34" charset="0"/>
                  <a:cs typeface="Estrangelo Edessa" pitchFamily="66" charset="0"/>
                  <a:sym typeface="Symbol" pitchFamily="18" charset="2"/>
                </a:rPr>
                <a:t></a:t>
              </a:r>
              <a:r>
                <a:rPr lang="fr-FR" dirty="0">
                  <a:latin typeface="Arial Narrow" pitchFamily="34" charset="0"/>
                  <a:cs typeface="Estrangelo Edessa" pitchFamily="66" charset="0"/>
                </a:rPr>
                <a:t> </a:t>
              </a:r>
              <a:r>
                <a:rPr lang="fr-FR" b="1" i="1" dirty="0">
                  <a:solidFill>
                    <a:srgbClr val="FF0000"/>
                  </a:solidFill>
                  <a:latin typeface="Arial Narrow" pitchFamily="34" charset="0"/>
                  <a:cs typeface="Estrangelo Edessa" pitchFamily="66" charset="0"/>
                </a:rPr>
                <a:t>v= 0,999999991c</a:t>
              </a:r>
              <a:r>
                <a:rPr lang="fr-FR" dirty="0">
                  <a:solidFill>
                    <a:srgbClr val="FF0000"/>
                  </a:solidFill>
                  <a:latin typeface="Arial Narrow" pitchFamily="34" charset="0"/>
                  <a:cs typeface="Estrangelo Edessa" pitchFamily="66" charset="0"/>
                </a:rPr>
                <a:t> </a:t>
              </a:r>
            </a:p>
          </p:txBody>
        </p:sp>
        <p:sp>
          <p:nvSpPr>
            <p:cNvPr id="4125" name="ZoneTexte 29"/>
            <p:cNvSpPr txBox="1">
              <a:spLocks noChangeArrowheads="1"/>
            </p:cNvSpPr>
            <p:nvPr/>
          </p:nvSpPr>
          <p:spPr bwMode="auto">
            <a:xfrm>
              <a:off x="3420467" y="5733312"/>
              <a:ext cx="5557862" cy="338554"/>
            </a:xfrm>
            <a:prstGeom prst="rect">
              <a:avLst/>
            </a:prstGeom>
            <a:noFill/>
            <a:ln w="9525">
              <a:noFill/>
              <a:miter lim="800000"/>
              <a:headEnd/>
              <a:tailEnd/>
            </a:ln>
          </p:spPr>
          <p:txBody>
            <a:bodyPr>
              <a:spAutoFit/>
            </a:bodyPr>
            <a:lstStyle/>
            <a:p>
              <a:r>
                <a:rPr lang="fr-FR" sz="1600" i="1" dirty="0">
                  <a:latin typeface="Arial Narrow" pitchFamily="34" charset="0"/>
                  <a:cs typeface="Arial" pitchFamily="34" charset="0"/>
                </a:rPr>
                <a:t>→ </a:t>
              </a:r>
              <a:r>
                <a:rPr lang="fr-FR" sz="1600" i="1" dirty="0">
                  <a:latin typeface="Arial Narrow" pitchFamily="34" charset="0"/>
                  <a:cs typeface="Estrangelo Edessa" pitchFamily="66" charset="0"/>
                </a:rPr>
                <a:t>Seulement 11km/h de moins que la vitesse de la lumière…</a:t>
              </a:r>
            </a:p>
          </p:txBody>
        </p:sp>
        <p:sp>
          <p:nvSpPr>
            <p:cNvPr id="4126" name="ZoneTexte 29"/>
            <p:cNvSpPr txBox="1">
              <a:spLocks noChangeArrowheads="1"/>
            </p:cNvSpPr>
            <p:nvPr/>
          </p:nvSpPr>
          <p:spPr bwMode="auto">
            <a:xfrm>
              <a:off x="3420467" y="6093880"/>
              <a:ext cx="5557862" cy="338554"/>
            </a:xfrm>
            <a:prstGeom prst="rect">
              <a:avLst/>
            </a:prstGeom>
            <a:noFill/>
            <a:ln w="9525">
              <a:noFill/>
              <a:miter lim="800000"/>
              <a:headEnd/>
              <a:tailEnd/>
            </a:ln>
          </p:spPr>
          <p:txBody>
            <a:bodyPr>
              <a:spAutoFit/>
            </a:bodyPr>
            <a:lstStyle/>
            <a:p>
              <a:r>
                <a:rPr lang="fr-FR" sz="1600" i="1" dirty="0">
                  <a:latin typeface="Arial Narrow" pitchFamily="34" charset="0"/>
                  <a:cs typeface="Arial" pitchFamily="34" charset="0"/>
                </a:rPr>
                <a:t>→ </a:t>
              </a:r>
              <a:r>
                <a:rPr lang="fr-FR" sz="1600" i="1" dirty="0">
                  <a:latin typeface="Arial Narrow" pitchFamily="34" charset="0"/>
                  <a:cs typeface="Estrangelo Edessa" pitchFamily="66" charset="0"/>
                </a:rPr>
                <a:t>On va donc devoir accélérer beaucoup….</a:t>
              </a:r>
            </a:p>
          </p:txBody>
        </p:sp>
      </p:grpSp>
      <p:sp>
        <p:nvSpPr>
          <p:cNvPr id="17" name="ZoneTexte 15"/>
          <p:cNvSpPr txBox="1">
            <a:spLocks noChangeArrowheads="1"/>
          </p:cNvSpPr>
          <p:nvPr/>
        </p:nvSpPr>
        <p:spPr bwMode="auto">
          <a:xfrm>
            <a:off x="388270" y="2348880"/>
            <a:ext cx="8755730" cy="369332"/>
          </a:xfrm>
          <a:prstGeom prst="rect">
            <a:avLst/>
          </a:prstGeom>
          <a:noFill/>
          <a:ln w="9525">
            <a:noFill/>
            <a:miter lim="800000"/>
            <a:headEnd/>
            <a:tailEnd/>
          </a:ln>
        </p:spPr>
        <p:txBody>
          <a:bodyPr wrap="none">
            <a:spAutoFit/>
          </a:bodyPr>
          <a:lstStyle/>
          <a:p>
            <a:r>
              <a:rPr lang="fr-FR" dirty="0">
                <a:latin typeface="Arial Narrow" pitchFamily="34" charset="0"/>
                <a:cs typeface="Estrangelo Edessa" pitchFamily="66" charset="0"/>
              </a:rPr>
              <a:t>→ </a:t>
            </a:r>
            <a:r>
              <a:rPr lang="fr-FR" b="1" u="sng" dirty="0">
                <a:latin typeface="Arial Narrow" pitchFamily="34" charset="0"/>
                <a:cs typeface="Estrangelo Edessa" pitchFamily="66" charset="0"/>
              </a:rPr>
              <a:t>Question</a:t>
            </a:r>
            <a:r>
              <a:rPr lang="fr-FR" dirty="0">
                <a:latin typeface="Arial Narrow" pitchFamily="34" charset="0"/>
                <a:cs typeface="Estrangelo Edessa" pitchFamily="66" charset="0"/>
              </a:rPr>
              <a:t>: comment </a:t>
            </a:r>
            <a:r>
              <a:rPr lang="fr-FR" dirty="0" smtClean="0">
                <a:latin typeface="Arial Narrow" pitchFamily="34" charset="0"/>
                <a:cs typeface="Estrangelo Edessa" pitchFamily="66" charset="0"/>
              </a:rPr>
              <a:t>créer une nouvelle particule dont la masse est au niveau du </a:t>
            </a:r>
            <a:r>
              <a:rPr lang="fr-FR" dirty="0" err="1" smtClean="0">
                <a:latin typeface="Arial Narrow" pitchFamily="34" charset="0"/>
                <a:cs typeface="Estrangelo Edessa" pitchFamily="66" charset="0"/>
              </a:rPr>
              <a:t>TeV</a:t>
            </a:r>
            <a:r>
              <a:rPr lang="fr-FR" dirty="0" smtClean="0">
                <a:latin typeface="Arial Narrow" pitchFamily="34" charset="0"/>
                <a:cs typeface="Estrangelo Edessa" pitchFamily="66" charset="0"/>
              </a:rPr>
              <a:t> (</a:t>
            </a:r>
            <a:r>
              <a:rPr lang="fr-FR" b="1" i="1" dirty="0" smtClean="0">
                <a:solidFill>
                  <a:srgbClr val="FF0000"/>
                </a:solidFill>
                <a:latin typeface="Arial Narrow" pitchFamily="34" charset="0"/>
                <a:cs typeface="Estrangelo Edessa" pitchFamily="66" charset="0"/>
              </a:rPr>
              <a:t>1000GeV  </a:t>
            </a:r>
            <a:r>
              <a:rPr lang="fr-FR" dirty="0" smtClean="0">
                <a:latin typeface="Arial Narrow" pitchFamily="34" charset="0"/>
                <a:cs typeface="Estrangelo Edessa" pitchFamily="66" charset="0"/>
              </a:rPr>
              <a:t>) </a:t>
            </a:r>
            <a:endParaRPr lang="fr-FR" dirty="0">
              <a:latin typeface="Arial Narrow" pitchFamily="34" charset="0"/>
              <a:cs typeface="Estrangelo Edessa" pitchFamily="66" charset="0"/>
            </a:endParaRPr>
          </a:p>
        </p:txBody>
      </p:sp>
      <p:sp>
        <p:nvSpPr>
          <p:cNvPr id="18" name="ZoneTexte 15"/>
          <p:cNvSpPr txBox="1">
            <a:spLocks noChangeArrowheads="1"/>
          </p:cNvSpPr>
          <p:nvPr/>
        </p:nvSpPr>
        <p:spPr bwMode="auto">
          <a:xfrm>
            <a:off x="388270" y="2708920"/>
            <a:ext cx="7050328" cy="369332"/>
          </a:xfrm>
          <a:prstGeom prst="rect">
            <a:avLst/>
          </a:prstGeom>
          <a:noFill/>
          <a:ln w="9525">
            <a:noFill/>
            <a:miter lim="800000"/>
            <a:headEnd/>
            <a:tailEnd/>
          </a:ln>
        </p:spPr>
        <p:txBody>
          <a:bodyPr wrap="none">
            <a:spAutoFit/>
          </a:bodyPr>
          <a:lstStyle/>
          <a:p>
            <a:r>
              <a:rPr lang="fr-FR" dirty="0">
                <a:latin typeface="Arial Narrow" pitchFamily="34" charset="0"/>
                <a:cs typeface="Estrangelo Edessa" pitchFamily="66" charset="0"/>
              </a:rPr>
              <a:t>→ </a:t>
            </a:r>
            <a:r>
              <a:rPr lang="fr-FR" b="1" u="sng" dirty="0">
                <a:latin typeface="Arial Narrow" pitchFamily="34" charset="0"/>
                <a:cs typeface="Estrangelo Edessa" pitchFamily="66" charset="0"/>
              </a:rPr>
              <a:t>Réponse</a:t>
            </a:r>
            <a:r>
              <a:rPr lang="fr-FR" dirty="0">
                <a:latin typeface="Arial Narrow" pitchFamily="34" charset="0"/>
                <a:cs typeface="Estrangelo Edessa" pitchFamily="66" charset="0"/>
              </a:rPr>
              <a:t>: en envoyant 2 particules de 500GeV </a:t>
            </a:r>
            <a:r>
              <a:rPr lang="fr-FR" dirty="0" smtClean="0">
                <a:latin typeface="Arial Narrow" pitchFamily="34" charset="0"/>
                <a:cs typeface="Estrangelo Edessa" pitchFamily="66" charset="0"/>
              </a:rPr>
              <a:t>(au moins) l’une </a:t>
            </a:r>
            <a:r>
              <a:rPr lang="fr-FR" dirty="0">
                <a:latin typeface="Arial Narrow" pitchFamily="34" charset="0"/>
                <a:cs typeface="Estrangelo Edessa" pitchFamily="66" charset="0"/>
              </a:rPr>
              <a:t>contre l’autre.</a:t>
            </a:r>
          </a:p>
        </p:txBody>
      </p:sp>
      <p:grpSp>
        <p:nvGrpSpPr>
          <p:cNvPr id="3" name="Groupe 24"/>
          <p:cNvGrpSpPr>
            <a:grpSpLocks/>
          </p:cNvGrpSpPr>
          <p:nvPr/>
        </p:nvGrpSpPr>
        <p:grpSpPr bwMode="auto">
          <a:xfrm>
            <a:off x="388270" y="4365104"/>
            <a:ext cx="8640514" cy="863600"/>
            <a:chOff x="107504" y="4149080"/>
            <a:chExt cx="7992888" cy="864096"/>
          </a:xfrm>
        </p:grpSpPr>
        <p:sp>
          <p:nvSpPr>
            <p:cNvPr id="4118" name="ZoneTexte 29"/>
            <p:cNvSpPr txBox="1">
              <a:spLocks noChangeArrowheads="1"/>
            </p:cNvSpPr>
            <p:nvPr/>
          </p:nvSpPr>
          <p:spPr bwMode="auto">
            <a:xfrm>
              <a:off x="107504" y="4365104"/>
              <a:ext cx="3437084" cy="369544"/>
            </a:xfrm>
            <a:prstGeom prst="rect">
              <a:avLst/>
            </a:prstGeom>
            <a:noFill/>
            <a:ln w="9525">
              <a:noFill/>
              <a:miter lim="800000"/>
              <a:headEnd/>
              <a:tailEnd/>
            </a:ln>
          </p:spPr>
          <p:txBody>
            <a:bodyPr wrap="none">
              <a:spAutoFit/>
            </a:bodyPr>
            <a:lstStyle/>
            <a:p>
              <a:r>
                <a:rPr lang="fr-FR" dirty="0">
                  <a:latin typeface="Arial Narrow" pitchFamily="34" charset="0"/>
                  <a:cs typeface="Estrangelo Edessa" pitchFamily="66" charset="0"/>
                </a:rPr>
                <a:t>→ </a:t>
              </a:r>
              <a:r>
                <a:rPr lang="fr-FR" b="1" u="sng" dirty="0">
                  <a:latin typeface="Arial Narrow" pitchFamily="34" charset="0"/>
                  <a:cs typeface="Estrangelo Edessa" pitchFamily="66" charset="0"/>
                </a:rPr>
                <a:t>Solution</a:t>
              </a:r>
              <a:r>
                <a:rPr lang="fr-FR" b="1" dirty="0">
                  <a:latin typeface="Arial Narrow" pitchFamily="34" charset="0"/>
                  <a:cs typeface="Estrangelo Edessa" pitchFamily="66" charset="0"/>
                </a:rPr>
                <a:t>:</a:t>
              </a:r>
              <a:r>
                <a:rPr lang="fr-FR" dirty="0">
                  <a:latin typeface="Arial Narrow" pitchFamily="34" charset="0"/>
                  <a:cs typeface="Estrangelo Edessa" pitchFamily="66" charset="0"/>
                </a:rPr>
                <a:t> accélérer les particules   </a:t>
              </a:r>
            </a:p>
          </p:txBody>
        </p:sp>
        <p:graphicFrame>
          <p:nvGraphicFramePr>
            <p:cNvPr id="4119" name="Object 2"/>
            <p:cNvGraphicFramePr>
              <a:graphicFrameLocks noChangeAspect="1"/>
            </p:cNvGraphicFramePr>
            <p:nvPr/>
          </p:nvGraphicFramePr>
          <p:xfrm>
            <a:off x="4355976" y="4152751"/>
            <a:ext cx="1092200" cy="860425"/>
          </p:xfrm>
          <a:graphic>
            <a:graphicData uri="http://schemas.openxmlformats.org/presentationml/2006/ole">
              <p:oleObj spid="_x0000_s1033" name="Équation" r:id="rId5" imgW="762000" imgH="647700" progId="Equation.3">
                <p:embed/>
              </p:oleObj>
            </a:graphicData>
          </a:graphic>
        </p:graphicFrame>
        <p:sp>
          <p:nvSpPr>
            <p:cNvPr id="19" name="Flèche droite 18"/>
            <p:cNvSpPr/>
            <p:nvPr/>
          </p:nvSpPr>
          <p:spPr>
            <a:xfrm>
              <a:off x="3347521" y="4436583"/>
              <a:ext cx="792145" cy="21602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Ellipse 19"/>
            <p:cNvSpPr/>
            <p:nvPr/>
          </p:nvSpPr>
          <p:spPr>
            <a:xfrm>
              <a:off x="5004835" y="4436583"/>
              <a:ext cx="431791" cy="360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122" name="ZoneTexte 20"/>
            <p:cNvSpPr txBox="1">
              <a:spLocks noChangeArrowheads="1"/>
            </p:cNvSpPr>
            <p:nvPr/>
          </p:nvSpPr>
          <p:spPr bwMode="auto">
            <a:xfrm>
              <a:off x="6660232" y="4149080"/>
              <a:ext cx="1440160" cy="831474"/>
            </a:xfrm>
            <a:prstGeom prst="rect">
              <a:avLst/>
            </a:prstGeom>
            <a:solidFill>
              <a:srgbClr val="FEF994"/>
            </a:solidFill>
            <a:ln w="25400">
              <a:solidFill>
                <a:srgbClr val="FF0000"/>
              </a:solidFill>
              <a:miter lim="800000"/>
              <a:headEnd/>
              <a:tailEnd/>
            </a:ln>
          </p:spPr>
          <p:txBody>
            <a:bodyPr>
              <a:spAutoFit/>
            </a:bodyPr>
            <a:lstStyle/>
            <a:p>
              <a:r>
                <a:rPr lang="fr-FR" sz="1600" b="1" dirty="0">
                  <a:solidFill>
                    <a:schemeClr val="tx1"/>
                  </a:solidFill>
                  <a:latin typeface="Arial Narrow" pitchFamily="34" charset="0"/>
                  <a:cs typeface="Estrangelo Edessa" pitchFamily="66" charset="0"/>
                </a:rPr>
                <a:t>Si </a:t>
              </a:r>
              <a:r>
                <a:rPr lang="fr-FR" sz="1600" b="1" i="1" dirty="0">
                  <a:solidFill>
                    <a:schemeClr val="tx1"/>
                  </a:solidFill>
                  <a:latin typeface="Arial Narrow" pitchFamily="34" charset="0"/>
                  <a:cs typeface="Estrangelo Edessa" pitchFamily="66" charset="0"/>
                </a:rPr>
                <a:t>v</a:t>
              </a:r>
              <a:r>
                <a:rPr lang="fr-FR" sz="1600" b="1" dirty="0">
                  <a:solidFill>
                    <a:schemeClr val="tx1"/>
                  </a:solidFill>
                  <a:latin typeface="Arial Narrow" pitchFamily="34" charset="0"/>
                  <a:cs typeface="Estrangelo Edessa" pitchFamily="66" charset="0"/>
                </a:rPr>
                <a:t> approche </a:t>
              </a:r>
              <a:r>
                <a:rPr lang="fr-FR" sz="1600" b="1" i="1" dirty="0">
                  <a:solidFill>
                    <a:schemeClr val="tx1"/>
                  </a:solidFill>
                  <a:latin typeface="Arial Narrow" pitchFamily="34" charset="0"/>
                  <a:cs typeface="Estrangelo Edessa" pitchFamily="66" charset="0"/>
                </a:rPr>
                <a:t>c</a:t>
              </a:r>
              <a:r>
                <a:rPr lang="fr-FR" sz="1600" b="1" dirty="0">
                  <a:solidFill>
                    <a:schemeClr val="tx1"/>
                  </a:solidFill>
                  <a:latin typeface="Arial Narrow" pitchFamily="34" charset="0"/>
                  <a:cs typeface="Estrangelo Edessa" pitchFamily="66" charset="0"/>
                </a:rPr>
                <a:t>, </a:t>
              </a:r>
              <a:r>
                <a:rPr lang="fr-FR" sz="1600" b="1" i="1" dirty="0">
                  <a:solidFill>
                    <a:schemeClr val="tx1"/>
                  </a:solidFill>
                  <a:latin typeface="Arial Narrow" pitchFamily="34" charset="0"/>
                  <a:cs typeface="Estrangelo Edessa" pitchFamily="66" charset="0"/>
                </a:rPr>
                <a:t>E</a:t>
              </a:r>
              <a:r>
                <a:rPr lang="fr-FR" sz="1600" b="1" dirty="0">
                  <a:solidFill>
                    <a:schemeClr val="tx1"/>
                  </a:solidFill>
                  <a:latin typeface="Arial Narrow" pitchFamily="34" charset="0"/>
                  <a:cs typeface="Estrangelo Edessa" pitchFamily="66" charset="0"/>
                </a:rPr>
                <a:t> devient très élevé</a:t>
              </a:r>
            </a:p>
          </p:txBody>
        </p:sp>
        <p:cxnSp>
          <p:nvCxnSpPr>
            <p:cNvPr id="23" name="Connecteur en arc 22"/>
            <p:cNvCxnSpPr>
              <a:stCxn id="20" idx="7"/>
              <a:endCxn id="4122" idx="1"/>
            </p:cNvCxnSpPr>
            <p:nvPr/>
          </p:nvCxnSpPr>
          <p:spPr>
            <a:xfrm rot="16200000" flipH="1">
              <a:off x="5979095" y="3883682"/>
              <a:ext cx="75430" cy="1286841"/>
            </a:xfrm>
            <a:prstGeom prst="curvedConnector4">
              <a:avLst>
                <a:gd name="adj1" fmla="val -303235"/>
                <a:gd name="adj2" fmla="val 52457"/>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5" name="Titre 1"/>
          <p:cNvSpPr txBox="1">
            <a:spLocks/>
          </p:cNvSpPr>
          <p:nvPr/>
        </p:nvSpPr>
        <p:spPr>
          <a:xfrm>
            <a:off x="539552" y="260648"/>
            <a:ext cx="8353623" cy="79208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400" b="0" i="0" u="none" strike="noStrike" kern="1200" cap="none" spc="0" normalizeH="0" baseline="0" noProof="0" dirty="0" smtClean="0">
                <a:ln>
                  <a:noFill/>
                </a:ln>
                <a:solidFill>
                  <a:schemeClr val="accent1"/>
                </a:solidFill>
                <a:effectLst/>
                <a:uLnTx/>
                <a:uFillTx/>
                <a:latin typeface="Arial Narrow" pitchFamily="34" charset="0"/>
                <a:ea typeface="+mj-ea"/>
                <a:cs typeface="+mj-cs"/>
              </a:rPr>
              <a:t>Créer de nouvelles particules massives</a:t>
            </a:r>
          </a:p>
        </p:txBody>
      </p:sp>
      <p:pic>
        <p:nvPicPr>
          <p:cNvPr id="26" name="Picture 2"/>
          <p:cNvPicPr>
            <a:picLocks noChangeAspect="1" noChangeArrowheads="1"/>
          </p:cNvPicPr>
          <p:nvPr/>
        </p:nvPicPr>
        <p:blipFill>
          <a:blip r:embed="rId6" cstate="print"/>
          <a:srcRect/>
          <a:stretch>
            <a:fillRect/>
          </a:stretch>
        </p:blipFill>
        <p:spPr bwMode="auto">
          <a:xfrm>
            <a:off x="683568" y="980728"/>
            <a:ext cx="1848789" cy="1440160"/>
          </a:xfrm>
          <a:prstGeom prst="rect">
            <a:avLst/>
          </a:prstGeom>
          <a:noFill/>
          <a:ln w="9525">
            <a:noFill/>
            <a:miter lim="800000"/>
            <a:headEnd/>
            <a:tailEnd/>
          </a:ln>
        </p:spPr>
      </p:pic>
      <p:sp>
        <p:nvSpPr>
          <p:cNvPr id="27" name="ZoneTexte 26"/>
          <p:cNvSpPr txBox="1"/>
          <p:nvPr/>
        </p:nvSpPr>
        <p:spPr>
          <a:xfrm>
            <a:off x="3203848" y="1124744"/>
            <a:ext cx="5688632"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400" dirty="0" smtClean="0">
                <a:latin typeface="Arial Narrow" pitchFamily="34" charset="0"/>
              </a:rPr>
              <a:t>A partir du principe d'équivalence E = mc</a:t>
            </a:r>
            <a:r>
              <a:rPr lang="fr-FR" sz="2400" baseline="30000" dirty="0" smtClean="0">
                <a:latin typeface="Arial Narrow" pitchFamily="34" charset="0"/>
              </a:rPr>
              <a:t>2</a:t>
            </a:r>
            <a:r>
              <a:rPr lang="fr-FR" sz="2400" dirty="0" smtClean="0">
                <a:latin typeface="Arial Narrow" pitchFamily="34" charset="0"/>
              </a:rPr>
              <a:t>, on peut créer de la masse (particules) à partir de l'énergie: c’est le principe des accélérateurs </a:t>
            </a:r>
          </a:p>
        </p:txBody>
      </p:sp>
      <p:sp>
        <p:nvSpPr>
          <p:cNvPr id="28" name="Espace réservé de la date 27"/>
          <p:cNvSpPr>
            <a:spLocks noGrp="1"/>
          </p:cNvSpPr>
          <p:nvPr>
            <p:ph type="dt" sz="half" idx="10"/>
          </p:nvPr>
        </p:nvSpPr>
        <p:spPr/>
        <p:txBody>
          <a:bodyPr/>
          <a:lstStyle/>
          <a:p>
            <a:pPr>
              <a:defRPr/>
            </a:pPr>
            <a:r>
              <a:rPr lang="fr-FR" smtClean="0"/>
              <a:t>22/03/2013</a:t>
            </a:r>
            <a:endParaRPr lang="fr-FR" dirty="0"/>
          </a:p>
        </p:txBody>
      </p:sp>
      <p:sp>
        <p:nvSpPr>
          <p:cNvPr id="29" name="Espace réservé du numéro de diapositive 28"/>
          <p:cNvSpPr>
            <a:spLocks noGrp="1"/>
          </p:cNvSpPr>
          <p:nvPr>
            <p:ph type="sldNum" sz="quarter" idx="12"/>
          </p:nvPr>
        </p:nvSpPr>
        <p:spPr/>
        <p:txBody>
          <a:bodyPr/>
          <a:lstStyle/>
          <a:p>
            <a:pPr>
              <a:defRPr/>
            </a:pPr>
            <a:fld id="{2A926D31-2C0C-4E38-AE5D-66022EC96D7E}" type="slidenum">
              <a:rPr lang="fr-FR" smtClean="0"/>
              <a:pPr>
                <a:defRPr/>
              </a:pPr>
              <a:t>21</a:t>
            </a:fld>
            <a:endParaRPr lang="fr-FR"/>
          </a:p>
        </p:txBody>
      </p:sp>
      <p:sp>
        <p:nvSpPr>
          <p:cNvPr id="30" name="Espace réservé du pied de page 29"/>
          <p:cNvSpPr>
            <a:spLocks noGrp="1"/>
          </p:cNvSpPr>
          <p:nvPr>
            <p:ph type="ftr" sz="quarter" idx="11"/>
          </p:nvPr>
        </p:nvSpPr>
        <p:spPr/>
        <p:txBody>
          <a:bodyPr/>
          <a:lstStyle/>
          <a:p>
            <a:pPr>
              <a:defRPr/>
            </a:pPr>
            <a:r>
              <a:rPr lang="fr-FR" smtClean="0"/>
              <a:t>Visite Tours</a:t>
            </a:r>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par>
                                <p:cTn id="26" presetID="63" presetClass="path" presetSubtype="0" repeatCount="indefinite" accel="50000" fill="hold" nodeType="withEffect">
                                  <p:stCondLst>
                                    <p:cond delay="0"/>
                                  </p:stCondLst>
                                  <p:endCondLst>
                                    <p:cond evt="onNext" delay="0">
                                      <p:tgtEl>
                                        <p:sldTgt/>
                                      </p:tgtEl>
                                    </p:cond>
                                  </p:endCondLst>
                                  <p:childTnLst>
                                    <p:animMotion origin="layout" path="M 2.5E-6 2.98936E-6 L 0.38576 2.98936E-6 " pathEditMode="relative" rAng="0" ptsTypes="AA">
                                      <p:cBhvr>
                                        <p:cTn id="27" dur="1000" fill="hold"/>
                                        <p:tgtEl>
                                          <p:spTgt spid="42"/>
                                        </p:tgtEl>
                                        <p:attrNameLst>
                                          <p:attrName>ppt_x</p:attrName>
                                          <p:attrName>ppt_y</p:attrName>
                                        </p:attrNameLst>
                                      </p:cBhvr>
                                      <p:rCtr x="193" y="0"/>
                                    </p:animMotion>
                                  </p:childTnLst>
                                  <p:subTnLst>
                                    <p:set>
                                      <p:cBhvr override="childStyle">
                                        <p:cTn dur="1" fill="hold" display="0" masterRel="sameClick" afterEffect="1">
                                          <p:stCondLst>
                                            <p:cond evt="end" delay="0">
                                              <p:tn val="26"/>
                                            </p:cond>
                                          </p:stCondLst>
                                        </p:cTn>
                                        <p:tgtEl>
                                          <p:spTgt spid="42"/>
                                        </p:tgtEl>
                                        <p:attrNameLst>
                                          <p:attrName>style.visibility</p:attrName>
                                        </p:attrNameLst>
                                      </p:cBhvr>
                                      <p:to>
                                        <p:strVal val="hidden"/>
                                      </p:to>
                                    </p:set>
                                  </p:subTnLst>
                                </p:cTn>
                              </p:par>
                              <p:par>
                                <p:cTn id="28" presetID="35" presetClass="path" presetSubtype="0" repeatCount="indefinite" accel="50000" fill="hold" nodeType="withEffect">
                                  <p:stCondLst>
                                    <p:cond delay="0"/>
                                  </p:stCondLst>
                                  <p:endCondLst>
                                    <p:cond evt="onNext" delay="0">
                                      <p:tgtEl>
                                        <p:sldTgt/>
                                      </p:tgtEl>
                                    </p:cond>
                                  </p:endCondLst>
                                  <p:childTnLst>
                                    <p:animMotion origin="layout" path="M -2.5E-6 2.98936E-6 L -0.40937 2.98936E-6 " pathEditMode="relative" rAng="0" ptsTypes="AA">
                                      <p:cBhvr>
                                        <p:cTn id="29" dur="1000" fill="hold"/>
                                        <p:tgtEl>
                                          <p:spTgt spid="43"/>
                                        </p:tgtEl>
                                        <p:attrNameLst>
                                          <p:attrName>ppt_x</p:attrName>
                                          <p:attrName>ppt_y</p:attrName>
                                        </p:attrNameLst>
                                      </p:cBhvr>
                                      <p:rCtr x="-205" y="0"/>
                                    </p:animMotion>
                                  </p:childTnLst>
                                  <p:subTnLst>
                                    <p:set>
                                      <p:cBhvr override="childStyle">
                                        <p:cTn dur="1" fill="hold" display="0" masterRel="sameClick" afterEffect="1">
                                          <p:stCondLst>
                                            <p:cond evt="end" delay="0">
                                              <p:tn val="28"/>
                                            </p:cond>
                                          </p:stCondLst>
                                        </p:cTn>
                                        <p:tgtEl>
                                          <p:spTgt spid="43"/>
                                        </p:tgtEl>
                                        <p:attrNameLst>
                                          <p:attrName>style.visibility</p:attrName>
                                        </p:attrNameLst>
                                      </p:cBhvr>
                                      <p:to>
                                        <p:strVal val="hidden"/>
                                      </p:to>
                                    </p:set>
                                  </p:subTnLst>
                                </p:cTn>
                              </p:par>
                            </p:childTnLst>
                          </p:cTn>
                        </p:par>
                        <p:par>
                          <p:cTn id="30" fill="hold" nodeType="afterGroup">
                            <p:stCondLst>
                              <p:cond delay="1000"/>
                            </p:stCondLst>
                            <p:childTnLst>
                              <p:par>
                                <p:cTn id="31" presetID="1" presetClass="exit" presetSubtype="0" fill="hold" nodeType="after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par>
                          <p:cTn id="35" fill="hold" nodeType="afterGroup">
                            <p:stCondLst>
                              <p:cond delay="1000"/>
                            </p:stCondLst>
                            <p:childTnLst>
                              <p:par>
                                <p:cTn id="36" presetID="1" presetClass="entr" presetSubtype="0"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43"/>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p:bldP spid="17" grpId="0"/>
      <p:bldP spid="18" grpId="0"/>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457200" y="274638"/>
            <a:ext cx="8229600" cy="796925"/>
          </a:xfrm>
        </p:spPr>
        <p:txBody>
          <a:bodyPr/>
          <a:lstStyle/>
          <a:p>
            <a:r>
              <a:rPr lang="fr-FR" dirty="0" smtClean="0">
                <a:solidFill>
                  <a:schemeClr val="accent1"/>
                </a:solidFill>
                <a:latin typeface="Arial Narrow" pitchFamily="34" charset="0"/>
              </a:rPr>
              <a:t>Accélérateurs de particules (CERN)</a:t>
            </a:r>
          </a:p>
        </p:txBody>
      </p:sp>
      <p:sp>
        <p:nvSpPr>
          <p:cNvPr id="3" name="Espace réservé du pied de page 2"/>
          <p:cNvSpPr>
            <a:spLocks noGrp="1"/>
          </p:cNvSpPr>
          <p:nvPr>
            <p:ph type="ftr" sz="quarter" idx="11"/>
          </p:nvPr>
        </p:nvSpPr>
        <p:spPr/>
        <p:txBody>
          <a:bodyPr/>
          <a:lstStyle/>
          <a:p>
            <a:pPr>
              <a:defRPr/>
            </a:pPr>
            <a:r>
              <a:rPr lang="fr-FR" b="1" smtClean="0">
                <a:solidFill>
                  <a:srgbClr val="FF0000"/>
                </a:solidFill>
              </a:rPr>
              <a:t>Visite Tours</a:t>
            </a:r>
            <a:endParaRPr lang="fr-BE" b="1" dirty="0">
              <a:solidFill>
                <a:srgbClr val="FF0000"/>
              </a:solidFill>
            </a:endParaRPr>
          </a:p>
        </p:txBody>
      </p:sp>
      <p:sp>
        <p:nvSpPr>
          <p:cNvPr id="16388" name="ZoneTexte 3"/>
          <p:cNvSpPr txBox="1">
            <a:spLocks noChangeArrowheads="1"/>
          </p:cNvSpPr>
          <p:nvPr/>
        </p:nvSpPr>
        <p:spPr bwMode="auto">
          <a:xfrm>
            <a:off x="642938" y="1000125"/>
            <a:ext cx="8143875" cy="1200150"/>
          </a:xfrm>
          <a:prstGeom prst="rect">
            <a:avLst/>
          </a:prstGeom>
          <a:noFill/>
          <a:ln w="9525">
            <a:noFill/>
            <a:miter lim="800000"/>
            <a:headEnd/>
            <a:tailEnd/>
          </a:ln>
        </p:spPr>
        <p:txBody>
          <a:bodyPr>
            <a:spAutoFit/>
          </a:bodyPr>
          <a:lstStyle/>
          <a:p>
            <a:r>
              <a:rPr lang="fr-FR" sz="2400" dirty="0">
                <a:latin typeface="Arial Narrow" pitchFamily="34" charset="0"/>
              </a:rPr>
              <a:t>Instruments qui utilisent des </a:t>
            </a:r>
            <a:r>
              <a:rPr lang="fr-FR" sz="2400" b="1" dirty="0">
                <a:solidFill>
                  <a:srgbClr val="0000FF"/>
                </a:solidFill>
                <a:latin typeface="Arial Narrow" pitchFamily="34" charset="0"/>
              </a:rPr>
              <a:t>champs électriques </a:t>
            </a:r>
            <a:r>
              <a:rPr lang="fr-FR" sz="2400" dirty="0">
                <a:latin typeface="Arial Narrow" pitchFamily="34" charset="0"/>
              </a:rPr>
              <a:t>(accélération) et </a:t>
            </a:r>
            <a:r>
              <a:rPr lang="fr-FR" sz="2400" b="1" dirty="0">
                <a:solidFill>
                  <a:srgbClr val="FF0000"/>
                </a:solidFill>
                <a:latin typeface="Arial Narrow" pitchFamily="34" charset="0"/>
              </a:rPr>
              <a:t>magnétiques</a:t>
            </a:r>
            <a:r>
              <a:rPr lang="fr-FR" sz="2400" dirty="0">
                <a:latin typeface="Arial Narrow" pitchFamily="34" charset="0"/>
              </a:rPr>
              <a:t> (guidage) pour accélérer des particules chargées et leur communiquer de l'énergie</a:t>
            </a:r>
          </a:p>
        </p:txBody>
      </p:sp>
      <p:pic>
        <p:nvPicPr>
          <p:cNvPr id="16389" name="Picture 2"/>
          <p:cNvPicPr>
            <a:picLocks noChangeAspect="1" noChangeArrowheads="1"/>
          </p:cNvPicPr>
          <p:nvPr/>
        </p:nvPicPr>
        <p:blipFill>
          <a:blip r:embed="rId2" cstate="print"/>
          <a:srcRect/>
          <a:stretch>
            <a:fillRect/>
          </a:stretch>
        </p:blipFill>
        <p:spPr bwMode="auto">
          <a:xfrm>
            <a:off x="3714750" y="2786063"/>
            <a:ext cx="4762500" cy="3095625"/>
          </a:xfrm>
          <a:prstGeom prst="rect">
            <a:avLst/>
          </a:prstGeom>
          <a:noFill/>
          <a:ln w="9525">
            <a:noFill/>
            <a:miter lim="800000"/>
            <a:headEnd/>
            <a:tailEnd/>
          </a:ln>
        </p:spPr>
      </p:pic>
      <p:sp>
        <p:nvSpPr>
          <p:cNvPr id="16390" name="ZoneTexte 5"/>
          <p:cNvSpPr txBox="1">
            <a:spLocks noChangeArrowheads="1"/>
          </p:cNvSpPr>
          <p:nvPr/>
        </p:nvSpPr>
        <p:spPr bwMode="auto">
          <a:xfrm>
            <a:off x="6715125" y="5357813"/>
            <a:ext cx="1817688" cy="369887"/>
          </a:xfrm>
          <a:prstGeom prst="rect">
            <a:avLst/>
          </a:prstGeom>
          <a:solidFill>
            <a:schemeClr val="bg1"/>
          </a:solidFill>
          <a:ln w="9525">
            <a:solidFill>
              <a:srgbClr val="FF0000"/>
            </a:solidFill>
            <a:miter lim="800000"/>
            <a:headEnd/>
            <a:tailEnd/>
          </a:ln>
        </p:spPr>
        <p:txBody>
          <a:bodyPr>
            <a:spAutoFit/>
          </a:bodyPr>
          <a:lstStyle/>
          <a:p>
            <a:r>
              <a:rPr lang="fr-FR" b="1" dirty="0">
                <a:solidFill>
                  <a:srgbClr val="FF0000"/>
                </a:solidFill>
                <a:latin typeface="Arial Narrow" pitchFamily="34" charset="0"/>
              </a:rPr>
              <a:t>électroaimants</a:t>
            </a:r>
          </a:p>
        </p:txBody>
      </p:sp>
      <p:sp>
        <p:nvSpPr>
          <p:cNvPr id="16391" name="ZoneTexte 6"/>
          <p:cNvSpPr txBox="1">
            <a:spLocks noChangeArrowheads="1"/>
          </p:cNvSpPr>
          <p:nvPr/>
        </p:nvSpPr>
        <p:spPr bwMode="auto">
          <a:xfrm>
            <a:off x="7215188" y="4500563"/>
            <a:ext cx="1273175" cy="369887"/>
          </a:xfrm>
          <a:prstGeom prst="rect">
            <a:avLst/>
          </a:prstGeom>
          <a:solidFill>
            <a:schemeClr val="bg1"/>
          </a:solidFill>
          <a:ln w="9525">
            <a:noFill/>
            <a:miter lim="800000"/>
            <a:headEnd/>
            <a:tailEnd/>
          </a:ln>
        </p:spPr>
        <p:txBody>
          <a:bodyPr wrap="none">
            <a:spAutoFit/>
          </a:bodyPr>
          <a:lstStyle/>
          <a:p>
            <a:r>
              <a:rPr lang="fr-FR" b="1"/>
              <a:t>Tube à vide</a:t>
            </a:r>
          </a:p>
        </p:txBody>
      </p:sp>
      <p:sp>
        <p:nvSpPr>
          <p:cNvPr id="16392" name="ZoneTexte 7"/>
          <p:cNvSpPr txBox="1">
            <a:spLocks noChangeArrowheads="1"/>
          </p:cNvSpPr>
          <p:nvPr/>
        </p:nvSpPr>
        <p:spPr bwMode="auto">
          <a:xfrm>
            <a:off x="4643438" y="2133600"/>
            <a:ext cx="2428875" cy="646331"/>
          </a:xfrm>
          <a:prstGeom prst="rect">
            <a:avLst/>
          </a:prstGeom>
          <a:solidFill>
            <a:schemeClr val="bg1"/>
          </a:solidFill>
          <a:ln w="9525">
            <a:noFill/>
            <a:miter lim="800000"/>
            <a:headEnd/>
            <a:tailEnd/>
          </a:ln>
        </p:spPr>
        <p:txBody>
          <a:bodyPr>
            <a:spAutoFit/>
          </a:bodyPr>
          <a:lstStyle/>
          <a:p>
            <a:r>
              <a:rPr lang="fr-FR" b="1" dirty="0">
                <a:solidFill>
                  <a:srgbClr val="0000FF"/>
                </a:solidFill>
                <a:latin typeface="Arial Narrow" pitchFamily="34" charset="0"/>
              </a:rPr>
              <a:t>Cavité d’accélération Haute Fréquence</a:t>
            </a:r>
          </a:p>
        </p:txBody>
      </p:sp>
      <p:sp>
        <p:nvSpPr>
          <p:cNvPr id="16393" name="ZoneTexte 8"/>
          <p:cNvSpPr txBox="1">
            <a:spLocks noChangeArrowheads="1"/>
          </p:cNvSpPr>
          <p:nvPr/>
        </p:nvSpPr>
        <p:spPr bwMode="auto">
          <a:xfrm>
            <a:off x="4572000" y="5572125"/>
            <a:ext cx="2143125" cy="646113"/>
          </a:xfrm>
          <a:prstGeom prst="rect">
            <a:avLst/>
          </a:prstGeom>
          <a:solidFill>
            <a:schemeClr val="bg1"/>
          </a:solidFill>
          <a:ln w="9525">
            <a:noFill/>
            <a:miter lim="800000"/>
            <a:headEnd/>
            <a:tailEnd/>
          </a:ln>
        </p:spPr>
        <p:txBody>
          <a:bodyPr>
            <a:spAutoFit/>
          </a:bodyPr>
          <a:lstStyle/>
          <a:p>
            <a:r>
              <a:rPr lang="fr-FR" b="1" dirty="0">
                <a:solidFill>
                  <a:srgbClr val="0000FF"/>
                </a:solidFill>
                <a:latin typeface="Arial Narrow" pitchFamily="34" charset="0"/>
              </a:rPr>
              <a:t>Cavité d’accélération Haute Fréquence</a:t>
            </a:r>
          </a:p>
        </p:txBody>
      </p:sp>
      <p:sp>
        <p:nvSpPr>
          <p:cNvPr id="16394" name="ZoneTexte 9"/>
          <p:cNvSpPr txBox="1">
            <a:spLocks noChangeArrowheads="1"/>
          </p:cNvSpPr>
          <p:nvPr/>
        </p:nvSpPr>
        <p:spPr bwMode="auto">
          <a:xfrm>
            <a:off x="7143750" y="2428875"/>
            <a:ext cx="1820863" cy="369888"/>
          </a:xfrm>
          <a:prstGeom prst="rect">
            <a:avLst/>
          </a:prstGeom>
          <a:solidFill>
            <a:schemeClr val="bg1"/>
          </a:solidFill>
          <a:ln w="9525">
            <a:solidFill>
              <a:srgbClr val="FF0000"/>
            </a:solidFill>
            <a:miter lim="800000"/>
            <a:headEnd/>
            <a:tailEnd/>
          </a:ln>
        </p:spPr>
        <p:txBody>
          <a:bodyPr>
            <a:spAutoFit/>
          </a:bodyPr>
          <a:lstStyle/>
          <a:p>
            <a:r>
              <a:rPr lang="fr-FR" b="1" dirty="0">
                <a:solidFill>
                  <a:srgbClr val="FF0000"/>
                </a:solidFill>
                <a:latin typeface="Arial Narrow" pitchFamily="34" charset="0"/>
              </a:rPr>
              <a:t>électroaimants</a:t>
            </a:r>
          </a:p>
        </p:txBody>
      </p:sp>
      <p:cxnSp>
        <p:nvCxnSpPr>
          <p:cNvPr id="12" name="Connecteur droit avec flèche 11"/>
          <p:cNvCxnSpPr>
            <a:stCxn id="16394" idx="1"/>
          </p:cNvCxnSpPr>
          <p:nvPr/>
        </p:nvCxnSpPr>
        <p:spPr>
          <a:xfrm flipH="1">
            <a:off x="6786563" y="2613025"/>
            <a:ext cx="357187" cy="673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2875" y="2286000"/>
            <a:ext cx="4500563" cy="10160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fr-FR" sz="2000" dirty="0">
                <a:latin typeface="Arial Narrow" pitchFamily="34" charset="0"/>
              </a:rPr>
              <a:t>En général on accélère:</a:t>
            </a:r>
          </a:p>
          <a:p>
            <a:pPr marL="342900" indent="-342900">
              <a:buFont typeface="Arial" pitchFamily="34" charset="0"/>
              <a:buChar char="•"/>
              <a:defRPr/>
            </a:pPr>
            <a:r>
              <a:rPr lang="fr-FR" sz="2000" dirty="0">
                <a:latin typeface="Arial Narrow" pitchFamily="34" charset="0"/>
              </a:rPr>
              <a:t>Des électrons e</a:t>
            </a:r>
            <a:r>
              <a:rPr lang="fr-FR" sz="2000" baseline="30000" dirty="0">
                <a:latin typeface="Arial Narrow" pitchFamily="34" charset="0"/>
              </a:rPr>
              <a:t>-</a:t>
            </a:r>
            <a:r>
              <a:rPr lang="fr-FR" sz="2000" dirty="0">
                <a:latin typeface="Arial Narrow" pitchFamily="34" charset="0"/>
              </a:rPr>
              <a:t> (antiélectrons e</a:t>
            </a:r>
            <a:r>
              <a:rPr lang="fr-FR" sz="2000" baseline="30000" dirty="0">
                <a:latin typeface="Arial Narrow" pitchFamily="34" charset="0"/>
              </a:rPr>
              <a:t>+</a:t>
            </a:r>
            <a:r>
              <a:rPr lang="fr-FR" sz="2000" dirty="0">
                <a:latin typeface="Arial Narrow" pitchFamily="34" charset="0"/>
              </a:rPr>
              <a:t>)</a:t>
            </a:r>
          </a:p>
          <a:p>
            <a:pPr marL="342900" indent="-342900">
              <a:buFont typeface="Arial" pitchFamily="34" charset="0"/>
              <a:buChar char="•"/>
              <a:defRPr/>
            </a:pPr>
            <a:r>
              <a:rPr lang="fr-FR" sz="2000" dirty="0">
                <a:latin typeface="Arial Narrow" pitchFamily="34" charset="0"/>
              </a:rPr>
              <a:t>Des protons p</a:t>
            </a:r>
            <a:r>
              <a:rPr lang="fr-FR" sz="2000" baseline="30000" dirty="0">
                <a:latin typeface="Arial Narrow" pitchFamily="34" charset="0"/>
              </a:rPr>
              <a:t>+</a:t>
            </a:r>
            <a:r>
              <a:rPr lang="fr-FR" sz="2000" dirty="0">
                <a:latin typeface="Arial Narrow" pitchFamily="34" charset="0"/>
              </a:rPr>
              <a:t> (</a:t>
            </a:r>
            <a:r>
              <a:rPr lang="fr-FR" sz="2000" dirty="0" err="1">
                <a:latin typeface="Arial Narrow" pitchFamily="34" charset="0"/>
              </a:rPr>
              <a:t>anti-protons</a:t>
            </a:r>
            <a:r>
              <a:rPr lang="fr-FR" sz="2000" dirty="0">
                <a:latin typeface="Arial Narrow" pitchFamily="34" charset="0"/>
              </a:rPr>
              <a:t> p</a:t>
            </a:r>
            <a:r>
              <a:rPr lang="fr-FR" sz="2000" baseline="30000" dirty="0">
                <a:latin typeface="Arial Narrow" pitchFamily="34" charset="0"/>
              </a:rPr>
              <a:t>-</a:t>
            </a:r>
            <a:r>
              <a:rPr lang="fr-FR" sz="2000" dirty="0">
                <a:latin typeface="Arial Narrow" pitchFamily="34" charset="0"/>
              </a:rPr>
              <a:t>)</a:t>
            </a:r>
          </a:p>
        </p:txBody>
      </p:sp>
      <p:sp>
        <p:nvSpPr>
          <p:cNvPr id="15" name="Espace réservé du numéro de diapositive 14"/>
          <p:cNvSpPr>
            <a:spLocks noGrp="1"/>
          </p:cNvSpPr>
          <p:nvPr>
            <p:ph type="sldNum" sz="quarter" idx="12"/>
          </p:nvPr>
        </p:nvSpPr>
        <p:spPr/>
        <p:txBody>
          <a:bodyPr/>
          <a:lstStyle/>
          <a:p>
            <a:pPr>
              <a:defRPr/>
            </a:pPr>
            <a:fld id="{4948B9FB-9D14-4A1F-81FB-072618C42B96}" type="slidenum">
              <a:rPr lang="fr-BE" smtClean="0"/>
              <a:pPr>
                <a:defRPr/>
              </a:pPr>
              <a:t>22</a:t>
            </a:fld>
            <a:endParaRPr lang="fr-BE" dirty="0"/>
          </a:p>
        </p:txBody>
      </p:sp>
      <p:sp>
        <p:nvSpPr>
          <p:cNvPr id="18" name="ZoneTexte 17"/>
          <p:cNvSpPr txBox="1"/>
          <p:nvPr/>
        </p:nvSpPr>
        <p:spPr>
          <a:xfrm>
            <a:off x="179388" y="3500438"/>
            <a:ext cx="3671887" cy="19399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fr-FR" sz="2400" dirty="0">
                <a:latin typeface="Arial Narrow" pitchFamily="34" charset="0"/>
              </a:rPr>
              <a:t>Principe: équivalence énergie-masse: E= </a:t>
            </a:r>
            <a:r>
              <a:rPr lang="fr-FR" sz="2400" dirty="0">
                <a:latin typeface="Symbol" pitchFamily="18" charset="2"/>
              </a:rPr>
              <a:t>g</a:t>
            </a:r>
            <a:r>
              <a:rPr lang="fr-FR" sz="2400" dirty="0"/>
              <a:t> </a:t>
            </a:r>
            <a:r>
              <a:rPr lang="fr-FR" sz="2400" dirty="0">
                <a:latin typeface="Arial Narrow" pitchFamily="34" charset="0"/>
              </a:rPr>
              <a:t>mc</a:t>
            </a:r>
            <a:r>
              <a:rPr lang="fr-FR" sz="2400" baseline="30000" dirty="0">
                <a:latin typeface="Arial Narrow" pitchFamily="34" charset="0"/>
              </a:rPr>
              <a:t>2</a:t>
            </a:r>
            <a:r>
              <a:rPr lang="fr-FR" sz="2400" dirty="0">
                <a:latin typeface="Arial Narrow" pitchFamily="34" charset="0"/>
              </a:rPr>
              <a:t>.</a:t>
            </a:r>
            <a:r>
              <a:rPr lang="fr-FR" sz="2400" baseline="30000" dirty="0">
                <a:latin typeface="Arial Narrow" pitchFamily="34" charset="0"/>
              </a:rPr>
              <a:t> </a:t>
            </a:r>
          </a:p>
          <a:p>
            <a:pPr algn="ctr">
              <a:defRPr/>
            </a:pPr>
            <a:r>
              <a:rPr lang="fr-FR" sz="2400" dirty="0">
                <a:latin typeface="Arial Narrow" pitchFamily="34" charset="0"/>
              </a:rPr>
              <a:t>Energie de l’accélérateur </a:t>
            </a:r>
            <a:r>
              <a:rPr lang="fr-FR" sz="2400" dirty="0">
                <a:latin typeface="Arial Narrow" pitchFamily="34" charset="0"/>
                <a:sym typeface="Symbol"/>
              </a:rPr>
              <a:t> création de nouvelles particules massives</a:t>
            </a:r>
            <a:r>
              <a:rPr lang="fr-FR" sz="2400" dirty="0">
                <a:latin typeface="Arial Narrow" pitchFamily="34" charset="0"/>
              </a:rPr>
              <a:t> </a:t>
            </a:r>
          </a:p>
        </p:txBody>
      </p:sp>
      <p:sp>
        <p:nvSpPr>
          <p:cNvPr id="19" name="Espace réservé de la date 18"/>
          <p:cNvSpPr>
            <a:spLocks noGrp="1"/>
          </p:cNvSpPr>
          <p:nvPr>
            <p:ph type="dt" sz="quarter" idx="10"/>
          </p:nvPr>
        </p:nvSpPr>
        <p:spPr/>
        <p:txBody>
          <a:bodyPr/>
          <a:lstStyle/>
          <a:p>
            <a:pPr>
              <a:defRPr/>
            </a:pPr>
            <a:r>
              <a:rPr lang="fr-FR" b="1" smtClean="0">
                <a:solidFill>
                  <a:srgbClr val="00B0F0"/>
                </a:solidFill>
              </a:rPr>
              <a:t>22/03/2013</a:t>
            </a:r>
            <a:endParaRPr lang="fr-FR" b="1" dirty="0">
              <a:solidFill>
                <a:srgbClr val="00B0F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95288" y="115888"/>
            <a:ext cx="2357437" cy="1143000"/>
          </a:xfrm>
        </p:spPr>
        <p:txBody>
          <a:bodyPr/>
          <a:lstStyle/>
          <a:p>
            <a:r>
              <a:rPr lang="en-US" dirty="0" smtClean="0">
                <a:solidFill>
                  <a:schemeClr val="accent1"/>
                </a:solidFill>
                <a:latin typeface="Arial Narrow" pitchFamily="34" charset="0"/>
              </a:rPr>
              <a:t>le LHC</a:t>
            </a:r>
            <a:endParaRPr lang="fr-FR" dirty="0" smtClean="0">
              <a:solidFill>
                <a:schemeClr val="accent1"/>
              </a:solidFill>
              <a:latin typeface="Arial Narrow" pitchFamily="34" charset="0"/>
            </a:endParaRPr>
          </a:p>
        </p:txBody>
      </p:sp>
      <p:sp>
        <p:nvSpPr>
          <p:cNvPr id="11267" name="Text Box 9"/>
          <p:cNvSpPr txBox="1">
            <a:spLocks noChangeArrowheads="1"/>
          </p:cNvSpPr>
          <p:nvPr/>
        </p:nvSpPr>
        <p:spPr bwMode="auto">
          <a:xfrm>
            <a:off x="107950" y="2500313"/>
            <a:ext cx="2808288" cy="2678112"/>
          </a:xfrm>
          <a:prstGeom prst="rect">
            <a:avLst/>
          </a:prstGeom>
          <a:noFill/>
          <a:ln w="9525">
            <a:noFill/>
            <a:miter lim="800000"/>
            <a:headEnd/>
            <a:tailEnd/>
          </a:ln>
        </p:spPr>
        <p:txBody>
          <a:bodyPr>
            <a:spAutoFit/>
          </a:bodyPr>
          <a:lstStyle/>
          <a:p>
            <a:r>
              <a:rPr lang="fr-FR" sz="2400" b="1" dirty="0">
                <a:solidFill>
                  <a:srgbClr val="FF0000"/>
                </a:solidFill>
                <a:latin typeface="Arial Narrow" pitchFamily="34" charset="0"/>
              </a:rPr>
              <a:t>2009/2010: démarrage du  LHC (Large Hadron </a:t>
            </a:r>
            <a:r>
              <a:rPr lang="fr-FR" sz="2400" b="1" dirty="0" err="1">
                <a:solidFill>
                  <a:srgbClr val="FF0000"/>
                </a:solidFill>
                <a:latin typeface="Arial Narrow" pitchFamily="34" charset="0"/>
              </a:rPr>
              <a:t>Collider</a:t>
            </a:r>
            <a:r>
              <a:rPr lang="fr-FR" sz="2400" b="1" dirty="0">
                <a:solidFill>
                  <a:srgbClr val="FF0000"/>
                </a:solidFill>
                <a:latin typeface="Arial Narrow" pitchFamily="34" charset="0"/>
              </a:rPr>
              <a:t>),  le plus puissant accélérateur du monde, à 50kms d’Annecy </a:t>
            </a:r>
          </a:p>
        </p:txBody>
      </p:sp>
      <p:sp>
        <p:nvSpPr>
          <p:cNvPr id="11268" name="Text Box 10"/>
          <p:cNvSpPr txBox="1">
            <a:spLocks noChangeArrowheads="1"/>
          </p:cNvSpPr>
          <p:nvPr/>
        </p:nvSpPr>
        <p:spPr bwMode="auto">
          <a:xfrm>
            <a:off x="323850" y="1341438"/>
            <a:ext cx="2422525" cy="830262"/>
          </a:xfrm>
          <a:prstGeom prst="rect">
            <a:avLst/>
          </a:prstGeom>
          <a:noFill/>
          <a:ln w="9525">
            <a:solidFill>
              <a:srgbClr val="EAEAEA"/>
            </a:solidFill>
            <a:miter lim="800000"/>
            <a:headEnd/>
            <a:tailEnd/>
          </a:ln>
        </p:spPr>
        <p:txBody>
          <a:bodyPr>
            <a:spAutoFit/>
          </a:bodyPr>
          <a:lstStyle/>
          <a:p>
            <a:r>
              <a:rPr lang="fr-FR" sz="1600" b="1" dirty="0"/>
              <a:t>Lieu : CERN</a:t>
            </a:r>
          </a:p>
          <a:p>
            <a:r>
              <a:rPr lang="fr-FR" sz="1600" b="1" dirty="0"/>
              <a:t>Profondeur : 100 m</a:t>
            </a:r>
          </a:p>
          <a:p>
            <a:r>
              <a:rPr lang="fr-FR" sz="1600" b="1" dirty="0" err="1"/>
              <a:t>Circonf</a:t>
            </a:r>
            <a:r>
              <a:rPr lang="en-US" sz="1600" b="1" dirty="0"/>
              <a:t>é</a:t>
            </a:r>
            <a:r>
              <a:rPr lang="fr-FR" sz="1600" b="1" dirty="0" err="1"/>
              <a:t>rence</a:t>
            </a:r>
            <a:r>
              <a:rPr lang="fr-FR" sz="1600" b="1" dirty="0"/>
              <a:t> : 27 km</a:t>
            </a:r>
          </a:p>
        </p:txBody>
      </p:sp>
      <p:pic>
        <p:nvPicPr>
          <p:cNvPr id="11269" name="Picture 4" descr="colliding_beam"/>
          <p:cNvPicPr>
            <a:picLocks noChangeArrowheads="1"/>
          </p:cNvPicPr>
          <p:nvPr/>
        </p:nvPicPr>
        <p:blipFill>
          <a:blip r:embed="rId3" cstate="print"/>
          <a:srcRect/>
          <a:stretch>
            <a:fillRect/>
          </a:stretch>
        </p:blipFill>
        <p:spPr bwMode="auto">
          <a:xfrm>
            <a:off x="3059113" y="4724400"/>
            <a:ext cx="5354637" cy="787400"/>
          </a:xfrm>
          <a:prstGeom prst="rect">
            <a:avLst/>
          </a:prstGeom>
          <a:noFill/>
          <a:ln w="9525">
            <a:noFill/>
            <a:miter lim="800000"/>
            <a:headEnd/>
            <a:tailEnd/>
          </a:ln>
        </p:spPr>
      </p:pic>
      <p:sp>
        <p:nvSpPr>
          <p:cNvPr id="12" name="Text Box 7"/>
          <p:cNvSpPr txBox="1">
            <a:spLocks noChangeArrowheads="1"/>
          </p:cNvSpPr>
          <p:nvPr/>
        </p:nvSpPr>
        <p:spPr bwMode="auto">
          <a:xfrm>
            <a:off x="3132138" y="5661025"/>
            <a:ext cx="5286375" cy="70802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a:solidFill>
                  <a:srgbClr val="0070C0"/>
                </a:solidFill>
              </a:rPr>
              <a:t>TeV</a:t>
            </a:r>
            <a:r>
              <a:rPr lang="fr-FR" sz="2000" b="1" dirty="0">
                <a:solidFill>
                  <a:srgbClr val="0070C0"/>
                </a:solidFill>
              </a:rPr>
              <a:t> (énergie équivalente à environ 14000 fois la masse du proton)</a:t>
            </a:r>
          </a:p>
        </p:txBody>
      </p:sp>
      <p:pic>
        <p:nvPicPr>
          <p:cNvPr id="11271" name="Picture 2" descr="LHC-OverallView"/>
          <p:cNvPicPr>
            <a:picLocks noChangeAspect="1" noChangeArrowheads="1"/>
          </p:cNvPicPr>
          <p:nvPr/>
        </p:nvPicPr>
        <p:blipFill>
          <a:blip r:embed="rId4" cstate="print"/>
          <a:srcRect t="8064"/>
          <a:stretch>
            <a:fillRect/>
          </a:stretch>
        </p:blipFill>
        <p:spPr bwMode="auto">
          <a:xfrm>
            <a:off x="2857500" y="428625"/>
            <a:ext cx="5772150" cy="4286250"/>
          </a:xfrm>
          <a:prstGeom prst="rect">
            <a:avLst/>
          </a:prstGeom>
          <a:noFill/>
          <a:ln w="9525">
            <a:noFill/>
            <a:miter lim="800000"/>
            <a:headEnd/>
            <a:tailEnd/>
          </a:ln>
        </p:spPr>
      </p:pic>
      <p:sp>
        <p:nvSpPr>
          <p:cNvPr id="11272" name="Text Box 4"/>
          <p:cNvSpPr txBox="1">
            <a:spLocks noChangeArrowheads="1"/>
          </p:cNvSpPr>
          <p:nvPr/>
        </p:nvSpPr>
        <p:spPr bwMode="auto">
          <a:xfrm>
            <a:off x="0" y="4149725"/>
            <a:ext cx="2643188" cy="400050"/>
          </a:xfrm>
          <a:prstGeom prst="rect">
            <a:avLst/>
          </a:prstGeom>
          <a:noFill/>
          <a:ln w="9525">
            <a:noFill/>
            <a:miter lim="800000"/>
            <a:headEnd/>
            <a:tailEnd/>
          </a:ln>
        </p:spPr>
        <p:txBody>
          <a:bodyPr>
            <a:spAutoFit/>
          </a:bodyPr>
          <a:lstStyle/>
          <a:p>
            <a:pPr marL="457200" indent="-457200"/>
            <a:r>
              <a:rPr lang="fr-FR" sz="2000" b="1" i="1">
                <a:solidFill>
                  <a:srgbClr val="FF0000"/>
                </a:solidFill>
              </a:rPr>
              <a:t>	</a:t>
            </a:r>
            <a:endParaRPr lang="fr-FR" sz="2400"/>
          </a:p>
        </p:txBody>
      </p:sp>
      <p:sp>
        <p:nvSpPr>
          <p:cNvPr id="9" name="Espace réservé de la date 8"/>
          <p:cNvSpPr>
            <a:spLocks noGrp="1"/>
          </p:cNvSpPr>
          <p:nvPr>
            <p:ph type="dt" sz="half" idx="10"/>
          </p:nvPr>
        </p:nvSpPr>
        <p:spPr>
          <a:xfrm>
            <a:off x="1938338" y="6356350"/>
            <a:ext cx="1337518" cy="365125"/>
          </a:xfrm>
        </p:spPr>
        <p:txBody>
          <a:bodyPr/>
          <a:lstStyle/>
          <a:p>
            <a:pPr>
              <a:defRPr/>
            </a:pPr>
            <a:r>
              <a:rPr lang="fr-FR" b="1" smtClean="0">
                <a:solidFill>
                  <a:srgbClr val="00B0F0"/>
                </a:solidFill>
              </a:rPr>
              <a:t>22/03/2013</a:t>
            </a:r>
            <a:endParaRPr lang="fr-FR" b="1" dirty="0">
              <a:solidFill>
                <a:srgbClr val="00B0F0"/>
              </a:solidFill>
            </a:endParaRPr>
          </a:p>
        </p:txBody>
      </p:sp>
      <p:sp>
        <p:nvSpPr>
          <p:cNvPr id="10" name="Espace réservé du numéro de diapositive 9"/>
          <p:cNvSpPr>
            <a:spLocks noGrp="1"/>
          </p:cNvSpPr>
          <p:nvPr>
            <p:ph type="sldNum" sz="quarter" idx="12"/>
          </p:nvPr>
        </p:nvSpPr>
        <p:spPr/>
        <p:txBody>
          <a:bodyPr/>
          <a:lstStyle/>
          <a:p>
            <a:pPr>
              <a:defRPr/>
            </a:pPr>
            <a:fld id="{4D50A5A0-8F69-4B03-82FA-7B4673F28336}" type="slidenum">
              <a:rPr lang="fr-FR" smtClean="0"/>
              <a:pPr>
                <a:defRPr/>
              </a:pPr>
              <a:t>23</a:t>
            </a:fld>
            <a:endParaRPr lang="fr-FR"/>
          </a:p>
        </p:txBody>
      </p:sp>
      <p:sp>
        <p:nvSpPr>
          <p:cNvPr id="11" name="Espace réservé du pied de page 10"/>
          <p:cNvSpPr>
            <a:spLocks noGrp="1"/>
          </p:cNvSpPr>
          <p:nvPr>
            <p:ph type="ftr" sz="quarter" idx="11"/>
          </p:nvPr>
        </p:nvSpPr>
        <p:spPr/>
        <p:txBody>
          <a:bodyPr/>
          <a:lstStyle/>
          <a:p>
            <a:pPr algn="l">
              <a:defRPr/>
            </a:pPr>
            <a:r>
              <a:rPr lang="fr-FR" b="1" smtClean="0">
                <a:solidFill>
                  <a:srgbClr val="FF0000"/>
                </a:solidFill>
              </a:rPr>
              <a:t>Visite Tours</a:t>
            </a:r>
            <a:endParaRPr lang="fr-FR" b="1"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p:txBody>
          <a:bodyPr/>
          <a:lstStyle/>
          <a:p>
            <a:r>
              <a:rPr lang="en-US" smtClean="0">
                <a:solidFill>
                  <a:srgbClr val="FF0000"/>
                </a:solidFill>
              </a:rPr>
              <a:t>le LHC (2)</a:t>
            </a:r>
            <a:endParaRPr lang="fr-FR" smtClean="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b="1" smtClean="0">
                <a:solidFill>
                  <a:srgbClr val="00B0F0"/>
                </a:solidFill>
              </a:rPr>
              <a:t>Visite Tours</a:t>
            </a:r>
            <a:endParaRPr lang="fr-FR" b="1" dirty="0">
              <a:solidFill>
                <a:srgbClr val="00B0F0"/>
              </a:solidFill>
            </a:endParaRPr>
          </a:p>
        </p:txBody>
      </p:sp>
      <p:sp>
        <p:nvSpPr>
          <p:cNvPr id="5" name="Espace réservé du numéro de diapositive 4"/>
          <p:cNvSpPr>
            <a:spLocks noGrp="1"/>
          </p:cNvSpPr>
          <p:nvPr>
            <p:ph type="sldNum" sz="quarter" idx="12"/>
          </p:nvPr>
        </p:nvSpPr>
        <p:spPr/>
        <p:txBody>
          <a:bodyPr/>
          <a:lstStyle/>
          <a:p>
            <a:pPr>
              <a:defRPr/>
            </a:pPr>
            <a:fld id="{F42A250A-AD1A-46B9-BDB1-DC8B26B24C53}" type="slidenum">
              <a:rPr lang="fr-FR" smtClean="0"/>
              <a:pPr>
                <a:defRPr/>
              </a:pPr>
              <a:t>24</a:t>
            </a:fld>
            <a:endParaRPr lang="fr-FR" dirty="0"/>
          </a:p>
        </p:txBody>
      </p:sp>
      <p:pic>
        <p:nvPicPr>
          <p:cNvPr id="1843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85900" y="1484313"/>
            <a:ext cx="6270625" cy="4703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8" name="Line 4"/>
          <p:cNvSpPr>
            <a:spLocks noChangeShapeType="1"/>
          </p:cNvSpPr>
          <p:nvPr/>
        </p:nvSpPr>
        <p:spPr bwMode="auto">
          <a:xfrm flipV="1">
            <a:off x="2476500" y="3200400"/>
            <a:ext cx="3952875" cy="1438275"/>
          </a:xfrm>
          <a:prstGeom prst="line">
            <a:avLst/>
          </a:prstGeom>
          <a:noFill/>
          <a:ln w="28575">
            <a:solidFill>
              <a:srgbClr val="FF66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fr-FR"/>
          </a:p>
        </p:txBody>
      </p:sp>
      <p:sp>
        <p:nvSpPr>
          <p:cNvPr id="18439" name="Text Box 5"/>
          <p:cNvSpPr txBox="1">
            <a:spLocks noChangeArrowheads="1"/>
          </p:cNvSpPr>
          <p:nvPr/>
        </p:nvSpPr>
        <p:spPr bwMode="auto">
          <a:xfrm rot="-1056231">
            <a:off x="4106863" y="3536950"/>
            <a:ext cx="6699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600" b="1">
                <a:solidFill>
                  <a:srgbClr val="FF9933"/>
                </a:solidFill>
              </a:rPr>
              <a:t>9 KM</a:t>
            </a:r>
          </a:p>
        </p:txBody>
      </p:sp>
      <p:grpSp>
        <p:nvGrpSpPr>
          <p:cNvPr id="18440" name="Groupe 7"/>
          <p:cNvGrpSpPr>
            <a:grpSpLocks/>
          </p:cNvGrpSpPr>
          <p:nvPr/>
        </p:nvGrpSpPr>
        <p:grpSpPr bwMode="auto">
          <a:xfrm>
            <a:off x="125413" y="71438"/>
            <a:ext cx="1155700" cy="6715125"/>
            <a:chOff x="125413" y="71438"/>
            <a:chExt cx="1156490" cy="6715125"/>
          </a:xfrm>
        </p:grpSpPr>
        <p:pic>
          <p:nvPicPr>
            <p:cNvPr id="18446" name="Image 3" descr="Courbe.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413" y="71438"/>
              <a:ext cx="928687" cy="671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7" name="Image 10" descr="logolapp.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1472" y="6286520"/>
              <a:ext cx="710431" cy="420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441" name="ZoneTexte 11"/>
          <p:cNvSpPr txBox="1">
            <a:spLocks noChangeArrowheads="1"/>
          </p:cNvSpPr>
          <p:nvPr/>
        </p:nvSpPr>
        <p:spPr bwMode="auto">
          <a:xfrm>
            <a:off x="1857375" y="2071688"/>
            <a:ext cx="11461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solidFill>
                  <a:srgbClr val="FFFF00"/>
                </a:solidFill>
              </a:rPr>
              <a:t>LEP/LHC</a:t>
            </a:r>
            <a:endParaRPr lang="fr-FR">
              <a:solidFill>
                <a:srgbClr val="FFFF00"/>
              </a:solidFill>
            </a:endParaRPr>
          </a:p>
        </p:txBody>
      </p:sp>
      <p:cxnSp>
        <p:nvCxnSpPr>
          <p:cNvPr id="14" name="Connecteur droit avec flèche 13"/>
          <p:cNvCxnSpPr/>
          <p:nvPr/>
        </p:nvCxnSpPr>
        <p:spPr>
          <a:xfrm rot="16200000" flipH="1">
            <a:off x="2678907" y="2464593"/>
            <a:ext cx="571500" cy="50006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443" name="ZoneTexte 14"/>
          <p:cNvSpPr txBox="1">
            <a:spLocks noChangeArrowheads="1"/>
          </p:cNvSpPr>
          <p:nvPr/>
        </p:nvSpPr>
        <p:spPr bwMode="auto">
          <a:xfrm>
            <a:off x="5715000" y="3571875"/>
            <a:ext cx="6461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solidFill>
                  <a:srgbClr val="FFFF00"/>
                </a:solidFill>
              </a:rPr>
              <a:t>SPS</a:t>
            </a:r>
            <a:endParaRPr lang="fr-FR">
              <a:solidFill>
                <a:srgbClr val="FFFF00"/>
              </a:solidFill>
            </a:endParaRPr>
          </a:p>
        </p:txBody>
      </p:sp>
      <p:cxnSp>
        <p:nvCxnSpPr>
          <p:cNvPr id="16" name="Connecteur droit avec flèche 15"/>
          <p:cNvCxnSpPr/>
          <p:nvPr/>
        </p:nvCxnSpPr>
        <p:spPr>
          <a:xfrm rot="5400000">
            <a:off x="5750719" y="3893344"/>
            <a:ext cx="357188" cy="28575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Espace réservé de la date 16"/>
          <p:cNvSpPr>
            <a:spLocks noGrp="1"/>
          </p:cNvSpPr>
          <p:nvPr>
            <p:ph type="dt" sz="quarter" idx="10"/>
          </p:nvPr>
        </p:nvSpPr>
        <p:spPr/>
        <p:txBody>
          <a:bodyPr/>
          <a:lstStyle/>
          <a:p>
            <a:pPr>
              <a:defRPr/>
            </a:pPr>
            <a:r>
              <a:rPr lang="fr-FR" b="1" smtClean="0">
                <a:solidFill>
                  <a:srgbClr val="FF0000"/>
                </a:solidFill>
              </a:rPr>
              <a:t>22/03/2013</a:t>
            </a:r>
            <a:endParaRPr lang="fr-FR" b="1" dirty="0">
              <a:solidFill>
                <a:srgbClr val="FF000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0504028_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0548938"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9"/>
          <p:cNvSpPr>
            <a:spLocks noChangeArrowheads="1"/>
          </p:cNvSpPr>
          <p:nvPr/>
        </p:nvSpPr>
        <p:spPr bwMode="auto">
          <a:xfrm>
            <a:off x="7216775" y="6491288"/>
            <a:ext cx="19272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p>
            <a:r>
              <a:rPr lang="en-US">
                <a:latin typeface="Arial Unicode MS" pitchFamily="34" charset="-128"/>
              </a:rPr>
              <a:t>©CERN, Geneva</a:t>
            </a:r>
            <a:endParaRPr lang="fr-FR">
              <a:latin typeface="Arial Unicode MS" pitchFamily="34" charset="-128"/>
            </a:endParaRPr>
          </a:p>
        </p:txBody>
      </p:sp>
      <p:sp>
        <p:nvSpPr>
          <p:cNvPr id="4" name="Espace réservé du numéro de diapositive 3"/>
          <p:cNvSpPr>
            <a:spLocks noGrp="1"/>
          </p:cNvSpPr>
          <p:nvPr>
            <p:ph type="sldNum" sz="quarter" idx="12"/>
          </p:nvPr>
        </p:nvSpPr>
        <p:spPr/>
        <p:txBody>
          <a:bodyPr/>
          <a:lstStyle/>
          <a:p>
            <a:pPr>
              <a:defRPr/>
            </a:pPr>
            <a:fld id="{6BC586ED-5B67-4209-9371-26390DEC34D4}" type="slidenum">
              <a:rPr lang="fr-BE" smtClean="0"/>
              <a:pPr>
                <a:defRPr/>
              </a:pPr>
              <a:t>25</a:t>
            </a:fld>
            <a:endParaRPr lang="fr-BE"/>
          </a:p>
        </p:txBody>
      </p:sp>
      <p:sp>
        <p:nvSpPr>
          <p:cNvPr id="5" name="Espace réservé du pied de page 4"/>
          <p:cNvSpPr>
            <a:spLocks noGrp="1"/>
          </p:cNvSpPr>
          <p:nvPr>
            <p:ph type="ftr" sz="quarter" idx="11"/>
          </p:nvPr>
        </p:nvSpPr>
        <p:spPr/>
        <p:txBody>
          <a:bodyPr/>
          <a:lstStyle/>
          <a:p>
            <a:pPr>
              <a:defRPr/>
            </a:pPr>
            <a:r>
              <a:rPr lang="fr-FR" b="1" smtClean="0">
                <a:solidFill>
                  <a:srgbClr val="00B0F0"/>
                </a:solidFill>
              </a:rPr>
              <a:t>Visite Tours</a:t>
            </a:r>
            <a:endParaRPr lang="fr-BE" b="1">
              <a:solidFill>
                <a:srgbClr val="00B0F0"/>
              </a:solidFill>
            </a:endParaRPr>
          </a:p>
        </p:txBody>
      </p:sp>
      <p:sp>
        <p:nvSpPr>
          <p:cNvPr id="6" name="Espace réservé de la date 5"/>
          <p:cNvSpPr>
            <a:spLocks noGrp="1"/>
          </p:cNvSpPr>
          <p:nvPr>
            <p:ph type="dt" sz="quarter" idx="10"/>
          </p:nvPr>
        </p:nvSpPr>
        <p:spPr/>
        <p:txBody>
          <a:bodyPr/>
          <a:lstStyle/>
          <a:p>
            <a:pPr>
              <a:defRPr/>
            </a:pPr>
            <a:r>
              <a:rPr lang="fr-FR" b="1" smtClean="0">
                <a:solidFill>
                  <a:srgbClr val="FF0000"/>
                </a:solidFill>
              </a:rPr>
              <a:t>22/03/2013</a:t>
            </a:r>
            <a:endParaRPr lang="fr-FR" b="1">
              <a:solidFill>
                <a:srgbClr val="FF0000"/>
              </a:solidFill>
            </a:endParaRPr>
          </a:p>
        </p:txBody>
      </p:sp>
    </p:spTree>
  </p:cSld>
  <p:clrMapOvr>
    <a:masterClrMapping/>
  </p:clrMapOvr>
  <p:transition advClick="0" advTm="6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2"/>
          </p:nvPr>
        </p:nvSpPr>
        <p:spPr>
          <a:xfrm>
            <a:off x="1938338" y="6356350"/>
            <a:ext cx="1062037" cy="365125"/>
          </a:xfrm>
        </p:spPr>
        <p:txBody>
          <a:bodyPr/>
          <a:lstStyle/>
          <a:p>
            <a:pPr algn="l">
              <a:defRPr/>
            </a:pPr>
            <a:fld id="{8B8B8893-CFE4-4893-8999-6A25D02A723B}" type="slidenum">
              <a:rPr lang="en-US" altLang="en-US"/>
              <a:pPr algn="l">
                <a:defRPr/>
              </a:pPr>
              <a:t>26</a:t>
            </a:fld>
            <a:endParaRPr lang="en-US" altLang="en-US"/>
          </a:p>
        </p:txBody>
      </p:sp>
      <p:pic>
        <p:nvPicPr>
          <p:cNvPr id="20483" name="Picture 1027" descr="collisi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3988" y="285750"/>
            <a:ext cx="8990012" cy="630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re 1"/>
          <p:cNvSpPr txBox="1">
            <a:spLocks/>
          </p:cNvSpPr>
          <p:nvPr/>
        </p:nvSpPr>
        <p:spPr>
          <a:xfrm>
            <a:off x="571500" y="0"/>
            <a:ext cx="8572500" cy="1143000"/>
          </a:xfrm>
          <a:prstGeom prst="rect">
            <a:avLst/>
          </a:prstGeom>
        </p:spPr>
        <p:txBody>
          <a:bodyPr>
            <a:normAutofit fontScale="97500"/>
          </a:bodyPr>
          <a:lstStyle/>
          <a:p>
            <a:pPr algn="ctr" fontAlgn="auto">
              <a:spcAft>
                <a:spcPts val="0"/>
              </a:spcAft>
              <a:defRPr/>
            </a:pPr>
            <a:r>
              <a:rPr lang="en-US" sz="4400" dirty="0">
                <a:solidFill>
                  <a:srgbClr val="FF0000"/>
                </a:solidFill>
                <a:latin typeface="+mj-lt"/>
                <a:ea typeface="+mj-ea"/>
                <a:cs typeface="+mj-cs"/>
              </a:rPr>
              <a:t>Un </a:t>
            </a:r>
            <a:r>
              <a:rPr lang="en-US" sz="4400" dirty="0" err="1">
                <a:solidFill>
                  <a:srgbClr val="FF0000"/>
                </a:solidFill>
                <a:latin typeface="+mj-lt"/>
                <a:ea typeface="+mj-ea"/>
                <a:cs typeface="+mj-cs"/>
              </a:rPr>
              <a:t>détecteur</a:t>
            </a:r>
            <a:endParaRPr lang="fr-FR" sz="4400" dirty="0">
              <a:solidFill>
                <a:srgbClr val="FF0000"/>
              </a:solidFill>
              <a:latin typeface="+mj-lt"/>
              <a:ea typeface="+mj-ea"/>
              <a:cs typeface="+mj-cs"/>
            </a:endParaRPr>
          </a:p>
        </p:txBody>
      </p:sp>
      <p:pic>
        <p:nvPicPr>
          <p:cNvPr id="20485" name="Image 5" descr="logolapp.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1500" y="6286500"/>
            <a:ext cx="709613"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t>Visite Tours</a:t>
            </a:r>
            <a:endParaRPr lang="fr-FR" dirty="0"/>
          </a:p>
        </p:txBody>
      </p:sp>
      <p:sp>
        <p:nvSpPr>
          <p:cNvPr id="9" name="Ellipse 8"/>
          <p:cNvSpPr/>
          <p:nvPr/>
        </p:nvSpPr>
        <p:spPr>
          <a:xfrm>
            <a:off x="6858000" y="3214688"/>
            <a:ext cx="428625" cy="42862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488" name="ZoneTexte 7"/>
          <p:cNvSpPr txBox="1">
            <a:spLocks noChangeArrowheads="1"/>
          </p:cNvSpPr>
          <p:nvPr/>
        </p:nvSpPr>
        <p:spPr bwMode="auto">
          <a:xfrm>
            <a:off x="6858000" y="3214688"/>
            <a:ext cx="3492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400" b="1"/>
              <a:t>p</a:t>
            </a:r>
          </a:p>
        </p:txBody>
      </p:sp>
      <p:sp>
        <p:nvSpPr>
          <p:cNvPr id="10" name="Ellipse 9"/>
          <p:cNvSpPr/>
          <p:nvPr/>
        </p:nvSpPr>
        <p:spPr>
          <a:xfrm>
            <a:off x="1643063" y="3214688"/>
            <a:ext cx="428625" cy="42862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490" name="ZoneTexte 10"/>
          <p:cNvSpPr txBox="1">
            <a:spLocks noChangeArrowheads="1"/>
          </p:cNvSpPr>
          <p:nvPr/>
        </p:nvSpPr>
        <p:spPr bwMode="auto">
          <a:xfrm>
            <a:off x="1643063" y="3214688"/>
            <a:ext cx="3492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400" b="1"/>
              <a:t>p</a:t>
            </a:r>
          </a:p>
        </p:txBody>
      </p:sp>
      <p:sp>
        <p:nvSpPr>
          <p:cNvPr id="12" name="ZoneTexte 11"/>
          <p:cNvSpPr txBox="1"/>
          <p:nvPr/>
        </p:nvSpPr>
        <p:spPr>
          <a:xfrm>
            <a:off x="6429375" y="3857625"/>
            <a:ext cx="1338263" cy="800100"/>
          </a:xfrm>
          <a:prstGeom prst="rect">
            <a:avLst/>
          </a:prstGeom>
          <a:solidFill>
            <a:schemeClr val="bg1">
              <a:lumMod val="85000"/>
            </a:schemeClr>
          </a:solidFill>
        </p:spPr>
        <p:txBody>
          <a:bodyPr wrap="none">
            <a:spAutoFit/>
          </a:bodyPr>
          <a:lstStyle/>
          <a:p>
            <a:pPr>
              <a:defRPr/>
            </a:pPr>
            <a:r>
              <a:rPr lang="fr-FR" sz="2800" dirty="0">
                <a:latin typeface="Arial" charset="0"/>
                <a:cs typeface="Arial" charset="0"/>
              </a:rPr>
              <a:t>Proton  </a:t>
            </a:r>
          </a:p>
          <a:p>
            <a:pPr>
              <a:defRPr/>
            </a:pPr>
            <a:endParaRPr lang="fr-FR" dirty="0">
              <a:latin typeface="Arial" charset="0"/>
              <a:cs typeface="Arial" charset="0"/>
            </a:endParaRPr>
          </a:p>
        </p:txBody>
      </p:sp>
      <p:sp>
        <p:nvSpPr>
          <p:cNvPr id="13" name="ZoneTexte 12"/>
          <p:cNvSpPr txBox="1"/>
          <p:nvPr/>
        </p:nvSpPr>
        <p:spPr>
          <a:xfrm>
            <a:off x="1214438" y="3786188"/>
            <a:ext cx="1419225" cy="800100"/>
          </a:xfrm>
          <a:prstGeom prst="rect">
            <a:avLst/>
          </a:prstGeom>
          <a:solidFill>
            <a:schemeClr val="bg1">
              <a:lumMod val="85000"/>
            </a:schemeClr>
          </a:solidFill>
        </p:spPr>
        <p:txBody>
          <a:bodyPr wrap="none">
            <a:spAutoFit/>
          </a:bodyPr>
          <a:lstStyle/>
          <a:p>
            <a:pPr>
              <a:defRPr/>
            </a:pPr>
            <a:r>
              <a:rPr lang="fr-FR" sz="2800" dirty="0">
                <a:latin typeface="Arial" charset="0"/>
                <a:cs typeface="Arial" charset="0"/>
              </a:rPr>
              <a:t>Proton   </a:t>
            </a:r>
          </a:p>
          <a:p>
            <a:pPr>
              <a:defRPr/>
            </a:pPr>
            <a:endParaRPr lang="fr-FR" dirty="0">
              <a:latin typeface="Arial" charset="0"/>
              <a:cs typeface="Arial" charset="0"/>
            </a:endParaRPr>
          </a:p>
        </p:txBody>
      </p:sp>
      <p:grpSp>
        <p:nvGrpSpPr>
          <p:cNvPr id="20493" name="Group 4"/>
          <p:cNvGrpSpPr>
            <a:grpSpLocks/>
          </p:cNvGrpSpPr>
          <p:nvPr/>
        </p:nvGrpSpPr>
        <p:grpSpPr bwMode="auto">
          <a:xfrm>
            <a:off x="2319338" y="2928938"/>
            <a:ext cx="4068762" cy="1057275"/>
            <a:chOff x="3659" y="3805"/>
            <a:chExt cx="2107" cy="837"/>
          </a:xfrm>
        </p:grpSpPr>
        <p:grpSp>
          <p:nvGrpSpPr>
            <p:cNvPr id="20499" name="Group 5"/>
            <p:cNvGrpSpPr>
              <a:grpSpLocks/>
            </p:cNvGrpSpPr>
            <p:nvPr/>
          </p:nvGrpSpPr>
          <p:grpSpPr bwMode="auto">
            <a:xfrm flipH="1">
              <a:off x="3825" y="4301"/>
              <a:ext cx="809" cy="0"/>
              <a:chOff x="8096" y="4470"/>
              <a:chExt cx="5443" cy="0"/>
            </a:xfrm>
          </p:grpSpPr>
          <p:sp>
            <p:nvSpPr>
              <p:cNvPr id="20734" name="Line 6"/>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5" name="Line 7"/>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6" name="Line 8"/>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7" name="Line 9"/>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00" name="Group 10"/>
            <p:cNvGrpSpPr>
              <a:grpSpLocks/>
            </p:cNvGrpSpPr>
            <p:nvPr/>
          </p:nvGrpSpPr>
          <p:grpSpPr bwMode="auto">
            <a:xfrm>
              <a:off x="4797" y="4093"/>
              <a:ext cx="809" cy="0"/>
              <a:chOff x="8096" y="4470"/>
              <a:chExt cx="5443" cy="0"/>
            </a:xfrm>
          </p:grpSpPr>
          <p:sp>
            <p:nvSpPr>
              <p:cNvPr id="20730" name="Line 11"/>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1" name="Line 12"/>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2" name="Line 13"/>
              <p:cNvSpPr>
                <a:spLocks noChangeShapeType="1"/>
              </p:cNvSpPr>
              <p:nvPr/>
            </p:nvSpPr>
            <p:spPr bwMode="auto">
              <a:xfrm>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3" name="Line 14"/>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sp>
          <p:nvSpPr>
            <p:cNvPr id="17" name="Oval 15"/>
            <p:cNvSpPr>
              <a:spLocks noChangeArrowheads="1"/>
            </p:cNvSpPr>
            <p:nvPr/>
          </p:nvSpPr>
          <p:spPr bwMode="auto">
            <a:xfrm>
              <a:off x="4483" y="3805"/>
              <a:ext cx="298" cy="496"/>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latin typeface="Arial" charset="0"/>
                <a:cs typeface="Arial" charset="0"/>
              </a:endParaRPr>
            </a:p>
          </p:txBody>
        </p:sp>
        <p:grpSp>
          <p:nvGrpSpPr>
            <p:cNvPr id="20502" name="Group 16"/>
            <p:cNvGrpSpPr>
              <a:grpSpLocks/>
            </p:cNvGrpSpPr>
            <p:nvPr/>
          </p:nvGrpSpPr>
          <p:grpSpPr bwMode="auto">
            <a:xfrm rot="-681839">
              <a:off x="4587" y="3943"/>
              <a:ext cx="65" cy="51"/>
              <a:chOff x="0" y="6512"/>
              <a:chExt cx="21386" cy="6122"/>
            </a:xfrm>
          </p:grpSpPr>
          <p:grpSp>
            <p:nvGrpSpPr>
              <p:cNvPr id="20700" name="Group 17"/>
              <p:cNvGrpSpPr>
                <a:grpSpLocks/>
              </p:cNvGrpSpPr>
              <p:nvPr/>
            </p:nvGrpSpPr>
            <p:grpSpPr bwMode="auto">
              <a:xfrm>
                <a:off x="8595" y="6512"/>
                <a:ext cx="4309" cy="6122"/>
                <a:chOff x="8595" y="6512"/>
                <a:chExt cx="4309" cy="6122"/>
              </a:xfrm>
            </p:grpSpPr>
            <p:sp>
              <p:nvSpPr>
                <p:cNvPr id="20725" name="Arc 1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6" name="Arc 1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7" name="Arc 2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8" name="Arc 2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9" name="Line 2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1" name="Group 23"/>
              <p:cNvGrpSpPr>
                <a:grpSpLocks/>
              </p:cNvGrpSpPr>
              <p:nvPr/>
            </p:nvGrpSpPr>
            <p:grpSpPr bwMode="auto">
              <a:xfrm>
                <a:off x="12768" y="6512"/>
                <a:ext cx="4309" cy="6122"/>
                <a:chOff x="8595" y="6512"/>
                <a:chExt cx="4309" cy="6122"/>
              </a:xfrm>
            </p:grpSpPr>
            <p:sp>
              <p:nvSpPr>
                <p:cNvPr id="20720" name="Arc 2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1" name="Arc 2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2" name="Arc 2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3" name="Arc 2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4" name="Line 2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2" name="Group 29"/>
              <p:cNvGrpSpPr>
                <a:grpSpLocks/>
              </p:cNvGrpSpPr>
              <p:nvPr/>
            </p:nvGrpSpPr>
            <p:grpSpPr bwMode="auto">
              <a:xfrm>
                <a:off x="4377" y="6512"/>
                <a:ext cx="4309" cy="6122"/>
                <a:chOff x="8595" y="6512"/>
                <a:chExt cx="4309" cy="6122"/>
              </a:xfrm>
            </p:grpSpPr>
            <p:sp>
              <p:nvSpPr>
                <p:cNvPr id="20715" name="Arc 3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6" name="Arc 3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7" name="Arc 3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8" name="Arc 3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9" name="Line 3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3" name="Group 35"/>
              <p:cNvGrpSpPr>
                <a:grpSpLocks/>
              </p:cNvGrpSpPr>
              <p:nvPr/>
            </p:nvGrpSpPr>
            <p:grpSpPr bwMode="auto">
              <a:xfrm>
                <a:off x="0" y="6512"/>
                <a:ext cx="4309" cy="6122"/>
                <a:chOff x="8595" y="6512"/>
                <a:chExt cx="4309" cy="6122"/>
              </a:xfrm>
            </p:grpSpPr>
            <p:sp>
              <p:nvSpPr>
                <p:cNvPr id="20710" name="Arc 3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1" name="Arc 3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2" name="Arc 3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3" name="Arc 3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4" name="Line 4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4" name="Group 41"/>
              <p:cNvGrpSpPr>
                <a:grpSpLocks/>
              </p:cNvGrpSpPr>
              <p:nvPr/>
            </p:nvGrpSpPr>
            <p:grpSpPr bwMode="auto">
              <a:xfrm>
                <a:off x="17077" y="6512"/>
                <a:ext cx="4309" cy="6122"/>
                <a:chOff x="8595" y="6512"/>
                <a:chExt cx="4309" cy="6122"/>
              </a:xfrm>
            </p:grpSpPr>
            <p:sp>
              <p:nvSpPr>
                <p:cNvPr id="20705" name="Arc 4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6" name="Arc 4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7" name="Arc 4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8" name="Arc 4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9" name="Line 4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3" name="Group 47"/>
            <p:cNvGrpSpPr>
              <a:grpSpLocks/>
            </p:cNvGrpSpPr>
            <p:nvPr/>
          </p:nvGrpSpPr>
          <p:grpSpPr bwMode="auto">
            <a:xfrm rot="-4434957">
              <a:off x="4639" y="4045"/>
              <a:ext cx="108" cy="31"/>
              <a:chOff x="0" y="6512"/>
              <a:chExt cx="21386" cy="6122"/>
            </a:xfrm>
          </p:grpSpPr>
          <p:grpSp>
            <p:nvGrpSpPr>
              <p:cNvPr id="20670" name="Group 48"/>
              <p:cNvGrpSpPr>
                <a:grpSpLocks/>
              </p:cNvGrpSpPr>
              <p:nvPr/>
            </p:nvGrpSpPr>
            <p:grpSpPr bwMode="auto">
              <a:xfrm>
                <a:off x="8595" y="6512"/>
                <a:ext cx="4309" cy="6122"/>
                <a:chOff x="8595" y="6512"/>
                <a:chExt cx="4309" cy="6122"/>
              </a:xfrm>
            </p:grpSpPr>
            <p:sp>
              <p:nvSpPr>
                <p:cNvPr id="20695" name="Arc 49"/>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6" name="Arc 50"/>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7" name="Arc 51"/>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8" name="Arc 52"/>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9" name="Line 53"/>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1" name="Group 54"/>
              <p:cNvGrpSpPr>
                <a:grpSpLocks/>
              </p:cNvGrpSpPr>
              <p:nvPr/>
            </p:nvGrpSpPr>
            <p:grpSpPr bwMode="auto">
              <a:xfrm>
                <a:off x="12768" y="6512"/>
                <a:ext cx="4309" cy="6122"/>
                <a:chOff x="8595" y="6512"/>
                <a:chExt cx="4309" cy="6122"/>
              </a:xfrm>
            </p:grpSpPr>
            <p:sp>
              <p:nvSpPr>
                <p:cNvPr id="20690" name="Arc 55"/>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1" name="Arc 56"/>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2" name="Arc 57"/>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3" name="Arc 58"/>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4" name="Line 59"/>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2" name="Group 60"/>
              <p:cNvGrpSpPr>
                <a:grpSpLocks/>
              </p:cNvGrpSpPr>
              <p:nvPr/>
            </p:nvGrpSpPr>
            <p:grpSpPr bwMode="auto">
              <a:xfrm>
                <a:off x="4377" y="6512"/>
                <a:ext cx="4309" cy="6122"/>
                <a:chOff x="8595" y="6512"/>
                <a:chExt cx="4309" cy="6122"/>
              </a:xfrm>
            </p:grpSpPr>
            <p:sp>
              <p:nvSpPr>
                <p:cNvPr id="20685" name="Arc 61"/>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6" name="Arc 62"/>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7" name="Arc 63"/>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8" name="Arc 64"/>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9" name="Line 65"/>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3" name="Group 66"/>
              <p:cNvGrpSpPr>
                <a:grpSpLocks/>
              </p:cNvGrpSpPr>
              <p:nvPr/>
            </p:nvGrpSpPr>
            <p:grpSpPr bwMode="auto">
              <a:xfrm>
                <a:off x="0" y="6512"/>
                <a:ext cx="4309" cy="6122"/>
                <a:chOff x="8595" y="6512"/>
                <a:chExt cx="4309" cy="6122"/>
              </a:xfrm>
            </p:grpSpPr>
            <p:sp>
              <p:nvSpPr>
                <p:cNvPr id="20680" name="Arc 67"/>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1" name="Arc 68"/>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2" name="Arc 69"/>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3" name="Arc 70"/>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4" name="Line 71"/>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4" name="Group 72"/>
              <p:cNvGrpSpPr>
                <a:grpSpLocks/>
              </p:cNvGrpSpPr>
              <p:nvPr/>
            </p:nvGrpSpPr>
            <p:grpSpPr bwMode="auto">
              <a:xfrm>
                <a:off x="17077" y="6512"/>
                <a:ext cx="4309" cy="6122"/>
                <a:chOff x="8595" y="6512"/>
                <a:chExt cx="4309" cy="6122"/>
              </a:xfrm>
            </p:grpSpPr>
            <p:sp>
              <p:nvSpPr>
                <p:cNvPr id="20675" name="Arc 73"/>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6" name="Arc 74"/>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7" name="Arc 75"/>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8" name="Arc 76"/>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9" name="Line 77"/>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4" name="Group 78"/>
            <p:cNvGrpSpPr>
              <a:grpSpLocks/>
            </p:cNvGrpSpPr>
            <p:nvPr/>
          </p:nvGrpSpPr>
          <p:grpSpPr bwMode="auto">
            <a:xfrm rot="3858794">
              <a:off x="4530" y="4087"/>
              <a:ext cx="108" cy="48"/>
              <a:chOff x="0" y="6512"/>
              <a:chExt cx="21386" cy="6122"/>
            </a:xfrm>
          </p:grpSpPr>
          <p:grpSp>
            <p:nvGrpSpPr>
              <p:cNvPr id="20640" name="Group 79"/>
              <p:cNvGrpSpPr>
                <a:grpSpLocks/>
              </p:cNvGrpSpPr>
              <p:nvPr/>
            </p:nvGrpSpPr>
            <p:grpSpPr bwMode="auto">
              <a:xfrm>
                <a:off x="8595" y="6512"/>
                <a:ext cx="4309" cy="6122"/>
                <a:chOff x="8595" y="6512"/>
                <a:chExt cx="4309" cy="6122"/>
              </a:xfrm>
            </p:grpSpPr>
            <p:sp>
              <p:nvSpPr>
                <p:cNvPr id="20665" name="Arc 8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6" name="Arc 8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7" name="Arc 8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8" name="Arc 8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9" name="Line 8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1" name="Group 85"/>
              <p:cNvGrpSpPr>
                <a:grpSpLocks/>
              </p:cNvGrpSpPr>
              <p:nvPr/>
            </p:nvGrpSpPr>
            <p:grpSpPr bwMode="auto">
              <a:xfrm>
                <a:off x="12768" y="6512"/>
                <a:ext cx="4309" cy="6122"/>
                <a:chOff x="8595" y="6512"/>
                <a:chExt cx="4309" cy="6122"/>
              </a:xfrm>
            </p:grpSpPr>
            <p:sp>
              <p:nvSpPr>
                <p:cNvPr id="20660" name="Arc 8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1" name="Arc 8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2" name="Arc 8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3" name="Arc 8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4" name="Line 9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2" name="Group 91"/>
              <p:cNvGrpSpPr>
                <a:grpSpLocks/>
              </p:cNvGrpSpPr>
              <p:nvPr/>
            </p:nvGrpSpPr>
            <p:grpSpPr bwMode="auto">
              <a:xfrm>
                <a:off x="4377" y="6512"/>
                <a:ext cx="4309" cy="6122"/>
                <a:chOff x="8595" y="6512"/>
                <a:chExt cx="4309" cy="6122"/>
              </a:xfrm>
            </p:grpSpPr>
            <p:sp>
              <p:nvSpPr>
                <p:cNvPr id="20655" name="Arc 9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6" name="Arc 9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7" name="Arc 9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8" name="Arc 9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9" name="Line 9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3" name="Group 97"/>
              <p:cNvGrpSpPr>
                <a:grpSpLocks/>
              </p:cNvGrpSpPr>
              <p:nvPr/>
            </p:nvGrpSpPr>
            <p:grpSpPr bwMode="auto">
              <a:xfrm>
                <a:off x="0" y="6512"/>
                <a:ext cx="4309" cy="6122"/>
                <a:chOff x="8595" y="6512"/>
                <a:chExt cx="4309" cy="6122"/>
              </a:xfrm>
            </p:grpSpPr>
            <p:sp>
              <p:nvSpPr>
                <p:cNvPr id="20650" name="Arc 9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1" name="Arc 9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2" name="Arc 10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3" name="Arc 10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4" name="Line 10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4" name="Group 103"/>
              <p:cNvGrpSpPr>
                <a:grpSpLocks/>
              </p:cNvGrpSpPr>
              <p:nvPr/>
            </p:nvGrpSpPr>
            <p:grpSpPr bwMode="auto">
              <a:xfrm>
                <a:off x="17077" y="6512"/>
                <a:ext cx="4309" cy="6122"/>
                <a:chOff x="8595" y="6512"/>
                <a:chExt cx="4309" cy="6122"/>
              </a:xfrm>
            </p:grpSpPr>
            <p:sp>
              <p:nvSpPr>
                <p:cNvPr id="20645" name="Arc 10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6" name="Arc 10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7" name="Arc 10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8" name="Arc 10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9" name="Line 10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sp>
          <p:nvSpPr>
            <p:cNvPr id="21" name="Oval 109"/>
            <p:cNvSpPr>
              <a:spLocks noChangeArrowheads="1"/>
            </p:cNvSpPr>
            <p:nvPr/>
          </p:nvSpPr>
          <p:spPr bwMode="auto">
            <a:xfrm>
              <a:off x="4652" y="4093"/>
              <a:ext cx="297" cy="498"/>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latin typeface="Arial" charset="0"/>
                <a:cs typeface="Arial" charset="0"/>
              </a:endParaRPr>
            </a:p>
          </p:txBody>
        </p:sp>
        <p:grpSp>
          <p:nvGrpSpPr>
            <p:cNvPr id="20506" name="Group 110"/>
            <p:cNvGrpSpPr>
              <a:grpSpLocks/>
            </p:cNvGrpSpPr>
            <p:nvPr/>
          </p:nvGrpSpPr>
          <p:grpSpPr bwMode="auto">
            <a:xfrm rot="-681839">
              <a:off x="4756" y="4231"/>
              <a:ext cx="65" cy="51"/>
              <a:chOff x="0" y="6512"/>
              <a:chExt cx="21386" cy="6122"/>
            </a:xfrm>
          </p:grpSpPr>
          <p:grpSp>
            <p:nvGrpSpPr>
              <p:cNvPr id="20610" name="Group 111"/>
              <p:cNvGrpSpPr>
                <a:grpSpLocks/>
              </p:cNvGrpSpPr>
              <p:nvPr/>
            </p:nvGrpSpPr>
            <p:grpSpPr bwMode="auto">
              <a:xfrm>
                <a:off x="8595" y="6512"/>
                <a:ext cx="4309" cy="6122"/>
                <a:chOff x="8595" y="6512"/>
                <a:chExt cx="4309" cy="6122"/>
              </a:xfrm>
            </p:grpSpPr>
            <p:sp>
              <p:nvSpPr>
                <p:cNvPr id="20635" name="Arc 11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6" name="Arc 11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7" name="Arc 11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8" name="Arc 11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9" name="Line 11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1" name="Group 117"/>
              <p:cNvGrpSpPr>
                <a:grpSpLocks/>
              </p:cNvGrpSpPr>
              <p:nvPr/>
            </p:nvGrpSpPr>
            <p:grpSpPr bwMode="auto">
              <a:xfrm>
                <a:off x="12768" y="6512"/>
                <a:ext cx="4309" cy="6122"/>
                <a:chOff x="8595" y="6512"/>
                <a:chExt cx="4309" cy="6122"/>
              </a:xfrm>
            </p:grpSpPr>
            <p:sp>
              <p:nvSpPr>
                <p:cNvPr id="20630" name="Arc 11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1" name="Arc 11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2" name="Arc 12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3" name="Arc 12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4" name="Line 12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2" name="Group 123"/>
              <p:cNvGrpSpPr>
                <a:grpSpLocks/>
              </p:cNvGrpSpPr>
              <p:nvPr/>
            </p:nvGrpSpPr>
            <p:grpSpPr bwMode="auto">
              <a:xfrm>
                <a:off x="4377" y="6512"/>
                <a:ext cx="4309" cy="6122"/>
                <a:chOff x="8595" y="6512"/>
                <a:chExt cx="4309" cy="6122"/>
              </a:xfrm>
            </p:grpSpPr>
            <p:sp>
              <p:nvSpPr>
                <p:cNvPr id="20625" name="Arc 12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6" name="Arc 12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7" name="Arc 12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8" name="Arc 12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9" name="Line 12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3" name="Group 129"/>
              <p:cNvGrpSpPr>
                <a:grpSpLocks/>
              </p:cNvGrpSpPr>
              <p:nvPr/>
            </p:nvGrpSpPr>
            <p:grpSpPr bwMode="auto">
              <a:xfrm>
                <a:off x="0" y="6512"/>
                <a:ext cx="4309" cy="6122"/>
                <a:chOff x="8595" y="6512"/>
                <a:chExt cx="4309" cy="6122"/>
              </a:xfrm>
            </p:grpSpPr>
            <p:sp>
              <p:nvSpPr>
                <p:cNvPr id="20620" name="Arc 13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1" name="Arc 13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2" name="Arc 13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3" name="Arc 13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4" name="Line 13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4" name="Group 135"/>
              <p:cNvGrpSpPr>
                <a:grpSpLocks/>
              </p:cNvGrpSpPr>
              <p:nvPr/>
            </p:nvGrpSpPr>
            <p:grpSpPr bwMode="auto">
              <a:xfrm>
                <a:off x="17077" y="6512"/>
                <a:ext cx="4309" cy="6122"/>
                <a:chOff x="8595" y="6512"/>
                <a:chExt cx="4309" cy="6122"/>
              </a:xfrm>
            </p:grpSpPr>
            <p:sp>
              <p:nvSpPr>
                <p:cNvPr id="20615" name="Arc 13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6" name="Arc 13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7" name="Arc 13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8" name="Arc 13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9" name="Line 14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7" name="Group 141"/>
            <p:cNvGrpSpPr>
              <a:grpSpLocks/>
            </p:cNvGrpSpPr>
            <p:nvPr/>
          </p:nvGrpSpPr>
          <p:grpSpPr bwMode="auto">
            <a:xfrm rot="-4434957">
              <a:off x="4808" y="4333"/>
              <a:ext cx="108" cy="31"/>
              <a:chOff x="0" y="6512"/>
              <a:chExt cx="21386" cy="6122"/>
            </a:xfrm>
          </p:grpSpPr>
          <p:grpSp>
            <p:nvGrpSpPr>
              <p:cNvPr id="20580" name="Group 142"/>
              <p:cNvGrpSpPr>
                <a:grpSpLocks/>
              </p:cNvGrpSpPr>
              <p:nvPr/>
            </p:nvGrpSpPr>
            <p:grpSpPr bwMode="auto">
              <a:xfrm>
                <a:off x="8595" y="6512"/>
                <a:ext cx="4309" cy="6122"/>
                <a:chOff x="8595" y="6512"/>
                <a:chExt cx="4309" cy="6122"/>
              </a:xfrm>
            </p:grpSpPr>
            <p:sp>
              <p:nvSpPr>
                <p:cNvPr id="20605" name="Arc 143"/>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6" name="Arc 144"/>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7" name="Arc 145"/>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8" name="Arc 146"/>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9" name="Line 147"/>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1" name="Group 148"/>
              <p:cNvGrpSpPr>
                <a:grpSpLocks/>
              </p:cNvGrpSpPr>
              <p:nvPr/>
            </p:nvGrpSpPr>
            <p:grpSpPr bwMode="auto">
              <a:xfrm>
                <a:off x="12768" y="6512"/>
                <a:ext cx="4309" cy="6122"/>
                <a:chOff x="8595" y="6512"/>
                <a:chExt cx="4309" cy="6122"/>
              </a:xfrm>
            </p:grpSpPr>
            <p:sp>
              <p:nvSpPr>
                <p:cNvPr id="20600" name="Arc 149"/>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1" name="Arc 150"/>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2" name="Arc 151"/>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3" name="Arc 152"/>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4" name="Line 153"/>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2" name="Group 154"/>
              <p:cNvGrpSpPr>
                <a:grpSpLocks/>
              </p:cNvGrpSpPr>
              <p:nvPr/>
            </p:nvGrpSpPr>
            <p:grpSpPr bwMode="auto">
              <a:xfrm>
                <a:off x="4377" y="6512"/>
                <a:ext cx="4309" cy="6122"/>
                <a:chOff x="8595" y="6512"/>
                <a:chExt cx="4309" cy="6122"/>
              </a:xfrm>
            </p:grpSpPr>
            <p:sp>
              <p:nvSpPr>
                <p:cNvPr id="20595" name="Arc 155"/>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6" name="Arc 156"/>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7" name="Arc 157"/>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8" name="Arc 158"/>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9" name="Line 159"/>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3" name="Group 160"/>
              <p:cNvGrpSpPr>
                <a:grpSpLocks/>
              </p:cNvGrpSpPr>
              <p:nvPr/>
            </p:nvGrpSpPr>
            <p:grpSpPr bwMode="auto">
              <a:xfrm>
                <a:off x="0" y="6512"/>
                <a:ext cx="4309" cy="6122"/>
                <a:chOff x="8595" y="6512"/>
                <a:chExt cx="4309" cy="6122"/>
              </a:xfrm>
            </p:grpSpPr>
            <p:sp>
              <p:nvSpPr>
                <p:cNvPr id="20590" name="Arc 161"/>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1" name="Arc 162"/>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2" name="Arc 163"/>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3" name="Arc 164"/>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4" name="Line 165"/>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4" name="Group 166"/>
              <p:cNvGrpSpPr>
                <a:grpSpLocks/>
              </p:cNvGrpSpPr>
              <p:nvPr/>
            </p:nvGrpSpPr>
            <p:grpSpPr bwMode="auto">
              <a:xfrm>
                <a:off x="17077" y="6512"/>
                <a:ext cx="4309" cy="6122"/>
                <a:chOff x="8595" y="6512"/>
                <a:chExt cx="4309" cy="6122"/>
              </a:xfrm>
            </p:grpSpPr>
            <p:sp>
              <p:nvSpPr>
                <p:cNvPr id="20585" name="Arc 167"/>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6" name="Arc 168"/>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7" name="Arc 169"/>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8" name="Arc 170"/>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9" name="Line 171"/>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8" name="Group 172"/>
            <p:cNvGrpSpPr>
              <a:grpSpLocks/>
            </p:cNvGrpSpPr>
            <p:nvPr/>
          </p:nvGrpSpPr>
          <p:grpSpPr bwMode="auto">
            <a:xfrm rot="3858794">
              <a:off x="4704" y="4370"/>
              <a:ext cx="94" cy="48"/>
              <a:chOff x="0" y="6512"/>
              <a:chExt cx="21386" cy="6122"/>
            </a:xfrm>
          </p:grpSpPr>
          <p:grpSp>
            <p:nvGrpSpPr>
              <p:cNvPr id="20550" name="Group 173"/>
              <p:cNvGrpSpPr>
                <a:grpSpLocks/>
              </p:cNvGrpSpPr>
              <p:nvPr/>
            </p:nvGrpSpPr>
            <p:grpSpPr bwMode="auto">
              <a:xfrm>
                <a:off x="8595" y="6512"/>
                <a:ext cx="4309" cy="6122"/>
                <a:chOff x="8595" y="6512"/>
                <a:chExt cx="4309" cy="6122"/>
              </a:xfrm>
            </p:grpSpPr>
            <p:sp>
              <p:nvSpPr>
                <p:cNvPr id="20575" name="Arc 17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6" name="Arc 17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7" name="Arc 17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8" name="Arc 17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9" name="Line 17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1" name="Group 179"/>
              <p:cNvGrpSpPr>
                <a:grpSpLocks/>
              </p:cNvGrpSpPr>
              <p:nvPr/>
            </p:nvGrpSpPr>
            <p:grpSpPr bwMode="auto">
              <a:xfrm>
                <a:off x="12768" y="6512"/>
                <a:ext cx="4309" cy="6122"/>
                <a:chOff x="8595" y="6512"/>
                <a:chExt cx="4309" cy="6122"/>
              </a:xfrm>
            </p:grpSpPr>
            <p:sp>
              <p:nvSpPr>
                <p:cNvPr id="20570" name="Arc 18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1" name="Arc 18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2" name="Arc 18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3" name="Arc 18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4" name="Line 18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2" name="Group 185"/>
              <p:cNvGrpSpPr>
                <a:grpSpLocks/>
              </p:cNvGrpSpPr>
              <p:nvPr/>
            </p:nvGrpSpPr>
            <p:grpSpPr bwMode="auto">
              <a:xfrm>
                <a:off x="4377" y="6512"/>
                <a:ext cx="4309" cy="6122"/>
                <a:chOff x="8595" y="6512"/>
                <a:chExt cx="4309" cy="6122"/>
              </a:xfrm>
            </p:grpSpPr>
            <p:sp>
              <p:nvSpPr>
                <p:cNvPr id="20565" name="Arc 18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6" name="Arc 18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7" name="Arc 18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8" name="Arc 18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9" name="Line 19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3" name="Group 191"/>
              <p:cNvGrpSpPr>
                <a:grpSpLocks/>
              </p:cNvGrpSpPr>
              <p:nvPr/>
            </p:nvGrpSpPr>
            <p:grpSpPr bwMode="auto">
              <a:xfrm>
                <a:off x="0" y="6512"/>
                <a:ext cx="4309" cy="6122"/>
                <a:chOff x="8595" y="6512"/>
                <a:chExt cx="4309" cy="6122"/>
              </a:xfrm>
            </p:grpSpPr>
            <p:sp>
              <p:nvSpPr>
                <p:cNvPr id="20560" name="Arc 19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1" name="Arc 19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2" name="Arc 19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3" name="Arc 19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4" name="Line 19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4" name="Group 197"/>
              <p:cNvGrpSpPr>
                <a:grpSpLocks/>
              </p:cNvGrpSpPr>
              <p:nvPr/>
            </p:nvGrpSpPr>
            <p:grpSpPr bwMode="auto">
              <a:xfrm>
                <a:off x="17077" y="6512"/>
                <a:ext cx="4309" cy="6122"/>
                <a:chOff x="8595" y="6512"/>
                <a:chExt cx="4309" cy="6122"/>
              </a:xfrm>
            </p:grpSpPr>
            <p:sp>
              <p:nvSpPr>
                <p:cNvPr id="20555" name="Arc 19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6" name="Arc 19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7" name="Arc 20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8" name="Arc 20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9" name="Line 20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sp>
          <p:nvSpPr>
            <p:cNvPr id="20509" name="AutoShape 203"/>
            <p:cNvSpPr>
              <a:spLocks noChangeArrowheads="1"/>
            </p:cNvSpPr>
            <p:nvPr/>
          </p:nvSpPr>
          <p:spPr bwMode="auto">
            <a:xfrm>
              <a:off x="3659" y="4022"/>
              <a:ext cx="783" cy="58"/>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0510" name="AutoShape 204"/>
            <p:cNvSpPr>
              <a:spLocks noChangeArrowheads="1"/>
            </p:cNvSpPr>
            <p:nvPr/>
          </p:nvSpPr>
          <p:spPr bwMode="auto">
            <a:xfrm flipH="1" flipV="1">
              <a:off x="4983" y="4313"/>
              <a:ext cx="783" cy="59"/>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0511"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0512"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0513" name="Group 207"/>
            <p:cNvGrpSpPr>
              <a:grpSpLocks/>
            </p:cNvGrpSpPr>
            <p:nvPr/>
          </p:nvGrpSpPr>
          <p:grpSpPr bwMode="auto">
            <a:xfrm>
              <a:off x="4804" y="4589"/>
              <a:ext cx="809" cy="0"/>
              <a:chOff x="8232" y="4606"/>
              <a:chExt cx="5443" cy="0"/>
            </a:xfrm>
          </p:grpSpPr>
          <p:sp>
            <p:nvSpPr>
              <p:cNvPr id="20546" name="Line 208"/>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7" name="Line 209"/>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8" name="Line 210"/>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9" name="Line 211"/>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4" name="Group 212"/>
            <p:cNvGrpSpPr>
              <a:grpSpLocks/>
            </p:cNvGrpSpPr>
            <p:nvPr/>
          </p:nvGrpSpPr>
          <p:grpSpPr bwMode="auto">
            <a:xfrm>
              <a:off x="4946" y="4438"/>
              <a:ext cx="809" cy="0"/>
              <a:chOff x="8232" y="4606"/>
              <a:chExt cx="5443" cy="0"/>
            </a:xfrm>
          </p:grpSpPr>
          <p:sp>
            <p:nvSpPr>
              <p:cNvPr id="20542" name="Line 213"/>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3" name="Line 214"/>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4" name="Line 215"/>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5" name="Line 216"/>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5" name="Group 217"/>
            <p:cNvGrpSpPr>
              <a:grpSpLocks/>
            </p:cNvGrpSpPr>
            <p:nvPr/>
          </p:nvGrpSpPr>
          <p:grpSpPr bwMode="auto">
            <a:xfrm>
              <a:off x="4946" y="4243"/>
              <a:ext cx="809" cy="0"/>
              <a:chOff x="8232" y="4606"/>
              <a:chExt cx="5443" cy="0"/>
            </a:xfrm>
          </p:grpSpPr>
          <p:sp>
            <p:nvSpPr>
              <p:cNvPr id="20538" name="Line 218"/>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9" name="Line 219"/>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0" name="Line 220"/>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1" name="Line 221"/>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6" name="Group 222"/>
            <p:cNvGrpSpPr>
              <a:grpSpLocks/>
            </p:cNvGrpSpPr>
            <p:nvPr/>
          </p:nvGrpSpPr>
          <p:grpSpPr bwMode="auto">
            <a:xfrm flipH="1">
              <a:off x="3812" y="3805"/>
              <a:ext cx="809" cy="0"/>
              <a:chOff x="8096" y="4470"/>
              <a:chExt cx="5443" cy="0"/>
            </a:xfrm>
          </p:grpSpPr>
          <p:sp>
            <p:nvSpPr>
              <p:cNvPr id="20534" name="Line 223"/>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5" name="Line 224"/>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6" name="Line 225"/>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7" name="Line 226"/>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7" name="Group 227"/>
            <p:cNvGrpSpPr>
              <a:grpSpLocks/>
            </p:cNvGrpSpPr>
            <p:nvPr/>
          </p:nvGrpSpPr>
          <p:grpSpPr bwMode="auto">
            <a:xfrm flipH="1">
              <a:off x="3678" y="3955"/>
              <a:ext cx="812" cy="0"/>
              <a:chOff x="8096" y="4470"/>
              <a:chExt cx="5443" cy="0"/>
            </a:xfrm>
          </p:grpSpPr>
          <p:sp>
            <p:nvSpPr>
              <p:cNvPr id="20530" name="Line 228"/>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1" name="Line 229"/>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2" name="Line 230"/>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3" name="Line 231"/>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8" name="Group 232"/>
            <p:cNvGrpSpPr>
              <a:grpSpLocks/>
            </p:cNvGrpSpPr>
            <p:nvPr/>
          </p:nvGrpSpPr>
          <p:grpSpPr bwMode="auto">
            <a:xfrm flipH="1">
              <a:off x="3671" y="4143"/>
              <a:ext cx="812" cy="0"/>
              <a:chOff x="8096" y="4470"/>
              <a:chExt cx="5443" cy="0"/>
            </a:xfrm>
          </p:grpSpPr>
          <p:sp>
            <p:nvSpPr>
              <p:cNvPr id="20526" name="Line 233"/>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27" name="Line 234"/>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28" name="Line 235"/>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29" name="Line 236"/>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sp>
          <p:nvSpPr>
            <p:cNvPr id="20519"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0520"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1"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2"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3"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0524"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5"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0494" name="ZoneTexte 254"/>
          <p:cNvSpPr txBox="1">
            <a:spLocks noChangeArrowheads="1"/>
          </p:cNvSpPr>
          <p:nvPr/>
        </p:nvSpPr>
        <p:spPr bwMode="auto">
          <a:xfrm>
            <a:off x="1643063" y="1000125"/>
            <a:ext cx="63976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a:latin typeface="Symbol" pitchFamily="18" charset="2"/>
              </a:rPr>
              <a:t>p</a:t>
            </a:r>
            <a:r>
              <a:rPr lang="fr-FR" sz="3200" b="1" baseline="30000"/>
              <a:t>+</a:t>
            </a:r>
            <a:r>
              <a:rPr lang="fr-FR" sz="3200"/>
              <a:t> </a:t>
            </a:r>
          </a:p>
        </p:txBody>
      </p:sp>
      <p:sp>
        <p:nvSpPr>
          <p:cNvPr id="20495" name="ZoneTexte 255"/>
          <p:cNvSpPr txBox="1">
            <a:spLocks noChangeArrowheads="1"/>
          </p:cNvSpPr>
          <p:nvPr/>
        </p:nvSpPr>
        <p:spPr bwMode="auto">
          <a:xfrm>
            <a:off x="5796136" y="6021288"/>
            <a:ext cx="6572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dirty="0">
                <a:latin typeface="Symbol" pitchFamily="18" charset="2"/>
              </a:rPr>
              <a:t>K</a:t>
            </a:r>
            <a:r>
              <a:rPr lang="fr-FR" sz="3200" b="1" baseline="30000" dirty="0"/>
              <a:t>-</a:t>
            </a:r>
            <a:r>
              <a:rPr lang="fr-FR" sz="3200" dirty="0"/>
              <a:t> </a:t>
            </a:r>
          </a:p>
        </p:txBody>
      </p:sp>
      <p:sp>
        <p:nvSpPr>
          <p:cNvPr id="257" name="ZoneTexte 256"/>
          <p:cNvSpPr txBox="1"/>
          <p:nvPr/>
        </p:nvSpPr>
        <p:spPr>
          <a:xfrm>
            <a:off x="7072313" y="5500688"/>
            <a:ext cx="568325" cy="584200"/>
          </a:xfrm>
          <a:prstGeom prst="rect">
            <a:avLst/>
          </a:prstGeom>
          <a:noFill/>
        </p:spPr>
        <p:txBody>
          <a:bodyPr wrap="none">
            <a:spAutoFit/>
          </a:bodyPr>
          <a:lstStyle/>
          <a:p>
            <a:pPr>
              <a:defRPr/>
            </a:pPr>
            <a:r>
              <a:rPr lang="fr-FR" sz="3200" b="1" dirty="0">
                <a:latin typeface="+mj-lt"/>
                <a:cs typeface="Arial" charset="0"/>
              </a:rPr>
              <a:t>e</a:t>
            </a:r>
            <a:r>
              <a:rPr lang="fr-FR" sz="3200" b="1" baseline="30000" dirty="0">
                <a:latin typeface="Arial" charset="0"/>
                <a:cs typeface="Arial" charset="0"/>
              </a:rPr>
              <a:t>-</a:t>
            </a:r>
            <a:r>
              <a:rPr lang="fr-FR" sz="3200" dirty="0">
                <a:latin typeface="Arial" charset="0"/>
                <a:cs typeface="Arial" charset="0"/>
              </a:rPr>
              <a:t> </a:t>
            </a:r>
          </a:p>
        </p:txBody>
      </p:sp>
      <p:sp>
        <p:nvSpPr>
          <p:cNvPr id="258" name="ZoneTexte 257"/>
          <p:cNvSpPr txBox="1"/>
          <p:nvPr/>
        </p:nvSpPr>
        <p:spPr>
          <a:xfrm>
            <a:off x="4140200" y="5732463"/>
            <a:ext cx="404813" cy="585787"/>
          </a:xfrm>
          <a:prstGeom prst="rect">
            <a:avLst/>
          </a:prstGeom>
          <a:noFill/>
        </p:spPr>
        <p:txBody>
          <a:bodyPr wrap="none">
            <a:spAutoFit/>
          </a:bodyPr>
          <a:lstStyle/>
          <a:p>
            <a:pPr>
              <a:defRPr/>
            </a:pPr>
            <a:r>
              <a:rPr lang="fr-FR" sz="3200" b="1" dirty="0">
                <a:latin typeface="+mj-lt"/>
                <a:cs typeface="Arial" charset="0"/>
              </a:rPr>
              <a:t>p</a:t>
            </a:r>
            <a:endParaRPr lang="fr-FR" sz="3200" dirty="0">
              <a:latin typeface="Arial" charset="0"/>
              <a:cs typeface="Arial" charset="0"/>
            </a:endParaRPr>
          </a:p>
        </p:txBody>
      </p:sp>
      <p:sp>
        <p:nvSpPr>
          <p:cNvPr id="20498" name="ZoneTexte 258"/>
          <p:cNvSpPr txBox="1">
            <a:spLocks noChangeArrowheads="1"/>
          </p:cNvSpPr>
          <p:nvPr/>
        </p:nvSpPr>
        <p:spPr bwMode="auto">
          <a:xfrm>
            <a:off x="6357938" y="785813"/>
            <a:ext cx="65087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dirty="0">
                <a:latin typeface="Symbol" pitchFamily="18" charset="2"/>
              </a:rPr>
              <a:t>m</a:t>
            </a:r>
            <a:r>
              <a:rPr lang="fr-FR" sz="3200" b="1" baseline="30000" dirty="0"/>
              <a:t>+</a:t>
            </a:r>
            <a:r>
              <a:rPr lang="fr-FR" sz="3200" dirty="0"/>
              <a:t> </a:t>
            </a:r>
          </a:p>
        </p:txBody>
      </p:sp>
      <p:sp>
        <p:nvSpPr>
          <p:cNvPr id="2" name="Espace réservé de la date 1"/>
          <p:cNvSpPr>
            <a:spLocks noGrp="1"/>
          </p:cNvSpPr>
          <p:nvPr>
            <p:ph type="dt" sz="half" idx="10"/>
          </p:nvPr>
        </p:nvSpPr>
        <p:spPr/>
        <p:txBody>
          <a:bodyPr/>
          <a:lstStyle/>
          <a:p>
            <a:pPr>
              <a:defRPr/>
            </a:pPr>
            <a:r>
              <a:rPr lang="fr-FR" smtClean="0"/>
              <a:t>22/03/2013</a:t>
            </a:r>
            <a:endParaRPr lang="fr-FR" dirty="0"/>
          </a:p>
        </p:txBody>
      </p:sp>
      <p:sp>
        <p:nvSpPr>
          <p:cNvPr id="259" name="ZoneTexte 255"/>
          <p:cNvSpPr txBox="1">
            <a:spLocks noChangeArrowheads="1"/>
          </p:cNvSpPr>
          <p:nvPr/>
        </p:nvSpPr>
        <p:spPr bwMode="auto">
          <a:xfrm>
            <a:off x="2915816" y="5949280"/>
            <a:ext cx="40427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fr-FR" sz="3200" b="1" dirty="0" smtClean="0">
                <a:latin typeface="+mj-lt"/>
                <a:cs typeface="Arial" charset="0"/>
              </a:rPr>
              <a:t>n</a:t>
            </a:r>
            <a:endParaRPr lang="fr-FR" sz="3200" b="1" dirty="0">
              <a:latin typeface="+mj-lt"/>
              <a:cs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996952"/>
            <a:ext cx="7976989" cy="1143000"/>
          </a:xfrm>
        </p:spPr>
        <p:txBody>
          <a:bodyPr/>
          <a:lstStyle/>
          <a:p>
            <a:r>
              <a:rPr lang="fr-FR" dirty="0" smtClean="0">
                <a:solidFill>
                  <a:srgbClr val="FF0000"/>
                </a:solidFill>
              </a:rPr>
              <a:t>les expériences du laboratoire</a:t>
            </a:r>
            <a:endParaRPr lang="fr-FR" dirty="0">
              <a:solidFill>
                <a:srgbClr val="FF0000"/>
              </a:solidFill>
            </a:endParaRPr>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22/03/2013</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27</a:t>
            </a:fld>
            <a:endParaRPr lang="fr-F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189448" name="Line 8"/>
          <p:cNvSpPr>
            <a:spLocks noChangeShapeType="1"/>
          </p:cNvSpPr>
          <p:nvPr/>
        </p:nvSpPr>
        <p:spPr bwMode="auto">
          <a:xfrm flipV="1">
            <a:off x="-900113" y="2420938"/>
            <a:ext cx="4608513" cy="576262"/>
          </a:xfrm>
          <a:prstGeom prst="line">
            <a:avLst/>
          </a:prstGeom>
          <a:noFill/>
          <a:ln w="57150">
            <a:solidFill>
              <a:srgbClr val="CC0000"/>
            </a:solidFill>
            <a:round/>
            <a:headEnd type="none" w="sm" len="sm"/>
            <a:tailEnd type="triangle" w="med" len="med"/>
          </a:ln>
        </p:spPr>
        <p:txBody>
          <a:bodyPr/>
          <a:lstStyle/>
          <a:p>
            <a:endParaRPr lang="fr-FR"/>
          </a:p>
        </p:txBody>
      </p:sp>
      <p:sp>
        <p:nvSpPr>
          <p:cNvPr id="189449" name="Line 9"/>
          <p:cNvSpPr>
            <a:spLocks noChangeShapeType="1"/>
          </p:cNvSpPr>
          <p:nvPr/>
        </p:nvSpPr>
        <p:spPr bwMode="auto">
          <a:xfrm flipV="1">
            <a:off x="7451725" y="1484313"/>
            <a:ext cx="3024188" cy="431800"/>
          </a:xfrm>
          <a:prstGeom prst="line">
            <a:avLst/>
          </a:prstGeom>
          <a:noFill/>
          <a:ln w="57150">
            <a:solidFill>
              <a:srgbClr val="CC0000"/>
            </a:solidFill>
            <a:round/>
            <a:headEnd type="triangle" w="med" len="med"/>
            <a:tailEnd type="none" w="sm" len="sm"/>
          </a:ln>
        </p:spPr>
        <p:txBody>
          <a:bodyPr/>
          <a:lstStyle/>
          <a:p>
            <a:endParaRPr lang="fr-FR"/>
          </a:p>
        </p:txBody>
      </p:sp>
      <p:sp>
        <p:nvSpPr>
          <p:cNvPr id="31751" name="Text Box 10"/>
          <p:cNvSpPr txBox="1">
            <a:spLocks noChangeArrowheads="1"/>
          </p:cNvSpPr>
          <p:nvPr/>
        </p:nvSpPr>
        <p:spPr bwMode="auto">
          <a:xfrm>
            <a:off x="8159750" y="4292600"/>
            <a:ext cx="984250" cy="274638"/>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grpSp>
        <p:nvGrpSpPr>
          <p:cNvPr id="2" name="Group 11"/>
          <p:cNvGrpSpPr>
            <a:grpSpLocks/>
          </p:cNvGrpSpPr>
          <p:nvPr/>
        </p:nvGrpSpPr>
        <p:grpSpPr bwMode="auto">
          <a:xfrm>
            <a:off x="2627784" y="-387424"/>
            <a:ext cx="6335712" cy="3671888"/>
            <a:chOff x="930" y="119"/>
            <a:chExt cx="3991" cy="2313"/>
          </a:xfrm>
        </p:grpSpPr>
        <p:sp>
          <p:nvSpPr>
            <p:cNvPr id="31754" name="Line 12"/>
            <p:cNvSpPr>
              <a:spLocks noChangeShapeType="1"/>
            </p:cNvSpPr>
            <p:nvPr/>
          </p:nvSpPr>
          <p:spPr bwMode="auto">
            <a:xfrm flipV="1">
              <a:off x="2925" y="1117"/>
              <a:ext cx="1407" cy="635"/>
            </a:xfrm>
            <a:prstGeom prst="line">
              <a:avLst/>
            </a:prstGeom>
            <a:noFill/>
            <a:ln w="9525">
              <a:solidFill>
                <a:schemeClr val="tx2"/>
              </a:solidFill>
              <a:round/>
              <a:headEnd type="none" w="sm" len="sm"/>
              <a:tailEnd type="none" w="sm" len="sm"/>
            </a:ln>
          </p:spPr>
          <p:txBody>
            <a:bodyPr/>
            <a:lstStyle/>
            <a:p>
              <a:endParaRPr lang="fr-FR"/>
            </a:p>
          </p:txBody>
        </p:sp>
        <p:sp>
          <p:nvSpPr>
            <p:cNvPr id="31755" name="Line 13"/>
            <p:cNvSpPr>
              <a:spLocks noChangeShapeType="1"/>
            </p:cNvSpPr>
            <p:nvPr/>
          </p:nvSpPr>
          <p:spPr bwMode="auto">
            <a:xfrm flipV="1">
              <a:off x="2880" y="1525"/>
              <a:ext cx="2041" cy="227"/>
            </a:xfrm>
            <a:prstGeom prst="line">
              <a:avLst/>
            </a:prstGeom>
            <a:noFill/>
            <a:ln w="9525">
              <a:solidFill>
                <a:schemeClr val="tx2"/>
              </a:solidFill>
              <a:round/>
              <a:headEnd type="none" w="sm" len="sm"/>
              <a:tailEnd type="none" w="sm" len="sm"/>
            </a:ln>
          </p:spPr>
          <p:txBody>
            <a:bodyPr/>
            <a:lstStyle/>
            <a:p>
              <a:endParaRPr lang="fr-FR"/>
            </a:p>
          </p:txBody>
        </p:sp>
        <p:sp>
          <p:nvSpPr>
            <p:cNvPr id="31756" name="Arc 14"/>
            <p:cNvSpPr>
              <a:spLocks/>
            </p:cNvSpPr>
            <p:nvPr/>
          </p:nvSpPr>
          <p:spPr bwMode="auto">
            <a:xfrm rot="-597720">
              <a:off x="2971" y="16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57" name="Arc 15"/>
            <p:cNvSpPr>
              <a:spLocks/>
            </p:cNvSpPr>
            <p:nvPr/>
          </p:nvSpPr>
          <p:spPr bwMode="auto">
            <a:xfrm rot="-2668998">
              <a:off x="2789" y="1389"/>
              <a:ext cx="977" cy="195"/>
            </a:xfrm>
            <a:custGeom>
              <a:avLst/>
              <a:gdLst>
                <a:gd name="T0" fmla="*/ 0 w 30662"/>
                <a:gd name="T1" fmla="*/ 24 h 21600"/>
                <a:gd name="T2" fmla="*/ 977 w 30662"/>
                <a:gd name="T3" fmla="*/ 129 h 21600"/>
                <a:gd name="T4" fmla="*/ 329 w 30662"/>
                <a:gd name="T5" fmla="*/ 195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grpSp>
          <p:nvGrpSpPr>
            <p:cNvPr id="3" name="Group 16"/>
            <p:cNvGrpSpPr>
              <a:grpSpLocks/>
            </p:cNvGrpSpPr>
            <p:nvPr/>
          </p:nvGrpSpPr>
          <p:grpSpPr bwMode="auto">
            <a:xfrm>
              <a:off x="2923" y="1516"/>
              <a:ext cx="1998" cy="643"/>
              <a:chOff x="2923" y="1516"/>
              <a:chExt cx="1998" cy="643"/>
            </a:xfrm>
          </p:grpSpPr>
          <p:sp>
            <p:nvSpPr>
              <p:cNvPr id="31778" name="Line 17"/>
              <p:cNvSpPr>
                <a:spLocks noChangeShapeType="1"/>
              </p:cNvSpPr>
              <p:nvPr/>
            </p:nvSpPr>
            <p:spPr bwMode="auto">
              <a:xfrm>
                <a:off x="2925" y="1752"/>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9" name="Line 18"/>
              <p:cNvSpPr>
                <a:spLocks noChangeShapeType="1"/>
              </p:cNvSpPr>
              <p:nvPr/>
            </p:nvSpPr>
            <p:spPr bwMode="auto">
              <a:xfrm>
                <a:off x="2925" y="1752"/>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80" name="Line 19"/>
              <p:cNvSpPr>
                <a:spLocks noChangeShapeType="1"/>
              </p:cNvSpPr>
              <p:nvPr/>
            </p:nvSpPr>
            <p:spPr bwMode="auto">
              <a:xfrm>
                <a:off x="2925" y="1752"/>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81" name="Line 20"/>
              <p:cNvSpPr>
                <a:spLocks noChangeShapeType="1"/>
              </p:cNvSpPr>
              <p:nvPr/>
            </p:nvSpPr>
            <p:spPr bwMode="auto">
              <a:xfrm>
                <a:off x="2971" y="1752"/>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82" name="Arc 21"/>
              <p:cNvSpPr>
                <a:spLocks/>
              </p:cNvSpPr>
              <p:nvPr/>
            </p:nvSpPr>
            <p:spPr bwMode="auto">
              <a:xfrm rot="10190637">
                <a:off x="2923" y="15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83" name="Line 22"/>
              <p:cNvSpPr>
                <a:spLocks noChangeShapeType="1"/>
              </p:cNvSpPr>
              <p:nvPr/>
            </p:nvSpPr>
            <p:spPr bwMode="auto">
              <a:xfrm>
                <a:off x="2925" y="1752"/>
                <a:ext cx="1996" cy="407"/>
              </a:xfrm>
              <a:prstGeom prst="line">
                <a:avLst/>
              </a:prstGeom>
              <a:noFill/>
              <a:ln w="9525">
                <a:solidFill>
                  <a:schemeClr val="tx2"/>
                </a:solidFill>
                <a:round/>
                <a:headEnd type="none" w="sm" len="sm"/>
                <a:tailEnd type="none" w="sm" len="sm"/>
              </a:ln>
            </p:spPr>
            <p:txBody>
              <a:bodyPr/>
              <a:lstStyle/>
              <a:p>
                <a:endParaRPr lang="fr-FR"/>
              </a:p>
            </p:txBody>
          </p:sp>
        </p:grpSp>
        <p:grpSp>
          <p:nvGrpSpPr>
            <p:cNvPr id="4" name="Group 23"/>
            <p:cNvGrpSpPr>
              <a:grpSpLocks/>
            </p:cNvGrpSpPr>
            <p:nvPr/>
          </p:nvGrpSpPr>
          <p:grpSpPr bwMode="auto">
            <a:xfrm rot="9661775">
              <a:off x="930" y="1661"/>
              <a:ext cx="1996" cy="407"/>
              <a:chOff x="1748" y="2623"/>
              <a:chExt cx="1996" cy="407"/>
            </a:xfrm>
          </p:grpSpPr>
          <p:sp>
            <p:nvSpPr>
              <p:cNvPr id="31773" name="Line 24"/>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4" name="Line 25"/>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5" name="Line 26"/>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6" name="Line 27"/>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7" name="Line 28"/>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sp>
          <p:nvSpPr>
            <p:cNvPr id="31760" name="Line 29"/>
            <p:cNvSpPr>
              <a:spLocks noChangeShapeType="1"/>
            </p:cNvSpPr>
            <p:nvPr/>
          </p:nvSpPr>
          <p:spPr bwMode="auto">
            <a:xfrm flipH="1" flipV="1">
              <a:off x="1338" y="981"/>
              <a:ext cx="1587" cy="771"/>
            </a:xfrm>
            <a:prstGeom prst="line">
              <a:avLst/>
            </a:prstGeom>
            <a:noFill/>
            <a:ln w="9525">
              <a:solidFill>
                <a:schemeClr val="tx2"/>
              </a:solidFill>
              <a:round/>
              <a:headEnd type="none" w="sm" len="sm"/>
              <a:tailEnd type="none" w="sm" len="sm"/>
            </a:ln>
          </p:spPr>
          <p:txBody>
            <a:bodyPr/>
            <a:lstStyle/>
            <a:p>
              <a:endParaRPr lang="fr-FR"/>
            </a:p>
          </p:txBody>
        </p:sp>
        <p:sp>
          <p:nvSpPr>
            <p:cNvPr id="31761" name="Line 30"/>
            <p:cNvSpPr>
              <a:spLocks noChangeShapeType="1"/>
            </p:cNvSpPr>
            <p:nvPr/>
          </p:nvSpPr>
          <p:spPr bwMode="auto">
            <a:xfrm flipH="1" flipV="1">
              <a:off x="1111" y="1253"/>
              <a:ext cx="1814" cy="499"/>
            </a:xfrm>
            <a:prstGeom prst="line">
              <a:avLst/>
            </a:prstGeom>
            <a:noFill/>
            <a:ln w="9525">
              <a:solidFill>
                <a:schemeClr val="tx2"/>
              </a:solidFill>
              <a:round/>
              <a:headEnd type="none" w="sm" len="sm"/>
              <a:tailEnd type="none" w="sm" len="sm"/>
            </a:ln>
          </p:spPr>
          <p:txBody>
            <a:bodyPr/>
            <a:lstStyle/>
            <a:p>
              <a:endParaRPr lang="fr-FR"/>
            </a:p>
          </p:txBody>
        </p:sp>
        <p:sp>
          <p:nvSpPr>
            <p:cNvPr id="31762" name="Line 31"/>
            <p:cNvSpPr>
              <a:spLocks noChangeShapeType="1"/>
            </p:cNvSpPr>
            <p:nvPr/>
          </p:nvSpPr>
          <p:spPr bwMode="auto">
            <a:xfrm flipH="1" flipV="1">
              <a:off x="1202" y="1570"/>
              <a:ext cx="1633" cy="182"/>
            </a:xfrm>
            <a:prstGeom prst="line">
              <a:avLst/>
            </a:prstGeom>
            <a:noFill/>
            <a:ln w="9525">
              <a:solidFill>
                <a:schemeClr val="tx2"/>
              </a:solidFill>
              <a:round/>
              <a:headEnd type="none" w="sm" len="sm"/>
              <a:tailEnd type="none" w="sm" len="sm"/>
            </a:ln>
          </p:spPr>
          <p:txBody>
            <a:bodyPr/>
            <a:lstStyle/>
            <a:p>
              <a:endParaRPr lang="fr-FR"/>
            </a:p>
          </p:txBody>
        </p:sp>
        <p:sp>
          <p:nvSpPr>
            <p:cNvPr id="31763" name="Line 32"/>
            <p:cNvSpPr>
              <a:spLocks noChangeShapeType="1"/>
            </p:cNvSpPr>
            <p:nvPr/>
          </p:nvSpPr>
          <p:spPr bwMode="auto">
            <a:xfrm flipH="1" flipV="1">
              <a:off x="1338" y="1616"/>
              <a:ext cx="1451" cy="136"/>
            </a:xfrm>
            <a:prstGeom prst="line">
              <a:avLst/>
            </a:prstGeom>
            <a:noFill/>
            <a:ln w="9525">
              <a:solidFill>
                <a:schemeClr val="tx2"/>
              </a:solidFill>
              <a:round/>
              <a:headEnd type="none" w="sm" len="sm"/>
              <a:tailEnd type="none" w="sm" len="sm"/>
            </a:ln>
          </p:spPr>
          <p:txBody>
            <a:bodyPr/>
            <a:lstStyle/>
            <a:p>
              <a:endParaRPr lang="fr-FR"/>
            </a:p>
          </p:txBody>
        </p:sp>
        <p:sp>
          <p:nvSpPr>
            <p:cNvPr id="31764" name="Line 33"/>
            <p:cNvSpPr>
              <a:spLocks noChangeShapeType="1"/>
            </p:cNvSpPr>
            <p:nvPr/>
          </p:nvSpPr>
          <p:spPr bwMode="auto">
            <a:xfrm flipH="1" flipV="1">
              <a:off x="1383" y="981"/>
              <a:ext cx="1452" cy="725"/>
            </a:xfrm>
            <a:prstGeom prst="line">
              <a:avLst/>
            </a:prstGeom>
            <a:noFill/>
            <a:ln w="9525">
              <a:solidFill>
                <a:schemeClr val="tx2"/>
              </a:solidFill>
              <a:round/>
              <a:headEnd type="none" w="sm" len="sm"/>
              <a:tailEnd type="none" w="sm" len="sm"/>
            </a:ln>
          </p:spPr>
          <p:txBody>
            <a:bodyPr/>
            <a:lstStyle/>
            <a:p>
              <a:endParaRPr lang="fr-FR"/>
            </a:p>
          </p:txBody>
        </p:sp>
        <p:sp>
          <p:nvSpPr>
            <p:cNvPr id="31765" name="Line 34"/>
            <p:cNvSpPr>
              <a:spLocks noChangeShapeType="1"/>
            </p:cNvSpPr>
            <p:nvPr/>
          </p:nvSpPr>
          <p:spPr bwMode="auto">
            <a:xfrm flipH="1" flipV="1">
              <a:off x="2608" y="210"/>
              <a:ext cx="272" cy="1496"/>
            </a:xfrm>
            <a:prstGeom prst="line">
              <a:avLst/>
            </a:prstGeom>
            <a:noFill/>
            <a:ln w="9525">
              <a:solidFill>
                <a:srgbClr val="CC0000"/>
              </a:solidFill>
              <a:round/>
              <a:headEnd type="none" w="sm" len="sm"/>
              <a:tailEnd type="none" w="sm" len="sm"/>
            </a:ln>
          </p:spPr>
          <p:txBody>
            <a:bodyPr/>
            <a:lstStyle/>
            <a:p>
              <a:endParaRPr lang="fr-FR"/>
            </a:p>
          </p:txBody>
        </p:sp>
        <p:sp>
          <p:nvSpPr>
            <p:cNvPr id="31766" name="Line 35"/>
            <p:cNvSpPr>
              <a:spLocks noChangeShapeType="1"/>
            </p:cNvSpPr>
            <p:nvPr/>
          </p:nvSpPr>
          <p:spPr bwMode="auto">
            <a:xfrm flipV="1">
              <a:off x="2880" y="119"/>
              <a:ext cx="91" cy="1587"/>
            </a:xfrm>
            <a:prstGeom prst="line">
              <a:avLst/>
            </a:prstGeom>
            <a:noFill/>
            <a:ln w="9525">
              <a:solidFill>
                <a:srgbClr val="CC0000"/>
              </a:solidFill>
              <a:round/>
              <a:headEnd type="none" w="sm" len="sm"/>
              <a:tailEnd type="none" w="sm" len="sm"/>
            </a:ln>
          </p:spPr>
          <p:txBody>
            <a:bodyPr/>
            <a:lstStyle/>
            <a:p>
              <a:endParaRPr lang="fr-FR"/>
            </a:p>
          </p:txBody>
        </p:sp>
        <p:grpSp>
          <p:nvGrpSpPr>
            <p:cNvPr id="5" name="Group 36"/>
            <p:cNvGrpSpPr>
              <a:grpSpLocks/>
            </p:cNvGrpSpPr>
            <p:nvPr/>
          </p:nvGrpSpPr>
          <p:grpSpPr bwMode="auto">
            <a:xfrm rot="5400000">
              <a:off x="2449" y="2001"/>
              <a:ext cx="726" cy="136"/>
              <a:chOff x="1748" y="2623"/>
              <a:chExt cx="1996" cy="407"/>
            </a:xfrm>
          </p:grpSpPr>
          <p:sp>
            <p:nvSpPr>
              <p:cNvPr id="31768" name="Line 37"/>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69" name="Line 38"/>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0" name="Line 39"/>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1" name="Line 40"/>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2" name="Line 41"/>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grpSp>
      <p:sp>
        <p:nvSpPr>
          <p:cNvPr id="40" name="Rectangle 3"/>
          <p:cNvSpPr>
            <a:spLocks noGrp="1" noChangeArrowheads="1"/>
          </p:cNvSpPr>
          <p:nvPr>
            <p:ph type="title"/>
          </p:nvPr>
        </p:nvSpPr>
        <p:spPr>
          <a:xfrm>
            <a:off x="467544" y="4509120"/>
            <a:ext cx="8676456" cy="500066"/>
          </a:xfrm>
        </p:spPr>
        <p:txBody>
          <a:bodyPr>
            <a:normAutofit fontScale="90000"/>
          </a:bodyPr>
          <a:lstStyle/>
          <a:p>
            <a:pPr>
              <a:defRPr/>
            </a:pPr>
            <a:r>
              <a:rPr lang="fr-FR" sz="3200" b="1" i="1" dirty="0" smtClean="0">
                <a:solidFill>
                  <a:srgbClr val="FF0000"/>
                </a:solidFill>
              </a:rPr>
              <a:t>le détecteur ATLAS au LHC</a:t>
            </a:r>
            <a:endParaRPr lang="fr-FR" sz="2000" b="1" i="1" dirty="0" smtClean="0">
              <a:solidFill>
                <a:srgbClr val="0070C0"/>
              </a:solidFill>
            </a:endParaRPr>
          </a:p>
        </p:txBody>
      </p:sp>
      <p:sp>
        <p:nvSpPr>
          <p:cNvPr id="43" name="Espace réservé du pied de page 42"/>
          <p:cNvSpPr>
            <a:spLocks noGrp="1"/>
          </p:cNvSpPr>
          <p:nvPr>
            <p:ph type="ftr" sz="quarter" idx="11"/>
          </p:nvPr>
        </p:nvSpPr>
        <p:spPr/>
        <p:txBody>
          <a:bodyPr/>
          <a:lstStyle/>
          <a:p>
            <a:r>
              <a:rPr lang="fr-FR" b="1" smtClean="0">
                <a:solidFill>
                  <a:srgbClr val="FF0000"/>
                </a:solidFill>
              </a:rPr>
              <a:t>Visite Tours</a:t>
            </a:r>
            <a:endParaRPr lang="fr-BE" b="1" dirty="0">
              <a:solidFill>
                <a:srgbClr val="FF0000"/>
              </a:solidFill>
            </a:endParaRPr>
          </a:p>
        </p:txBody>
      </p:sp>
      <p:sp>
        <p:nvSpPr>
          <p:cNvPr id="41" name="ZoneTexte 10"/>
          <p:cNvSpPr txBox="1">
            <a:spLocks noChangeArrowheads="1"/>
          </p:cNvSpPr>
          <p:nvPr/>
        </p:nvSpPr>
        <p:spPr bwMode="auto">
          <a:xfrm>
            <a:off x="2411760" y="5301208"/>
            <a:ext cx="5328592" cy="830997"/>
          </a:xfrm>
          <a:prstGeom prst="rect">
            <a:avLst/>
          </a:prstGeom>
          <a:noFill/>
          <a:ln w="9525">
            <a:noFill/>
            <a:miter lim="800000"/>
            <a:headEnd/>
            <a:tailEnd/>
          </a:ln>
        </p:spPr>
        <p:txBody>
          <a:bodyPr wrap="square">
            <a:spAutoFit/>
          </a:bodyPr>
          <a:lstStyle/>
          <a:p>
            <a:pPr>
              <a:buFont typeface="Arial" charset="0"/>
              <a:buChar char="•"/>
            </a:pPr>
            <a:r>
              <a:rPr lang="fr-FR" sz="2400" dirty="0">
                <a:latin typeface="Arial Narrow" pitchFamily="34" charset="0"/>
              </a:rPr>
              <a:t> Recherche du boson de </a:t>
            </a:r>
            <a:r>
              <a:rPr lang="fr-FR" sz="2400" dirty="0" err="1">
                <a:latin typeface="Arial Narrow" pitchFamily="34" charset="0"/>
              </a:rPr>
              <a:t>Higgs</a:t>
            </a:r>
            <a:r>
              <a:rPr lang="fr-FR" sz="2400" dirty="0">
                <a:latin typeface="Arial Narrow" pitchFamily="34" charset="0"/>
              </a:rPr>
              <a:t>?</a:t>
            </a:r>
          </a:p>
          <a:p>
            <a:pPr>
              <a:buFont typeface="Arial" charset="0"/>
              <a:buChar char="•"/>
            </a:pPr>
            <a:r>
              <a:rPr lang="fr-FR" sz="2400" dirty="0">
                <a:latin typeface="Arial Narrow" pitchFamily="34" charset="0"/>
              </a:rPr>
              <a:t> Découverte de nouvelles particules?</a:t>
            </a:r>
          </a:p>
        </p:txBody>
      </p:sp>
      <p:sp>
        <p:nvSpPr>
          <p:cNvPr id="44" name="Espace réservé du numéro de diapositive 43"/>
          <p:cNvSpPr>
            <a:spLocks noGrp="1"/>
          </p:cNvSpPr>
          <p:nvPr>
            <p:ph type="sldNum" sz="quarter" idx="12"/>
          </p:nvPr>
        </p:nvSpPr>
        <p:spPr/>
        <p:txBody>
          <a:bodyPr/>
          <a:lstStyle/>
          <a:p>
            <a:pPr>
              <a:defRPr/>
            </a:pPr>
            <a:fld id="{4D50A5A0-8F69-4B03-82FA-7B4673F28336}" type="slidenum">
              <a:rPr lang="fr-FR" smtClean="0"/>
              <a:pPr>
                <a:defRPr/>
              </a:pPr>
              <a:t>28</a:t>
            </a:fld>
            <a:endParaRPr lang="fr-FR"/>
          </a:p>
        </p:txBody>
      </p:sp>
      <p:sp>
        <p:nvSpPr>
          <p:cNvPr id="42" name="Text Box 7"/>
          <p:cNvSpPr txBox="1">
            <a:spLocks noChangeArrowheads="1"/>
          </p:cNvSpPr>
          <p:nvPr/>
        </p:nvSpPr>
        <p:spPr bwMode="auto">
          <a:xfrm>
            <a:off x="827584" y="5013176"/>
            <a:ext cx="8136904" cy="1615827"/>
          </a:xfrm>
          <a:prstGeom prst="rect">
            <a:avLst/>
          </a:prstGeom>
          <a:noFill/>
          <a:ln w="9525">
            <a:noFill/>
            <a:miter lim="800000"/>
            <a:headEnd/>
            <a:tailEnd/>
          </a:ln>
        </p:spPr>
        <p:txBody>
          <a:bodyPr wrap="square">
            <a:spAutoFit/>
          </a:bodyPr>
          <a:lstStyle/>
          <a:p>
            <a:pPr algn="ctr">
              <a:spcBef>
                <a:spcPct val="50000"/>
              </a:spcBef>
            </a:pPr>
            <a:r>
              <a:rPr lang="fr-FR" b="1" dirty="0">
                <a:solidFill>
                  <a:srgbClr val="292929"/>
                </a:solidFill>
                <a:latin typeface="Arial Narrow" pitchFamily="34" charset="0"/>
              </a:rPr>
              <a:t>22 m de haut, 44 m de long, poids de 7000 </a:t>
            </a:r>
            <a:r>
              <a:rPr lang="fr-FR" b="1" dirty="0" smtClean="0">
                <a:solidFill>
                  <a:srgbClr val="292929"/>
                </a:solidFill>
                <a:latin typeface="Arial Narrow" pitchFamily="34" charset="0"/>
              </a:rPr>
              <a:t>tonnes, dans une caverne à 100m sous terre</a:t>
            </a:r>
            <a:endParaRPr lang="fr-FR" b="1" dirty="0">
              <a:solidFill>
                <a:srgbClr val="292929"/>
              </a:solidFill>
              <a:latin typeface="Arial Narrow" pitchFamily="34" charset="0"/>
            </a:endParaRPr>
          </a:p>
          <a:p>
            <a:pPr algn="ctr">
              <a:spcBef>
                <a:spcPct val="50000"/>
              </a:spcBef>
            </a:pPr>
            <a:r>
              <a:rPr lang="fr-FR" dirty="0">
                <a:latin typeface="Arial Narrow" pitchFamily="34" charset="0"/>
              </a:rPr>
              <a:t>Composé de plusieurs </a:t>
            </a:r>
            <a:r>
              <a:rPr lang="fr-FR" dirty="0" smtClean="0">
                <a:latin typeface="Arial Narrow" pitchFamily="34" charset="0"/>
              </a:rPr>
              <a:t>sous-détecteurs</a:t>
            </a:r>
          </a:p>
          <a:p>
            <a:pPr algn="ctr">
              <a:spcBef>
                <a:spcPct val="50000"/>
              </a:spcBef>
            </a:pPr>
            <a:r>
              <a:rPr lang="fr-FR" dirty="0" smtClean="0">
                <a:latin typeface="Arial Narrow" pitchFamily="34" charset="0"/>
              </a:rPr>
              <a:t>Une des expériences phare du </a:t>
            </a:r>
            <a:r>
              <a:rPr lang="fr-FR" b="1" dirty="0" smtClean="0">
                <a:solidFill>
                  <a:srgbClr val="FF0000"/>
                </a:solidFill>
                <a:latin typeface="Arial Narrow" pitchFamily="34" charset="0"/>
              </a:rPr>
              <a:t>LHC</a:t>
            </a:r>
          </a:p>
          <a:p>
            <a:pPr algn="ctr">
              <a:spcBef>
                <a:spcPct val="50000"/>
              </a:spcBef>
            </a:pPr>
            <a:endParaRPr lang="fr-FR" dirty="0">
              <a:latin typeface="Arial Narrow" pitchFamily="34" charset="0"/>
            </a:endParaRPr>
          </a:p>
        </p:txBody>
      </p:sp>
      <p:sp>
        <p:nvSpPr>
          <p:cNvPr id="45" name="Espace réservé de la date 44"/>
          <p:cNvSpPr>
            <a:spLocks noGrp="1"/>
          </p:cNvSpPr>
          <p:nvPr>
            <p:ph type="dt" sz="half" idx="10"/>
          </p:nvPr>
        </p:nvSpPr>
        <p:spPr/>
        <p:txBody>
          <a:bodyPr/>
          <a:lstStyle/>
          <a:p>
            <a:pPr>
              <a:defRPr/>
            </a:pPr>
            <a:r>
              <a:rPr lang="fr-FR" b="1" smtClean="0">
                <a:solidFill>
                  <a:srgbClr val="00B0F0"/>
                </a:solidFill>
              </a:rPr>
              <a:t>22/03/2013</a:t>
            </a:r>
            <a:endParaRPr lang="fr-FR" b="1" dirty="0">
              <a:solidFill>
                <a:srgbClr val="00B0F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500"/>
                                  </p:stCondLst>
                                  <p:childTnLst>
                                    <p:animMotion origin="layout" path="M -1.11111E-6 2.59259E-6 L 0.2441 -0.0419 " pathEditMode="relative" rAng="0" ptsTypes="AA">
                                      <p:cBhvr>
                                        <p:cTn id="6" dur="500" fill="hold"/>
                                        <p:tgtEl>
                                          <p:spTgt spid="189448"/>
                                        </p:tgtEl>
                                        <p:attrNameLst>
                                          <p:attrName>ppt_x</p:attrName>
                                          <p:attrName>ppt_y</p:attrName>
                                        </p:attrNameLst>
                                      </p:cBhvr>
                                      <p:rCtr x="12200" y="-2100"/>
                                    </p:animMotion>
                                  </p:childTnLst>
                                </p:cTn>
                              </p:par>
                              <p:par>
                                <p:cTn id="7" presetID="35" presetClass="path" presetSubtype="0" repeatCount="5000" accel="50000" decel="50000" fill="hold" grpId="0" nodeType="withEffect">
                                  <p:stCondLst>
                                    <p:cond delay="500"/>
                                  </p:stCondLst>
                                  <p:childTnLst>
                                    <p:animMotion origin="layout" path="M 0.06319 -0.01042 L -0.16528 0.03148 " pathEditMode="relative" rAng="0" ptsTypes="AA">
                                      <p:cBhvr>
                                        <p:cTn id="8" dur="500" fill="hold"/>
                                        <p:tgtEl>
                                          <p:spTgt spid="189449"/>
                                        </p:tgtEl>
                                        <p:attrNameLst>
                                          <p:attrName>ppt_x</p:attrName>
                                          <p:attrName>ppt_y</p:attrName>
                                        </p:attrNameLst>
                                      </p:cBhvr>
                                      <p:rCtr x="-11400" y="2100"/>
                                    </p:animMotion>
                                  </p:childTnLst>
                                </p:cTn>
                              </p:par>
                              <p:par>
                                <p:cTn id="9" presetID="55" presetClass="entr" presetSubtype="0" repeatCount="5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ppt_w*0.7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fill="hold"/>
                                        <p:tgtEl>
                                          <p:spTgt spid="42"/>
                                        </p:tgtEl>
                                        <p:attrNameLst>
                                          <p:attrName>ppt_x</p:attrName>
                                        </p:attrNameLst>
                                      </p:cBhvr>
                                      <p:tavLst>
                                        <p:tav tm="0">
                                          <p:val>
                                            <p:strVal val="#ppt_x"/>
                                          </p:val>
                                        </p:tav>
                                        <p:tav tm="100000">
                                          <p:val>
                                            <p:strVal val="#ppt_x"/>
                                          </p:val>
                                        </p:tav>
                                      </p:tavLst>
                                    </p:anim>
                                    <p:anim calcmode="lin" valueType="num">
                                      <p:cBhvr additive="base">
                                        <p:cTn id="19"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par>
                                <p:cTn id="26" presetID="2" presetClass="exit" presetSubtype="4" fill="hold" grpId="1" nodeType="withEffect">
                                  <p:stCondLst>
                                    <p:cond delay="0"/>
                                  </p:stCondLst>
                                  <p:childTnLst>
                                    <p:anim calcmode="lin" valueType="num">
                                      <p:cBhvr additive="base">
                                        <p:cTn id="27" dur="500"/>
                                        <p:tgtEl>
                                          <p:spTgt spid="42"/>
                                        </p:tgtEl>
                                        <p:attrNameLst>
                                          <p:attrName>ppt_x</p:attrName>
                                        </p:attrNameLst>
                                      </p:cBhvr>
                                      <p:tavLst>
                                        <p:tav tm="0">
                                          <p:val>
                                            <p:strVal val="ppt_x"/>
                                          </p:val>
                                        </p:tav>
                                        <p:tav tm="100000">
                                          <p:val>
                                            <p:strVal val="ppt_x"/>
                                          </p:val>
                                        </p:tav>
                                      </p:tavLst>
                                    </p:anim>
                                    <p:anim calcmode="lin" valueType="num">
                                      <p:cBhvr additive="base">
                                        <p:cTn id="28" dur="500"/>
                                        <p:tgtEl>
                                          <p:spTgt spid="42"/>
                                        </p:tgtEl>
                                        <p:attrNameLst>
                                          <p:attrName>ppt_y</p:attrName>
                                        </p:attrNameLst>
                                      </p:cBhvr>
                                      <p:tavLst>
                                        <p:tav tm="0">
                                          <p:val>
                                            <p:strVal val="ppt_y"/>
                                          </p:val>
                                        </p:tav>
                                        <p:tav tm="100000">
                                          <p:val>
                                            <p:strVal val="1+ppt_h/2"/>
                                          </p:val>
                                        </p:tav>
                                      </p:tavLst>
                                    </p:anim>
                                    <p:set>
                                      <p:cBhvr>
                                        <p:cTn id="29"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animBg="1"/>
      <p:bldP spid="189449" grpId="0" animBg="1"/>
      <p:bldP spid="41" grpId="0"/>
      <p:bldP spid="42" grpId="0"/>
      <p:bldP spid="4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1116013" y="260350"/>
            <a:ext cx="7400925" cy="850900"/>
          </a:xfrm>
        </p:spPr>
        <p:txBody>
          <a:bodyPr/>
          <a:lstStyle/>
          <a:p>
            <a:pPr eaLnBrk="1" hangingPunct="1">
              <a:defRPr/>
            </a:pPr>
            <a:r>
              <a:rPr lang="en-US" dirty="0" err="1" smtClean="0">
                <a:solidFill>
                  <a:schemeClr val="accent1"/>
                </a:solidFill>
                <a:latin typeface="Arial Narrow" pitchFamily="34" charset="0"/>
                <a:ea typeface="+mn-ea"/>
                <a:cs typeface="+mn-cs"/>
              </a:rPr>
              <a:t>Expérience</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LHCb</a:t>
            </a:r>
            <a:endParaRPr lang="en-US" dirty="0" smtClean="0">
              <a:solidFill>
                <a:schemeClr val="accent1"/>
              </a:solidFill>
              <a:latin typeface="Arial Narrow" pitchFamily="34" charset="0"/>
              <a:ea typeface="+mn-ea"/>
              <a:cs typeface="+mn-cs"/>
            </a:endParaRPr>
          </a:p>
        </p:txBody>
      </p:sp>
      <p:pic>
        <p:nvPicPr>
          <p:cNvPr id="13315" name="Picture 4" descr="LHCbCavernDec06"/>
          <p:cNvPicPr>
            <a:picLocks noChangeAspect="1" noChangeArrowheads="1"/>
          </p:cNvPicPr>
          <p:nvPr/>
        </p:nvPicPr>
        <p:blipFill>
          <a:blip r:embed="rId3" cstate="print"/>
          <a:srcRect/>
          <a:stretch>
            <a:fillRect/>
          </a:stretch>
        </p:blipFill>
        <p:spPr bwMode="auto">
          <a:xfrm>
            <a:off x="1476375" y="1773238"/>
            <a:ext cx="6335713" cy="4222750"/>
          </a:xfrm>
          <a:prstGeom prst="rect">
            <a:avLst/>
          </a:prstGeom>
          <a:noFill/>
          <a:ln w="9525">
            <a:noFill/>
            <a:miter lim="800000"/>
            <a:headEnd/>
            <a:tailEnd/>
          </a:ln>
        </p:spPr>
      </p:pic>
      <p:sp>
        <p:nvSpPr>
          <p:cNvPr id="4" name="Espace réservé de la date 3"/>
          <p:cNvSpPr>
            <a:spLocks noGrp="1"/>
          </p:cNvSpPr>
          <p:nvPr>
            <p:ph type="dt" sz="quarter" idx="10"/>
          </p:nvPr>
        </p:nvSpPr>
        <p:spPr>
          <a:xfrm>
            <a:off x="1938338" y="6356350"/>
            <a:ext cx="1337518" cy="365125"/>
          </a:xfrm>
        </p:spPr>
        <p:txBody>
          <a:bodyPr/>
          <a:lstStyle/>
          <a:p>
            <a:pPr>
              <a:defRPr/>
            </a:pPr>
            <a:r>
              <a:rPr lang="fr-FR" b="1" smtClean="0">
                <a:solidFill>
                  <a:srgbClr val="00B0F0"/>
                </a:solidFill>
              </a:rPr>
              <a:t>22/03/2013</a:t>
            </a:r>
            <a:endParaRPr lang="fr-FR" b="1" dirty="0">
              <a:solidFill>
                <a:srgbClr val="00B0F0"/>
              </a:solidFill>
            </a:endParaRPr>
          </a:p>
        </p:txBody>
      </p:sp>
      <p:sp>
        <p:nvSpPr>
          <p:cNvPr id="5" name="Espace réservé du numéro de diapositive 4"/>
          <p:cNvSpPr>
            <a:spLocks noGrp="1"/>
          </p:cNvSpPr>
          <p:nvPr>
            <p:ph type="sldNum" sz="quarter" idx="12"/>
          </p:nvPr>
        </p:nvSpPr>
        <p:spPr/>
        <p:txBody>
          <a:bodyPr/>
          <a:lstStyle/>
          <a:p>
            <a:pPr>
              <a:defRPr/>
            </a:pPr>
            <a:fld id="{EBA303A1-826B-4611-9027-7C3EA0523839}" type="slidenum">
              <a:rPr lang="fr-FR" smtClean="0"/>
              <a:pPr>
                <a:defRPr/>
              </a:pPr>
              <a:t>29</a:t>
            </a:fld>
            <a:endParaRPr lang="fr-FR"/>
          </a:p>
        </p:txBody>
      </p:sp>
      <p:sp>
        <p:nvSpPr>
          <p:cNvPr id="6" name="Espace réservé du pied de page 5"/>
          <p:cNvSpPr>
            <a:spLocks noGrp="1"/>
          </p:cNvSpPr>
          <p:nvPr>
            <p:ph type="ftr" sz="quarter" idx="11"/>
          </p:nvPr>
        </p:nvSpPr>
        <p:spPr/>
        <p:txBody>
          <a:bodyPr/>
          <a:lstStyle/>
          <a:p>
            <a:pPr algn="l">
              <a:defRPr/>
            </a:pPr>
            <a:r>
              <a:rPr lang="fr-FR" b="1" smtClean="0">
                <a:solidFill>
                  <a:srgbClr val="FF0000"/>
                </a:solidFill>
              </a:rPr>
              <a:t>Visite Tours</a:t>
            </a:r>
            <a:endParaRPr lang="fr-FR" b="1" dirty="0">
              <a:solidFill>
                <a:srgbClr val="FF0000"/>
              </a:solidFill>
            </a:endParaRPr>
          </a:p>
        </p:txBody>
      </p:sp>
      <p:sp>
        <p:nvSpPr>
          <p:cNvPr id="13319" name="ZoneTexte 6"/>
          <p:cNvSpPr txBox="1">
            <a:spLocks noChangeArrowheads="1"/>
          </p:cNvSpPr>
          <p:nvPr/>
        </p:nvSpPr>
        <p:spPr bwMode="auto">
          <a:xfrm>
            <a:off x="1979613" y="1052513"/>
            <a:ext cx="5905500" cy="461962"/>
          </a:xfrm>
          <a:prstGeom prst="rect">
            <a:avLst/>
          </a:prstGeom>
          <a:noFill/>
          <a:ln w="9525">
            <a:noFill/>
            <a:miter lim="800000"/>
            <a:headEnd/>
            <a:tailEnd/>
          </a:ln>
        </p:spPr>
        <p:txBody>
          <a:bodyPr>
            <a:spAutoFit/>
          </a:bodyPr>
          <a:lstStyle/>
          <a:p>
            <a:r>
              <a:rPr lang="fr-FR" sz="2400">
                <a:latin typeface="Arial Narrow" pitchFamily="34" charset="0"/>
              </a:rPr>
              <a:t>Pour étudier l'asymétrie matière anti-matière</a:t>
            </a:r>
          </a:p>
        </p:txBody>
      </p:sp>
      <p:pic>
        <p:nvPicPr>
          <p:cNvPr id="13320" name="Picture 16"/>
          <p:cNvPicPr>
            <a:picLocks noChangeAspect="1" noChangeArrowheads="1"/>
          </p:cNvPicPr>
          <p:nvPr/>
        </p:nvPicPr>
        <p:blipFill>
          <a:blip r:embed="rId4" cstate="print"/>
          <a:srcRect/>
          <a:stretch>
            <a:fillRect/>
          </a:stretch>
        </p:blipFill>
        <p:spPr bwMode="auto">
          <a:xfrm>
            <a:off x="7642225" y="115888"/>
            <a:ext cx="1363663" cy="93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22/03/2013</a:t>
            </a:r>
            <a:endParaRPr lang="fr-FR"/>
          </a:p>
        </p:txBody>
      </p:sp>
      <p:sp>
        <p:nvSpPr>
          <p:cNvPr id="3" name="Espace réservé du pied de page 2"/>
          <p:cNvSpPr>
            <a:spLocks noGrp="1"/>
          </p:cNvSpPr>
          <p:nvPr>
            <p:ph type="ftr" sz="quarter" idx="11"/>
          </p:nvPr>
        </p:nvSpPr>
        <p:spPr/>
        <p:txBody>
          <a:bodyPr/>
          <a:lstStyle/>
          <a:p>
            <a:pPr>
              <a:defRPr/>
            </a:pPr>
            <a:r>
              <a:rPr lang="fr-FR" b="1" smtClean="0">
                <a:solidFill>
                  <a:srgbClr val="00B0F0"/>
                </a:solidFill>
              </a:rPr>
              <a:t>Visite Tours</a:t>
            </a:r>
            <a:endParaRPr lang="fr-FR" b="1" dirty="0">
              <a:solidFill>
                <a:srgbClr val="00B0F0"/>
              </a:solidFill>
            </a:endParaRPr>
          </a:p>
        </p:txBody>
      </p:sp>
      <p:sp>
        <p:nvSpPr>
          <p:cNvPr id="4" name="Espace réservé du numéro de diapositive 3"/>
          <p:cNvSpPr>
            <a:spLocks noGrp="1"/>
          </p:cNvSpPr>
          <p:nvPr>
            <p:ph type="sldNum" sz="quarter" idx="12"/>
          </p:nvPr>
        </p:nvSpPr>
        <p:spPr/>
        <p:txBody>
          <a:bodyPr/>
          <a:lstStyle/>
          <a:p>
            <a:pPr>
              <a:defRPr/>
            </a:pPr>
            <a:fld id="{A6B8D9D3-357A-48A7-BE54-961D13070831}" type="slidenum">
              <a:rPr lang="fr-FR" smtClean="0"/>
              <a:pPr>
                <a:defRPr/>
              </a:pPr>
              <a:t>3</a:t>
            </a:fld>
            <a:endParaRPr lang="fr-FR"/>
          </a:p>
        </p:txBody>
      </p:sp>
      <p:sp>
        <p:nvSpPr>
          <p:cNvPr id="6149" name="ZoneTexte 4"/>
          <p:cNvSpPr txBox="1">
            <a:spLocks noChangeArrowheads="1"/>
          </p:cNvSpPr>
          <p:nvPr/>
        </p:nvSpPr>
        <p:spPr bwMode="auto">
          <a:xfrm>
            <a:off x="900113" y="327226"/>
            <a:ext cx="799306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FR" sz="4400" dirty="0" smtClean="0">
                <a:solidFill>
                  <a:schemeClr val="accent1"/>
                </a:solidFill>
                <a:latin typeface="Arial Narrow" pitchFamily="34" charset="0"/>
              </a:rPr>
              <a:t>l’IN2P3 et ses laboratoires</a:t>
            </a:r>
            <a:endParaRPr lang="fr-FR" sz="4400" dirty="0">
              <a:solidFill>
                <a:schemeClr val="accent1"/>
              </a:solidFill>
              <a:latin typeface="Arial Narrow" pitchFamily="34" charset="0"/>
            </a:endParaRPr>
          </a:p>
        </p:txBody>
      </p:sp>
      <p:pic>
        <p:nvPicPr>
          <p:cNvPr id="8" name="Picture 6" descr="carte_labo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7190" y="1096667"/>
            <a:ext cx="3981274" cy="4564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900113" y="1495648"/>
            <a:ext cx="3710032" cy="41656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lnSpc>
                <a:spcPct val="90000"/>
              </a:lnSpc>
              <a:spcAft>
                <a:spcPct val="20000"/>
              </a:spcAft>
              <a:buFont typeface="Arial" charset="0"/>
              <a:buChar char="•"/>
            </a:pPr>
            <a:r>
              <a:rPr lang="fr-FR" sz="2400" b="1" dirty="0" smtClean="0">
                <a:solidFill>
                  <a:srgbClr val="3B349C"/>
                </a:solidFill>
                <a:latin typeface="Arial Narrow" pitchFamily="34" charset="0"/>
              </a:rPr>
              <a:t>L’IN2P3 est un institut du CNRS qui coordonne </a:t>
            </a:r>
            <a:r>
              <a:rPr lang="fr-FR" sz="2400" dirty="0" smtClean="0">
                <a:solidFill>
                  <a:srgbClr val="3B349C"/>
                </a:solidFill>
                <a:latin typeface="Arial Narrow" pitchFamily="34" charset="0"/>
              </a:rPr>
              <a:t>la recherche  en physique nucléaire, physique des particules et </a:t>
            </a:r>
            <a:r>
              <a:rPr lang="fr-FR" sz="2400" dirty="0" err="1" smtClean="0">
                <a:solidFill>
                  <a:srgbClr val="3B349C"/>
                </a:solidFill>
                <a:latin typeface="Arial Narrow" pitchFamily="34" charset="0"/>
              </a:rPr>
              <a:t>astroparticules</a:t>
            </a:r>
            <a:r>
              <a:rPr lang="fr-FR" sz="2400" dirty="0" smtClean="0">
                <a:solidFill>
                  <a:srgbClr val="3B349C"/>
                </a:solidFill>
                <a:latin typeface="Arial Narrow" pitchFamily="34" charset="0"/>
              </a:rPr>
              <a:t> (</a:t>
            </a:r>
            <a:r>
              <a:rPr lang="fr-FR" sz="2000" dirty="0">
                <a:solidFill>
                  <a:srgbClr val="3B349C"/>
                </a:solidFill>
                <a:latin typeface="Arial Narrow" pitchFamily="34" charset="0"/>
              </a:rPr>
              <a:t>connexions infiniment petit / infiniment </a:t>
            </a:r>
            <a:r>
              <a:rPr lang="fr-FR" sz="2000" dirty="0" smtClean="0">
                <a:solidFill>
                  <a:srgbClr val="3B349C"/>
                </a:solidFill>
                <a:latin typeface="Arial Narrow" pitchFamily="34" charset="0"/>
              </a:rPr>
              <a:t>grand) </a:t>
            </a:r>
            <a:r>
              <a:rPr lang="fr-FR" sz="2400" dirty="0">
                <a:solidFill>
                  <a:srgbClr val="3B349C"/>
                </a:solidFill>
                <a:latin typeface="Arial Narrow" pitchFamily="34" charset="0"/>
              </a:rPr>
              <a:t>pour le compte du CNRS et universités, partenariat avec le </a:t>
            </a:r>
            <a:r>
              <a:rPr lang="fr-FR" sz="2400" dirty="0" smtClean="0">
                <a:solidFill>
                  <a:srgbClr val="3B349C"/>
                </a:solidFill>
                <a:latin typeface="Arial Narrow" pitchFamily="34" charset="0"/>
              </a:rPr>
              <a:t>CEA</a:t>
            </a:r>
          </a:p>
          <a:p>
            <a:pPr marL="342900" lvl="1" indent="-342900" eaLnBrk="1" hangingPunct="1">
              <a:lnSpc>
                <a:spcPct val="90000"/>
              </a:lnSpc>
              <a:spcAft>
                <a:spcPct val="20000"/>
              </a:spcAft>
              <a:buFont typeface="Arial" charset="0"/>
              <a:buChar char="•"/>
            </a:pPr>
            <a:r>
              <a:rPr lang="fr-FR" sz="2400" dirty="0" smtClean="0">
                <a:solidFill>
                  <a:srgbClr val="3B349C"/>
                </a:solidFill>
                <a:latin typeface="Arial Narrow" pitchFamily="34" charset="0"/>
              </a:rPr>
              <a:t>Une vingtaine de laboratoires en France</a:t>
            </a:r>
            <a:endParaRPr lang="fr-FR" sz="2400" dirty="0">
              <a:solidFill>
                <a:srgbClr val="3B349C"/>
              </a:solidFill>
              <a:latin typeface="Arial Narrow" pitchFamily="34" charset="0"/>
            </a:endParaRPr>
          </a:p>
          <a:p>
            <a:pPr marL="342900" lvl="1" indent="-342900" eaLnBrk="1" hangingPunct="1">
              <a:lnSpc>
                <a:spcPct val="90000"/>
              </a:lnSpc>
              <a:spcAft>
                <a:spcPct val="20000"/>
              </a:spcAft>
              <a:buFont typeface="Arial" charset="0"/>
              <a:buChar char="•"/>
            </a:pPr>
            <a:endParaRPr lang="fr-FR" sz="2000" dirty="0">
              <a:solidFill>
                <a:srgbClr val="3B349C"/>
              </a:solidFill>
              <a:latin typeface="Arial Narrow" pitchFamily="34" charset="0"/>
            </a:endParaRPr>
          </a:p>
          <a:p>
            <a:pPr eaLnBrk="1" hangingPunct="1">
              <a:lnSpc>
                <a:spcPct val="90000"/>
              </a:lnSpc>
              <a:spcAft>
                <a:spcPct val="20000"/>
              </a:spcAft>
            </a:pPr>
            <a:endParaRPr lang="fr-FR" sz="2400" dirty="0" smtClean="0">
              <a:solidFill>
                <a:srgbClr val="3B349C"/>
              </a:solidFill>
              <a:latin typeface="Arial Narrow" pitchFamily="34" charset="0"/>
            </a:endParaRPr>
          </a:p>
        </p:txBody>
      </p:sp>
    </p:spTree>
    <p:extLst>
      <p:ext uri="{BB962C8B-B14F-4D97-AF65-F5344CB8AC3E}">
        <p14:creationId xmlns="" xmlns:p14="http://schemas.microsoft.com/office/powerpoint/2010/main" val="3951941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571500" y="571500"/>
            <a:ext cx="5429250" cy="846138"/>
          </a:xfrm>
        </p:spPr>
        <p:txBody>
          <a:bodyPr/>
          <a:lstStyle/>
          <a:p>
            <a:pPr eaLnBrk="1" hangingPunct="1"/>
            <a:r>
              <a:rPr lang="en-US" smtClean="0">
                <a:solidFill>
                  <a:schemeClr val="accent1"/>
                </a:solidFill>
                <a:latin typeface="Arial Narrow" pitchFamily="34" charset="0"/>
              </a:rPr>
              <a:t>Les neutrinos: expérience OPERA</a:t>
            </a:r>
          </a:p>
        </p:txBody>
      </p:sp>
      <p:sp>
        <p:nvSpPr>
          <p:cNvPr id="49" name="Espace réservé du pied de page 48"/>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48" name="Espace réservé du numéro de diapositive 47"/>
          <p:cNvSpPr>
            <a:spLocks noGrp="1"/>
          </p:cNvSpPr>
          <p:nvPr>
            <p:ph type="sldNum" sz="quarter" idx="12"/>
          </p:nvPr>
        </p:nvSpPr>
        <p:spPr/>
        <p:txBody>
          <a:bodyPr/>
          <a:lstStyle/>
          <a:p>
            <a:pPr>
              <a:defRPr/>
            </a:pPr>
            <a:fld id="{D5646209-6559-48BE-81A2-2482F1889A45}" type="slidenum">
              <a:rPr lang="fr-FR" smtClean="0"/>
              <a:pPr>
                <a:defRPr/>
              </a:pPr>
              <a:t>30</a:t>
            </a:fld>
            <a:endParaRPr lang="fr-FR" dirty="0"/>
          </a:p>
        </p:txBody>
      </p:sp>
      <p:sp>
        <p:nvSpPr>
          <p:cNvPr id="27653" name="Text Box 6"/>
          <p:cNvSpPr txBox="1">
            <a:spLocks noChangeArrowheads="1"/>
          </p:cNvSpPr>
          <p:nvPr/>
        </p:nvSpPr>
        <p:spPr bwMode="auto">
          <a:xfrm>
            <a:off x="5572125" y="1500188"/>
            <a:ext cx="511175" cy="366712"/>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n</a:t>
            </a:r>
            <a:endParaRPr lang="en-GB" sz="1400">
              <a:solidFill>
                <a:srgbClr val="CC0000"/>
              </a:solidFill>
              <a:latin typeface="Symbol" pitchFamily="18" charset="2"/>
            </a:endParaRPr>
          </a:p>
        </p:txBody>
      </p:sp>
      <p:grpSp>
        <p:nvGrpSpPr>
          <p:cNvPr id="2" name="Group 7"/>
          <p:cNvGrpSpPr>
            <a:grpSpLocks/>
          </p:cNvGrpSpPr>
          <p:nvPr/>
        </p:nvGrpSpPr>
        <p:grpSpPr bwMode="auto">
          <a:xfrm>
            <a:off x="5572125" y="422275"/>
            <a:ext cx="3279775" cy="2843213"/>
            <a:chOff x="46" y="1829"/>
            <a:chExt cx="2066" cy="1791"/>
          </a:xfrm>
        </p:grpSpPr>
        <p:sp>
          <p:nvSpPr>
            <p:cNvPr id="27661" name="Rectangle 8"/>
            <p:cNvSpPr>
              <a:spLocks noChangeArrowheads="1"/>
            </p:cNvSpPr>
            <p:nvPr/>
          </p:nvSpPr>
          <p:spPr bwMode="auto">
            <a:xfrm>
              <a:off x="82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27662" name="Rectangle 9"/>
            <p:cNvSpPr>
              <a:spLocks noChangeArrowheads="1"/>
            </p:cNvSpPr>
            <p:nvPr/>
          </p:nvSpPr>
          <p:spPr bwMode="auto">
            <a:xfrm>
              <a:off x="1615"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3" name="Rectangle 10"/>
            <p:cNvSpPr>
              <a:spLocks noChangeArrowheads="1"/>
            </p:cNvSpPr>
            <p:nvPr/>
          </p:nvSpPr>
          <p:spPr bwMode="auto">
            <a:xfrm>
              <a:off x="408" y="1834"/>
              <a:ext cx="415"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4" name="Rectangle 11"/>
            <p:cNvSpPr>
              <a:spLocks noChangeArrowheads="1"/>
            </p:cNvSpPr>
            <p:nvPr/>
          </p:nvSpPr>
          <p:spPr bwMode="auto">
            <a:xfrm>
              <a:off x="1020"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5" name="Rectangle 12"/>
            <p:cNvSpPr>
              <a:spLocks noChangeArrowheads="1"/>
            </p:cNvSpPr>
            <p:nvPr/>
          </p:nvSpPr>
          <p:spPr bwMode="auto">
            <a:xfrm>
              <a:off x="823" y="1834"/>
              <a:ext cx="37"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6" name="Rectangle 13"/>
            <p:cNvSpPr>
              <a:spLocks noChangeArrowheads="1"/>
            </p:cNvSpPr>
            <p:nvPr/>
          </p:nvSpPr>
          <p:spPr bwMode="auto">
            <a:xfrm>
              <a:off x="982" y="1834"/>
              <a:ext cx="39"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7" name="Rectangle 14"/>
            <p:cNvSpPr>
              <a:spLocks noChangeArrowheads="1"/>
            </p:cNvSpPr>
            <p:nvPr/>
          </p:nvSpPr>
          <p:spPr bwMode="auto">
            <a:xfrm>
              <a:off x="159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8" name="Rectangle 15"/>
            <p:cNvSpPr>
              <a:spLocks noChangeArrowheads="1"/>
            </p:cNvSpPr>
            <p:nvPr/>
          </p:nvSpPr>
          <p:spPr bwMode="auto">
            <a:xfrm>
              <a:off x="143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9" name="Line 16"/>
            <p:cNvSpPr>
              <a:spLocks noChangeShapeType="1"/>
            </p:cNvSpPr>
            <p:nvPr/>
          </p:nvSpPr>
          <p:spPr bwMode="auto">
            <a:xfrm>
              <a:off x="46" y="2728"/>
              <a:ext cx="603" cy="0"/>
            </a:xfrm>
            <a:prstGeom prst="line">
              <a:avLst/>
            </a:prstGeom>
            <a:noFill/>
            <a:ln w="9525">
              <a:solidFill>
                <a:srgbClr val="CC0000"/>
              </a:solidFill>
              <a:prstDash val="dash"/>
              <a:round/>
              <a:headEnd/>
              <a:tailEnd type="stealth" w="med" len="med"/>
            </a:ln>
          </p:spPr>
          <p:txBody>
            <a:bodyPr wrap="none" anchor="ctr"/>
            <a:lstStyle/>
            <a:p>
              <a:endParaRPr lang="fr-FR"/>
            </a:p>
          </p:txBody>
        </p:sp>
        <p:sp>
          <p:nvSpPr>
            <p:cNvPr id="27670" name="Line 17"/>
            <p:cNvSpPr>
              <a:spLocks noChangeShapeType="1"/>
            </p:cNvSpPr>
            <p:nvPr/>
          </p:nvSpPr>
          <p:spPr bwMode="auto">
            <a:xfrm flipV="1">
              <a:off x="1191" y="1861"/>
              <a:ext cx="463" cy="574"/>
            </a:xfrm>
            <a:prstGeom prst="line">
              <a:avLst/>
            </a:prstGeom>
            <a:noFill/>
            <a:ln w="6350">
              <a:solidFill>
                <a:srgbClr val="CC0000"/>
              </a:solidFill>
              <a:prstDash val="dash"/>
              <a:round/>
              <a:headEnd/>
              <a:tailEnd/>
            </a:ln>
          </p:spPr>
          <p:txBody>
            <a:bodyPr wrap="none" anchor="ctr"/>
            <a:lstStyle/>
            <a:p>
              <a:endParaRPr lang="fr-FR"/>
            </a:p>
          </p:txBody>
        </p:sp>
        <p:sp>
          <p:nvSpPr>
            <p:cNvPr id="27671" name="Line 18"/>
            <p:cNvSpPr>
              <a:spLocks noChangeShapeType="1"/>
            </p:cNvSpPr>
            <p:nvPr/>
          </p:nvSpPr>
          <p:spPr bwMode="auto">
            <a:xfrm flipV="1">
              <a:off x="1202" y="2112"/>
              <a:ext cx="553" cy="317"/>
            </a:xfrm>
            <a:prstGeom prst="line">
              <a:avLst/>
            </a:prstGeom>
            <a:noFill/>
            <a:ln w="6350">
              <a:solidFill>
                <a:srgbClr val="CC0000"/>
              </a:solidFill>
              <a:prstDash val="dash"/>
              <a:round/>
              <a:headEnd/>
              <a:tailEnd/>
            </a:ln>
          </p:spPr>
          <p:txBody>
            <a:bodyPr wrap="none" anchor="ctr"/>
            <a:lstStyle/>
            <a:p>
              <a:endParaRPr lang="fr-FR"/>
            </a:p>
          </p:txBody>
        </p:sp>
        <p:sp>
          <p:nvSpPr>
            <p:cNvPr id="27672" name="Line 19"/>
            <p:cNvSpPr>
              <a:spLocks noChangeShapeType="1"/>
            </p:cNvSpPr>
            <p:nvPr/>
          </p:nvSpPr>
          <p:spPr bwMode="auto">
            <a:xfrm>
              <a:off x="1432" y="2436"/>
              <a:ext cx="42" cy="0"/>
            </a:xfrm>
            <a:prstGeom prst="line">
              <a:avLst/>
            </a:prstGeom>
            <a:noFill/>
            <a:ln w="28575">
              <a:solidFill>
                <a:srgbClr val="CC0000"/>
              </a:solidFill>
              <a:round/>
              <a:headEnd/>
              <a:tailEnd/>
            </a:ln>
          </p:spPr>
          <p:txBody>
            <a:bodyPr wrap="none" anchor="ctr"/>
            <a:lstStyle/>
            <a:p>
              <a:endParaRPr lang="fr-FR"/>
            </a:p>
          </p:txBody>
        </p:sp>
        <p:sp>
          <p:nvSpPr>
            <p:cNvPr id="27673" name="Line 20"/>
            <p:cNvSpPr>
              <a:spLocks noChangeShapeType="1"/>
            </p:cNvSpPr>
            <p:nvPr/>
          </p:nvSpPr>
          <p:spPr bwMode="auto">
            <a:xfrm>
              <a:off x="1591" y="2442"/>
              <a:ext cx="43" cy="0"/>
            </a:xfrm>
            <a:prstGeom prst="line">
              <a:avLst/>
            </a:prstGeom>
            <a:noFill/>
            <a:ln w="28575">
              <a:solidFill>
                <a:srgbClr val="CC0000"/>
              </a:solidFill>
              <a:round/>
              <a:headEnd/>
              <a:tailEnd/>
            </a:ln>
          </p:spPr>
          <p:txBody>
            <a:bodyPr wrap="none" anchor="ctr"/>
            <a:lstStyle/>
            <a:p>
              <a:endParaRPr lang="fr-FR"/>
            </a:p>
          </p:txBody>
        </p:sp>
        <p:sp>
          <p:nvSpPr>
            <p:cNvPr id="27674" name="Line 21"/>
            <p:cNvSpPr>
              <a:spLocks noChangeShapeType="1"/>
            </p:cNvSpPr>
            <p:nvPr/>
          </p:nvSpPr>
          <p:spPr bwMode="auto">
            <a:xfrm flipV="1">
              <a:off x="980" y="2527"/>
              <a:ext cx="40" cy="20"/>
            </a:xfrm>
            <a:prstGeom prst="line">
              <a:avLst/>
            </a:prstGeom>
            <a:noFill/>
            <a:ln w="28575">
              <a:solidFill>
                <a:srgbClr val="CC0000"/>
              </a:solidFill>
              <a:round/>
              <a:headEnd/>
              <a:tailEnd/>
            </a:ln>
          </p:spPr>
          <p:txBody>
            <a:bodyPr wrap="none" anchor="ctr"/>
            <a:lstStyle/>
            <a:p>
              <a:endParaRPr lang="fr-FR"/>
            </a:p>
          </p:txBody>
        </p:sp>
        <p:sp>
          <p:nvSpPr>
            <p:cNvPr id="27675" name="Line 22"/>
            <p:cNvSpPr>
              <a:spLocks noChangeShapeType="1"/>
            </p:cNvSpPr>
            <p:nvPr/>
          </p:nvSpPr>
          <p:spPr bwMode="auto">
            <a:xfrm flipV="1">
              <a:off x="819" y="2611"/>
              <a:ext cx="40" cy="20"/>
            </a:xfrm>
            <a:prstGeom prst="line">
              <a:avLst/>
            </a:prstGeom>
            <a:noFill/>
            <a:ln w="28575">
              <a:solidFill>
                <a:srgbClr val="CC0000"/>
              </a:solidFill>
              <a:round/>
              <a:headEnd/>
              <a:tailEnd/>
            </a:ln>
          </p:spPr>
          <p:txBody>
            <a:bodyPr wrap="none" anchor="ctr"/>
            <a:lstStyle/>
            <a:p>
              <a:endParaRPr lang="fr-FR"/>
            </a:p>
          </p:txBody>
        </p:sp>
        <p:sp>
          <p:nvSpPr>
            <p:cNvPr id="27676" name="Line 23"/>
            <p:cNvSpPr>
              <a:spLocks noChangeShapeType="1"/>
            </p:cNvSpPr>
            <p:nvPr/>
          </p:nvSpPr>
          <p:spPr bwMode="auto">
            <a:xfrm>
              <a:off x="815" y="2742"/>
              <a:ext cx="45" cy="13"/>
            </a:xfrm>
            <a:prstGeom prst="line">
              <a:avLst/>
            </a:prstGeom>
            <a:noFill/>
            <a:ln w="28575">
              <a:solidFill>
                <a:schemeClr val="tx1"/>
              </a:solidFill>
              <a:round/>
              <a:headEnd/>
              <a:tailEnd/>
            </a:ln>
          </p:spPr>
          <p:txBody>
            <a:bodyPr wrap="none" anchor="ctr"/>
            <a:lstStyle/>
            <a:p>
              <a:endParaRPr lang="fr-FR"/>
            </a:p>
          </p:txBody>
        </p:sp>
        <p:sp>
          <p:nvSpPr>
            <p:cNvPr id="27677" name="Line 24"/>
            <p:cNvSpPr>
              <a:spLocks noChangeShapeType="1"/>
            </p:cNvSpPr>
            <p:nvPr/>
          </p:nvSpPr>
          <p:spPr bwMode="auto">
            <a:xfrm>
              <a:off x="985" y="2781"/>
              <a:ext cx="45" cy="12"/>
            </a:xfrm>
            <a:prstGeom prst="line">
              <a:avLst/>
            </a:prstGeom>
            <a:noFill/>
            <a:ln w="28575">
              <a:solidFill>
                <a:schemeClr val="tx1"/>
              </a:solidFill>
              <a:round/>
              <a:headEnd/>
              <a:tailEnd/>
            </a:ln>
          </p:spPr>
          <p:txBody>
            <a:bodyPr wrap="none" anchor="ctr"/>
            <a:lstStyle/>
            <a:p>
              <a:endParaRPr lang="fr-FR"/>
            </a:p>
          </p:txBody>
        </p:sp>
        <p:sp>
          <p:nvSpPr>
            <p:cNvPr id="27678" name="Line 25"/>
            <p:cNvSpPr>
              <a:spLocks noChangeShapeType="1"/>
            </p:cNvSpPr>
            <p:nvPr/>
          </p:nvSpPr>
          <p:spPr bwMode="auto">
            <a:xfrm>
              <a:off x="1592" y="2915"/>
              <a:ext cx="45" cy="12"/>
            </a:xfrm>
            <a:prstGeom prst="line">
              <a:avLst/>
            </a:prstGeom>
            <a:noFill/>
            <a:ln w="28575">
              <a:solidFill>
                <a:schemeClr val="tx1"/>
              </a:solidFill>
              <a:round/>
              <a:headEnd/>
              <a:tailEnd/>
            </a:ln>
          </p:spPr>
          <p:txBody>
            <a:bodyPr wrap="none" anchor="ctr"/>
            <a:lstStyle/>
            <a:p>
              <a:endParaRPr lang="fr-FR"/>
            </a:p>
          </p:txBody>
        </p:sp>
        <p:sp>
          <p:nvSpPr>
            <p:cNvPr id="27679" name="Line 26"/>
            <p:cNvSpPr>
              <a:spLocks noChangeShapeType="1"/>
            </p:cNvSpPr>
            <p:nvPr/>
          </p:nvSpPr>
          <p:spPr bwMode="auto">
            <a:xfrm>
              <a:off x="1430" y="2880"/>
              <a:ext cx="45" cy="13"/>
            </a:xfrm>
            <a:prstGeom prst="line">
              <a:avLst/>
            </a:prstGeom>
            <a:noFill/>
            <a:ln w="28575">
              <a:solidFill>
                <a:schemeClr val="tx1"/>
              </a:solidFill>
              <a:round/>
              <a:headEnd/>
              <a:tailEnd/>
            </a:ln>
          </p:spPr>
          <p:txBody>
            <a:bodyPr wrap="none" anchor="ctr"/>
            <a:lstStyle/>
            <a:p>
              <a:endParaRPr lang="fr-FR"/>
            </a:p>
          </p:txBody>
        </p:sp>
        <p:sp>
          <p:nvSpPr>
            <p:cNvPr id="27680" name="Line 27"/>
            <p:cNvSpPr>
              <a:spLocks noChangeShapeType="1"/>
            </p:cNvSpPr>
            <p:nvPr/>
          </p:nvSpPr>
          <p:spPr bwMode="auto">
            <a:xfrm>
              <a:off x="819" y="2782"/>
              <a:ext cx="35" cy="12"/>
            </a:xfrm>
            <a:prstGeom prst="line">
              <a:avLst/>
            </a:prstGeom>
            <a:noFill/>
            <a:ln w="28575">
              <a:solidFill>
                <a:schemeClr val="tx1"/>
              </a:solidFill>
              <a:round/>
              <a:headEnd/>
              <a:tailEnd/>
            </a:ln>
          </p:spPr>
          <p:txBody>
            <a:bodyPr wrap="none" anchor="ctr"/>
            <a:lstStyle/>
            <a:p>
              <a:endParaRPr lang="fr-FR"/>
            </a:p>
          </p:txBody>
        </p:sp>
        <p:sp>
          <p:nvSpPr>
            <p:cNvPr id="27681" name="Line 28"/>
            <p:cNvSpPr>
              <a:spLocks noChangeShapeType="1"/>
            </p:cNvSpPr>
            <p:nvPr/>
          </p:nvSpPr>
          <p:spPr bwMode="auto">
            <a:xfrm>
              <a:off x="985" y="2850"/>
              <a:ext cx="36" cy="13"/>
            </a:xfrm>
            <a:prstGeom prst="line">
              <a:avLst/>
            </a:prstGeom>
            <a:noFill/>
            <a:ln w="28575">
              <a:solidFill>
                <a:schemeClr val="tx1"/>
              </a:solidFill>
              <a:round/>
              <a:headEnd/>
              <a:tailEnd/>
            </a:ln>
          </p:spPr>
          <p:txBody>
            <a:bodyPr wrap="none" anchor="ctr"/>
            <a:lstStyle/>
            <a:p>
              <a:endParaRPr lang="fr-FR"/>
            </a:p>
          </p:txBody>
        </p:sp>
        <p:sp>
          <p:nvSpPr>
            <p:cNvPr id="27682" name="Line 29"/>
            <p:cNvSpPr>
              <a:spLocks noChangeShapeType="1"/>
            </p:cNvSpPr>
            <p:nvPr/>
          </p:nvSpPr>
          <p:spPr bwMode="auto">
            <a:xfrm>
              <a:off x="1436" y="3045"/>
              <a:ext cx="34" cy="12"/>
            </a:xfrm>
            <a:prstGeom prst="line">
              <a:avLst/>
            </a:prstGeom>
            <a:noFill/>
            <a:ln w="28575">
              <a:solidFill>
                <a:schemeClr val="tx1"/>
              </a:solidFill>
              <a:round/>
              <a:headEnd/>
              <a:tailEnd/>
            </a:ln>
          </p:spPr>
          <p:txBody>
            <a:bodyPr wrap="none" anchor="ctr"/>
            <a:lstStyle/>
            <a:p>
              <a:endParaRPr lang="fr-FR"/>
            </a:p>
          </p:txBody>
        </p:sp>
        <p:sp>
          <p:nvSpPr>
            <p:cNvPr id="27683" name="Line 30"/>
            <p:cNvSpPr>
              <a:spLocks noChangeShapeType="1"/>
            </p:cNvSpPr>
            <p:nvPr/>
          </p:nvSpPr>
          <p:spPr bwMode="auto">
            <a:xfrm>
              <a:off x="1592" y="3110"/>
              <a:ext cx="35" cy="13"/>
            </a:xfrm>
            <a:prstGeom prst="line">
              <a:avLst/>
            </a:prstGeom>
            <a:noFill/>
            <a:ln w="28575">
              <a:solidFill>
                <a:schemeClr val="tx1"/>
              </a:solidFill>
              <a:round/>
              <a:headEnd/>
              <a:tailEnd/>
            </a:ln>
          </p:spPr>
          <p:txBody>
            <a:bodyPr wrap="none" anchor="ctr"/>
            <a:lstStyle/>
            <a:p>
              <a:endParaRPr lang="fr-FR"/>
            </a:p>
          </p:txBody>
        </p:sp>
        <p:sp>
          <p:nvSpPr>
            <p:cNvPr id="27684" name="Text Box 31"/>
            <p:cNvSpPr txBox="1">
              <a:spLocks noChangeArrowheads="1"/>
            </p:cNvSpPr>
            <p:nvPr/>
          </p:nvSpPr>
          <p:spPr bwMode="auto">
            <a:xfrm>
              <a:off x="432" y="2112"/>
              <a:ext cx="417"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Pb</a:t>
              </a:r>
              <a:endParaRPr lang="en-GB" sz="1400">
                <a:solidFill>
                  <a:srgbClr val="292929"/>
                </a:solidFill>
                <a:latin typeface="Calibri" pitchFamily="34" charset="0"/>
              </a:endParaRPr>
            </a:p>
          </p:txBody>
        </p:sp>
        <p:sp>
          <p:nvSpPr>
            <p:cNvPr id="27685" name="Text Box 32"/>
            <p:cNvSpPr txBox="1">
              <a:spLocks noChangeArrowheads="1"/>
            </p:cNvSpPr>
            <p:nvPr/>
          </p:nvSpPr>
          <p:spPr bwMode="auto">
            <a:xfrm>
              <a:off x="994" y="3389"/>
              <a:ext cx="1118"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Emulsion layers</a:t>
              </a:r>
              <a:endParaRPr lang="en-GB" sz="1400">
                <a:solidFill>
                  <a:srgbClr val="292929"/>
                </a:solidFill>
                <a:latin typeface="Calibri" pitchFamily="34" charset="0"/>
              </a:endParaRPr>
            </a:p>
          </p:txBody>
        </p:sp>
        <p:sp>
          <p:nvSpPr>
            <p:cNvPr id="27686" name="Line 33"/>
            <p:cNvSpPr>
              <a:spLocks noChangeShapeType="1"/>
            </p:cNvSpPr>
            <p:nvPr/>
          </p:nvSpPr>
          <p:spPr bwMode="auto">
            <a:xfrm flipH="1" flipV="1">
              <a:off x="1004" y="3358"/>
              <a:ext cx="55" cy="148"/>
            </a:xfrm>
            <a:prstGeom prst="line">
              <a:avLst/>
            </a:prstGeom>
            <a:noFill/>
            <a:ln w="9525">
              <a:solidFill>
                <a:srgbClr val="292929"/>
              </a:solidFill>
              <a:round/>
              <a:headEnd/>
              <a:tailEnd type="stealth" w="sm" len="sm"/>
            </a:ln>
          </p:spPr>
          <p:txBody>
            <a:bodyPr wrap="none" anchor="ctr"/>
            <a:lstStyle/>
            <a:p>
              <a:endParaRPr lang="fr-FR"/>
            </a:p>
          </p:txBody>
        </p:sp>
        <p:sp>
          <p:nvSpPr>
            <p:cNvPr id="27687" name="Line 34"/>
            <p:cNvSpPr>
              <a:spLocks noChangeShapeType="1"/>
            </p:cNvSpPr>
            <p:nvPr/>
          </p:nvSpPr>
          <p:spPr bwMode="auto">
            <a:xfrm flipH="1" flipV="1">
              <a:off x="841" y="3364"/>
              <a:ext cx="205" cy="163"/>
            </a:xfrm>
            <a:prstGeom prst="line">
              <a:avLst/>
            </a:prstGeom>
            <a:noFill/>
            <a:ln w="9525">
              <a:solidFill>
                <a:srgbClr val="292929"/>
              </a:solidFill>
              <a:round/>
              <a:headEnd/>
              <a:tailEnd type="stealth" w="sm" len="sm"/>
            </a:ln>
          </p:spPr>
          <p:txBody>
            <a:bodyPr wrap="none" anchor="ctr"/>
            <a:lstStyle/>
            <a:p>
              <a:endParaRPr lang="fr-FR"/>
            </a:p>
          </p:txBody>
        </p:sp>
        <p:sp>
          <p:nvSpPr>
            <p:cNvPr id="27688" name="Text Box 35"/>
            <p:cNvSpPr txBox="1">
              <a:spLocks noChangeArrowheads="1"/>
            </p:cNvSpPr>
            <p:nvPr/>
          </p:nvSpPr>
          <p:spPr bwMode="auto">
            <a:xfrm>
              <a:off x="933" y="2258"/>
              <a:ext cx="322" cy="231"/>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t</a:t>
              </a:r>
              <a:endParaRPr lang="en-GB" sz="1400">
                <a:solidFill>
                  <a:srgbClr val="CC0000"/>
                </a:solidFill>
                <a:latin typeface="Symbol" pitchFamily="18" charset="2"/>
              </a:endParaRPr>
            </a:p>
          </p:txBody>
        </p:sp>
        <p:sp>
          <p:nvSpPr>
            <p:cNvPr id="27689" name="Line 36"/>
            <p:cNvSpPr>
              <a:spLocks noChangeShapeType="1"/>
            </p:cNvSpPr>
            <p:nvPr/>
          </p:nvSpPr>
          <p:spPr bwMode="auto">
            <a:xfrm>
              <a:off x="399" y="2071"/>
              <a:ext cx="427"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27690" name="Text Box 37"/>
            <p:cNvSpPr txBox="1">
              <a:spLocks noChangeArrowheads="1"/>
            </p:cNvSpPr>
            <p:nvPr/>
          </p:nvSpPr>
          <p:spPr bwMode="auto">
            <a:xfrm>
              <a:off x="358" y="1836"/>
              <a:ext cx="501" cy="212"/>
            </a:xfrm>
            <a:prstGeom prst="rect">
              <a:avLst/>
            </a:prstGeom>
            <a:noFill/>
            <a:ln w="9525">
              <a:noFill/>
              <a:miter lim="800000"/>
              <a:headEnd/>
              <a:tailEnd/>
            </a:ln>
          </p:spPr>
          <p:txBody>
            <a:bodyPr>
              <a:spAutoFit/>
            </a:bodyPr>
            <a:lstStyle/>
            <a:p>
              <a:pPr>
                <a:spcBef>
                  <a:spcPct val="50000"/>
                </a:spcBef>
              </a:pPr>
              <a:r>
                <a:rPr lang="en-GB" sz="1600">
                  <a:latin typeface="Calibri" pitchFamily="34" charset="0"/>
                </a:rPr>
                <a:t>1 mm</a:t>
              </a:r>
              <a:endParaRPr lang="en-GB" sz="1200">
                <a:latin typeface="Calibri" pitchFamily="34" charset="0"/>
              </a:endParaRPr>
            </a:p>
          </p:txBody>
        </p:sp>
        <p:sp>
          <p:nvSpPr>
            <p:cNvPr id="27691" name="Rectangle 38"/>
            <p:cNvSpPr>
              <a:spLocks noChangeArrowheads="1"/>
            </p:cNvSpPr>
            <p:nvPr/>
          </p:nvSpPr>
          <p:spPr bwMode="auto">
            <a:xfrm>
              <a:off x="143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27692" name="Line 39"/>
            <p:cNvSpPr>
              <a:spLocks noChangeShapeType="1"/>
            </p:cNvSpPr>
            <p:nvPr/>
          </p:nvSpPr>
          <p:spPr bwMode="auto">
            <a:xfrm>
              <a:off x="676" y="2711"/>
              <a:ext cx="1111" cy="245"/>
            </a:xfrm>
            <a:prstGeom prst="line">
              <a:avLst/>
            </a:prstGeom>
            <a:noFill/>
            <a:ln w="6350">
              <a:solidFill>
                <a:srgbClr val="4D4D4D"/>
              </a:solidFill>
              <a:round/>
              <a:headEnd/>
              <a:tailEnd/>
            </a:ln>
          </p:spPr>
          <p:txBody>
            <a:bodyPr/>
            <a:lstStyle/>
            <a:p>
              <a:endParaRPr lang="fr-FR"/>
            </a:p>
          </p:txBody>
        </p:sp>
        <p:sp>
          <p:nvSpPr>
            <p:cNvPr id="27693" name="Line 40"/>
            <p:cNvSpPr>
              <a:spLocks noChangeShapeType="1"/>
            </p:cNvSpPr>
            <p:nvPr/>
          </p:nvSpPr>
          <p:spPr bwMode="auto">
            <a:xfrm>
              <a:off x="667" y="2713"/>
              <a:ext cx="1098" cy="470"/>
            </a:xfrm>
            <a:prstGeom prst="line">
              <a:avLst/>
            </a:prstGeom>
            <a:noFill/>
            <a:ln w="6350">
              <a:solidFill>
                <a:srgbClr val="4D4D4D"/>
              </a:solidFill>
              <a:round/>
              <a:headEnd/>
              <a:tailEnd/>
            </a:ln>
          </p:spPr>
          <p:txBody>
            <a:bodyPr/>
            <a:lstStyle/>
            <a:p>
              <a:endParaRPr lang="fr-FR"/>
            </a:p>
          </p:txBody>
        </p:sp>
        <p:sp>
          <p:nvSpPr>
            <p:cNvPr id="27694" name="Line 41"/>
            <p:cNvSpPr>
              <a:spLocks noChangeShapeType="1"/>
            </p:cNvSpPr>
            <p:nvPr/>
          </p:nvSpPr>
          <p:spPr bwMode="auto">
            <a:xfrm flipV="1">
              <a:off x="674" y="2434"/>
              <a:ext cx="520" cy="275"/>
            </a:xfrm>
            <a:prstGeom prst="line">
              <a:avLst/>
            </a:prstGeom>
            <a:noFill/>
            <a:ln w="6350">
              <a:solidFill>
                <a:srgbClr val="CC0000"/>
              </a:solidFill>
              <a:round/>
              <a:headEnd/>
              <a:tailEnd/>
            </a:ln>
          </p:spPr>
          <p:txBody>
            <a:bodyPr wrap="none" anchor="ctr"/>
            <a:lstStyle/>
            <a:p>
              <a:endParaRPr lang="fr-FR"/>
            </a:p>
          </p:txBody>
        </p:sp>
        <p:sp>
          <p:nvSpPr>
            <p:cNvPr id="27695" name="Line 42"/>
            <p:cNvSpPr>
              <a:spLocks noChangeShapeType="1"/>
            </p:cNvSpPr>
            <p:nvPr/>
          </p:nvSpPr>
          <p:spPr bwMode="auto">
            <a:xfrm>
              <a:off x="1196" y="2431"/>
              <a:ext cx="613" cy="12"/>
            </a:xfrm>
            <a:prstGeom prst="line">
              <a:avLst/>
            </a:prstGeom>
            <a:noFill/>
            <a:ln w="6350">
              <a:solidFill>
                <a:srgbClr val="CC0000"/>
              </a:solidFill>
              <a:round/>
              <a:headEnd/>
              <a:tailEnd/>
            </a:ln>
          </p:spPr>
          <p:txBody>
            <a:bodyPr wrap="none" anchor="ctr"/>
            <a:lstStyle/>
            <a:p>
              <a:endParaRPr lang="fr-FR"/>
            </a:p>
          </p:txBody>
        </p:sp>
      </p:grpSp>
      <p:sp>
        <p:nvSpPr>
          <p:cNvPr id="27655" name="Line 74"/>
          <p:cNvSpPr>
            <a:spLocks noChangeShapeType="1"/>
          </p:cNvSpPr>
          <p:nvPr/>
        </p:nvSpPr>
        <p:spPr bwMode="auto">
          <a:xfrm flipV="1">
            <a:off x="6029325" y="2479675"/>
            <a:ext cx="990600" cy="457200"/>
          </a:xfrm>
          <a:prstGeom prst="line">
            <a:avLst/>
          </a:prstGeom>
          <a:noFill/>
          <a:ln w="9525">
            <a:solidFill>
              <a:schemeClr val="tx1"/>
            </a:solidFill>
            <a:round/>
            <a:headEnd/>
            <a:tailEnd type="arrow" w="med" len="med"/>
          </a:ln>
        </p:spPr>
        <p:txBody>
          <a:bodyPr wrap="none" anchor="ctr"/>
          <a:lstStyle/>
          <a:p>
            <a:endParaRPr lang="fr-FR"/>
          </a:p>
        </p:txBody>
      </p:sp>
      <p:sp>
        <p:nvSpPr>
          <p:cNvPr id="27656" name="Rectangle 75"/>
          <p:cNvSpPr>
            <a:spLocks noChangeArrowheads="1"/>
          </p:cNvSpPr>
          <p:nvPr/>
        </p:nvSpPr>
        <p:spPr bwMode="auto">
          <a:xfrm>
            <a:off x="5572125" y="2860675"/>
            <a:ext cx="1143000" cy="366713"/>
          </a:xfrm>
          <a:prstGeom prst="rect">
            <a:avLst/>
          </a:prstGeom>
          <a:noFill/>
          <a:ln w="9525">
            <a:noFill/>
            <a:miter lim="800000"/>
            <a:headEnd/>
            <a:tailEnd/>
          </a:ln>
        </p:spPr>
        <p:txBody>
          <a:bodyPr>
            <a:spAutoFit/>
          </a:bodyPr>
          <a:lstStyle/>
          <a:p>
            <a:r>
              <a:rPr lang="en-GB">
                <a:latin typeface="Calibri" pitchFamily="34" charset="0"/>
              </a:rPr>
              <a:t>Film base</a:t>
            </a:r>
            <a:endParaRPr lang="en-GB" sz="2000">
              <a:solidFill>
                <a:srgbClr val="0033CC"/>
              </a:solidFill>
              <a:latin typeface="Calibri" pitchFamily="34" charset="0"/>
            </a:endParaRPr>
          </a:p>
        </p:txBody>
      </p:sp>
      <p:pic>
        <p:nvPicPr>
          <p:cNvPr id="27657" name="Picture 76" descr="SSL12603"/>
          <p:cNvPicPr>
            <a:picLocks noChangeAspect="1" noChangeArrowheads="1"/>
          </p:cNvPicPr>
          <p:nvPr/>
        </p:nvPicPr>
        <p:blipFill>
          <a:blip r:embed="rId2" cstate="print"/>
          <a:srcRect l="23236" r="16608" b="14738"/>
          <a:stretch>
            <a:fillRect/>
          </a:stretch>
        </p:blipFill>
        <p:spPr bwMode="auto">
          <a:xfrm>
            <a:off x="6572250" y="3286125"/>
            <a:ext cx="2168525" cy="2305050"/>
          </a:xfrm>
          <a:prstGeom prst="rect">
            <a:avLst/>
          </a:prstGeom>
          <a:noFill/>
          <a:ln w="9525">
            <a:noFill/>
            <a:miter lim="800000"/>
            <a:headEnd/>
            <a:tailEnd/>
          </a:ln>
        </p:spPr>
      </p:pic>
      <p:sp>
        <p:nvSpPr>
          <p:cNvPr id="27658" name="Rectangle 2"/>
          <p:cNvSpPr>
            <a:spLocks noChangeArrowheads="1"/>
          </p:cNvSpPr>
          <p:nvPr/>
        </p:nvSpPr>
        <p:spPr bwMode="auto">
          <a:xfrm>
            <a:off x="6000750" y="5572125"/>
            <a:ext cx="2678113" cy="1025525"/>
          </a:xfrm>
          <a:prstGeom prst="rect">
            <a:avLst/>
          </a:prstGeom>
          <a:noFill/>
          <a:ln w="19050">
            <a:solidFill>
              <a:schemeClr val="tx1"/>
            </a:solidFill>
            <a:miter lim="800000"/>
            <a:headEnd/>
            <a:tailEnd/>
          </a:ln>
        </p:spPr>
        <p:txBody>
          <a:bodyPr>
            <a:spAutoFit/>
          </a:bodyPr>
          <a:lstStyle/>
          <a:p>
            <a:r>
              <a:rPr lang="en-GB" sz="2000">
                <a:latin typeface="Comic Sans MS" pitchFamily="66" charset="0"/>
              </a:rPr>
              <a:t>Brique de base:</a:t>
            </a:r>
          </a:p>
          <a:p>
            <a:r>
              <a:rPr lang="en-GB" sz="2000">
                <a:solidFill>
                  <a:srgbClr val="0033CC"/>
                </a:solidFill>
                <a:latin typeface="Comic Sans MS" pitchFamily="66" charset="0"/>
              </a:rPr>
              <a:t>56 feuilles de plomb</a:t>
            </a:r>
          </a:p>
          <a:p>
            <a:r>
              <a:rPr lang="en-GB" sz="2000">
                <a:solidFill>
                  <a:srgbClr val="0033CC"/>
                </a:solidFill>
                <a:latin typeface="Comic Sans MS" pitchFamily="66" charset="0"/>
              </a:rPr>
              <a:t>57 films (émulsions)</a:t>
            </a:r>
          </a:p>
        </p:txBody>
      </p:sp>
      <p:pic>
        <p:nvPicPr>
          <p:cNvPr id="27659" name="Picture 5" descr="montagnes"/>
          <p:cNvPicPr>
            <a:picLocks noChangeAspect="1" noChangeArrowheads="1"/>
          </p:cNvPicPr>
          <p:nvPr/>
        </p:nvPicPr>
        <p:blipFill>
          <a:blip r:embed="rId3" cstate="print"/>
          <a:srcRect/>
          <a:stretch>
            <a:fillRect/>
          </a:stretch>
        </p:blipFill>
        <p:spPr bwMode="auto">
          <a:xfrm>
            <a:off x="0" y="2286000"/>
            <a:ext cx="5562600" cy="3082925"/>
          </a:xfrm>
          <a:prstGeom prst="rect">
            <a:avLst/>
          </a:prstGeom>
          <a:noFill/>
          <a:ln w="9525">
            <a:noFill/>
            <a:miter lim="800000"/>
            <a:headEnd/>
            <a:tailEnd/>
          </a:ln>
        </p:spPr>
      </p:pic>
      <p:sp>
        <p:nvSpPr>
          <p:cNvPr id="47" name="Espace réservé de la date 46"/>
          <p:cNvSpPr>
            <a:spLocks noGrp="1"/>
          </p:cNvSpPr>
          <p:nvPr>
            <p:ph type="dt" sz="quarter" idx="10"/>
          </p:nvPr>
        </p:nvSpPr>
        <p:spPr/>
        <p:txBody>
          <a:bodyPr/>
          <a:lstStyle/>
          <a:p>
            <a:pPr>
              <a:defRPr/>
            </a:pPr>
            <a:r>
              <a:rPr lang="fr-FR" b="1" smtClean="0">
                <a:solidFill>
                  <a:srgbClr val="00B0F0"/>
                </a:solidFill>
              </a:rPr>
              <a:t>22/03/2013</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608263" y="5681663"/>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5" name="Text Box 5"/>
          <p:cNvSpPr txBox="1">
            <a:spLocks noChangeArrowheads="1"/>
          </p:cNvSpPr>
          <p:nvPr/>
        </p:nvSpPr>
        <p:spPr bwMode="auto">
          <a:xfrm>
            <a:off x="899592" y="4437112"/>
            <a:ext cx="8244408" cy="1815882"/>
          </a:xfrm>
          <a:prstGeom prst="rect">
            <a:avLst/>
          </a:prstGeom>
          <a:noFill/>
          <a:ln w="9525">
            <a:noFill/>
            <a:miter lim="800000"/>
            <a:headEnd type="none" w="sm" len="sm"/>
            <a:tailEnd type="none" w="sm" len="sm"/>
          </a:ln>
        </p:spPr>
        <p:txBody>
          <a:bodyPr wrap="square">
            <a:spAutoFit/>
          </a:bodyPr>
          <a:lstStyle/>
          <a:p>
            <a:r>
              <a:rPr kumimoji="0" lang="fr-FR" sz="2800" i="1" dirty="0">
                <a:latin typeface="Arial Unicode MS" pitchFamily="34" charset="-128"/>
              </a:rPr>
              <a:t>L’espace contient </a:t>
            </a:r>
            <a:r>
              <a:rPr kumimoji="0" lang="fr-FR" sz="2800" i="1" dirty="0" smtClean="0">
                <a:latin typeface="Arial Unicode MS" pitchFamily="34" charset="-128"/>
              </a:rPr>
              <a:t> aussi des </a:t>
            </a:r>
            <a:r>
              <a:rPr kumimoji="0" lang="fr-FR" sz="2800" i="1" dirty="0">
                <a:latin typeface="Arial Unicode MS" pitchFamily="34" charset="-128"/>
              </a:rPr>
              <a:t>accélérateurs naturels extrêmement  </a:t>
            </a:r>
            <a:r>
              <a:rPr kumimoji="0" lang="fr-FR" sz="2800" i="1" dirty="0" smtClean="0">
                <a:latin typeface="Arial Unicode MS" pitchFamily="34" charset="-128"/>
              </a:rPr>
              <a:t>puissants (restes de supernova, nébuleuses de pulsars, AGN, …) </a:t>
            </a:r>
          </a:p>
          <a:p>
            <a:r>
              <a:rPr kumimoji="0" lang="fr-FR" sz="2800" i="1" dirty="0" smtClean="0">
                <a:latin typeface="Arial Unicode MS" pitchFamily="34" charset="-128"/>
              </a:rPr>
              <a:t>c’est le domaine des </a:t>
            </a:r>
            <a:r>
              <a:rPr kumimoji="0" lang="fr-FR" sz="2800" b="1" i="1" dirty="0" smtClean="0">
                <a:solidFill>
                  <a:srgbClr val="FF0000"/>
                </a:solidFill>
                <a:latin typeface="Arial Unicode MS" pitchFamily="34" charset="-128"/>
              </a:rPr>
              <a:t>expériences d’</a:t>
            </a:r>
            <a:r>
              <a:rPr kumimoji="0" lang="fr-FR" sz="2800" b="1" i="1" dirty="0" err="1" smtClean="0">
                <a:solidFill>
                  <a:srgbClr val="FF0000"/>
                </a:solidFill>
                <a:latin typeface="Arial Unicode MS" pitchFamily="34" charset="-128"/>
              </a:rPr>
              <a:t>Astroparticules</a:t>
            </a:r>
            <a:endParaRPr kumimoji="0" lang="fr-FR" sz="2800" b="1" i="1" dirty="0">
              <a:solidFill>
                <a:srgbClr val="FF0000"/>
              </a:solidFill>
              <a:latin typeface="Arial Unicode MS" pitchFamily="34" charset="-128"/>
            </a:endParaRPr>
          </a:p>
        </p:txBody>
      </p:sp>
      <p:pic>
        <p:nvPicPr>
          <p:cNvPr id="28676" name="Picture 7" descr="Nebuleuse-Crabe"/>
          <p:cNvPicPr>
            <a:picLocks noChangeAspect="1" noChangeArrowheads="1"/>
          </p:cNvPicPr>
          <p:nvPr/>
        </p:nvPicPr>
        <p:blipFill>
          <a:blip r:embed="rId2" cstate="print"/>
          <a:srcRect/>
          <a:stretch>
            <a:fillRect/>
          </a:stretch>
        </p:blipFill>
        <p:spPr bwMode="auto">
          <a:xfrm>
            <a:off x="0" y="0"/>
            <a:ext cx="5076825" cy="4078288"/>
          </a:xfrm>
          <a:prstGeom prst="rect">
            <a:avLst/>
          </a:prstGeom>
          <a:noFill/>
          <a:ln w="9525">
            <a:noFill/>
            <a:miter lim="800000"/>
            <a:headEnd/>
            <a:tailEnd/>
          </a:ln>
        </p:spPr>
      </p:pic>
      <p:pic>
        <p:nvPicPr>
          <p:cNvPr id="28677" name="Picture 8" descr="Nebuleuse-Crabe-X"/>
          <p:cNvPicPr>
            <a:picLocks noChangeAspect="1" noChangeArrowheads="1"/>
          </p:cNvPicPr>
          <p:nvPr/>
        </p:nvPicPr>
        <p:blipFill>
          <a:blip r:embed="rId3" cstate="print"/>
          <a:srcRect/>
          <a:stretch>
            <a:fillRect/>
          </a:stretch>
        </p:blipFill>
        <p:spPr bwMode="auto">
          <a:xfrm>
            <a:off x="5003800" y="0"/>
            <a:ext cx="4140200" cy="4065588"/>
          </a:xfrm>
          <a:prstGeom prst="rect">
            <a:avLst/>
          </a:prstGeom>
          <a:noFill/>
          <a:ln w="9525">
            <a:noFill/>
            <a:miter lim="800000"/>
            <a:headEnd/>
            <a:tailEnd/>
          </a:ln>
        </p:spPr>
      </p:pic>
      <p:sp>
        <p:nvSpPr>
          <p:cNvPr id="28678" name="Text Box 9"/>
          <p:cNvSpPr txBox="1">
            <a:spLocks noChangeArrowheads="1"/>
          </p:cNvSpPr>
          <p:nvPr/>
        </p:nvSpPr>
        <p:spPr bwMode="auto">
          <a:xfrm>
            <a:off x="1671638" y="3665538"/>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9" name="Text Box 10"/>
          <p:cNvSpPr txBox="1">
            <a:spLocks noChangeArrowheads="1"/>
          </p:cNvSpPr>
          <p:nvPr/>
        </p:nvSpPr>
        <p:spPr bwMode="auto">
          <a:xfrm>
            <a:off x="6300788" y="3789363"/>
            <a:ext cx="2624137" cy="274637"/>
          </a:xfrm>
          <a:prstGeom prst="rect">
            <a:avLst/>
          </a:prstGeom>
          <a:noFill/>
          <a:ln w="9525">
            <a:noFill/>
            <a:miter lim="800000"/>
            <a:headEnd type="none" w="sm" len="sm"/>
            <a:tailEnd type="none" w="sm" len="sm"/>
          </a:ln>
        </p:spPr>
        <p:txBody>
          <a:bodyPr wrap="none">
            <a:spAutoFit/>
          </a:bodyPr>
          <a:lstStyle/>
          <a:p>
            <a:r>
              <a:rPr lang="en-US" sz="1200">
                <a:latin typeface="Arial" charset="0"/>
                <a:cs typeface="Times New Roman" pitchFamily="18" charset="0"/>
              </a:rPr>
              <a:t>© HESS/IN2P3/Max Planck Institute</a:t>
            </a:r>
          </a:p>
        </p:txBody>
      </p:sp>
      <p:sp>
        <p:nvSpPr>
          <p:cNvPr id="28680" name="Text Box 11"/>
          <p:cNvSpPr txBox="1">
            <a:spLocks noChangeArrowheads="1"/>
          </p:cNvSpPr>
          <p:nvPr/>
        </p:nvSpPr>
        <p:spPr bwMode="auto">
          <a:xfrm>
            <a:off x="1" y="4076700"/>
            <a:ext cx="9144000" cy="307777"/>
          </a:xfrm>
          <a:prstGeom prst="rect">
            <a:avLst/>
          </a:prstGeom>
          <a:noFill/>
          <a:ln w="9525">
            <a:noFill/>
            <a:miter lim="800000"/>
            <a:headEnd type="none" w="sm" len="sm"/>
            <a:tailEnd type="none" w="sm" len="sm"/>
          </a:ln>
        </p:spPr>
        <p:txBody>
          <a:bodyPr wrap="square">
            <a:spAutoFit/>
          </a:bodyPr>
          <a:lstStyle/>
          <a:p>
            <a:r>
              <a:rPr lang="fr-FR" sz="1400" b="1" i="1" dirty="0">
                <a:latin typeface="Arial Unicode MS" pitchFamily="34" charset="-128"/>
              </a:rPr>
              <a:t>Image optique et Image en rayons X de la nébuleuse du Crabe (reste d’une explosion de supernova)</a:t>
            </a:r>
            <a:endParaRPr lang="fr-FR" sz="1400" b="1" dirty="0"/>
          </a:p>
        </p:txBody>
      </p:sp>
      <p:sp>
        <p:nvSpPr>
          <p:cNvPr id="9" name="Espace réservé de la date 8"/>
          <p:cNvSpPr>
            <a:spLocks noGrp="1"/>
          </p:cNvSpPr>
          <p:nvPr>
            <p:ph type="dt" sz="half" idx="10"/>
          </p:nvPr>
        </p:nvSpPr>
        <p:spPr/>
        <p:txBody>
          <a:bodyPr/>
          <a:lstStyle/>
          <a:p>
            <a:pPr>
              <a:defRPr/>
            </a:pPr>
            <a:r>
              <a:rPr lang="fr-FR" smtClean="0"/>
              <a:t>22/03/2013</a:t>
            </a:r>
            <a:endParaRPr lang="fr-FR" dirty="0"/>
          </a:p>
        </p:txBody>
      </p:sp>
      <p:sp>
        <p:nvSpPr>
          <p:cNvPr id="10" name="Espace réservé du numéro de diapositive 9"/>
          <p:cNvSpPr>
            <a:spLocks noGrp="1"/>
          </p:cNvSpPr>
          <p:nvPr>
            <p:ph type="sldNum" sz="quarter" idx="12"/>
          </p:nvPr>
        </p:nvSpPr>
        <p:spPr/>
        <p:txBody>
          <a:bodyPr/>
          <a:lstStyle/>
          <a:p>
            <a:pPr>
              <a:defRPr/>
            </a:pPr>
            <a:fld id="{2A926D31-2C0C-4E38-AE5D-66022EC96D7E}" type="slidenum">
              <a:rPr lang="fr-FR" smtClean="0"/>
              <a:pPr>
                <a:defRPr/>
              </a:pPr>
              <a:t>31</a:t>
            </a:fld>
            <a:endParaRPr lang="fr-FR" dirty="0"/>
          </a:p>
        </p:txBody>
      </p:sp>
      <p:sp>
        <p:nvSpPr>
          <p:cNvPr id="11" name="Espace réservé du pied de page 10"/>
          <p:cNvSpPr>
            <a:spLocks noGrp="1"/>
          </p:cNvSpPr>
          <p:nvPr>
            <p:ph type="ftr" sz="quarter" idx="11"/>
          </p:nvPr>
        </p:nvSpPr>
        <p:spPr/>
        <p:txBody>
          <a:bodyPr/>
          <a:lstStyle/>
          <a:p>
            <a:pPr>
              <a:defRPr/>
            </a:pPr>
            <a:r>
              <a:rPr lang="fr-FR" smtClean="0"/>
              <a:t>Visite Tours</a:t>
            </a:r>
            <a:endParaRPr lang="fr-FR" dirty="0"/>
          </a:p>
        </p:txBody>
      </p:sp>
    </p:spTree>
  </p:cSld>
  <p:clrMapOvr>
    <a:masterClrMapping/>
  </p:clrMapOvr>
  <p:transition advClick="0" advTm="6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92"/>
          <p:cNvSpPr>
            <a:spLocks noGrp="1" noChangeArrowheads="1"/>
          </p:cNvSpPr>
          <p:nvPr>
            <p:ph type="body" sz="half" idx="1"/>
          </p:nvPr>
        </p:nvSpPr>
        <p:spPr>
          <a:xfrm>
            <a:off x="0" y="3284538"/>
            <a:ext cx="7200900" cy="5041900"/>
          </a:xfrm>
        </p:spPr>
        <p:txBody>
          <a:bodyPr/>
          <a:lstStyle/>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lvl="1" eaLnBrk="1" hangingPunct="1">
              <a:buFont typeface="Wingdings 3" pitchFamily="18" charset="2"/>
              <a:buNone/>
            </a:pPr>
            <a:endParaRPr lang="en-US" sz="1800" smtClean="0">
              <a:sym typeface="Symbol" pitchFamily="18" charset="2"/>
            </a:endParaRPr>
          </a:p>
          <a:p>
            <a:pPr lvl="1" eaLnBrk="1" hangingPunct="1"/>
            <a:endParaRPr lang="en-US" sz="1800" smtClean="0"/>
          </a:p>
          <a:p>
            <a:pPr eaLnBrk="1" hangingPunct="1"/>
            <a:endParaRPr lang="en-US" sz="2400" smtClean="0"/>
          </a:p>
          <a:p>
            <a:pPr eaLnBrk="1" hangingPunct="1"/>
            <a:endParaRPr lang="en-US" sz="2400" smtClean="0"/>
          </a:p>
          <a:p>
            <a:pPr algn="ctr" eaLnBrk="1" hangingPunct="1">
              <a:spcBef>
                <a:spcPct val="50000"/>
              </a:spcBef>
              <a:buFontTx/>
              <a:buNone/>
            </a:pPr>
            <a:endParaRPr lang="en-US" sz="2400" smtClean="0"/>
          </a:p>
          <a:p>
            <a:pPr lvl="1" eaLnBrk="1" hangingPunct="1">
              <a:buFont typeface="Wingdings 3" pitchFamily="18" charset="2"/>
              <a:buNone/>
            </a:pPr>
            <a:endParaRPr lang="fr-FR" smtClean="0"/>
          </a:p>
        </p:txBody>
      </p:sp>
      <p:grpSp>
        <p:nvGrpSpPr>
          <p:cNvPr id="31747" name="Groupe 56"/>
          <p:cNvGrpSpPr>
            <a:grpSpLocks/>
          </p:cNvGrpSpPr>
          <p:nvPr/>
        </p:nvGrpSpPr>
        <p:grpSpPr bwMode="auto">
          <a:xfrm>
            <a:off x="0" y="1071563"/>
            <a:ext cx="3071813" cy="1357312"/>
            <a:chOff x="0" y="1071563"/>
            <a:chExt cx="3071813" cy="1357312"/>
          </a:xfrm>
        </p:grpSpPr>
        <p:sp>
          <p:nvSpPr>
            <p:cNvPr id="31781"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grpSp>
          <p:nvGrpSpPr>
            <p:cNvPr id="31782" name="Groupe 61"/>
            <p:cNvGrpSpPr>
              <a:grpSpLocks/>
            </p:cNvGrpSpPr>
            <p:nvPr/>
          </p:nvGrpSpPr>
          <p:grpSpPr bwMode="auto">
            <a:xfrm>
              <a:off x="200025" y="1071563"/>
              <a:ext cx="2300288" cy="1143000"/>
              <a:chOff x="708833" y="1086880"/>
              <a:chExt cx="2515536" cy="1341988"/>
            </a:xfrm>
          </p:grpSpPr>
          <p:sp>
            <p:nvSpPr>
              <p:cNvPr id="31783"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4"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5"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6"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7"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8"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9"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90"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91"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fr-FR"/>
              </a:p>
            </p:txBody>
          </p:sp>
          <p:sp>
            <p:nvSpPr>
              <p:cNvPr id="31792"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fr-FR"/>
              </a:p>
            </p:txBody>
          </p:sp>
          <p:sp>
            <p:nvSpPr>
              <p:cNvPr id="31793"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pic>
            <p:nvPicPr>
              <p:cNvPr id="31794" name="Picture 81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220688" y="1403363"/>
                <a:ext cx="456366" cy="245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5" name="Picture 81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704230" y="1469896"/>
                <a:ext cx="441750" cy="235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6" name="Picture 81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884503" y="2045039"/>
                <a:ext cx="368666" cy="322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7" name="Picture 81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275906" y="2079045"/>
                <a:ext cx="490472" cy="249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8" name="Picture 81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660380" y="1898666"/>
                <a:ext cx="280966" cy="322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9" name="Picture 81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99098" y="1854310"/>
                <a:ext cx="368666" cy="275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00"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31801" name="WordArt 820"/>
              <p:cNvSpPr>
                <a:spLocks noChangeArrowheads="1" noChangeShapeType="1" noTextEdit="1"/>
              </p:cNvSpPr>
              <p:nvPr/>
            </p:nvSpPr>
            <p:spPr bwMode="auto">
              <a:xfrm rot="-551345">
                <a:off x="708833" y="1086880"/>
                <a:ext cx="1484439" cy="335497"/>
              </a:xfrm>
              <a:prstGeom prst="rect">
                <a:avLst/>
              </a:prstGeom>
            </p:spPr>
            <p:txBody>
              <a:bodyPr spcFirstLastPara="1" wrap="none" fromWordArt="1">
                <a:prstTxWarp prst="textArchUp">
                  <a:avLst>
                    <a:gd name="adj" fmla="val 10800004"/>
                  </a:avLst>
                </a:prstTxWarp>
              </a:bodyPr>
              <a:lstStyle/>
              <a:p>
                <a:r>
                  <a:rPr lang="fr-FR" sz="1000" kern="10">
                    <a:ln w="6350">
                      <a:solidFill>
                        <a:srgbClr val="000000"/>
                      </a:solidFill>
                      <a:round/>
                      <a:headEnd/>
                      <a:tailEnd/>
                    </a:ln>
                    <a:solidFill>
                      <a:srgbClr val="000000"/>
                    </a:solidFill>
                    <a:latin typeface="Footlight MT Light"/>
                  </a:rPr>
                  <a:t>Matiere noire </a:t>
                </a:r>
              </a:p>
            </p:txBody>
          </p:sp>
        </p:grpSp>
      </p:grpSp>
      <p:pic>
        <p:nvPicPr>
          <p:cNvPr id="31748" name="Picture 825" descr="terre-europe"/>
          <p:cNvPicPr>
            <a:picLocks noChangeAspect="1" noChangeArrowheads="1"/>
          </p:cNvPicPr>
          <p:nvPr/>
        </p:nvPicPr>
        <p:blipFill>
          <a:blip r:embed="rId9" cstate="print">
            <a:clrChange>
              <a:clrFrom>
                <a:srgbClr val="070506"/>
              </a:clrFrom>
              <a:clrTo>
                <a:srgbClr val="070506">
                  <a:alpha val="0"/>
                </a:srgbClr>
              </a:clrTo>
            </a:clrChange>
            <a:extLst>
              <a:ext uri="{28A0092B-C50C-407E-A947-70E740481C1C}">
                <a14:useLocalDpi xmlns="" xmlns:a14="http://schemas.microsoft.com/office/drawing/2010/main" val="0"/>
              </a:ext>
            </a:extLst>
          </a:blip>
          <a:srcRect/>
          <a:stretch>
            <a:fillRect/>
          </a:stretch>
        </p:blipFill>
        <p:spPr bwMode="auto">
          <a:xfrm>
            <a:off x="7929563" y="1285875"/>
            <a:ext cx="13843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826" descr="0304AMSsmall"/>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a:stretch>
            <a:fillRect/>
          </a:stretch>
        </p:blipFill>
        <p:spPr bwMode="auto">
          <a:xfrm>
            <a:off x="7262813" y="1428750"/>
            <a:ext cx="809625" cy="75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0" name="Groupe 78"/>
          <p:cNvGrpSpPr>
            <a:grpSpLocks/>
          </p:cNvGrpSpPr>
          <p:nvPr/>
        </p:nvGrpSpPr>
        <p:grpSpPr bwMode="auto">
          <a:xfrm>
            <a:off x="2411413" y="1143000"/>
            <a:ext cx="4713287" cy="3714750"/>
            <a:chOff x="2109632" y="1413911"/>
            <a:chExt cx="4690562" cy="3571792"/>
          </a:xfrm>
        </p:grpSpPr>
        <p:sp>
          <p:nvSpPr>
            <p:cNvPr id="31772" name="Text Box 812"/>
            <p:cNvSpPr txBox="1">
              <a:spLocks noChangeArrowheads="1"/>
            </p:cNvSpPr>
            <p:nvPr/>
          </p:nvSpPr>
          <p:spPr bwMode="auto">
            <a:xfrm>
              <a:off x="2126666" y="1622642"/>
              <a:ext cx="114300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a:latin typeface="Footlight MT Light" pitchFamily="18" charset="0"/>
                </a:rPr>
                <a:t>Etat</a:t>
              </a:r>
            </a:p>
            <a:p>
              <a:pPr eaLnBrk="1" hangingPunct="1">
                <a:spcBef>
                  <a:spcPct val="50000"/>
                </a:spcBef>
              </a:pPr>
              <a:r>
                <a:rPr lang="en-US" sz="1600">
                  <a:latin typeface="Footlight MT Light" pitchFamily="18" charset="0"/>
                </a:rPr>
                <a:t> final</a:t>
              </a:r>
            </a:p>
          </p:txBody>
        </p:sp>
        <p:sp>
          <p:nvSpPr>
            <p:cNvPr id="31773" name="Freeform 824"/>
            <p:cNvSpPr>
              <a:spLocks/>
            </p:cNvSpPr>
            <p:nvPr/>
          </p:nvSpPr>
          <p:spPr bwMode="auto">
            <a:xfrm rot="-1009801">
              <a:off x="2481423" y="1413911"/>
              <a:ext cx="4318771" cy="1933898"/>
            </a:xfrm>
            <a:custGeom>
              <a:avLst/>
              <a:gdLst>
                <a:gd name="T0" fmla="*/ 2147483647 w 2427"/>
                <a:gd name="T1" fmla="*/ 2147483647 h 2245"/>
                <a:gd name="T2" fmla="*/ 2147483647 w 2427"/>
                <a:gd name="T3" fmla="*/ 2147483647 h 2245"/>
                <a:gd name="T4" fmla="*/ 2147483647 w 2427"/>
                <a:gd name="T5" fmla="*/ 2147483647 h 2245"/>
                <a:gd name="T6" fmla="*/ 2147483647 w 2427"/>
                <a:gd name="T7" fmla="*/ 2147483647 h 2245"/>
                <a:gd name="T8" fmla="*/ 2147483647 w 2427"/>
                <a:gd name="T9" fmla="*/ 2147483647 h 2245"/>
                <a:gd name="T10" fmla="*/ 2147483647 w 2427"/>
                <a:gd name="T11" fmla="*/ 2147483647 h 2245"/>
                <a:gd name="T12" fmla="*/ 2147483647 w 2427"/>
                <a:gd name="T13" fmla="*/ 2147483647 h 2245"/>
                <a:gd name="T14" fmla="*/ 2147483647 w 2427"/>
                <a:gd name="T15" fmla="*/ 2147483647 h 2245"/>
                <a:gd name="T16" fmla="*/ 2147483647 w 2427"/>
                <a:gd name="T17" fmla="*/ 2147483647 h 2245"/>
                <a:gd name="T18" fmla="*/ 2147483647 w 2427"/>
                <a:gd name="T19" fmla="*/ 2147483647 h 2245"/>
                <a:gd name="T20" fmla="*/ 2147483647 w 2427"/>
                <a:gd name="T21" fmla="*/ 2147483647 h 2245"/>
                <a:gd name="T22" fmla="*/ 2147483647 w 2427"/>
                <a:gd name="T23" fmla="*/ 2147483647 h 2245"/>
                <a:gd name="T24" fmla="*/ 2147483647 w 2427"/>
                <a:gd name="T25" fmla="*/ 2147483647 h 2245"/>
                <a:gd name="T26" fmla="*/ 2147483647 w 2427"/>
                <a:gd name="T27" fmla="*/ 2147483647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31774" name="Text Box 828"/>
            <p:cNvSpPr txBox="1">
              <a:spLocks noChangeArrowheads="1"/>
            </p:cNvSpPr>
            <p:nvPr/>
          </p:nvSpPr>
          <p:spPr bwMode="auto">
            <a:xfrm>
              <a:off x="2109632" y="2919568"/>
              <a:ext cx="1599520" cy="82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a:latin typeface="Times" pitchFamily="18" charset="0"/>
                </a:rPr>
                <a:t>e</a:t>
              </a:r>
              <a:r>
                <a:rPr lang="en-US" sz="2000" baseline="30000">
                  <a:latin typeface="Times" pitchFamily="18" charset="0"/>
                </a:rPr>
                <a:t>-</a:t>
              </a:r>
              <a:r>
                <a:rPr lang="en-US" sz="2000">
                  <a:latin typeface="Times" pitchFamily="18" charset="0"/>
                </a:rPr>
                <a:t>, p</a:t>
              </a:r>
              <a:r>
                <a:rPr lang="en-US" sz="2000" baseline="30000">
                  <a:latin typeface="Times" pitchFamily="18" charset="0"/>
                </a:rPr>
                <a:t>+</a:t>
              </a:r>
              <a:r>
                <a:rPr lang="en-US" sz="2000">
                  <a:latin typeface="Times" pitchFamily="18" charset="0"/>
                </a:rPr>
                <a:t>, .., Fe</a:t>
              </a:r>
            </a:p>
            <a:p>
              <a:pPr eaLnBrk="1" hangingPunct="1">
                <a:spcBef>
                  <a:spcPct val="50000"/>
                </a:spcBef>
              </a:pPr>
              <a:r>
                <a:rPr lang="en-US" sz="2000">
                  <a:latin typeface="Times" pitchFamily="18" charset="0"/>
                </a:rPr>
                <a:t>e</a:t>
              </a:r>
              <a:r>
                <a:rPr lang="en-US" sz="2000" baseline="30000">
                  <a:latin typeface="Arial Unicode MS" pitchFamily="34" charset="-128"/>
                  <a:ea typeface="Arial Unicode MS" pitchFamily="34" charset="-128"/>
                  <a:cs typeface="Arial Unicode MS" pitchFamily="34" charset="-128"/>
                </a:rPr>
                <a:t>+</a:t>
              </a:r>
              <a:r>
                <a:rPr lang="en-US" sz="2000">
                  <a:latin typeface="Times" pitchFamily="18" charset="0"/>
                </a:rPr>
                <a:t>, </a:t>
              </a:r>
              <a:r>
                <a:rPr lang="en-US" sz="2000">
                  <a:latin typeface="Times New Roman Bar"/>
                </a:rPr>
                <a:t>p</a:t>
              </a:r>
              <a:r>
                <a:rPr lang="en-US" sz="2000"/>
                <a:t>, </a:t>
              </a:r>
              <a:r>
                <a:rPr lang="en-US" sz="2000">
                  <a:latin typeface="Times New Roman Bar"/>
                </a:rPr>
                <a:t>D</a:t>
              </a:r>
            </a:p>
          </p:txBody>
        </p:sp>
        <p:sp>
          <p:nvSpPr>
            <p:cNvPr id="31775" name="Text Box 829"/>
            <p:cNvSpPr txBox="1">
              <a:spLocks noChangeArrowheads="1"/>
            </p:cNvSpPr>
            <p:nvPr/>
          </p:nvSpPr>
          <p:spPr bwMode="auto">
            <a:xfrm>
              <a:off x="2754627" y="3265753"/>
              <a:ext cx="44337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a:cs typeface="Times New Roman" pitchFamily="18" charset="0"/>
                </a:rPr>
                <a:t>¯</a:t>
              </a:r>
            </a:p>
          </p:txBody>
        </p:sp>
        <p:sp>
          <p:nvSpPr>
            <p:cNvPr id="31776" name="Text Box 830"/>
            <p:cNvSpPr txBox="1">
              <a:spLocks noChangeArrowheads="1"/>
            </p:cNvSpPr>
            <p:nvPr/>
          </p:nvSpPr>
          <p:spPr bwMode="auto">
            <a:xfrm>
              <a:off x="2467962" y="3334989"/>
              <a:ext cx="443374" cy="355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a:t>
              </a:r>
            </a:p>
          </p:txBody>
        </p:sp>
        <p:sp>
          <p:nvSpPr>
            <p:cNvPr id="31777" name="Text Box 822"/>
            <p:cNvSpPr txBox="1">
              <a:spLocks noChangeArrowheads="1"/>
            </p:cNvSpPr>
            <p:nvPr/>
          </p:nvSpPr>
          <p:spPr bwMode="auto">
            <a:xfrm>
              <a:off x="5824111" y="4298820"/>
              <a:ext cx="6999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31778" name="Text Box 822"/>
            <p:cNvSpPr txBox="1">
              <a:spLocks noChangeArrowheads="1"/>
            </p:cNvSpPr>
            <p:nvPr/>
          </p:nvSpPr>
          <p:spPr bwMode="auto">
            <a:xfrm>
              <a:off x="5977389" y="2809497"/>
              <a:ext cx="699979" cy="443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solidFill>
                    <a:srgbClr val="009900"/>
                  </a:solidFill>
                  <a:latin typeface="Symbol" pitchFamily="18" charset="2"/>
                  <a:cs typeface="Times New Roman" pitchFamily="18" charset="0"/>
                  <a:sym typeface="Symbol" pitchFamily="18" charset="2"/>
                </a:rPr>
                <a:t></a:t>
              </a:r>
              <a:endParaRPr lang="en-US" sz="2400">
                <a:solidFill>
                  <a:srgbClr val="009900"/>
                </a:solidFill>
                <a:latin typeface="Symbol" pitchFamily="18" charset="2"/>
                <a:cs typeface="Times New Roman" pitchFamily="18" charset="0"/>
              </a:endParaRPr>
            </a:p>
          </p:txBody>
        </p:sp>
        <p:sp>
          <p:nvSpPr>
            <p:cNvPr id="3177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sp>
          <p:nvSpPr>
            <p:cNvPr id="3178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grpSp>
      <p:pic>
        <p:nvPicPr>
          <p:cNvPr id="31751" name="Picture 18" descr="0052_xray_widefield.jpg                                        001F4348Macintosh HD                   B746CC0A:"/>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14375" y="4333875"/>
            <a:ext cx="1071563" cy="107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2" name="ZoneTexte 68"/>
          <p:cNvSpPr txBox="1">
            <a:spLocks noChangeArrowheads="1"/>
          </p:cNvSpPr>
          <p:nvPr/>
        </p:nvSpPr>
        <p:spPr bwMode="auto">
          <a:xfrm>
            <a:off x="684213" y="0"/>
            <a:ext cx="22860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solidFill>
                  <a:srgbClr val="0000FF"/>
                </a:solidFill>
              </a:rPr>
              <a:t>Sources des rayons cosmiques galactiques et extra galactiques  </a:t>
            </a:r>
          </a:p>
        </p:txBody>
      </p:sp>
      <p:sp>
        <p:nvSpPr>
          <p:cNvPr id="31753" name="ZoneTexte 70"/>
          <p:cNvSpPr txBox="1">
            <a:spLocks noChangeArrowheads="1"/>
          </p:cNvSpPr>
          <p:nvPr/>
        </p:nvSpPr>
        <p:spPr bwMode="auto">
          <a:xfrm>
            <a:off x="3500438" y="0"/>
            <a:ext cx="2357437"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solidFill>
                  <a:srgbClr val="0000FF"/>
                </a:solidFill>
              </a:rPr>
              <a:t>messagers cosmiques:</a:t>
            </a:r>
          </a:p>
          <a:p>
            <a:pPr eaLnBrk="1" hangingPunct="1"/>
            <a:r>
              <a:rPr lang="fr-FR">
                <a:solidFill>
                  <a:srgbClr val="0000FF"/>
                </a:solidFill>
              </a:rPr>
              <a:t>Particules chargées, neutres et ondes gravitationnelles</a:t>
            </a:r>
          </a:p>
          <a:p>
            <a:pPr eaLnBrk="1" hangingPunct="1"/>
            <a:endParaRPr lang="fr-FR">
              <a:solidFill>
                <a:srgbClr val="0000FF"/>
              </a:solidFill>
            </a:endParaRPr>
          </a:p>
        </p:txBody>
      </p:sp>
      <p:sp>
        <p:nvSpPr>
          <p:cNvPr id="31754" name="ZoneTexte 71"/>
          <p:cNvSpPr txBox="1">
            <a:spLocks noChangeArrowheads="1"/>
          </p:cNvSpPr>
          <p:nvPr/>
        </p:nvSpPr>
        <p:spPr bwMode="auto">
          <a:xfrm>
            <a:off x="6572250" y="-3175"/>
            <a:ext cx="2357438"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solidFill>
                  <a:srgbClr val="0000FF"/>
                </a:solidFill>
              </a:rPr>
              <a:t>Identification et mesure de l</a:t>
            </a:r>
            <a:r>
              <a:rPr lang="en-US">
                <a:solidFill>
                  <a:srgbClr val="0000FF"/>
                </a:solidFill>
              </a:rPr>
              <a:t>’</a:t>
            </a:r>
            <a:r>
              <a:rPr lang="fr-FR">
                <a:solidFill>
                  <a:srgbClr val="0000FF"/>
                </a:solidFill>
              </a:rPr>
              <a:t>énergie des rayons cosmiques  </a:t>
            </a:r>
          </a:p>
        </p:txBody>
      </p:sp>
      <p:sp>
        <p:nvSpPr>
          <p:cNvPr id="31755" name="ZoneTexte 73"/>
          <p:cNvSpPr txBox="1">
            <a:spLocks noChangeArrowheads="1"/>
          </p:cNvSpPr>
          <p:nvPr/>
        </p:nvSpPr>
        <p:spPr bwMode="auto">
          <a:xfrm>
            <a:off x="285750" y="4000500"/>
            <a:ext cx="20716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t>Nebuleuses de pulsar</a:t>
            </a:r>
          </a:p>
        </p:txBody>
      </p:sp>
      <p:sp>
        <p:nvSpPr>
          <p:cNvPr id="31756" name="ZoneTexte 74"/>
          <p:cNvSpPr txBox="1">
            <a:spLocks noChangeArrowheads="1"/>
          </p:cNvSpPr>
          <p:nvPr/>
        </p:nvSpPr>
        <p:spPr bwMode="auto">
          <a:xfrm>
            <a:off x="214313" y="2500313"/>
            <a:ext cx="21431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 </a:t>
            </a:r>
            <a:r>
              <a:rPr lang="en-US" sz="1400"/>
              <a:t>Restes de Supernovae</a:t>
            </a:r>
          </a:p>
        </p:txBody>
      </p:sp>
      <p:pic>
        <p:nvPicPr>
          <p:cNvPr id="31757" name="Picture 4" descr="&#10;sn1006.jpg                                                     001F4348Macintosh HD                   B746CC0A:"/>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766763" y="2928938"/>
            <a:ext cx="1019175" cy="101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8" name="Picture 8" descr="HESS_from_air_1"/>
          <p:cNvPicPr>
            <a:picLocks noChangeAspect="1" noChangeArrowheads="1"/>
          </p:cNvPicPr>
          <p:nvPr/>
        </p:nvPicPr>
        <p:blipFill>
          <a:blip r:embed="rId13" cstate="print">
            <a:extLst>
              <a:ext uri="{28A0092B-C50C-407E-A947-70E740481C1C}">
                <a14:useLocalDpi xmlns="" xmlns:a14="http://schemas.microsoft.com/office/drawing/2010/main" val="0"/>
              </a:ext>
            </a:extLst>
          </a:blip>
          <a:srcRect l="-175" r="229"/>
          <a:stretch>
            <a:fillRect/>
          </a:stretch>
        </p:blipFill>
        <p:spPr bwMode="auto">
          <a:xfrm>
            <a:off x="6715125" y="4025900"/>
            <a:ext cx="2143125" cy="133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9" name="Picture 3"/>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7286625" y="2714625"/>
            <a:ext cx="1428750" cy="107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0" name="Text Box 827"/>
          <p:cNvSpPr txBox="1">
            <a:spLocks noChangeArrowheads="1"/>
          </p:cNvSpPr>
          <p:nvPr/>
        </p:nvSpPr>
        <p:spPr bwMode="auto">
          <a:xfrm>
            <a:off x="6964363" y="1071563"/>
            <a:ext cx="1179512" cy="3206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AMS02</a:t>
            </a:r>
          </a:p>
        </p:txBody>
      </p:sp>
      <p:sp>
        <p:nvSpPr>
          <p:cNvPr id="31761" name="Text Box 827"/>
          <p:cNvSpPr txBox="1">
            <a:spLocks noChangeArrowheads="1"/>
          </p:cNvSpPr>
          <p:nvPr/>
        </p:nvSpPr>
        <p:spPr bwMode="auto">
          <a:xfrm>
            <a:off x="6786563" y="2357438"/>
            <a:ext cx="2286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Antares:Telescope neutrinos </a:t>
            </a:r>
          </a:p>
        </p:txBody>
      </p:sp>
      <p:pic>
        <p:nvPicPr>
          <p:cNvPr id="31762" name="Picture 5"/>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714375" y="5715000"/>
            <a:ext cx="1214438"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3" name="Text Box 827"/>
          <p:cNvSpPr txBox="1">
            <a:spLocks noChangeArrowheads="1"/>
          </p:cNvSpPr>
          <p:nvPr/>
        </p:nvSpPr>
        <p:spPr bwMode="auto">
          <a:xfrm>
            <a:off x="5715000" y="3763963"/>
            <a:ext cx="3429000" cy="3079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HESS: Telescope  Gamma </a:t>
            </a:r>
          </a:p>
        </p:txBody>
      </p:sp>
      <p:sp>
        <p:nvSpPr>
          <p:cNvPr id="31764" name="Text Box 827"/>
          <p:cNvSpPr txBox="1">
            <a:spLocks noChangeArrowheads="1"/>
          </p:cNvSpPr>
          <p:nvPr/>
        </p:nvSpPr>
        <p:spPr bwMode="auto">
          <a:xfrm>
            <a:off x="5580063" y="5370513"/>
            <a:ext cx="3563937" cy="3079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Virgo:  detection des ondes gravitationnelles</a:t>
            </a:r>
          </a:p>
        </p:txBody>
      </p:sp>
      <p:pic>
        <p:nvPicPr>
          <p:cNvPr id="31765" name="Picture 4"/>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6929438" y="5643563"/>
            <a:ext cx="1841500" cy="121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6" name="Picture 5"/>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3595688" y="5500688"/>
            <a:ext cx="1190625" cy="1182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7" name="ZoneTexte 93"/>
          <p:cNvSpPr txBox="1">
            <a:spLocks noChangeArrowheads="1"/>
          </p:cNvSpPr>
          <p:nvPr/>
        </p:nvSpPr>
        <p:spPr bwMode="auto">
          <a:xfrm>
            <a:off x="285750" y="5407025"/>
            <a:ext cx="25574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400"/>
              <a:t>Sursaut G</a:t>
            </a:r>
            <a:r>
              <a:rPr lang="en-US" sz="1400"/>
              <a:t>amma associé </a:t>
            </a:r>
            <a:r>
              <a:rPr lang="fr-FR" sz="1400"/>
              <a:t> </a:t>
            </a:r>
            <a:r>
              <a:rPr lang="en-US" sz="1400"/>
              <a:t>   </a:t>
            </a:r>
          </a:p>
        </p:txBody>
      </p:sp>
      <p:sp>
        <p:nvSpPr>
          <p:cNvPr id="31768" name="ZoneTexte 94"/>
          <p:cNvSpPr txBox="1">
            <a:spLocks noChangeArrowheads="1"/>
          </p:cNvSpPr>
          <p:nvPr/>
        </p:nvSpPr>
        <p:spPr bwMode="auto">
          <a:xfrm>
            <a:off x="3214688" y="5121275"/>
            <a:ext cx="20716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400"/>
              <a:t>Ondes gravitationnelles</a:t>
            </a:r>
            <a:r>
              <a:rPr lang="en-US" sz="1400"/>
              <a:t> </a:t>
            </a:r>
            <a:r>
              <a:rPr lang="fr-FR" sz="1400"/>
              <a:t> </a:t>
            </a:r>
            <a:r>
              <a:rPr lang="en-US" sz="1400"/>
              <a:t>   </a:t>
            </a:r>
          </a:p>
        </p:txBody>
      </p:sp>
      <p:sp>
        <p:nvSpPr>
          <p:cNvPr id="54" name="Espace réservé de la date 53"/>
          <p:cNvSpPr>
            <a:spLocks noGrp="1"/>
          </p:cNvSpPr>
          <p:nvPr>
            <p:ph type="dt" sz="quarter" idx="10"/>
          </p:nvPr>
        </p:nvSpPr>
        <p:spPr/>
        <p:txBody>
          <a:bodyPr/>
          <a:lstStyle/>
          <a:p>
            <a:pPr>
              <a:defRPr/>
            </a:pPr>
            <a:r>
              <a:rPr lang="fr-FR" smtClean="0"/>
              <a:t>22/03/2013</a:t>
            </a:r>
            <a:endParaRPr lang="fr-FR"/>
          </a:p>
        </p:txBody>
      </p:sp>
      <p:sp>
        <p:nvSpPr>
          <p:cNvPr id="55" name="Espace réservé du numéro de diapositive 54"/>
          <p:cNvSpPr>
            <a:spLocks noGrp="1"/>
          </p:cNvSpPr>
          <p:nvPr>
            <p:ph type="sldNum" sz="quarter" idx="12"/>
          </p:nvPr>
        </p:nvSpPr>
        <p:spPr/>
        <p:txBody>
          <a:bodyPr/>
          <a:lstStyle/>
          <a:p>
            <a:pPr>
              <a:defRPr/>
            </a:pPr>
            <a:fld id="{4EA3CF74-9010-47FE-BE1E-42F2900C94BC}" type="slidenum">
              <a:rPr lang="fr-FR" smtClean="0"/>
              <a:pPr>
                <a:defRPr/>
              </a:pPr>
              <a:t>32</a:t>
            </a:fld>
            <a:endParaRPr lang="fr-FR"/>
          </a:p>
        </p:txBody>
      </p:sp>
      <p:sp>
        <p:nvSpPr>
          <p:cNvPr id="56" name="Espace réservé du pied de page 55"/>
          <p:cNvSpPr>
            <a:spLocks noGrp="1"/>
          </p:cNvSpPr>
          <p:nvPr>
            <p:ph type="ftr" sz="quarter" idx="11"/>
          </p:nvPr>
        </p:nvSpPr>
        <p:spPr/>
        <p:txBody>
          <a:bodyPr/>
          <a:lstStyle/>
          <a:p>
            <a:pPr>
              <a:defRPr/>
            </a:pPr>
            <a:r>
              <a:rPr lang="fr-FR" smtClean="0"/>
              <a:t>Visite Tours</a:t>
            </a:r>
            <a:endParaRPr lang="fr-FR"/>
          </a:p>
        </p:txBody>
      </p:sp>
    </p:spTree>
  </p:cSld>
  <p:clrMapOvr>
    <a:masterClrMapping/>
  </p:clrMapOvr>
  <p:transition advTm="41046"/>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pied de page 17"/>
          <p:cNvSpPr>
            <a:spLocks noGrp="1"/>
          </p:cNvSpPr>
          <p:nvPr>
            <p:ph type="ftr" sz="quarter" idx="11"/>
          </p:nvPr>
        </p:nvSpPr>
        <p:spPr/>
        <p:txBody>
          <a:bodyPr/>
          <a:lstStyle/>
          <a:p>
            <a:pPr algn="l">
              <a:defRPr/>
            </a:pPr>
            <a:r>
              <a:rPr lang="fr-FR" b="1" smtClean="0">
                <a:solidFill>
                  <a:srgbClr val="FF0000"/>
                </a:solidFill>
              </a:rPr>
              <a:t>Visite Tours</a:t>
            </a:r>
            <a:endParaRPr lang="fr-FR" b="1" dirty="0">
              <a:solidFill>
                <a:srgbClr val="FF0000"/>
              </a:solidFill>
            </a:endParaRPr>
          </a:p>
        </p:txBody>
      </p:sp>
      <p:sp>
        <p:nvSpPr>
          <p:cNvPr id="17" name="Espace réservé du numéro de diapositive 16"/>
          <p:cNvSpPr>
            <a:spLocks noGrp="1"/>
          </p:cNvSpPr>
          <p:nvPr>
            <p:ph type="sldNum" sz="quarter" idx="12"/>
          </p:nvPr>
        </p:nvSpPr>
        <p:spPr/>
        <p:txBody>
          <a:bodyPr/>
          <a:lstStyle/>
          <a:p>
            <a:pPr>
              <a:defRPr/>
            </a:pPr>
            <a:fld id="{B8C3DDCC-24BA-491D-9169-6D71EAD125A3}" type="slidenum">
              <a:rPr lang="fr-FR" smtClean="0"/>
              <a:pPr>
                <a:defRPr/>
              </a:pPr>
              <a:t>33</a:t>
            </a:fld>
            <a:endParaRPr lang="fr-FR" dirty="0"/>
          </a:p>
        </p:txBody>
      </p:sp>
      <p:pic>
        <p:nvPicPr>
          <p:cNvPr id="14340" name="Picture 5" descr="Dscn1054"/>
          <p:cNvPicPr>
            <a:picLocks noChangeAspect="1" noChangeArrowheads="1"/>
          </p:cNvPicPr>
          <p:nvPr/>
        </p:nvPicPr>
        <p:blipFill>
          <a:blip r:embed="rId3" cstate="print"/>
          <a:srcRect/>
          <a:stretch>
            <a:fillRect/>
          </a:stretch>
        </p:blipFill>
        <p:spPr bwMode="auto">
          <a:xfrm>
            <a:off x="684213" y="3716338"/>
            <a:ext cx="3311525" cy="2251075"/>
          </a:xfrm>
          <a:prstGeom prst="rect">
            <a:avLst/>
          </a:prstGeom>
          <a:noFill/>
          <a:ln w="28575">
            <a:noFill/>
            <a:miter lim="800000"/>
            <a:headEnd/>
            <a:tailEnd/>
          </a:ln>
        </p:spPr>
      </p:pic>
      <p:sp>
        <p:nvSpPr>
          <p:cNvPr id="14342"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charset="0"/>
            </a:endParaRPr>
          </a:p>
        </p:txBody>
      </p:sp>
      <p:sp>
        <p:nvSpPr>
          <p:cNvPr id="14343" name="Rectangle 12"/>
          <p:cNvSpPr>
            <a:spLocks noChangeArrowheads="1"/>
          </p:cNvSpPr>
          <p:nvPr/>
        </p:nvSpPr>
        <p:spPr bwMode="auto">
          <a:xfrm>
            <a:off x="528638" y="5949950"/>
            <a:ext cx="3560762" cy="306388"/>
          </a:xfrm>
          <a:prstGeom prst="rect">
            <a:avLst/>
          </a:prstGeom>
          <a:noFill/>
          <a:ln w="9525">
            <a:noFill/>
            <a:miter lim="800000"/>
            <a:headEnd/>
            <a:tailEnd/>
          </a:ln>
        </p:spPr>
        <p:txBody>
          <a:bodyPr wrap="none">
            <a:spAutoFit/>
          </a:bodyPr>
          <a:lstStyle/>
          <a:p>
            <a:pPr algn="ctr"/>
            <a:r>
              <a:rPr lang="fr-FR" sz="1400" b="1">
                <a:latin typeface="Arial Narrow" pitchFamily="34" charset="0"/>
              </a:rPr>
              <a:t>Calorimètre Plomb-Scintillateur. Poids: </a:t>
            </a:r>
            <a:r>
              <a:rPr lang="fr-FR" sz="1400" b="1">
                <a:latin typeface="Arial Narrow" pitchFamily="34" charset="0"/>
                <a:sym typeface="Symbol" charset="2"/>
              </a:rPr>
              <a:t> 630 kg</a:t>
            </a:r>
            <a:endParaRPr lang="fr-FR" sz="1400" b="1">
              <a:latin typeface="Arial Narrow" pitchFamily="34" charset="0"/>
            </a:endParaRPr>
          </a:p>
        </p:txBody>
      </p:sp>
      <p:pic>
        <p:nvPicPr>
          <p:cNvPr id="14344"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4345" name="Rectangle 14"/>
          <p:cNvSpPr>
            <a:spLocks noChangeArrowheads="1"/>
          </p:cNvSpPr>
          <p:nvPr/>
        </p:nvSpPr>
        <p:spPr bwMode="auto">
          <a:xfrm>
            <a:off x="7073900" y="5807075"/>
            <a:ext cx="1765300" cy="523875"/>
          </a:xfrm>
          <a:prstGeom prst="rect">
            <a:avLst/>
          </a:prstGeom>
          <a:noFill/>
          <a:ln w="9525">
            <a:noFill/>
            <a:miter lim="800000"/>
            <a:headEnd/>
            <a:tailEnd/>
          </a:ln>
        </p:spPr>
        <p:txBody>
          <a:bodyPr wrap="none">
            <a:spAutoFit/>
          </a:bodyPr>
          <a:lstStyle/>
          <a:p>
            <a:pPr algn="ctr"/>
            <a:r>
              <a:rPr lang="fr-FR" sz="1400" b="1">
                <a:latin typeface="Arial Narrow" pitchFamily="34" charset="0"/>
              </a:rPr>
              <a:t>Electronique front-end</a:t>
            </a:r>
          </a:p>
          <a:p>
            <a:pPr algn="ctr"/>
            <a:r>
              <a:rPr lang="fr-FR" sz="1400" b="1">
                <a:latin typeface="Arial Narrow" pitchFamily="34" charset="0"/>
              </a:rPr>
              <a:t>des PM</a:t>
            </a:r>
          </a:p>
        </p:txBody>
      </p:sp>
      <p:pic>
        <p:nvPicPr>
          <p:cNvPr id="14346" name="Picture 15" descr="PM4"/>
          <p:cNvPicPr>
            <a:picLocks noChangeAspect="1" noChangeArrowheads="1"/>
          </p:cNvPicPr>
          <p:nvPr/>
        </p:nvPicPr>
        <p:blipFill>
          <a:blip r:embed="rId5" cstate="print"/>
          <a:srcRect/>
          <a:stretch>
            <a:fillRect/>
          </a:stretch>
        </p:blipFill>
        <p:spPr bwMode="auto">
          <a:xfrm>
            <a:off x="4808538" y="4508500"/>
            <a:ext cx="2114550" cy="1296988"/>
          </a:xfrm>
          <a:prstGeom prst="rect">
            <a:avLst/>
          </a:prstGeom>
          <a:noFill/>
          <a:ln w="9525">
            <a:noFill/>
            <a:miter lim="800000"/>
            <a:headEnd/>
            <a:tailEnd/>
          </a:ln>
        </p:spPr>
      </p:pic>
      <p:sp>
        <p:nvSpPr>
          <p:cNvPr id="14347" name="Rectangle 16"/>
          <p:cNvSpPr>
            <a:spLocks noChangeArrowheads="1"/>
          </p:cNvSpPr>
          <p:nvPr/>
        </p:nvSpPr>
        <p:spPr bwMode="auto">
          <a:xfrm>
            <a:off x="5003800" y="5805488"/>
            <a:ext cx="1598613" cy="522287"/>
          </a:xfrm>
          <a:prstGeom prst="rect">
            <a:avLst/>
          </a:prstGeom>
          <a:noFill/>
          <a:ln w="9525">
            <a:noFill/>
            <a:miter lim="800000"/>
            <a:headEnd/>
            <a:tailEnd/>
          </a:ln>
        </p:spPr>
        <p:txBody>
          <a:bodyPr wrap="none">
            <a:spAutoFit/>
          </a:bodyPr>
          <a:lstStyle/>
          <a:p>
            <a:pPr algn="ctr"/>
            <a:r>
              <a:rPr lang="fr-FR" sz="1400" b="1">
                <a:latin typeface="Arial Narrow" pitchFamily="34" charset="0"/>
              </a:rPr>
              <a:t>Boîtier des photo-</a:t>
            </a:r>
          </a:p>
          <a:p>
            <a:pPr algn="ctr"/>
            <a:r>
              <a:rPr lang="fr-FR" sz="1400" b="1">
                <a:latin typeface="Arial Narrow" pitchFamily="34" charset="0"/>
              </a:rPr>
              <a:t>multiplicateurs (PM)</a:t>
            </a:r>
          </a:p>
        </p:txBody>
      </p:sp>
      <p:grpSp>
        <p:nvGrpSpPr>
          <p:cNvPr id="14348" name="Group 28"/>
          <p:cNvGrpSpPr>
            <a:grpSpLocks/>
          </p:cNvGrpSpPr>
          <p:nvPr/>
        </p:nvGrpSpPr>
        <p:grpSpPr bwMode="auto">
          <a:xfrm>
            <a:off x="6072188" y="0"/>
            <a:ext cx="2697162" cy="3816350"/>
            <a:chOff x="431" y="572"/>
            <a:chExt cx="1699" cy="2404"/>
          </a:xfrm>
        </p:grpSpPr>
        <p:pic>
          <p:nvPicPr>
            <p:cNvPr id="14354" name="Picture 5" descr="ams_detector"/>
            <p:cNvPicPr>
              <a:picLocks noChangeAspect="1" noChangeArrowheads="1"/>
            </p:cNvPicPr>
            <p:nvPr/>
          </p:nvPicPr>
          <p:blipFill>
            <a:blip r:embed="rId6" cstate="print"/>
            <a:srcRect/>
            <a:stretch>
              <a:fillRect/>
            </a:stretch>
          </p:blipFill>
          <p:spPr bwMode="auto">
            <a:xfrm>
              <a:off x="431" y="935"/>
              <a:ext cx="1699" cy="2041"/>
            </a:xfrm>
            <a:prstGeom prst="rect">
              <a:avLst/>
            </a:prstGeom>
            <a:noFill/>
            <a:ln w="9525">
              <a:noFill/>
              <a:miter lim="800000"/>
              <a:headEnd/>
              <a:tailEnd/>
            </a:ln>
          </p:spPr>
        </p:pic>
        <p:sp>
          <p:nvSpPr>
            <p:cNvPr id="14355" name="Line 6"/>
            <p:cNvSpPr>
              <a:spLocks noChangeShapeType="1"/>
            </p:cNvSpPr>
            <p:nvPr/>
          </p:nvSpPr>
          <p:spPr bwMode="auto">
            <a:xfrm>
              <a:off x="521" y="572"/>
              <a:ext cx="500" cy="1135"/>
            </a:xfrm>
            <a:prstGeom prst="line">
              <a:avLst/>
            </a:prstGeom>
            <a:noFill/>
            <a:ln w="28575">
              <a:solidFill>
                <a:schemeClr val="bg1"/>
              </a:solidFill>
              <a:prstDash val="sysDot"/>
              <a:round/>
              <a:headEnd/>
              <a:tailEnd/>
            </a:ln>
          </p:spPr>
          <p:txBody>
            <a:bodyPr/>
            <a:lstStyle/>
            <a:p>
              <a:endParaRPr lang="fr-FR"/>
            </a:p>
          </p:txBody>
        </p:sp>
        <p:sp>
          <p:nvSpPr>
            <p:cNvPr id="14356" name="Freeform 7"/>
            <p:cNvSpPr>
              <a:spLocks/>
            </p:cNvSpPr>
            <p:nvPr/>
          </p:nvSpPr>
          <p:spPr bwMode="auto">
            <a:xfrm>
              <a:off x="1020" y="1706"/>
              <a:ext cx="137" cy="589"/>
            </a:xfrm>
            <a:custGeom>
              <a:avLst/>
              <a:gdLst>
                <a:gd name="T0" fmla="*/ 0 w 182"/>
                <a:gd name="T1" fmla="*/ 0 h 589"/>
                <a:gd name="T2" fmla="*/ 59 w 182"/>
                <a:gd name="T3" fmla="*/ 272 h 589"/>
                <a:gd name="T4" fmla="*/ 78 w 182"/>
                <a:gd name="T5" fmla="*/ 589 h 589"/>
                <a:gd name="T6" fmla="*/ 0 60000 65536"/>
                <a:gd name="T7" fmla="*/ 0 60000 65536"/>
                <a:gd name="T8" fmla="*/ 0 60000 65536"/>
                <a:gd name="T9" fmla="*/ 0 w 182"/>
                <a:gd name="T10" fmla="*/ 0 h 589"/>
                <a:gd name="T11" fmla="*/ 182 w 182"/>
                <a:gd name="T12" fmla="*/ 589 h 589"/>
              </a:gdLst>
              <a:ahLst/>
              <a:cxnLst>
                <a:cxn ang="T6">
                  <a:pos x="T0" y="T1"/>
                </a:cxn>
                <a:cxn ang="T7">
                  <a:pos x="T2" y="T3"/>
                </a:cxn>
                <a:cxn ang="T8">
                  <a:pos x="T4" y="T5"/>
                </a:cxn>
              </a:cxnLst>
              <a:rect l="T9" t="T10" r="T11" b="T12"/>
              <a:pathLst>
                <a:path w="182" h="589">
                  <a:moveTo>
                    <a:pt x="0" y="0"/>
                  </a:moveTo>
                  <a:cubicBezTo>
                    <a:pt x="53" y="87"/>
                    <a:pt x="107" y="174"/>
                    <a:pt x="137" y="272"/>
                  </a:cubicBezTo>
                  <a:cubicBezTo>
                    <a:pt x="167" y="370"/>
                    <a:pt x="175" y="536"/>
                    <a:pt x="182" y="589"/>
                  </a:cubicBezTo>
                </a:path>
              </a:pathLst>
            </a:custGeom>
            <a:noFill/>
            <a:ln w="28575">
              <a:solidFill>
                <a:schemeClr val="bg1"/>
              </a:solidFill>
              <a:prstDash val="sysDot"/>
              <a:round/>
              <a:headEnd/>
              <a:tailEnd/>
            </a:ln>
          </p:spPr>
          <p:txBody>
            <a:bodyPr/>
            <a:lstStyle/>
            <a:p>
              <a:endParaRPr lang="fr-FR"/>
            </a:p>
          </p:txBody>
        </p:sp>
        <p:sp>
          <p:nvSpPr>
            <p:cNvPr id="14357" name="Line 8"/>
            <p:cNvSpPr>
              <a:spLocks noChangeShapeType="1"/>
            </p:cNvSpPr>
            <p:nvPr/>
          </p:nvSpPr>
          <p:spPr bwMode="auto">
            <a:xfrm>
              <a:off x="1156" y="2296"/>
              <a:ext cx="0" cy="499"/>
            </a:xfrm>
            <a:prstGeom prst="line">
              <a:avLst/>
            </a:prstGeom>
            <a:noFill/>
            <a:ln w="28575">
              <a:solidFill>
                <a:schemeClr val="bg1"/>
              </a:solidFill>
              <a:prstDash val="sysDot"/>
              <a:round/>
              <a:headEnd/>
              <a:tailEnd/>
            </a:ln>
          </p:spPr>
          <p:txBody>
            <a:bodyPr/>
            <a:lstStyle/>
            <a:p>
              <a:endParaRPr lang="fr-FR"/>
            </a:p>
          </p:txBody>
        </p:sp>
        <p:sp>
          <p:nvSpPr>
            <p:cNvPr id="14358" name="AutoShape 9"/>
            <p:cNvSpPr>
              <a:spLocks noChangeArrowheads="1"/>
            </p:cNvSpPr>
            <p:nvPr/>
          </p:nvSpPr>
          <p:spPr bwMode="auto">
            <a:xfrm>
              <a:off x="1111" y="2795"/>
              <a:ext cx="45" cy="136"/>
            </a:xfrm>
            <a:prstGeom prst="triangle">
              <a:avLst>
                <a:gd name="adj" fmla="val 50000"/>
              </a:avLst>
            </a:prstGeom>
            <a:solidFill>
              <a:schemeClr val="hlink"/>
            </a:solidFill>
            <a:ln w="19050">
              <a:solidFill>
                <a:srgbClr val="DDDDDD"/>
              </a:solidFill>
              <a:miter lim="800000"/>
              <a:headEnd/>
              <a:tailEnd/>
            </a:ln>
          </p:spPr>
          <p:txBody>
            <a:bodyPr wrap="none" anchor="ctr"/>
            <a:lstStyle/>
            <a:p>
              <a:endParaRPr lang="fr-FR">
                <a:latin typeface="Calibri" pitchFamily="34" charset="0"/>
              </a:endParaRPr>
            </a:p>
          </p:txBody>
        </p:sp>
      </p:grpSp>
      <p:sp>
        <p:nvSpPr>
          <p:cNvPr id="25" name="Espace réservé de la date 24"/>
          <p:cNvSpPr>
            <a:spLocks noGrp="1"/>
          </p:cNvSpPr>
          <p:nvPr>
            <p:ph type="dt" sz="quarter" idx="10"/>
          </p:nvPr>
        </p:nvSpPr>
        <p:spPr>
          <a:xfrm>
            <a:off x="1908175" y="6381750"/>
            <a:ext cx="1062038" cy="365125"/>
          </a:xfrm>
        </p:spPr>
        <p:txBody>
          <a:bodyPr/>
          <a:lstStyle/>
          <a:p>
            <a:pPr>
              <a:defRPr/>
            </a:pPr>
            <a:r>
              <a:rPr lang="fr-FR" b="1" smtClean="0">
                <a:solidFill>
                  <a:srgbClr val="00B0F0"/>
                </a:solidFill>
              </a:rPr>
              <a:t>22/03/2013</a:t>
            </a:r>
            <a:endParaRPr lang="fr-FR" b="1" dirty="0">
              <a:solidFill>
                <a:srgbClr val="00B0F0"/>
              </a:solidFill>
            </a:endParaRPr>
          </a:p>
        </p:txBody>
      </p:sp>
      <p:sp>
        <p:nvSpPr>
          <p:cNvPr id="13314" name="Rectangle 2"/>
          <p:cNvSpPr>
            <a:spLocks noGrp="1" noRot="1" noChangeArrowheads="1"/>
          </p:cNvSpPr>
          <p:nvPr>
            <p:ph type="title"/>
          </p:nvPr>
        </p:nvSpPr>
        <p:spPr>
          <a:xfrm>
            <a:off x="179388" y="115888"/>
            <a:ext cx="5256212" cy="1081087"/>
          </a:xfrm>
        </p:spPr>
        <p:txBody>
          <a:bodyPr/>
          <a:lstStyle/>
          <a:p>
            <a:pPr eaLnBrk="1" hangingPunct="1">
              <a:defRPr/>
            </a:pPr>
            <a:r>
              <a:rPr lang="fr-FR" dirty="0" smtClean="0">
                <a:solidFill>
                  <a:schemeClr val="accent1"/>
                </a:solidFill>
                <a:latin typeface="Arial Narrow" pitchFamily="34" charset="0"/>
              </a:rPr>
              <a:t>L'expérience AMS </a:t>
            </a:r>
            <a:r>
              <a:rPr lang="fr-FR" dirty="0" smtClean="0">
                <a:solidFill>
                  <a:srgbClr val="FF0000"/>
                </a:solidFill>
                <a:latin typeface="Arial Narrow" pitchFamily="34" charset="0"/>
              </a:rPr>
              <a:t/>
            </a:r>
            <a:br>
              <a:rPr lang="fr-FR" dirty="0" smtClean="0">
                <a:solidFill>
                  <a:srgbClr val="FF0000"/>
                </a:solidFill>
                <a:latin typeface="Arial Narrow" pitchFamily="34" charset="0"/>
              </a:rPr>
            </a:br>
            <a:r>
              <a:rPr lang="fr-FR" sz="2400" dirty="0" smtClean="0">
                <a:solidFill>
                  <a:srgbClr val="FF0000"/>
                </a:solidFill>
                <a:latin typeface="Arial Narrow" pitchFamily="34" charset="0"/>
                <a:ea typeface="+mn-ea"/>
                <a:cs typeface="+mn-cs"/>
              </a:rPr>
              <a:t>sur la station spatiale!</a:t>
            </a:r>
          </a:p>
        </p:txBody>
      </p:sp>
      <p:sp>
        <p:nvSpPr>
          <p:cNvPr id="14351" name="Rectangle 3"/>
          <p:cNvSpPr>
            <a:spLocks noChangeArrowheads="1"/>
          </p:cNvSpPr>
          <p:nvPr/>
        </p:nvSpPr>
        <p:spPr bwMode="auto">
          <a:xfrm>
            <a:off x="4140200" y="1628775"/>
            <a:ext cx="1785938" cy="2554545"/>
          </a:xfrm>
          <a:prstGeom prst="rect">
            <a:avLst/>
          </a:prstGeom>
          <a:solidFill>
            <a:schemeClr val="accent2"/>
          </a:solidFill>
          <a:ln w="9525">
            <a:noFill/>
            <a:miter lim="800000"/>
            <a:headEnd/>
            <a:tailEnd/>
          </a:ln>
        </p:spPr>
        <p:txBody>
          <a:bodyPr>
            <a:spAutoFit/>
          </a:bodyPr>
          <a:lstStyle/>
          <a:p>
            <a:pPr>
              <a:spcBef>
                <a:spcPct val="50000"/>
              </a:spcBef>
            </a:pPr>
            <a:r>
              <a:rPr lang="fr-FR" sz="2000" b="1" dirty="0">
                <a:solidFill>
                  <a:schemeClr val="bg1"/>
                </a:solidFill>
                <a:latin typeface="Arial Narrow" pitchFamily="34" charset="0"/>
              </a:rPr>
              <a:t>Pour rechercher de l’antimatière dans </a:t>
            </a:r>
            <a:r>
              <a:rPr lang="fr-FR" sz="2000" b="1" dirty="0" smtClean="0">
                <a:solidFill>
                  <a:schemeClr val="bg1"/>
                </a:solidFill>
                <a:latin typeface="Arial Narrow" pitchFamily="34" charset="0"/>
              </a:rPr>
              <a:t>l’espace et  mesurer les propriétés du rayonnement cosmique…</a:t>
            </a:r>
            <a:endParaRPr lang="fr-FR" sz="2000" b="1" dirty="0">
              <a:solidFill>
                <a:schemeClr val="bg1"/>
              </a:solidFill>
              <a:latin typeface="Arial Narrow" pitchFamily="34" charset="0"/>
            </a:endParaRPr>
          </a:p>
        </p:txBody>
      </p:sp>
      <p:pic>
        <p:nvPicPr>
          <p:cNvPr id="14352" name="Picture 4"/>
          <p:cNvPicPr>
            <a:picLocks noChangeAspect="1" noChangeArrowheads="1"/>
          </p:cNvPicPr>
          <p:nvPr/>
        </p:nvPicPr>
        <p:blipFill>
          <a:blip r:embed="rId7" cstate="print"/>
          <a:srcRect t="13620" r="58427" b="5447"/>
          <a:stretch>
            <a:fillRect/>
          </a:stretch>
        </p:blipFill>
        <p:spPr bwMode="auto">
          <a:xfrm>
            <a:off x="6000750" y="98425"/>
            <a:ext cx="3143250" cy="4405313"/>
          </a:xfrm>
          <a:prstGeom prst="rect">
            <a:avLst/>
          </a:prstGeom>
          <a:noFill/>
          <a:ln w="9525">
            <a:noFill/>
            <a:miter lim="800000"/>
            <a:headEnd/>
            <a:tailEnd/>
          </a:ln>
        </p:spPr>
      </p:pic>
      <p:sp>
        <p:nvSpPr>
          <p:cNvPr id="14353" name="Rectangle 11"/>
          <p:cNvSpPr>
            <a:spLocks noChangeArrowheads="1"/>
          </p:cNvSpPr>
          <p:nvPr/>
        </p:nvSpPr>
        <p:spPr bwMode="auto">
          <a:xfrm>
            <a:off x="4716463" y="0"/>
            <a:ext cx="1701800" cy="1200150"/>
          </a:xfrm>
          <a:prstGeom prst="rect">
            <a:avLst/>
          </a:prstGeom>
          <a:noFill/>
          <a:ln w="9525">
            <a:noFill/>
            <a:miter lim="800000"/>
            <a:headEnd/>
            <a:tailEnd/>
          </a:ln>
        </p:spPr>
        <p:txBody>
          <a:bodyPr wrap="none">
            <a:spAutoFit/>
          </a:bodyPr>
          <a:lstStyle/>
          <a:p>
            <a:pPr algn="ctr"/>
            <a:r>
              <a:rPr lang="fr-FR" sz="2400">
                <a:latin typeface="Arial Narrow" pitchFamily="34" charset="0"/>
              </a:rPr>
              <a:t>Alpha</a:t>
            </a:r>
          </a:p>
          <a:p>
            <a:pPr algn="ctr"/>
            <a:r>
              <a:rPr lang="fr-FR" sz="2400">
                <a:latin typeface="Arial Narrow" pitchFamily="34" charset="0"/>
              </a:rPr>
              <a:t>Magnetic</a:t>
            </a:r>
          </a:p>
          <a:p>
            <a:pPr algn="ctr"/>
            <a:r>
              <a:rPr lang="fr-FR" sz="2400">
                <a:latin typeface="Arial Narrow" pitchFamily="34" charset="0"/>
              </a:rPr>
              <a:t>Spectrometer</a:t>
            </a:r>
          </a:p>
        </p:txBody>
      </p:sp>
      <p:pic>
        <p:nvPicPr>
          <p:cNvPr id="2050" name="Picture 2" descr="E:\Mes images\lapp\ams_ISS_1.jpg"/>
          <p:cNvPicPr>
            <a:picLocks noChangeAspect="1" noChangeArrowheads="1"/>
          </p:cNvPicPr>
          <p:nvPr/>
        </p:nvPicPr>
        <p:blipFill>
          <a:blip r:embed="rId8" cstate="print"/>
          <a:srcRect/>
          <a:stretch>
            <a:fillRect/>
          </a:stretch>
        </p:blipFill>
        <p:spPr bwMode="auto">
          <a:xfrm>
            <a:off x="683569" y="1196752"/>
            <a:ext cx="3312367" cy="2484275"/>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Visite Tours</a:t>
            </a:r>
            <a:endParaRPr lang="fr-FR"/>
          </a:p>
        </p:txBody>
      </p:sp>
      <p:sp>
        <p:nvSpPr>
          <p:cNvPr id="5" name="Freeform 10"/>
          <p:cNvSpPr>
            <a:spLocks noChangeArrowheads="1"/>
          </p:cNvSpPr>
          <p:nvPr/>
        </p:nvSpPr>
        <p:spPr bwMode="auto">
          <a:xfrm rot="20853922">
            <a:off x="2590800" y="3444875"/>
            <a:ext cx="228600" cy="2122488"/>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sp>
        <p:nvSpPr>
          <p:cNvPr id="6" name="Freeform 11"/>
          <p:cNvSpPr>
            <a:spLocks noChangeArrowheads="1"/>
          </p:cNvSpPr>
          <p:nvPr/>
        </p:nvSpPr>
        <p:spPr bwMode="auto">
          <a:xfrm>
            <a:off x="2819400" y="5181600"/>
            <a:ext cx="228600" cy="381000"/>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3" name="Group 13"/>
          <p:cNvGrpSpPr>
            <a:grpSpLocks/>
          </p:cNvGrpSpPr>
          <p:nvPr/>
        </p:nvGrpSpPr>
        <p:grpSpPr bwMode="auto">
          <a:xfrm>
            <a:off x="785717" y="1371600"/>
            <a:ext cx="4800696" cy="4411663"/>
            <a:chOff x="801" y="960"/>
            <a:chExt cx="3334" cy="3063"/>
          </a:xfrm>
        </p:grpSpPr>
        <p:sp>
          <p:nvSpPr>
            <p:cNvPr id="8" name="Line 14"/>
            <p:cNvSpPr>
              <a:spLocks noChangeShapeType="1"/>
            </p:cNvSpPr>
            <p:nvPr/>
          </p:nvSpPr>
          <p:spPr bwMode="auto">
            <a:xfrm>
              <a:off x="3854" y="1527"/>
              <a:ext cx="1" cy="2496"/>
            </a:xfrm>
            <a:prstGeom prst="line">
              <a:avLst/>
            </a:prstGeom>
            <a:noFill/>
            <a:ln w="9360">
              <a:solidFill>
                <a:srgbClr val="FFFFFF"/>
              </a:solidFill>
              <a:round/>
              <a:headEnd type="triangle" w="med" len="med"/>
              <a:tailEnd type="triangle" w="med" len="med"/>
            </a:ln>
          </p:spPr>
          <p:txBody>
            <a:bodyPr/>
            <a:lstStyle/>
            <a:p>
              <a:endParaRPr lang="fr-FR"/>
            </a:p>
          </p:txBody>
        </p:sp>
        <p:sp>
          <p:nvSpPr>
            <p:cNvPr id="9" name="AutoShape 15"/>
            <p:cNvSpPr>
              <a:spLocks noChangeArrowheads="1"/>
            </p:cNvSpPr>
            <p:nvPr/>
          </p:nvSpPr>
          <p:spPr bwMode="auto">
            <a:xfrm>
              <a:off x="3482" y="1226"/>
              <a:ext cx="653"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b="1">
                  <a:solidFill>
                    <a:srgbClr val="FFFFFF"/>
                  </a:solidFill>
                  <a:latin typeface="Times New Roman" charset="0"/>
                </a:rPr>
                <a:t>~ 10 km</a:t>
              </a:r>
            </a:p>
          </p:txBody>
        </p:sp>
        <p:grpSp>
          <p:nvGrpSpPr>
            <p:cNvPr id="4" name="Group 16"/>
            <p:cNvGrpSpPr>
              <a:grpSpLocks/>
            </p:cNvGrpSpPr>
            <p:nvPr/>
          </p:nvGrpSpPr>
          <p:grpSpPr bwMode="auto">
            <a:xfrm>
              <a:off x="801" y="960"/>
              <a:ext cx="1810" cy="1150"/>
              <a:chOff x="801" y="960"/>
              <a:chExt cx="1810" cy="1150"/>
            </a:xfrm>
          </p:grpSpPr>
          <p:pic>
            <p:nvPicPr>
              <p:cNvPr id="11" name="Picture 17"/>
              <p:cNvPicPr>
                <a:picLocks noChangeAspect="1" noChangeArrowheads="1"/>
              </p:cNvPicPr>
              <p:nvPr/>
            </p:nvPicPr>
            <p:blipFill>
              <a:blip r:embed="rId2" cstate="print"/>
              <a:srcRect l="37277" t="23026" r="33731"/>
              <a:stretch>
                <a:fillRect/>
              </a:stretch>
            </p:blipFill>
            <p:spPr bwMode="auto">
              <a:xfrm>
                <a:off x="2002" y="960"/>
                <a:ext cx="609" cy="1150"/>
              </a:xfrm>
              <a:prstGeom prst="rect">
                <a:avLst/>
              </a:prstGeom>
              <a:noFill/>
            </p:spPr>
          </p:pic>
          <p:sp>
            <p:nvSpPr>
              <p:cNvPr id="12" name="AutoShape 18"/>
              <p:cNvSpPr>
                <a:spLocks noChangeArrowheads="1"/>
              </p:cNvSpPr>
              <p:nvPr/>
            </p:nvSpPr>
            <p:spPr bwMode="auto">
              <a:xfrm>
                <a:off x="801" y="1148"/>
                <a:ext cx="1174" cy="444"/>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 pos="1312863" algn="l"/>
                  </a:tabLst>
                </a:pPr>
                <a:r>
                  <a:rPr lang="en-GB" b="1" dirty="0" err="1">
                    <a:solidFill>
                      <a:srgbClr val="FF0000"/>
                    </a:solidFill>
                    <a:latin typeface="Times New Roman" charset="0"/>
                  </a:rPr>
                  <a:t>Gerbe</a:t>
                </a:r>
                <a:r>
                  <a:rPr lang="en-GB" b="1" dirty="0">
                    <a:solidFill>
                      <a:srgbClr val="FF0000"/>
                    </a:solidFill>
                    <a:latin typeface="Times New Roman" charset="0"/>
                  </a:rPr>
                  <a:t> </a:t>
                </a:r>
                <a:br>
                  <a:rPr lang="en-GB" b="1" dirty="0">
                    <a:solidFill>
                      <a:srgbClr val="FF0000"/>
                    </a:solidFill>
                    <a:latin typeface="Times New Roman" charset="0"/>
                  </a:rPr>
                </a:br>
                <a:r>
                  <a:rPr lang="en-GB" b="1" dirty="0" err="1">
                    <a:solidFill>
                      <a:srgbClr val="FF0000"/>
                    </a:solidFill>
                    <a:latin typeface="Times New Roman" charset="0"/>
                  </a:rPr>
                  <a:t>Atmosphérique</a:t>
                </a:r>
                <a:endParaRPr lang="en-GB" b="1" dirty="0">
                  <a:solidFill>
                    <a:srgbClr val="FF0000"/>
                  </a:solidFill>
                  <a:latin typeface="Times New Roman" charset="0"/>
                </a:endParaRPr>
              </a:p>
            </p:txBody>
          </p:sp>
        </p:grpSp>
      </p:grpSp>
      <p:grpSp>
        <p:nvGrpSpPr>
          <p:cNvPr id="7" name="Group 19"/>
          <p:cNvGrpSpPr>
            <a:grpSpLocks/>
          </p:cNvGrpSpPr>
          <p:nvPr/>
        </p:nvGrpSpPr>
        <p:grpSpPr bwMode="auto">
          <a:xfrm>
            <a:off x="609600" y="2543175"/>
            <a:ext cx="4610100" cy="4002088"/>
            <a:chOff x="679" y="1774"/>
            <a:chExt cx="3202" cy="2778"/>
          </a:xfrm>
        </p:grpSpPr>
        <p:sp>
          <p:nvSpPr>
            <p:cNvPr id="14" name="Freeform 20"/>
            <p:cNvSpPr>
              <a:spLocks noChangeArrowheads="1"/>
            </p:cNvSpPr>
            <p:nvPr/>
          </p:nvSpPr>
          <p:spPr bwMode="auto">
            <a:xfrm>
              <a:off x="679" y="1774"/>
              <a:ext cx="3202" cy="2382"/>
            </a:xfrm>
            <a:custGeom>
              <a:avLst/>
              <a:gdLst/>
              <a:ahLst/>
              <a:cxnLst>
                <a:cxn ang="0">
                  <a:pos x="7058" y="0"/>
                </a:cxn>
                <a:cxn ang="0">
                  <a:pos x="14117" y="10501"/>
                </a:cxn>
                <a:cxn ang="0">
                  <a:pos x="0" y="10501"/>
                </a:cxn>
                <a:cxn ang="0">
                  <a:pos x="7058" y="0"/>
                </a:cxn>
              </a:cxnLst>
              <a:rect l="0" t="0" r="r" b="b"/>
              <a:pathLst>
                <a:path w="14118" h="10502">
                  <a:moveTo>
                    <a:pt x="7058" y="0"/>
                  </a:moveTo>
                  <a:lnTo>
                    <a:pt x="14117" y="10501"/>
                  </a:lnTo>
                  <a:lnTo>
                    <a:pt x="0" y="10501"/>
                  </a:lnTo>
                  <a:lnTo>
                    <a:pt x="7058" y="0"/>
                  </a:lnTo>
                </a:path>
              </a:pathLst>
            </a:custGeom>
            <a:gradFill rotWithShape="0">
              <a:gsLst>
                <a:gs pos="0">
                  <a:srgbClr val="99CCFF"/>
                </a:gs>
                <a:gs pos="100000">
                  <a:srgbClr val="0000FF"/>
                </a:gs>
              </a:gsLst>
              <a:lin ang="5400000" scaled="1"/>
            </a:gradFill>
            <a:ln w="9525">
              <a:noFill/>
              <a:round/>
              <a:headEnd/>
              <a:tailEnd/>
            </a:ln>
          </p:spPr>
          <p:txBody>
            <a:bodyPr wrap="none" anchor="ctr"/>
            <a:lstStyle/>
            <a:p>
              <a:endParaRPr lang="fr-FR"/>
            </a:p>
          </p:txBody>
        </p:sp>
        <p:sp>
          <p:nvSpPr>
            <p:cNvPr id="15" name="Oval 21"/>
            <p:cNvSpPr>
              <a:spLocks noChangeArrowheads="1"/>
            </p:cNvSpPr>
            <p:nvPr/>
          </p:nvSpPr>
          <p:spPr bwMode="auto">
            <a:xfrm>
              <a:off x="688" y="3776"/>
              <a:ext cx="3192" cy="776"/>
            </a:xfrm>
            <a:prstGeom prst="ellipse">
              <a:avLst/>
            </a:prstGeom>
            <a:gradFill rotWithShape="0">
              <a:gsLst>
                <a:gs pos="0">
                  <a:srgbClr val="0066FF"/>
                </a:gs>
                <a:gs pos="100000">
                  <a:srgbClr val="3399FF"/>
                </a:gs>
              </a:gsLst>
              <a:lin ang="5400000" scaled="1"/>
            </a:gradFill>
            <a:ln w="9525">
              <a:noFill/>
              <a:round/>
              <a:headEnd/>
              <a:tailEnd/>
            </a:ln>
          </p:spPr>
          <p:txBody>
            <a:bodyPr wrap="none" anchor="ctr"/>
            <a:lstStyle/>
            <a:p>
              <a:endParaRPr lang="fr-FR"/>
            </a:p>
          </p:txBody>
        </p:sp>
        <p:sp>
          <p:nvSpPr>
            <p:cNvPr id="16" name="Line 22"/>
            <p:cNvSpPr>
              <a:spLocks noChangeShapeType="1"/>
            </p:cNvSpPr>
            <p:nvPr/>
          </p:nvSpPr>
          <p:spPr bwMode="auto">
            <a:xfrm>
              <a:off x="2266" y="1880"/>
              <a:ext cx="1" cy="2220"/>
            </a:xfrm>
            <a:prstGeom prst="line">
              <a:avLst/>
            </a:prstGeom>
            <a:noFill/>
            <a:ln w="9360">
              <a:solidFill>
                <a:srgbClr val="000000"/>
              </a:solidFill>
              <a:prstDash val="lgDash"/>
              <a:round/>
              <a:headEnd/>
              <a:tailEnd/>
            </a:ln>
          </p:spPr>
          <p:txBody>
            <a:bodyPr/>
            <a:lstStyle/>
            <a:p>
              <a:endParaRPr lang="fr-FR"/>
            </a:p>
          </p:txBody>
        </p:sp>
        <p:grpSp>
          <p:nvGrpSpPr>
            <p:cNvPr id="10" name="Group 23"/>
            <p:cNvGrpSpPr>
              <a:grpSpLocks/>
            </p:cNvGrpSpPr>
            <p:nvPr/>
          </p:nvGrpSpPr>
          <p:grpSpPr bwMode="auto">
            <a:xfrm>
              <a:off x="2288" y="2365"/>
              <a:ext cx="356" cy="143"/>
              <a:chOff x="2288" y="2365"/>
              <a:chExt cx="356" cy="143"/>
            </a:xfrm>
          </p:grpSpPr>
          <p:sp>
            <p:nvSpPr>
              <p:cNvPr id="22" name="AutoShape 24"/>
              <p:cNvSpPr>
                <a:spLocks noChangeArrowheads="1"/>
              </p:cNvSpPr>
              <p:nvPr/>
            </p:nvSpPr>
            <p:spPr bwMode="auto">
              <a:xfrm rot="10800000">
                <a:off x="2293" y="2365"/>
                <a:ext cx="351" cy="143"/>
              </a:xfrm>
              <a:prstGeom prst="roundRect">
                <a:avLst>
                  <a:gd name="adj" fmla="val 704"/>
                </a:avLst>
              </a:prstGeom>
              <a:noFill/>
              <a:ln w="9360">
                <a:noFill/>
                <a:round/>
                <a:headEnd/>
                <a:tailEnd/>
              </a:ln>
            </p:spPr>
            <p:txBody>
              <a:bodyPr wrap="none" anchor="ctr"/>
              <a:lstStyle/>
              <a:p>
                <a:endParaRPr lang="fr-FR"/>
              </a:p>
            </p:txBody>
          </p:sp>
          <p:sp>
            <p:nvSpPr>
              <p:cNvPr id="23" name="Freeform 25"/>
              <p:cNvSpPr>
                <a:spLocks noChangeArrowheads="1"/>
              </p:cNvSpPr>
              <p:nvPr/>
            </p:nvSpPr>
            <p:spPr bwMode="auto">
              <a:xfrm>
                <a:off x="2288" y="2367"/>
                <a:ext cx="352" cy="139"/>
              </a:xfrm>
              <a:custGeom>
                <a:avLst/>
                <a:gdLst/>
                <a:ahLst/>
                <a:cxnLst>
                  <a:cxn ang="0">
                    <a:pos x="0" y="613"/>
                  </a:cxn>
                  <a:cxn ang="0">
                    <a:pos x="114" y="611"/>
                  </a:cxn>
                  <a:cxn ang="0">
                    <a:pos x="228" y="603"/>
                  </a:cxn>
                  <a:cxn ang="0">
                    <a:pos x="341" y="590"/>
                  </a:cxn>
                  <a:cxn ang="0">
                    <a:pos x="454" y="571"/>
                  </a:cxn>
                  <a:cxn ang="0">
                    <a:pos x="565" y="546"/>
                  </a:cxn>
                  <a:cxn ang="0">
                    <a:pos x="675" y="515"/>
                  </a:cxn>
                  <a:cxn ang="0">
                    <a:pos x="783" y="478"/>
                  </a:cxn>
                  <a:cxn ang="0">
                    <a:pos x="889" y="437"/>
                  </a:cxn>
                  <a:cxn ang="0">
                    <a:pos x="993" y="389"/>
                  </a:cxn>
                  <a:cxn ang="0">
                    <a:pos x="1094" y="337"/>
                  </a:cxn>
                  <a:cxn ang="0">
                    <a:pos x="1193" y="279"/>
                  </a:cxn>
                  <a:cxn ang="0">
                    <a:pos x="1288" y="217"/>
                  </a:cxn>
                  <a:cxn ang="0">
                    <a:pos x="1380" y="149"/>
                  </a:cxn>
                  <a:cxn ang="0">
                    <a:pos x="1468" y="77"/>
                  </a:cxn>
                  <a:cxn ang="0">
                    <a:pos x="1553" y="0"/>
                  </a:cxn>
                </a:cxnLst>
                <a:rect l="0" t="0" r="r" b="b"/>
                <a:pathLst>
                  <a:path w="1554" h="614">
                    <a:moveTo>
                      <a:pt x="0" y="613"/>
                    </a:moveTo>
                    <a:lnTo>
                      <a:pt x="114" y="611"/>
                    </a:lnTo>
                    <a:lnTo>
                      <a:pt x="228" y="603"/>
                    </a:lnTo>
                    <a:lnTo>
                      <a:pt x="341" y="590"/>
                    </a:lnTo>
                    <a:lnTo>
                      <a:pt x="454" y="571"/>
                    </a:lnTo>
                    <a:lnTo>
                      <a:pt x="565" y="546"/>
                    </a:lnTo>
                    <a:lnTo>
                      <a:pt x="675" y="515"/>
                    </a:lnTo>
                    <a:lnTo>
                      <a:pt x="783" y="478"/>
                    </a:lnTo>
                    <a:lnTo>
                      <a:pt x="889" y="437"/>
                    </a:lnTo>
                    <a:lnTo>
                      <a:pt x="993" y="389"/>
                    </a:lnTo>
                    <a:lnTo>
                      <a:pt x="1094" y="337"/>
                    </a:lnTo>
                    <a:lnTo>
                      <a:pt x="1193" y="279"/>
                    </a:lnTo>
                    <a:lnTo>
                      <a:pt x="1288" y="217"/>
                    </a:lnTo>
                    <a:lnTo>
                      <a:pt x="1380" y="149"/>
                    </a:lnTo>
                    <a:lnTo>
                      <a:pt x="1468" y="77"/>
                    </a:lnTo>
                    <a:lnTo>
                      <a:pt x="1553" y="0"/>
                    </a:lnTo>
                  </a:path>
                </a:pathLst>
              </a:custGeom>
              <a:noFill/>
              <a:ln w="9360">
                <a:solidFill>
                  <a:srgbClr val="000000"/>
                </a:solidFill>
                <a:round/>
                <a:headEnd/>
                <a:tailEnd/>
              </a:ln>
            </p:spPr>
            <p:txBody>
              <a:bodyPr/>
              <a:lstStyle/>
              <a:p>
                <a:endParaRPr lang="fr-FR"/>
              </a:p>
            </p:txBody>
          </p:sp>
        </p:grpSp>
        <p:sp>
          <p:nvSpPr>
            <p:cNvPr id="18" name="AutoShape 26"/>
            <p:cNvSpPr>
              <a:spLocks noChangeArrowheads="1"/>
            </p:cNvSpPr>
            <p:nvPr/>
          </p:nvSpPr>
          <p:spPr bwMode="auto">
            <a:xfrm>
              <a:off x="2263" y="2161"/>
              <a:ext cx="298"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sz="1300" b="1">
                  <a:solidFill>
                    <a:srgbClr val="FFFFFF"/>
                  </a:solidFill>
                  <a:latin typeface="Times New Roman" charset="0"/>
                </a:rPr>
                <a:t>~ 1</a:t>
              </a:r>
              <a:r>
                <a:rPr lang="en-GB" sz="1300" b="1" baseline="30000">
                  <a:solidFill>
                    <a:srgbClr val="FFFFFF"/>
                  </a:solidFill>
                  <a:latin typeface="Times New Roman" charset="0"/>
                </a:rPr>
                <a:t>o</a:t>
              </a:r>
            </a:p>
          </p:txBody>
        </p:sp>
        <p:sp>
          <p:nvSpPr>
            <p:cNvPr id="19" name="AutoShape 27"/>
            <p:cNvSpPr>
              <a:spLocks noChangeArrowheads="1"/>
            </p:cNvSpPr>
            <p:nvPr/>
          </p:nvSpPr>
          <p:spPr bwMode="auto">
            <a:xfrm rot="18300000">
              <a:off x="610" y="2763"/>
              <a:ext cx="1484"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b="1">
                  <a:solidFill>
                    <a:srgbClr val="FFFFFF"/>
                  </a:solidFill>
                  <a:latin typeface="Times New Roman" charset="0"/>
                </a:rPr>
                <a:t>Lumière Cherenkov</a:t>
              </a:r>
            </a:p>
          </p:txBody>
        </p:sp>
        <p:sp>
          <p:nvSpPr>
            <p:cNvPr id="20" name="Line 28"/>
            <p:cNvSpPr>
              <a:spLocks noChangeShapeType="1"/>
            </p:cNvSpPr>
            <p:nvPr/>
          </p:nvSpPr>
          <p:spPr bwMode="auto">
            <a:xfrm>
              <a:off x="776" y="4129"/>
              <a:ext cx="1323" cy="1"/>
            </a:xfrm>
            <a:prstGeom prst="line">
              <a:avLst/>
            </a:prstGeom>
            <a:noFill/>
            <a:ln w="9360">
              <a:solidFill>
                <a:srgbClr val="000000"/>
              </a:solidFill>
              <a:round/>
              <a:headEnd type="triangle" w="med" len="med"/>
              <a:tailEnd type="triangle" w="med" len="med"/>
            </a:ln>
          </p:spPr>
          <p:txBody>
            <a:bodyPr/>
            <a:lstStyle/>
            <a:p>
              <a:endParaRPr lang="fr-FR"/>
            </a:p>
          </p:txBody>
        </p:sp>
        <p:sp>
          <p:nvSpPr>
            <p:cNvPr id="21" name="AutoShape 29"/>
            <p:cNvSpPr>
              <a:spLocks noChangeArrowheads="1"/>
            </p:cNvSpPr>
            <p:nvPr/>
          </p:nvSpPr>
          <p:spPr bwMode="auto">
            <a:xfrm>
              <a:off x="1206" y="3933"/>
              <a:ext cx="497"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sz="1300" b="1">
                  <a:solidFill>
                    <a:srgbClr val="FFFFFF"/>
                  </a:solidFill>
                  <a:latin typeface="Times New Roman" charset="0"/>
                </a:rPr>
                <a:t>~ 120 m</a:t>
              </a:r>
            </a:p>
          </p:txBody>
        </p:sp>
      </p:grpSp>
      <p:sp>
        <p:nvSpPr>
          <p:cNvPr id="24" name="Freeform 30"/>
          <p:cNvSpPr>
            <a:spLocks noChangeArrowheads="1"/>
          </p:cNvSpPr>
          <p:nvPr/>
        </p:nvSpPr>
        <p:spPr bwMode="auto">
          <a:xfrm>
            <a:off x="2917825" y="2525713"/>
            <a:ext cx="995363" cy="3206750"/>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grpSp>
        <p:nvGrpSpPr>
          <p:cNvPr id="13" name="Group 31"/>
          <p:cNvGrpSpPr>
            <a:grpSpLocks/>
          </p:cNvGrpSpPr>
          <p:nvPr/>
        </p:nvGrpSpPr>
        <p:grpSpPr bwMode="auto">
          <a:xfrm>
            <a:off x="3124200" y="4800600"/>
            <a:ext cx="785813" cy="1397000"/>
            <a:chOff x="2437" y="3331"/>
            <a:chExt cx="546" cy="970"/>
          </a:xfrm>
        </p:grpSpPr>
        <p:sp>
          <p:nvSpPr>
            <p:cNvPr id="26" name="Oval 32"/>
            <p:cNvSpPr>
              <a:spLocks noChangeArrowheads="1"/>
            </p:cNvSpPr>
            <p:nvPr/>
          </p:nvSpPr>
          <p:spPr bwMode="auto">
            <a:xfrm rot="21540000">
              <a:off x="2539" y="3994"/>
              <a:ext cx="367"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27" name="Oval 33"/>
            <p:cNvSpPr>
              <a:spLocks noChangeArrowheads="1"/>
            </p:cNvSpPr>
            <p:nvPr/>
          </p:nvSpPr>
          <p:spPr bwMode="auto">
            <a:xfrm rot="21540000">
              <a:off x="2485" y="3948"/>
              <a:ext cx="467"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28" name="Oval 34"/>
            <p:cNvSpPr>
              <a:spLocks noChangeArrowheads="1"/>
            </p:cNvSpPr>
            <p:nvPr/>
          </p:nvSpPr>
          <p:spPr bwMode="auto">
            <a:xfrm rot="21540000">
              <a:off x="2443" y="3938"/>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17" name="Group 35"/>
            <p:cNvGrpSpPr>
              <a:grpSpLocks/>
            </p:cNvGrpSpPr>
            <p:nvPr/>
          </p:nvGrpSpPr>
          <p:grpSpPr bwMode="auto">
            <a:xfrm>
              <a:off x="2642" y="3331"/>
              <a:ext cx="162" cy="118"/>
              <a:chOff x="2642" y="3331"/>
              <a:chExt cx="162" cy="118"/>
            </a:xfrm>
          </p:grpSpPr>
          <p:sp>
            <p:nvSpPr>
              <p:cNvPr id="40" name="Freeform 36"/>
              <p:cNvSpPr>
                <a:spLocks noChangeArrowheads="1"/>
              </p:cNvSpPr>
              <p:nvPr/>
            </p:nvSpPr>
            <p:spPr bwMode="auto">
              <a:xfrm>
                <a:off x="2643" y="3331"/>
                <a:ext cx="160" cy="118"/>
              </a:xfrm>
              <a:custGeom>
                <a:avLst/>
                <a:gdLst/>
                <a:ahLst/>
                <a:cxnLst>
                  <a:cxn ang="0">
                    <a:pos x="343" y="2"/>
                  </a:cxn>
                  <a:cxn ang="0">
                    <a:pos x="13" y="69"/>
                  </a:cxn>
                  <a:cxn ang="0">
                    <a:pos x="3" y="457"/>
                  </a:cxn>
                  <a:cxn ang="0">
                    <a:pos x="350" y="518"/>
                  </a:cxn>
                  <a:cxn ang="0">
                    <a:pos x="693" y="450"/>
                  </a:cxn>
                  <a:cxn ang="0">
                    <a:pos x="701" y="62"/>
                  </a:cxn>
                  <a:cxn ang="0">
                    <a:pos x="343" y="2"/>
                  </a:cxn>
                </a:cxnLst>
                <a:rect l="0" t="0" r="r" b="b"/>
                <a:pathLst>
                  <a:path w="706" h="521">
                    <a:moveTo>
                      <a:pt x="343" y="2"/>
                    </a:moveTo>
                    <a:cubicBezTo>
                      <a:pt x="155" y="3"/>
                      <a:pt x="0" y="33"/>
                      <a:pt x="13" y="69"/>
                    </a:cubicBezTo>
                    <a:lnTo>
                      <a:pt x="3" y="457"/>
                    </a:lnTo>
                    <a:cubicBezTo>
                      <a:pt x="16" y="492"/>
                      <a:pt x="162" y="520"/>
                      <a:pt x="350" y="518"/>
                    </a:cubicBezTo>
                    <a:cubicBezTo>
                      <a:pt x="538" y="516"/>
                      <a:pt x="705" y="485"/>
                      <a:pt x="693" y="450"/>
                    </a:cubicBezTo>
                    <a:lnTo>
                      <a:pt x="701" y="62"/>
                    </a:lnTo>
                    <a:cubicBezTo>
                      <a:pt x="688" y="26"/>
                      <a:pt x="531" y="0"/>
                      <a:pt x="343" y="2"/>
                    </a:cubicBezTo>
                  </a:path>
                </a:pathLst>
              </a:custGeom>
              <a:solidFill>
                <a:srgbClr val="FFFFFF"/>
              </a:solidFill>
              <a:ln w="9360">
                <a:solidFill>
                  <a:srgbClr val="000000"/>
                </a:solidFill>
                <a:round/>
                <a:headEnd/>
                <a:tailEnd/>
              </a:ln>
            </p:spPr>
            <p:txBody>
              <a:bodyPr wrap="none" anchor="ctr"/>
              <a:lstStyle/>
              <a:p>
                <a:endParaRPr lang="fr-FR"/>
              </a:p>
            </p:txBody>
          </p:sp>
          <p:sp>
            <p:nvSpPr>
              <p:cNvPr id="41" name="Freeform 37"/>
              <p:cNvSpPr>
                <a:spLocks noChangeArrowheads="1"/>
              </p:cNvSpPr>
              <p:nvPr/>
            </p:nvSpPr>
            <p:spPr bwMode="auto">
              <a:xfrm>
                <a:off x="2642" y="3331"/>
                <a:ext cx="162" cy="30"/>
              </a:xfrm>
              <a:custGeom>
                <a:avLst/>
                <a:gdLst/>
                <a:ahLst/>
                <a:cxnLst>
                  <a:cxn ang="0">
                    <a:pos x="343" y="2"/>
                  </a:cxn>
                  <a:cxn ang="0">
                    <a:pos x="13" y="69"/>
                  </a:cxn>
                  <a:cxn ang="0">
                    <a:pos x="344" y="131"/>
                  </a:cxn>
                  <a:cxn ang="0">
                    <a:pos x="701" y="62"/>
                  </a:cxn>
                  <a:cxn ang="0">
                    <a:pos x="343" y="2"/>
                  </a:cxn>
                </a:cxnLst>
                <a:rect l="0" t="0" r="r" b="b"/>
                <a:pathLst>
                  <a:path w="713" h="133">
                    <a:moveTo>
                      <a:pt x="343" y="2"/>
                    </a:moveTo>
                    <a:cubicBezTo>
                      <a:pt x="155" y="3"/>
                      <a:pt x="0" y="33"/>
                      <a:pt x="13" y="69"/>
                    </a:cubicBezTo>
                    <a:cubicBezTo>
                      <a:pt x="25" y="105"/>
                      <a:pt x="155" y="132"/>
                      <a:pt x="344" y="131"/>
                    </a:cubicBezTo>
                    <a:cubicBezTo>
                      <a:pt x="533" y="130"/>
                      <a:pt x="689" y="98"/>
                      <a:pt x="701" y="62"/>
                    </a:cubicBezTo>
                    <a:cubicBezTo>
                      <a:pt x="712" y="26"/>
                      <a:pt x="531" y="0"/>
                      <a:pt x="343"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30" name="Line 38"/>
            <p:cNvSpPr>
              <a:spLocks noChangeShapeType="1"/>
            </p:cNvSpPr>
            <p:nvPr/>
          </p:nvSpPr>
          <p:spPr bwMode="auto">
            <a:xfrm flipV="1">
              <a:off x="2437" y="3423"/>
              <a:ext cx="203" cy="559"/>
            </a:xfrm>
            <a:prstGeom prst="line">
              <a:avLst/>
            </a:prstGeom>
            <a:noFill/>
            <a:ln w="9360">
              <a:solidFill>
                <a:srgbClr val="000000"/>
              </a:solidFill>
              <a:round/>
              <a:headEnd/>
              <a:tailEnd/>
            </a:ln>
          </p:spPr>
          <p:txBody>
            <a:bodyPr/>
            <a:lstStyle/>
            <a:p>
              <a:endParaRPr lang="fr-FR"/>
            </a:p>
          </p:txBody>
        </p:sp>
        <p:sp>
          <p:nvSpPr>
            <p:cNvPr id="31" name="Line 39"/>
            <p:cNvSpPr>
              <a:spLocks noChangeShapeType="1"/>
            </p:cNvSpPr>
            <p:nvPr/>
          </p:nvSpPr>
          <p:spPr bwMode="auto">
            <a:xfrm flipH="1" flipV="1">
              <a:off x="2713" y="3431"/>
              <a:ext cx="10" cy="596"/>
            </a:xfrm>
            <a:prstGeom prst="line">
              <a:avLst/>
            </a:prstGeom>
            <a:noFill/>
            <a:ln w="9360">
              <a:solidFill>
                <a:srgbClr val="000000"/>
              </a:solidFill>
              <a:round/>
              <a:headEnd/>
              <a:tailEnd/>
            </a:ln>
          </p:spPr>
          <p:txBody>
            <a:bodyPr/>
            <a:lstStyle/>
            <a:p>
              <a:endParaRPr lang="fr-FR"/>
            </a:p>
          </p:txBody>
        </p:sp>
        <p:sp>
          <p:nvSpPr>
            <p:cNvPr id="32" name="Line 40"/>
            <p:cNvSpPr>
              <a:spLocks noChangeShapeType="1"/>
            </p:cNvSpPr>
            <p:nvPr/>
          </p:nvSpPr>
          <p:spPr bwMode="auto">
            <a:xfrm flipH="1" flipV="1">
              <a:off x="2796" y="3437"/>
              <a:ext cx="189" cy="532"/>
            </a:xfrm>
            <a:prstGeom prst="line">
              <a:avLst/>
            </a:prstGeom>
            <a:noFill/>
            <a:ln w="9360">
              <a:solidFill>
                <a:srgbClr val="000000"/>
              </a:solidFill>
              <a:round/>
              <a:headEnd/>
              <a:tailEnd/>
            </a:ln>
          </p:spPr>
          <p:txBody>
            <a:bodyPr/>
            <a:lstStyle/>
            <a:p>
              <a:endParaRPr lang="fr-FR"/>
            </a:p>
          </p:txBody>
        </p:sp>
        <p:grpSp>
          <p:nvGrpSpPr>
            <p:cNvPr id="25" name="Group 41"/>
            <p:cNvGrpSpPr>
              <a:grpSpLocks/>
            </p:cNvGrpSpPr>
            <p:nvPr/>
          </p:nvGrpSpPr>
          <p:grpSpPr bwMode="auto">
            <a:xfrm>
              <a:off x="2516" y="4153"/>
              <a:ext cx="428" cy="149"/>
              <a:chOff x="2516" y="4153"/>
              <a:chExt cx="428" cy="149"/>
            </a:xfrm>
          </p:grpSpPr>
          <p:sp>
            <p:nvSpPr>
              <p:cNvPr id="38" name="Freeform 42"/>
              <p:cNvSpPr>
                <a:spLocks noChangeArrowheads="1"/>
              </p:cNvSpPr>
              <p:nvPr/>
            </p:nvSpPr>
            <p:spPr bwMode="auto">
              <a:xfrm>
                <a:off x="2516" y="4153"/>
                <a:ext cx="428" cy="149"/>
              </a:xfrm>
              <a:custGeom>
                <a:avLst/>
                <a:gdLst/>
                <a:ahLst/>
                <a:cxnLst>
                  <a:cxn ang="0">
                    <a:pos x="943" y="0"/>
                  </a:cxn>
                  <a:cxn ang="0">
                    <a:pos x="0" y="162"/>
                  </a:cxn>
                  <a:cxn ang="0">
                    <a:pos x="0" y="491"/>
                  </a:cxn>
                  <a:cxn ang="0">
                    <a:pos x="943" y="655"/>
                  </a:cxn>
                  <a:cxn ang="0">
                    <a:pos x="1886" y="491"/>
                  </a:cxn>
                  <a:cxn ang="0">
                    <a:pos x="1886" y="162"/>
                  </a:cxn>
                  <a:cxn ang="0">
                    <a:pos x="943" y="0"/>
                  </a:cxn>
                </a:cxnLst>
                <a:rect l="0" t="0" r="r" b="b"/>
                <a:pathLst>
                  <a:path w="1887" h="656">
                    <a:moveTo>
                      <a:pt x="943" y="0"/>
                    </a:moveTo>
                    <a:cubicBezTo>
                      <a:pt x="428" y="0"/>
                      <a:pt x="0" y="74"/>
                      <a:pt x="0" y="162"/>
                    </a:cubicBezTo>
                    <a:lnTo>
                      <a:pt x="0" y="491"/>
                    </a:lnTo>
                    <a:cubicBezTo>
                      <a:pt x="0" y="580"/>
                      <a:pt x="428" y="655"/>
                      <a:pt x="943" y="655"/>
                    </a:cubicBezTo>
                    <a:cubicBezTo>
                      <a:pt x="1458" y="655"/>
                      <a:pt x="1886" y="580"/>
                      <a:pt x="1886" y="491"/>
                    </a:cubicBezTo>
                    <a:lnTo>
                      <a:pt x="1886" y="162"/>
                    </a:lnTo>
                    <a:cubicBezTo>
                      <a:pt x="1886"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39" name="Freeform 43"/>
              <p:cNvSpPr>
                <a:spLocks noChangeArrowheads="1"/>
              </p:cNvSpPr>
              <p:nvPr/>
            </p:nvSpPr>
            <p:spPr bwMode="auto">
              <a:xfrm>
                <a:off x="2516" y="4153"/>
                <a:ext cx="428" cy="74"/>
              </a:xfrm>
              <a:custGeom>
                <a:avLst/>
                <a:gdLst/>
                <a:ahLst/>
                <a:cxnLst>
                  <a:cxn ang="0">
                    <a:pos x="943" y="0"/>
                  </a:cxn>
                  <a:cxn ang="0">
                    <a:pos x="0" y="162"/>
                  </a:cxn>
                  <a:cxn ang="0">
                    <a:pos x="943" y="327"/>
                  </a:cxn>
                  <a:cxn ang="0">
                    <a:pos x="1886" y="162"/>
                  </a:cxn>
                  <a:cxn ang="0">
                    <a:pos x="943" y="0"/>
                  </a:cxn>
                </a:cxnLst>
                <a:rect l="0" t="0" r="r" b="b"/>
                <a:pathLst>
                  <a:path w="1887" h="328">
                    <a:moveTo>
                      <a:pt x="943" y="0"/>
                    </a:moveTo>
                    <a:cubicBezTo>
                      <a:pt x="428" y="0"/>
                      <a:pt x="0" y="74"/>
                      <a:pt x="0" y="162"/>
                    </a:cubicBezTo>
                    <a:cubicBezTo>
                      <a:pt x="0" y="250"/>
                      <a:pt x="428" y="327"/>
                      <a:pt x="943" y="327"/>
                    </a:cubicBezTo>
                    <a:cubicBezTo>
                      <a:pt x="1458" y="327"/>
                      <a:pt x="1886" y="252"/>
                      <a:pt x="1886" y="162"/>
                    </a:cubicBezTo>
                    <a:cubicBezTo>
                      <a:pt x="1886"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34" name="Line 44"/>
            <p:cNvSpPr>
              <a:spLocks noChangeShapeType="1"/>
            </p:cNvSpPr>
            <p:nvPr/>
          </p:nvSpPr>
          <p:spPr bwMode="auto">
            <a:xfrm flipV="1">
              <a:off x="2633" y="4044"/>
              <a:ext cx="95" cy="183"/>
            </a:xfrm>
            <a:prstGeom prst="line">
              <a:avLst/>
            </a:prstGeom>
            <a:noFill/>
            <a:ln w="9360">
              <a:solidFill>
                <a:srgbClr val="000000"/>
              </a:solidFill>
              <a:round/>
              <a:headEnd/>
              <a:tailEnd/>
            </a:ln>
          </p:spPr>
          <p:txBody>
            <a:bodyPr/>
            <a:lstStyle/>
            <a:p>
              <a:endParaRPr lang="fr-FR"/>
            </a:p>
          </p:txBody>
        </p:sp>
        <p:sp>
          <p:nvSpPr>
            <p:cNvPr id="35" name="Line 45"/>
            <p:cNvSpPr>
              <a:spLocks noChangeShapeType="1"/>
            </p:cNvSpPr>
            <p:nvPr/>
          </p:nvSpPr>
          <p:spPr bwMode="auto">
            <a:xfrm>
              <a:off x="2733" y="4050"/>
              <a:ext cx="83" cy="173"/>
            </a:xfrm>
            <a:prstGeom prst="line">
              <a:avLst/>
            </a:prstGeom>
            <a:noFill/>
            <a:ln w="9360">
              <a:solidFill>
                <a:srgbClr val="000000"/>
              </a:solidFill>
              <a:round/>
              <a:headEnd/>
              <a:tailEnd/>
            </a:ln>
          </p:spPr>
          <p:txBody>
            <a:bodyPr/>
            <a:lstStyle/>
            <a:p>
              <a:endParaRPr lang="fr-FR"/>
            </a:p>
          </p:txBody>
        </p:sp>
        <p:sp>
          <p:nvSpPr>
            <p:cNvPr id="36" name="Line 46"/>
            <p:cNvSpPr>
              <a:spLocks noChangeShapeType="1"/>
            </p:cNvSpPr>
            <p:nvPr/>
          </p:nvSpPr>
          <p:spPr bwMode="auto">
            <a:xfrm flipV="1">
              <a:off x="2622" y="4087"/>
              <a:ext cx="39" cy="67"/>
            </a:xfrm>
            <a:prstGeom prst="line">
              <a:avLst/>
            </a:prstGeom>
            <a:noFill/>
            <a:ln w="9360">
              <a:solidFill>
                <a:srgbClr val="000000"/>
              </a:solidFill>
              <a:round/>
              <a:headEnd/>
              <a:tailEnd/>
            </a:ln>
          </p:spPr>
          <p:txBody>
            <a:bodyPr/>
            <a:lstStyle/>
            <a:p>
              <a:endParaRPr lang="fr-FR"/>
            </a:p>
          </p:txBody>
        </p:sp>
        <p:sp>
          <p:nvSpPr>
            <p:cNvPr id="37" name="Line 47"/>
            <p:cNvSpPr>
              <a:spLocks noChangeShapeType="1"/>
            </p:cNvSpPr>
            <p:nvPr/>
          </p:nvSpPr>
          <p:spPr bwMode="auto">
            <a:xfrm flipH="1" flipV="1">
              <a:off x="2779" y="4056"/>
              <a:ext cx="55" cy="91"/>
            </a:xfrm>
            <a:prstGeom prst="line">
              <a:avLst/>
            </a:prstGeom>
            <a:noFill/>
            <a:ln w="9360">
              <a:solidFill>
                <a:srgbClr val="000000"/>
              </a:solidFill>
              <a:round/>
              <a:headEnd/>
              <a:tailEnd/>
            </a:ln>
          </p:spPr>
          <p:txBody>
            <a:bodyPr/>
            <a:lstStyle/>
            <a:p>
              <a:endParaRPr lang="fr-FR"/>
            </a:p>
          </p:txBody>
        </p:sp>
      </p:grpSp>
      <p:grpSp>
        <p:nvGrpSpPr>
          <p:cNvPr id="29" name="Group 48"/>
          <p:cNvGrpSpPr>
            <a:grpSpLocks/>
          </p:cNvGrpSpPr>
          <p:nvPr/>
        </p:nvGrpSpPr>
        <p:grpSpPr bwMode="auto">
          <a:xfrm>
            <a:off x="1539875" y="5068888"/>
            <a:ext cx="785813" cy="1397000"/>
            <a:chOff x="1325" y="3527"/>
            <a:chExt cx="546" cy="970"/>
          </a:xfrm>
        </p:grpSpPr>
        <p:sp>
          <p:nvSpPr>
            <p:cNvPr id="43" name="Oval 49"/>
            <p:cNvSpPr>
              <a:spLocks noChangeArrowheads="1"/>
            </p:cNvSpPr>
            <p:nvPr/>
          </p:nvSpPr>
          <p:spPr bwMode="auto">
            <a:xfrm rot="21540000">
              <a:off x="1427" y="4190"/>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44" name="Oval 50"/>
            <p:cNvSpPr>
              <a:spLocks noChangeArrowheads="1"/>
            </p:cNvSpPr>
            <p:nvPr/>
          </p:nvSpPr>
          <p:spPr bwMode="auto">
            <a:xfrm rot="21540000">
              <a:off x="1372" y="41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45" name="Oval 51"/>
            <p:cNvSpPr>
              <a:spLocks noChangeArrowheads="1"/>
            </p:cNvSpPr>
            <p:nvPr/>
          </p:nvSpPr>
          <p:spPr bwMode="auto">
            <a:xfrm rot="21540000">
              <a:off x="1330" y="41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33" name="Group 52"/>
            <p:cNvGrpSpPr>
              <a:grpSpLocks/>
            </p:cNvGrpSpPr>
            <p:nvPr/>
          </p:nvGrpSpPr>
          <p:grpSpPr bwMode="auto">
            <a:xfrm>
              <a:off x="1527" y="3527"/>
              <a:ext cx="162" cy="118"/>
              <a:chOff x="1527" y="3527"/>
              <a:chExt cx="162" cy="118"/>
            </a:xfrm>
          </p:grpSpPr>
          <p:sp>
            <p:nvSpPr>
              <p:cNvPr id="57" name="Freeform 53"/>
              <p:cNvSpPr>
                <a:spLocks noChangeArrowheads="1"/>
              </p:cNvSpPr>
              <p:nvPr/>
            </p:nvSpPr>
            <p:spPr bwMode="auto">
              <a:xfrm>
                <a:off x="1528" y="3527"/>
                <a:ext cx="160" cy="118"/>
              </a:xfrm>
              <a:custGeom>
                <a:avLst/>
                <a:gdLst/>
                <a:ahLst/>
                <a:cxnLst>
                  <a:cxn ang="0">
                    <a:pos x="355" y="2"/>
                  </a:cxn>
                  <a:cxn ang="0">
                    <a:pos x="12" y="69"/>
                  </a:cxn>
                  <a:cxn ang="0">
                    <a:pos x="3" y="457"/>
                  </a:cxn>
                  <a:cxn ang="0">
                    <a:pos x="361" y="518"/>
                  </a:cxn>
                  <a:cxn ang="0">
                    <a:pos x="692" y="450"/>
                  </a:cxn>
                  <a:cxn ang="0">
                    <a:pos x="701" y="62"/>
                  </a:cxn>
                  <a:cxn ang="0">
                    <a:pos x="355" y="2"/>
                  </a:cxn>
                </a:cxnLst>
                <a:rect l="0" t="0" r="r" b="b"/>
                <a:pathLst>
                  <a:path w="705" h="521">
                    <a:moveTo>
                      <a:pt x="355" y="2"/>
                    </a:moveTo>
                    <a:cubicBezTo>
                      <a:pt x="166" y="3"/>
                      <a:pt x="0" y="33"/>
                      <a:pt x="12" y="69"/>
                    </a:cubicBezTo>
                    <a:lnTo>
                      <a:pt x="3" y="457"/>
                    </a:lnTo>
                    <a:cubicBezTo>
                      <a:pt x="15" y="492"/>
                      <a:pt x="174" y="520"/>
                      <a:pt x="361" y="518"/>
                    </a:cubicBezTo>
                    <a:cubicBezTo>
                      <a:pt x="548" y="516"/>
                      <a:pt x="704" y="485"/>
                      <a:pt x="692" y="450"/>
                    </a:cubicBezTo>
                    <a:lnTo>
                      <a:pt x="701" y="62"/>
                    </a:lnTo>
                    <a:cubicBezTo>
                      <a:pt x="689" y="26"/>
                      <a:pt x="543" y="0"/>
                      <a:pt x="355" y="2"/>
                    </a:cubicBezTo>
                  </a:path>
                </a:pathLst>
              </a:custGeom>
              <a:solidFill>
                <a:srgbClr val="FFFFFF"/>
              </a:solidFill>
              <a:ln w="9360">
                <a:solidFill>
                  <a:srgbClr val="000000"/>
                </a:solidFill>
                <a:round/>
                <a:headEnd/>
                <a:tailEnd/>
              </a:ln>
            </p:spPr>
            <p:txBody>
              <a:bodyPr wrap="none" anchor="ctr"/>
              <a:lstStyle/>
              <a:p>
                <a:endParaRPr lang="fr-FR"/>
              </a:p>
            </p:txBody>
          </p:sp>
          <p:sp>
            <p:nvSpPr>
              <p:cNvPr id="58" name="Freeform 54"/>
              <p:cNvSpPr>
                <a:spLocks noChangeArrowheads="1"/>
              </p:cNvSpPr>
              <p:nvPr/>
            </p:nvSpPr>
            <p:spPr bwMode="auto">
              <a:xfrm>
                <a:off x="1527" y="3527"/>
                <a:ext cx="162" cy="30"/>
              </a:xfrm>
              <a:custGeom>
                <a:avLst/>
                <a:gdLst/>
                <a:ahLst/>
                <a:cxnLst>
                  <a:cxn ang="0">
                    <a:pos x="355" y="2"/>
                  </a:cxn>
                  <a:cxn ang="0">
                    <a:pos x="12" y="69"/>
                  </a:cxn>
                  <a:cxn ang="0">
                    <a:pos x="343" y="131"/>
                  </a:cxn>
                  <a:cxn ang="0">
                    <a:pos x="701" y="62"/>
                  </a:cxn>
                  <a:cxn ang="0">
                    <a:pos x="355" y="2"/>
                  </a:cxn>
                </a:cxnLst>
                <a:rect l="0" t="0" r="r" b="b"/>
                <a:pathLst>
                  <a:path w="713" h="133">
                    <a:moveTo>
                      <a:pt x="355" y="2"/>
                    </a:moveTo>
                    <a:cubicBezTo>
                      <a:pt x="166" y="3"/>
                      <a:pt x="0" y="33"/>
                      <a:pt x="12" y="69"/>
                    </a:cubicBezTo>
                    <a:cubicBezTo>
                      <a:pt x="23" y="105"/>
                      <a:pt x="155" y="132"/>
                      <a:pt x="343" y="131"/>
                    </a:cubicBezTo>
                    <a:cubicBezTo>
                      <a:pt x="531" y="130"/>
                      <a:pt x="689" y="98"/>
                      <a:pt x="701" y="62"/>
                    </a:cubicBezTo>
                    <a:cubicBezTo>
                      <a:pt x="712" y="26"/>
                      <a:pt x="543" y="0"/>
                      <a:pt x="355"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47" name="Line 55"/>
            <p:cNvSpPr>
              <a:spLocks noChangeShapeType="1"/>
            </p:cNvSpPr>
            <p:nvPr/>
          </p:nvSpPr>
          <p:spPr bwMode="auto">
            <a:xfrm flipV="1">
              <a:off x="1325" y="3620"/>
              <a:ext cx="203" cy="559"/>
            </a:xfrm>
            <a:prstGeom prst="line">
              <a:avLst/>
            </a:prstGeom>
            <a:noFill/>
            <a:ln w="9360">
              <a:solidFill>
                <a:srgbClr val="000000"/>
              </a:solidFill>
              <a:round/>
              <a:headEnd/>
              <a:tailEnd/>
            </a:ln>
          </p:spPr>
          <p:txBody>
            <a:bodyPr/>
            <a:lstStyle/>
            <a:p>
              <a:endParaRPr lang="fr-FR"/>
            </a:p>
          </p:txBody>
        </p:sp>
        <p:sp>
          <p:nvSpPr>
            <p:cNvPr id="48" name="Line 56"/>
            <p:cNvSpPr>
              <a:spLocks noChangeShapeType="1"/>
            </p:cNvSpPr>
            <p:nvPr/>
          </p:nvSpPr>
          <p:spPr bwMode="auto">
            <a:xfrm flipH="1" flipV="1">
              <a:off x="1600" y="3627"/>
              <a:ext cx="10" cy="596"/>
            </a:xfrm>
            <a:prstGeom prst="line">
              <a:avLst/>
            </a:prstGeom>
            <a:noFill/>
            <a:ln w="9360">
              <a:solidFill>
                <a:srgbClr val="000000"/>
              </a:solidFill>
              <a:round/>
              <a:headEnd/>
              <a:tailEnd/>
            </a:ln>
          </p:spPr>
          <p:txBody>
            <a:bodyPr/>
            <a:lstStyle/>
            <a:p>
              <a:endParaRPr lang="fr-FR"/>
            </a:p>
          </p:txBody>
        </p:sp>
        <p:sp>
          <p:nvSpPr>
            <p:cNvPr id="49" name="Line 57"/>
            <p:cNvSpPr>
              <a:spLocks noChangeShapeType="1"/>
            </p:cNvSpPr>
            <p:nvPr/>
          </p:nvSpPr>
          <p:spPr bwMode="auto">
            <a:xfrm flipH="1" flipV="1">
              <a:off x="1683" y="3633"/>
              <a:ext cx="190" cy="532"/>
            </a:xfrm>
            <a:prstGeom prst="line">
              <a:avLst/>
            </a:prstGeom>
            <a:noFill/>
            <a:ln w="9360">
              <a:solidFill>
                <a:srgbClr val="000000"/>
              </a:solidFill>
              <a:round/>
              <a:headEnd/>
              <a:tailEnd/>
            </a:ln>
          </p:spPr>
          <p:txBody>
            <a:bodyPr/>
            <a:lstStyle/>
            <a:p>
              <a:endParaRPr lang="fr-FR"/>
            </a:p>
          </p:txBody>
        </p:sp>
        <p:grpSp>
          <p:nvGrpSpPr>
            <p:cNvPr id="42" name="Group 58"/>
            <p:cNvGrpSpPr>
              <a:grpSpLocks/>
            </p:cNvGrpSpPr>
            <p:nvPr/>
          </p:nvGrpSpPr>
          <p:grpSpPr bwMode="auto">
            <a:xfrm>
              <a:off x="1404" y="4349"/>
              <a:ext cx="428" cy="149"/>
              <a:chOff x="1404" y="4349"/>
              <a:chExt cx="428" cy="149"/>
            </a:xfrm>
          </p:grpSpPr>
          <p:sp>
            <p:nvSpPr>
              <p:cNvPr id="55" name="Freeform 59"/>
              <p:cNvSpPr>
                <a:spLocks noChangeArrowheads="1"/>
              </p:cNvSpPr>
              <p:nvPr/>
            </p:nvSpPr>
            <p:spPr bwMode="auto">
              <a:xfrm>
                <a:off x="1404" y="4349"/>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56" name="Freeform 60"/>
              <p:cNvSpPr>
                <a:spLocks noChangeArrowheads="1"/>
              </p:cNvSpPr>
              <p:nvPr/>
            </p:nvSpPr>
            <p:spPr bwMode="auto">
              <a:xfrm>
                <a:off x="1404" y="4349"/>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51" name="Line 61"/>
            <p:cNvSpPr>
              <a:spLocks noChangeShapeType="1"/>
            </p:cNvSpPr>
            <p:nvPr/>
          </p:nvSpPr>
          <p:spPr bwMode="auto">
            <a:xfrm flipV="1">
              <a:off x="1520" y="4240"/>
              <a:ext cx="95" cy="183"/>
            </a:xfrm>
            <a:prstGeom prst="line">
              <a:avLst/>
            </a:prstGeom>
            <a:noFill/>
            <a:ln w="9360">
              <a:solidFill>
                <a:srgbClr val="000000"/>
              </a:solidFill>
              <a:round/>
              <a:headEnd/>
              <a:tailEnd/>
            </a:ln>
          </p:spPr>
          <p:txBody>
            <a:bodyPr/>
            <a:lstStyle/>
            <a:p>
              <a:endParaRPr lang="fr-FR"/>
            </a:p>
          </p:txBody>
        </p:sp>
        <p:sp>
          <p:nvSpPr>
            <p:cNvPr id="52" name="Line 62"/>
            <p:cNvSpPr>
              <a:spLocks noChangeShapeType="1"/>
            </p:cNvSpPr>
            <p:nvPr/>
          </p:nvSpPr>
          <p:spPr bwMode="auto">
            <a:xfrm>
              <a:off x="1621" y="4246"/>
              <a:ext cx="83" cy="173"/>
            </a:xfrm>
            <a:prstGeom prst="line">
              <a:avLst/>
            </a:prstGeom>
            <a:noFill/>
            <a:ln w="9360">
              <a:solidFill>
                <a:srgbClr val="000000"/>
              </a:solidFill>
              <a:round/>
              <a:headEnd/>
              <a:tailEnd/>
            </a:ln>
          </p:spPr>
          <p:txBody>
            <a:bodyPr/>
            <a:lstStyle/>
            <a:p>
              <a:endParaRPr lang="fr-FR"/>
            </a:p>
          </p:txBody>
        </p:sp>
        <p:sp>
          <p:nvSpPr>
            <p:cNvPr id="53" name="Line 63"/>
            <p:cNvSpPr>
              <a:spLocks noChangeShapeType="1"/>
            </p:cNvSpPr>
            <p:nvPr/>
          </p:nvSpPr>
          <p:spPr bwMode="auto">
            <a:xfrm flipV="1">
              <a:off x="1510" y="4283"/>
              <a:ext cx="39" cy="67"/>
            </a:xfrm>
            <a:prstGeom prst="line">
              <a:avLst/>
            </a:prstGeom>
            <a:noFill/>
            <a:ln w="9360">
              <a:solidFill>
                <a:srgbClr val="000000"/>
              </a:solidFill>
              <a:round/>
              <a:headEnd/>
              <a:tailEnd/>
            </a:ln>
          </p:spPr>
          <p:txBody>
            <a:bodyPr/>
            <a:lstStyle/>
            <a:p>
              <a:endParaRPr lang="fr-FR"/>
            </a:p>
          </p:txBody>
        </p:sp>
        <p:sp>
          <p:nvSpPr>
            <p:cNvPr id="54" name="Line 64"/>
            <p:cNvSpPr>
              <a:spLocks noChangeShapeType="1"/>
            </p:cNvSpPr>
            <p:nvPr/>
          </p:nvSpPr>
          <p:spPr bwMode="auto">
            <a:xfrm flipH="1" flipV="1">
              <a:off x="1667" y="4252"/>
              <a:ext cx="55" cy="91"/>
            </a:xfrm>
            <a:prstGeom prst="line">
              <a:avLst/>
            </a:prstGeom>
            <a:noFill/>
            <a:ln w="9360">
              <a:solidFill>
                <a:srgbClr val="000000"/>
              </a:solidFill>
              <a:round/>
              <a:headEnd/>
              <a:tailEnd/>
            </a:ln>
          </p:spPr>
          <p:txBody>
            <a:bodyPr/>
            <a:lstStyle/>
            <a:p>
              <a:endParaRPr lang="fr-FR"/>
            </a:p>
          </p:txBody>
        </p:sp>
      </p:grpSp>
      <p:grpSp>
        <p:nvGrpSpPr>
          <p:cNvPr id="46" name="Group 65"/>
          <p:cNvGrpSpPr>
            <a:grpSpLocks/>
          </p:cNvGrpSpPr>
          <p:nvPr/>
        </p:nvGrpSpPr>
        <p:grpSpPr bwMode="auto">
          <a:xfrm>
            <a:off x="2041525" y="4203700"/>
            <a:ext cx="787400" cy="1397000"/>
            <a:chOff x="1674" y="2927"/>
            <a:chExt cx="546" cy="970"/>
          </a:xfrm>
        </p:grpSpPr>
        <p:sp>
          <p:nvSpPr>
            <p:cNvPr id="60" name="Oval 66"/>
            <p:cNvSpPr>
              <a:spLocks noChangeArrowheads="1"/>
            </p:cNvSpPr>
            <p:nvPr/>
          </p:nvSpPr>
          <p:spPr bwMode="auto">
            <a:xfrm rot="21540000">
              <a:off x="1776" y="3591"/>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61" name="Oval 67"/>
            <p:cNvSpPr>
              <a:spLocks noChangeArrowheads="1"/>
            </p:cNvSpPr>
            <p:nvPr/>
          </p:nvSpPr>
          <p:spPr bwMode="auto">
            <a:xfrm rot="21540000">
              <a:off x="1722" y="35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62" name="Oval 68"/>
            <p:cNvSpPr>
              <a:spLocks noChangeArrowheads="1"/>
            </p:cNvSpPr>
            <p:nvPr/>
          </p:nvSpPr>
          <p:spPr bwMode="auto">
            <a:xfrm rot="21540000">
              <a:off x="1679" y="35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50" name="Group 69"/>
            <p:cNvGrpSpPr>
              <a:grpSpLocks/>
            </p:cNvGrpSpPr>
            <p:nvPr/>
          </p:nvGrpSpPr>
          <p:grpSpPr bwMode="auto">
            <a:xfrm>
              <a:off x="1879" y="2927"/>
              <a:ext cx="162" cy="118"/>
              <a:chOff x="1879" y="2927"/>
              <a:chExt cx="162" cy="118"/>
            </a:xfrm>
          </p:grpSpPr>
          <p:sp>
            <p:nvSpPr>
              <p:cNvPr id="74" name="Freeform 70"/>
              <p:cNvSpPr>
                <a:spLocks noChangeArrowheads="1"/>
              </p:cNvSpPr>
              <p:nvPr/>
            </p:nvSpPr>
            <p:spPr bwMode="auto">
              <a:xfrm>
                <a:off x="1880" y="2927"/>
                <a:ext cx="160" cy="118"/>
              </a:xfrm>
              <a:custGeom>
                <a:avLst/>
                <a:gdLst/>
                <a:ahLst/>
                <a:cxnLst>
                  <a:cxn ang="0">
                    <a:pos x="344" y="2"/>
                  </a:cxn>
                  <a:cxn ang="0">
                    <a:pos x="13" y="69"/>
                  </a:cxn>
                  <a:cxn ang="0">
                    <a:pos x="4" y="457"/>
                  </a:cxn>
                  <a:cxn ang="0">
                    <a:pos x="350" y="518"/>
                  </a:cxn>
                  <a:cxn ang="0">
                    <a:pos x="693" y="450"/>
                  </a:cxn>
                  <a:cxn ang="0">
                    <a:pos x="702" y="62"/>
                  </a:cxn>
                  <a:cxn ang="0">
                    <a:pos x="344" y="2"/>
                  </a:cxn>
                </a:cxnLst>
                <a:rect l="0" t="0" r="r" b="b"/>
                <a:pathLst>
                  <a:path w="706" h="521">
                    <a:moveTo>
                      <a:pt x="344" y="2"/>
                    </a:moveTo>
                    <a:cubicBezTo>
                      <a:pt x="155" y="3"/>
                      <a:pt x="0" y="33"/>
                      <a:pt x="13" y="69"/>
                    </a:cubicBezTo>
                    <a:lnTo>
                      <a:pt x="4" y="457"/>
                    </a:lnTo>
                    <a:cubicBezTo>
                      <a:pt x="16" y="492"/>
                      <a:pt x="163" y="520"/>
                      <a:pt x="350" y="518"/>
                    </a:cubicBezTo>
                    <a:cubicBezTo>
                      <a:pt x="537" y="516"/>
                      <a:pt x="705" y="485"/>
                      <a:pt x="693" y="450"/>
                    </a:cubicBezTo>
                    <a:lnTo>
                      <a:pt x="702" y="62"/>
                    </a:lnTo>
                    <a:cubicBezTo>
                      <a:pt x="689" y="26"/>
                      <a:pt x="532" y="0"/>
                      <a:pt x="344" y="2"/>
                    </a:cubicBezTo>
                  </a:path>
                </a:pathLst>
              </a:custGeom>
              <a:solidFill>
                <a:srgbClr val="FFFFFF"/>
              </a:solidFill>
              <a:ln w="9360">
                <a:solidFill>
                  <a:srgbClr val="000000"/>
                </a:solidFill>
                <a:round/>
                <a:headEnd/>
                <a:tailEnd/>
              </a:ln>
            </p:spPr>
            <p:txBody>
              <a:bodyPr wrap="none" anchor="ctr"/>
              <a:lstStyle/>
              <a:p>
                <a:endParaRPr lang="fr-FR"/>
              </a:p>
            </p:txBody>
          </p:sp>
          <p:sp>
            <p:nvSpPr>
              <p:cNvPr id="75" name="Freeform 71"/>
              <p:cNvSpPr>
                <a:spLocks noChangeArrowheads="1"/>
              </p:cNvSpPr>
              <p:nvPr/>
            </p:nvSpPr>
            <p:spPr bwMode="auto">
              <a:xfrm>
                <a:off x="1879" y="2927"/>
                <a:ext cx="162" cy="30"/>
              </a:xfrm>
              <a:custGeom>
                <a:avLst/>
                <a:gdLst/>
                <a:ahLst/>
                <a:cxnLst>
                  <a:cxn ang="0">
                    <a:pos x="344" y="2"/>
                  </a:cxn>
                  <a:cxn ang="0">
                    <a:pos x="13" y="69"/>
                  </a:cxn>
                  <a:cxn ang="0">
                    <a:pos x="344" y="131"/>
                  </a:cxn>
                  <a:cxn ang="0">
                    <a:pos x="702" y="62"/>
                  </a:cxn>
                  <a:cxn ang="0">
                    <a:pos x="344" y="2"/>
                  </a:cxn>
                </a:cxnLst>
                <a:rect l="0" t="0" r="r" b="b"/>
                <a:pathLst>
                  <a:path w="714" h="133">
                    <a:moveTo>
                      <a:pt x="344" y="2"/>
                    </a:moveTo>
                    <a:cubicBezTo>
                      <a:pt x="155" y="3"/>
                      <a:pt x="0" y="33"/>
                      <a:pt x="13" y="69"/>
                    </a:cubicBezTo>
                    <a:cubicBezTo>
                      <a:pt x="25" y="105"/>
                      <a:pt x="156" y="132"/>
                      <a:pt x="344" y="131"/>
                    </a:cubicBezTo>
                    <a:cubicBezTo>
                      <a:pt x="532" y="130"/>
                      <a:pt x="690" y="98"/>
                      <a:pt x="702" y="62"/>
                    </a:cubicBezTo>
                    <a:cubicBezTo>
                      <a:pt x="713" y="26"/>
                      <a:pt x="532" y="0"/>
                      <a:pt x="344"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64" name="Line 72"/>
            <p:cNvSpPr>
              <a:spLocks noChangeShapeType="1"/>
            </p:cNvSpPr>
            <p:nvPr/>
          </p:nvSpPr>
          <p:spPr bwMode="auto">
            <a:xfrm flipV="1">
              <a:off x="1674" y="3020"/>
              <a:ext cx="203" cy="559"/>
            </a:xfrm>
            <a:prstGeom prst="line">
              <a:avLst/>
            </a:prstGeom>
            <a:noFill/>
            <a:ln w="9360">
              <a:solidFill>
                <a:srgbClr val="000000"/>
              </a:solidFill>
              <a:round/>
              <a:headEnd/>
              <a:tailEnd/>
            </a:ln>
          </p:spPr>
          <p:txBody>
            <a:bodyPr/>
            <a:lstStyle/>
            <a:p>
              <a:endParaRPr lang="fr-FR"/>
            </a:p>
          </p:txBody>
        </p:sp>
        <p:sp>
          <p:nvSpPr>
            <p:cNvPr id="65" name="Line 73"/>
            <p:cNvSpPr>
              <a:spLocks noChangeShapeType="1"/>
            </p:cNvSpPr>
            <p:nvPr/>
          </p:nvSpPr>
          <p:spPr bwMode="auto">
            <a:xfrm flipH="1" flipV="1">
              <a:off x="1950" y="3027"/>
              <a:ext cx="10" cy="596"/>
            </a:xfrm>
            <a:prstGeom prst="line">
              <a:avLst/>
            </a:prstGeom>
            <a:noFill/>
            <a:ln w="9360">
              <a:solidFill>
                <a:srgbClr val="000000"/>
              </a:solidFill>
              <a:round/>
              <a:headEnd/>
              <a:tailEnd/>
            </a:ln>
          </p:spPr>
          <p:txBody>
            <a:bodyPr/>
            <a:lstStyle/>
            <a:p>
              <a:endParaRPr lang="fr-FR"/>
            </a:p>
          </p:txBody>
        </p:sp>
        <p:sp>
          <p:nvSpPr>
            <p:cNvPr id="66" name="Line 74"/>
            <p:cNvSpPr>
              <a:spLocks noChangeShapeType="1"/>
            </p:cNvSpPr>
            <p:nvPr/>
          </p:nvSpPr>
          <p:spPr bwMode="auto">
            <a:xfrm flipH="1" flipV="1">
              <a:off x="2032" y="3034"/>
              <a:ext cx="190" cy="532"/>
            </a:xfrm>
            <a:prstGeom prst="line">
              <a:avLst/>
            </a:prstGeom>
            <a:noFill/>
            <a:ln w="9360">
              <a:solidFill>
                <a:srgbClr val="000000"/>
              </a:solidFill>
              <a:round/>
              <a:headEnd/>
              <a:tailEnd/>
            </a:ln>
          </p:spPr>
          <p:txBody>
            <a:bodyPr/>
            <a:lstStyle/>
            <a:p>
              <a:endParaRPr lang="fr-FR"/>
            </a:p>
          </p:txBody>
        </p:sp>
        <p:grpSp>
          <p:nvGrpSpPr>
            <p:cNvPr id="59" name="Group 75"/>
            <p:cNvGrpSpPr>
              <a:grpSpLocks/>
            </p:cNvGrpSpPr>
            <p:nvPr/>
          </p:nvGrpSpPr>
          <p:grpSpPr bwMode="auto">
            <a:xfrm>
              <a:off x="1753" y="3750"/>
              <a:ext cx="428" cy="149"/>
              <a:chOff x="1753" y="3750"/>
              <a:chExt cx="428" cy="149"/>
            </a:xfrm>
          </p:grpSpPr>
          <p:sp>
            <p:nvSpPr>
              <p:cNvPr id="72" name="Freeform 76"/>
              <p:cNvSpPr>
                <a:spLocks noChangeArrowheads="1"/>
              </p:cNvSpPr>
              <p:nvPr/>
            </p:nvSpPr>
            <p:spPr bwMode="auto">
              <a:xfrm>
                <a:off x="1753" y="3750"/>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73" name="Freeform 77"/>
              <p:cNvSpPr>
                <a:spLocks noChangeArrowheads="1"/>
              </p:cNvSpPr>
              <p:nvPr/>
            </p:nvSpPr>
            <p:spPr bwMode="auto">
              <a:xfrm>
                <a:off x="1753" y="3750"/>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68" name="Line 78"/>
            <p:cNvSpPr>
              <a:spLocks noChangeShapeType="1"/>
            </p:cNvSpPr>
            <p:nvPr/>
          </p:nvSpPr>
          <p:spPr bwMode="auto">
            <a:xfrm flipV="1">
              <a:off x="1870" y="3640"/>
              <a:ext cx="95" cy="183"/>
            </a:xfrm>
            <a:prstGeom prst="line">
              <a:avLst/>
            </a:prstGeom>
            <a:noFill/>
            <a:ln w="9360">
              <a:solidFill>
                <a:srgbClr val="000000"/>
              </a:solidFill>
              <a:round/>
              <a:headEnd/>
              <a:tailEnd/>
            </a:ln>
          </p:spPr>
          <p:txBody>
            <a:bodyPr/>
            <a:lstStyle/>
            <a:p>
              <a:endParaRPr lang="fr-FR"/>
            </a:p>
          </p:txBody>
        </p:sp>
        <p:sp>
          <p:nvSpPr>
            <p:cNvPr id="69" name="Line 79"/>
            <p:cNvSpPr>
              <a:spLocks noChangeShapeType="1"/>
            </p:cNvSpPr>
            <p:nvPr/>
          </p:nvSpPr>
          <p:spPr bwMode="auto">
            <a:xfrm>
              <a:off x="1970" y="3646"/>
              <a:ext cx="83" cy="173"/>
            </a:xfrm>
            <a:prstGeom prst="line">
              <a:avLst/>
            </a:prstGeom>
            <a:noFill/>
            <a:ln w="9360">
              <a:solidFill>
                <a:srgbClr val="000000"/>
              </a:solidFill>
              <a:round/>
              <a:headEnd/>
              <a:tailEnd/>
            </a:ln>
          </p:spPr>
          <p:txBody>
            <a:bodyPr/>
            <a:lstStyle/>
            <a:p>
              <a:endParaRPr lang="fr-FR"/>
            </a:p>
          </p:txBody>
        </p:sp>
        <p:sp>
          <p:nvSpPr>
            <p:cNvPr id="70" name="Line 80"/>
            <p:cNvSpPr>
              <a:spLocks noChangeShapeType="1"/>
            </p:cNvSpPr>
            <p:nvPr/>
          </p:nvSpPr>
          <p:spPr bwMode="auto">
            <a:xfrm flipV="1">
              <a:off x="1859" y="3684"/>
              <a:ext cx="39" cy="67"/>
            </a:xfrm>
            <a:prstGeom prst="line">
              <a:avLst/>
            </a:prstGeom>
            <a:noFill/>
            <a:ln w="9360">
              <a:solidFill>
                <a:srgbClr val="000000"/>
              </a:solidFill>
              <a:round/>
              <a:headEnd/>
              <a:tailEnd/>
            </a:ln>
          </p:spPr>
          <p:txBody>
            <a:bodyPr/>
            <a:lstStyle/>
            <a:p>
              <a:endParaRPr lang="fr-FR"/>
            </a:p>
          </p:txBody>
        </p:sp>
        <p:sp>
          <p:nvSpPr>
            <p:cNvPr id="71" name="Line 81"/>
            <p:cNvSpPr>
              <a:spLocks noChangeShapeType="1"/>
            </p:cNvSpPr>
            <p:nvPr/>
          </p:nvSpPr>
          <p:spPr bwMode="auto">
            <a:xfrm flipH="1" flipV="1">
              <a:off x="2016" y="3652"/>
              <a:ext cx="55" cy="91"/>
            </a:xfrm>
            <a:prstGeom prst="line">
              <a:avLst/>
            </a:prstGeom>
            <a:noFill/>
            <a:ln w="9360">
              <a:solidFill>
                <a:srgbClr val="000000"/>
              </a:solidFill>
              <a:round/>
              <a:headEnd/>
              <a:tailEnd/>
            </a:ln>
          </p:spPr>
          <p:txBody>
            <a:bodyPr/>
            <a:lstStyle/>
            <a:p>
              <a:endParaRPr lang="fr-FR"/>
            </a:p>
          </p:txBody>
        </p:sp>
      </p:grpSp>
      <p:sp>
        <p:nvSpPr>
          <p:cNvPr id="76" name="Freeform 82"/>
          <p:cNvSpPr>
            <a:spLocks noChangeArrowheads="1"/>
          </p:cNvSpPr>
          <p:nvPr/>
        </p:nvSpPr>
        <p:spPr bwMode="auto">
          <a:xfrm>
            <a:off x="3124200" y="4953000"/>
            <a:ext cx="755650" cy="808038"/>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63" name="Group 83"/>
          <p:cNvGrpSpPr>
            <a:grpSpLocks/>
          </p:cNvGrpSpPr>
          <p:nvPr/>
        </p:nvGrpSpPr>
        <p:grpSpPr bwMode="auto">
          <a:xfrm>
            <a:off x="6248401" y="4293096"/>
            <a:ext cx="2212032" cy="2134692"/>
            <a:chOff x="3956" y="669"/>
            <a:chExt cx="1619" cy="1649"/>
          </a:xfrm>
        </p:grpSpPr>
        <p:sp>
          <p:nvSpPr>
            <p:cNvPr id="78" name="AutoShape 84"/>
            <p:cNvSpPr>
              <a:spLocks noChangeArrowheads="1"/>
            </p:cNvSpPr>
            <p:nvPr/>
          </p:nvSpPr>
          <p:spPr bwMode="auto">
            <a:xfrm>
              <a:off x="3956" y="676"/>
              <a:ext cx="1619" cy="1642"/>
            </a:xfrm>
            <a:prstGeom prst="roundRect">
              <a:avLst>
                <a:gd name="adj" fmla="val 56"/>
              </a:avLst>
            </a:prstGeom>
            <a:solidFill>
              <a:srgbClr val="000000"/>
            </a:solidFill>
            <a:ln w="9360">
              <a:solidFill>
                <a:srgbClr val="000000"/>
              </a:solidFill>
              <a:round/>
              <a:headEnd/>
              <a:tailEnd/>
            </a:ln>
          </p:spPr>
          <p:txBody>
            <a:bodyPr wrap="none" anchor="ctr"/>
            <a:lstStyle/>
            <a:p>
              <a:endParaRPr lang="fr-FR"/>
            </a:p>
          </p:txBody>
        </p:sp>
        <p:pic>
          <p:nvPicPr>
            <p:cNvPr id="79" name="Picture 85"/>
            <p:cNvPicPr>
              <a:picLocks noChangeAspect="1" noChangeArrowheads="1"/>
            </p:cNvPicPr>
            <p:nvPr/>
          </p:nvPicPr>
          <p:blipFill>
            <a:blip r:embed="rId3" cstate="print"/>
            <a:srcRect/>
            <a:stretch>
              <a:fillRect/>
            </a:stretch>
          </p:blipFill>
          <p:spPr bwMode="auto">
            <a:xfrm>
              <a:off x="4065" y="753"/>
              <a:ext cx="1436" cy="1480"/>
            </a:xfrm>
            <a:prstGeom prst="rect">
              <a:avLst/>
            </a:prstGeom>
            <a:noFill/>
          </p:spPr>
        </p:pic>
        <p:sp>
          <p:nvSpPr>
            <p:cNvPr id="80" name="Freeform 86"/>
            <p:cNvSpPr>
              <a:spLocks noChangeArrowheads="1"/>
            </p:cNvSpPr>
            <p:nvPr/>
          </p:nvSpPr>
          <p:spPr bwMode="auto">
            <a:xfrm>
              <a:off x="3983" y="669"/>
              <a:ext cx="1586" cy="1642"/>
            </a:xfrm>
            <a:custGeom>
              <a:avLst/>
              <a:gdLst/>
              <a:ahLst/>
              <a:cxnLst>
                <a:cxn ang="0">
                  <a:pos x="3853" y="0"/>
                </a:cxn>
                <a:cxn ang="0">
                  <a:pos x="7706" y="3992"/>
                </a:cxn>
                <a:cxn ang="0">
                  <a:pos x="3853" y="7983"/>
                </a:cxn>
                <a:cxn ang="0">
                  <a:pos x="0" y="3992"/>
                </a:cxn>
                <a:cxn ang="0">
                  <a:pos x="3853" y="0"/>
                </a:cxn>
                <a:cxn ang="0">
                  <a:pos x="3852" y="920"/>
                </a:cxn>
                <a:cxn ang="0">
                  <a:pos x="6816" y="3991"/>
                </a:cxn>
                <a:cxn ang="0">
                  <a:pos x="3852" y="7062"/>
                </a:cxn>
                <a:cxn ang="0">
                  <a:pos x="889" y="3991"/>
                </a:cxn>
                <a:cxn ang="0">
                  <a:pos x="3852" y="920"/>
                </a:cxn>
              </a:cxnLst>
              <a:rect l="0" t="0" r="r" b="b"/>
              <a:pathLst>
                <a:path w="7707" h="7984">
                  <a:moveTo>
                    <a:pt x="3853" y="0"/>
                  </a:moveTo>
                  <a:cubicBezTo>
                    <a:pt x="6037" y="0"/>
                    <a:pt x="7706" y="1729"/>
                    <a:pt x="7706" y="3992"/>
                  </a:cubicBezTo>
                  <a:cubicBezTo>
                    <a:pt x="7706" y="6255"/>
                    <a:pt x="6037" y="7983"/>
                    <a:pt x="3853" y="7983"/>
                  </a:cubicBezTo>
                  <a:cubicBezTo>
                    <a:pt x="1669" y="7983"/>
                    <a:pt x="0" y="6255"/>
                    <a:pt x="0" y="3992"/>
                  </a:cubicBezTo>
                  <a:cubicBezTo>
                    <a:pt x="0" y="1729"/>
                    <a:pt x="1669" y="0"/>
                    <a:pt x="3853" y="0"/>
                  </a:cubicBezTo>
                  <a:close/>
                  <a:moveTo>
                    <a:pt x="3852" y="920"/>
                  </a:moveTo>
                  <a:cubicBezTo>
                    <a:pt x="5532" y="920"/>
                    <a:pt x="6816" y="2250"/>
                    <a:pt x="6816" y="3991"/>
                  </a:cubicBezTo>
                  <a:cubicBezTo>
                    <a:pt x="6816" y="5732"/>
                    <a:pt x="5532" y="7062"/>
                    <a:pt x="3852" y="7062"/>
                  </a:cubicBezTo>
                  <a:cubicBezTo>
                    <a:pt x="2172" y="7062"/>
                    <a:pt x="889" y="5731"/>
                    <a:pt x="889" y="3991"/>
                  </a:cubicBezTo>
                  <a:cubicBezTo>
                    <a:pt x="889" y="2251"/>
                    <a:pt x="2172" y="920"/>
                    <a:pt x="3852" y="920"/>
                  </a:cubicBezTo>
                  <a:close/>
                </a:path>
              </a:pathLst>
            </a:custGeom>
            <a:solidFill>
              <a:srgbClr val="000000"/>
            </a:solidFill>
            <a:ln w="9525">
              <a:noFill/>
              <a:round/>
              <a:headEnd/>
              <a:tailEnd/>
            </a:ln>
          </p:spPr>
          <p:txBody>
            <a:bodyPr wrap="none" anchor="ctr"/>
            <a:lstStyle/>
            <a:p>
              <a:endParaRPr lang="fr-FR"/>
            </a:p>
          </p:txBody>
        </p:sp>
        <p:sp>
          <p:nvSpPr>
            <p:cNvPr id="81" name="Freeform 87"/>
            <p:cNvSpPr>
              <a:spLocks noChangeArrowheads="1"/>
            </p:cNvSpPr>
            <p:nvPr/>
          </p:nvSpPr>
          <p:spPr bwMode="auto">
            <a:xfrm>
              <a:off x="3969" y="724"/>
              <a:ext cx="596" cy="536"/>
            </a:xfrm>
            <a:custGeom>
              <a:avLst/>
              <a:gdLst/>
              <a:ahLst/>
              <a:cxnLst>
                <a:cxn ang="0">
                  <a:pos x="0" y="0"/>
                </a:cxn>
                <a:cxn ang="0">
                  <a:pos x="2898" y="33"/>
                </a:cxn>
                <a:cxn ang="0">
                  <a:pos x="791" y="2605"/>
                </a:cxn>
                <a:cxn ang="0">
                  <a:pos x="164" y="2405"/>
                </a:cxn>
                <a:cxn ang="0">
                  <a:pos x="0" y="0"/>
                </a:cxn>
              </a:cxnLst>
              <a:rect l="0" t="0" r="r" b="b"/>
              <a:pathLst>
                <a:path w="2899" h="2606">
                  <a:moveTo>
                    <a:pt x="0" y="0"/>
                  </a:moveTo>
                  <a:lnTo>
                    <a:pt x="2898" y="33"/>
                  </a:lnTo>
                  <a:lnTo>
                    <a:pt x="791" y="2605"/>
                  </a:lnTo>
                  <a:lnTo>
                    <a:pt x="164" y="2405"/>
                  </a:lnTo>
                  <a:lnTo>
                    <a:pt x="0" y="0"/>
                  </a:lnTo>
                </a:path>
              </a:pathLst>
            </a:custGeom>
            <a:solidFill>
              <a:srgbClr val="000000"/>
            </a:solidFill>
            <a:ln w="9360">
              <a:solidFill>
                <a:srgbClr val="000000"/>
              </a:solidFill>
              <a:round/>
              <a:headEnd/>
              <a:tailEnd/>
            </a:ln>
          </p:spPr>
          <p:txBody>
            <a:bodyPr wrap="none" anchor="ctr"/>
            <a:lstStyle/>
            <a:p>
              <a:endParaRPr lang="fr-FR"/>
            </a:p>
          </p:txBody>
        </p:sp>
        <p:sp>
          <p:nvSpPr>
            <p:cNvPr id="82" name="Freeform 88"/>
            <p:cNvSpPr>
              <a:spLocks noChangeArrowheads="1"/>
            </p:cNvSpPr>
            <p:nvPr/>
          </p:nvSpPr>
          <p:spPr bwMode="auto">
            <a:xfrm>
              <a:off x="4951" y="703"/>
              <a:ext cx="596" cy="536"/>
            </a:xfrm>
            <a:custGeom>
              <a:avLst/>
              <a:gdLst/>
              <a:ahLst/>
              <a:cxnLst>
                <a:cxn ang="0">
                  <a:pos x="2898" y="0"/>
                </a:cxn>
                <a:cxn ang="0">
                  <a:pos x="0" y="33"/>
                </a:cxn>
                <a:cxn ang="0">
                  <a:pos x="2108" y="2607"/>
                </a:cxn>
                <a:cxn ang="0">
                  <a:pos x="2734" y="2407"/>
                </a:cxn>
                <a:cxn ang="0">
                  <a:pos x="2898" y="0"/>
                </a:cxn>
              </a:cxnLst>
              <a:rect l="0" t="0" r="r" b="b"/>
              <a:pathLst>
                <a:path w="2899" h="2608">
                  <a:moveTo>
                    <a:pt x="2898" y="0"/>
                  </a:moveTo>
                  <a:lnTo>
                    <a:pt x="0" y="33"/>
                  </a:lnTo>
                  <a:lnTo>
                    <a:pt x="2108" y="2607"/>
                  </a:lnTo>
                  <a:lnTo>
                    <a:pt x="2734" y="2407"/>
                  </a:lnTo>
                  <a:lnTo>
                    <a:pt x="2898" y="0"/>
                  </a:lnTo>
                </a:path>
              </a:pathLst>
            </a:custGeom>
            <a:solidFill>
              <a:srgbClr val="000000"/>
            </a:solidFill>
            <a:ln w="9360">
              <a:solidFill>
                <a:srgbClr val="000000"/>
              </a:solidFill>
              <a:round/>
              <a:headEnd/>
              <a:tailEnd/>
            </a:ln>
          </p:spPr>
          <p:txBody>
            <a:bodyPr wrap="none" anchor="ctr"/>
            <a:lstStyle/>
            <a:p>
              <a:endParaRPr lang="fr-FR"/>
            </a:p>
          </p:txBody>
        </p:sp>
        <p:sp>
          <p:nvSpPr>
            <p:cNvPr id="83" name="Freeform 89"/>
            <p:cNvSpPr>
              <a:spLocks noChangeArrowheads="1"/>
            </p:cNvSpPr>
            <p:nvPr/>
          </p:nvSpPr>
          <p:spPr bwMode="auto">
            <a:xfrm>
              <a:off x="3956" y="1741"/>
              <a:ext cx="596" cy="536"/>
            </a:xfrm>
            <a:custGeom>
              <a:avLst/>
              <a:gdLst/>
              <a:ahLst/>
              <a:cxnLst>
                <a:cxn ang="0">
                  <a:pos x="0" y="2607"/>
                </a:cxn>
                <a:cxn ang="0">
                  <a:pos x="2898" y="2574"/>
                </a:cxn>
                <a:cxn ang="0">
                  <a:pos x="790" y="0"/>
                </a:cxn>
                <a:cxn ang="0">
                  <a:pos x="164" y="200"/>
                </a:cxn>
                <a:cxn ang="0">
                  <a:pos x="0" y="2607"/>
                </a:cxn>
              </a:cxnLst>
              <a:rect l="0" t="0" r="r" b="b"/>
              <a:pathLst>
                <a:path w="2899" h="2608">
                  <a:moveTo>
                    <a:pt x="0" y="2607"/>
                  </a:moveTo>
                  <a:lnTo>
                    <a:pt x="2898" y="2574"/>
                  </a:lnTo>
                  <a:lnTo>
                    <a:pt x="790" y="0"/>
                  </a:lnTo>
                  <a:lnTo>
                    <a:pt x="164" y="200"/>
                  </a:lnTo>
                  <a:lnTo>
                    <a:pt x="0" y="2607"/>
                  </a:lnTo>
                </a:path>
              </a:pathLst>
            </a:custGeom>
            <a:solidFill>
              <a:srgbClr val="000000"/>
            </a:solidFill>
            <a:ln w="9360">
              <a:solidFill>
                <a:srgbClr val="000000"/>
              </a:solidFill>
              <a:round/>
              <a:headEnd/>
              <a:tailEnd/>
            </a:ln>
          </p:spPr>
          <p:txBody>
            <a:bodyPr wrap="none" anchor="ctr"/>
            <a:lstStyle/>
            <a:p>
              <a:endParaRPr lang="fr-FR"/>
            </a:p>
          </p:txBody>
        </p:sp>
        <p:sp>
          <p:nvSpPr>
            <p:cNvPr id="84" name="Freeform 90"/>
            <p:cNvSpPr>
              <a:spLocks noChangeArrowheads="1"/>
            </p:cNvSpPr>
            <p:nvPr/>
          </p:nvSpPr>
          <p:spPr bwMode="auto">
            <a:xfrm>
              <a:off x="4978" y="1720"/>
              <a:ext cx="596" cy="536"/>
            </a:xfrm>
            <a:custGeom>
              <a:avLst/>
              <a:gdLst/>
              <a:ahLst/>
              <a:cxnLst>
                <a:cxn ang="0">
                  <a:pos x="2898" y="2605"/>
                </a:cxn>
                <a:cxn ang="0">
                  <a:pos x="0" y="2572"/>
                </a:cxn>
                <a:cxn ang="0">
                  <a:pos x="2107" y="0"/>
                </a:cxn>
                <a:cxn ang="0">
                  <a:pos x="2733" y="200"/>
                </a:cxn>
                <a:cxn ang="0">
                  <a:pos x="2898" y="2605"/>
                </a:cxn>
              </a:cxnLst>
              <a:rect l="0" t="0" r="r" b="b"/>
              <a:pathLst>
                <a:path w="2899" h="2606">
                  <a:moveTo>
                    <a:pt x="2898" y="2605"/>
                  </a:moveTo>
                  <a:lnTo>
                    <a:pt x="0" y="2572"/>
                  </a:lnTo>
                  <a:lnTo>
                    <a:pt x="2107" y="0"/>
                  </a:lnTo>
                  <a:lnTo>
                    <a:pt x="2733" y="200"/>
                  </a:lnTo>
                  <a:lnTo>
                    <a:pt x="2898" y="2605"/>
                  </a:lnTo>
                </a:path>
              </a:pathLst>
            </a:custGeom>
            <a:solidFill>
              <a:srgbClr val="000000"/>
            </a:solidFill>
            <a:ln w="9360">
              <a:solidFill>
                <a:srgbClr val="000000"/>
              </a:solidFill>
              <a:round/>
              <a:headEnd/>
              <a:tailEnd/>
            </a:ln>
          </p:spPr>
          <p:txBody>
            <a:bodyPr wrap="none" anchor="ctr"/>
            <a:lstStyle/>
            <a:p>
              <a:endParaRPr lang="fr-FR"/>
            </a:p>
          </p:txBody>
        </p:sp>
        <p:sp>
          <p:nvSpPr>
            <p:cNvPr id="85" name="Oval 91"/>
            <p:cNvSpPr>
              <a:spLocks noChangeArrowheads="1"/>
            </p:cNvSpPr>
            <p:nvPr/>
          </p:nvSpPr>
          <p:spPr bwMode="auto">
            <a:xfrm>
              <a:off x="4152" y="861"/>
              <a:ext cx="1240" cy="1258"/>
            </a:xfrm>
            <a:prstGeom prst="ellipse">
              <a:avLst/>
            </a:prstGeom>
            <a:noFill/>
            <a:ln w="9360">
              <a:solidFill>
                <a:srgbClr val="FFFFFF"/>
              </a:solidFill>
              <a:round/>
              <a:headEnd/>
              <a:tailEnd/>
            </a:ln>
          </p:spPr>
          <p:txBody>
            <a:bodyPr wrap="none" anchor="ctr"/>
            <a:lstStyle/>
            <a:p>
              <a:endParaRPr lang="fr-FR"/>
            </a:p>
          </p:txBody>
        </p:sp>
      </p:grpSp>
      <p:sp>
        <p:nvSpPr>
          <p:cNvPr id="86" name="Line 93"/>
          <p:cNvSpPr>
            <a:spLocks noChangeShapeType="1"/>
          </p:cNvSpPr>
          <p:nvPr/>
        </p:nvSpPr>
        <p:spPr bwMode="auto">
          <a:xfrm>
            <a:off x="3733800" y="4800600"/>
            <a:ext cx="2590800" cy="381000"/>
          </a:xfrm>
          <a:prstGeom prst="line">
            <a:avLst/>
          </a:prstGeom>
          <a:noFill/>
          <a:ln w="9525">
            <a:solidFill>
              <a:schemeClr val="tx1"/>
            </a:solidFill>
            <a:round/>
            <a:headEnd/>
            <a:tailEnd type="triangle" w="med" len="med"/>
          </a:ln>
          <a:effectLst/>
        </p:spPr>
        <p:txBody>
          <a:bodyPr/>
          <a:lstStyle/>
          <a:p>
            <a:endParaRPr lang="fr-FR"/>
          </a:p>
        </p:txBody>
      </p:sp>
      <p:sp>
        <p:nvSpPr>
          <p:cNvPr id="89" name="Rectangle 88"/>
          <p:cNvSpPr/>
          <p:nvPr/>
        </p:nvSpPr>
        <p:spPr>
          <a:xfrm>
            <a:off x="971600" y="260648"/>
            <a:ext cx="7848922" cy="769441"/>
          </a:xfrm>
          <a:prstGeom prst="rect">
            <a:avLst/>
          </a:prstGeom>
        </p:spPr>
        <p:txBody>
          <a:bodyPr wrap="square">
            <a:spAutoFit/>
          </a:bodyPr>
          <a:lstStyle/>
          <a:p>
            <a:pPr>
              <a:defRPr/>
            </a:pPr>
            <a:r>
              <a:rPr lang="fr-FR" sz="4400" dirty="0">
                <a:solidFill>
                  <a:schemeClr val="accent1"/>
                </a:solidFill>
                <a:latin typeface="Arial Narrow" pitchFamily="34" charset="0"/>
                <a:ea typeface="+mj-ea"/>
                <a:cs typeface="+mj-cs"/>
              </a:rPr>
              <a:t>l'expérience </a:t>
            </a:r>
            <a:r>
              <a:rPr lang="fr-FR" sz="4400" dirty="0" smtClean="0">
                <a:solidFill>
                  <a:schemeClr val="accent1"/>
                </a:solidFill>
                <a:latin typeface="Arial Narrow" pitchFamily="34" charset="0"/>
                <a:ea typeface="+mj-ea"/>
                <a:cs typeface="+mj-cs"/>
              </a:rPr>
              <a:t>H.E.S.S.</a:t>
            </a:r>
            <a:endParaRPr lang="fr-FR" sz="4400" dirty="0">
              <a:solidFill>
                <a:schemeClr val="accent1"/>
              </a:solidFill>
              <a:latin typeface="Arial Narrow" pitchFamily="34" charset="0"/>
              <a:ea typeface="+mj-ea"/>
              <a:cs typeface="+mj-cs"/>
            </a:endParaRPr>
          </a:p>
        </p:txBody>
      </p:sp>
      <p:sp>
        <p:nvSpPr>
          <p:cNvPr id="91" name="ZoneTexte 90"/>
          <p:cNvSpPr txBox="1"/>
          <p:nvPr/>
        </p:nvSpPr>
        <p:spPr>
          <a:xfrm>
            <a:off x="3491880" y="1124744"/>
            <a:ext cx="5472608" cy="1107996"/>
          </a:xfrm>
          <a:prstGeom prst="rect">
            <a:avLst/>
          </a:prstGeom>
          <a:noFill/>
        </p:spPr>
        <p:txBody>
          <a:bodyPr wrap="square" rtlCol="0">
            <a:spAutoFit/>
          </a:bodyPr>
          <a:lstStyle/>
          <a:p>
            <a:r>
              <a:rPr lang="fr-FR" sz="2400" dirty="0" smtClean="0">
                <a:latin typeface="Arial Narrow" pitchFamily="34" charset="0"/>
              </a:rPr>
              <a:t>En Namibie, étudie </a:t>
            </a:r>
            <a:r>
              <a:rPr lang="fr-FR" sz="2400" dirty="0">
                <a:latin typeface="Arial Narrow" pitchFamily="34" charset="0"/>
              </a:rPr>
              <a:t>les sources </a:t>
            </a:r>
            <a:r>
              <a:rPr lang="fr-FR" sz="2400" dirty="0" smtClean="0">
                <a:latin typeface="Arial Narrow" pitchFamily="34" charset="0"/>
              </a:rPr>
              <a:t>de photons cosmiques de très haute énergie </a:t>
            </a:r>
            <a:r>
              <a:rPr lang="fr-FR" sz="2400" b="1" dirty="0" smtClean="0">
                <a:solidFill>
                  <a:srgbClr val="FF0000"/>
                </a:solidFill>
                <a:latin typeface="Arial Narrow" pitchFamily="34" charset="0"/>
              </a:rPr>
              <a:t>(E</a:t>
            </a:r>
            <a:r>
              <a:rPr lang="fr-FR" sz="2400" b="1" baseline="-25000" dirty="0" smtClean="0">
                <a:solidFill>
                  <a:srgbClr val="FF0000"/>
                </a:solidFill>
                <a:latin typeface="Arial Narrow" pitchFamily="34" charset="0"/>
                <a:sym typeface="Symbol"/>
              </a:rPr>
              <a:t></a:t>
            </a:r>
            <a:r>
              <a:rPr lang="fr-FR" sz="2400" b="1" dirty="0" smtClean="0">
                <a:solidFill>
                  <a:srgbClr val="FF0000"/>
                </a:solidFill>
                <a:latin typeface="Arial Narrow" pitchFamily="34" charset="0"/>
              </a:rPr>
              <a:t>&gt;100GeV)</a:t>
            </a:r>
            <a:endParaRPr lang="fr-FR" sz="2400" b="1" dirty="0">
              <a:solidFill>
                <a:srgbClr val="FF0000"/>
              </a:solidFill>
              <a:latin typeface="Arial Narrow" pitchFamily="34" charset="0"/>
            </a:endParaRPr>
          </a:p>
          <a:p>
            <a:endParaRPr lang="fr-FR" dirty="0"/>
          </a:p>
        </p:txBody>
      </p:sp>
      <p:pic>
        <p:nvPicPr>
          <p:cNvPr id="92" name="Picture 5"/>
          <p:cNvPicPr>
            <a:picLocks noChangeAspect="1" noChangeArrowheads="1"/>
          </p:cNvPicPr>
          <p:nvPr/>
        </p:nvPicPr>
        <p:blipFill>
          <a:blip r:embed="rId4" cstate="print"/>
          <a:srcRect l="4082" r="14285" b="29033"/>
          <a:stretch>
            <a:fillRect/>
          </a:stretch>
        </p:blipFill>
        <p:spPr bwMode="auto">
          <a:xfrm>
            <a:off x="8028384" y="188640"/>
            <a:ext cx="935162" cy="1030123"/>
          </a:xfrm>
          <a:prstGeom prst="rect">
            <a:avLst/>
          </a:prstGeom>
          <a:noFill/>
          <a:ln w="9525">
            <a:noFill/>
            <a:miter lim="800000"/>
            <a:headEnd/>
            <a:tailEnd/>
          </a:ln>
        </p:spPr>
      </p:pic>
      <p:sp>
        <p:nvSpPr>
          <p:cNvPr id="93" name="Espace réservé de la date 92"/>
          <p:cNvSpPr>
            <a:spLocks noGrp="1"/>
          </p:cNvSpPr>
          <p:nvPr>
            <p:ph type="dt" sz="half" idx="10"/>
          </p:nvPr>
        </p:nvSpPr>
        <p:spPr/>
        <p:txBody>
          <a:bodyPr/>
          <a:lstStyle/>
          <a:p>
            <a:pPr>
              <a:defRPr/>
            </a:pPr>
            <a:r>
              <a:rPr lang="fr-FR" smtClean="0"/>
              <a:t>22/03/2013</a:t>
            </a:r>
            <a:endParaRPr lang="fr-FR" dirty="0"/>
          </a:p>
        </p:txBody>
      </p:sp>
      <p:sp>
        <p:nvSpPr>
          <p:cNvPr id="94" name="Espace réservé du numéro de diapositive 93"/>
          <p:cNvSpPr>
            <a:spLocks noGrp="1"/>
          </p:cNvSpPr>
          <p:nvPr>
            <p:ph type="sldNum" sz="quarter" idx="12"/>
          </p:nvPr>
        </p:nvSpPr>
        <p:spPr/>
        <p:txBody>
          <a:bodyPr/>
          <a:lstStyle/>
          <a:p>
            <a:pPr>
              <a:defRPr/>
            </a:pPr>
            <a:fld id="{2A926D31-2C0C-4E38-AE5D-66022EC96D7E}" type="slidenum">
              <a:rPr lang="fr-FR" smtClean="0"/>
              <a:pPr>
                <a:defRPr/>
              </a:pPr>
              <a:t>34</a:t>
            </a:fld>
            <a:endParaRPr lang="fr-FR"/>
          </a:p>
        </p:txBody>
      </p:sp>
      <p:pic>
        <p:nvPicPr>
          <p:cNvPr id="3074" name="Picture 2" descr="E:\Mes images\lapp\DSC03680.jpg"/>
          <p:cNvPicPr>
            <a:picLocks noChangeAspect="1" noChangeArrowheads="1"/>
          </p:cNvPicPr>
          <p:nvPr/>
        </p:nvPicPr>
        <p:blipFill>
          <a:blip r:embed="rId5" cstate="print"/>
          <a:srcRect/>
          <a:stretch>
            <a:fillRect/>
          </a:stretch>
        </p:blipFill>
        <p:spPr bwMode="auto">
          <a:xfrm>
            <a:off x="4211960" y="1988840"/>
            <a:ext cx="4248472" cy="226569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301625" y="228600"/>
            <a:ext cx="8510588" cy="608013"/>
          </a:xfrm>
        </p:spPr>
        <p:txBody>
          <a:bodyPr rtlCol="0">
            <a:noAutofit/>
          </a:bodyPr>
          <a:lstStyle/>
          <a:p>
            <a:pPr eaLnBrk="1" hangingPunct="1">
              <a:defRPr/>
            </a:pPr>
            <a:r>
              <a:rPr lang="fr-FR" dirty="0" smtClean="0">
                <a:solidFill>
                  <a:schemeClr val="accent1"/>
                </a:solidFill>
                <a:latin typeface="Arial Narrow" pitchFamily="34" charset="0"/>
              </a:rPr>
              <a:t>L'expérience VIRGO</a:t>
            </a:r>
          </a:p>
        </p:txBody>
      </p:sp>
      <p:sp>
        <p:nvSpPr>
          <p:cNvPr id="11" name="Espace réservé du pied de page 10"/>
          <p:cNvSpPr>
            <a:spLocks noGrp="1"/>
          </p:cNvSpPr>
          <p:nvPr>
            <p:ph type="ftr" sz="quarter" idx="11"/>
          </p:nvPr>
        </p:nvSpPr>
        <p:spPr>
          <a:xfrm>
            <a:off x="3357563" y="6356350"/>
            <a:ext cx="1790501" cy="365125"/>
          </a:xfrm>
        </p:spPr>
        <p:txBody>
          <a:bodyPr/>
          <a:lstStyle/>
          <a:p>
            <a:pPr>
              <a:defRPr/>
            </a:pPr>
            <a:r>
              <a:rPr lang="fr-FR" b="1" smtClean="0">
                <a:solidFill>
                  <a:srgbClr val="FF0000"/>
                </a:solidFill>
              </a:rPr>
              <a:t>Visite Tours</a:t>
            </a:r>
            <a:endParaRPr lang="fr-FR" b="1" dirty="0">
              <a:solidFill>
                <a:srgbClr val="FF0000"/>
              </a:solidFill>
            </a:endParaRPr>
          </a:p>
        </p:txBody>
      </p:sp>
      <p:sp>
        <p:nvSpPr>
          <p:cNvPr id="10" name="Espace réservé du numéro de diapositive 9"/>
          <p:cNvSpPr>
            <a:spLocks noGrp="1"/>
          </p:cNvSpPr>
          <p:nvPr>
            <p:ph type="sldNum" sz="quarter" idx="12"/>
          </p:nvPr>
        </p:nvSpPr>
        <p:spPr/>
        <p:txBody>
          <a:bodyPr/>
          <a:lstStyle/>
          <a:p>
            <a:pPr>
              <a:defRPr/>
            </a:pPr>
            <a:fld id="{EB161BD3-4B07-47D2-A804-8CE8F18AEF4F}" type="slidenum">
              <a:rPr lang="fr-FR"/>
              <a:pPr>
                <a:defRPr/>
              </a:pPr>
              <a:t>35</a:t>
            </a:fld>
            <a:endParaRPr lang="fr-FR"/>
          </a:p>
        </p:txBody>
      </p:sp>
      <p:sp>
        <p:nvSpPr>
          <p:cNvPr id="20485" name="Rectangle 3"/>
          <p:cNvSpPr>
            <a:spLocks noChangeArrowheads="1"/>
          </p:cNvSpPr>
          <p:nvPr/>
        </p:nvSpPr>
        <p:spPr bwMode="auto">
          <a:xfrm>
            <a:off x="79765" y="836613"/>
            <a:ext cx="6452408" cy="461665"/>
          </a:xfrm>
          <a:prstGeom prst="rect">
            <a:avLst/>
          </a:prstGeom>
          <a:noFill/>
          <a:ln w="9525">
            <a:noFill/>
            <a:miter lim="800000"/>
            <a:headEnd/>
            <a:tailEnd/>
          </a:ln>
        </p:spPr>
        <p:txBody>
          <a:bodyPr wrap="none">
            <a:spAutoFit/>
          </a:bodyPr>
          <a:lstStyle/>
          <a:p>
            <a:pPr algn="ctr"/>
            <a:r>
              <a:rPr lang="fr-FR" sz="2400" dirty="0">
                <a:latin typeface="Arial Narrow" pitchFamily="34" charset="0"/>
              </a:rPr>
              <a:t>Détection d’ondes gravitationnelles de source cosmique</a:t>
            </a:r>
          </a:p>
        </p:txBody>
      </p:sp>
      <p:pic>
        <p:nvPicPr>
          <p:cNvPr id="20486" name="Picture 5" descr="virgo4"/>
          <p:cNvPicPr>
            <a:picLocks noChangeAspect="1" noChangeArrowheads="1"/>
          </p:cNvPicPr>
          <p:nvPr/>
        </p:nvPicPr>
        <p:blipFill>
          <a:blip r:embed="rId2" cstate="print"/>
          <a:srcRect t="6828" b="4410"/>
          <a:stretch>
            <a:fillRect/>
          </a:stretch>
        </p:blipFill>
        <p:spPr bwMode="auto">
          <a:xfrm>
            <a:off x="6588125" y="981075"/>
            <a:ext cx="2317750" cy="2743200"/>
          </a:xfrm>
          <a:prstGeom prst="rect">
            <a:avLst/>
          </a:prstGeom>
          <a:noFill/>
          <a:ln w="9525">
            <a:noFill/>
            <a:miter lim="800000"/>
            <a:headEnd/>
            <a:tailEnd/>
          </a:ln>
        </p:spPr>
      </p:pic>
      <p:sp>
        <p:nvSpPr>
          <p:cNvPr id="20487" name="Rectangle 6"/>
          <p:cNvSpPr>
            <a:spLocks noChangeArrowheads="1"/>
          </p:cNvSpPr>
          <p:nvPr/>
        </p:nvSpPr>
        <p:spPr bwMode="auto">
          <a:xfrm>
            <a:off x="251520" y="3429000"/>
            <a:ext cx="5832647" cy="400110"/>
          </a:xfrm>
          <a:prstGeom prst="rect">
            <a:avLst/>
          </a:prstGeom>
          <a:solidFill>
            <a:schemeClr val="bg1"/>
          </a:solidFill>
          <a:ln w="9525">
            <a:noFill/>
            <a:miter lim="800000"/>
            <a:headEnd/>
            <a:tailEnd/>
          </a:ln>
        </p:spPr>
        <p:txBody>
          <a:bodyPr wrap="square">
            <a:spAutoFit/>
          </a:bodyPr>
          <a:lstStyle/>
          <a:p>
            <a:pPr algn="ctr"/>
            <a:r>
              <a:rPr lang="fr-FR" sz="2000" dirty="0">
                <a:latin typeface="Arial Narrow" pitchFamily="34" charset="0"/>
              </a:rPr>
              <a:t>Interféromètre suspendu de Michelson avec ses bras de 3km</a:t>
            </a:r>
          </a:p>
        </p:txBody>
      </p:sp>
      <p:sp>
        <p:nvSpPr>
          <p:cNvPr id="20488" name="Rectangle 8"/>
          <p:cNvSpPr>
            <a:spLocks noChangeArrowheads="1"/>
          </p:cNvSpPr>
          <p:nvPr/>
        </p:nvSpPr>
        <p:spPr bwMode="auto">
          <a:xfrm>
            <a:off x="611560" y="6021288"/>
            <a:ext cx="3361819" cy="400110"/>
          </a:xfrm>
          <a:prstGeom prst="rect">
            <a:avLst/>
          </a:prstGeom>
          <a:solidFill>
            <a:schemeClr val="bg1"/>
          </a:solidFill>
          <a:ln w="9525">
            <a:noFill/>
            <a:miter lim="800000"/>
            <a:headEnd/>
            <a:tailEnd/>
          </a:ln>
        </p:spPr>
        <p:txBody>
          <a:bodyPr wrap="square">
            <a:spAutoFit/>
          </a:bodyPr>
          <a:lstStyle/>
          <a:p>
            <a:pPr algn="ctr"/>
            <a:r>
              <a:rPr lang="fr-FR" sz="2000" dirty="0">
                <a:latin typeface="Arial Narrow" pitchFamily="34" charset="0"/>
              </a:rPr>
              <a:t>Banc de détection et électronique </a:t>
            </a:r>
          </a:p>
        </p:txBody>
      </p:sp>
      <p:pic>
        <p:nvPicPr>
          <p:cNvPr id="20489" name="Picture 11" descr="aerial"/>
          <p:cNvPicPr>
            <a:picLocks noChangeAspect="1" noChangeArrowheads="1"/>
          </p:cNvPicPr>
          <p:nvPr/>
        </p:nvPicPr>
        <p:blipFill>
          <a:blip r:embed="rId3" cstate="print"/>
          <a:srcRect t="19170" b="4424"/>
          <a:stretch>
            <a:fillRect/>
          </a:stretch>
        </p:blipFill>
        <p:spPr bwMode="auto">
          <a:xfrm>
            <a:off x="251520" y="1268760"/>
            <a:ext cx="5410200" cy="2157412"/>
          </a:xfrm>
          <a:prstGeom prst="rect">
            <a:avLst/>
          </a:prstGeom>
          <a:noFill/>
          <a:ln w="9525">
            <a:noFill/>
            <a:miter lim="800000"/>
            <a:headEnd/>
            <a:tailEnd/>
          </a:ln>
        </p:spPr>
      </p:pic>
      <p:pic>
        <p:nvPicPr>
          <p:cNvPr id="20490" name="Picture 12" descr="DetecLabSep00"/>
          <p:cNvPicPr>
            <a:picLocks noChangeAspect="1" noChangeArrowheads="1"/>
          </p:cNvPicPr>
          <p:nvPr/>
        </p:nvPicPr>
        <p:blipFill>
          <a:blip r:embed="rId4" cstate="print"/>
          <a:srcRect l="2184" t="16609" r="1773"/>
          <a:stretch>
            <a:fillRect/>
          </a:stretch>
        </p:blipFill>
        <p:spPr bwMode="auto">
          <a:xfrm>
            <a:off x="611560" y="3789040"/>
            <a:ext cx="3352800" cy="2195513"/>
          </a:xfrm>
          <a:prstGeom prst="rect">
            <a:avLst/>
          </a:prstGeom>
          <a:noFill/>
          <a:ln w="9525">
            <a:noFill/>
            <a:miter lim="800000"/>
            <a:headEnd/>
            <a:tailEnd/>
          </a:ln>
        </p:spPr>
      </p:pic>
      <p:pic>
        <p:nvPicPr>
          <p:cNvPr id="20491" name="Picture 14" descr="VirgoBancdetection"/>
          <p:cNvPicPr>
            <a:picLocks noChangeAspect="1" noChangeArrowheads="1"/>
          </p:cNvPicPr>
          <p:nvPr/>
        </p:nvPicPr>
        <p:blipFill>
          <a:blip r:embed="rId5" cstate="print"/>
          <a:srcRect/>
          <a:stretch>
            <a:fillRect/>
          </a:stretch>
        </p:blipFill>
        <p:spPr bwMode="auto">
          <a:xfrm>
            <a:off x="5148064" y="3789040"/>
            <a:ext cx="3756025" cy="2816225"/>
          </a:xfrm>
          <a:prstGeom prst="rect">
            <a:avLst/>
          </a:prstGeom>
          <a:noFill/>
          <a:ln w="9525">
            <a:noFill/>
            <a:miter lim="800000"/>
            <a:headEnd/>
            <a:tailEnd/>
          </a:ln>
        </p:spPr>
      </p:pic>
      <p:sp>
        <p:nvSpPr>
          <p:cNvPr id="12" name="Espace réservé de la date 11"/>
          <p:cNvSpPr>
            <a:spLocks noGrp="1"/>
          </p:cNvSpPr>
          <p:nvPr>
            <p:ph type="dt" sz="half" idx="10"/>
          </p:nvPr>
        </p:nvSpPr>
        <p:spPr/>
        <p:txBody>
          <a:bodyPr/>
          <a:lstStyle/>
          <a:p>
            <a:pPr>
              <a:defRPr/>
            </a:pPr>
            <a:r>
              <a:rPr lang="fr-FR" b="1" smtClean="0">
                <a:solidFill>
                  <a:srgbClr val="00B0F0"/>
                </a:solidFill>
              </a:rPr>
              <a:t>22/03/2013</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a:xfrm>
            <a:off x="971550" y="476250"/>
            <a:ext cx="7921625" cy="1143000"/>
          </a:xfrm>
        </p:spPr>
        <p:txBody>
          <a:bodyPr/>
          <a:lstStyle/>
          <a:p>
            <a:r>
              <a:rPr lang="fr-FR" dirty="0" smtClean="0">
                <a:solidFill>
                  <a:schemeClr val="accent1"/>
                </a:solidFill>
                <a:latin typeface="Arial Narrow" pitchFamily="34" charset="0"/>
              </a:rPr>
              <a:t>Le LAPP est un laboratoire de recherche de physique fondamentale</a:t>
            </a:r>
          </a:p>
        </p:txBody>
      </p:sp>
      <p:sp>
        <p:nvSpPr>
          <p:cNvPr id="8195" name="Espace réservé du contenu 2"/>
          <p:cNvSpPr>
            <a:spLocks noGrp="1"/>
          </p:cNvSpPr>
          <p:nvPr>
            <p:ph idx="1"/>
          </p:nvPr>
        </p:nvSpPr>
        <p:spPr>
          <a:xfrm>
            <a:off x="827088" y="1773238"/>
            <a:ext cx="7848600" cy="1368425"/>
          </a:xfrm>
        </p:spPr>
        <p:txBody>
          <a:bodyPr/>
          <a:lstStyle/>
          <a:p>
            <a:pPr lvl="1">
              <a:buFont typeface="Arial" charset="0"/>
              <a:buNone/>
            </a:pPr>
            <a:r>
              <a:rPr lang="en-US" dirty="0" smtClean="0">
                <a:latin typeface="Arial Narrow" pitchFamily="34" charset="0"/>
              </a:rPr>
              <a:t>La vocation du LAPP </a:t>
            </a:r>
            <a:r>
              <a:rPr lang="en-US" dirty="0" err="1" smtClean="0">
                <a:latin typeface="Arial Narrow" pitchFamily="34" charset="0"/>
              </a:rPr>
              <a:t>est</a:t>
            </a:r>
            <a:r>
              <a:rPr lang="en-US" dirty="0" smtClean="0">
                <a:latin typeface="Arial Narrow" pitchFamily="34" charset="0"/>
              </a:rPr>
              <a:t> l’</a:t>
            </a:r>
            <a:r>
              <a:rPr lang="fr-FR" b="1" dirty="0" smtClean="0">
                <a:latin typeface="Arial Narrow" pitchFamily="34" charset="0"/>
              </a:rPr>
              <a:t>étude des constituants élémentaires </a:t>
            </a:r>
            <a:r>
              <a:rPr lang="fr-FR" dirty="0" smtClean="0">
                <a:latin typeface="Arial Narrow" pitchFamily="34" charset="0"/>
              </a:rPr>
              <a:t>de la matière et des </a:t>
            </a:r>
            <a:r>
              <a:rPr lang="fr-FR" b="1" dirty="0" smtClean="0">
                <a:latin typeface="Arial Narrow" pitchFamily="34" charset="0"/>
              </a:rPr>
              <a:t>interactions</a:t>
            </a:r>
            <a:r>
              <a:rPr lang="fr-FR" dirty="0" smtClean="0">
                <a:latin typeface="Arial Narrow" pitchFamily="34" charset="0"/>
              </a:rPr>
              <a:t> (forces) fondamentales auxquelles ils sont soumis.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22/03/2013</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7A6567DB-668C-4D21-9609-66E2971AF654}" type="slidenum">
              <a:rPr lang="fr-FR" smtClean="0"/>
              <a:pPr>
                <a:defRPr/>
              </a:pPr>
              <a:t>4</a:t>
            </a:fld>
            <a:endParaRPr lang="fr-FR" dirty="0"/>
          </a:p>
        </p:txBody>
      </p:sp>
      <p:pic>
        <p:nvPicPr>
          <p:cNvPr id="8199" name="Picture 3"/>
          <p:cNvPicPr>
            <a:picLocks noChangeAspect="1" noChangeArrowheads="1"/>
          </p:cNvPicPr>
          <p:nvPr/>
        </p:nvPicPr>
        <p:blipFill>
          <a:blip r:embed="rId3" cstate="print"/>
          <a:srcRect/>
          <a:stretch>
            <a:fillRect/>
          </a:stretch>
        </p:blipFill>
        <p:spPr bwMode="auto">
          <a:xfrm>
            <a:off x="1116013" y="3284538"/>
            <a:ext cx="4221162" cy="2928937"/>
          </a:xfrm>
          <a:prstGeom prst="rect">
            <a:avLst/>
          </a:prstGeom>
          <a:noFill/>
          <a:ln w="9525">
            <a:noFill/>
            <a:miter lim="800000"/>
            <a:headEnd/>
            <a:tailEnd/>
          </a:ln>
        </p:spPr>
      </p:pic>
      <p:sp>
        <p:nvSpPr>
          <p:cNvPr id="10" name="ZoneTexte 9"/>
          <p:cNvSpPr txBox="1"/>
          <p:nvPr/>
        </p:nvSpPr>
        <p:spPr>
          <a:xfrm>
            <a:off x="6012160" y="3645024"/>
            <a:ext cx="2840778" cy="369332"/>
          </a:xfrm>
          <a:prstGeom prst="rect">
            <a:avLst/>
          </a:prstGeom>
          <a:solidFill>
            <a:srgbClr val="FFFF00"/>
          </a:solidFill>
        </p:spPr>
        <p:txBody>
          <a:bodyPr wrap="none" rtlCol="0">
            <a:spAutoFit/>
          </a:bodyPr>
          <a:lstStyle/>
          <a:p>
            <a:r>
              <a:rPr lang="fr-FR" b="1" dirty="0" smtClean="0"/>
              <a:t>Pas la physique atomique….</a:t>
            </a:r>
            <a:endParaRPr lang="fr-FR" b="1" dirty="0"/>
          </a:p>
        </p:txBody>
      </p:sp>
      <p:sp>
        <p:nvSpPr>
          <p:cNvPr id="11" name="ZoneTexte 10"/>
          <p:cNvSpPr txBox="1"/>
          <p:nvPr/>
        </p:nvSpPr>
        <p:spPr>
          <a:xfrm>
            <a:off x="6012160" y="4221088"/>
            <a:ext cx="2624245" cy="369332"/>
          </a:xfrm>
          <a:prstGeom prst="rect">
            <a:avLst/>
          </a:prstGeom>
          <a:noFill/>
        </p:spPr>
        <p:txBody>
          <a:bodyPr wrap="none" rtlCol="0">
            <a:spAutoFit/>
          </a:bodyPr>
          <a:lstStyle/>
          <a:p>
            <a:r>
              <a:rPr lang="fr-FR" b="1" dirty="0" smtClean="0">
                <a:solidFill>
                  <a:srgbClr val="FF0000"/>
                </a:solidFill>
              </a:rPr>
              <a:t>Ni la physique nucléaire…</a:t>
            </a:r>
            <a:endParaRPr lang="fr-FR" b="1" dirty="0">
              <a:solidFill>
                <a:srgbClr val="FF0000"/>
              </a:solidFill>
            </a:endParaRPr>
          </a:p>
        </p:txBody>
      </p:sp>
      <p:sp>
        <p:nvSpPr>
          <p:cNvPr id="12" name="ZoneTexte 11"/>
          <p:cNvSpPr txBox="1"/>
          <p:nvPr/>
        </p:nvSpPr>
        <p:spPr>
          <a:xfrm>
            <a:off x="6084168" y="5229200"/>
            <a:ext cx="288624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800" b="1" dirty="0" smtClean="0"/>
              <a:t>Mais la physique des particules</a:t>
            </a:r>
            <a:endParaRPr lang="fr-FR" sz="28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00125" y="142875"/>
            <a:ext cx="8015288" cy="1143000"/>
          </a:xfrm>
        </p:spPr>
        <p:txBody>
          <a:bodyPr/>
          <a:lstStyle/>
          <a:p>
            <a:pPr marL="342900" indent="-342900">
              <a:spcBef>
                <a:spcPct val="20000"/>
              </a:spcBef>
              <a:defRPr/>
            </a:pPr>
            <a:r>
              <a:rPr lang="en-US" dirty="0" err="1" smtClean="0">
                <a:solidFill>
                  <a:schemeClr val="accent1"/>
                </a:solidFill>
                <a:latin typeface="Arial Narrow" pitchFamily="34" charset="0"/>
                <a:ea typeface="+mn-ea"/>
                <a:cs typeface="Arial" pitchFamily="34" charset="0"/>
              </a:rPr>
              <a:t>Historique</a:t>
            </a:r>
            <a:endParaRPr lang="fr-FR" dirty="0" smtClean="0">
              <a:solidFill>
                <a:schemeClr val="accent1"/>
              </a:solidFill>
              <a:latin typeface="Arial Narrow" pitchFamily="34" charset="0"/>
              <a:ea typeface="+mn-ea"/>
              <a:cs typeface="Arial" pitchFamily="34" charset="0"/>
            </a:endParaRPr>
          </a:p>
        </p:txBody>
      </p:sp>
      <p:sp>
        <p:nvSpPr>
          <p:cNvPr id="11" name="Espace réservé du numéro de diapositive 10"/>
          <p:cNvSpPr>
            <a:spLocks noGrp="1"/>
          </p:cNvSpPr>
          <p:nvPr>
            <p:ph type="sldNum" sz="quarter" idx="12"/>
          </p:nvPr>
        </p:nvSpPr>
        <p:spPr/>
        <p:txBody>
          <a:bodyPr/>
          <a:lstStyle/>
          <a:p>
            <a:pPr>
              <a:defRPr/>
            </a:pPr>
            <a:fld id="{0D68A05E-D8E2-401A-A33F-9CC6B7EBCC47}" type="slidenum">
              <a:rPr lang="fr-FR" smtClean="0"/>
              <a:pPr>
                <a:defRPr/>
              </a:pPr>
              <a:t>5</a:t>
            </a:fld>
            <a:endParaRPr lang="fr-FR" dirty="0"/>
          </a:p>
        </p:txBody>
      </p:sp>
      <p:pic>
        <p:nvPicPr>
          <p:cNvPr id="6" name="Image 5" descr="Lapp_1.jpg"/>
          <p:cNvPicPr>
            <a:picLocks noChangeAspect="1"/>
          </p:cNvPicPr>
          <p:nvPr/>
        </p:nvPicPr>
        <p:blipFill>
          <a:blip r:embed="rId3" cstate="print"/>
          <a:stretch>
            <a:fillRect/>
          </a:stretch>
        </p:blipFill>
        <p:spPr>
          <a:xfrm>
            <a:off x="6357938" y="1285875"/>
            <a:ext cx="2500312" cy="2039938"/>
          </a:xfrm>
          <a:prstGeom prst="rect">
            <a:avLst/>
          </a:prstGeom>
          <a:ln>
            <a:noFill/>
          </a:ln>
          <a:effectLst>
            <a:outerShdw blurRad="292100" dist="139700" dir="2700000" algn="tl" rotWithShape="0">
              <a:srgbClr val="333333">
                <a:alpha val="65000"/>
              </a:srgbClr>
            </a:outerShdw>
          </a:effectLst>
        </p:spPr>
      </p:pic>
      <p:sp>
        <p:nvSpPr>
          <p:cNvPr id="7173" name="ZoneTexte 7"/>
          <p:cNvSpPr txBox="1">
            <a:spLocks noChangeArrowheads="1"/>
          </p:cNvSpPr>
          <p:nvPr/>
        </p:nvSpPr>
        <p:spPr bwMode="auto">
          <a:xfrm>
            <a:off x="3786188" y="1285875"/>
            <a:ext cx="2428875" cy="1938338"/>
          </a:xfrm>
          <a:prstGeom prst="rect">
            <a:avLst/>
          </a:prstGeom>
          <a:noFill/>
          <a:ln w="9525">
            <a:noFill/>
            <a:miter lim="800000"/>
            <a:headEnd/>
            <a:tailEnd/>
          </a:ln>
        </p:spPr>
        <p:txBody>
          <a:bodyPr>
            <a:spAutoFit/>
          </a:bodyPr>
          <a:lstStyle/>
          <a:p>
            <a:pPr algn="just"/>
            <a:r>
              <a:rPr lang="fr-FR" sz="2000" b="1" dirty="0">
                <a:solidFill>
                  <a:srgbClr val="0070C0"/>
                </a:solidFill>
                <a:latin typeface="Arial Narrow" pitchFamily="34" charset="0"/>
              </a:rPr>
              <a:t>1976: </a:t>
            </a:r>
            <a:r>
              <a:rPr lang="fr-FR" sz="2000" dirty="0">
                <a:latin typeface="Arial Narrow" pitchFamily="34" charset="0"/>
              </a:rPr>
              <a:t>création du LAPP par Marcel </a:t>
            </a:r>
            <a:r>
              <a:rPr lang="fr-FR" sz="2000" dirty="0" err="1">
                <a:latin typeface="Arial Narrow" pitchFamily="34" charset="0"/>
              </a:rPr>
              <a:t>Vivargent</a:t>
            </a:r>
            <a:r>
              <a:rPr lang="fr-FR" sz="2000" dirty="0">
                <a:latin typeface="Arial Narrow" pitchFamily="34" charset="0"/>
              </a:rPr>
              <a:t> (1926-2010) et un groupe de physiciens d’Orsay désireux de se rapprocher  du</a:t>
            </a:r>
            <a:r>
              <a:rPr lang="fr-FR" sz="2000" b="1" dirty="0">
                <a:latin typeface="Arial Narrow" pitchFamily="34" charset="0"/>
              </a:rPr>
              <a:t> CERN.  </a:t>
            </a:r>
            <a:endParaRPr lang="fr-FR" sz="2000" dirty="0">
              <a:latin typeface="Arial Narrow" pitchFamily="34" charset="0"/>
            </a:endParaRPr>
          </a:p>
        </p:txBody>
      </p:sp>
      <p:sp>
        <p:nvSpPr>
          <p:cNvPr id="3081" name="ZoneTexte 9"/>
          <p:cNvSpPr txBox="1">
            <a:spLocks noChangeArrowheads="1"/>
          </p:cNvSpPr>
          <p:nvPr/>
        </p:nvSpPr>
        <p:spPr bwMode="auto">
          <a:xfrm>
            <a:off x="899592" y="4000504"/>
            <a:ext cx="4743978" cy="1631216"/>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a:spAutoFit/>
          </a:bodyPr>
          <a:lstStyle/>
          <a:p>
            <a:pPr algn="just">
              <a:defRPr/>
            </a:pPr>
            <a:r>
              <a:rPr lang="fr-FR" sz="2000" dirty="0">
                <a:latin typeface="Arial Narrow" pitchFamily="34" charset="0"/>
                <a:cs typeface="+mn-cs"/>
              </a:rPr>
              <a:t>Le LAPP a participé à des expériences importantes de l'histoire de la </a:t>
            </a:r>
            <a:r>
              <a:rPr lang="fr-FR" sz="2000" b="1" dirty="0">
                <a:latin typeface="Arial Narrow" pitchFamily="34" charset="0"/>
                <a:cs typeface="+mn-cs"/>
              </a:rPr>
              <a:t>physique des particules</a:t>
            </a:r>
            <a:r>
              <a:rPr lang="fr-FR" sz="2000" dirty="0">
                <a:latin typeface="Arial Narrow" pitchFamily="34" charset="0"/>
                <a:cs typeface="+mn-cs"/>
              </a:rPr>
              <a:t>, dont UA1, qui permit en 1983 de découvrir les bosons W et Z  [Carlo Rubbia, prix Nobel de physique 1984]</a:t>
            </a:r>
          </a:p>
        </p:txBody>
      </p:sp>
      <p:pic>
        <p:nvPicPr>
          <p:cNvPr id="15" name="Image 14" descr="UA1.jpg"/>
          <p:cNvPicPr>
            <a:picLocks noChangeAspect="1"/>
          </p:cNvPicPr>
          <p:nvPr/>
        </p:nvPicPr>
        <p:blipFill>
          <a:blip r:embed="rId4" cstate="print"/>
          <a:stretch>
            <a:fillRect/>
          </a:stretch>
        </p:blipFill>
        <p:spPr>
          <a:xfrm>
            <a:off x="6072188" y="3786188"/>
            <a:ext cx="2843212" cy="2028825"/>
          </a:xfrm>
          <a:prstGeom prst="rect">
            <a:avLst/>
          </a:prstGeom>
          <a:ln>
            <a:noFill/>
          </a:ln>
          <a:effectLst>
            <a:outerShdw blurRad="292100" dist="139700" dir="2700000" algn="tl" rotWithShape="0">
              <a:srgbClr val="333333">
                <a:alpha val="65000"/>
              </a:srgbClr>
            </a:outerShdw>
          </a:effectLst>
        </p:spPr>
      </p:pic>
      <p:pic>
        <p:nvPicPr>
          <p:cNvPr id="5" name="Espace réservé du contenu 4" descr="Lapp_0.jpg"/>
          <p:cNvPicPr>
            <a:picLocks noGrp="1" noChangeAspect="1"/>
          </p:cNvPicPr>
          <p:nvPr>
            <p:ph idx="1"/>
          </p:nvPr>
        </p:nvPicPr>
        <p:blipFill>
          <a:blip r:embed="rId5" cstate="print"/>
          <a:stretch>
            <a:fillRect/>
          </a:stretch>
        </p:blipFill>
        <p:spPr>
          <a:xfrm>
            <a:off x="755650" y="1341438"/>
            <a:ext cx="2809875" cy="1865312"/>
          </a:xfrm>
          <a:effectLst>
            <a:outerShdw blurRad="292100" dist="139700" dir="2700000" algn="tl" rotWithShape="0">
              <a:srgbClr val="333333">
                <a:alpha val="65000"/>
              </a:srgbClr>
            </a:outerShdw>
          </a:effectLst>
        </p:spPr>
      </p:pic>
      <p:cxnSp>
        <p:nvCxnSpPr>
          <p:cNvPr id="17" name="Connecteur droit avec flèche 16"/>
          <p:cNvCxnSpPr/>
          <p:nvPr/>
        </p:nvCxnSpPr>
        <p:spPr>
          <a:xfrm>
            <a:off x="5651500" y="4724400"/>
            <a:ext cx="428625"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Espace réservé de la date 11"/>
          <p:cNvSpPr>
            <a:spLocks noGrp="1"/>
          </p:cNvSpPr>
          <p:nvPr>
            <p:ph type="dt" sz="quarter" idx="10"/>
          </p:nvPr>
        </p:nvSpPr>
        <p:spPr/>
        <p:txBody>
          <a:bodyPr/>
          <a:lstStyle/>
          <a:p>
            <a:pPr>
              <a:defRPr/>
            </a:pPr>
            <a:r>
              <a:rPr lang="fr-FR" b="1" smtClean="0">
                <a:solidFill>
                  <a:srgbClr val="00B0F0"/>
                </a:solidFill>
              </a:rPr>
              <a:t>22/03/2013</a:t>
            </a:r>
            <a:endParaRPr lang="fr-FR" b="1" dirty="0">
              <a:solidFill>
                <a:srgbClr val="00B0F0"/>
              </a:solidFill>
            </a:endParaRPr>
          </a:p>
        </p:txBody>
      </p:sp>
      <p:sp>
        <p:nvSpPr>
          <p:cNvPr id="13" name="Espace réservé du pied de page 12"/>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e 12"/>
          <p:cNvGrpSpPr>
            <a:grpSpLocks/>
          </p:cNvGrpSpPr>
          <p:nvPr/>
        </p:nvGrpSpPr>
        <p:grpSpPr bwMode="auto">
          <a:xfrm>
            <a:off x="125413" y="71438"/>
            <a:ext cx="1155700" cy="6715125"/>
            <a:chOff x="125413" y="71438"/>
            <a:chExt cx="1156490" cy="6715125"/>
          </a:xfrm>
        </p:grpSpPr>
        <p:pic>
          <p:nvPicPr>
            <p:cNvPr id="8211" name="Image 3" descr="Courbe.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413" y="71438"/>
              <a:ext cx="928687" cy="671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2" name="Image 13" descr="logolapp.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1472" y="6286520"/>
              <a:ext cx="710431" cy="420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9" name="Titre 1"/>
          <p:cNvSpPr>
            <a:spLocks noGrp="1"/>
          </p:cNvSpPr>
          <p:nvPr>
            <p:ph type="title"/>
          </p:nvPr>
        </p:nvSpPr>
        <p:spPr>
          <a:xfrm>
            <a:off x="785813" y="142875"/>
            <a:ext cx="8229600" cy="1143000"/>
          </a:xfrm>
        </p:spPr>
        <p:txBody>
          <a:bodyPr/>
          <a:lstStyle/>
          <a:p>
            <a:pPr marL="342900" indent="-342900">
              <a:spcBef>
                <a:spcPct val="20000"/>
              </a:spcBef>
              <a:defRPr/>
            </a:pPr>
            <a:r>
              <a:rPr lang="en-US" dirty="0" smtClean="0">
                <a:solidFill>
                  <a:schemeClr val="accent1"/>
                </a:solidFill>
                <a:latin typeface="Arial Narrow" pitchFamily="34" charset="0"/>
                <a:ea typeface="+mn-ea"/>
                <a:cs typeface="Arial" pitchFamily="34" charset="0"/>
              </a:rPr>
              <a:t>Evolution</a:t>
            </a:r>
            <a:endParaRPr lang="fr-FR" dirty="0" smtClean="0">
              <a:solidFill>
                <a:schemeClr val="accent1"/>
              </a:solidFill>
              <a:latin typeface="Arial Narrow" pitchFamily="34" charset="0"/>
              <a:ea typeface="+mn-ea"/>
              <a:cs typeface="Arial" pitchFamily="34" charset="0"/>
            </a:endParaRPr>
          </a:p>
        </p:txBody>
      </p:sp>
      <p:sp>
        <p:nvSpPr>
          <p:cNvPr id="12" name="Espace réservé du pied de page 11"/>
          <p:cNvSpPr>
            <a:spLocks noGrp="1"/>
          </p:cNvSpPr>
          <p:nvPr>
            <p:ph type="ftr" sz="quarter" idx="11"/>
          </p:nvPr>
        </p:nvSpPr>
        <p:spPr/>
        <p:txBody>
          <a:bodyPr/>
          <a:lstStyle/>
          <a:p>
            <a:pPr>
              <a:defRPr/>
            </a:pPr>
            <a:r>
              <a:rPr lang="fr-FR" smtClean="0"/>
              <a:t>Visite Tours</a:t>
            </a:r>
            <a:endParaRPr lang="fr-FR" dirty="0"/>
          </a:p>
        </p:txBody>
      </p:sp>
      <p:sp>
        <p:nvSpPr>
          <p:cNvPr id="11" name="Espace réservé du numéro de diapositive 10"/>
          <p:cNvSpPr>
            <a:spLocks noGrp="1"/>
          </p:cNvSpPr>
          <p:nvPr>
            <p:ph type="sldNum" sz="quarter" idx="12"/>
          </p:nvPr>
        </p:nvSpPr>
        <p:spPr/>
        <p:txBody>
          <a:bodyPr/>
          <a:lstStyle/>
          <a:p>
            <a:pPr>
              <a:defRPr/>
            </a:pPr>
            <a:fld id="{4A7EA487-B32E-42CA-8C26-E1AB73917F21}" type="slidenum">
              <a:rPr lang="fr-FR"/>
              <a:pPr>
                <a:defRPr/>
              </a:pPr>
              <a:t>6</a:t>
            </a:fld>
            <a:endParaRPr lang="fr-FR" dirty="0"/>
          </a:p>
        </p:txBody>
      </p:sp>
      <p:pic>
        <p:nvPicPr>
          <p:cNvPr id="8198" name="Image 6" descr="Lapp_2.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72063" y="1500188"/>
            <a:ext cx="3649662"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0" name="ZoneTexte 8"/>
          <p:cNvSpPr txBox="1">
            <a:spLocks noChangeArrowheads="1"/>
          </p:cNvSpPr>
          <p:nvPr/>
        </p:nvSpPr>
        <p:spPr bwMode="auto">
          <a:xfrm>
            <a:off x="785786" y="3714752"/>
            <a:ext cx="8001056" cy="200054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fr-FR"/>
            </a:defPPr>
            <a:lvl1pPr>
              <a:defRPr sz="2800" b="1">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fr-FR" dirty="0"/>
              <a:t>  </a:t>
            </a:r>
            <a:r>
              <a:rPr lang="fr-FR" sz="2400" b="0" dirty="0">
                <a:latin typeface="Arial Narrow" pitchFamily="34" charset="0"/>
              </a:rPr>
              <a:t>Nouveau domaine des </a:t>
            </a:r>
            <a:r>
              <a:rPr lang="fr-FR" sz="2400" b="0" dirty="0" err="1">
                <a:latin typeface="Arial Narrow" pitchFamily="34" charset="0"/>
              </a:rPr>
              <a:t>Astroparticules</a:t>
            </a:r>
            <a:r>
              <a:rPr lang="fr-FR" sz="2400" b="0" dirty="0">
                <a:latin typeface="Arial Narrow" pitchFamily="34" charset="0"/>
              </a:rPr>
              <a:t>:  ondes gravitationnelles, rayons cosmiques de très grande énergie, matière noire, antimatière dans l'Univers. </a:t>
            </a:r>
          </a:p>
          <a:p>
            <a:pPr marL="342900" indent="-342900">
              <a:buFont typeface="Arial" pitchFamily="34" charset="0"/>
              <a:buChar char="•"/>
            </a:pPr>
            <a:r>
              <a:rPr lang="fr-FR" sz="2400" b="0" dirty="0">
                <a:latin typeface="Arial Narrow" pitchFamily="34" charset="0"/>
              </a:rPr>
              <a:t> Expériences sur des sites éloignes: Italie, Californie, Namibie, station spatiale internationale ISS</a:t>
            </a:r>
          </a:p>
        </p:txBody>
      </p:sp>
      <p:sp>
        <p:nvSpPr>
          <p:cNvPr id="8202" name="ZoneTexte 8"/>
          <p:cNvSpPr txBox="1">
            <a:spLocks noChangeArrowheads="1"/>
          </p:cNvSpPr>
          <p:nvPr/>
        </p:nvSpPr>
        <p:spPr bwMode="auto">
          <a:xfrm>
            <a:off x="928688" y="1357313"/>
            <a:ext cx="40005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000" b="1">
                <a:solidFill>
                  <a:srgbClr val="0070C0"/>
                </a:solidFill>
              </a:rPr>
              <a:t>1991: </a:t>
            </a:r>
            <a:r>
              <a:rPr lang="fr-FR" sz="2000"/>
              <a:t>le LAPP s'agrandit… </a:t>
            </a:r>
          </a:p>
        </p:txBody>
      </p:sp>
      <p:sp>
        <p:nvSpPr>
          <p:cNvPr id="8203" name="ZoneTexte 8"/>
          <p:cNvSpPr txBox="1">
            <a:spLocks noChangeArrowheads="1"/>
          </p:cNvSpPr>
          <p:nvPr/>
        </p:nvSpPr>
        <p:spPr bwMode="auto">
          <a:xfrm>
            <a:off x="928688" y="2571750"/>
            <a:ext cx="35718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fr-FR" sz="2000" b="1">
                <a:solidFill>
                  <a:srgbClr val="0070C0"/>
                </a:solidFill>
              </a:rPr>
              <a:t>1995: </a:t>
            </a:r>
            <a:r>
              <a:rPr lang="fr-FR" sz="2000"/>
              <a:t>le LAPP devient Unité Mixte de Recherche   (</a:t>
            </a:r>
            <a:r>
              <a:rPr lang="fr-FR" sz="2000" b="1"/>
              <a:t>CNRS</a:t>
            </a:r>
            <a:r>
              <a:rPr lang="fr-FR" sz="2000"/>
              <a:t> et </a:t>
            </a:r>
            <a:r>
              <a:rPr lang="fr-FR" sz="2000" b="1"/>
              <a:t>Université de Savoie)</a:t>
            </a:r>
            <a:r>
              <a:rPr lang="fr-FR" sz="2000"/>
              <a:t>.</a:t>
            </a:r>
          </a:p>
        </p:txBody>
      </p:sp>
      <p:sp>
        <p:nvSpPr>
          <p:cNvPr id="18" name="ZoneTexte 17"/>
          <p:cNvSpPr txBox="1"/>
          <p:nvPr/>
        </p:nvSpPr>
        <p:spPr>
          <a:xfrm>
            <a:off x="1000100" y="2000240"/>
            <a:ext cx="3509487" cy="400110"/>
          </a:xfrm>
          <a:prstGeom prst="rect">
            <a:avLst/>
          </a:prstGeom>
          <a:solidFill>
            <a:schemeClr val="tx2">
              <a:lumMod val="20000"/>
              <a:lumOff val="80000"/>
            </a:schemeClr>
          </a:solidFill>
          <a:effectLst>
            <a:innerShdw blurRad="63500" dist="50800" dir="2700000">
              <a:prstClr val="black">
                <a:alpha val="50000"/>
              </a:prstClr>
            </a:innerShdw>
          </a:effectLst>
        </p:spPr>
        <p:txBody>
          <a:bodyPr wrap="none">
            <a:spAutoFit/>
          </a:bodyPr>
          <a:lstStyle/>
          <a:p>
            <a:pPr>
              <a:buFont typeface="Arial" pitchFamily="34" charset="0"/>
              <a:buChar char="•"/>
              <a:defRPr/>
            </a:pPr>
            <a:r>
              <a:rPr lang="en-US" sz="2000" dirty="0">
                <a:cs typeface="Arial" charset="0"/>
              </a:rPr>
              <a:t> Exp</a:t>
            </a:r>
            <a:r>
              <a:rPr lang="fr-FR" sz="2000" dirty="0">
                <a:cs typeface="Arial" charset="0"/>
              </a:rPr>
              <a:t>é</a:t>
            </a:r>
            <a:r>
              <a:rPr lang="en-US" sz="2000" dirty="0" err="1">
                <a:cs typeface="Arial" charset="0"/>
              </a:rPr>
              <a:t>riences</a:t>
            </a:r>
            <a:r>
              <a:rPr lang="en-US" sz="2000" dirty="0">
                <a:cs typeface="Arial" charset="0"/>
              </a:rPr>
              <a:t> au </a:t>
            </a:r>
            <a:r>
              <a:rPr lang="en-US" sz="2000" b="1" dirty="0">
                <a:cs typeface="Arial" charset="0"/>
              </a:rPr>
              <a:t>LEP </a:t>
            </a:r>
            <a:r>
              <a:rPr lang="en-US" sz="2000" dirty="0">
                <a:cs typeface="Arial" charset="0"/>
              </a:rPr>
              <a:t>(</a:t>
            </a:r>
            <a:r>
              <a:rPr lang="en-US" sz="2000" dirty="0" err="1">
                <a:cs typeface="Arial" charset="0"/>
              </a:rPr>
              <a:t>e+e</a:t>
            </a:r>
            <a:r>
              <a:rPr lang="en-US" sz="2000" dirty="0">
                <a:cs typeface="Arial" charset="0"/>
              </a:rPr>
              <a:t>-) </a:t>
            </a:r>
            <a:endParaRPr lang="fr-FR" sz="2000" dirty="0">
              <a:cs typeface="Arial" charset="0"/>
            </a:endParaRPr>
          </a:p>
        </p:txBody>
      </p:sp>
      <p:sp>
        <p:nvSpPr>
          <p:cNvPr id="19" name="ZoneTexte 8"/>
          <p:cNvSpPr txBox="1">
            <a:spLocks noChangeArrowheads="1"/>
          </p:cNvSpPr>
          <p:nvPr/>
        </p:nvSpPr>
        <p:spPr bwMode="auto">
          <a:xfrm>
            <a:off x="4643438" y="5786454"/>
            <a:ext cx="4143404" cy="400110"/>
          </a:xfrm>
          <a:prstGeom prst="rect">
            <a:avLst/>
          </a:prstGeom>
          <a:solidFill>
            <a:srgbClr val="FFC000"/>
          </a:solidFill>
          <a:ln w="9525">
            <a:noFill/>
            <a:miter lim="800000"/>
            <a:headEnd/>
            <a:tailEnd/>
          </a:ln>
          <a:effectLst>
            <a:innerShdw blurRad="63500" dist="50800" dir="2700000">
              <a:prstClr val="black">
                <a:alpha val="50000"/>
              </a:prstClr>
            </a:innerShdw>
          </a:effectLst>
        </p:spPr>
        <p:txBody>
          <a:bodyPr>
            <a:spAutoFit/>
          </a:bodyPr>
          <a:lstStyle/>
          <a:p>
            <a:pPr algn="just">
              <a:defRPr/>
            </a:pPr>
            <a:r>
              <a:rPr lang="fr-FR" sz="2000" b="1" dirty="0">
                <a:solidFill>
                  <a:srgbClr val="0070C0"/>
                </a:solidFill>
                <a:cs typeface="Arial" charset="0"/>
              </a:rPr>
              <a:t>2008: </a:t>
            </a:r>
            <a:r>
              <a:rPr lang="fr-FR" sz="2000" dirty="0">
                <a:cs typeface="Arial" charset="0"/>
              </a:rPr>
              <a:t>le </a:t>
            </a:r>
            <a:r>
              <a:rPr lang="fr-FR" sz="2000" b="1" dirty="0">
                <a:cs typeface="Arial" charset="0"/>
              </a:rPr>
              <a:t>LHC</a:t>
            </a:r>
            <a:r>
              <a:rPr lang="fr-FR" sz="2000" dirty="0">
                <a:cs typeface="Arial" charset="0"/>
              </a:rPr>
              <a:t> démarre au </a:t>
            </a:r>
            <a:r>
              <a:rPr lang="fr-FR" sz="2000" b="1" dirty="0">
                <a:cs typeface="Arial" charset="0"/>
              </a:rPr>
              <a:t>CERN</a:t>
            </a:r>
          </a:p>
        </p:txBody>
      </p:sp>
      <p:sp>
        <p:nvSpPr>
          <p:cNvPr id="14" name="Espace réservé de la date 13"/>
          <p:cNvSpPr>
            <a:spLocks noGrp="1"/>
          </p:cNvSpPr>
          <p:nvPr>
            <p:ph type="dt" sz="quarter" idx="10"/>
          </p:nvPr>
        </p:nvSpPr>
        <p:spPr/>
        <p:txBody>
          <a:bodyPr/>
          <a:lstStyle/>
          <a:p>
            <a:pPr>
              <a:defRPr/>
            </a:pPr>
            <a:r>
              <a:rPr lang="fr-FR" smtClean="0"/>
              <a:t>22/03/2013</a:t>
            </a:r>
            <a:endParaRPr lang="fr-F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1285875" y="274638"/>
            <a:ext cx="7400925" cy="993775"/>
          </a:xfrm>
        </p:spPr>
        <p:txBody>
          <a:bodyPr/>
          <a:lstStyle/>
          <a:p>
            <a:r>
              <a:rPr lang="fr-FR" dirty="0" smtClean="0">
                <a:solidFill>
                  <a:schemeClr val="accent1"/>
                </a:solidFill>
                <a:latin typeface="Arial Narrow" pitchFamily="34" charset="0"/>
              </a:rPr>
              <a:t>Des physiciens expérimentateurs…</a:t>
            </a:r>
          </a:p>
        </p:txBody>
      </p:sp>
      <p:sp>
        <p:nvSpPr>
          <p:cNvPr id="10243" name="Espace réservé du contenu 2"/>
          <p:cNvSpPr>
            <a:spLocks noGrp="1"/>
          </p:cNvSpPr>
          <p:nvPr>
            <p:ph idx="1"/>
          </p:nvPr>
        </p:nvSpPr>
        <p:spPr>
          <a:xfrm>
            <a:off x="900113" y="1268413"/>
            <a:ext cx="7759700" cy="1944687"/>
          </a:xfrm>
        </p:spPr>
        <p:txBody>
          <a:bodyPr/>
          <a:lstStyle/>
          <a:p>
            <a:pPr eaLnBrk="1" hangingPunct="1"/>
            <a:r>
              <a:rPr lang="fr-FR" sz="2400" smtClean="0">
                <a:latin typeface="Arial Narrow" pitchFamily="34" charset="0"/>
              </a:rPr>
              <a:t>Au sein de </a:t>
            </a:r>
            <a:r>
              <a:rPr lang="fr-FR" sz="2400" b="1" smtClean="0">
                <a:latin typeface="Arial Narrow" pitchFamily="34" charset="0"/>
              </a:rPr>
              <a:t>collaborations internationales</a:t>
            </a:r>
            <a:r>
              <a:rPr lang="fr-FR" sz="2400" smtClean="0">
                <a:latin typeface="Arial Narrow" pitchFamily="34" charset="0"/>
              </a:rPr>
              <a:t>, les chercheurs du LAPP participent à la conception et/ou à la réalisation de détecteurs pour des expériences souvent </a:t>
            </a:r>
            <a:r>
              <a:rPr lang="fr-FR" sz="2400" b="1" smtClean="0">
                <a:latin typeface="Arial Narrow" pitchFamily="34" charset="0"/>
              </a:rPr>
              <a:t>gigantesques</a:t>
            </a:r>
            <a:r>
              <a:rPr lang="fr-FR" sz="2400" smtClean="0">
                <a:latin typeface="Arial Narrow" pitchFamily="34" charset="0"/>
              </a:rPr>
              <a:t> et de </a:t>
            </a:r>
            <a:r>
              <a:rPr lang="fr-FR" sz="2400" b="1" smtClean="0">
                <a:latin typeface="Arial Narrow" pitchFamily="34" charset="0"/>
              </a:rPr>
              <a:t>longue durée</a:t>
            </a:r>
            <a:r>
              <a:rPr lang="fr-FR" sz="2400" smtClean="0">
                <a:latin typeface="Arial Narrow" pitchFamily="34" charset="0"/>
              </a:rPr>
              <a:t>, puis analysent leurs résultats pour vérifier ou infirmer les théories et découvrir de nouveaux phénomènes.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22/03/2013</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D16BDB96-001F-44DA-B4BB-2EFD54E6E1BE}" type="slidenum">
              <a:rPr lang="fr-FR" smtClean="0"/>
              <a:pPr>
                <a:defRPr/>
              </a:pPr>
              <a:t>7</a:t>
            </a:fld>
            <a:endParaRPr lang="fr-FR" dirty="0"/>
          </a:p>
        </p:txBody>
      </p:sp>
      <p:pic>
        <p:nvPicPr>
          <p:cNvPr id="10247" name="Image 5" descr="test2.jpg"/>
          <p:cNvPicPr>
            <a:picLocks noChangeAspect="1"/>
          </p:cNvPicPr>
          <p:nvPr/>
        </p:nvPicPr>
        <p:blipFill>
          <a:blip r:embed="rId3" cstate="print"/>
          <a:srcRect/>
          <a:stretch>
            <a:fillRect/>
          </a:stretch>
        </p:blipFill>
        <p:spPr bwMode="auto">
          <a:xfrm>
            <a:off x="1331913" y="3284538"/>
            <a:ext cx="3643312" cy="2733675"/>
          </a:xfrm>
          <a:prstGeom prst="rect">
            <a:avLst/>
          </a:prstGeom>
          <a:noFill/>
          <a:ln w="9525">
            <a:noFill/>
            <a:miter lim="800000"/>
            <a:headEnd/>
            <a:tailEnd/>
          </a:ln>
        </p:spPr>
      </p:pic>
      <p:sp>
        <p:nvSpPr>
          <p:cNvPr id="10248" name="ZoneTexte 8"/>
          <p:cNvSpPr txBox="1">
            <a:spLocks noChangeArrowheads="1"/>
          </p:cNvSpPr>
          <p:nvPr/>
        </p:nvSpPr>
        <p:spPr bwMode="auto">
          <a:xfrm>
            <a:off x="5219700" y="3500438"/>
            <a:ext cx="3600450" cy="2308225"/>
          </a:xfrm>
          <a:prstGeom prst="rect">
            <a:avLst/>
          </a:prstGeom>
          <a:noFill/>
          <a:ln w="9525">
            <a:noFill/>
            <a:miter lim="800000"/>
            <a:headEnd/>
            <a:tailEnd/>
          </a:ln>
        </p:spPr>
        <p:txBody>
          <a:bodyPr>
            <a:spAutoFit/>
          </a:bodyPr>
          <a:lstStyle/>
          <a:p>
            <a:pPr>
              <a:buFont typeface="Arial" pitchFamily="34" charset="0"/>
              <a:buChar char="•"/>
            </a:pPr>
            <a:r>
              <a:rPr lang="fr-FR"/>
              <a:t> Auprès des accélérateurs du </a:t>
            </a:r>
            <a:r>
              <a:rPr lang="fr-FR" i="1">
                <a:solidFill>
                  <a:srgbClr val="7030A0"/>
                </a:solidFill>
              </a:rPr>
              <a:t>CERN</a:t>
            </a:r>
            <a:r>
              <a:rPr lang="fr-FR"/>
              <a:t> (ATLAS, LHCb) ou de </a:t>
            </a:r>
            <a:r>
              <a:rPr lang="fr-FR" i="1">
                <a:solidFill>
                  <a:srgbClr val="7030A0"/>
                </a:solidFill>
              </a:rPr>
              <a:t>Stanford</a:t>
            </a:r>
            <a:r>
              <a:rPr lang="fr-FR"/>
              <a:t> (BaBar)</a:t>
            </a:r>
          </a:p>
          <a:p>
            <a:endParaRPr lang="fr-FR"/>
          </a:p>
          <a:p>
            <a:pPr>
              <a:buFont typeface="Arial" pitchFamily="34" charset="0"/>
              <a:buChar char="•"/>
            </a:pPr>
            <a:r>
              <a:rPr lang="fr-FR"/>
              <a:t> Sur des sites éloignés ou dans l’espace: VIRGO </a:t>
            </a:r>
            <a:r>
              <a:rPr lang="fr-FR" i="1">
                <a:solidFill>
                  <a:srgbClr val="7030A0"/>
                </a:solidFill>
              </a:rPr>
              <a:t>(Pise), </a:t>
            </a:r>
            <a:r>
              <a:rPr lang="fr-FR"/>
              <a:t>OPERA </a:t>
            </a:r>
            <a:r>
              <a:rPr lang="fr-FR" i="1">
                <a:solidFill>
                  <a:srgbClr val="7030A0"/>
                </a:solidFill>
              </a:rPr>
              <a:t>(Gran Sasso), </a:t>
            </a:r>
            <a:r>
              <a:rPr lang="fr-FR"/>
              <a:t>HESS </a:t>
            </a:r>
            <a:r>
              <a:rPr lang="fr-FR" i="1">
                <a:solidFill>
                  <a:srgbClr val="7030A0"/>
                </a:solidFill>
              </a:rPr>
              <a:t>(Namibie), </a:t>
            </a:r>
            <a:r>
              <a:rPr lang="fr-FR"/>
              <a:t>AMS </a:t>
            </a:r>
            <a:r>
              <a:rPr lang="fr-FR" i="1">
                <a:solidFill>
                  <a:srgbClr val="7030A0"/>
                </a:solidFill>
              </a:rPr>
              <a:t>(Station spatiale).</a:t>
            </a:r>
            <a:r>
              <a:rPr lang="fr-F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1285875" y="188913"/>
            <a:ext cx="7400925" cy="719137"/>
          </a:xfrm>
        </p:spPr>
        <p:txBody>
          <a:bodyPr/>
          <a:lstStyle/>
          <a:p>
            <a:r>
              <a:rPr lang="fr-FR" smtClean="0">
                <a:solidFill>
                  <a:schemeClr val="accent1"/>
                </a:solidFill>
                <a:latin typeface="Arial Narrow" pitchFamily="34" charset="0"/>
              </a:rPr>
              <a:t>Les services Techniques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22/03/2013</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5DBB7C46-A518-49BC-A6EC-9B9E50E886CE}" type="slidenum">
              <a:rPr lang="fr-FR" smtClean="0"/>
              <a:pPr>
                <a:defRPr/>
              </a:pPr>
              <a:t>8</a:t>
            </a:fld>
            <a:endParaRPr lang="fr-FR"/>
          </a:p>
        </p:txBody>
      </p:sp>
      <p:pic>
        <p:nvPicPr>
          <p:cNvPr id="11270" name="Picture 8" descr="atlas_Assemblage_m08_3"/>
          <p:cNvPicPr>
            <a:picLocks noChangeAspect="1" noChangeArrowheads="1"/>
          </p:cNvPicPr>
          <p:nvPr/>
        </p:nvPicPr>
        <p:blipFill>
          <a:blip r:embed="rId2" cstate="print"/>
          <a:srcRect t="6122" b="5103"/>
          <a:stretch>
            <a:fillRect/>
          </a:stretch>
        </p:blipFill>
        <p:spPr bwMode="auto">
          <a:xfrm>
            <a:off x="755650" y="1628775"/>
            <a:ext cx="2703513" cy="1800225"/>
          </a:xfrm>
          <a:prstGeom prst="rect">
            <a:avLst/>
          </a:prstGeom>
          <a:noFill/>
          <a:ln w="9525">
            <a:noFill/>
            <a:miter lim="800000"/>
            <a:headEnd/>
            <a:tailEnd/>
          </a:ln>
        </p:spPr>
      </p:pic>
      <p:pic>
        <p:nvPicPr>
          <p:cNvPr id="11271" name="Picture 2" descr="http://irfu.cea.fr/Images/astImg/mr_387_1.jpg?reload=1256118700">
            <a:hlinkClick r:id="rId3"/>
          </p:cNvPr>
          <p:cNvPicPr>
            <a:picLocks noChangeAspect="1" noChangeArrowheads="1"/>
          </p:cNvPicPr>
          <p:nvPr/>
        </p:nvPicPr>
        <p:blipFill>
          <a:blip r:embed="rId4" cstate="print"/>
          <a:srcRect/>
          <a:stretch>
            <a:fillRect/>
          </a:stretch>
        </p:blipFill>
        <p:spPr bwMode="auto">
          <a:xfrm>
            <a:off x="6443663" y="4221163"/>
            <a:ext cx="2438400" cy="2000250"/>
          </a:xfrm>
          <a:prstGeom prst="rect">
            <a:avLst/>
          </a:prstGeom>
          <a:noFill/>
          <a:ln w="9525">
            <a:noFill/>
            <a:miter lim="800000"/>
            <a:headEnd/>
            <a:tailEnd/>
          </a:ln>
        </p:spPr>
      </p:pic>
      <p:pic>
        <p:nvPicPr>
          <p:cNvPr id="11272" name="Image 8" descr="ElectroniqueATLAS.jpg"/>
          <p:cNvPicPr>
            <a:picLocks noChangeAspect="1"/>
          </p:cNvPicPr>
          <p:nvPr/>
        </p:nvPicPr>
        <p:blipFill>
          <a:blip r:embed="rId5" cstate="print"/>
          <a:srcRect/>
          <a:stretch>
            <a:fillRect/>
          </a:stretch>
        </p:blipFill>
        <p:spPr bwMode="auto">
          <a:xfrm>
            <a:off x="3851275" y="1628775"/>
            <a:ext cx="2449513" cy="1800225"/>
          </a:xfrm>
          <a:prstGeom prst="rect">
            <a:avLst/>
          </a:prstGeom>
          <a:noFill/>
          <a:ln w="9525">
            <a:noFill/>
            <a:miter lim="800000"/>
            <a:headEnd/>
            <a:tailEnd/>
          </a:ln>
        </p:spPr>
      </p:pic>
      <p:pic>
        <p:nvPicPr>
          <p:cNvPr id="11273" name="Picture 7" descr="E:\Images\Nikon\29\Dsc_2198_mod1.jpg"/>
          <p:cNvPicPr>
            <a:picLocks noChangeAspect="1" noChangeArrowheads="1"/>
          </p:cNvPicPr>
          <p:nvPr/>
        </p:nvPicPr>
        <p:blipFill>
          <a:blip r:embed="rId6" cstate="print"/>
          <a:srcRect/>
          <a:stretch>
            <a:fillRect/>
          </a:stretch>
        </p:blipFill>
        <p:spPr bwMode="auto">
          <a:xfrm>
            <a:off x="6732588" y="1700213"/>
            <a:ext cx="2171700" cy="1649412"/>
          </a:xfrm>
          <a:prstGeom prst="rect">
            <a:avLst/>
          </a:prstGeom>
          <a:noFill/>
          <a:ln w="9525">
            <a:noFill/>
            <a:miter lim="800000"/>
            <a:headEnd/>
            <a:tailEnd/>
          </a:ln>
        </p:spPr>
      </p:pic>
      <p:sp>
        <p:nvSpPr>
          <p:cNvPr id="11274" name="ZoneTexte 10"/>
          <p:cNvSpPr txBox="1">
            <a:spLocks noChangeArrowheads="1"/>
          </p:cNvSpPr>
          <p:nvPr/>
        </p:nvSpPr>
        <p:spPr bwMode="auto">
          <a:xfrm>
            <a:off x="3492500" y="2349500"/>
            <a:ext cx="423863" cy="584200"/>
          </a:xfrm>
          <a:prstGeom prst="rect">
            <a:avLst/>
          </a:prstGeom>
          <a:noFill/>
          <a:ln w="9525">
            <a:noFill/>
            <a:miter lim="800000"/>
            <a:headEnd/>
            <a:tailEnd/>
          </a:ln>
        </p:spPr>
        <p:txBody>
          <a:bodyPr wrap="none">
            <a:spAutoFit/>
          </a:bodyPr>
          <a:lstStyle/>
          <a:p>
            <a:r>
              <a:rPr lang="fr-FR" sz="3200" b="1">
                <a:solidFill>
                  <a:srgbClr val="FF0000"/>
                </a:solidFill>
              </a:rPr>
              <a:t>+</a:t>
            </a:r>
          </a:p>
        </p:txBody>
      </p:sp>
      <p:sp>
        <p:nvSpPr>
          <p:cNvPr id="11275" name="Rectangle 11"/>
          <p:cNvSpPr>
            <a:spLocks noChangeArrowheads="1"/>
          </p:cNvSpPr>
          <p:nvPr/>
        </p:nvSpPr>
        <p:spPr bwMode="auto">
          <a:xfrm>
            <a:off x="6300788" y="2276475"/>
            <a:ext cx="423862" cy="585788"/>
          </a:xfrm>
          <a:prstGeom prst="rect">
            <a:avLst/>
          </a:prstGeom>
          <a:noFill/>
          <a:ln w="9525">
            <a:noFill/>
            <a:miter lim="800000"/>
            <a:headEnd/>
            <a:tailEnd/>
          </a:ln>
        </p:spPr>
        <p:txBody>
          <a:bodyPr wrap="none">
            <a:spAutoFit/>
          </a:bodyPr>
          <a:lstStyle/>
          <a:p>
            <a:r>
              <a:rPr lang="fr-FR" sz="3200" b="1">
                <a:solidFill>
                  <a:srgbClr val="FF0000"/>
                </a:solidFill>
              </a:rPr>
              <a:t>+</a:t>
            </a:r>
          </a:p>
        </p:txBody>
      </p:sp>
      <p:sp>
        <p:nvSpPr>
          <p:cNvPr id="11276" name="ZoneTexte 12"/>
          <p:cNvSpPr txBox="1">
            <a:spLocks noChangeArrowheads="1"/>
          </p:cNvSpPr>
          <p:nvPr/>
        </p:nvSpPr>
        <p:spPr bwMode="auto">
          <a:xfrm>
            <a:off x="468313" y="4797425"/>
            <a:ext cx="423862" cy="584200"/>
          </a:xfrm>
          <a:prstGeom prst="rect">
            <a:avLst/>
          </a:prstGeom>
          <a:noFill/>
          <a:ln w="9525">
            <a:noFill/>
            <a:miter lim="800000"/>
            <a:headEnd/>
            <a:tailEnd/>
          </a:ln>
        </p:spPr>
        <p:txBody>
          <a:bodyPr wrap="none">
            <a:spAutoFit/>
          </a:bodyPr>
          <a:lstStyle/>
          <a:p>
            <a:r>
              <a:rPr lang="fr-FR" sz="3200" b="1">
                <a:solidFill>
                  <a:srgbClr val="FF0000"/>
                </a:solidFill>
              </a:rPr>
              <a:t>+</a:t>
            </a:r>
          </a:p>
        </p:txBody>
      </p:sp>
      <p:pic>
        <p:nvPicPr>
          <p:cNvPr id="11277" name="Picture 4" descr="\\Lapp.in2p3.fr\dfs_lapp\HOME3\neyroud\Management\Rapport d'activite LAPP\2006-2008\INFO_Fig2.jpg"/>
          <p:cNvPicPr>
            <a:picLocks noChangeAspect="1" noChangeArrowheads="1"/>
          </p:cNvPicPr>
          <p:nvPr/>
        </p:nvPicPr>
        <p:blipFill>
          <a:blip r:embed="rId7" cstate="print"/>
          <a:srcRect/>
          <a:stretch>
            <a:fillRect/>
          </a:stretch>
        </p:blipFill>
        <p:spPr bwMode="auto">
          <a:xfrm>
            <a:off x="900113" y="4292600"/>
            <a:ext cx="2633662" cy="1903413"/>
          </a:xfrm>
          <a:prstGeom prst="rect">
            <a:avLst/>
          </a:prstGeom>
          <a:noFill/>
          <a:ln w="9525">
            <a:noFill/>
            <a:miter lim="800000"/>
            <a:headEnd/>
            <a:tailEnd/>
          </a:ln>
        </p:spPr>
      </p:pic>
      <p:pic>
        <p:nvPicPr>
          <p:cNvPr id="11278" name="Picture 2" descr="\\Lappfile2\informatique\MUST\Présentations\Photothèque_Must\Must 1.jpg"/>
          <p:cNvPicPr>
            <a:picLocks noChangeAspect="1" noChangeArrowheads="1"/>
          </p:cNvPicPr>
          <p:nvPr/>
        </p:nvPicPr>
        <p:blipFill>
          <a:blip r:embed="rId8" cstate="print"/>
          <a:srcRect/>
          <a:stretch>
            <a:fillRect/>
          </a:stretch>
        </p:blipFill>
        <p:spPr bwMode="auto">
          <a:xfrm>
            <a:off x="3995738" y="4292600"/>
            <a:ext cx="1439862" cy="1871663"/>
          </a:xfrm>
          <a:prstGeom prst="rect">
            <a:avLst/>
          </a:prstGeom>
          <a:noFill/>
          <a:ln w="9525">
            <a:noFill/>
            <a:miter lim="800000"/>
            <a:headEnd/>
            <a:tailEnd/>
          </a:ln>
        </p:spPr>
      </p:pic>
      <p:sp>
        <p:nvSpPr>
          <p:cNvPr id="11279" name="ZoneTexte 15"/>
          <p:cNvSpPr txBox="1">
            <a:spLocks noChangeArrowheads="1"/>
          </p:cNvSpPr>
          <p:nvPr/>
        </p:nvSpPr>
        <p:spPr bwMode="auto">
          <a:xfrm>
            <a:off x="3492500" y="4724400"/>
            <a:ext cx="423863" cy="585788"/>
          </a:xfrm>
          <a:prstGeom prst="rect">
            <a:avLst/>
          </a:prstGeom>
          <a:noFill/>
          <a:ln w="9525">
            <a:noFill/>
            <a:miter lim="800000"/>
            <a:headEnd/>
            <a:tailEnd/>
          </a:ln>
        </p:spPr>
        <p:txBody>
          <a:bodyPr wrap="none">
            <a:spAutoFit/>
          </a:bodyPr>
          <a:lstStyle/>
          <a:p>
            <a:r>
              <a:rPr lang="fr-FR" sz="3200" b="1">
                <a:solidFill>
                  <a:srgbClr val="FF0000"/>
                </a:solidFill>
              </a:rPr>
              <a:t>+</a:t>
            </a:r>
          </a:p>
        </p:txBody>
      </p:sp>
      <p:cxnSp>
        <p:nvCxnSpPr>
          <p:cNvPr id="19" name="Connecteur droit avec flèche 18"/>
          <p:cNvCxnSpPr/>
          <p:nvPr/>
        </p:nvCxnSpPr>
        <p:spPr>
          <a:xfrm>
            <a:off x="5580063" y="5084763"/>
            <a:ext cx="647700" cy="15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11188" y="908050"/>
            <a:ext cx="2952750" cy="6477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fr-FR" dirty="0">
                <a:latin typeface="Arial" pitchFamily="34" charset="0"/>
                <a:cs typeface="Arial" pitchFamily="34" charset="0"/>
              </a:rPr>
              <a:t>Mécanique: 24 </a:t>
            </a:r>
            <a:r>
              <a:rPr lang="fr-FR" dirty="0">
                <a:latin typeface="Arial" pitchFamily="34" charset="0"/>
              </a:rPr>
              <a:t>personnes dont 10 ingénieurs</a:t>
            </a:r>
            <a:r>
              <a:rPr lang="fr-FR" dirty="0"/>
              <a:t> </a:t>
            </a:r>
          </a:p>
        </p:txBody>
      </p:sp>
      <p:sp>
        <p:nvSpPr>
          <p:cNvPr id="21" name="ZoneTexte 20"/>
          <p:cNvSpPr txBox="1"/>
          <p:nvPr/>
        </p:nvSpPr>
        <p:spPr>
          <a:xfrm>
            <a:off x="4859338" y="908050"/>
            <a:ext cx="3025775" cy="6477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fr-FR" dirty="0">
                <a:latin typeface="Arial" pitchFamily="34" charset="0"/>
                <a:cs typeface="Arial" pitchFamily="34" charset="0"/>
              </a:rPr>
              <a:t>Electronique: 19 </a:t>
            </a:r>
            <a:r>
              <a:rPr lang="fr-FR" dirty="0">
                <a:latin typeface="Arial" pitchFamily="34" charset="0"/>
              </a:rPr>
              <a:t>personnes dont 14 ingénieurs</a:t>
            </a:r>
            <a:r>
              <a:rPr lang="fr-FR" dirty="0"/>
              <a:t> </a:t>
            </a:r>
          </a:p>
        </p:txBody>
      </p:sp>
      <p:sp>
        <p:nvSpPr>
          <p:cNvPr id="22" name="ZoneTexte 21"/>
          <p:cNvSpPr txBox="1"/>
          <p:nvPr/>
        </p:nvSpPr>
        <p:spPr>
          <a:xfrm>
            <a:off x="2051050" y="3573463"/>
            <a:ext cx="3025775" cy="64611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dirty="0">
                <a:latin typeface="Arial" pitchFamily="34" charset="0"/>
                <a:cs typeface="Arial" pitchFamily="34" charset="0"/>
              </a:rPr>
              <a:t>Informatique: 21 </a:t>
            </a:r>
            <a:r>
              <a:rPr lang="fr-FR" dirty="0">
                <a:latin typeface="Arial" pitchFamily="34" charset="0"/>
              </a:rPr>
              <a:t>personnes dont 15 ingénieurs</a:t>
            </a:r>
            <a:r>
              <a:rPr lang="fr-FR" dirty="0"/>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650" y="2276475"/>
            <a:ext cx="4432300" cy="4357688"/>
          </a:xfrm>
        </p:spPr>
        <p:txBody>
          <a:bodyPr rtlCol="0">
            <a:normAutofit fontScale="70000" lnSpcReduction="20000"/>
          </a:bodyPr>
          <a:lstStyle/>
          <a:p>
            <a:pPr marL="342900" lvl="1" indent="-342900" eaLnBrk="1" fontAlgn="auto" hangingPunct="1">
              <a:spcAft>
                <a:spcPts val="0"/>
              </a:spcAft>
              <a:defRPr/>
            </a:pPr>
            <a:r>
              <a:rPr lang="fr-FR" sz="3400" b="1" dirty="0" smtClean="0">
                <a:latin typeface="Arial Narrow" pitchFamily="34" charset="0"/>
              </a:rPr>
              <a:t>MUST,</a:t>
            </a:r>
            <a:r>
              <a:rPr lang="fr-FR" sz="3400" dirty="0" smtClean="0">
                <a:latin typeface="Arial Narrow" pitchFamily="34" charset="0"/>
              </a:rPr>
              <a:t> ferme d’analyse ouverte sur la GRILLE Européenne, offre des ressources de calcul et de stockage aux chercheurs du LAPP ainsi qu’aux laboratoires de l’Université de Savoie</a:t>
            </a:r>
          </a:p>
          <a:p>
            <a:pPr lvl="1">
              <a:buFont typeface="Arial" charset="0"/>
              <a:buChar char="–"/>
              <a:defRPr/>
            </a:pPr>
            <a:r>
              <a:rPr lang="fr-FR" sz="3400" b="1" dirty="0" smtClean="0">
                <a:solidFill>
                  <a:prstClr val="black"/>
                </a:solidFill>
                <a:latin typeface="Arial Narrow" pitchFamily="34" charset="0"/>
              </a:rPr>
              <a:t>1168 CPU </a:t>
            </a:r>
            <a:r>
              <a:rPr lang="fr-FR" sz="3400" dirty="0" smtClean="0">
                <a:solidFill>
                  <a:prstClr val="black"/>
                </a:solidFill>
                <a:latin typeface="Arial Narrow" pitchFamily="34" charset="0"/>
              </a:rPr>
              <a:t>(8 mille milliard d’opérations par seconde)</a:t>
            </a:r>
          </a:p>
          <a:p>
            <a:pPr lvl="1">
              <a:buFont typeface="Arial" charset="0"/>
              <a:buChar char="–"/>
              <a:defRPr/>
            </a:pPr>
            <a:r>
              <a:rPr lang="fr-FR" sz="3400" b="1" dirty="0" smtClean="0">
                <a:solidFill>
                  <a:prstClr val="black"/>
                </a:solidFill>
                <a:latin typeface="Arial Narrow" pitchFamily="34" charset="0"/>
              </a:rPr>
              <a:t>700 To de stockage </a:t>
            </a:r>
            <a:r>
              <a:rPr lang="fr-FR" sz="3400" dirty="0" smtClean="0">
                <a:solidFill>
                  <a:prstClr val="black"/>
                </a:solidFill>
                <a:latin typeface="Arial Narrow" pitchFamily="34" charset="0"/>
              </a:rPr>
              <a:t>(</a:t>
            </a:r>
            <a:r>
              <a:rPr lang="fr-FR" sz="3400" dirty="0" smtClean="0">
                <a:solidFill>
                  <a:prstClr val="black"/>
                </a:solidFill>
                <a:latin typeface="Arial Narrow" pitchFamily="34" charset="0"/>
                <a:sym typeface="Symbol"/>
              </a:rPr>
              <a:t></a:t>
            </a:r>
            <a:r>
              <a:rPr lang="fr-FR" sz="3400" dirty="0" smtClean="0">
                <a:solidFill>
                  <a:prstClr val="black"/>
                </a:solidFill>
                <a:latin typeface="Arial Narrow" pitchFamily="34" charset="0"/>
              </a:rPr>
              <a:t>140000 DVD de 5Giga)</a:t>
            </a:r>
            <a:endParaRPr lang="fr-FR" sz="3400" dirty="0">
              <a:latin typeface="Arial Narrow" pitchFamily="34" charset="0"/>
            </a:endParaRPr>
          </a:p>
          <a:p>
            <a:pPr marL="342900" lvl="1" indent="-342900" eaLnBrk="1" fontAlgn="auto" hangingPunct="1">
              <a:spcAft>
                <a:spcPts val="0"/>
              </a:spcAft>
              <a:defRPr/>
            </a:pPr>
            <a:r>
              <a:rPr lang="fr-FR" sz="3400" dirty="0" smtClean="0">
                <a:latin typeface="Arial Narrow" pitchFamily="34" charset="0"/>
              </a:rPr>
              <a:t>Le LAPP dispose également de connexions performantes vers Lyon (CC- IN2P3) et le CERN</a:t>
            </a:r>
          </a:p>
          <a:p>
            <a:pPr marL="342900" lvl="1" indent="-342900" eaLnBrk="1" fontAlgn="auto" hangingPunct="1">
              <a:spcAft>
                <a:spcPts val="0"/>
              </a:spcAft>
              <a:buFont typeface="Arial" pitchFamily="34" charset="0"/>
              <a:buChar char="•"/>
              <a:defRPr/>
            </a:pPr>
            <a:endParaRPr lang="fr-FR" sz="2000" dirty="0" smtClean="0"/>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Tours</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8F27CED5-2E2E-41E9-A75D-DA2698ABE3CA}" type="slidenum">
              <a:rPr lang="fr-FR">
                <a:solidFill>
                  <a:schemeClr val="tx1">
                    <a:tint val="75000"/>
                  </a:schemeClr>
                </a:solidFill>
              </a:rPr>
              <a:pPr>
                <a:defRPr/>
              </a:pPr>
              <a:t>9</a:t>
            </a:fld>
            <a:endParaRPr lang="fr-FR" dirty="0">
              <a:solidFill>
                <a:schemeClr val="tx1">
                  <a:tint val="75000"/>
                </a:schemeClr>
              </a:solidFill>
            </a:endParaRPr>
          </a:p>
        </p:txBody>
      </p:sp>
      <p:sp>
        <p:nvSpPr>
          <p:cNvPr id="14" name="Titre 1"/>
          <p:cNvSpPr txBox="1">
            <a:spLocks/>
          </p:cNvSpPr>
          <p:nvPr/>
        </p:nvSpPr>
        <p:spPr bwMode="auto">
          <a:xfrm>
            <a:off x="3000375" y="3571875"/>
            <a:ext cx="2500313" cy="571500"/>
          </a:xfrm>
          <a:prstGeom prst="rect">
            <a:avLst/>
          </a:prstGeom>
          <a:noFill/>
          <a:ln w="9525">
            <a:noFill/>
            <a:miter lim="800000"/>
            <a:headEnd/>
            <a:tailEnd/>
          </a:ln>
        </p:spPr>
        <p:txBody>
          <a:bodyPr anchor="ctr"/>
          <a:lstStyle/>
          <a:p>
            <a:pPr algn="ctr" eaLnBrk="0" hangingPunct="0">
              <a:defRPr/>
            </a:pPr>
            <a:endParaRPr lang="fr-FR" sz="4400" dirty="0">
              <a:solidFill>
                <a:srgbClr val="FF0000"/>
              </a:solidFill>
              <a:latin typeface="+mj-lt"/>
              <a:ea typeface="+mj-ea"/>
              <a:cs typeface="+mj-cs"/>
            </a:endParaRPr>
          </a:p>
        </p:txBody>
      </p:sp>
      <p:sp>
        <p:nvSpPr>
          <p:cNvPr id="12294" name="Titre 12"/>
          <p:cNvSpPr>
            <a:spLocks noGrp="1"/>
          </p:cNvSpPr>
          <p:nvPr>
            <p:ph type="title"/>
          </p:nvPr>
        </p:nvSpPr>
        <p:spPr>
          <a:xfrm>
            <a:off x="3132138" y="115888"/>
            <a:ext cx="4608512" cy="1143000"/>
          </a:xfrm>
        </p:spPr>
        <p:txBody>
          <a:bodyPr/>
          <a:lstStyle/>
          <a:p>
            <a:pPr eaLnBrk="1" hangingPunct="1"/>
            <a:r>
              <a:rPr lang="en-US" dirty="0" smtClean="0">
                <a:solidFill>
                  <a:schemeClr val="accent1"/>
                </a:solidFill>
                <a:latin typeface="Arial Narrow" pitchFamily="34" charset="0"/>
              </a:rPr>
              <a:t>Les </a:t>
            </a:r>
            <a:r>
              <a:rPr lang="en-US" dirty="0" err="1" smtClean="0">
                <a:solidFill>
                  <a:schemeClr val="accent1"/>
                </a:solidFill>
                <a:latin typeface="Arial Narrow" pitchFamily="34" charset="0"/>
              </a:rPr>
              <a:t>moyens</a:t>
            </a:r>
            <a:r>
              <a:rPr lang="en-US" dirty="0" smtClean="0">
                <a:solidFill>
                  <a:schemeClr val="accent1"/>
                </a:solidFill>
                <a:latin typeface="Arial Narrow" pitchFamily="34" charset="0"/>
              </a:rPr>
              <a:t> de </a:t>
            </a:r>
            <a:r>
              <a:rPr lang="en-US" dirty="0" err="1" smtClean="0">
                <a:solidFill>
                  <a:schemeClr val="accent1"/>
                </a:solidFill>
                <a:latin typeface="Arial Narrow" pitchFamily="34" charset="0"/>
              </a:rPr>
              <a:t>calcul</a:t>
            </a:r>
            <a:endParaRPr lang="fr-FR" dirty="0" smtClean="0">
              <a:solidFill>
                <a:schemeClr val="accent1"/>
              </a:solidFill>
              <a:latin typeface="Arial Narrow" pitchFamily="34" charset="0"/>
            </a:endParaRPr>
          </a:p>
        </p:txBody>
      </p:sp>
      <p:grpSp>
        <p:nvGrpSpPr>
          <p:cNvPr id="2" name="Groupe 15"/>
          <p:cNvGrpSpPr>
            <a:grpSpLocks/>
          </p:cNvGrpSpPr>
          <p:nvPr/>
        </p:nvGrpSpPr>
        <p:grpSpPr bwMode="auto">
          <a:xfrm>
            <a:off x="5500688" y="4000500"/>
            <a:ext cx="2513012" cy="2359025"/>
            <a:chOff x="971550" y="1125538"/>
            <a:chExt cx="5041900" cy="5134071"/>
          </a:xfrm>
        </p:grpSpPr>
        <p:sp>
          <p:nvSpPr>
            <p:cNvPr id="12302" name="Oval 4"/>
            <p:cNvSpPr>
              <a:spLocks noChangeArrowheads="1"/>
            </p:cNvSpPr>
            <p:nvPr/>
          </p:nvSpPr>
          <p:spPr bwMode="auto">
            <a:xfrm>
              <a:off x="971550" y="2276475"/>
              <a:ext cx="2952750" cy="2736850"/>
            </a:xfrm>
            <a:prstGeom prst="ellipse">
              <a:avLst/>
            </a:prstGeom>
            <a:solidFill>
              <a:schemeClr val="bg1"/>
            </a:solidFill>
            <a:ln w="127000">
              <a:solidFill>
                <a:srgbClr val="FF0000"/>
              </a:solidFill>
              <a:round/>
              <a:headEnd/>
              <a:tailEnd/>
            </a:ln>
          </p:spPr>
          <p:txBody>
            <a:bodyPr wrap="none" anchor="ctr"/>
            <a:lstStyle/>
            <a:p>
              <a:endParaRPr lang="fr-FR"/>
            </a:p>
          </p:txBody>
        </p:sp>
        <p:sp>
          <p:nvSpPr>
            <p:cNvPr id="12303" name="Line 5"/>
            <p:cNvSpPr>
              <a:spLocks noChangeShapeType="1"/>
            </p:cNvSpPr>
            <p:nvPr/>
          </p:nvSpPr>
          <p:spPr bwMode="auto">
            <a:xfrm flipV="1">
              <a:off x="2411413" y="1628775"/>
              <a:ext cx="0" cy="576263"/>
            </a:xfrm>
            <a:prstGeom prst="line">
              <a:avLst/>
            </a:prstGeom>
            <a:noFill/>
            <a:ln w="76200">
              <a:solidFill>
                <a:schemeClr val="tx1"/>
              </a:solidFill>
              <a:round/>
              <a:headEnd/>
              <a:tailEnd type="triangle" w="med" len="med"/>
            </a:ln>
          </p:spPr>
          <p:txBody>
            <a:bodyPr/>
            <a:lstStyle/>
            <a:p>
              <a:endParaRPr lang="fr-FR"/>
            </a:p>
          </p:txBody>
        </p:sp>
        <p:sp>
          <p:nvSpPr>
            <p:cNvPr id="12304" name="Oval 6"/>
            <p:cNvSpPr>
              <a:spLocks noChangeArrowheads="1"/>
            </p:cNvSpPr>
            <p:nvPr/>
          </p:nvSpPr>
          <p:spPr bwMode="auto">
            <a:xfrm>
              <a:off x="2411413" y="4868863"/>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5" name="Oval 7"/>
            <p:cNvSpPr>
              <a:spLocks noChangeArrowheads="1"/>
            </p:cNvSpPr>
            <p:nvPr/>
          </p:nvSpPr>
          <p:spPr bwMode="auto">
            <a:xfrm>
              <a:off x="3348038" y="249237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6" name="Oval 8"/>
            <p:cNvSpPr>
              <a:spLocks noChangeArrowheads="1"/>
            </p:cNvSpPr>
            <p:nvPr/>
          </p:nvSpPr>
          <p:spPr bwMode="auto">
            <a:xfrm>
              <a:off x="3779838" y="35004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7" name="Oval 9"/>
            <p:cNvSpPr>
              <a:spLocks noChangeArrowheads="1"/>
            </p:cNvSpPr>
            <p:nvPr/>
          </p:nvSpPr>
          <p:spPr bwMode="auto">
            <a:xfrm>
              <a:off x="3276600" y="458152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8" name="Oval 10"/>
            <p:cNvSpPr>
              <a:spLocks noChangeArrowheads="1"/>
            </p:cNvSpPr>
            <p:nvPr/>
          </p:nvSpPr>
          <p:spPr bwMode="auto">
            <a:xfrm>
              <a:off x="1187450" y="436562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9" name="Oval 11"/>
            <p:cNvSpPr>
              <a:spLocks noChangeArrowheads="1"/>
            </p:cNvSpPr>
            <p:nvPr/>
          </p:nvSpPr>
          <p:spPr bwMode="auto">
            <a:xfrm>
              <a:off x="2268538" y="2133600"/>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10" name="Line 12"/>
            <p:cNvSpPr>
              <a:spLocks noChangeShapeType="1"/>
            </p:cNvSpPr>
            <p:nvPr/>
          </p:nvSpPr>
          <p:spPr bwMode="auto">
            <a:xfrm>
              <a:off x="2484438" y="5013325"/>
              <a:ext cx="0" cy="647700"/>
            </a:xfrm>
            <a:prstGeom prst="line">
              <a:avLst/>
            </a:prstGeom>
            <a:noFill/>
            <a:ln w="76200">
              <a:solidFill>
                <a:schemeClr val="tx1"/>
              </a:solidFill>
              <a:round/>
              <a:headEnd/>
              <a:tailEnd type="triangle" w="med" len="med"/>
            </a:ln>
          </p:spPr>
          <p:txBody>
            <a:bodyPr/>
            <a:lstStyle/>
            <a:p>
              <a:endParaRPr lang="fr-FR"/>
            </a:p>
          </p:txBody>
        </p:sp>
        <p:sp>
          <p:nvSpPr>
            <p:cNvPr id="12311" name="Oval 13"/>
            <p:cNvSpPr>
              <a:spLocks noChangeArrowheads="1"/>
            </p:cNvSpPr>
            <p:nvPr/>
          </p:nvSpPr>
          <p:spPr bwMode="auto">
            <a:xfrm>
              <a:off x="1116013" y="270827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12" name="Text Box 14"/>
            <p:cNvSpPr txBox="1">
              <a:spLocks noChangeArrowheads="1"/>
            </p:cNvSpPr>
            <p:nvPr/>
          </p:nvSpPr>
          <p:spPr bwMode="auto">
            <a:xfrm>
              <a:off x="1835151" y="1125538"/>
              <a:ext cx="1647300" cy="670021"/>
            </a:xfrm>
            <a:prstGeom prst="rect">
              <a:avLst/>
            </a:prstGeom>
            <a:noFill/>
            <a:ln w="9525">
              <a:noFill/>
              <a:miter lim="800000"/>
              <a:headEnd/>
              <a:tailEnd/>
            </a:ln>
          </p:spPr>
          <p:txBody>
            <a:bodyPr wrap="none">
              <a:spAutoFit/>
            </a:bodyPr>
            <a:lstStyle/>
            <a:p>
              <a:r>
                <a:rPr lang="fr-FR" sz="1400">
                  <a:solidFill>
                    <a:srgbClr val="000099"/>
                  </a:solidFill>
                </a:rPr>
                <a:t>Renater</a:t>
              </a:r>
            </a:p>
          </p:txBody>
        </p:sp>
        <p:sp>
          <p:nvSpPr>
            <p:cNvPr id="12313" name="Text Box 15"/>
            <p:cNvSpPr txBox="1">
              <a:spLocks noChangeArrowheads="1"/>
            </p:cNvSpPr>
            <p:nvPr/>
          </p:nvSpPr>
          <p:spPr bwMode="auto">
            <a:xfrm>
              <a:off x="1835151" y="5589588"/>
              <a:ext cx="1647300" cy="670021"/>
            </a:xfrm>
            <a:prstGeom prst="rect">
              <a:avLst/>
            </a:prstGeom>
            <a:noFill/>
            <a:ln w="9525">
              <a:noFill/>
              <a:miter lim="800000"/>
              <a:headEnd/>
              <a:tailEnd/>
            </a:ln>
          </p:spPr>
          <p:txBody>
            <a:bodyPr wrap="none">
              <a:spAutoFit/>
            </a:bodyPr>
            <a:lstStyle/>
            <a:p>
              <a:r>
                <a:rPr lang="fr-FR" sz="1400">
                  <a:solidFill>
                    <a:srgbClr val="000099"/>
                  </a:solidFill>
                </a:rPr>
                <a:t>Renater</a:t>
              </a:r>
            </a:p>
          </p:txBody>
        </p:sp>
        <p:sp>
          <p:nvSpPr>
            <p:cNvPr id="12314" name="Text Box 16"/>
            <p:cNvSpPr txBox="1">
              <a:spLocks noChangeArrowheads="1"/>
            </p:cNvSpPr>
            <p:nvPr/>
          </p:nvSpPr>
          <p:spPr bwMode="auto">
            <a:xfrm>
              <a:off x="1763714" y="4581525"/>
              <a:ext cx="1846699" cy="670021"/>
            </a:xfrm>
            <a:prstGeom prst="rect">
              <a:avLst/>
            </a:prstGeom>
            <a:noFill/>
            <a:ln w="9525">
              <a:noFill/>
              <a:miter lim="800000"/>
              <a:headEnd/>
              <a:tailEnd/>
            </a:ln>
          </p:spPr>
          <p:txBody>
            <a:bodyPr wrap="none">
              <a:spAutoFit/>
            </a:bodyPr>
            <a:lstStyle/>
            <a:p>
              <a:r>
                <a:rPr lang="fr-FR" sz="1400">
                  <a:solidFill>
                    <a:srgbClr val="000099"/>
                  </a:solidFill>
                </a:rPr>
                <a:t>Grenoble</a:t>
              </a:r>
            </a:p>
          </p:txBody>
        </p:sp>
        <p:sp>
          <p:nvSpPr>
            <p:cNvPr id="12315" name="Text Box 17"/>
            <p:cNvSpPr txBox="1">
              <a:spLocks noChangeArrowheads="1"/>
            </p:cNvSpPr>
            <p:nvPr/>
          </p:nvSpPr>
          <p:spPr bwMode="auto">
            <a:xfrm>
              <a:off x="1979613" y="2349499"/>
              <a:ext cx="1135420" cy="670021"/>
            </a:xfrm>
            <a:prstGeom prst="rect">
              <a:avLst/>
            </a:prstGeom>
            <a:noFill/>
            <a:ln w="9525">
              <a:noFill/>
              <a:miter lim="800000"/>
              <a:headEnd/>
              <a:tailEnd/>
            </a:ln>
          </p:spPr>
          <p:txBody>
            <a:bodyPr wrap="none">
              <a:spAutoFit/>
            </a:bodyPr>
            <a:lstStyle/>
            <a:p>
              <a:r>
                <a:rPr lang="fr-FR" sz="1400">
                  <a:solidFill>
                    <a:srgbClr val="000099"/>
                  </a:solidFill>
                </a:rPr>
                <a:t>Lyon</a:t>
              </a:r>
            </a:p>
          </p:txBody>
        </p:sp>
        <p:sp>
          <p:nvSpPr>
            <p:cNvPr id="12316" name="Text Box 18"/>
            <p:cNvSpPr txBox="1">
              <a:spLocks noChangeArrowheads="1"/>
            </p:cNvSpPr>
            <p:nvPr/>
          </p:nvSpPr>
          <p:spPr bwMode="auto">
            <a:xfrm>
              <a:off x="2771775" y="3428999"/>
              <a:ext cx="1570113" cy="670021"/>
            </a:xfrm>
            <a:prstGeom prst="rect">
              <a:avLst/>
            </a:prstGeom>
            <a:noFill/>
            <a:ln w="9525">
              <a:noFill/>
              <a:miter lim="800000"/>
              <a:headEnd/>
              <a:tailEnd/>
            </a:ln>
          </p:spPr>
          <p:txBody>
            <a:bodyPr wrap="none">
              <a:spAutoFit/>
            </a:bodyPr>
            <a:lstStyle/>
            <a:p>
              <a:r>
                <a:rPr lang="fr-FR" sz="1400">
                  <a:solidFill>
                    <a:srgbClr val="000099"/>
                  </a:solidFill>
                </a:rPr>
                <a:t>Annecy</a:t>
              </a:r>
            </a:p>
          </p:txBody>
        </p:sp>
        <p:sp>
          <p:nvSpPr>
            <p:cNvPr id="12317" name="WordArt 19"/>
            <p:cNvSpPr>
              <a:spLocks noChangeArrowheads="1" noChangeShapeType="1" noTextEdit="1"/>
            </p:cNvSpPr>
            <p:nvPr/>
          </p:nvSpPr>
          <p:spPr bwMode="auto">
            <a:xfrm>
              <a:off x="5292725" y="3284538"/>
              <a:ext cx="720725" cy="658812"/>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Lapp</a:t>
              </a:r>
            </a:p>
          </p:txBody>
        </p:sp>
        <p:sp>
          <p:nvSpPr>
            <p:cNvPr id="12318" name="Line 22"/>
            <p:cNvSpPr>
              <a:spLocks noChangeShapeType="1"/>
            </p:cNvSpPr>
            <p:nvPr/>
          </p:nvSpPr>
          <p:spPr bwMode="auto">
            <a:xfrm flipH="1">
              <a:off x="3924300" y="3573463"/>
              <a:ext cx="1295400" cy="0"/>
            </a:xfrm>
            <a:prstGeom prst="line">
              <a:avLst/>
            </a:prstGeom>
            <a:noFill/>
            <a:ln w="127000">
              <a:solidFill>
                <a:srgbClr val="FF0000"/>
              </a:solidFill>
              <a:round/>
              <a:headEnd/>
              <a:tailEnd type="triangle" w="med" len="med"/>
            </a:ln>
          </p:spPr>
          <p:txBody>
            <a:bodyPr/>
            <a:lstStyle/>
            <a:p>
              <a:endParaRPr lang="fr-FR"/>
            </a:p>
          </p:txBody>
        </p:sp>
        <p:sp>
          <p:nvSpPr>
            <p:cNvPr id="12319" name="Text Box 27"/>
            <p:cNvSpPr txBox="1">
              <a:spLocks noChangeArrowheads="1"/>
            </p:cNvSpPr>
            <p:nvPr/>
          </p:nvSpPr>
          <p:spPr bwMode="auto">
            <a:xfrm>
              <a:off x="3851275" y="3860801"/>
              <a:ext cx="1730919" cy="1943058"/>
            </a:xfrm>
            <a:prstGeom prst="rect">
              <a:avLst/>
            </a:prstGeom>
            <a:noFill/>
            <a:ln w="9525">
              <a:noFill/>
              <a:miter lim="800000"/>
              <a:headEnd/>
              <a:tailEnd/>
            </a:ln>
          </p:spPr>
          <p:txBody>
            <a:bodyPr wrap="none">
              <a:spAutoFit/>
            </a:bodyPr>
            <a:lstStyle/>
            <a:p>
              <a:r>
                <a:rPr lang="fr-FR" sz="1400">
                  <a:solidFill>
                    <a:srgbClr val="000099"/>
                  </a:solidFill>
                </a:rPr>
                <a:t>Amplivia</a:t>
              </a:r>
            </a:p>
            <a:p>
              <a:r>
                <a:rPr lang="fr-FR" sz="1400">
                  <a:solidFill>
                    <a:srgbClr val="000099"/>
                  </a:solidFill>
                </a:rPr>
                <a:t>1 Gbit</a:t>
              </a:r>
            </a:p>
            <a:p>
              <a:endParaRPr lang="fr-FR" sz="2400" b="1">
                <a:solidFill>
                  <a:srgbClr val="FF0000"/>
                </a:solidFill>
              </a:endParaRPr>
            </a:p>
          </p:txBody>
        </p:sp>
        <p:pic>
          <p:nvPicPr>
            <p:cNvPr id="12320" name="Picture 29" descr="logo"/>
            <p:cNvPicPr>
              <a:picLocks noChangeAspect="1" noChangeArrowheads="1"/>
            </p:cNvPicPr>
            <p:nvPr/>
          </p:nvPicPr>
          <p:blipFill>
            <a:blip r:embed="rId3" cstate="print"/>
            <a:srcRect/>
            <a:stretch>
              <a:fillRect/>
            </a:stretch>
          </p:blipFill>
          <p:spPr bwMode="auto">
            <a:xfrm>
              <a:off x="1258888" y="2924175"/>
              <a:ext cx="1512887" cy="1290638"/>
            </a:xfrm>
            <a:prstGeom prst="rect">
              <a:avLst/>
            </a:prstGeom>
            <a:noFill/>
            <a:ln w="9525">
              <a:noFill/>
              <a:miter lim="800000"/>
              <a:headEnd/>
              <a:tailEnd/>
            </a:ln>
          </p:spPr>
        </p:pic>
      </p:grpSp>
      <p:pic>
        <p:nvPicPr>
          <p:cNvPr id="12296" name="Picture 2" descr="\\LAPPFILE2\informatique\MUST\Présentations\Photothèque_Must\Must_PhotoEnsemble.jpg"/>
          <p:cNvPicPr>
            <a:picLocks noChangeAspect="1" noChangeArrowheads="1"/>
          </p:cNvPicPr>
          <p:nvPr/>
        </p:nvPicPr>
        <p:blipFill>
          <a:blip r:embed="rId4" cstate="print"/>
          <a:srcRect/>
          <a:stretch>
            <a:fillRect/>
          </a:stretch>
        </p:blipFill>
        <p:spPr bwMode="auto">
          <a:xfrm>
            <a:off x="5795963" y="1196975"/>
            <a:ext cx="1871662" cy="2789238"/>
          </a:xfrm>
          <a:prstGeom prst="rect">
            <a:avLst/>
          </a:prstGeom>
          <a:noFill/>
          <a:ln w="9525">
            <a:noFill/>
            <a:miter lim="800000"/>
            <a:headEnd/>
            <a:tailEnd/>
          </a:ln>
        </p:spPr>
      </p:pic>
      <p:pic>
        <p:nvPicPr>
          <p:cNvPr id="12297" name="Picture 6" descr="j0399406"/>
          <p:cNvPicPr>
            <a:picLocks noChangeAspect="1" noChangeArrowheads="1"/>
          </p:cNvPicPr>
          <p:nvPr/>
        </p:nvPicPr>
        <p:blipFill>
          <a:blip r:embed="rId5" cstate="print"/>
          <a:srcRect/>
          <a:stretch>
            <a:fillRect/>
          </a:stretch>
        </p:blipFill>
        <p:spPr bwMode="auto">
          <a:xfrm>
            <a:off x="2381250" y="500063"/>
            <a:ext cx="560388" cy="398462"/>
          </a:xfrm>
          <a:prstGeom prst="rect">
            <a:avLst/>
          </a:prstGeom>
          <a:noFill/>
          <a:ln w="9525">
            <a:noFill/>
            <a:miter lim="800000"/>
            <a:headEnd/>
            <a:tailEnd/>
          </a:ln>
        </p:spPr>
      </p:pic>
      <p:pic>
        <p:nvPicPr>
          <p:cNvPr id="12298" name="Picture 3" descr="\\LAPPFILE2\informatique\MUST\Logos\LogoMUST.jpg"/>
          <p:cNvPicPr>
            <a:picLocks noChangeAspect="1" noChangeArrowheads="1"/>
          </p:cNvPicPr>
          <p:nvPr/>
        </p:nvPicPr>
        <p:blipFill>
          <a:blip r:embed="rId6" cstate="print"/>
          <a:srcRect/>
          <a:stretch>
            <a:fillRect/>
          </a:stretch>
        </p:blipFill>
        <p:spPr bwMode="auto">
          <a:xfrm>
            <a:off x="827088" y="260350"/>
            <a:ext cx="1143000" cy="1657350"/>
          </a:xfrm>
          <a:prstGeom prst="rect">
            <a:avLst/>
          </a:prstGeom>
          <a:noFill/>
          <a:ln w="9525">
            <a:noFill/>
            <a:miter lim="800000"/>
            <a:headEnd/>
            <a:tailEnd/>
          </a:ln>
        </p:spPr>
      </p:pic>
      <p:pic>
        <p:nvPicPr>
          <p:cNvPr id="12299" name="Picture 4" descr="\\LAPPFILE2\informatique\MUST\Logos\EGEE_blue.jpg"/>
          <p:cNvPicPr>
            <a:picLocks noChangeAspect="1" noChangeArrowheads="1"/>
          </p:cNvPicPr>
          <p:nvPr/>
        </p:nvPicPr>
        <p:blipFill>
          <a:blip r:embed="rId7" cstate="print"/>
          <a:srcRect/>
          <a:stretch>
            <a:fillRect/>
          </a:stretch>
        </p:blipFill>
        <p:spPr bwMode="auto">
          <a:xfrm>
            <a:off x="1871663" y="627063"/>
            <a:ext cx="847725" cy="565150"/>
          </a:xfrm>
          <a:prstGeom prst="rect">
            <a:avLst/>
          </a:prstGeom>
          <a:noFill/>
          <a:ln w="9525">
            <a:noFill/>
            <a:miter lim="800000"/>
            <a:headEnd/>
            <a:tailEnd/>
          </a:ln>
        </p:spPr>
      </p:pic>
      <p:pic>
        <p:nvPicPr>
          <p:cNvPr id="12300" name="Picture 5" descr="\\LAPPFILE2\informatique\MUST\Logos\LCGlogo.jpg"/>
          <p:cNvPicPr>
            <a:picLocks noChangeAspect="1" noChangeArrowheads="1"/>
          </p:cNvPicPr>
          <p:nvPr/>
        </p:nvPicPr>
        <p:blipFill>
          <a:blip r:embed="rId8" cstate="print"/>
          <a:srcRect/>
          <a:stretch>
            <a:fillRect/>
          </a:stretch>
        </p:blipFill>
        <p:spPr bwMode="auto">
          <a:xfrm>
            <a:off x="1854200" y="1216025"/>
            <a:ext cx="693738" cy="693738"/>
          </a:xfrm>
          <a:prstGeom prst="rect">
            <a:avLst/>
          </a:prstGeom>
          <a:noFill/>
          <a:ln w="9525">
            <a:noFill/>
            <a:miter lim="800000"/>
            <a:headEnd/>
            <a:tailEnd/>
          </a:ln>
        </p:spPr>
      </p:pic>
      <p:sp>
        <p:nvSpPr>
          <p:cNvPr id="32" name="Espace réservé de la date 31"/>
          <p:cNvSpPr>
            <a:spLocks noGrp="1"/>
          </p:cNvSpPr>
          <p:nvPr>
            <p:ph type="dt" sz="quarter" idx="10"/>
          </p:nvPr>
        </p:nvSpPr>
        <p:spPr/>
        <p:txBody>
          <a:bodyPr/>
          <a:lstStyle/>
          <a:p>
            <a:pPr>
              <a:defRPr/>
            </a:pPr>
            <a:r>
              <a:rPr lang="fr-FR" b="1" smtClean="0">
                <a:solidFill>
                  <a:srgbClr val="00B0F0"/>
                </a:solidFill>
              </a:rPr>
              <a:t>22/03/2013</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4007</TotalTime>
  <Words>3192</Words>
  <Application>Microsoft Office PowerPoint</Application>
  <PresentationFormat>Affichage à l'écran (4:3)</PresentationFormat>
  <Paragraphs>412</Paragraphs>
  <Slides>35</Slides>
  <Notes>17</Notes>
  <HiddenSlides>0</HiddenSlides>
  <MMClips>0</MMClips>
  <ScaleCrop>false</ScaleCrop>
  <HeadingPairs>
    <vt:vector size="8" baseType="variant">
      <vt:variant>
        <vt:lpstr>Polices utilisées</vt:lpstr>
      </vt:variant>
      <vt:variant>
        <vt:i4>19</vt:i4>
      </vt:variant>
      <vt:variant>
        <vt:lpstr>Thème</vt:lpstr>
      </vt:variant>
      <vt:variant>
        <vt:i4>2</vt:i4>
      </vt:variant>
      <vt:variant>
        <vt:lpstr>Serveurs OLE incorporés</vt:lpstr>
      </vt:variant>
      <vt:variant>
        <vt:i4>1</vt:i4>
      </vt:variant>
      <vt:variant>
        <vt:lpstr>Titres des diapositives</vt:lpstr>
      </vt:variant>
      <vt:variant>
        <vt:i4>35</vt:i4>
      </vt:variant>
    </vt:vector>
  </HeadingPairs>
  <TitlesOfParts>
    <vt:vector size="57" baseType="lpstr">
      <vt:lpstr>Arial</vt:lpstr>
      <vt:lpstr>Arial Narrow</vt:lpstr>
      <vt:lpstr>Calibri</vt:lpstr>
      <vt:lpstr>Symbol</vt:lpstr>
      <vt:lpstr>Impact</vt:lpstr>
      <vt:lpstr>Wingdings</vt:lpstr>
      <vt:lpstr>Times New Roman</vt:lpstr>
      <vt:lpstr>Gill Sans Light</vt:lpstr>
      <vt:lpstr>Gill Sans</vt:lpstr>
      <vt:lpstr>Estrangelo Edessa</vt:lpstr>
      <vt:lpstr>KaiTi</vt:lpstr>
      <vt:lpstr>Arial Unicode MS</vt:lpstr>
      <vt:lpstr>Comic Sans MS</vt:lpstr>
      <vt:lpstr>Wingdings 3</vt:lpstr>
      <vt:lpstr>Footlight MT Light</vt:lpstr>
      <vt:lpstr>Times</vt:lpstr>
      <vt:lpstr>Times New Roman Bar</vt:lpstr>
      <vt:lpstr>StarSymbol</vt:lpstr>
      <vt:lpstr>DejaVu Sans</vt:lpstr>
      <vt:lpstr>Conception personnalisée</vt:lpstr>
      <vt:lpstr>1_Conception personnalisée</vt:lpstr>
      <vt:lpstr>Équation</vt:lpstr>
      <vt:lpstr>Laboratoire d’Annecy-le-Vieux de Physique des particules laboratoire du CNRS/IN2P3 (depuis 1976) et de l’Université de Savoie (depuis 1995)</vt:lpstr>
      <vt:lpstr>Diapositive 2</vt:lpstr>
      <vt:lpstr>Diapositive 3</vt:lpstr>
      <vt:lpstr>Le LAPP est un laboratoire de recherche de physique fondamentale</vt:lpstr>
      <vt:lpstr>Historique</vt:lpstr>
      <vt:lpstr>Evolution</vt:lpstr>
      <vt:lpstr>Des physiciens expérimentateurs…</vt:lpstr>
      <vt:lpstr>Les services Techniques</vt:lpstr>
      <vt:lpstr>Les moyens de calcul</vt:lpstr>
      <vt:lpstr>La physique théorique</vt:lpstr>
      <vt:lpstr>Chiffres clés</vt:lpstr>
      <vt:lpstr>Diapositive 12</vt:lpstr>
      <vt:lpstr>le modèle standard </vt:lpstr>
      <vt:lpstr>Quarks et hadrons </vt:lpstr>
      <vt:lpstr>Particules et antiparticules</vt:lpstr>
      <vt:lpstr>On a donc plutôt ça!</vt:lpstr>
      <vt:lpstr>Les limites de la théorie </vt:lpstr>
      <vt:lpstr>Le problème de la matière noire</vt:lpstr>
      <vt:lpstr>Accélérateurs et expériences: Retour à des choses plus simples…</vt:lpstr>
      <vt:lpstr>La découverte des mésons</vt:lpstr>
      <vt:lpstr>Diapositive 21</vt:lpstr>
      <vt:lpstr>Accélérateurs de particules (CERN)</vt:lpstr>
      <vt:lpstr>le LHC</vt:lpstr>
      <vt:lpstr>le LHC (2)</vt:lpstr>
      <vt:lpstr>Diapositive 25</vt:lpstr>
      <vt:lpstr>Diapositive 26</vt:lpstr>
      <vt:lpstr>les expériences du laboratoire</vt:lpstr>
      <vt:lpstr>le détecteur ATLAS au LHC</vt:lpstr>
      <vt:lpstr>Expérience LHCb</vt:lpstr>
      <vt:lpstr>Les neutrinos: expérience OPERA</vt:lpstr>
      <vt:lpstr>Diapositive 31</vt:lpstr>
      <vt:lpstr>Diapositive 32</vt:lpstr>
      <vt:lpstr>L'expérience AMS  sur la station spatiale!</vt:lpstr>
      <vt:lpstr>Diapositive 34</vt:lpstr>
      <vt:lpstr>L'expérience VIRGO</vt:lpstr>
    </vt:vector>
  </TitlesOfParts>
  <Company>CNRS IN2P3 LAPP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orand</dc:creator>
  <cp:lastModifiedBy>lees</cp:lastModifiedBy>
  <cp:revision>278</cp:revision>
  <dcterms:created xsi:type="dcterms:W3CDTF">2007-11-12T09:58:39Z</dcterms:created>
  <dcterms:modified xsi:type="dcterms:W3CDTF">2013-03-21T17:52:04Z</dcterms:modified>
</cp:coreProperties>
</file>