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24" r:id="rId2"/>
    <p:sldMasterId id="2147483712" r:id="rId3"/>
    <p:sldMasterId id="214748370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300" r:id="rId7"/>
    <p:sldId id="301" r:id="rId8"/>
    <p:sldId id="302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99" r:id="rId17"/>
    <p:sldId id="311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8D8D8"/>
    <a:srgbClr val="F3F3F3"/>
    <a:srgbClr val="E7E7E7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2" autoAdjust="0"/>
    <p:restoredTop sz="91453" autoAdjust="0"/>
  </p:normalViewPr>
  <p:slideViewPr>
    <p:cSldViewPr>
      <p:cViewPr varScale="1">
        <p:scale>
          <a:sx n="70" d="100"/>
          <a:sy n="70" d="100"/>
        </p:scale>
        <p:origin x="-7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1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CF7BF-611B-498F-9D78-7F557BEA39F2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A479A-64A6-4469-9B5D-4A7528F93CC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41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4FF74A4-C850-48EE-AE6C-D1DE812124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19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F74A4-C850-48EE-AE6C-D1DE8121243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DEA7-4DDA-4E2D-9850-F716C6DADE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4A387-83A3-4C0D-911B-DC8BABD7CB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2324C-CA3A-40A4-B01F-B06D3901DF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61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0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79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99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125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420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10 juin 2009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A13F-CB79-4F73-8708-AD4CE9C6AA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4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769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82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36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10 juin 2009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6C36-BB4F-4CD1-93A7-C1144F2745A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58674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/>
              <a:t>Modifiez le titre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4419600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3581400"/>
            <a:ext cx="2187575" cy="423863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fr-FR" kern="1200" smtClean="0">
                <a:latin typeface="Arial" charset="0"/>
                <a:ea typeface="+mn-ea"/>
                <a:cs typeface="+mn-cs"/>
              </a:rPr>
              <a:t>18 mars 2009</a:t>
            </a:r>
            <a:endParaRPr lang="fr-FR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8B34E286-C1B5-4970-B54D-0A6C16BF2D16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6F15BB7E-C483-4E30-ACC7-A70C896CE9DD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41F7BC56-6ABB-4F4E-ADD0-94FD10ED8C77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0ACE32B2-80D6-404E-A8D2-6A4AF2C0355B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1895-4128-42C9-A956-880E39E2942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FFFF"/>
                </a:solidFill>
                <a:latin typeface="Arial" charset="0"/>
              </a:rPr>
              <a:t>10 juin 2009</a:t>
            </a:r>
            <a:endParaRPr lang="fr-FR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114A75F2-6E61-4E64-A1E6-32B152DA5FD9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36E3D779-91C2-4EA0-AB95-A4DA9C875228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3AB4FC5C-3AEC-47F1-AB4C-87A84CC105E8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6DDEA3A5-C76D-46D6-AE92-A5C7CC67FA2C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B16B6C0A-9891-4420-8464-9B9B529EEB8C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sz="1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sz="1200" b="1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9A790B91-A757-4E66-B461-CB14A0F0E7CE}" type="slidenum">
              <a:rPr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sz="1200" b="1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10 juin 2009</a:t>
            </a:r>
            <a:endParaRPr lang="en-US" dirty="0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A1F0-3DFC-4AC8-A604-B3C1EFF12F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E50C-C9FD-4FBC-960D-0A66F59407E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5E25-6112-4D1F-84FE-B806A9F8BB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F469F-208D-42F5-954F-655E872E3C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18 mars 2009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7460-524E-41A0-97F2-7FBFADB14EF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23 juin 2013</a:t>
            </a:r>
            <a:endParaRPr lang="en-US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A22D08E-C7D8-47C3-8712-0BA2E32420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A6E9-AEAF-4908-8BE2-B23B120571F1}" type="datetimeFigureOut">
              <a:rPr lang="fr-FR" smtClean="0"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7C0A1-0991-4572-AB57-149895F322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50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E13B5-8F91-47FE-BBCB-DB60AD42B52E}" type="datetimeFigureOut">
              <a:rPr lang="fr-FR" smtClean="0"/>
              <a:pPr/>
              <a:t>01/07/2013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E9A0F-0522-44F3-AC7D-3505FC8C69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63" y="6597650"/>
            <a:ext cx="249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ffectLst/>
              </a:defRPr>
            </a:lvl1pPr>
          </a:lstStyle>
          <a:p>
            <a:pPr rtl="0" fontAlgn="base">
              <a:spcBef>
                <a:spcPct val="50000"/>
              </a:spcBef>
              <a:spcAft>
                <a:spcPct val="0"/>
              </a:spcAft>
            </a:pPr>
            <a:r>
              <a:rPr lang="fr-FR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18 mars 2009</a:t>
            </a:r>
            <a:endParaRPr lang="fr-FR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64313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effectLst/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kern="120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976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effectLst/>
              </a:defRPr>
            </a:lvl1pPr>
          </a:lstStyle>
          <a:p>
            <a:pPr rtl="0" fontAlgn="base">
              <a:spcBef>
                <a:spcPct val="50000"/>
              </a:spcBef>
              <a:spcAft>
                <a:spcPct val="0"/>
              </a:spcAft>
            </a:pPr>
            <a:fld id="{F60325C8-A24B-4D5F-81EB-30E82D91ED7B}" type="slidenum">
              <a: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50000"/>
                </a:spcBef>
                <a:spcAft>
                  <a:spcPct val="0"/>
                </a:spcAft>
              </a:pPr>
              <a:t>‹N°›</a:t>
            </a:fld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143240" y="4000504"/>
            <a:ext cx="6215106" cy="571504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dirty="0" smtClean="0"/>
              <a:t>   </a:t>
            </a:r>
            <a:r>
              <a:rPr lang="fr-FR" sz="2800" dirty="0" smtClean="0"/>
              <a:t>Centre de Calcul de l'IN2P3</a:t>
            </a:r>
            <a:endParaRPr lang="fr-FR" sz="2800" dirty="0"/>
          </a:p>
        </p:txBody>
      </p:sp>
      <p:pic>
        <p:nvPicPr>
          <p:cNvPr id="5" name="Picture 8" descr="CC_retou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083175"/>
            <a:ext cx="3240088" cy="1774825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14282" y="3929066"/>
            <a:ext cx="2428892" cy="457200"/>
          </a:xfrm>
        </p:spPr>
        <p:txBody>
          <a:bodyPr/>
          <a:lstStyle/>
          <a:p>
            <a:pPr>
              <a:defRPr/>
            </a:pPr>
            <a:r>
              <a:rPr lang="fr-FR" dirty="0"/>
              <a:t>2</a:t>
            </a:r>
            <a:r>
              <a:rPr lang="fr-FR" dirty="0" smtClean="0"/>
              <a:t> juillet 2013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357686" y="64886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Pierre Larrieu</a:t>
            </a:r>
            <a:endParaRPr lang="fr-FR" sz="1800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500430" y="4786322"/>
            <a:ext cx="5857916" cy="642942"/>
          </a:xfrm>
        </p:spPr>
        <p:txBody>
          <a:bodyPr/>
          <a:lstStyle/>
          <a:p>
            <a:r>
              <a:rPr lang="fr-FR" sz="3600" b="1" dirty="0" smtClean="0"/>
              <a:t>Projet PCA</a:t>
            </a:r>
            <a:endParaRPr lang="fr-FR" sz="3600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Menaces et </a:t>
            </a:r>
            <a:r>
              <a:rPr lang="fr-FR" dirty="0" smtClean="0"/>
              <a:t>conséquences (3)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424157"/>
              </p:ext>
            </p:extLst>
          </p:nvPr>
        </p:nvGraphicFramePr>
        <p:xfrm>
          <a:off x="467544" y="1772816"/>
          <a:ext cx="7488833" cy="4330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224136"/>
                <a:gridCol w="4752529"/>
              </a:tblGrid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Perte de ressource d’infrastructure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8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Pb alimentation électrique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Ligne 6 MW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Secours garanti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On bascule sur le secours garanti à 2MW. Situation confortable tant que les puissances restent au niveau 2013 i.e. 1,5MW environ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Ne fonctionne pas après basculement : mais que fait ErDF !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On bascule sur le GE, qui ne distribuera que les services critiques. Sinon le CC est dans le noir complet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</a:tr>
              <a:tr h="374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Pb lignes réseau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Entrées de fibres en 2 </a:t>
                      </a:r>
                      <a:r>
                        <a:rPr lang="fr-FR" sz="1100" dirty="0" smtClean="0">
                          <a:effectLst/>
                        </a:rPr>
                        <a:t>points </a:t>
                      </a:r>
                      <a:r>
                        <a:rPr lang="fr-FR" sz="1100" dirty="0">
                          <a:effectLst/>
                        </a:rPr>
                        <a:t>du bâtiment permettent de fonctionner en mode dégradé. </a:t>
                      </a:r>
                      <a:endParaRPr lang="fr-FR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</a:tr>
              <a:tr h="168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Pb climatisation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VILL1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VILL2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Le système de </a:t>
                      </a:r>
                      <a:r>
                        <a:rPr lang="fr-FR" sz="1100" dirty="0" smtClean="0">
                          <a:effectLst/>
                        </a:rPr>
                        <a:t>climatisation </a:t>
                      </a:r>
                      <a:r>
                        <a:rPr lang="fr-FR" sz="1100" dirty="0">
                          <a:effectLst/>
                        </a:rPr>
                        <a:t>de VILL1 est indépendant de celui de VILL2. Une redondance des GF existe. Il faudra néanmoins envisager d’arrêter certains services : stockage GPFS, </a:t>
                      </a:r>
                      <a:r>
                        <a:rPr lang="fr-FR" sz="1100" dirty="0" err="1" smtClean="0">
                          <a:effectLst/>
                        </a:rPr>
                        <a:t>Dcache</a:t>
                      </a:r>
                      <a:r>
                        <a:rPr lang="fr-FR" sz="1100" dirty="0" smtClean="0">
                          <a:effectLst/>
                        </a:rPr>
                        <a:t>,</a:t>
                      </a:r>
                      <a:r>
                        <a:rPr lang="fr-FR" sz="1100" baseline="0" dirty="0" smtClean="0">
                          <a:effectLst/>
                        </a:rPr>
                        <a:t> HPSS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Même indépendance vis-à-vis de VILL1. La montée en température peut être assez rapide. Arrêt des serveurs nécessaire dans l’heure suivante selon les conditions climatiques 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5" marR="6653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41491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Menaces et conséquences </a:t>
            </a:r>
            <a:r>
              <a:rPr lang="fr-FR" dirty="0" smtClean="0"/>
              <a:t>(4)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04275"/>
              </p:ext>
            </p:extLst>
          </p:nvPr>
        </p:nvGraphicFramePr>
        <p:xfrm>
          <a:off x="899593" y="2348881"/>
          <a:ext cx="7272806" cy="281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804"/>
                <a:gridCol w="867648"/>
                <a:gridCol w="4354354"/>
              </a:tblGrid>
              <a:tr h="432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Problème technique  SI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1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Pannes matérielles critiques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Routeur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Robot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Echange standard en H+2 des sous-ensembles défectueux. Si le fond de panier est défaillant, le GTR peut dépasser la journée. Accês aux services du CC impossible.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Intervention H+2 si gravité 1 Oracle. Dégradation des services possible si panne sur contrôle robot 1. Vérifier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Pannes logicielles majeures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Probabilité </a:t>
                      </a:r>
                      <a:r>
                        <a:rPr lang="fr-FR" sz="1100" baseline="0" dirty="0" smtClean="0">
                          <a:effectLst/>
                        </a:rPr>
                        <a:t> ~ 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4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Corruption de données (DB)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Corruption données sur baie </a:t>
                      </a:r>
                      <a:r>
                        <a:rPr lang="fr-FR" sz="1100" dirty="0" err="1">
                          <a:effectLst/>
                        </a:rPr>
                        <a:t>Pillar</a:t>
                      </a:r>
                      <a:r>
                        <a:rPr lang="fr-FR" sz="1100" dirty="0">
                          <a:effectLst/>
                        </a:rPr>
                        <a:t>. Remontées sauvegarde sous un délai à préciser.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162468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Menaces et </a:t>
            </a:r>
            <a:r>
              <a:rPr lang="fr-FR" dirty="0" smtClean="0"/>
              <a:t>conséquences </a:t>
            </a:r>
            <a:r>
              <a:rPr lang="fr-FR" dirty="0" smtClean="0"/>
              <a:t>(5)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455143"/>
              </p:ext>
            </p:extLst>
          </p:nvPr>
        </p:nvGraphicFramePr>
        <p:xfrm>
          <a:off x="397109" y="1377439"/>
          <a:ext cx="8712968" cy="5096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806"/>
                <a:gridCol w="1191517"/>
                <a:gridCol w="5808645"/>
              </a:tblGrid>
              <a:tr h="37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Origine humaine non malveillante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 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Fausse manip critiques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VILL1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VILL2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Etude de cas à effectuer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93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Grève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&lt;50</a:t>
                      </a:r>
                      <a:r>
                        <a:rPr lang="en-US" sz="1100" baseline="0" dirty="0">
                          <a:effectLst/>
                        </a:rPr>
                        <a:t>% personnel</a:t>
                      </a:r>
                      <a:endParaRPr lang="fr-FR" sz="11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 </a:t>
                      </a:r>
                      <a:endParaRPr lang="fr-FR" sz="11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 </a:t>
                      </a:r>
                      <a:endParaRPr lang="fr-FR" sz="11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&gt;50% personnel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Situation similaire à une période de congés d’été – Durée excédant quelques semaines peu probable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Situation possible dans des conditions économiques exceptionnelles (Grèce) </a:t>
                      </a:r>
                      <a:endParaRPr lang="fr-FR" sz="1100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effectLst/>
                        </a:rPr>
                        <a:t> 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854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Pandémie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&lt;60% </a:t>
                      </a:r>
                      <a:r>
                        <a:rPr lang="fr-FR" sz="1100" baseline="0" dirty="0" err="1">
                          <a:effectLst/>
                        </a:rPr>
                        <a:t>pe</a:t>
                      </a:r>
                      <a:r>
                        <a:rPr lang="en-US" sz="1100" baseline="0" dirty="0" err="1">
                          <a:effectLst/>
                        </a:rPr>
                        <a:t>rsonnel</a:t>
                      </a:r>
                      <a:endParaRPr lang="fr-FR" sz="11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 </a:t>
                      </a:r>
                      <a:endParaRPr lang="fr-FR" sz="11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 </a:t>
                      </a:r>
                      <a:endParaRPr lang="fr-FR" sz="1100" baseline="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>
                          <a:effectLst/>
                        </a:rPr>
                        <a:t>&gt;60% personnel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Situation similaire à une période de congés d’été à la différence qu’une intervention ponctuelle des personnels absents bien que joignables est inenvisageable.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Compétences très réduites. Pas de ressource humaine supplémentaire disponible. Tout incident additionnel extrêmement difficile à gérer 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84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 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 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 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87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Intrusions/malveillance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Vol d’équipements critiques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Peu probable de voir disparaitre </a:t>
                      </a:r>
                      <a:r>
                        <a:rPr lang="fr-FR" sz="1100" baseline="0" dirty="0" err="1">
                          <a:effectLst/>
                        </a:rPr>
                        <a:t>ccpn</a:t>
                      </a:r>
                      <a:r>
                        <a:rPr lang="fr-FR" sz="1100" baseline="0" dirty="0">
                          <a:effectLst/>
                        </a:rPr>
                        <a:t>-inter, </a:t>
                      </a:r>
                      <a:r>
                        <a:rPr lang="fr-FR" sz="1100" baseline="0" dirty="0" err="1">
                          <a:effectLst/>
                        </a:rPr>
                        <a:t>ccpn</a:t>
                      </a:r>
                      <a:r>
                        <a:rPr lang="fr-FR" sz="1100" baseline="0" dirty="0">
                          <a:effectLst/>
                        </a:rPr>
                        <a:t>-cora ou le robot. 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561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>
                          <a:effectLst/>
                        </a:rPr>
                        <a:t>Attaque informatique: deni  de service, intrusion</a:t>
                      </a:r>
                      <a:endParaRPr lang="fr-FR" sz="11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Ralentissement/Blocage des services courants. Atteinte à l’image du CC. Collecte des traces. Durée d’interruption des services difficile à estimer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12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Sabotage de matériel ou de l’infrastructure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VILL1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 </a:t>
                      </a:r>
                      <a:r>
                        <a:rPr lang="fr-FR" sz="1100" baseline="0" dirty="0" smtClean="0">
                          <a:effectLst/>
                        </a:rPr>
                        <a:t>VILL2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Les routeurs et le robot sont critiques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L’ensemble des fibres entrant dans le CC via VILL1 sont critiques. Néanmoins, la probabilité est faible mais non nulle pour que les 2 entrées fibres : nord et sud-est soient impactées.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Baie </a:t>
                      </a:r>
                      <a:r>
                        <a:rPr lang="fr-FR" sz="1100" baseline="0" dirty="0" err="1">
                          <a:effectLst/>
                        </a:rPr>
                        <a:t>Pillar</a:t>
                      </a:r>
                      <a:r>
                        <a:rPr lang="fr-FR" sz="1100" baseline="0" dirty="0">
                          <a:effectLst/>
                        </a:rPr>
                        <a:t> : perte d’accès grande partie DB. Services majeurs indisponibles.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aseline="0" dirty="0">
                          <a:effectLst/>
                        </a:rPr>
                        <a:t>L’impact est économique, non pas technique</a:t>
                      </a:r>
                      <a:endParaRPr lang="fr-FR" sz="11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382274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trame PCA pandémie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008" y="1556792"/>
            <a:ext cx="8928992" cy="4556720"/>
          </a:xfrm>
        </p:spPr>
        <p:txBody>
          <a:bodyPr/>
          <a:lstStyle/>
          <a:p>
            <a:r>
              <a:rPr lang="fr-FR" sz="1800" dirty="0" smtClean="0"/>
              <a:t>Point de départ : liste des missions du CC</a:t>
            </a:r>
          </a:p>
          <a:p>
            <a:r>
              <a:rPr lang="fr-FR" sz="1800" dirty="0" smtClean="0"/>
              <a:t>Hiérarchisation des missions pouvant être assurées en toutes circonstances</a:t>
            </a:r>
          </a:p>
          <a:p>
            <a:r>
              <a:rPr lang="fr-FR" sz="1800" dirty="0" smtClean="0"/>
              <a:t>Identification ressources matérielles/humaines nécessaires à la continuité d’activité</a:t>
            </a:r>
          </a:p>
          <a:p>
            <a:r>
              <a:rPr lang="fr-FR" sz="1800" dirty="0" smtClean="0"/>
              <a:t>Etablissement d’un état des effectifs (au regard des missions prioritaires, possibilité de télétravail, poste en situation dégradé, suppléances et renforcements possibles)</a:t>
            </a:r>
          </a:p>
          <a:p>
            <a:r>
              <a:rPr lang="fr-FR" sz="1800" dirty="0" smtClean="0"/>
              <a:t>Méthodes et moyens de protection des personnels (qui est le + exposé ?)</a:t>
            </a:r>
          </a:p>
          <a:p>
            <a:r>
              <a:rPr lang="fr-FR" sz="1800" dirty="0" smtClean="0"/>
              <a:t>Organisation pour le maintien de l’activité (fournisseurs alternatifs, stocks en sus, transports alternatifs, réorganisation de la méthode de travail : télétravail, horaires, </a:t>
            </a:r>
            <a:r>
              <a:rPr lang="fr-FR" sz="1800" dirty="0" smtClean="0"/>
              <a:t>mesures </a:t>
            </a:r>
            <a:r>
              <a:rPr lang="fr-FR" sz="1800" dirty="0" smtClean="0"/>
              <a:t>visant à limiter la contagion, etc…)</a:t>
            </a:r>
          </a:p>
          <a:p>
            <a:r>
              <a:rPr lang="fr-FR" sz="1800" dirty="0" smtClean="0"/>
              <a:t>Acquisition préalable (produits d’hygiène) et validation du matériel nécessaire au télétravailleur</a:t>
            </a:r>
          </a:p>
          <a:p>
            <a:r>
              <a:rPr lang="fr-FR" sz="1800" dirty="0" smtClean="0"/>
              <a:t>Tests de réalisation</a:t>
            </a:r>
          </a:p>
          <a:p>
            <a:pPr lvl="1"/>
            <a:r>
              <a:rPr lang="fr-FR" sz="1400" dirty="0" smtClean="0"/>
              <a:t>Retour d’expérience et ajustement du dispositif</a:t>
            </a:r>
          </a:p>
          <a:p>
            <a:pPr lvl="1"/>
            <a:r>
              <a:rPr lang="fr-FR" sz="1400" dirty="0" smtClean="0"/>
              <a:t>Retour à la normale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23038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PCA au CC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6832"/>
            <a:ext cx="8587680" cy="3384376"/>
          </a:xfrm>
        </p:spPr>
        <p:txBody>
          <a:bodyPr/>
          <a:lstStyle/>
          <a:p>
            <a:r>
              <a:rPr lang="fr-FR" sz="2800" dirty="0" smtClean="0"/>
              <a:t>Une</a:t>
            </a:r>
            <a:r>
              <a:rPr lang="fr-FR" sz="2800" dirty="0" smtClean="0"/>
              <a:t> </a:t>
            </a:r>
            <a:r>
              <a:rPr lang="fr-FR" sz="2800" dirty="0" smtClean="0"/>
              <a:t>trame est existe</a:t>
            </a:r>
          </a:p>
          <a:p>
            <a:r>
              <a:rPr lang="fr-FR" sz="2800" dirty="0" smtClean="0"/>
              <a:t>Mise en place d’un groupe de validation</a:t>
            </a:r>
          </a:p>
          <a:p>
            <a:r>
              <a:rPr lang="fr-FR" sz="2800" dirty="0" smtClean="0"/>
              <a:t>Rédaction détaillée</a:t>
            </a:r>
          </a:p>
          <a:p>
            <a:r>
              <a:rPr lang="fr-FR" sz="2800" dirty="0" smtClean="0"/>
              <a:t>Tests </a:t>
            </a:r>
            <a:r>
              <a:rPr lang="fr-FR" sz="2800" dirty="0" smtClean="0"/>
              <a:t>fin 2013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juillet 2013</a:t>
            </a:r>
            <a:endParaRPr lang="fr-FR" sz="1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389712" cy="609600"/>
          </a:xfrm>
        </p:spPr>
        <p:txBody>
          <a:bodyPr/>
          <a:lstStyle/>
          <a:p>
            <a:r>
              <a:rPr lang="fr-FR" dirty="0" smtClean="0"/>
              <a:t>Le rédactionnel reste à peaufiner…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57356" y="2500306"/>
            <a:ext cx="57759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 smtClean="0"/>
              <a:t>Et maintenant </a:t>
            </a:r>
          </a:p>
          <a:p>
            <a:r>
              <a:rPr lang="fr-FR" sz="7200" dirty="0" smtClean="0"/>
              <a:t>Il faut </a:t>
            </a:r>
            <a:r>
              <a:rPr lang="fr-FR" sz="7200" dirty="0" smtClean="0"/>
              <a:t>gratter</a:t>
            </a:r>
            <a:r>
              <a:rPr lang="fr-FR" sz="7200" dirty="0" smtClean="0"/>
              <a:t> </a:t>
            </a:r>
            <a:r>
              <a:rPr lang="fr-FR" sz="7200" dirty="0" smtClean="0"/>
              <a:t>!</a:t>
            </a:r>
            <a:endParaRPr lang="fr-FR" sz="7200" dirty="0"/>
          </a:p>
        </p:txBody>
      </p:sp>
      <p:sp>
        <p:nvSpPr>
          <p:cNvPr id="3" name="Rectangle 2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Qu’est-ce qu’un PCA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141277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PCA = Plan de Continuité d’Activité 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Face à une situation de crise, que faire 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Improviser </a:t>
            </a:r>
          </a:p>
          <a:p>
            <a:pPr marL="914400" lvl="1" indent="-457200">
              <a:buFont typeface="+mj-lt"/>
              <a:buAutoNum type="arabicPeriod"/>
            </a:pPr>
            <a:endParaRPr lang="fr-FR" dirty="0" smtClean="0"/>
          </a:p>
          <a:p>
            <a:pPr marL="914400" lvl="1" indent="-457200">
              <a:buFont typeface="+mj-lt"/>
              <a:buAutoNum type="arabicPeriod"/>
            </a:pPr>
            <a:r>
              <a:rPr lang="fr-FR" dirty="0" smtClean="0"/>
              <a:t>S’appuyer sur un PCA =&gt; pallier aux conséquences d’interruption d’activité</a:t>
            </a:r>
          </a:p>
          <a:p>
            <a:pPr marL="12700" indent="438150">
              <a:buFont typeface="Wingdings" pitchFamily="2" charset="2"/>
              <a:buChar char="q"/>
            </a:pPr>
            <a:r>
              <a:rPr lang="fr-FR" dirty="0" smtClean="0"/>
              <a:t>Couvre :</a:t>
            </a:r>
          </a:p>
          <a:p>
            <a:pPr marL="812800" lvl="1" indent="-342900">
              <a:buFont typeface="Courier New" pitchFamily="49" charset="0"/>
              <a:buChar char="o"/>
            </a:pPr>
            <a:r>
              <a:rPr lang="fr-FR" dirty="0" smtClean="0"/>
              <a:t>Défaillance infrastructure, du réseau</a:t>
            </a:r>
          </a:p>
          <a:p>
            <a:pPr marL="812800" lvl="1" indent="-342900">
              <a:buFont typeface="Courier New" pitchFamily="49" charset="0"/>
              <a:buChar char="o"/>
            </a:pPr>
            <a:r>
              <a:rPr lang="fr-FR" dirty="0" smtClean="0"/>
              <a:t>Santé, sécurité du personnel et utilisateurs (pandémies)</a:t>
            </a:r>
          </a:p>
          <a:p>
            <a:pPr marL="812800" lvl="1" indent="-342900">
              <a:buFont typeface="Courier New" pitchFamily="49" charset="0"/>
              <a:buChar char="o"/>
            </a:pPr>
            <a:r>
              <a:rPr lang="fr-FR" dirty="0" smtClean="0"/>
              <a:t>Perte de compétences, de savoir faire (grèves)</a:t>
            </a:r>
          </a:p>
          <a:p>
            <a:pPr marL="812800" lvl="1" indent="-342900">
              <a:buFont typeface="Courier New" pitchFamily="49" charset="0"/>
              <a:buChar char="o"/>
            </a:pPr>
            <a:r>
              <a:rPr lang="fr-FR" dirty="0" smtClean="0"/>
              <a:t>Destruction du site, accidents industriels (ex: AZF)</a:t>
            </a:r>
          </a:p>
          <a:p>
            <a:pPr marL="812800" lvl="1" indent="-342900">
              <a:buFont typeface="Courier New" pitchFamily="49" charset="0"/>
              <a:buChar char="o"/>
            </a:pPr>
            <a:r>
              <a:rPr lang="fr-FR" dirty="0" smtClean="0"/>
              <a:t>Catastrophes naturelles : crues, séismes, etc…</a:t>
            </a:r>
          </a:p>
          <a:p>
            <a:pPr marL="812800" lvl="1" indent="-342900">
              <a:buFont typeface="Courier New" pitchFamily="49" charset="0"/>
              <a:buChar char="o"/>
            </a:pPr>
            <a:r>
              <a:rPr lang="fr-FR" dirty="0" smtClean="0"/>
              <a:t>Terrorisme, conflits internationaux, sabotage</a:t>
            </a:r>
            <a:endParaRPr lang="fr-FR" dirty="0"/>
          </a:p>
        </p:txBody>
      </p:sp>
      <p:pic>
        <p:nvPicPr>
          <p:cNvPr id="1026" name="Picture 2" descr="C:\Users\Pierre LARRIEU\AppData\Local\Microsoft\Windows\Temporary Internet Files\Content.IE5\B0OXCJJC\MC9004415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67" y="2348880"/>
            <a:ext cx="746099" cy="5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2 juillet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du PCA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752600"/>
            <a:ext cx="8731696" cy="4556720"/>
          </a:xfrm>
        </p:spPr>
        <p:txBody>
          <a:bodyPr/>
          <a:lstStyle/>
          <a:p>
            <a:r>
              <a:rPr lang="fr-FR" sz="2000" b="1" dirty="0" smtClean="0"/>
              <a:t>PGC (Plan de Gestion de Crise)</a:t>
            </a:r>
          </a:p>
          <a:p>
            <a:pPr marL="355600" indent="0">
              <a:buNone/>
            </a:pPr>
            <a:r>
              <a:rPr lang="fr-FR" sz="2000" dirty="0" smtClean="0"/>
              <a:t>Coordination et communication (interne/externe) entre les parties. </a:t>
            </a:r>
            <a:r>
              <a:rPr lang="fr-FR" sz="2000" dirty="0" smtClean="0"/>
              <a:t> Prise </a:t>
            </a:r>
            <a:r>
              <a:rPr lang="fr-FR" sz="2000" dirty="0" smtClean="0"/>
              <a:t>en compte </a:t>
            </a:r>
            <a:r>
              <a:rPr lang="fr-FR" sz="2000" dirty="0" smtClean="0"/>
              <a:t>de </a:t>
            </a:r>
            <a:r>
              <a:rPr lang="fr-FR" sz="2000" dirty="0" smtClean="0"/>
              <a:t>la protection des </a:t>
            </a:r>
            <a:r>
              <a:rPr lang="fr-FR" sz="2000" dirty="0" smtClean="0"/>
              <a:t>personnels. </a:t>
            </a:r>
            <a:r>
              <a:rPr lang="fr-FR" sz="2000" dirty="0" smtClean="0"/>
              <a:t>ACMO sera </a:t>
            </a:r>
            <a:r>
              <a:rPr lang="fr-FR" sz="2000" dirty="0" smtClean="0"/>
              <a:t>impliqué</a:t>
            </a:r>
          </a:p>
          <a:p>
            <a:pPr marL="355600" indent="0">
              <a:buNone/>
            </a:pPr>
            <a:endParaRPr lang="fr-FR" sz="2000" dirty="0" smtClean="0"/>
          </a:p>
          <a:p>
            <a:r>
              <a:rPr lang="fr-FR" sz="2000" b="1" dirty="0" smtClean="0"/>
              <a:t>PCO (Plan de Continuité Opérationnel) </a:t>
            </a:r>
          </a:p>
          <a:p>
            <a:pPr marL="355600" indent="0">
              <a:buNone/>
            </a:pPr>
            <a:r>
              <a:rPr lang="fr-FR" sz="2000" dirty="0" smtClean="0"/>
              <a:t>Pour ceux qui assurent la mis en œuvre de la continuité/reprise en fonction des objectifs opérationnels</a:t>
            </a:r>
          </a:p>
          <a:p>
            <a:pPr marL="35560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Il incombe à la direction du CC de définir : 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/>
              <a:t>Les orientations de gestion des risques, d’en </a:t>
            </a:r>
            <a:r>
              <a:rPr lang="fr-FR" sz="2000" dirty="0" smtClean="0"/>
              <a:t>définir </a:t>
            </a:r>
            <a:r>
              <a:rPr lang="fr-FR" sz="2000" dirty="0" smtClean="0"/>
              <a:t>l’acceptabilité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/>
              <a:t>les délégations nécessaires : responsable PCA, coordinateur de </a:t>
            </a:r>
            <a:r>
              <a:rPr lang="fr-FR" sz="2000" u="sng" dirty="0" smtClean="0"/>
              <a:t>cellule de crise opérationnelle </a:t>
            </a:r>
            <a:r>
              <a:rPr lang="fr-FR" sz="2000" dirty="0" smtClean="0"/>
              <a:t>et leurs remplaçants…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2 juillet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1632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</a:t>
            </a:r>
            <a:r>
              <a:rPr lang="fr-FR" dirty="0" err="1" smtClean="0"/>
              <a:t>oeuvre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4563"/>
            <a:ext cx="8784976" cy="32403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55679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Alerte majeure détectée - Situation de crise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Remédier à une situation anormale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Mise en œuvre du PCA ou pas…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39206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Diagnostics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458200" cy="4628728"/>
          </a:xfrm>
        </p:spPr>
        <p:txBody>
          <a:bodyPr/>
          <a:lstStyle/>
          <a:p>
            <a:r>
              <a:rPr lang="fr-FR" sz="2000" dirty="0" smtClean="0"/>
              <a:t>Etape indispensable dans la rédaction du plan</a:t>
            </a:r>
          </a:p>
          <a:p>
            <a:r>
              <a:rPr lang="fr-FR" sz="2000" dirty="0" smtClean="0"/>
              <a:t>Un simple incident a la faculté d’impacter un ensemble de services</a:t>
            </a:r>
          </a:p>
          <a:p>
            <a:r>
              <a:rPr lang="fr-FR" sz="2000" dirty="0" smtClean="0"/>
              <a:t>Questionnement</a:t>
            </a:r>
          </a:p>
          <a:p>
            <a:pPr marL="717550" lvl="1"/>
            <a:r>
              <a:rPr lang="fr-FR" sz="1800" dirty="0" smtClean="0"/>
              <a:t>Evènements déjà survenus</a:t>
            </a:r>
          </a:p>
          <a:p>
            <a:pPr marL="1117600" lvl="2"/>
            <a:r>
              <a:rPr lang="fr-FR" sz="1600" dirty="0" smtClean="0"/>
              <a:t>Y-a-t-il eu des crises ?</a:t>
            </a:r>
          </a:p>
          <a:p>
            <a:pPr marL="1117600" lvl="2"/>
            <a:r>
              <a:rPr lang="fr-FR" sz="1600" dirty="0" smtClean="0"/>
              <a:t>Matérialisation</a:t>
            </a:r>
          </a:p>
          <a:p>
            <a:pPr marL="717550" lvl="1"/>
            <a:r>
              <a:rPr lang="fr-FR" sz="1800" dirty="0" smtClean="0"/>
              <a:t>Sécurité des données</a:t>
            </a:r>
          </a:p>
          <a:p>
            <a:pPr marL="1117600" lvl="2"/>
            <a:r>
              <a:rPr lang="fr-FR" sz="1600" dirty="0" smtClean="0"/>
              <a:t>Gestion des accès, qui dispose des autorisations ?</a:t>
            </a:r>
          </a:p>
          <a:p>
            <a:pPr marL="717550" lvl="1"/>
            <a:r>
              <a:rPr lang="fr-FR" sz="1800" dirty="0" smtClean="0"/>
              <a:t>Infrastructure informatique</a:t>
            </a:r>
          </a:p>
          <a:p>
            <a:pPr marL="1117600" lvl="2"/>
            <a:r>
              <a:rPr lang="fr-FR" sz="1600" dirty="0" smtClean="0"/>
              <a:t>Gestion des sauvegardes/restauration</a:t>
            </a:r>
          </a:p>
          <a:p>
            <a:pPr marL="1117600" lvl="2"/>
            <a:r>
              <a:rPr lang="fr-FR" sz="1600" dirty="0" smtClean="0"/>
              <a:t>Existence de contrats maintenance pour chaque composant ?</a:t>
            </a:r>
          </a:p>
          <a:p>
            <a:pPr marL="717550" lvl="1"/>
            <a:r>
              <a:rPr lang="fr-FR" sz="1800" dirty="0" smtClean="0"/>
              <a:t>Aspect métier</a:t>
            </a:r>
          </a:p>
          <a:p>
            <a:pPr marL="1117600" lvl="2"/>
            <a:r>
              <a:rPr lang="fr-FR" sz="1600" dirty="0" smtClean="0"/>
              <a:t>Obligations contractuelles : </a:t>
            </a:r>
            <a:r>
              <a:rPr lang="fr-FR" sz="1600" dirty="0" err="1" smtClean="0"/>
              <a:t>Ranater</a:t>
            </a:r>
            <a:r>
              <a:rPr lang="fr-FR" sz="1600" dirty="0" smtClean="0"/>
              <a:t>, </a:t>
            </a:r>
            <a:r>
              <a:rPr lang="fr-FR" sz="1600" dirty="0" err="1" smtClean="0"/>
              <a:t>lyonix</a:t>
            </a:r>
            <a:r>
              <a:rPr lang="fr-FR" sz="1600" dirty="0" smtClean="0"/>
              <a:t>…</a:t>
            </a:r>
          </a:p>
          <a:p>
            <a:pPr marL="1117600" lvl="2"/>
            <a:r>
              <a:rPr lang="fr-FR" sz="1600" dirty="0" smtClean="0"/>
              <a:t>Habitudes de travail, obligations règlementaires : ZZR</a:t>
            </a:r>
            <a:endParaRPr lang="fr-FR" sz="1600" dirty="0"/>
          </a:p>
          <a:p>
            <a:endParaRPr lang="fr-FR" sz="2000" b="1" dirty="0"/>
          </a:p>
          <a:p>
            <a:endParaRPr lang="fr-FR" sz="2000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20218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des risques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204864"/>
            <a:ext cx="4608512" cy="3024336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2204863"/>
            <a:ext cx="525658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u="sng" dirty="0"/>
              <a:t>O</a:t>
            </a:r>
            <a:r>
              <a:rPr lang="fr-FR" sz="2200" u="sng" dirty="0" smtClean="0"/>
              <a:t>bjectifs 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/>
              <a:t>déterminer </a:t>
            </a:r>
            <a:r>
              <a:rPr lang="fr-FR" sz="2000" dirty="0"/>
              <a:t>les scénarios de sinistre les plus </a:t>
            </a:r>
            <a:r>
              <a:rPr lang="fr-FR" sz="2000" dirty="0" smtClean="0"/>
              <a:t>probables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/>
              <a:t>mettre </a:t>
            </a:r>
            <a:r>
              <a:rPr lang="fr-FR" sz="2000" dirty="0"/>
              <a:t>en place des actions pour rendre le risque résiduel acceptable</a:t>
            </a:r>
            <a:r>
              <a:rPr lang="fr-FR" sz="20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000" dirty="0"/>
          </a:p>
          <a:p>
            <a:pPr marL="342900" indent="-342900">
              <a:buFont typeface="Wingdings" pitchFamily="2" charset="2"/>
              <a:buChar char="§"/>
            </a:pPr>
            <a:endParaRPr lang="fr-FR" sz="2000" dirty="0" smtClean="0"/>
          </a:p>
          <a:p>
            <a:r>
              <a:rPr lang="fr-FR" sz="2000" dirty="0" smtClean="0"/>
              <a:t>Visualiser la probabilité d’occurrence et l’impact: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/>
              <a:t>cartographie des risques</a:t>
            </a:r>
          </a:p>
          <a:p>
            <a:r>
              <a:rPr lang="fr-FR" sz="2000" dirty="0"/>
              <a:t>p</a:t>
            </a:r>
            <a:r>
              <a:rPr lang="fr-FR" sz="2000" dirty="0" smtClean="0"/>
              <a:t>uis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/>
              <a:t>Analyse des conséquences</a:t>
            </a:r>
            <a:endParaRPr lang="fr-FR" sz="2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900814"/>
              </p:ext>
            </p:extLst>
          </p:nvPr>
        </p:nvGraphicFramePr>
        <p:xfrm>
          <a:off x="5508103" y="1365056"/>
          <a:ext cx="3532678" cy="5188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5"/>
                <a:gridCol w="2956613"/>
              </a:tblGrid>
              <a:tr h="145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Id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Type de sinistre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Evènement naturel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Situation climatique extrême (froid, canicule, etc)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Tremblement de terre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Inondation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4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Foudre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5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Neige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Sinistre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6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Dégât des eaux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7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Incendie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8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Explosion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Perte de ressource d’infrastructure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9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Problème d’alimentation électrique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10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Problème des lignes réseau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11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Problème de climatisation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Problème technique sur SI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12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Pannes matérielles critiques (routeur, robot)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13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Pannes logicielles majeures (HPSS, GPFS, etc…)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14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Corruption de données (DB)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Origine humaine non malveillante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15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Fausse manip critiques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16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Grève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17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Pandémie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Intrusions/malveillance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18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Vol d’équipements critiques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19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Attaque informatique (service deny, intrusion)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626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20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Sabotage de matériel ou de l’infrastructure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12442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Cartographique des risques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828747"/>
              </p:ext>
            </p:extLst>
          </p:nvPr>
        </p:nvGraphicFramePr>
        <p:xfrm>
          <a:off x="81877" y="1412776"/>
          <a:ext cx="2783904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96"/>
                <a:gridCol w="2338508"/>
              </a:tblGrid>
              <a:tr h="42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Id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Type de sinistre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Evènement naturel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Situation climatique extrême (froid, canicule, etc)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Tremblement de terre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3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Inondation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4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Foudre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5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Neige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Sinistre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6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Dégât des eaux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7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Incendie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8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Explosion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Perte de ressource d’infrastructure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9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Problème d’alimentation électrique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10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Problème des lignes réseau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11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Problème de climatisation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Problème technique sur SI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12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Pannes matérielles critiques (routeur, robot)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13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Pannes logicielles majeures (HPSS, GPFS, etc…)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14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Corruption de données (DB)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Origine humaine non malveillante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15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Fausse manip critiques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16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Grève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17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Pandémie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highlight>
                            <a:srgbClr val="FFFF00"/>
                          </a:highlight>
                        </a:rPr>
                        <a:t>Intrusions/malveillance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18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Vol d’équipements critiques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19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Attaque informatique (service deny, intrusion)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  <a:tr h="137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20</a:t>
                      </a:r>
                      <a:endParaRPr lang="fr-FR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Sabotage de matériel ou de l’infrastructure</a:t>
                      </a:r>
                      <a:endParaRPr lang="fr-FR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43" marR="45743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  <p:pic>
        <p:nvPicPr>
          <p:cNvPr id="1026" name="Picture 2" descr="C:\Users\Pierre LARRIEU\Desktop\PCA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20" y="2209800"/>
            <a:ext cx="6264696" cy="30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Menaces et conséquences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69025"/>
              </p:ext>
            </p:extLst>
          </p:nvPr>
        </p:nvGraphicFramePr>
        <p:xfrm>
          <a:off x="395536" y="1412776"/>
          <a:ext cx="8496944" cy="487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214"/>
                <a:gridCol w="1188319"/>
                <a:gridCol w="5175411"/>
              </a:tblGrid>
              <a:tr h="337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MENACE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SOUS CRITERE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CONSEQUENCES</a:t>
                      </a:r>
                      <a:endParaRPr lang="fr-FR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</a:tr>
              <a:tr h="141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Evènement naturel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51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Conditions climatiques extrêmes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>
                          <a:effectLst/>
                        </a:rPr>
                        <a:t>Canicule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aseline="0" dirty="0">
                          <a:effectLst/>
                        </a:rPr>
                        <a:t> </a:t>
                      </a:r>
                      <a:r>
                        <a:rPr lang="fr-FR" sz="1000" baseline="0" dirty="0" smtClean="0">
                          <a:effectLst/>
                        </a:rPr>
                        <a:t>Froid </a:t>
                      </a:r>
                      <a:r>
                        <a:rPr lang="fr-FR" sz="1000" baseline="0" dirty="0">
                          <a:effectLst/>
                        </a:rPr>
                        <a:t>extrême</a:t>
                      </a:r>
                      <a:endParaRPr lang="fr-FR" sz="10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Atteinte des limites de performances des équipements de production de froid. Limiter la puissance appelée sur les serveurs – VILL1 et/ou VILL2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Gel et éclatement des circuits d’eau, de refroidissement extérieurs – VILL1 et VILL2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</a:tr>
              <a:tr h="141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Tremblement  terre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</a:tr>
              <a:tr h="1277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Inondation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&lt;10cm VILL1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&gt;10cm VILL1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&lt;10cm VILL2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&gt;10cm </a:t>
                      </a:r>
                      <a:r>
                        <a:rPr lang="en-US" sz="1000" dirty="0" smtClean="0">
                          <a:effectLst/>
                        </a:rPr>
                        <a:t>VILL2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Les faux planchers onduleur et pieds au TGBT permet de continuer d’exploiter. Pompage possible.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Arrêt de VILL1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VILL1 est </a:t>
                      </a:r>
                      <a:r>
                        <a:rPr lang="fr-FR" sz="1000" dirty="0" err="1">
                          <a:effectLst/>
                        </a:rPr>
                        <a:t>innondé</a:t>
                      </a:r>
                      <a:r>
                        <a:rPr lang="fr-FR" sz="1000" dirty="0">
                          <a:effectLst/>
                        </a:rPr>
                        <a:t>. VILL2 peut continuer mais quid des services critiques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VILL1 et VILL2 est </a:t>
                      </a:r>
                      <a:r>
                        <a:rPr lang="fr-FR" sz="1000" dirty="0" err="1">
                          <a:effectLst/>
                        </a:rPr>
                        <a:t>innondée</a:t>
                      </a:r>
                      <a:r>
                        <a:rPr lang="fr-FR" sz="1000" dirty="0">
                          <a:effectLst/>
                        </a:rPr>
                        <a:t> – Arrêt des 2 bâtiments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</a:tr>
              <a:tr h="851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Foudre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En standard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Situation rare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Les parafoudres et mise à la terre font leur travail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Capacité des protections mise à mal - Surtensions sur nombre d’équipements d’infrastructure et de serveurs – Matériels endommagés – Reprise peut s’avérer </a:t>
                      </a:r>
                      <a:r>
                        <a:rPr lang="fr-FR" sz="1000" dirty="0" smtClean="0">
                          <a:effectLst/>
                        </a:rPr>
                        <a:t>impossible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</a:tr>
              <a:tr h="709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Neige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&lt;20cm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&gt;20cm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Difficultés d’accès – Accès possible – Personnel réduit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Accès impossible autrement qu’à pied – Absence importante de personnel. Accès des fournisseurs/maintenance compromis 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475" marR="50475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3595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Menaces et </a:t>
            </a:r>
            <a:r>
              <a:rPr lang="fr-FR" dirty="0" smtClean="0"/>
              <a:t>conséquences (2)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27716"/>
              </p:ext>
            </p:extLst>
          </p:nvPr>
        </p:nvGraphicFramePr>
        <p:xfrm>
          <a:off x="755576" y="2204864"/>
          <a:ext cx="7488833" cy="3097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6198"/>
                <a:gridCol w="878098"/>
                <a:gridCol w="4824537"/>
              </a:tblGrid>
              <a:tr h="42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Sinistre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Dégât des eaux</a:t>
                      </a:r>
                      <a:endParaRPr lang="fr-FR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effectLst/>
                        </a:rPr>
                        <a:t>VILL1</a:t>
                      </a:r>
                      <a:r>
                        <a:rPr lang="fr-FR" sz="1200" baseline="0" dirty="0">
                          <a:effectLst/>
                        </a:rPr>
                        <a:t> </a:t>
                      </a:r>
                      <a:endParaRPr lang="fr-FR" sz="1200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aseline="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effectLst/>
                        </a:rPr>
                        <a:t>VILL 2</a:t>
                      </a:r>
                      <a:endParaRPr lang="fr-FR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effectLst/>
                        </a:rPr>
                        <a:t>La </a:t>
                      </a:r>
                      <a:r>
                        <a:rPr lang="fr-FR" sz="1200" baseline="0" dirty="0">
                          <a:effectLst/>
                        </a:rPr>
                        <a:t>probabilité d’atteindre un niveau d’eau de 10cm dans </a:t>
                      </a:r>
                      <a:r>
                        <a:rPr lang="fr-FR" sz="1200" baseline="0" dirty="0" smtClean="0">
                          <a:effectLst/>
                        </a:rPr>
                        <a:t>VILL1 </a:t>
                      </a:r>
                      <a:r>
                        <a:rPr lang="fr-FR" sz="1200" baseline="0" dirty="0">
                          <a:effectLst/>
                        </a:rPr>
                        <a:t>est quasi-nulle : le site est occupé en journée. Les rondes de nuit noteront toute défaillance</a:t>
                      </a:r>
                      <a:r>
                        <a:rPr lang="fr-FR" sz="1200" baseline="0" dirty="0" smtClean="0">
                          <a:effectLst/>
                        </a:rPr>
                        <a:t>. VILL 2 encore moins</a:t>
                      </a:r>
                      <a:endParaRPr lang="fr-FR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Incendie</a:t>
                      </a:r>
                      <a:endParaRPr lang="fr-FR" sz="12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VILL1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VILL2</a:t>
                      </a:r>
                      <a:endParaRPr lang="fr-FR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Les équipements réseau sont détruits. Problématique du réinvestissement d’équipement critiques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 </a:t>
                      </a:r>
                      <a:endParaRPr lang="fr-FR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Explosion</a:t>
                      </a:r>
                      <a:endParaRPr lang="fr-FR" sz="12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>
                          <a:effectLst/>
                        </a:rPr>
                        <a:t>VILL1</a:t>
                      </a:r>
                      <a:endParaRPr lang="fr-FR" sz="1200" baseline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>
                          <a:effectLst/>
                        </a:rPr>
                        <a:t>Détection H2 du local batterie défaillante. Accumulation suffisante d’H2 dans un délai court peu probable (ventilation). Dans le cas contraire, dégâts majeurs.</a:t>
                      </a:r>
                      <a:endParaRPr lang="fr-FR" sz="12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76256" y="6627167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sz="1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sz="1000" b="1" dirty="0">
                <a:solidFill>
                  <a:srgbClr val="FFFFFF"/>
                </a:solidFill>
                <a:latin typeface="Arial" charset="0"/>
              </a:rPr>
              <a:t>juillet 2013</a:t>
            </a:r>
          </a:p>
        </p:txBody>
      </p:sp>
    </p:spTree>
    <p:extLst>
      <p:ext uri="{BB962C8B-B14F-4D97-AF65-F5344CB8AC3E}">
        <p14:creationId xmlns:p14="http://schemas.microsoft.com/office/powerpoint/2010/main" val="28482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owerPointC_120906C">
  <a:themeElements>
    <a:clrScheme name="PowerPointC_120906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owerPointC_120906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owerPointC_120906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C_120906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C_120906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1248</Words>
  <Application>Microsoft Office PowerPoint</Application>
  <PresentationFormat>Affichage à l'écran (4:3)</PresentationFormat>
  <Paragraphs>375</Paragraphs>
  <Slides>15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PowerPointCC_110906</vt:lpstr>
      <vt:lpstr>1_Conception personnalisée</vt:lpstr>
      <vt:lpstr>Conception personnalisée</vt:lpstr>
      <vt:lpstr>1_PowerPointC_120906C</vt:lpstr>
      <vt:lpstr>   Centre de Calcul de l'IN2P3</vt:lpstr>
      <vt:lpstr>Qu’est-ce qu’un PCA ?</vt:lpstr>
      <vt:lpstr>Organisation du PCA</vt:lpstr>
      <vt:lpstr>Mise en oeuvre</vt:lpstr>
      <vt:lpstr>Diagnostics</vt:lpstr>
      <vt:lpstr>Evaluation des risques</vt:lpstr>
      <vt:lpstr>Cartographique des risques</vt:lpstr>
      <vt:lpstr>Menaces et conséquences</vt:lpstr>
      <vt:lpstr>Menaces et conséquences (2)</vt:lpstr>
      <vt:lpstr>Menaces et conséquences (3)</vt:lpstr>
      <vt:lpstr>Menaces et conséquences (4)</vt:lpstr>
      <vt:lpstr>Menaces et conséquences (5) </vt:lpstr>
      <vt:lpstr>Exemple : trame PCA pandémie </vt:lpstr>
      <vt:lpstr>Un PCA au CC ?</vt:lpstr>
      <vt:lpstr>Le rédactionnel reste à peaufiner…</vt:lpstr>
    </vt:vector>
  </TitlesOfParts>
  <Company>CCIN2P3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LARRIEU</dc:creator>
  <cp:lastModifiedBy>Pierre LARRIEU</cp:lastModifiedBy>
  <cp:revision>154</cp:revision>
  <cp:lastPrinted>1904-01-01T00:00:00Z</cp:lastPrinted>
  <dcterms:created xsi:type="dcterms:W3CDTF">2008-11-05T15:14:46Z</dcterms:created>
  <dcterms:modified xsi:type="dcterms:W3CDTF">2013-07-01T14:51:01Z</dcterms:modified>
</cp:coreProperties>
</file>