
<file path=[Content_Types].xml><?xml version="1.0" encoding="utf-8"?>
<Types xmlns="http://schemas.openxmlformats.org/package/2006/content-types">
  <Default Extension="png" ContentType="image/png"/>
  <Default Extension="mpeg" ContentType="vide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21"/>
  </p:notesMasterIdLst>
  <p:sldIdLst>
    <p:sldId id="275" r:id="rId2"/>
    <p:sldId id="284" r:id="rId3"/>
    <p:sldId id="286" r:id="rId4"/>
    <p:sldId id="285" r:id="rId5"/>
    <p:sldId id="287" r:id="rId6"/>
    <p:sldId id="283" r:id="rId7"/>
    <p:sldId id="276" r:id="rId8"/>
    <p:sldId id="277" r:id="rId9"/>
    <p:sldId id="279" r:id="rId10"/>
    <p:sldId id="288" r:id="rId11"/>
    <p:sldId id="296" r:id="rId12"/>
    <p:sldId id="294" r:id="rId13"/>
    <p:sldId id="295" r:id="rId14"/>
    <p:sldId id="290" r:id="rId15"/>
    <p:sldId id="291" r:id="rId16"/>
    <p:sldId id="292" r:id="rId17"/>
    <p:sldId id="293" r:id="rId18"/>
    <p:sldId id="297" r:id="rId19"/>
    <p:sldId id="298" r:id="rId20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ominique BOUTIGNY" initials="DB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D8D8D8"/>
    <a:srgbClr val="F3F3F3"/>
    <a:srgbClr val="E7E7E7"/>
    <a:srgbClr val="E9E9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Style léger 3 - Accentuation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780" autoAdjust="0"/>
    <p:restoredTop sz="99666" autoAdjust="0"/>
  </p:normalViewPr>
  <p:slideViewPr>
    <p:cSldViewPr>
      <p:cViewPr varScale="1">
        <p:scale>
          <a:sx n="131" d="100"/>
          <a:sy n="131" d="100"/>
        </p:scale>
        <p:origin x="-8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Colonne2</c:v>
                </c:pt>
              </c:strCache>
            </c:strRef>
          </c:tx>
          <c:explosion val="25"/>
          <c:dLbls>
            <c:dLbl>
              <c:idx val="0"/>
              <c:spPr/>
              <c:txPr>
                <a:bodyPr/>
                <a:lstStyle/>
                <a:p>
                  <a:pPr>
                    <a:defRPr sz="1600"/>
                  </a:pPr>
                  <a:endParaRPr lang="fr-FR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spPr/>
              <c:txPr>
                <a:bodyPr/>
                <a:lstStyle/>
                <a:p>
                  <a:pPr>
                    <a:defRPr sz="1600"/>
                  </a:pPr>
                  <a:endParaRPr lang="fr-FR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spPr/>
              <c:txPr>
                <a:bodyPr/>
                <a:lstStyle/>
                <a:p>
                  <a:pPr>
                    <a:defRPr sz="1600"/>
                  </a:pPr>
                  <a:endParaRPr lang="fr-FR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</c:dLbl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Feuil1!$A$2:$A$4</c:f>
              <c:strCache>
                <c:ptCount val="3"/>
                <c:pt idx="0">
                  <c:v>Matière noire</c:v>
                </c:pt>
                <c:pt idx="1">
                  <c:v>Energie noire</c:v>
                </c:pt>
                <c:pt idx="2">
                  <c:v>Matière ordinaire</c:v>
                </c:pt>
              </c:strCache>
            </c:strRef>
          </c:cat>
          <c:val>
            <c:numRef>
              <c:f>Feuil1!$B$2:$B$4</c:f>
              <c:numCache>
                <c:formatCode>0%</c:formatCode>
                <c:ptCount val="3"/>
                <c:pt idx="0">
                  <c:v>0.23</c:v>
                </c:pt>
                <c:pt idx="1">
                  <c:v>0.72</c:v>
                </c:pt>
                <c:pt idx="2">
                  <c:v>0.05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9040" tIns="49521" rIns="99040" bIns="49521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938" y="1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9040" tIns="49521" rIns="99040" bIns="49521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575" y="4861441"/>
            <a:ext cx="5206153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9040" tIns="49521" rIns="99040" bIns="495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2882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9040" tIns="49521" rIns="99040" bIns="49521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938" y="9722882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9040" tIns="49521" rIns="99040" bIns="49521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Times New Roman" charset="0"/>
              </a:defRPr>
            </a:lvl1pPr>
          </a:lstStyle>
          <a:p>
            <a:pPr>
              <a:defRPr/>
            </a:pPr>
            <a:fld id="{FB7F12E3-C5DD-4334-9ECB-5408C50B80F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75228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21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2743200" y="3810000"/>
            <a:ext cx="6172200" cy="1066800"/>
          </a:xfrm>
        </p:spPr>
        <p:txBody>
          <a:bodyPr/>
          <a:lstStyle>
            <a:lvl1pPr>
              <a:defRPr sz="3600">
                <a:solidFill>
                  <a:srgbClr val="000000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4122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4953000"/>
            <a:ext cx="4419600" cy="990600"/>
          </a:xfrm>
        </p:spPr>
        <p:txBody>
          <a:bodyPr/>
          <a:lstStyle>
            <a:lvl1pPr marL="0" indent="0">
              <a:buFont typeface="Wingdings" charset="2"/>
              <a:buNone/>
              <a:defRPr sz="1800">
                <a:solidFill>
                  <a:srgbClr val="D8D8D8"/>
                </a:solidFill>
              </a:defRPr>
            </a:lvl1pPr>
          </a:lstStyle>
          <a:p>
            <a:r>
              <a:rPr lang="fr-FR" smtClean="0"/>
              <a:t>Cliquez pour modifier le style des sous-titres du masque</a:t>
            </a:r>
            <a:endParaRPr lang="en-US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xfrm>
            <a:off x="152400" y="3505200"/>
            <a:ext cx="1905000" cy="457200"/>
          </a:xfrm>
        </p:spPr>
        <p:txBody>
          <a:bodyPr/>
          <a:lstStyle>
            <a:lvl1pPr algn="l">
              <a:defRPr sz="1400"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fr-FR" smtClean="0"/>
              <a:t>5 mars 2013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5 mars 2013</a:t>
            </a:r>
            <a:endParaRPr 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9F9E1D-C2D5-4756-89CC-115FCC904BC8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48450" y="304800"/>
            <a:ext cx="2114550" cy="55626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191250" cy="55626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5 mars 2013</a:t>
            </a:r>
            <a:endParaRPr 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5DF843-A4FD-4ED4-BE1B-299CA4E379C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re et graphique ou organigramme hiérarc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90600" y="304800"/>
            <a:ext cx="5791200" cy="6096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graphique SmartArt 2"/>
          <p:cNvSpPr>
            <a:spLocks noGrp="1"/>
          </p:cNvSpPr>
          <p:nvPr>
            <p:ph type="dgm" idx="1"/>
          </p:nvPr>
        </p:nvSpPr>
        <p:spPr>
          <a:xfrm>
            <a:off x="304800" y="1752600"/>
            <a:ext cx="8458200" cy="4114800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 graphique SmartArt</a:t>
            </a:r>
            <a:endParaRPr lang="fr-FR" noProof="0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5 mars 2013</a:t>
            </a:r>
            <a:endParaRPr 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B0ECDF-C49C-457F-9A11-9D06B87B2B9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5 mars 2013</a:t>
            </a:r>
            <a:endParaRPr 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BC27BA-BDB3-4F1A-9877-562800D63B6B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5 mars 2013</a:t>
            </a:r>
            <a:endParaRPr 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B38DC-3B39-4C9A-B16D-69AB381F5BFB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04800" y="1752600"/>
            <a:ext cx="41529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10100" y="1752600"/>
            <a:ext cx="41529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5 mars 2013</a:t>
            </a:r>
            <a:endParaRPr 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8BC5F0-F6BB-4B9C-895F-DB1FD032A6B8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5 mars 2013</a:t>
            </a:r>
            <a:endParaRPr lang="en-US"/>
          </a:p>
        </p:txBody>
      </p:sp>
      <p:sp>
        <p:nvSpPr>
          <p:cNvPr id="8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E5DAC8-6C58-4112-AA90-49C3CE96E7AD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5 mars 2013</a:t>
            </a:r>
            <a:endParaRPr lang="en-US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2D526E-2B21-44CD-BB5F-167E273D4DF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5 mars 2013</a:t>
            </a:r>
            <a:endParaRPr lang="en-US"/>
          </a:p>
        </p:txBody>
      </p:sp>
      <p:sp>
        <p:nvSpPr>
          <p:cNvPr id="3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2FE0E-DA6C-4EA0-A496-3FAC2A3C5361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5 mars 2013</a:t>
            </a:r>
            <a:endParaRPr 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5EF50A-E85D-408D-8B34-F921F30501FE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5 mars 2013</a:t>
            </a:r>
            <a:endParaRPr 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D33218-99FF-4FA6-AFBA-D54A79D4EBEE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1" descr=" page1.jpg                                                      000C00EDMacintosh HD                   BE753FAD:"/>
          <p:cNvPicPr>
            <a:picLocks noChangeAspect="1" noChangeArrowheads="1"/>
          </p:cNvPicPr>
          <p:nvPr/>
        </p:nvPicPr>
        <p:blipFill>
          <a:blip r:embed="rId15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97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304800"/>
            <a:ext cx="5791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et modifiez le titre</a:t>
            </a:r>
          </a:p>
        </p:txBody>
      </p:sp>
      <p:sp>
        <p:nvSpPr>
          <p:cNvPr id="1028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752600"/>
            <a:ext cx="8458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3099" name="Rectangle 2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172200" y="6553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r-FR" smtClean="0"/>
              <a:t>5 mars 2013</a:t>
            </a:r>
            <a:endParaRPr lang="en-US"/>
          </a:p>
        </p:txBody>
      </p:sp>
      <p:sp>
        <p:nvSpPr>
          <p:cNvPr id="3100" name="Rectangle 2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" y="6553200"/>
            <a:ext cx="2895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200" b="1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01" name="Rectangle 2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9600" y="65532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FE5FBFEC-7112-4FC0-A896-B5A81B06BC75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sst.org/News/enews/data-searching-201210.html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6.gif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1.mpeg"/><Relationship Id="rId1" Type="http://schemas.microsoft.com/office/2007/relationships/media" Target="../media/media1.m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0" y="304800"/>
            <a:ext cx="5791200" cy="609600"/>
          </a:xfrm>
        </p:spPr>
        <p:txBody>
          <a:bodyPr/>
          <a:lstStyle/>
          <a:p>
            <a:r>
              <a:rPr lang="fr-FR" dirty="0" smtClean="0"/>
              <a:t>Le projet LSST</a:t>
            </a:r>
            <a:endParaRPr lang="fr-FR" dirty="0"/>
          </a:p>
        </p:txBody>
      </p:sp>
      <p:pic>
        <p:nvPicPr>
          <p:cNvPr id="2050" name="Picture 2" descr="http://www.lsst.org/files/image_gallery/images/site/half/Dome_at_Night-hal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1006" y="-35995"/>
            <a:ext cx="9435005" cy="7071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323528" y="548680"/>
            <a:ext cx="30243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0" dirty="0" smtClean="0">
                <a:solidFill>
                  <a:schemeClr val="bg1"/>
                </a:solidFill>
                <a:latin typeface="+mn-lt"/>
                <a:sym typeface="Wingdings" pitchFamily="2" charset="2"/>
              </a:rPr>
              <a:t>LSST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79512" y="5813975"/>
            <a:ext cx="4104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chemeClr val="bg1"/>
                </a:solidFill>
                <a:latin typeface="+mn-lt"/>
              </a:rPr>
              <a:t>Wide, </a:t>
            </a:r>
            <a:r>
              <a:rPr lang="fr-FR" sz="3200" dirty="0" err="1" smtClean="0">
                <a:solidFill>
                  <a:schemeClr val="bg1"/>
                </a:solidFill>
                <a:latin typeface="+mn-lt"/>
              </a:rPr>
              <a:t>Deep</a:t>
            </a:r>
            <a:r>
              <a:rPr lang="fr-FR" sz="3200" dirty="0" smtClean="0">
                <a:solidFill>
                  <a:schemeClr val="bg1"/>
                </a:solidFill>
                <a:latin typeface="+mn-lt"/>
              </a:rPr>
              <a:t>, </a:t>
            </a:r>
            <a:r>
              <a:rPr lang="fr-FR" sz="3200" dirty="0" err="1" smtClean="0">
                <a:solidFill>
                  <a:schemeClr val="bg1"/>
                </a:solidFill>
                <a:latin typeface="+mn-lt"/>
              </a:rPr>
              <a:t>Fast</a:t>
            </a:r>
            <a:r>
              <a:rPr lang="fr-FR" sz="3200" dirty="0" smtClean="0">
                <a:solidFill>
                  <a:schemeClr val="bg1"/>
                </a:solidFill>
                <a:latin typeface="+mn-lt"/>
              </a:rPr>
              <a:t>…</a:t>
            </a:r>
            <a:endParaRPr lang="fr-FR" sz="3200" dirty="0" smtClean="0">
              <a:solidFill>
                <a:schemeClr val="bg1"/>
              </a:solidFill>
              <a:latin typeface="+mn-lt"/>
              <a:sym typeface="Wingdings" pitchFamily="2" charset="2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056146" y="5877272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bg1"/>
                </a:solidFill>
                <a:latin typeface="+mn-lt"/>
                <a:sym typeface="Wingdings" pitchFamily="2" charset="2"/>
              </a:rPr>
              <a:t>Dominique Boutigny</a:t>
            </a:r>
          </a:p>
        </p:txBody>
      </p:sp>
      <p:sp>
        <p:nvSpPr>
          <p:cNvPr id="6" name="Rectangle 5"/>
          <p:cNvSpPr/>
          <p:nvPr/>
        </p:nvSpPr>
        <p:spPr>
          <a:xfrm>
            <a:off x="323528" y="6453336"/>
            <a:ext cx="21473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dirty="0">
                <a:solidFill>
                  <a:srgbClr val="FFC000"/>
                </a:solidFill>
              </a:rPr>
              <a:t>http://www.lsst.org/lsst/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5 mars 2013</a:t>
            </a:r>
            <a:endParaRPr lang="en-US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B2FE0E-DA6C-4EA0-A496-3FAC2A3C5361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99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images</a:t>
            </a:r>
            <a:endParaRPr lang="fr-F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74" y="1268760"/>
            <a:ext cx="3933825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747" y="5157192"/>
            <a:ext cx="1876425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Connecteur droit avec flèche 3"/>
          <p:cNvCxnSpPr>
            <a:endCxn id="8195" idx="0"/>
          </p:cNvCxnSpPr>
          <p:nvPr/>
        </p:nvCxnSpPr>
        <p:spPr bwMode="auto">
          <a:xfrm>
            <a:off x="3059832" y="4293096"/>
            <a:ext cx="1152128" cy="86409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7" name="Picture 2" descr="http://www.lsst.org/files/image_gallery/images/data/470/sim102010-47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9717" y="692696"/>
            <a:ext cx="3998838" cy="3930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5150290" y="404664"/>
            <a:ext cx="3024336" cy="7386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400" dirty="0" smtClean="0">
                <a:sym typeface="Wingdings" pitchFamily="2" charset="2"/>
              </a:rPr>
              <a:t>Image simulée 16 </a:t>
            </a:r>
            <a:r>
              <a:rPr lang="fr-FR" sz="1400" dirty="0" err="1" smtClean="0">
                <a:sym typeface="Wingdings" pitchFamily="2" charset="2"/>
              </a:rPr>
              <a:t>Mpixels</a:t>
            </a:r>
            <a:endParaRPr lang="fr-FR" sz="1400" dirty="0" smtClean="0">
              <a:sym typeface="Wingdings" pitchFamily="2" charset="2"/>
            </a:endParaRPr>
          </a:p>
          <a:p>
            <a:r>
              <a:rPr lang="fr-FR" sz="1400" dirty="0">
                <a:sym typeface="Wingdings" pitchFamily="2" charset="2"/>
              </a:rPr>
              <a:t>1/189</a:t>
            </a:r>
            <a:r>
              <a:rPr lang="fr-FR" sz="1400" baseline="30000" dirty="0">
                <a:sym typeface="Wingdings" pitchFamily="2" charset="2"/>
              </a:rPr>
              <a:t>ème</a:t>
            </a:r>
            <a:r>
              <a:rPr lang="fr-FR" sz="1400" dirty="0">
                <a:sym typeface="Wingdings" pitchFamily="2" charset="2"/>
              </a:rPr>
              <a:t>  d'une pose complète de </a:t>
            </a:r>
            <a:r>
              <a:rPr lang="fr-FR" sz="1400" dirty="0" smtClean="0">
                <a:sym typeface="Wingdings" pitchFamily="2" charset="2"/>
              </a:rPr>
              <a:t>LSST</a:t>
            </a:r>
            <a:endParaRPr lang="fr-FR" sz="1400" dirty="0">
              <a:sym typeface="Wingdings" pitchFamily="2" charset="2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273747" y="1245749"/>
            <a:ext cx="1800200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600" dirty="0" smtClean="0">
                <a:latin typeface="+mn-lt"/>
                <a:sym typeface="Wingdings" pitchFamily="2" charset="2"/>
              </a:rPr>
              <a:t>15 To de données chaque nuit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5365570" y="4657933"/>
            <a:ext cx="37629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latin typeface="+mn-lt"/>
                <a:sym typeface="Wingdings" pitchFamily="2" charset="2"/>
              </a:rPr>
              <a:t>Chaque zone du ciel est photographiée ~1000 fois en 10 ans  On additionne les images ce qui permet de gagner en profondeur au cours du temps</a:t>
            </a:r>
          </a:p>
          <a:p>
            <a:r>
              <a:rPr lang="fr-FR" sz="1600" dirty="0" smtClean="0">
                <a:latin typeface="+mn-lt"/>
                <a:sym typeface="Wingdings" pitchFamily="2" charset="2"/>
              </a:rPr>
              <a:t>(magnitude 24  27)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5945999" y="5981757"/>
            <a:ext cx="2602126" cy="3385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600" dirty="0" smtClean="0">
                <a:latin typeface="+mn-lt"/>
                <a:sym typeface="Wingdings" pitchFamily="2" charset="2"/>
              </a:rPr>
              <a:t> 50 Po d'images brutes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24774" y="5319653"/>
            <a:ext cx="3035058" cy="13234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600" dirty="0" err="1" smtClean="0">
                <a:latin typeface="+mn-lt"/>
                <a:sym typeface="Wingdings" pitchFamily="2" charset="2"/>
              </a:rPr>
              <a:t>Pré-traitement</a:t>
            </a:r>
            <a:r>
              <a:rPr lang="fr-FR" sz="1600" dirty="0" smtClean="0">
                <a:latin typeface="+mn-lt"/>
                <a:sym typeface="Wingdings" pitchFamily="2" charset="2"/>
              </a:rPr>
              <a:t> quasi en ligne des données</a:t>
            </a:r>
          </a:p>
          <a:p>
            <a:r>
              <a:rPr lang="fr-FR" sz="1600" dirty="0" smtClean="0">
                <a:latin typeface="+mn-lt"/>
                <a:sym typeface="Wingdings" pitchFamily="2" charset="2"/>
              </a:rPr>
              <a:t>Alertes générées en moins de 60s</a:t>
            </a:r>
          </a:p>
          <a:p>
            <a:r>
              <a:rPr lang="fr-FR" sz="1600" dirty="0">
                <a:latin typeface="+mn-lt"/>
                <a:sym typeface="Wingdings" pitchFamily="2" charset="2"/>
              </a:rPr>
              <a:t>&gt;</a:t>
            </a:r>
            <a:r>
              <a:rPr lang="fr-FR" sz="1600" dirty="0" smtClean="0">
                <a:latin typeface="+mn-lt"/>
                <a:sym typeface="Wingdings" pitchFamily="2" charset="2"/>
              </a:rPr>
              <a:t>1 000 000 d'alertes / nuit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5 mars 2013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2D526E-2B21-44CD-BB5F-167E273D4DF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13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Calendrier / Collaboration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300642" y="1340768"/>
            <a:ext cx="6696744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600" dirty="0" smtClean="0">
                <a:latin typeface="+mn-lt"/>
                <a:sym typeface="Wingdings" pitchFamily="2" charset="2"/>
              </a:rPr>
              <a:t>Démarrage prévu en 2018 pour 2 ans de validations ("</a:t>
            </a:r>
            <a:r>
              <a:rPr lang="fr-FR" sz="1600" dirty="0" err="1" smtClean="0">
                <a:latin typeface="+mn-lt"/>
                <a:sym typeface="Wingdings" pitchFamily="2" charset="2"/>
              </a:rPr>
              <a:t>commisionning</a:t>
            </a:r>
            <a:r>
              <a:rPr lang="fr-FR" sz="1600" dirty="0" smtClean="0">
                <a:latin typeface="+mn-lt"/>
                <a:sym typeface="Wingdings" pitchFamily="2" charset="2"/>
              </a:rPr>
              <a:t>") de l'instrument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3419872" y="1769614"/>
            <a:ext cx="4144396" cy="33855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600" dirty="0" smtClean="0">
                <a:latin typeface="+mn-lt"/>
                <a:sym typeface="Wingdings" pitchFamily="2" charset="2"/>
              </a:rPr>
              <a:t>10 ans de prise de données : 2020 - 2029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00642" y="2272515"/>
            <a:ext cx="85198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latin typeface="+mn-lt"/>
                <a:sym typeface="Wingdings" pitchFamily="2" charset="2"/>
              </a:rPr>
              <a:t>Le calendrier est susceptible de glisser un peu en raison de la situation économique mondiale …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301836" y="2903488"/>
            <a:ext cx="56657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latin typeface="+mn-lt"/>
                <a:sym typeface="Wingdings" pitchFamily="2" charset="2"/>
              </a:rPr>
              <a:t>LSST est une expérience prioritaire du DOE et de la NSF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01836" y="3484308"/>
            <a:ext cx="8136904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600" dirty="0" smtClean="0">
                <a:latin typeface="+mn-lt"/>
                <a:sym typeface="Wingdings" pitchFamily="2" charset="2"/>
              </a:rPr>
              <a:t>Le rôle pionnier de l'IN2P3 dans LSST lui vaut d'être considéré comme un contributeur américain (seul dans ce cas)  51</a:t>
            </a:r>
            <a:r>
              <a:rPr lang="fr-FR" sz="1600" baseline="30000" dirty="0" smtClean="0">
                <a:latin typeface="+mn-lt"/>
                <a:sym typeface="Wingdings" pitchFamily="2" charset="2"/>
              </a:rPr>
              <a:t>ème</a:t>
            </a:r>
            <a:r>
              <a:rPr lang="fr-FR" sz="1600" dirty="0" smtClean="0">
                <a:latin typeface="+mn-lt"/>
                <a:sym typeface="Wingdings" pitchFamily="2" charset="2"/>
              </a:rPr>
              <a:t> état 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5031386" y="4626714"/>
            <a:ext cx="3433498" cy="3385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600" dirty="0" smtClean="0">
                <a:latin typeface="+mn-lt"/>
                <a:sym typeface="Wingdings" pitchFamily="2" charset="2"/>
              </a:rPr>
              <a:t>Les données seront publiques !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300642" y="4365104"/>
            <a:ext cx="4032448" cy="86177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800" b="1" dirty="0" smtClean="0">
                <a:latin typeface="+mn-lt"/>
                <a:sym typeface="Wingdings" pitchFamily="2" charset="2"/>
              </a:rPr>
              <a:t>Collaboration française :</a:t>
            </a:r>
          </a:p>
          <a:p>
            <a:r>
              <a:rPr lang="fr-FR" sz="1600" dirty="0" smtClean="0">
                <a:latin typeface="+mn-lt"/>
                <a:sym typeface="Wingdings" pitchFamily="2" charset="2"/>
              </a:rPr>
              <a:t>LPNHE – LAL – APC – LPC – CPPM – LPSC – LMA </a:t>
            </a:r>
            <a:r>
              <a:rPr lang="fr-FR" sz="1600" b="1" dirty="0" smtClean="0">
                <a:latin typeface="+mn-lt"/>
                <a:sym typeface="Wingdings" pitchFamily="2" charset="2"/>
              </a:rPr>
              <a:t>et CC-IN2P3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300642" y="5519035"/>
            <a:ext cx="4536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latin typeface="+mn-lt"/>
                <a:sym typeface="Wingdings" pitchFamily="2" charset="2"/>
              </a:rPr>
              <a:t>LSST est un grand instrument (comme le LHC) : La collaboration LSST met à disposition des catalogues d'objets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5031386" y="5226878"/>
            <a:ext cx="40051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latin typeface="+mn-lt"/>
                <a:sym typeface="Wingdings" pitchFamily="2" charset="2"/>
              </a:rPr>
              <a:t>Des collaborations se forment pour exploiter ces données :IN2P3  </a:t>
            </a:r>
            <a:r>
              <a:rPr lang="fr-FR" sz="1600" b="1" dirty="0" err="1" smtClean="0">
                <a:latin typeface="+mn-lt"/>
                <a:sym typeface="Wingdings" pitchFamily="2" charset="2"/>
              </a:rPr>
              <a:t>Dark</a:t>
            </a:r>
            <a:r>
              <a:rPr lang="fr-FR" sz="1600" b="1" dirty="0" smtClean="0">
                <a:latin typeface="+mn-lt"/>
                <a:sym typeface="Wingdings" pitchFamily="2" charset="2"/>
              </a:rPr>
              <a:t> </a:t>
            </a:r>
            <a:r>
              <a:rPr lang="fr-FR" sz="1600" b="1" dirty="0" err="1" smtClean="0">
                <a:latin typeface="+mn-lt"/>
                <a:sym typeface="Wingdings" pitchFamily="2" charset="2"/>
              </a:rPr>
              <a:t>Energy</a:t>
            </a:r>
            <a:r>
              <a:rPr lang="fr-FR" sz="1600" b="1" dirty="0" smtClean="0">
                <a:latin typeface="+mn-lt"/>
                <a:sym typeface="Wingdings" pitchFamily="2" charset="2"/>
              </a:rPr>
              <a:t> Science Collaboration (DESC)</a:t>
            </a:r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5 mars 2013</a:t>
            </a:r>
            <a:endParaRPr lang="en-US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2D526E-2B21-44CD-BB5F-167E273D4DF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23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Mes documents\Mes images\CC-IN2P3\Extension\Small\P1060203 [640x480]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436096" y="692696"/>
            <a:ext cx="2843808" cy="2310594"/>
          </a:xfrm>
          <a:prstGeom prst="rect">
            <a:avLst/>
          </a:prstGeom>
          <a:noFill/>
        </p:spPr>
      </p:pic>
      <p:pic>
        <p:nvPicPr>
          <p:cNvPr id="7170" name="Picture 2" descr="http://www.lsst.org/files/image_gallery/images/data/half/sites_centers-hal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51" y="1340769"/>
            <a:ext cx="5275385" cy="465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rc 1"/>
          <p:cNvSpPr/>
          <p:nvPr/>
        </p:nvSpPr>
        <p:spPr>
          <a:xfrm rot="20628627">
            <a:off x="3572013" y="1152290"/>
            <a:ext cx="2259943" cy="864096"/>
          </a:xfrm>
          <a:prstGeom prst="arc">
            <a:avLst>
              <a:gd name="adj1" fmla="val 10780778"/>
              <a:gd name="adj2" fmla="val 0"/>
            </a:avLst>
          </a:prstGeom>
          <a:ln w="381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2976746" y="1140713"/>
            <a:ext cx="731158" cy="83099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mtClean="0"/>
              <a:t>NCSA</a:t>
            </a:r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5236688" y="492641"/>
            <a:ext cx="1711576" cy="46166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mtClean="0"/>
              <a:t>CC-IN2P3</a:t>
            </a:r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5460436" y="3451879"/>
            <a:ext cx="2924633" cy="92333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1800" dirty="0" smtClean="0"/>
              <a:t>Le NCSA et le CC se partageront le traitement des données – 50% - 50%</a:t>
            </a:r>
            <a:endParaRPr lang="fr-FR" sz="1800" dirty="0"/>
          </a:p>
        </p:txBody>
      </p:sp>
      <p:sp>
        <p:nvSpPr>
          <p:cNvPr id="9" name="ZoneTexte 8"/>
          <p:cNvSpPr txBox="1"/>
          <p:nvPr/>
        </p:nvSpPr>
        <p:spPr>
          <a:xfrm>
            <a:off x="5460436" y="4725144"/>
            <a:ext cx="2999996" cy="10772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600" dirty="0" smtClean="0">
                <a:latin typeface="+mn-lt"/>
                <a:sym typeface="Wingdings" pitchFamily="2" charset="2"/>
              </a:rPr>
              <a:t>Les données seront ensuite ré-échangées de façon à ce que chaque site dispose d'un lot complet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5 mars 2013</a:t>
            </a:r>
            <a:endParaRPr lang="en-US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B2FE0E-DA6C-4EA0-A496-3FAC2A3C5361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75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90600" y="188640"/>
            <a:ext cx="5813648" cy="609600"/>
          </a:xfrm>
        </p:spPr>
        <p:txBody>
          <a:bodyPr/>
          <a:lstStyle/>
          <a:p>
            <a:r>
              <a:rPr lang="fr-FR" sz="2400" dirty="0" smtClean="0"/>
              <a:t>Contribution du CC au traitement de données</a:t>
            </a:r>
            <a:endParaRPr lang="fr-FR" sz="2400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5 mars 2013</a:t>
            </a:r>
            <a:endParaRPr lang="fr-F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4468936" cy="2697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781" y="3894631"/>
            <a:ext cx="5498125" cy="2963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4639168" y="2106007"/>
            <a:ext cx="4397328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fr-FR" sz="1800" dirty="0" smtClean="0"/>
              <a:t>Investissement matériel : ~1.5 M€ / an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72009" y="4462080"/>
            <a:ext cx="3491879" cy="163121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000" dirty="0" smtClean="0">
                <a:latin typeface="+mn-lt"/>
              </a:rPr>
              <a:t>Il faudra également fournir des ressources pour l'exploitation des données de la</a:t>
            </a:r>
            <a:r>
              <a:rPr lang="fr-FR" sz="2000" dirty="0" smtClean="0">
                <a:sym typeface="Wingdings" pitchFamily="2" charset="2"/>
              </a:rPr>
              <a:t> </a:t>
            </a:r>
            <a:r>
              <a:rPr lang="fr-FR" sz="2000" dirty="0" err="1" smtClean="0">
                <a:sym typeface="Wingdings" pitchFamily="2" charset="2"/>
              </a:rPr>
              <a:t>Dark</a:t>
            </a:r>
            <a:r>
              <a:rPr lang="fr-FR" sz="2000" dirty="0" smtClean="0">
                <a:sym typeface="Wingdings" pitchFamily="2" charset="2"/>
              </a:rPr>
              <a:t> </a:t>
            </a:r>
            <a:r>
              <a:rPr lang="fr-FR" sz="2000" dirty="0" err="1" smtClean="0">
                <a:sym typeface="Wingdings" pitchFamily="2" charset="2"/>
              </a:rPr>
              <a:t>Energy</a:t>
            </a:r>
            <a:r>
              <a:rPr lang="fr-FR" sz="2000" dirty="0" smtClean="0">
                <a:sym typeface="Wingdings" pitchFamily="2" charset="2"/>
              </a:rPr>
              <a:t> Science Collaboration</a:t>
            </a:r>
            <a:endParaRPr lang="fr-FR" sz="2000" dirty="0" smtClean="0">
              <a:latin typeface="+mn-l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2D526E-2B21-44CD-BB5F-167E273D4DF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975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860" y="1988840"/>
            <a:ext cx="5481125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115616" y="260648"/>
            <a:ext cx="6750798" cy="609600"/>
          </a:xfrm>
        </p:spPr>
        <p:txBody>
          <a:bodyPr/>
          <a:lstStyle/>
          <a:p>
            <a:r>
              <a:rPr lang="fr-FR" sz="2400" dirty="0" smtClean="0"/>
              <a:t>Le système de base de données de LSST</a:t>
            </a:r>
            <a:endParaRPr lang="fr-FR" sz="2400" dirty="0"/>
          </a:p>
        </p:txBody>
      </p:sp>
      <p:sp>
        <p:nvSpPr>
          <p:cNvPr id="4" name="ZoneTexte 3"/>
          <p:cNvSpPr txBox="1"/>
          <p:nvPr/>
        </p:nvSpPr>
        <p:spPr>
          <a:xfrm>
            <a:off x="132938" y="1196752"/>
            <a:ext cx="87595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latin typeface="+mn-lt"/>
              </a:rPr>
              <a:t>Après le traitement des images des algorithmes permettent d'identifier les objets astrophysiques présents (étoiles, galaxies, quasars, candidats SN, astéroïdes, etc.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32938" y="5877272"/>
            <a:ext cx="8892480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1800" dirty="0" smtClean="0"/>
              <a:t>La table des "sources" contiendra 250 milliards de lignes après la première année et croitra jusqu'à 5000 milliards au bout de 10 ans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4879532" y="1988840"/>
            <a:ext cx="4054604" cy="92333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1800" dirty="0" smtClean="0"/>
              <a:t>Une requête dans une telle DB peut nécessiter un temps quasi infini pour aboutir </a:t>
            </a:r>
            <a:r>
              <a:rPr lang="fr-FR" sz="1800" dirty="0" smtClean="0">
                <a:sym typeface="Wingdings" pitchFamily="2" charset="2"/>
              </a:rPr>
              <a:t> Mieux vaut être astucieux !</a:t>
            </a:r>
            <a:endParaRPr lang="fr-FR" sz="1800" dirty="0"/>
          </a:p>
        </p:txBody>
      </p:sp>
      <p:sp>
        <p:nvSpPr>
          <p:cNvPr id="8" name="ZoneTexte 7"/>
          <p:cNvSpPr txBox="1"/>
          <p:nvPr/>
        </p:nvSpPr>
        <p:spPr>
          <a:xfrm>
            <a:off x="5868144" y="3140968"/>
            <a:ext cx="2880320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600" dirty="0" smtClean="0">
                <a:latin typeface="+mn-lt"/>
                <a:sym typeface="Wingdings" pitchFamily="2" charset="2"/>
              </a:rPr>
              <a:t>A terme : </a:t>
            </a:r>
            <a:r>
              <a:rPr lang="fr-FR" sz="1600" b="1" dirty="0" smtClean="0">
                <a:latin typeface="+mn-lt"/>
                <a:sym typeface="Wingdings" pitchFamily="2" charset="2"/>
              </a:rPr>
              <a:t>20-30 Po </a:t>
            </a:r>
            <a:r>
              <a:rPr lang="fr-FR" sz="1600" dirty="0" smtClean="0">
                <a:latin typeface="+mn-lt"/>
                <a:sym typeface="Wingdings" pitchFamily="2" charset="2"/>
              </a:rPr>
              <a:t>de données dans la base de données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6012160" y="4509120"/>
            <a:ext cx="2880320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600" dirty="0" smtClean="0">
                <a:latin typeface="+mn-lt"/>
                <a:sym typeface="Wingdings" pitchFamily="2" charset="2"/>
              </a:rPr>
              <a:t>Pour DESC il sera sans doute nécessaire de remonter à l'information "pixels"</a:t>
            </a:r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5 mars 2013</a:t>
            </a:r>
            <a:endParaRPr lang="en-US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2D526E-2B21-44CD-BB5F-167E273D4DF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61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lsst.org/News/enews/img/DataMiningSphe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052736"/>
            <a:ext cx="5852609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6012160" y="1286535"/>
            <a:ext cx="3013258" cy="120032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1800" dirty="0" smtClean="0"/>
              <a:t>Les tables dans la DB correspondent à un pavage géométrique du ciel observable</a:t>
            </a:r>
            <a:endParaRPr lang="fr-FR" sz="1800" dirty="0"/>
          </a:p>
        </p:txBody>
      </p:sp>
      <p:sp>
        <p:nvSpPr>
          <p:cNvPr id="4" name="Rectangle 3"/>
          <p:cNvSpPr/>
          <p:nvPr/>
        </p:nvSpPr>
        <p:spPr>
          <a:xfrm>
            <a:off x="98941" y="6381328"/>
            <a:ext cx="4977115" cy="30777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fr-FR" sz="1400" dirty="0">
                <a:hlinkClick r:id="rId3"/>
              </a:rPr>
              <a:t>http://www.lsst.org/News/enews/data-searching-201210.html</a:t>
            </a:r>
            <a:endParaRPr lang="fr-FR" sz="1400" dirty="0"/>
          </a:p>
        </p:txBody>
      </p:sp>
      <p:sp>
        <p:nvSpPr>
          <p:cNvPr id="5" name="ZoneTexte 4"/>
          <p:cNvSpPr txBox="1"/>
          <p:nvPr/>
        </p:nvSpPr>
        <p:spPr>
          <a:xfrm>
            <a:off x="6158885" y="2852936"/>
            <a:ext cx="2924633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1800" dirty="0" smtClean="0"/>
              <a:t>Optimisé pour la plupart des recherches </a:t>
            </a:r>
            <a:r>
              <a:rPr lang="fr-FR" sz="1800" dirty="0" err="1" smtClean="0"/>
              <a:t>astro</a:t>
            </a:r>
            <a:endParaRPr lang="fr-FR" sz="1800" dirty="0"/>
          </a:p>
        </p:txBody>
      </p:sp>
      <p:sp>
        <p:nvSpPr>
          <p:cNvPr id="6" name="ZoneTexte 5"/>
          <p:cNvSpPr txBox="1"/>
          <p:nvPr/>
        </p:nvSpPr>
        <p:spPr>
          <a:xfrm>
            <a:off x="6138292" y="3845585"/>
            <a:ext cx="2924633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800" dirty="0" smtClean="0"/>
              <a:t>Certaines requêtes ne peuvent pas aboutir en un temps raisonnable</a:t>
            </a:r>
            <a:endParaRPr lang="fr-FR" sz="1800" dirty="0"/>
          </a:p>
        </p:txBody>
      </p:sp>
      <p:sp>
        <p:nvSpPr>
          <p:cNvPr id="7" name="ZoneTexte 6"/>
          <p:cNvSpPr txBox="1"/>
          <p:nvPr/>
        </p:nvSpPr>
        <p:spPr>
          <a:xfrm>
            <a:off x="6100785" y="5180999"/>
            <a:ext cx="2924633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800" smtClean="0">
                <a:sym typeface="Wingdings" pitchFamily="2" charset="2"/>
              </a:rPr>
              <a:t> </a:t>
            </a:r>
            <a:r>
              <a:rPr lang="fr-FR" sz="1800" smtClean="0"/>
              <a:t>"give me the 5 most brightest objects of the sky" is an impossible query !</a:t>
            </a:r>
            <a:endParaRPr lang="fr-FR" sz="1800"/>
          </a:p>
        </p:txBody>
      </p:sp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Bases de données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5 mars 2013</a:t>
            </a:r>
            <a:endParaRPr lang="en-US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2D526E-2B21-44CD-BB5F-167E273D4DF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63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12" y="1268759"/>
            <a:ext cx="3655791" cy="3347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843808" y="1412776"/>
            <a:ext cx="60868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 smtClean="0">
                <a:latin typeface="+mn-lt"/>
              </a:rPr>
              <a:t>Main </a:t>
            </a:r>
            <a:r>
              <a:rPr lang="fr-FR" sz="1400" dirty="0" err="1" smtClean="0">
                <a:latin typeface="+mn-lt"/>
              </a:rPr>
              <a:t>developers</a:t>
            </a:r>
            <a:r>
              <a:rPr lang="fr-FR" sz="1400" dirty="0" smtClean="0">
                <a:latin typeface="+mn-lt"/>
              </a:rPr>
              <a:t> : Daniel </a:t>
            </a:r>
            <a:r>
              <a:rPr lang="fr-FR" sz="1400" dirty="0">
                <a:latin typeface="+mn-lt"/>
              </a:rPr>
              <a:t>L. Wang (SLAC), Serge M. </a:t>
            </a:r>
            <a:r>
              <a:rPr lang="fr-FR" sz="1400" dirty="0" err="1">
                <a:latin typeface="+mn-lt"/>
              </a:rPr>
              <a:t>Monkewitz</a:t>
            </a:r>
            <a:r>
              <a:rPr lang="fr-FR" sz="1400" dirty="0">
                <a:latin typeface="+mn-lt"/>
              </a:rPr>
              <a:t> (IPAC), </a:t>
            </a:r>
            <a:r>
              <a:rPr lang="fr-FR" sz="1400" dirty="0" err="1">
                <a:latin typeface="+mn-lt"/>
              </a:rPr>
              <a:t>Kian</a:t>
            </a:r>
            <a:r>
              <a:rPr lang="fr-FR" sz="1400" dirty="0">
                <a:latin typeface="+mn-lt"/>
              </a:rPr>
              <a:t>‐Tat Lim (SLAC</a:t>
            </a:r>
            <a:r>
              <a:rPr lang="fr-FR" sz="1400" dirty="0" smtClean="0">
                <a:latin typeface="+mn-lt"/>
              </a:rPr>
              <a:t>), Jacek </a:t>
            </a:r>
            <a:r>
              <a:rPr lang="fr-FR" sz="1400" dirty="0" err="1">
                <a:latin typeface="+mn-lt"/>
              </a:rPr>
              <a:t>Becla</a:t>
            </a:r>
            <a:r>
              <a:rPr lang="fr-FR" sz="1400" dirty="0">
                <a:latin typeface="+mn-lt"/>
              </a:rPr>
              <a:t> (SLAC</a:t>
            </a:r>
            <a:r>
              <a:rPr lang="fr-FR" sz="1400" dirty="0" smtClean="0">
                <a:latin typeface="+mn-lt"/>
              </a:rPr>
              <a:t>), Douglas Smith (SLAC)</a:t>
            </a:r>
            <a:endParaRPr lang="fr-FR" sz="1400" dirty="0">
              <a:latin typeface="+mn-lt"/>
            </a:endParaRPr>
          </a:p>
        </p:txBody>
      </p:sp>
      <p:pic>
        <p:nvPicPr>
          <p:cNvPr id="6" name="Picture 2" descr="component_interaction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076100"/>
            <a:ext cx="4862687" cy="3511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1049147" y="116632"/>
            <a:ext cx="7365504" cy="720080"/>
          </a:xfrm>
        </p:spPr>
        <p:txBody>
          <a:bodyPr>
            <a:noAutofit/>
          </a:bodyPr>
          <a:lstStyle/>
          <a:p>
            <a:r>
              <a:rPr lang="fr-FR" sz="2400" dirty="0" smtClean="0"/>
              <a:t>Qserv: une base de donnée distribuée "</a:t>
            </a:r>
            <a:r>
              <a:rPr lang="fr-FR" sz="2400" dirty="0" err="1" smtClean="0"/>
              <a:t>shared</a:t>
            </a:r>
            <a:r>
              <a:rPr lang="fr-FR" sz="2400" dirty="0" smtClean="0"/>
              <a:t> </a:t>
            </a:r>
            <a:r>
              <a:rPr lang="fr-FR" sz="2400" dirty="0" err="1" smtClean="0"/>
              <a:t>nothing</a:t>
            </a:r>
            <a:r>
              <a:rPr lang="fr-FR" sz="2400" dirty="0" smtClean="0"/>
              <a:t>"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147607" y="4939427"/>
            <a:ext cx="2725226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1800" dirty="0" smtClean="0"/>
              <a:t>MySQL n'est pas une techno obligatoire </a:t>
            </a:r>
            <a:endParaRPr lang="fr-FR" sz="1800" dirty="0"/>
          </a:p>
        </p:txBody>
      </p:sp>
      <p:pic>
        <p:nvPicPr>
          <p:cNvPr id="8194" name="Picture 2" descr="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189" y="5645651"/>
            <a:ext cx="1329378" cy="606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SciD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5865021"/>
            <a:ext cx="2250831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6883807" y="5728814"/>
            <a:ext cx="2016224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dirty="0" err="1" smtClean="0">
                <a:latin typeface="+mn-lt"/>
                <a:sym typeface="Wingdings" pitchFamily="2" charset="2"/>
              </a:rPr>
              <a:t>PetaSky</a:t>
            </a:r>
            <a:endParaRPr lang="fr-FR" sz="2800" dirty="0" smtClean="0">
              <a:latin typeface="+mn-lt"/>
              <a:sym typeface="Wingdings" pitchFamily="2" charset="2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5 mars 2013</a:t>
            </a:r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2D526E-2B21-44CD-BB5F-167E273D4DF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14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Rôle du CC dans </a:t>
            </a:r>
            <a:r>
              <a:rPr lang="fr-FR" dirty="0"/>
              <a:t>Q</a:t>
            </a:r>
            <a:r>
              <a:rPr lang="fr-FR" dirty="0" smtClean="0"/>
              <a:t>serv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251520" y="1628800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latin typeface="+mn-lt"/>
                <a:sym typeface="Wingdings" pitchFamily="2" charset="2"/>
              </a:rPr>
              <a:t>Actuellement Qserv est installé sur 4 nœuds </a:t>
            </a:r>
            <a:r>
              <a:rPr lang="fr-FR" sz="1600" dirty="0" err="1" smtClean="0">
                <a:latin typeface="+mn-lt"/>
                <a:sym typeface="Wingdings" pitchFamily="2" charset="2"/>
              </a:rPr>
              <a:t>iDataplex</a:t>
            </a:r>
            <a:r>
              <a:rPr lang="fr-FR" sz="1600" dirty="0" smtClean="0">
                <a:latin typeface="+mn-lt"/>
                <a:sym typeface="Wingdings" pitchFamily="2" charset="2"/>
              </a:rPr>
              <a:t> au CC (1 master + 3 nœuds)</a:t>
            </a:r>
          </a:p>
          <a:p>
            <a:endParaRPr lang="fr-FR" sz="1600" dirty="0">
              <a:latin typeface="+mn-lt"/>
              <a:sym typeface="Wingdings" pitchFamily="2" charset="2"/>
            </a:endParaRPr>
          </a:p>
          <a:p>
            <a:r>
              <a:rPr lang="fr-FR" sz="1600" dirty="0" smtClean="0">
                <a:latin typeface="+mn-lt"/>
                <a:sym typeface="Wingdings" pitchFamily="2" charset="2"/>
              </a:rPr>
              <a:t>File System de 5 To monté via NFS sur le master pour le chargement des données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251520" y="2708920"/>
            <a:ext cx="76328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latin typeface="+mn-lt"/>
                <a:sym typeface="Wingdings" pitchFamily="2" charset="2"/>
              </a:rPr>
              <a:t>Le CC fournira un banc de test de 50 nœuds </a:t>
            </a:r>
            <a:r>
              <a:rPr lang="fr-FR" sz="1600" dirty="0" err="1" smtClean="0">
                <a:latin typeface="+mn-lt"/>
                <a:sym typeface="Wingdings" pitchFamily="2" charset="2"/>
              </a:rPr>
              <a:t>iDataplex</a:t>
            </a:r>
            <a:r>
              <a:rPr lang="fr-FR" sz="1600" dirty="0" smtClean="0">
                <a:latin typeface="+mn-lt"/>
                <a:sym typeface="Wingdings" pitchFamily="2" charset="2"/>
              </a:rPr>
              <a:t> dès que la procédure de déploiement automatique des nœuds sera disponible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fr-FR" sz="1600" dirty="0" smtClean="0">
                <a:latin typeface="+mn-lt"/>
                <a:sym typeface="Wingdings" pitchFamily="2" charset="2"/>
              </a:rPr>
              <a:t>Tests systématiques 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fr-FR" sz="1600" dirty="0" smtClean="0">
                <a:latin typeface="+mn-lt"/>
                <a:sym typeface="Wingdings" pitchFamily="2" charset="2"/>
              </a:rPr>
              <a:t>Optimisation des paramètres (taille des tables, …)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fr-FR" sz="1600" dirty="0" smtClean="0">
                <a:latin typeface="+mn-lt"/>
                <a:sym typeface="Wingdings" pitchFamily="2" charset="2"/>
              </a:rPr>
              <a:t>Tests des versions successives de Qserv   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23528" y="4509120"/>
            <a:ext cx="7704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latin typeface="+mn-lt"/>
                <a:sym typeface="Wingdings" pitchFamily="2" charset="2"/>
              </a:rPr>
              <a:t>En vue de la Final Design </a:t>
            </a:r>
            <a:r>
              <a:rPr lang="fr-FR" sz="1600" dirty="0" err="1" smtClean="0">
                <a:latin typeface="+mn-lt"/>
                <a:sym typeface="Wingdings" pitchFamily="2" charset="2"/>
              </a:rPr>
              <a:t>Review</a:t>
            </a:r>
            <a:r>
              <a:rPr lang="fr-FR" sz="1600" dirty="0" smtClean="0">
                <a:latin typeface="+mn-lt"/>
                <a:sym typeface="Wingdings" pitchFamily="2" charset="2"/>
              </a:rPr>
              <a:t> de LSST (fin de l'année) nous étendrons le banc de test à 250 nœuds pour réaliser un test à grande échelle 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fr-FR" sz="1600" dirty="0" smtClean="0">
                <a:latin typeface="+mn-lt"/>
                <a:sym typeface="Wingdings" pitchFamily="2" charset="2"/>
              </a:rPr>
              <a:t>Mise à disposition des 250 nœuds pour quelques semaines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4716016" y="5758517"/>
            <a:ext cx="3744416" cy="3385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600" dirty="0" smtClean="0">
                <a:latin typeface="+mn-lt"/>
                <a:sym typeface="Wingdings" pitchFamily="2" charset="2"/>
              </a:rPr>
              <a:t>Apport majeur pour la collaboration !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5 mars 2013</a:t>
            </a:r>
            <a:endParaRPr lang="en-US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2D526E-2B21-44CD-BB5F-167E273D4DF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67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Data Challenge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179512" y="1484784"/>
            <a:ext cx="676875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latin typeface="+mn-lt"/>
                <a:sym typeface="Wingdings" pitchFamily="2" charset="2"/>
              </a:rPr>
              <a:t>Le CC va être fortement impliqué dans le prochain data challenge (été)</a:t>
            </a:r>
          </a:p>
          <a:p>
            <a:endParaRPr lang="fr-FR" sz="1600" dirty="0">
              <a:latin typeface="+mn-lt"/>
              <a:sym typeface="Wingdings" pitchFamily="2" charset="2"/>
            </a:endParaRPr>
          </a:p>
          <a:p>
            <a:r>
              <a:rPr lang="fr-FR" sz="1600" dirty="0" smtClean="0">
                <a:latin typeface="+mn-lt"/>
                <a:sym typeface="Wingdings" pitchFamily="2" charset="2"/>
              </a:rPr>
              <a:t>L'un des buts principaux est de démontrer la capacité de LSST à traiter les données sur 2 sites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fr-FR" sz="1600" dirty="0" smtClean="0">
                <a:latin typeface="+mn-lt"/>
                <a:sym typeface="Wingdings" pitchFamily="2" charset="2"/>
              </a:rPr>
              <a:t>1 – 2 MHS06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fr-FR" sz="1600" dirty="0" smtClean="0">
                <a:latin typeface="+mn-lt"/>
                <a:sym typeface="Wingdings" pitchFamily="2" charset="2"/>
              </a:rPr>
              <a:t>100 To de stockage (3 X4540 – </a:t>
            </a:r>
            <a:r>
              <a:rPr lang="fr-FR" sz="1600" dirty="0" err="1" smtClean="0">
                <a:latin typeface="+mn-lt"/>
                <a:sym typeface="Wingdings" pitchFamily="2" charset="2"/>
              </a:rPr>
              <a:t>iRODS</a:t>
            </a:r>
            <a:r>
              <a:rPr lang="fr-FR" sz="1600" dirty="0" smtClean="0">
                <a:latin typeface="+mn-lt"/>
                <a:sym typeface="Wingdings" pitchFamily="2" charset="2"/>
              </a:rPr>
              <a:t>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fr-FR" sz="1600" dirty="0" smtClean="0">
                <a:latin typeface="+mn-lt"/>
                <a:sym typeface="Wingdings" pitchFamily="2" charset="2"/>
              </a:rPr>
              <a:t>Liaison transatlantique</a:t>
            </a:r>
            <a:endParaRPr lang="fr-FR" sz="1600" dirty="0">
              <a:latin typeface="+mn-lt"/>
              <a:sym typeface="Wingdings" pitchFamily="2" charset="2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79512" y="3647346"/>
            <a:ext cx="6408712" cy="86177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600" dirty="0" smtClean="0">
                <a:latin typeface="+mn-lt"/>
                <a:sym typeface="Wingdings" pitchFamily="2" charset="2"/>
              </a:rPr>
              <a:t>2 possibilités 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fr-FR" sz="1600" dirty="0" smtClean="0">
                <a:latin typeface="+mn-lt"/>
                <a:sym typeface="Wingdings" pitchFamily="2" charset="2"/>
              </a:rPr>
              <a:t>Machines virtuelles + GE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fr-FR" sz="1600" b="1" smtClean="0">
                <a:latin typeface="+mn-lt"/>
                <a:sym typeface="Wingdings" pitchFamily="2" charset="2"/>
              </a:rPr>
              <a:t> GE </a:t>
            </a:r>
            <a:r>
              <a:rPr lang="fr-FR" sz="1600" b="1" dirty="0" smtClean="0">
                <a:latin typeface="+mn-lt"/>
                <a:sym typeface="Wingdings" pitchFamily="2" charset="2"/>
              </a:rPr>
              <a:t>seul mais la migration vers SL6 est nécessaire </a:t>
            </a:r>
            <a:r>
              <a:rPr lang="fr-FR" sz="1600" dirty="0" smtClean="0">
                <a:latin typeface="+mn-lt"/>
                <a:sym typeface="Wingdings" pitchFamily="2" charset="2"/>
              </a:rPr>
              <a:t>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059832" y="4739177"/>
            <a:ext cx="5472608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600" dirty="0" smtClean="0">
                <a:latin typeface="+mn-lt"/>
                <a:sym typeface="Wingdings" pitchFamily="2" charset="2"/>
              </a:rPr>
              <a:t>L'IN2P3 propose l'utilisation de DIRAC comme outil de gestions des jobs 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323528" y="5733256"/>
            <a:ext cx="7560840" cy="83099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600" dirty="0" smtClean="0">
                <a:latin typeface="+mn-lt"/>
                <a:sym typeface="Wingdings" pitchFamily="2" charset="2"/>
              </a:rPr>
              <a:t>En plus du Data Challenge, il y aura un traitement spécifique de données du CFHT-LS avec le code LSST  possibilité d'utiliser des données pour de "vraies" études scientifiques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5652120" y="2636912"/>
            <a:ext cx="3168352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600" dirty="0" smtClean="0">
                <a:latin typeface="+mn-lt"/>
                <a:sym typeface="Wingdings" pitchFamily="2" charset="2"/>
              </a:rPr>
              <a:t>Utilisation d'</a:t>
            </a:r>
            <a:r>
              <a:rPr lang="fr-FR" sz="1600" dirty="0" err="1" smtClean="0">
                <a:latin typeface="+mn-lt"/>
                <a:sym typeface="Wingdings" pitchFamily="2" charset="2"/>
              </a:rPr>
              <a:t>iRODS</a:t>
            </a:r>
            <a:r>
              <a:rPr lang="fr-FR" sz="1600" dirty="0" smtClean="0">
                <a:latin typeface="+mn-lt"/>
                <a:sym typeface="Wingdings" pitchFamily="2" charset="2"/>
              </a:rPr>
              <a:t> pour gérer les échanges de données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5 mars 2013</a:t>
            </a:r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2D526E-2B21-44CD-BB5F-167E273D4DF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89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Autres pistes de travail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179512" y="1484784"/>
            <a:ext cx="82809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latin typeface="+mn-lt"/>
                <a:sym typeface="Wingdings" pitchFamily="2" charset="2"/>
              </a:rPr>
              <a:t>Simulation : LSST est la première collaboration à développer un simulateur complet d'objet astrophysique :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fr-FR" sz="1600" dirty="0" smtClean="0">
                <a:latin typeface="+mn-lt"/>
                <a:sym typeface="Wingdings" pitchFamily="2" charset="2"/>
              </a:rPr>
              <a:t>Physique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fr-FR" sz="1600" dirty="0" smtClean="0">
                <a:latin typeface="+mn-lt"/>
                <a:sym typeface="Wingdings" pitchFamily="2" charset="2"/>
              </a:rPr>
              <a:t>Génération et propagation des photons (des centaines de milliards)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fr-FR" sz="1600" dirty="0" smtClean="0">
                <a:latin typeface="+mn-lt"/>
                <a:sym typeface="Wingdings" pitchFamily="2" charset="2"/>
              </a:rPr>
              <a:t>Modélisation de l'atmosphère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fr-FR" sz="1600" dirty="0" smtClean="0">
                <a:latin typeface="+mn-lt"/>
                <a:sym typeface="Wingdings" pitchFamily="2" charset="2"/>
              </a:rPr>
              <a:t>Simulation complète de l'optique du télescope et des CCD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251520" y="3284984"/>
            <a:ext cx="8208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latin typeface="+mn-lt"/>
                <a:sym typeface="Wingdings" pitchFamily="2" charset="2"/>
              </a:rPr>
              <a:t>Volonté d'utiliser massivement le cloud pour ces simulations  "use case" comme demandé par le COS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02455" y="4077072"/>
            <a:ext cx="79928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latin typeface="+mn-lt"/>
                <a:sym typeface="Wingdings" pitchFamily="2" charset="2"/>
              </a:rPr>
              <a:t>D'une manière générale : exploration des possibilités offertes par le cloud OpenStack du CC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fr-FR" sz="1600" dirty="0" smtClean="0">
                <a:latin typeface="+mn-lt"/>
                <a:sym typeface="Wingdings" pitchFamily="2" charset="2"/>
              </a:rPr>
              <a:t>LSST est volontaire pour tester la partie "</a:t>
            </a:r>
            <a:r>
              <a:rPr lang="fr-FR" sz="1600" dirty="0" err="1" smtClean="0">
                <a:latin typeface="+mn-lt"/>
                <a:sym typeface="Wingdings" pitchFamily="2" charset="2"/>
              </a:rPr>
              <a:t>storage</a:t>
            </a:r>
            <a:r>
              <a:rPr lang="fr-FR" sz="1600" dirty="0" smtClean="0">
                <a:latin typeface="+mn-lt"/>
                <a:sym typeface="Wingdings" pitchFamily="2" charset="2"/>
              </a:rPr>
              <a:t> cloud" dès qu'elle sera disponible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329996" y="5373216"/>
            <a:ext cx="7899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latin typeface="+mn-lt"/>
                <a:sym typeface="Wingdings" pitchFamily="2" charset="2"/>
              </a:rPr>
              <a:t>Tester les GPU et autres processeurs </a:t>
            </a:r>
            <a:r>
              <a:rPr lang="fr-FR" sz="1600" dirty="0" err="1" smtClean="0">
                <a:latin typeface="+mn-lt"/>
                <a:sym typeface="Wingdings" pitchFamily="2" charset="2"/>
              </a:rPr>
              <a:t>multicore</a:t>
            </a:r>
            <a:r>
              <a:rPr lang="fr-FR" sz="1600" dirty="0" smtClean="0">
                <a:latin typeface="+mn-lt"/>
                <a:sym typeface="Wingdings" pitchFamily="2" charset="2"/>
              </a:rPr>
              <a:t> (Xeon Phi…) pour le traitement des images et </a:t>
            </a:r>
            <a:r>
              <a:rPr lang="fr-FR" sz="1600" smtClean="0">
                <a:latin typeface="+mn-lt"/>
                <a:sym typeface="Wingdings" pitchFamily="2" charset="2"/>
              </a:rPr>
              <a:t>les </a:t>
            </a:r>
            <a:r>
              <a:rPr lang="fr-FR" sz="1600" smtClean="0">
                <a:latin typeface="+mn-lt"/>
                <a:sym typeface="Wingdings" pitchFamily="2" charset="2"/>
              </a:rPr>
              <a:t>simulations.  </a:t>
            </a:r>
            <a:endParaRPr lang="fr-FR" sz="1600" dirty="0" smtClean="0">
              <a:latin typeface="+mn-lt"/>
              <a:sym typeface="Wingdings" pitchFamily="2" charset="2"/>
            </a:endParaRP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5 mars 2013</a:t>
            </a:r>
            <a:endParaRPr lang="en-US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2D526E-2B21-44CD-BB5F-167E273D4DF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85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Science (1)</a:t>
            </a:r>
            <a:endParaRPr lang="fr-FR" dirty="0"/>
          </a:p>
        </p:txBody>
      </p:sp>
      <p:pic>
        <p:nvPicPr>
          <p:cNvPr id="4099" name="Picture 3" descr="C:\Users\Dominique Boutigny\Documents\Personnel\Astro\Images\Bestof\Ciel profond\M51-Chiens de chasse\M51-SN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84" t="20209" r="14811" b="21778"/>
          <a:stretch/>
        </p:blipFill>
        <p:spPr bwMode="auto">
          <a:xfrm>
            <a:off x="5262606" y="332656"/>
            <a:ext cx="3824194" cy="2659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File:GalacticRotation (french)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276" y="1052736"/>
            <a:ext cx="3155120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ZoneTexte 13"/>
          <p:cNvSpPr txBox="1"/>
          <p:nvPr/>
        </p:nvSpPr>
        <p:spPr>
          <a:xfrm>
            <a:off x="30678" y="1352593"/>
            <a:ext cx="20767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latin typeface="+mn-lt"/>
                <a:sym typeface="Wingdings" pitchFamily="2" charset="2"/>
              </a:rPr>
              <a:t>Existence d'importantes quantités de matière noire dans l'univers</a:t>
            </a:r>
          </a:p>
        </p:txBody>
      </p:sp>
      <p:pic>
        <p:nvPicPr>
          <p:cNvPr id="4104" name="Picture 8" descr="http://lsst.org/files/img/DarkMatter2small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6" t="1154" b="-1154"/>
          <a:stretch/>
        </p:blipFill>
        <p:spPr bwMode="auto">
          <a:xfrm>
            <a:off x="24897" y="3261934"/>
            <a:ext cx="4115055" cy="3335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www.spacetelescope.org/static/archives/images/screen/heic0701c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" r="2577"/>
          <a:stretch/>
        </p:blipFill>
        <p:spPr bwMode="auto">
          <a:xfrm>
            <a:off x="4067944" y="3645024"/>
            <a:ext cx="4910668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5 mars 2013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2D526E-2B21-44CD-BB5F-167E273D4DF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80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Science (2)</a:t>
            </a:r>
            <a:endParaRPr lang="fr-FR" dirty="0"/>
          </a:p>
        </p:txBody>
      </p:sp>
      <p:pic>
        <p:nvPicPr>
          <p:cNvPr id="3" name="saul_sm.mpg.mpe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896544" y="1268760"/>
            <a:ext cx="4211960" cy="315897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65749" y="1340768"/>
            <a:ext cx="4608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latin typeface="+mn-lt"/>
                <a:sym typeface="Wingdings" pitchFamily="2" charset="2"/>
              </a:rPr>
              <a:t>1</a:t>
            </a:r>
            <a:r>
              <a:rPr lang="fr-FR" sz="1600" b="1" dirty="0" smtClean="0">
                <a:latin typeface="+mn-lt"/>
                <a:sym typeface="Wingdings" pitchFamily="2" charset="2"/>
              </a:rPr>
              <a:t>998 : </a:t>
            </a:r>
            <a:r>
              <a:rPr lang="fr-FR" sz="1600" dirty="0" smtClean="0">
                <a:latin typeface="+mn-lt"/>
                <a:sym typeface="Wingdings" pitchFamily="2" charset="2"/>
              </a:rPr>
              <a:t>L'étude des supernovæ de type 1A montre que l'expansion de l'univers semble s'accélérer  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75780" y="2276872"/>
            <a:ext cx="4176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latin typeface="+mn-lt"/>
                <a:sym typeface="Wingdings" pitchFamily="2" charset="2"/>
              </a:rPr>
              <a:t> Conséquences extrêmement importante sur notre compréhension de l'évolution de l'univers.</a:t>
            </a: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0" y="3140967"/>
            <a:ext cx="4743054" cy="3635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4896544" y="4797152"/>
            <a:ext cx="42119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u="sng" dirty="0" smtClean="0">
                <a:latin typeface="+mn-lt"/>
                <a:sym typeface="Wingdings" pitchFamily="2" charset="2"/>
              </a:rPr>
              <a:t>Pb :</a:t>
            </a:r>
            <a:r>
              <a:rPr lang="fr-FR" sz="1600" dirty="0" smtClean="0">
                <a:latin typeface="+mn-lt"/>
                <a:sym typeface="Wingdings" pitchFamily="2" charset="2"/>
              </a:rPr>
              <a:t> Il y a peu de supernovæ 1A et on ne sait pas jusqu'à quel point toutes les SN sont standards et évoluent de la même manière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5 mars 2013</a:t>
            </a:r>
            <a:endParaRPr lang="en-US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2D526E-2B21-44CD-BB5F-167E273D4DF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298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Science (3)</a:t>
            </a:r>
            <a:endParaRPr lang="fr-FR" dirty="0"/>
          </a:p>
        </p:txBody>
      </p:sp>
      <p:pic>
        <p:nvPicPr>
          <p:cNvPr id="3" name="Picture 2" descr="C:\Users\Dominique Boutigny\Documents\Personnel\Blog\WM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82" y="2132856"/>
            <a:ext cx="4342076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4644008" y="1412776"/>
            <a:ext cx="3960440" cy="83099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600" dirty="0" smtClean="0">
                <a:latin typeface="+mn-lt"/>
                <a:sym typeface="Wingdings" pitchFamily="2" charset="2"/>
              </a:rPr>
              <a:t>Mesures du rayonnement de fond cosmologique de l'univers</a:t>
            </a:r>
          </a:p>
          <a:p>
            <a:r>
              <a:rPr lang="fr-FR" sz="1600" dirty="0" smtClean="0">
                <a:latin typeface="+mn-lt"/>
                <a:sym typeface="Wingdings" pitchFamily="2" charset="2"/>
              </a:rPr>
              <a:t> COBE – WMAP et bientôt PLANCK</a:t>
            </a:r>
          </a:p>
        </p:txBody>
      </p:sp>
      <p:graphicFrame>
        <p:nvGraphicFramePr>
          <p:cNvPr id="5" name="Graphique 4"/>
          <p:cNvGraphicFramePr/>
          <p:nvPr>
            <p:extLst>
              <p:ext uri="{D42A27DB-BD31-4B8C-83A1-F6EECF244321}">
                <p14:modId xmlns:p14="http://schemas.microsoft.com/office/powerpoint/2010/main" val="208618569"/>
              </p:ext>
            </p:extLst>
          </p:nvPr>
        </p:nvGraphicFramePr>
        <p:xfrm>
          <a:off x="4412810" y="2708920"/>
          <a:ext cx="4655840" cy="3271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164982" y="4869160"/>
            <a:ext cx="4176464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600" dirty="0" smtClean="0">
                <a:latin typeface="+mn-lt"/>
                <a:sym typeface="Wingdings" pitchFamily="2" charset="2"/>
              </a:rPr>
              <a:t>Il y a très peu d'information sur la nature de cette énergie noire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5 mars 2013</a:t>
            </a:r>
            <a:endParaRPr lang="en-US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2D526E-2B21-44CD-BB5F-167E273D4DF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62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90600" y="304800"/>
            <a:ext cx="6245696" cy="609600"/>
          </a:xfrm>
        </p:spPr>
        <p:txBody>
          <a:bodyPr/>
          <a:lstStyle/>
          <a:p>
            <a:r>
              <a:rPr lang="fr-FR" dirty="0" smtClean="0"/>
              <a:t>Large </a:t>
            </a:r>
            <a:r>
              <a:rPr lang="fr-FR" dirty="0" err="1" smtClean="0"/>
              <a:t>Synoptic</a:t>
            </a:r>
            <a:r>
              <a:rPr lang="fr-FR" dirty="0" smtClean="0"/>
              <a:t> Survey </a:t>
            </a:r>
            <a:r>
              <a:rPr lang="fr-FR" dirty="0" err="1" smtClean="0"/>
              <a:t>Telescope</a:t>
            </a:r>
            <a:endParaRPr lang="fr-FR" dirty="0"/>
          </a:p>
        </p:txBody>
      </p:sp>
      <p:pic>
        <p:nvPicPr>
          <p:cNvPr id="7170" name="Picture 2" descr="http://www.lsst.org/files/image_gallery/images/site/470/vista-4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325959"/>
            <a:ext cx="4476750" cy="217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4716016" y="1577091"/>
            <a:ext cx="3960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latin typeface="+mn-lt"/>
                <a:sym typeface="Wingdings" pitchFamily="2" charset="2"/>
              </a:rPr>
              <a:t>L'idée de LSST est d'observer l'univers visible aussi globalement que possible 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4739255" y="2488540"/>
            <a:ext cx="396044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600" dirty="0" smtClean="0">
                <a:latin typeface="+mn-lt"/>
                <a:sym typeface="Wingdings" pitchFamily="2" charset="2"/>
              </a:rPr>
              <a:t> Observation systématique de tout ce qui est observable !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93989" y="3556177"/>
            <a:ext cx="7363001" cy="33855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600" b="1" dirty="0" smtClean="0">
                <a:latin typeface="+mn-lt"/>
                <a:sym typeface="Wingdings" pitchFamily="2" charset="2"/>
              </a:rPr>
              <a:t>Synoptique : </a:t>
            </a:r>
            <a:r>
              <a:rPr lang="fr-FR" sz="1600" i="1" dirty="0" smtClean="0">
                <a:latin typeface="+mn-lt"/>
                <a:sym typeface="Wingdings" pitchFamily="2" charset="2"/>
              </a:rPr>
              <a:t>"qui permet de saisir d'un coup d'œil les parties d'un ensemble"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210096" y="4221088"/>
            <a:ext cx="3857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latin typeface="+mn-lt"/>
                <a:sym typeface="Wingdings" pitchFamily="2" charset="2"/>
              </a:rPr>
              <a:t>LSST va observer et imager le ciel de manière systématique pendant 10 ans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4023119" y="4221088"/>
            <a:ext cx="4703759" cy="13234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600" dirty="0" smtClean="0">
                <a:latin typeface="+mn-lt"/>
                <a:sym typeface="Wingdings" pitchFamily="2" charset="2"/>
              </a:rPr>
              <a:t>L'optique très lumineuse, permet d'observer des objets extrêmement faibles avec des poses très courtes (2 x 15 s)</a:t>
            </a:r>
          </a:p>
          <a:p>
            <a:pPr marL="285750" indent="-285750">
              <a:buFont typeface="Wingdings" pitchFamily="2" charset="2"/>
              <a:buChar char="è"/>
            </a:pPr>
            <a:r>
              <a:rPr lang="fr-FR" sz="1600" dirty="0" smtClean="0">
                <a:latin typeface="+mn-lt"/>
                <a:sym typeface="Wingdings" pitchFamily="2" charset="2"/>
              </a:rPr>
              <a:t>On voit loin dans l'univers</a:t>
            </a:r>
          </a:p>
          <a:p>
            <a:pPr marL="285750" indent="-285750">
              <a:buFont typeface="Wingdings" pitchFamily="2" charset="2"/>
              <a:buChar char="è"/>
            </a:pPr>
            <a:r>
              <a:rPr lang="fr-FR" sz="1600" dirty="0" smtClean="0">
                <a:latin typeface="+mn-lt"/>
                <a:sym typeface="Wingdings" pitchFamily="2" charset="2"/>
              </a:rPr>
              <a:t>On remonte loin dans le passé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194675" y="5733256"/>
            <a:ext cx="8659145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600" dirty="0" smtClean="0">
                <a:latin typeface="+mn-lt"/>
                <a:sym typeface="Wingdings" pitchFamily="2" charset="2"/>
              </a:rPr>
              <a:t>Possibilité de détecter des phénomènes transitoires avec une excellente efficacité  Supernovæ par exemple (~10</a:t>
            </a:r>
            <a:r>
              <a:rPr lang="fr-FR" sz="1600" baseline="30000" dirty="0" smtClean="0">
                <a:latin typeface="+mn-lt"/>
                <a:sym typeface="Wingdings" pitchFamily="2" charset="2"/>
              </a:rPr>
              <a:t>7</a:t>
            </a:r>
            <a:r>
              <a:rPr lang="fr-FR" sz="1600" dirty="0" smtClean="0">
                <a:latin typeface="+mn-lt"/>
                <a:sym typeface="Wingdings" pitchFamily="2" charset="2"/>
              </a:rPr>
              <a:t> en 10 ans)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5 mars 2013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2D526E-2B21-44CD-BB5F-167E273D4DF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39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http://www.lsst.org/files/image_gallery/images/site/470/Render1-4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84676"/>
            <a:ext cx="447675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lsst.org/files/image_gallery/images/site/470/large_map-47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1" y="1124744"/>
            <a:ext cx="4476750" cy="5353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4340" y="127961"/>
            <a:ext cx="3169628" cy="609600"/>
          </a:xfrm>
        </p:spPr>
        <p:txBody>
          <a:bodyPr/>
          <a:lstStyle/>
          <a:p>
            <a:r>
              <a:rPr lang="en-US" sz="2400" dirty="0" smtClean="0"/>
              <a:t>Le site de construction</a:t>
            </a:r>
            <a:endParaRPr lang="fr-FR" sz="2400" dirty="0"/>
          </a:p>
        </p:txBody>
      </p:sp>
      <p:sp>
        <p:nvSpPr>
          <p:cNvPr id="3" name="ZoneTexte 2"/>
          <p:cNvSpPr txBox="1"/>
          <p:nvPr/>
        </p:nvSpPr>
        <p:spPr>
          <a:xfrm>
            <a:off x="4247964" y="188640"/>
            <a:ext cx="1512168" cy="33855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+mn-lt"/>
                <a:sym typeface="Wingdings" pitchFamily="2" charset="2"/>
              </a:rPr>
              <a:t>Cerro Pachón</a:t>
            </a:r>
            <a:endParaRPr lang="fr-FR" sz="1600" dirty="0" smtClean="0">
              <a:latin typeface="+mn-lt"/>
              <a:sym typeface="Wingdings" pitchFamily="2" charset="2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6876256" y="188640"/>
            <a:ext cx="864096" cy="33855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+mn-lt"/>
                <a:sym typeface="Wingdings" pitchFamily="2" charset="2"/>
              </a:rPr>
              <a:t>2700 m</a:t>
            </a:r>
            <a:endParaRPr lang="fr-FR" sz="1600" dirty="0" smtClean="0">
              <a:latin typeface="+mn-lt"/>
              <a:sym typeface="Wingdings" pitchFamily="2" charset="2"/>
            </a:endParaRPr>
          </a:p>
        </p:txBody>
      </p:sp>
      <p:cxnSp>
        <p:nvCxnSpPr>
          <p:cNvPr id="7" name="Connecteur droit avec flèche 6"/>
          <p:cNvCxnSpPr/>
          <p:nvPr/>
        </p:nvCxnSpPr>
        <p:spPr bwMode="auto">
          <a:xfrm>
            <a:off x="1187624" y="3176972"/>
            <a:ext cx="648072" cy="54006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ZoneTexte 8"/>
          <p:cNvSpPr txBox="1"/>
          <p:nvPr/>
        </p:nvSpPr>
        <p:spPr>
          <a:xfrm>
            <a:off x="395536" y="2977207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C000"/>
                </a:solidFill>
                <a:latin typeface="+mn-lt"/>
                <a:sym typeface="Wingdings" pitchFamily="2" charset="2"/>
              </a:rPr>
              <a:t>VLT site</a:t>
            </a:r>
            <a:endParaRPr lang="fr-FR" sz="1400" b="1" dirty="0" smtClean="0">
              <a:solidFill>
                <a:srgbClr val="FFC000"/>
              </a:solidFill>
              <a:latin typeface="+mn-lt"/>
              <a:sym typeface="Wingdings" pitchFamily="2" charset="2"/>
            </a:endParaRPr>
          </a:p>
        </p:txBody>
      </p:sp>
      <p:pic>
        <p:nvPicPr>
          <p:cNvPr id="1031" name="Picture 7" descr="http://www.lsst.org/files/image_gallery/images/site/470/neighbors-47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367" y="3176972"/>
            <a:ext cx="3240633" cy="3357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4515222" y="5892183"/>
            <a:ext cx="2520280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>
                <a:latin typeface="+mn-lt"/>
                <a:sym typeface="Wingdings" pitchFamily="2" charset="2"/>
              </a:rPr>
              <a:t>Télescopes</a:t>
            </a:r>
            <a:r>
              <a:rPr lang="en-US" sz="1600" dirty="0" smtClean="0">
                <a:latin typeface="+mn-lt"/>
                <a:sym typeface="Wingdings" pitchFamily="2" charset="2"/>
              </a:rPr>
              <a:t> Gemini-</a:t>
            </a:r>
            <a:r>
              <a:rPr lang="en-US" sz="1600" dirty="0" err="1" smtClean="0">
                <a:latin typeface="+mn-lt"/>
                <a:sym typeface="Wingdings" pitchFamily="2" charset="2"/>
              </a:rPr>
              <a:t>sud</a:t>
            </a:r>
            <a:r>
              <a:rPr lang="en-US" sz="1600" dirty="0" smtClean="0">
                <a:latin typeface="+mn-lt"/>
                <a:sym typeface="Wingdings" pitchFamily="2" charset="2"/>
              </a:rPr>
              <a:t> et SOAR</a:t>
            </a:r>
            <a:endParaRPr lang="fr-FR" sz="1600" dirty="0" smtClean="0">
              <a:latin typeface="+mn-lt"/>
              <a:sym typeface="Wingdings" pitchFamily="2" charset="2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4247964" y="692696"/>
            <a:ext cx="2412268" cy="3077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>
                <a:latin typeface="+mn-lt"/>
                <a:sym typeface="Wingdings" pitchFamily="2" charset="2"/>
              </a:rPr>
              <a:t>Seeing </a:t>
            </a:r>
            <a:r>
              <a:rPr lang="en-US" sz="1400" dirty="0" err="1" smtClean="0">
                <a:latin typeface="+mn-lt"/>
                <a:sym typeface="Wingdings" pitchFamily="2" charset="2"/>
              </a:rPr>
              <a:t>moyen</a:t>
            </a:r>
            <a:r>
              <a:rPr lang="en-US" sz="1400" dirty="0" smtClean="0">
                <a:latin typeface="+mn-lt"/>
                <a:sym typeface="Wingdings" pitchFamily="2" charset="2"/>
              </a:rPr>
              <a:t> : 0.67 </a:t>
            </a:r>
            <a:r>
              <a:rPr lang="en-US" sz="1400" dirty="0" err="1" smtClean="0">
                <a:latin typeface="+mn-lt"/>
                <a:sym typeface="Wingdings" pitchFamily="2" charset="2"/>
              </a:rPr>
              <a:t>arcsec</a:t>
            </a:r>
            <a:endParaRPr lang="fr-FR" sz="1400" dirty="0" smtClean="0">
              <a:latin typeface="+mn-lt"/>
              <a:sym typeface="Wingdings" pitchFamily="2" charset="2"/>
            </a:endParaRP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5 mars 2013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2D526E-2B21-44CD-BB5F-167E273D4DF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31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lsst.org/files/image_gallery/images/telescope/470/Telescope_Aug_2011-470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7" y="2004397"/>
            <a:ext cx="5272875" cy="3960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3004114" y="1259326"/>
            <a:ext cx="4392488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800" dirty="0" smtClean="0">
                <a:latin typeface="+mn-lt"/>
                <a:sym typeface="Wingdings" pitchFamily="2" charset="2"/>
              </a:rPr>
              <a:t>Diamètre 8.4 m</a:t>
            </a:r>
          </a:p>
          <a:p>
            <a:r>
              <a:rPr lang="fr-FR" sz="1800" dirty="0" smtClean="0">
                <a:latin typeface="+mn-lt"/>
                <a:sym typeface="Wingdings" pitchFamily="2" charset="2"/>
              </a:rPr>
              <a:t>Formule optique à 3 miroirs "Paul Baker"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6372200" y="2348880"/>
            <a:ext cx="1892575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+mn-lt"/>
                <a:sym typeface="Wingdings" pitchFamily="2" charset="2"/>
              </a:rPr>
              <a:t>F/D = 1.23</a:t>
            </a: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 </a:t>
            </a:r>
            <a:r>
              <a:rPr lang="en-US" dirty="0" err="1" smtClean="0"/>
              <a:t>télescope</a:t>
            </a:r>
            <a:endParaRPr lang="fr-FR" dirty="0"/>
          </a:p>
        </p:txBody>
      </p:sp>
      <p:pic>
        <p:nvPicPr>
          <p:cNvPr id="2052" name="Picture 4" descr="http://www.lsst.org/files/img/camer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2724150" cy="268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31782" y="3678123"/>
            <a:ext cx="1800200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600" dirty="0" smtClean="0">
                <a:latin typeface="+mn-lt"/>
                <a:sym typeface="Wingdings" pitchFamily="2" charset="2"/>
              </a:rPr>
              <a:t>M1 : 8.4 m f/1.14</a:t>
            </a:r>
          </a:p>
          <a:p>
            <a:r>
              <a:rPr lang="fr-FR" sz="1600" dirty="0" smtClean="0">
                <a:latin typeface="+mn-lt"/>
                <a:sym typeface="Wingdings" pitchFamily="2" charset="2"/>
              </a:rPr>
              <a:t>M2 : 3.4 m f/1.05</a:t>
            </a:r>
          </a:p>
          <a:p>
            <a:r>
              <a:rPr lang="fr-FR" sz="1600" dirty="0" smtClean="0">
                <a:latin typeface="+mn-lt"/>
                <a:sym typeface="Wingdings" pitchFamily="2" charset="2"/>
              </a:rPr>
              <a:t>M3 : 3.5 m f/1.19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691680" y="5953897"/>
            <a:ext cx="3816424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600" dirty="0" smtClean="0">
                <a:latin typeface="+mn-lt"/>
                <a:sym typeface="Wingdings" pitchFamily="2" charset="2"/>
              </a:rPr>
              <a:t>Structure mobile de 350 tonnes (dont 60 tonnes pour le système optique seul)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5 mars 2013</a:t>
            </a:r>
            <a:endParaRPr lang="en-US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2D526E-2B21-44CD-BB5F-167E273D4DF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3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http://www.lsst.org/files/image_gallery/images/mirror-casting/470/2_mirrors_in_1-4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042" y="3573016"/>
            <a:ext cx="4456175" cy="2967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www.lsst.org/files/image_gallery/images/mirror-casting/470/M2_Acceptance-47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8" y="1073228"/>
            <a:ext cx="4677589" cy="3363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lsst.org/files/image_gallery/images/mirror-casting/470/Group_photo-47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467" y="0"/>
            <a:ext cx="4476750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4675752" y="-1847"/>
            <a:ext cx="2854708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600" smtClean="0">
                <a:latin typeface="+mn-lt"/>
                <a:sym typeface="Wingdings" pitchFamily="2" charset="2"/>
              </a:rPr>
              <a:t>Substrat des miroirs primaire et tertiaire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2879" y="1052736"/>
            <a:ext cx="2902938" cy="33855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600" smtClean="0">
                <a:latin typeface="+mn-lt"/>
                <a:sym typeface="Wingdings" pitchFamily="2" charset="2"/>
              </a:rPr>
              <a:t>Substrat du miroir secondaire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4716016" y="3131676"/>
            <a:ext cx="2304256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800" smtClean="0">
                <a:latin typeface="+mn-lt"/>
                <a:sym typeface="Wingdings" pitchFamily="2" charset="2"/>
              </a:rPr>
              <a:t>24 tonnes de verre</a:t>
            </a: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miroirs</a:t>
            </a:r>
            <a:endParaRPr lang="fr-FR" dirty="0"/>
          </a:p>
        </p:txBody>
      </p:sp>
      <p:pic>
        <p:nvPicPr>
          <p:cNvPr id="3074" name="Picture 2" descr="http://www.lsst.org/News/enews/img/m3-optical-tes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0568"/>
            <a:ext cx="4724972" cy="283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5 mars 2013</a:t>
            </a: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2D526E-2B21-44CD-BB5F-167E273D4DF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58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lsst.org/files/image_gallery/images/camera/470/suzanne-4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690" y="2600325"/>
            <a:ext cx="4476750" cy="425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lsst.org/files/image_gallery/images/camera/470/Camera_Layout-47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0479"/>
            <a:ext cx="4663690" cy="3006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caméra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5220072" y="1556792"/>
            <a:ext cx="3672408" cy="83099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600" dirty="0" smtClean="0">
                <a:latin typeface="+mn-lt"/>
                <a:sym typeface="Wingdings" pitchFamily="2" charset="2"/>
              </a:rPr>
              <a:t>3.2 milliards de pixels</a:t>
            </a:r>
          </a:p>
          <a:p>
            <a:r>
              <a:rPr lang="fr-FR" sz="1600" dirty="0">
                <a:latin typeface="+mn-lt"/>
                <a:sym typeface="Wingdings" pitchFamily="2" charset="2"/>
              </a:rPr>
              <a:t>6 filtres : </a:t>
            </a:r>
            <a:r>
              <a:rPr lang="fr-FR" sz="1600" dirty="0" smtClean="0">
                <a:sym typeface="Wingdings" pitchFamily="2" charset="2"/>
              </a:rPr>
              <a:t>UV (320 nm)</a:t>
            </a:r>
            <a:r>
              <a:rPr lang="fr-FR" sz="1600" dirty="0" smtClean="0">
                <a:latin typeface="+mn-lt"/>
                <a:sym typeface="Wingdings" pitchFamily="2" charset="2"/>
              </a:rPr>
              <a:t> </a:t>
            </a:r>
            <a:r>
              <a:rPr lang="fr-FR" sz="1600" dirty="0">
                <a:latin typeface="+mn-lt"/>
                <a:sym typeface="Wingdings" pitchFamily="2" charset="2"/>
              </a:rPr>
              <a:t> </a:t>
            </a:r>
            <a:r>
              <a:rPr lang="fr-FR" sz="1600" dirty="0" smtClean="0">
                <a:sym typeface="Wingdings" pitchFamily="2" charset="2"/>
              </a:rPr>
              <a:t>IR</a:t>
            </a:r>
            <a:r>
              <a:rPr lang="fr-FR" sz="1600" dirty="0" smtClean="0">
                <a:latin typeface="+mn-lt"/>
                <a:sym typeface="Wingdings" pitchFamily="2" charset="2"/>
              </a:rPr>
              <a:t> (1070 nm) </a:t>
            </a:r>
          </a:p>
          <a:p>
            <a:r>
              <a:rPr lang="fr-FR" sz="1600" dirty="0">
                <a:sym typeface="Wingdings" pitchFamily="2" charset="2"/>
              </a:rPr>
              <a:t>r</a:t>
            </a:r>
            <a:r>
              <a:rPr lang="fr-FR" sz="1600" dirty="0" smtClean="0">
                <a:sym typeface="Wingdings" pitchFamily="2" charset="2"/>
              </a:rPr>
              <a:t>ésolution : 0.2 </a:t>
            </a:r>
            <a:r>
              <a:rPr lang="fr-FR" sz="1600" dirty="0" err="1" smtClean="0">
                <a:sym typeface="Wingdings" pitchFamily="2" charset="2"/>
              </a:rPr>
              <a:t>arcsec</a:t>
            </a:r>
            <a:r>
              <a:rPr lang="fr-FR" sz="1600" dirty="0" smtClean="0">
                <a:sym typeface="Wingdings" pitchFamily="2" charset="2"/>
              </a:rPr>
              <a:t> / pixel</a:t>
            </a:r>
            <a:endParaRPr lang="fr-FR" sz="1600" dirty="0">
              <a:latin typeface="+mn-lt"/>
              <a:sym typeface="Wingdings" pitchFamily="2" charset="2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0" y="4293096"/>
            <a:ext cx="4663690" cy="23083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fr-FR" sz="1800" dirty="0">
                <a:latin typeface="+mn-lt"/>
                <a:sym typeface="Wingdings" pitchFamily="2" charset="2"/>
              </a:rPr>
              <a:t>Pose de 15 s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fr-FR" sz="1800" dirty="0">
                <a:latin typeface="+mn-lt"/>
                <a:sym typeface="Wingdings" pitchFamily="2" charset="2"/>
              </a:rPr>
              <a:t>Positionnement de l'obturateur durant 1 s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fr-FR" sz="1800" dirty="0">
                <a:latin typeface="+mn-lt"/>
                <a:sym typeface="Wingdings" pitchFamily="2" charset="2"/>
              </a:rPr>
              <a:t>Lecture des CCD durant 2 s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fr-FR" sz="1800" dirty="0">
                <a:latin typeface="+mn-lt"/>
                <a:sym typeface="Wingdings" pitchFamily="2" charset="2"/>
              </a:rPr>
              <a:t>Nouvelle pose de 15 s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fr-FR" sz="1800" dirty="0">
                <a:latin typeface="+mn-lt"/>
                <a:sym typeface="Wingdings" pitchFamily="2" charset="2"/>
              </a:rPr>
              <a:t>Positionnement de l'obturateur durant 1 s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fr-FR" sz="1800" dirty="0">
                <a:latin typeface="+mn-lt"/>
                <a:sym typeface="Wingdings" pitchFamily="2" charset="2"/>
              </a:rPr>
              <a:t>Lecture des CCD durant 2 s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fr-FR" sz="1800" dirty="0">
                <a:latin typeface="+mn-lt"/>
                <a:sym typeface="Wingdings" pitchFamily="2" charset="2"/>
              </a:rPr>
              <a:t>Positionnement du télescope sur une nouvelle zone (proche) durant 5 s</a:t>
            </a:r>
            <a:endParaRPr lang="fr-FR" sz="1800" dirty="0" smtClean="0">
              <a:latin typeface="+mn-lt"/>
              <a:sym typeface="Wingdings" pitchFamily="2" charset="2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4139952" y="1070479"/>
            <a:ext cx="2592288" cy="3385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600" dirty="0" smtClean="0">
                <a:latin typeface="+mn-lt"/>
                <a:sym typeface="Wingdings" pitchFamily="2" charset="2"/>
              </a:rPr>
              <a:t>Champ de vue : 9.6 deg</a:t>
            </a:r>
            <a:r>
              <a:rPr lang="fr-FR" sz="1600" baseline="30000" dirty="0" smtClean="0">
                <a:latin typeface="+mn-lt"/>
                <a:sym typeface="Wingdings" pitchFamily="2" charset="2"/>
              </a:rPr>
              <a:t>2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6156176" y="6008938"/>
            <a:ext cx="2984264" cy="83099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600" dirty="0" smtClean="0">
                <a:latin typeface="+mn-lt"/>
                <a:sym typeface="Wingdings" pitchFamily="2" charset="2"/>
              </a:rPr>
              <a:t>189 plans de CCD (4k x 4k) assemblés dans 21 modules de 3x3 CCD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5 mars 2013</a:t>
            </a:r>
            <a:endParaRPr lang="en-US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2D526E-2B21-44CD-BB5F-167E273D4DF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73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CC_110906">
  <a:themeElements>
    <a:clrScheme name="Nouvelle présentation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Nouvelle pré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1600" dirty="0" smtClean="0">
            <a:latin typeface="+mn-lt"/>
            <a:sym typeface="Wingdings" pitchFamily="2" charset="2"/>
          </a:defRPr>
        </a:defPPr>
      </a:lstStyle>
    </a:txDef>
  </a:objectDefaults>
  <a:extraClrSchemeLst>
    <a:extraClrScheme>
      <a:clrScheme name="Nouvelle présentation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7282</TotalTime>
  <Words>1338</Words>
  <Application>Microsoft Office PowerPoint</Application>
  <PresentationFormat>Affichage à l'écran (4:3)</PresentationFormat>
  <Paragraphs>174</Paragraphs>
  <Slides>19</Slides>
  <Notes>0</Notes>
  <HiddenSlides>0</HiddenSlides>
  <MMClips>1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0" baseType="lpstr">
      <vt:lpstr>PowerPointCC_110906</vt:lpstr>
      <vt:lpstr>Le projet LSST</vt:lpstr>
      <vt:lpstr>La Science (1)</vt:lpstr>
      <vt:lpstr>La Science (2)</vt:lpstr>
      <vt:lpstr>La Science (3)</vt:lpstr>
      <vt:lpstr>Large Synoptic Survey Telescope</vt:lpstr>
      <vt:lpstr>Le site de construction</vt:lpstr>
      <vt:lpstr>Le télescope</vt:lpstr>
      <vt:lpstr>Les miroirs</vt:lpstr>
      <vt:lpstr>La caméra</vt:lpstr>
      <vt:lpstr>Les images</vt:lpstr>
      <vt:lpstr>Calendrier / Collaboration</vt:lpstr>
      <vt:lpstr>Présentation PowerPoint</vt:lpstr>
      <vt:lpstr>Contribution du CC au traitement de données</vt:lpstr>
      <vt:lpstr>Le système de base de données de LSST</vt:lpstr>
      <vt:lpstr>Bases de données</vt:lpstr>
      <vt:lpstr>Qserv: une base de donnée distribuée "shared nothing"</vt:lpstr>
      <vt:lpstr>Rôle du CC dans Qserv</vt:lpstr>
      <vt:lpstr>Data Challenge</vt:lpstr>
      <vt:lpstr>Autres pistes de travail</vt:lpstr>
    </vt:vector>
  </TitlesOfParts>
  <Company>CCIN2P3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Gaelle Shifrin</dc:creator>
  <cp:lastModifiedBy>Dominique Boutigny</cp:lastModifiedBy>
  <cp:revision>254</cp:revision>
  <cp:lastPrinted>1904-01-01T00:00:00Z</cp:lastPrinted>
  <dcterms:created xsi:type="dcterms:W3CDTF">2008-11-05T15:14:46Z</dcterms:created>
  <dcterms:modified xsi:type="dcterms:W3CDTF">2013-03-05T11:19:45Z</dcterms:modified>
</cp:coreProperties>
</file>