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77" r:id="rId3"/>
    <p:sldId id="278" r:id="rId4"/>
    <p:sldId id="265" r:id="rId5"/>
    <p:sldId id="266" r:id="rId6"/>
    <p:sldId id="268" r:id="rId7"/>
    <p:sldId id="279" r:id="rId8"/>
    <p:sldId id="260" r:id="rId9"/>
    <p:sldId id="280" r:id="rId10"/>
    <p:sldId id="283" r:id="rId11"/>
    <p:sldId id="285" r:id="rId12"/>
    <p:sldId id="284" r:id="rId13"/>
    <p:sldId id="272" r:id="rId14"/>
    <p:sldId id="275" r:id="rId15"/>
    <p:sldId id="276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13/03/2013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6" y="0"/>
            <a:ext cx="8268789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Analyse de données prises par le détecteur ATLAS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31" y="6263921"/>
            <a:ext cx="8978538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Consignes de l’exercice</a:t>
            </a:r>
            <a:endParaRPr lang="fr-FR" dirty="0"/>
          </a:p>
        </p:txBody>
      </p:sp>
      <p:pic>
        <p:nvPicPr>
          <p:cNvPr id="5122" name="Picture 2" descr="http://2.bp.blogspot.com/-jCU6ZblcGZY/TlytSWTUIMI/AAAAAAAAA1g/ooV4QOvrLQk/s1600/atlas_cern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2"/>
          <a:stretch/>
        </p:blipFill>
        <p:spPr bwMode="auto">
          <a:xfrm>
            <a:off x="4579" y="1162596"/>
            <a:ext cx="9139421" cy="51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Nécessité </a:t>
            </a:r>
            <a:r>
              <a:rPr lang="fr-FR" sz="3600" b="1" dirty="0" smtClean="0">
                <a:solidFill>
                  <a:srgbClr val="003478"/>
                </a:solidFill>
              </a:rPr>
              <a:t>d’une sélection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494731" y="1067484"/>
            <a:ext cx="819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de collisions de protons, d’autres particules que des W peuvent être produites et peuvent se désintégrer en muon ou électron.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94731" y="2000629"/>
            <a:ext cx="391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Exemple de la production d’un boson Z </a:t>
            </a:r>
            <a:endParaRPr lang="fr-FR" b="1" dirty="0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880666" y="2777472"/>
            <a:ext cx="2997201" cy="1726903"/>
            <a:chOff x="2485139" y="1696579"/>
            <a:chExt cx="3770748" cy="2172321"/>
          </a:xfrm>
        </p:grpSpPr>
        <p:cxnSp>
          <p:nvCxnSpPr>
            <p:cNvPr id="25" name="Straight Arrow Connector 21"/>
            <p:cNvCxnSpPr/>
            <p:nvPr/>
          </p:nvCxnSpPr>
          <p:spPr bwMode="auto">
            <a:xfrm>
              <a:off x="2485139" y="2894727"/>
              <a:ext cx="954670" cy="199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3"/>
            <p:cNvCxnSpPr/>
            <p:nvPr/>
          </p:nvCxnSpPr>
          <p:spPr bwMode="auto">
            <a:xfrm>
              <a:off x="3727409" y="2920688"/>
              <a:ext cx="2528478" cy="37942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5209344" y="2976603"/>
              <a:ext cx="375477" cy="385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Arrow Connector 28"/>
            <p:cNvCxnSpPr/>
            <p:nvPr/>
          </p:nvCxnSpPr>
          <p:spPr bwMode="auto">
            <a:xfrm flipV="1">
              <a:off x="3735398" y="2187802"/>
              <a:ext cx="2322765" cy="71491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5"/>
            <p:cNvSpPr/>
            <p:nvPr/>
          </p:nvSpPr>
          <p:spPr bwMode="auto">
            <a:xfrm>
              <a:off x="5295225" y="2187802"/>
              <a:ext cx="375477" cy="3854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5231838" y="1696579"/>
              <a:ext cx="563068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e+</a:t>
              </a:r>
              <a:endParaRPr lang="en-US" b="1" baseline="-25000" dirty="0"/>
            </a:p>
          </p:txBody>
        </p: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5231838" y="3404307"/>
              <a:ext cx="490466" cy="4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/>
                <a:t>e</a:t>
              </a:r>
              <a:r>
                <a:rPr lang="en-US" b="1" dirty="0" smtClean="0"/>
                <a:t>-</a:t>
              </a:r>
              <a:endParaRPr lang="en-US" b="1" baseline="-25000" dirty="0"/>
            </a:p>
          </p:txBody>
        </p:sp>
        <p:sp>
          <p:nvSpPr>
            <p:cNvPr id="32" name="Oval 24"/>
            <p:cNvSpPr/>
            <p:nvPr/>
          </p:nvSpPr>
          <p:spPr bwMode="auto">
            <a:xfrm>
              <a:off x="3389880" y="2629131"/>
              <a:ext cx="513284" cy="531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3499978" y="3220279"/>
              <a:ext cx="409798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 dirty="0"/>
                <a:t>Z</a:t>
              </a:r>
              <a:endParaRPr lang="en-US" b="1" baseline="-250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091989" y="2000629"/>
            <a:ext cx="372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Proche du cas où 2 W sont produits et se désintègrent en électrons :</a:t>
            </a:r>
            <a:endParaRPr lang="fr-FR" dirty="0"/>
          </a:p>
        </p:txBody>
      </p:sp>
      <p:cxnSp>
        <p:nvCxnSpPr>
          <p:cNvPr id="37" name="Straight Arrow Connector 21"/>
          <p:cNvCxnSpPr/>
          <p:nvPr/>
        </p:nvCxnSpPr>
        <p:spPr bwMode="auto">
          <a:xfrm>
            <a:off x="5153019" y="3839612"/>
            <a:ext cx="7588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3"/>
          <p:cNvCxnSpPr/>
          <p:nvPr/>
        </p:nvCxnSpPr>
        <p:spPr bwMode="auto">
          <a:xfrm>
            <a:off x="6140445" y="3860250"/>
            <a:ext cx="2009775" cy="301625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26"/>
          <p:cNvSpPr/>
          <p:nvPr/>
        </p:nvSpPr>
        <p:spPr bwMode="auto">
          <a:xfrm>
            <a:off x="7318369" y="3904700"/>
            <a:ext cx="298450" cy="3063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Arrow Connector 28"/>
          <p:cNvCxnSpPr/>
          <p:nvPr/>
        </p:nvCxnSpPr>
        <p:spPr bwMode="auto">
          <a:xfrm flipV="1">
            <a:off x="6146795" y="3277636"/>
            <a:ext cx="1846263" cy="5683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5"/>
          <p:cNvSpPr/>
          <p:nvPr/>
        </p:nvSpPr>
        <p:spPr bwMode="auto">
          <a:xfrm>
            <a:off x="7386632" y="3277636"/>
            <a:ext cx="298450" cy="30638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7336249" y="2887135"/>
            <a:ext cx="447558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e+</a:t>
            </a:r>
            <a:endParaRPr lang="en-US" b="1" baseline="-25000" dirty="0"/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6782953" y="4979968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e</a:t>
            </a:r>
            <a:r>
              <a:rPr lang="en-US" b="1" dirty="0" smtClean="0"/>
              <a:t>-</a:t>
            </a:r>
            <a:endParaRPr lang="en-US" b="1" baseline="-25000" dirty="0"/>
          </a:p>
        </p:txBody>
      </p:sp>
      <p:sp>
        <p:nvSpPr>
          <p:cNvPr id="44" name="Oval 24"/>
          <p:cNvSpPr/>
          <p:nvPr/>
        </p:nvSpPr>
        <p:spPr bwMode="auto">
          <a:xfrm>
            <a:off x="5872158" y="3628474"/>
            <a:ext cx="407987" cy="4222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5850486" y="3277636"/>
            <a:ext cx="537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/>
              <a:t>W+</a:t>
            </a:r>
            <a:endParaRPr lang="en-US" b="1" baseline="-25000" dirty="0"/>
          </a:p>
        </p:txBody>
      </p:sp>
      <p:cxnSp>
        <p:nvCxnSpPr>
          <p:cNvPr id="47" name="Straight Arrow Connector 21"/>
          <p:cNvCxnSpPr/>
          <p:nvPr/>
        </p:nvCxnSpPr>
        <p:spPr bwMode="auto">
          <a:xfrm>
            <a:off x="5153019" y="4536502"/>
            <a:ext cx="7588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3"/>
          <p:cNvCxnSpPr/>
          <p:nvPr/>
        </p:nvCxnSpPr>
        <p:spPr bwMode="auto">
          <a:xfrm>
            <a:off x="6140445" y="4557140"/>
            <a:ext cx="1643362" cy="7537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6"/>
          <p:cNvSpPr/>
          <p:nvPr/>
        </p:nvSpPr>
        <p:spPr bwMode="auto">
          <a:xfrm>
            <a:off x="7130396" y="4943044"/>
            <a:ext cx="298450" cy="3063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Arrow Connector 28"/>
          <p:cNvCxnSpPr/>
          <p:nvPr/>
        </p:nvCxnSpPr>
        <p:spPr bwMode="auto">
          <a:xfrm flipV="1">
            <a:off x="6146795" y="4504375"/>
            <a:ext cx="1846263" cy="38477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25"/>
          <p:cNvSpPr/>
          <p:nvPr/>
        </p:nvSpPr>
        <p:spPr bwMode="auto">
          <a:xfrm>
            <a:off x="7309283" y="4358082"/>
            <a:ext cx="298450" cy="30638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7336249" y="3584025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 smtClean="0"/>
              <a:t>v</a:t>
            </a:r>
            <a:r>
              <a:rPr lang="en-US" b="1" baseline="-25000" dirty="0" err="1" smtClean="0"/>
              <a:t>e</a:t>
            </a:r>
            <a:endParaRPr lang="en-US" b="1" baseline="-25000" dirty="0"/>
          </a:p>
        </p:txBody>
      </p:sp>
      <p:sp>
        <p:nvSpPr>
          <p:cNvPr id="54" name="Oval 24"/>
          <p:cNvSpPr/>
          <p:nvPr/>
        </p:nvSpPr>
        <p:spPr bwMode="auto">
          <a:xfrm>
            <a:off x="5872158" y="4325364"/>
            <a:ext cx="407987" cy="4222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5850486" y="4795302"/>
            <a:ext cx="475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/>
              <a:t>W-</a:t>
            </a:r>
            <a:endParaRPr lang="en-US" b="1" baseline="-25000" dirty="0"/>
          </a:p>
        </p:txBody>
      </p:sp>
      <p:cxnSp>
        <p:nvCxnSpPr>
          <p:cNvPr id="5" name="Connecteur droit 4"/>
          <p:cNvCxnSpPr>
            <a:stCxn id="2" idx="2"/>
          </p:cNvCxnSpPr>
          <p:nvPr/>
        </p:nvCxnSpPr>
        <p:spPr>
          <a:xfrm>
            <a:off x="4594178" y="1990814"/>
            <a:ext cx="0" cy="451317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7137316" y="4533439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 smtClean="0"/>
              <a:t>v</a:t>
            </a:r>
            <a:r>
              <a:rPr lang="en-US" b="1" baseline="-25000" dirty="0" err="1" smtClean="0"/>
              <a:t>e</a:t>
            </a:r>
            <a:endParaRPr lang="en-US" b="1" baseline="-25000" dirty="0"/>
          </a:p>
        </p:txBody>
      </p:sp>
      <p:sp>
        <p:nvSpPr>
          <p:cNvPr id="60" name="ZoneTexte 59"/>
          <p:cNvSpPr txBox="1"/>
          <p:nvPr/>
        </p:nvSpPr>
        <p:spPr>
          <a:xfrm>
            <a:off x="1117795" y="5695667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que l’on veut rejeter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5693536" y="5695667"/>
            <a:ext cx="235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que l’on veut garder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039376" y="6087733"/>
            <a:ext cx="253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Bruit de fond</a:t>
            </a:r>
            <a:endParaRPr lang="fr-FR" sz="2400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204541" y="610904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Signal</a:t>
            </a:r>
            <a:endParaRPr lang="fr-FR" sz="2400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Nécessité </a:t>
            </a:r>
            <a:r>
              <a:rPr lang="fr-FR" sz="3600" b="1" dirty="0" smtClean="0">
                <a:solidFill>
                  <a:srgbClr val="003478"/>
                </a:solidFill>
              </a:rPr>
              <a:t>d’une sélection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880666" y="1508208"/>
            <a:ext cx="2997201" cy="1726903"/>
            <a:chOff x="2485139" y="1696579"/>
            <a:chExt cx="3770748" cy="2172321"/>
          </a:xfrm>
        </p:grpSpPr>
        <p:cxnSp>
          <p:nvCxnSpPr>
            <p:cNvPr id="25" name="Straight Arrow Connector 21"/>
            <p:cNvCxnSpPr/>
            <p:nvPr/>
          </p:nvCxnSpPr>
          <p:spPr bwMode="auto">
            <a:xfrm>
              <a:off x="2485139" y="2894727"/>
              <a:ext cx="954670" cy="199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3"/>
            <p:cNvCxnSpPr/>
            <p:nvPr/>
          </p:nvCxnSpPr>
          <p:spPr bwMode="auto">
            <a:xfrm>
              <a:off x="3727409" y="2920688"/>
              <a:ext cx="2528478" cy="37942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5209344" y="2976603"/>
              <a:ext cx="375477" cy="3854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Arrow Connector 28"/>
            <p:cNvCxnSpPr/>
            <p:nvPr/>
          </p:nvCxnSpPr>
          <p:spPr bwMode="auto">
            <a:xfrm flipV="1">
              <a:off x="3735398" y="2187802"/>
              <a:ext cx="2322765" cy="71491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5"/>
            <p:cNvSpPr/>
            <p:nvPr/>
          </p:nvSpPr>
          <p:spPr bwMode="auto">
            <a:xfrm>
              <a:off x="5295225" y="2187802"/>
              <a:ext cx="375477" cy="3854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5231838" y="1696579"/>
              <a:ext cx="563068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e+</a:t>
              </a:r>
              <a:endParaRPr lang="en-US" b="1" baseline="-25000" dirty="0"/>
            </a:p>
          </p:txBody>
        </p: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5231838" y="3404307"/>
              <a:ext cx="490466" cy="4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/>
                <a:t>e</a:t>
              </a:r>
              <a:r>
                <a:rPr lang="en-US" b="1" dirty="0" smtClean="0"/>
                <a:t>-</a:t>
              </a:r>
              <a:endParaRPr lang="en-US" b="1" baseline="-25000" dirty="0"/>
            </a:p>
          </p:txBody>
        </p:sp>
        <p:sp>
          <p:nvSpPr>
            <p:cNvPr id="32" name="Oval 24"/>
            <p:cNvSpPr/>
            <p:nvPr/>
          </p:nvSpPr>
          <p:spPr bwMode="auto">
            <a:xfrm>
              <a:off x="3389880" y="2629131"/>
              <a:ext cx="513284" cy="531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3499978" y="3220279"/>
              <a:ext cx="409798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b="1" dirty="0"/>
                <a:t>Z</a:t>
              </a:r>
              <a:endParaRPr lang="en-US" b="1" baseline="-25000" dirty="0"/>
            </a:p>
          </p:txBody>
        </p:sp>
      </p:grpSp>
      <p:cxnSp>
        <p:nvCxnSpPr>
          <p:cNvPr id="37" name="Straight Arrow Connector 21"/>
          <p:cNvCxnSpPr/>
          <p:nvPr/>
        </p:nvCxnSpPr>
        <p:spPr bwMode="auto">
          <a:xfrm>
            <a:off x="5153019" y="2570348"/>
            <a:ext cx="7588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3"/>
          <p:cNvCxnSpPr/>
          <p:nvPr/>
        </p:nvCxnSpPr>
        <p:spPr bwMode="auto">
          <a:xfrm>
            <a:off x="6140445" y="2590986"/>
            <a:ext cx="2009775" cy="301625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26"/>
          <p:cNvSpPr/>
          <p:nvPr/>
        </p:nvSpPr>
        <p:spPr bwMode="auto">
          <a:xfrm>
            <a:off x="7318369" y="2635436"/>
            <a:ext cx="298450" cy="3063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Arrow Connector 28"/>
          <p:cNvCxnSpPr/>
          <p:nvPr/>
        </p:nvCxnSpPr>
        <p:spPr bwMode="auto">
          <a:xfrm flipV="1">
            <a:off x="6146795" y="2008372"/>
            <a:ext cx="1846263" cy="5683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5"/>
          <p:cNvSpPr/>
          <p:nvPr/>
        </p:nvSpPr>
        <p:spPr bwMode="auto">
          <a:xfrm>
            <a:off x="7386632" y="2008372"/>
            <a:ext cx="298450" cy="30638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7336249" y="1617871"/>
            <a:ext cx="447558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e+</a:t>
            </a:r>
            <a:endParaRPr lang="en-US" b="1" baseline="-25000" dirty="0"/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6782953" y="3710704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e</a:t>
            </a:r>
            <a:r>
              <a:rPr lang="en-US" b="1" dirty="0" smtClean="0"/>
              <a:t>-</a:t>
            </a:r>
            <a:endParaRPr lang="en-US" b="1" baseline="-25000" dirty="0"/>
          </a:p>
        </p:txBody>
      </p:sp>
      <p:sp>
        <p:nvSpPr>
          <p:cNvPr id="44" name="Oval 24"/>
          <p:cNvSpPr/>
          <p:nvPr/>
        </p:nvSpPr>
        <p:spPr bwMode="auto">
          <a:xfrm>
            <a:off x="5872158" y="2359210"/>
            <a:ext cx="407987" cy="4222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5850486" y="2008372"/>
            <a:ext cx="537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/>
              <a:t>W+</a:t>
            </a:r>
            <a:endParaRPr lang="en-US" b="1" baseline="-25000" dirty="0"/>
          </a:p>
        </p:txBody>
      </p:sp>
      <p:cxnSp>
        <p:nvCxnSpPr>
          <p:cNvPr id="47" name="Straight Arrow Connector 21"/>
          <p:cNvCxnSpPr/>
          <p:nvPr/>
        </p:nvCxnSpPr>
        <p:spPr bwMode="auto">
          <a:xfrm>
            <a:off x="5153019" y="3267238"/>
            <a:ext cx="7588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3"/>
          <p:cNvCxnSpPr/>
          <p:nvPr/>
        </p:nvCxnSpPr>
        <p:spPr bwMode="auto">
          <a:xfrm>
            <a:off x="6140445" y="3287876"/>
            <a:ext cx="1643362" cy="7537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6"/>
          <p:cNvSpPr/>
          <p:nvPr/>
        </p:nvSpPr>
        <p:spPr bwMode="auto">
          <a:xfrm>
            <a:off x="7130396" y="3673780"/>
            <a:ext cx="298450" cy="3063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Arrow Connector 28"/>
          <p:cNvCxnSpPr/>
          <p:nvPr/>
        </p:nvCxnSpPr>
        <p:spPr bwMode="auto">
          <a:xfrm flipV="1">
            <a:off x="6146795" y="3235111"/>
            <a:ext cx="1846263" cy="38477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25"/>
          <p:cNvSpPr/>
          <p:nvPr/>
        </p:nvSpPr>
        <p:spPr bwMode="auto">
          <a:xfrm>
            <a:off x="7309283" y="3088818"/>
            <a:ext cx="298450" cy="30638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7336249" y="2314761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 smtClean="0"/>
              <a:t>v</a:t>
            </a:r>
            <a:r>
              <a:rPr lang="en-US" b="1" baseline="-25000" dirty="0" err="1" smtClean="0"/>
              <a:t>e</a:t>
            </a:r>
            <a:endParaRPr lang="en-US" b="1" baseline="-25000" dirty="0"/>
          </a:p>
        </p:txBody>
      </p:sp>
      <p:sp>
        <p:nvSpPr>
          <p:cNvPr id="54" name="Oval 24"/>
          <p:cNvSpPr/>
          <p:nvPr/>
        </p:nvSpPr>
        <p:spPr bwMode="auto">
          <a:xfrm>
            <a:off x="5872158" y="3056100"/>
            <a:ext cx="407987" cy="4222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5850486" y="3526038"/>
            <a:ext cx="475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/>
              <a:t>W-</a:t>
            </a:r>
            <a:endParaRPr lang="en-US" b="1" baseline="-25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94178" y="999402"/>
            <a:ext cx="0" cy="329964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7137316" y="3264175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 smtClean="0"/>
              <a:t>v</a:t>
            </a:r>
            <a:r>
              <a:rPr lang="en-US" b="1" baseline="-25000" dirty="0" err="1" smtClean="0"/>
              <a:t>e</a:t>
            </a:r>
            <a:endParaRPr lang="en-US" b="1" baseline="-25000" dirty="0"/>
          </a:p>
        </p:txBody>
      </p:sp>
      <p:sp>
        <p:nvSpPr>
          <p:cNvPr id="60" name="ZoneTexte 59"/>
          <p:cNvSpPr txBox="1"/>
          <p:nvPr/>
        </p:nvSpPr>
        <p:spPr>
          <a:xfrm>
            <a:off x="1673186" y="4631148"/>
            <a:ext cx="5841984" cy="64633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Il faut être capable de </a:t>
            </a:r>
            <a:r>
              <a:rPr lang="fr-FR" b="1" dirty="0" smtClean="0"/>
              <a:t>discriminer le signal du bruit de fond</a:t>
            </a:r>
            <a:r>
              <a:rPr lang="fr-FR" dirty="0" smtClean="0"/>
              <a:t>.</a:t>
            </a:r>
          </a:p>
          <a:p>
            <a:pPr marL="285750" indent="-285750" algn="ctr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Imposer une série de critères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039376" y="1024412"/>
            <a:ext cx="253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Bruit de fond</a:t>
            </a:r>
            <a:endParaRPr lang="fr-FR" sz="2400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204541" y="1024412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Signal</a:t>
            </a:r>
            <a:endParaRPr lang="fr-FR" sz="2400" b="1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77" y="5673639"/>
            <a:ext cx="8141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ym typeface="Wingdings" pitchFamily="2" charset="2"/>
              </a:rPr>
              <a:t>Exemple : </a:t>
            </a:r>
            <a:r>
              <a:rPr lang="fr-FR" dirty="0" smtClean="0">
                <a:sym typeface="Wingdings" pitchFamily="2" charset="2"/>
              </a:rPr>
              <a:t>notre signal comporte des neutrinos ce qui se traduit au niveau du détecteur par de l’énergie manquante ; le bruit de fond considéré n’en contient pas.</a:t>
            </a:r>
          </a:p>
          <a:p>
            <a:r>
              <a:rPr lang="fr-FR" dirty="0" smtClean="0">
                <a:sym typeface="Wingdings" pitchFamily="2" charset="2"/>
              </a:rPr>
              <a:t> On va imposer une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valeur minimale d’énergie manquante </a:t>
            </a:r>
            <a:r>
              <a:rPr lang="fr-FR" dirty="0" smtClean="0">
                <a:sym typeface="Wingdings" pitchFamily="2" charset="2"/>
              </a:rPr>
              <a:t>à nos événements.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4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>
            <a:endCxn id="33" idx="0"/>
          </p:cNvCxnSpPr>
          <p:nvPr/>
        </p:nvCxnSpPr>
        <p:spPr>
          <a:xfrm>
            <a:off x="7538023" y="2130407"/>
            <a:ext cx="0" cy="389678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664142" y="2888249"/>
            <a:ext cx="1754101" cy="73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Energie manquante de l’événement </a:t>
            </a:r>
          </a:p>
          <a:p>
            <a:pPr algn="ctr"/>
            <a:r>
              <a:rPr lang="fr-FR" sz="900" dirty="0" smtClean="0"/>
              <a:t>&gt; 50 </a:t>
            </a:r>
            <a:r>
              <a:rPr lang="fr-FR" sz="900" dirty="0" err="1" smtClean="0"/>
              <a:t>GeV</a:t>
            </a:r>
            <a:r>
              <a:rPr lang="fr-FR" sz="900" dirty="0" smtClean="0"/>
              <a:t> si 2 muons / électrons </a:t>
            </a:r>
            <a:br>
              <a:rPr lang="fr-FR" sz="900" dirty="0" smtClean="0"/>
            </a:br>
            <a:r>
              <a:rPr lang="fr-FR" sz="900" dirty="0" smtClean="0"/>
              <a:t>&gt; 25 </a:t>
            </a:r>
            <a:r>
              <a:rPr lang="fr-FR" sz="900" dirty="0" err="1" smtClean="0"/>
              <a:t>GeV</a:t>
            </a:r>
            <a:r>
              <a:rPr lang="fr-FR" sz="900" dirty="0" smtClean="0"/>
              <a:t> si 1 muon + 1 électron</a:t>
            </a:r>
            <a:endParaRPr lang="fr-FR" sz="900" dirty="0"/>
          </a:p>
        </p:txBody>
      </p:sp>
      <p:sp>
        <p:nvSpPr>
          <p:cNvPr id="29" name="Rectangle 28"/>
          <p:cNvSpPr/>
          <p:nvPr/>
        </p:nvSpPr>
        <p:spPr>
          <a:xfrm>
            <a:off x="6664142" y="4676177"/>
            <a:ext cx="1760442" cy="5668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Mesurez dans le plan transverse l’angle entre les traces des 2 particules </a:t>
            </a:r>
            <a:endParaRPr lang="fr-FR" sz="1000" dirty="0"/>
          </a:p>
        </p:txBody>
      </p:sp>
      <p:sp>
        <p:nvSpPr>
          <p:cNvPr id="30" name="Rectangle 29"/>
          <p:cNvSpPr/>
          <p:nvPr/>
        </p:nvSpPr>
        <p:spPr>
          <a:xfrm>
            <a:off x="6664142" y="3775546"/>
            <a:ext cx="1760443" cy="74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Impulsion transverse PT des particules :</a:t>
            </a:r>
          </a:p>
          <a:p>
            <a:pPr algn="ctr"/>
            <a:r>
              <a:rPr lang="fr-FR" sz="1000" dirty="0" smtClean="0"/>
              <a:t>PT (particule1</a:t>
            </a:r>
            <a:r>
              <a:rPr lang="fr-FR" sz="1000" dirty="0" smtClean="0"/>
              <a:t>) &gt; 15 </a:t>
            </a:r>
            <a:r>
              <a:rPr lang="fr-FR" sz="1000" dirty="0" err="1" smtClean="0"/>
              <a:t>GeV</a:t>
            </a:r>
            <a:r>
              <a:rPr lang="fr-FR" sz="1000" dirty="0" smtClean="0"/>
              <a:t>  et</a:t>
            </a:r>
            <a:endParaRPr lang="fr-FR" sz="1000" dirty="0" smtClean="0"/>
          </a:p>
          <a:p>
            <a:pPr algn="ctr"/>
            <a:r>
              <a:rPr lang="fr-FR" sz="1000" dirty="0" smtClean="0"/>
              <a:t>PT(particule2) </a:t>
            </a:r>
            <a:r>
              <a:rPr lang="fr-FR" sz="1000" dirty="0" smtClean="0"/>
              <a:t>&gt; 25 </a:t>
            </a:r>
            <a:r>
              <a:rPr lang="fr-FR" sz="1000" dirty="0" err="1" smtClean="0"/>
              <a:t>GeV</a:t>
            </a:r>
            <a:endParaRPr lang="fr-FR" sz="1000" dirty="0"/>
          </a:p>
        </p:txBody>
      </p:sp>
      <p:sp>
        <p:nvSpPr>
          <p:cNvPr id="31" name="Rectangle 30"/>
          <p:cNvSpPr/>
          <p:nvPr/>
        </p:nvSpPr>
        <p:spPr>
          <a:xfrm>
            <a:off x="6664143" y="5397357"/>
            <a:ext cx="1760442" cy="4755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Relevez le numéro de l’événement «Event </a:t>
            </a:r>
            <a:r>
              <a:rPr lang="fr-FR" sz="1000" dirty="0" err="1" smtClean="0"/>
              <a:t>Number</a:t>
            </a:r>
            <a:r>
              <a:rPr lang="fr-FR" sz="1000" dirty="0" smtClean="0"/>
              <a:t>»</a:t>
            </a:r>
            <a:endParaRPr lang="fr-FR" sz="1000" dirty="0"/>
          </a:p>
        </p:txBody>
      </p:sp>
      <p:sp>
        <p:nvSpPr>
          <p:cNvPr id="32" name="Rectangle 31"/>
          <p:cNvSpPr/>
          <p:nvPr/>
        </p:nvSpPr>
        <p:spPr>
          <a:xfrm>
            <a:off x="6670484" y="2257900"/>
            <a:ext cx="1754101" cy="47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Les 2 particules doivent avoir une charge électrique opposée.</a:t>
            </a:r>
            <a:endParaRPr lang="fr-FR" sz="1000" dirty="0"/>
          </a:p>
        </p:txBody>
      </p:sp>
      <p:sp>
        <p:nvSpPr>
          <p:cNvPr id="33" name="Rectangle 32"/>
          <p:cNvSpPr/>
          <p:nvPr/>
        </p:nvSpPr>
        <p:spPr>
          <a:xfrm>
            <a:off x="6657801" y="6027188"/>
            <a:ext cx="1760442" cy="4755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WW</a:t>
            </a:r>
            <a:endParaRPr lang="fr-FR" sz="1000" dirty="0"/>
          </a:p>
        </p:txBody>
      </p:sp>
      <p:grpSp>
        <p:nvGrpSpPr>
          <p:cNvPr id="41" name="Groupe 40"/>
          <p:cNvGrpSpPr/>
          <p:nvPr/>
        </p:nvGrpSpPr>
        <p:grpSpPr>
          <a:xfrm>
            <a:off x="2640537" y="6027188"/>
            <a:ext cx="2067516" cy="475540"/>
            <a:chOff x="1037576" y="7057528"/>
            <a:chExt cx="3317292" cy="762994"/>
          </a:xfrm>
        </p:grpSpPr>
        <p:sp>
          <p:nvSpPr>
            <p:cNvPr id="88" name="Rectangle 87"/>
            <p:cNvSpPr/>
            <p:nvPr/>
          </p:nvSpPr>
          <p:spPr>
            <a:xfrm>
              <a:off x="1037576" y="7057528"/>
              <a:ext cx="715023" cy="7629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W</a:t>
              </a:r>
              <a:r>
                <a:rPr lang="fr-FR" sz="800" baseline="30000" dirty="0" smtClean="0"/>
                <a:t>+</a:t>
              </a:r>
              <a:br>
                <a:rPr lang="fr-FR" sz="800" baseline="30000" dirty="0" smtClean="0"/>
              </a:br>
              <a:r>
                <a:rPr lang="fr-FR" sz="800" dirty="0" smtClean="0">
                  <a:sym typeface="Wingdings" pitchFamily="2" charset="2"/>
                </a:rPr>
                <a:t></a:t>
              </a:r>
              <a:r>
                <a:rPr lang="fr-FR" sz="800" dirty="0" err="1" smtClean="0">
                  <a:sym typeface="Wingdings" pitchFamily="2" charset="2"/>
                </a:rPr>
                <a:t>e</a:t>
              </a:r>
              <a:r>
                <a:rPr lang="fr-FR" sz="800" baseline="30000" dirty="0" err="1" smtClean="0">
                  <a:sym typeface="Wingdings" pitchFamily="2" charset="2"/>
                </a:rPr>
                <a:t>+</a:t>
              </a:r>
              <a:r>
                <a:rPr lang="fr-FR" sz="800" dirty="0" err="1" smtClean="0">
                  <a:sym typeface="Wingdings" pitchFamily="2" charset="2"/>
                </a:rPr>
                <a:t>v</a:t>
              </a:r>
              <a:endParaRPr lang="fr-FR" sz="8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904999" y="7057528"/>
              <a:ext cx="715023" cy="7629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W</a:t>
              </a:r>
              <a:r>
                <a:rPr lang="fr-FR" sz="800" baseline="30000" dirty="0"/>
                <a:t>-</a:t>
              </a:r>
              <a:r>
                <a:rPr lang="fr-FR" sz="800" baseline="30000" dirty="0" smtClean="0"/>
                <a:t/>
              </a:r>
              <a:br>
                <a:rPr lang="fr-FR" sz="800" baseline="30000" dirty="0" smtClean="0"/>
              </a:br>
              <a:r>
                <a:rPr lang="fr-FR" sz="800" dirty="0" smtClean="0">
                  <a:sym typeface="Wingdings" pitchFamily="2" charset="2"/>
                </a:rPr>
                <a:t>e</a:t>
              </a:r>
              <a:r>
                <a:rPr lang="fr-FR" sz="800" baseline="30000" dirty="0">
                  <a:sym typeface="Wingdings" pitchFamily="2" charset="2"/>
                </a:rPr>
                <a:t>-</a:t>
              </a:r>
              <a:r>
                <a:rPr lang="fr-FR" sz="800" dirty="0" smtClean="0">
                  <a:sym typeface="Wingdings" pitchFamily="2" charset="2"/>
                </a:rPr>
                <a:t>v</a:t>
              </a:r>
              <a:endParaRPr lang="fr-FR" sz="8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72422" y="7057528"/>
              <a:ext cx="715023" cy="7629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W</a:t>
              </a:r>
              <a:r>
                <a:rPr lang="fr-FR" sz="800" baseline="30000" dirty="0" smtClean="0"/>
                <a:t>+</a:t>
              </a:r>
              <a:br>
                <a:rPr lang="fr-FR" sz="800" baseline="30000" dirty="0" smtClean="0"/>
              </a:br>
              <a:r>
                <a:rPr lang="fr-FR" sz="800" dirty="0" smtClean="0">
                  <a:sym typeface="Wingdings" pitchFamily="2" charset="2"/>
                </a:rPr>
                <a:t></a:t>
              </a:r>
              <a:r>
                <a:rPr lang="fr-FR" sz="800" dirty="0">
                  <a:sym typeface="Wingdings" pitchFamily="2" charset="2"/>
                </a:rPr>
                <a:t>µ</a:t>
              </a:r>
              <a:r>
                <a:rPr lang="fr-FR" sz="800" baseline="30000" dirty="0" smtClean="0">
                  <a:sym typeface="Wingdings" pitchFamily="2" charset="2"/>
                </a:rPr>
                <a:t>+</a:t>
              </a:r>
              <a:r>
                <a:rPr lang="fr-FR" sz="800" dirty="0" smtClean="0">
                  <a:sym typeface="Wingdings" pitchFamily="2" charset="2"/>
                </a:rPr>
                <a:t>v</a:t>
              </a:r>
              <a:endParaRPr lang="fr-FR" sz="8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39845" y="7057528"/>
              <a:ext cx="715023" cy="7629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W</a:t>
              </a:r>
              <a:r>
                <a:rPr lang="fr-FR" sz="800" baseline="30000" dirty="0"/>
                <a:t>-</a:t>
              </a:r>
              <a:r>
                <a:rPr lang="fr-FR" sz="800" baseline="30000" dirty="0" smtClean="0"/>
                <a:t/>
              </a:r>
              <a:br>
                <a:rPr lang="fr-FR" sz="800" baseline="30000" dirty="0" smtClean="0"/>
              </a:br>
              <a:r>
                <a:rPr lang="fr-FR" sz="800" dirty="0" smtClean="0">
                  <a:sym typeface="Wingdings" pitchFamily="2" charset="2"/>
                </a:rPr>
                <a:t></a:t>
              </a:r>
              <a:r>
                <a:rPr lang="fr-FR" sz="800" dirty="0" smtClean="0">
                  <a:sym typeface="Wingdings" pitchFamily="2" charset="2"/>
                </a:rPr>
                <a:t>µ</a:t>
              </a:r>
              <a:r>
                <a:rPr lang="fr-FR" sz="800" baseline="30000" dirty="0">
                  <a:sym typeface="Wingdings" pitchFamily="2" charset="2"/>
                </a:rPr>
                <a:t>-</a:t>
              </a:r>
              <a:r>
                <a:rPr lang="fr-FR" sz="800" dirty="0" smtClean="0">
                  <a:sym typeface="Wingdings" pitchFamily="2" charset="2"/>
                </a:rPr>
                <a:t>v</a:t>
              </a:r>
              <a:endParaRPr lang="fr-FR" sz="8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796398" y="6027188"/>
            <a:ext cx="1760442" cy="4755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bruit de fond</a:t>
            </a:r>
          </a:p>
          <a:p>
            <a:pPr algn="ctr"/>
            <a:r>
              <a:rPr lang="fr-FR" sz="1000" dirty="0" smtClean="0"/>
              <a:t>(background)</a:t>
            </a:r>
            <a:endParaRPr lang="fr-FR" sz="1000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3667114" y="2130407"/>
            <a:ext cx="0" cy="3657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877084" y="5788000"/>
            <a:ext cx="15948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877084" y="5788000"/>
            <a:ext cx="0" cy="22099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3397369" y="5789254"/>
            <a:ext cx="0" cy="22099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3943173" y="5784837"/>
            <a:ext cx="0" cy="22099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4471964" y="5792335"/>
            <a:ext cx="0" cy="22099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 flipV="1">
            <a:off x="5599401" y="1295490"/>
            <a:ext cx="1948134" cy="834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599401" y="1295490"/>
            <a:ext cx="0" cy="473169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3667114" y="1295490"/>
            <a:ext cx="1932286" cy="834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/>
          <p:cNvGrpSpPr/>
          <p:nvPr/>
        </p:nvGrpSpPr>
        <p:grpSpPr>
          <a:xfrm>
            <a:off x="3290978" y="1400768"/>
            <a:ext cx="4531011" cy="598912"/>
            <a:chOff x="936080" y="-365474"/>
            <a:chExt cx="7269919" cy="960943"/>
          </a:xfrm>
        </p:grpSpPr>
        <p:sp>
          <p:nvSpPr>
            <p:cNvPr id="86" name="Rectangle 85"/>
            <p:cNvSpPr/>
            <p:nvPr/>
          </p:nvSpPr>
          <p:spPr>
            <a:xfrm>
              <a:off x="936080" y="-266916"/>
              <a:ext cx="2814421" cy="763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Exactement </a:t>
              </a:r>
              <a:r>
                <a:rPr lang="fr-FR" sz="1000" dirty="0"/>
                <a:t>1</a:t>
              </a:r>
              <a:r>
                <a:rPr lang="fr-FR" sz="1000" dirty="0" smtClean="0"/>
                <a:t> électron isolé ou 1 muon isolé</a:t>
              </a:r>
              <a:endParaRPr lang="fr-FR" sz="10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391578" y="-365474"/>
              <a:ext cx="2814421" cy="960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Exactement </a:t>
              </a:r>
              <a:r>
                <a:rPr lang="fr-FR" sz="1000" dirty="0" smtClean="0"/>
                <a:t>2 muons isolés ou </a:t>
              </a:r>
              <a:br>
                <a:rPr lang="fr-FR" sz="1000" dirty="0" smtClean="0"/>
              </a:br>
              <a:r>
                <a:rPr lang="fr-FR" sz="1000" dirty="0" smtClean="0"/>
                <a:t>2 électrons isolés ou </a:t>
              </a:r>
              <a:br>
                <a:rPr lang="fr-FR" sz="1000" dirty="0" smtClean="0"/>
              </a:br>
              <a:r>
                <a:rPr lang="fr-FR" sz="1000" dirty="0" smtClean="0"/>
                <a:t>1 muon isolé + 1 électron isolé</a:t>
              </a:r>
              <a:endParaRPr lang="fr-FR" sz="1000" dirty="0"/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3667114" y="312326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oui</a:t>
            </a:r>
            <a:endParaRPr lang="fr-FR" sz="1000" dirty="0"/>
          </a:p>
        </p:txBody>
      </p:sp>
      <p:sp>
        <p:nvSpPr>
          <p:cNvPr id="63" name="ZoneTexte 62"/>
          <p:cNvSpPr txBox="1"/>
          <p:nvPr/>
        </p:nvSpPr>
        <p:spPr>
          <a:xfrm>
            <a:off x="3683084" y="426626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oui</a:t>
            </a:r>
            <a:endParaRPr lang="fr-FR" sz="1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7547535" y="268849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oui</a:t>
            </a:r>
            <a:endParaRPr lang="fr-FR" sz="1000" dirty="0"/>
          </a:p>
        </p:txBody>
      </p:sp>
      <p:sp>
        <p:nvSpPr>
          <p:cNvPr id="65" name="ZoneTexte 64"/>
          <p:cNvSpPr txBox="1"/>
          <p:nvPr/>
        </p:nvSpPr>
        <p:spPr>
          <a:xfrm>
            <a:off x="7547535" y="35683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oui</a:t>
            </a:r>
            <a:endParaRPr lang="fr-FR" sz="1000" dirty="0"/>
          </a:p>
        </p:txBody>
      </p:sp>
      <p:sp>
        <p:nvSpPr>
          <p:cNvPr id="66" name="ZoneTexte 65"/>
          <p:cNvSpPr txBox="1"/>
          <p:nvPr/>
        </p:nvSpPr>
        <p:spPr>
          <a:xfrm>
            <a:off x="7547535" y="446481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oui</a:t>
            </a:r>
            <a:endParaRPr lang="fr-FR" sz="1000" dirty="0"/>
          </a:p>
        </p:txBody>
      </p:sp>
      <p:sp>
        <p:nvSpPr>
          <p:cNvPr id="67" name="Rectangle 66"/>
          <p:cNvSpPr/>
          <p:nvPr/>
        </p:nvSpPr>
        <p:spPr>
          <a:xfrm>
            <a:off x="2783723" y="3624072"/>
            <a:ext cx="1754101" cy="47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Energie manquante de l’événement &gt; </a:t>
            </a:r>
            <a:r>
              <a:rPr lang="fr-FR" sz="1000" dirty="0" smtClean="0"/>
              <a:t>25 </a:t>
            </a:r>
            <a:r>
              <a:rPr lang="fr-FR" sz="1000" dirty="0" err="1" smtClean="0"/>
              <a:t>GeV</a:t>
            </a:r>
            <a:endParaRPr lang="fr-FR" sz="1000" dirty="0"/>
          </a:p>
        </p:txBody>
      </p:sp>
      <p:sp>
        <p:nvSpPr>
          <p:cNvPr id="68" name="Rectangle 67"/>
          <p:cNvSpPr/>
          <p:nvPr/>
        </p:nvSpPr>
        <p:spPr>
          <a:xfrm>
            <a:off x="2790064" y="2537232"/>
            <a:ext cx="1754101" cy="47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Impulsion transverse PT de la particule &gt; 20 </a:t>
            </a:r>
            <a:r>
              <a:rPr lang="fr-FR" sz="1000" dirty="0" err="1" smtClean="0"/>
              <a:t>GeV</a:t>
            </a:r>
            <a:endParaRPr lang="fr-FR" sz="1000" dirty="0"/>
          </a:p>
        </p:txBody>
      </p:sp>
      <p:sp>
        <p:nvSpPr>
          <p:cNvPr id="69" name="Rectangle 68"/>
          <p:cNvSpPr/>
          <p:nvPr/>
        </p:nvSpPr>
        <p:spPr>
          <a:xfrm>
            <a:off x="2783723" y="4958140"/>
            <a:ext cx="1760442" cy="4760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Mesurez la charge </a:t>
            </a:r>
            <a:r>
              <a:rPr lang="fr-FR" sz="1000" dirty="0" smtClean="0"/>
              <a:t>électrique </a:t>
            </a:r>
            <a:r>
              <a:rPr lang="fr-FR" sz="1000" dirty="0" smtClean="0"/>
              <a:t>de la particule</a:t>
            </a:r>
            <a:endParaRPr lang="fr-FR" sz="1000" dirty="0"/>
          </a:p>
        </p:txBody>
      </p:sp>
      <p:sp>
        <p:nvSpPr>
          <p:cNvPr id="70" name="ZoneTexte 69"/>
          <p:cNvSpPr txBox="1"/>
          <p:nvPr/>
        </p:nvSpPr>
        <p:spPr>
          <a:xfrm rot="16200000">
            <a:off x="5159251" y="1581054"/>
            <a:ext cx="59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Autre</a:t>
            </a:r>
            <a:endParaRPr lang="fr-FR" sz="1400" dirty="0"/>
          </a:p>
        </p:txBody>
      </p:sp>
      <p:cxnSp>
        <p:nvCxnSpPr>
          <p:cNvPr id="71" name="Connecteur droit 70"/>
          <p:cNvCxnSpPr/>
          <p:nvPr/>
        </p:nvCxnSpPr>
        <p:spPr>
          <a:xfrm>
            <a:off x="4544165" y="2733958"/>
            <a:ext cx="1055236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4537824" y="3860988"/>
            <a:ext cx="106157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599401" y="2508483"/>
            <a:ext cx="1071083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599401" y="3315091"/>
            <a:ext cx="1064741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599401" y="4120905"/>
            <a:ext cx="1064742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3667114" y="3545867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3667114" y="4874364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3667114" y="5708558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3663857" y="2453456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7538023" y="2174123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7538585" y="2804473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7543299" y="3703667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7543299" y="4600159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7536460" y="5313581"/>
            <a:ext cx="0" cy="837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5083119" y="930585"/>
            <a:ext cx="100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Evénement</a:t>
            </a:r>
            <a:endParaRPr lang="fr-FR" sz="1400" dirty="0"/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Arbre de sélection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734947" y="245345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non</a:t>
            </a:r>
            <a:endParaRPr lang="fr-FR" sz="1000" dirty="0"/>
          </a:p>
        </p:txBody>
      </p:sp>
      <p:sp>
        <p:nvSpPr>
          <p:cNvPr id="94" name="ZoneTexte 93"/>
          <p:cNvSpPr txBox="1"/>
          <p:nvPr/>
        </p:nvSpPr>
        <p:spPr>
          <a:xfrm>
            <a:off x="4734947" y="361476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non</a:t>
            </a:r>
            <a:endParaRPr lang="fr-FR" sz="1000" dirty="0"/>
          </a:p>
        </p:txBody>
      </p:sp>
      <p:sp>
        <p:nvSpPr>
          <p:cNvPr id="95" name="ZoneTexte 94"/>
          <p:cNvSpPr txBox="1"/>
          <p:nvPr/>
        </p:nvSpPr>
        <p:spPr>
          <a:xfrm>
            <a:off x="6067888" y="223509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non</a:t>
            </a:r>
            <a:endParaRPr lang="fr-FR" sz="1000" dirty="0"/>
          </a:p>
        </p:txBody>
      </p:sp>
      <p:sp>
        <p:nvSpPr>
          <p:cNvPr id="96" name="ZoneTexte 95"/>
          <p:cNvSpPr txBox="1"/>
          <p:nvPr/>
        </p:nvSpPr>
        <p:spPr>
          <a:xfrm>
            <a:off x="6067888" y="303971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non</a:t>
            </a:r>
            <a:endParaRPr lang="fr-FR" sz="1000" dirty="0"/>
          </a:p>
        </p:txBody>
      </p:sp>
      <p:sp>
        <p:nvSpPr>
          <p:cNvPr id="97" name="ZoneTexte 96"/>
          <p:cNvSpPr txBox="1"/>
          <p:nvPr/>
        </p:nvSpPr>
        <p:spPr>
          <a:xfrm>
            <a:off x="6067888" y="386098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non</a:t>
            </a:r>
            <a:endParaRPr lang="fr-FR" sz="1000" dirty="0"/>
          </a:p>
        </p:txBody>
      </p:sp>
      <p:sp>
        <p:nvSpPr>
          <p:cNvPr id="98" name="ZoneTexte 97"/>
          <p:cNvSpPr txBox="1"/>
          <p:nvPr/>
        </p:nvSpPr>
        <p:spPr>
          <a:xfrm>
            <a:off x="358799" y="2824395"/>
            <a:ext cx="1237987" cy="377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358799" y="4958140"/>
            <a:ext cx="113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Mesures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358799" y="5918004"/>
            <a:ext cx="145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Catégorie d’événement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937982" y="1295490"/>
            <a:ext cx="0" cy="33046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1937982" y="4752559"/>
            <a:ext cx="0" cy="112033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1937982" y="6005831"/>
            <a:ext cx="0" cy="49689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1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-180975" y="41275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Où renseigner les résultats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7411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8" name="ZoneTexte 7"/>
          <p:cNvSpPr txBox="1"/>
          <p:nvPr/>
        </p:nvSpPr>
        <p:spPr>
          <a:xfrm>
            <a:off x="6815968" y="2871251"/>
            <a:ext cx="21780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Mettre un «bâton» en face du type d’événement rencontré.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6815969" y="1198172"/>
            <a:ext cx="2173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Chaque groupe dispose d’une feuille de comptage.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15139" r="25000" b="14308"/>
          <a:stretch/>
        </p:blipFill>
        <p:spPr bwMode="auto">
          <a:xfrm>
            <a:off x="225083" y="1481797"/>
            <a:ext cx="6246055" cy="53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139483"/>
            <a:ext cx="6372665" cy="5718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4487594" y="3263705"/>
            <a:ext cx="2349304" cy="1097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094892" y="4192172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331699" y="4189827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526302" y="4215617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49040" y="4185137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48818" y="4738468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327009" y="4747845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535680" y="4745501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104270" y="5228492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827691" y="4472623"/>
            <a:ext cx="21780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A la fin de l’exercice, compter le nombre de «bâtons» et remplissez la dernière colonne.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5922498" y="4839286"/>
            <a:ext cx="858130" cy="196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48886" y="4079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4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448886" y="46259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3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48886" y="51018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448886" y="56059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0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-180975" y="41275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Où renseigner les résultats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7411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14</a:t>
            </a:fld>
            <a:endParaRPr lang="en-GB" sz="1400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6815969" y="1198172"/>
            <a:ext cx="2173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Chaque groupe dispose d’une feuille de comptage.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15139" r="25000" b="14308"/>
          <a:stretch/>
        </p:blipFill>
        <p:spPr bwMode="auto">
          <a:xfrm>
            <a:off x="225083" y="1481797"/>
            <a:ext cx="6246055" cy="53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139483"/>
            <a:ext cx="6372665" cy="5718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3094892" y="4192172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331699" y="4189827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526302" y="4215617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49040" y="4185137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48818" y="4738468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327009" y="4747845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535680" y="4745501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104270" y="5228492"/>
            <a:ext cx="0" cy="337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827691" y="2939244"/>
            <a:ext cx="217805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Pour les événements contenants 2 bosons W :</a:t>
            </a:r>
          </a:p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Indiquer le numéro de l’événement</a:t>
            </a:r>
          </a:p>
          <a:p>
            <a:pPr marL="285750" indent="-285750">
              <a:buFontTx/>
              <a:buChar char="-"/>
              <a:defRPr/>
            </a:pP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Indiquer la mesure de l’angle entre les deux électrons (ou les deux muons)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4783015" y="5866229"/>
            <a:ext cx="2166425" cy="787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48886" y="40796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4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448886" y="46259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3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448886" y="51018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448886" y="56059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0</a:t>
            </a:r>
            <a:endParaRPr lang="fr-FR" sz="2800" b="1" dirty="0">
              <a:solidFill>
                <a:srgbClr val="0070C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500511" y="4586068"/>
            <a:ext cx="3462997" cy="2037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07" y="1786597"/>
            <a:ext cx="3614786" cy="391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0975" y="74466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Bonne chance !!!!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15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84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14715" y="5530814"/>
            <a:ext cx="771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99"/>
                </a:solidFill>
              </a:rPr>
              <a:t>On se propose d’analyser dans la journée</a:t>
            </a:r>
            <a:br>
              <a:rPr lang="fr-FR" sz="2400" b="1" dirty="0" smtClean="0">
                <a:solidFill>
                  <a:srgbClr val="000099"/>
                </a:solidFill>
              </a:rPr>
            </a:br>
            <a:r>
              <a:rPr lang="fr-FR" sz="2400" b="1" dirty="0" smtClean="0">
                <a:solidFill>
                  <a:srgbClr val="000099"/>
                </a:solidFill>
              </a:rPr>
              <a:t>environ 6000 vrais événements</a:t>
            </a:r>
          </a:p>
          <a:p>
            <a:pPr algn="ctr"/>
            <a:r>
              <a:rPr lang="fr-FR" sz="2400" b="1" dirty="0" smtClean="0">
                <a:solidFill>
                  <a:srgbClr val="000099"/>
                </a:solidFill>
              </a:rPr>
              <a:t>pris par le détecteur ATLAS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389403" y="1018346"/>
            <a:ext cx="8365195" cy="4222815"/>
            <a:chOff x="286435" y="281354"/>
            <a:chExt cx="8365195" cy="422281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286435" y="2194565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931510" y="3957104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smtClean="0"/>
                <a:t>LHC</a:t>
              </a:r>
              <a:endParaRPr lang="en-US" b="1" dirty="0"/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26" y="2082024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1267984" y="1774267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smtClean="0"/>
                <a:t>ATLAS</a:t>
              </a:r>
              <a:endParaRPr lang="en-US" b="1" dirty="0"/>
            </a:p>
          </p:txBody>
        </p:sp>
        <p:pic>
          <p:nvPicPr>
            <p:cNvPr id="1026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3460652" y="281354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389860" y="1518699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smtClean="0"/>
                <a:t>Centre </a:t>
              </a:r>
              <a:r>
                <a:rPr lang="en-US" b="1" dirty="0" err="1" smtClean="0"/>
                <a:t>informatique</a:t>
              </a:r>
              <a:endParaRPr lang="en-US" b="1" dirty="0"/>
            </a:p>
          </p:txBody>
        </p:sp>
        <p:sp>
          <p:nvSpPr>
            <p:cNvPr id="21" name="Flèche en arc 20"/>
            <p:cNvSpPr/>
            <p:nvPr/>
          </p:nvSpPr>
          <p:spPr>
            <a:xfrm rot="21253795">
              <a:off x="5388484" y="844566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5472331" y="3823455"/>
              <a:ext cx="31792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Données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analysables</a:t>
              </a:r>
              <a:r>
                <a:rPr lang="en-US" b="1" dirty="0" smtClean="0"/>
                <a:t> par les </a:t>
              </a:r>
              <a:r>
                <a:rPr lang="en-US" b="1" dirty="0" err="1" smtClean="0"/>
                <a:t>physiciens</a:t>
              </a:r>
              <a:endParaRPr lang="en-US" b="1" dirty="0"/>
            </a:p>
          </p:txBody>
        </p:sp>
        <p:pic>
          <p:nvPicPr>
            <p:cNvPr id="1028" name="Picture 4" descr="http://www.micello.com/sites/default/files/imagecache/full_size/wysiwyg_imageupload/112/dataprocessin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17073" r="55245"/>
            <a:stretch/>
          </p:blipFill>
          <p:spPr bwMode="auto">
            <a:xfrm>
              <a:off x="1621105" y="492368"/>
              <a:ext cx="1122094" cy="844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16897662">
              <a:off x="2042716" y="776570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6316394" y="2108983"/>
              <a:ext cx="1463040" cy="1519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2</a:t>
            </a:fld>
            <a:endParaRPr lang="en-GB" sz="140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6388" y="1301750"/>
            <a:ext cx="7205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de-DE" sz="2400" b="1" kern="0" dirty="0" err="1" smtClean="0">
                <a:solidFill>
                  <a:srgbClr val="002060"/>
                </a:solidFill>
              </a:rPr>
              <a:t>Répartition</a:t>
            </a:r>
            <a:r>
              <a:rPr lang="de-DE" sz="2400" b="1" kern="0" dirty="0" smtClean="0">
                <a:solidFill>
                  <a:srgbClr val="002060"/>
                </a:solidFill>
              </a:rPr>
              <a:t> internationale</a:t>
            </a:r>
            <a:endParaRPr lang="de-DE" sz="2400" b="1" kern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de-DE" sz="2400" kern="0" dirty="0" smtClean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de-DE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de-DE" sz="2400" b="1" kern="0" dirty="0" err="1">
                <a:solidFill>
                  <a:srgbClr val="002060"/>
                </a:solidFill>
              </a:rPr>
              <a:t>Répartition</a:t>
            </a:r>
            <a:r>
              <a:rPr lang="de-DE" sz="2400" b="1" kern="0" dirty="0">
                <a:solidFill>
                  <a:srgbClr val="002060"/>
                </a:solidFill>
              </a:rPr>
              <a:t> </a:t>
            </a:r>
            <a:r>
              <a:rPr lang="de-DE" sz="2400" b="1" kern="0" dirty="0" err="1">
                <a:solidFill>
                  <a:srgbClr val="002060"/>
                </a:solidFill>
              </a:rPr>
              <a:t>locale</a:t>
            </a:r>
            <a:endParaRPr lang="de-DE" sz="2400" b="1" kern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>
              <a:latin typeface="+mn-lt"/>
              <a:cs typeface="+mn-cs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922887" y="5434231"/>
            <a:ext cx="3359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Chaque binôme analyse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50</a:t>
            </a:r>
            <a:r>
              <a:rPr lang="fr-FR" dirty="0"/>
              <a:t> événements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922888" y="1923708"/>
            <a:ext cx="28848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Quatre autres classes dans le monde effectuent l’exercice en même temps que </a:t>
            </a:r>
            <a:r>
              <a:rPr lang="fr-FR" dirty="0" smtClean="0"/>
              <a:t>vous. 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 smtClean="0"/>
              <a:t>Chaque classe analyse environ </a:t>
            </a:r>
            <a:r>
              <a:rPr lang="fr-FR" b="1" dirty="0" smtClean="0">
                <a:solidFill>
                  <a:srgbClr val="FF0000"/>
                </a:solidFill>
              </a:rPr>
              <a:t>1500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événements.</a:t>
            </a:r>
            <a:endParaRPr lang="fr-FR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24" y="816707"/>
            <a:ext cx="3195516" cy="319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Répartition des </a:t>
            </a:r>
            <a:r>
              <a:rPr lang="fr-FR" sz="3600" b="1" dirty="0" smtClean="0">
                <a:solidFill>
                  <a:srgbClr val="003478"/>
                </a:solidFill>
              </a:rPr>
              <a:t>6000 événements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3</a:t>
            </a:fld>
            <a:endParaRPr lang="en-GB" sz="1400"/>
          </a:p>
        </p:txBody>
      </p:sp>
      <p:pic>
        <p:nvPicPr>
          <p:cNvPr id="1026" name="Picture 2" descr="http://www.topito.com/wp-content/uploads/2013/03/Belo-Horizonte-Brazil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/>
          <a:stretch/>
        </p:blipFill>
        <p:spPr bwMode="auto">
          <a:xfrm>
            <a:off x="4282037" y="3008135"/>
            <a:ext cx="1978926" cy="12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rtlandmercury.com/binary/0ec0/1250011832-3286_602647826958_19714981_35734644_325769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91" y="3008135"/>
            <a:ext cx="1978926" cy="13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arsonlongman.com/ae/marketing/sfesl/gamebank/images/Activity0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1" y="4993248"/>
            <a:ext cx="2995730" cy="16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370549" y="3254395"/>
            <a:ext cx="4402902" cy="1487590"/>
            <a:chOff x="2532807" y="3254395"/>
            <a:chExt cx="4402902" cy="1487590"/>
          </a:xfrm>
        </p:grpSpPr>
        <p:pic>
          <p:nvPicPr>
            <p:cNvPr id="3078" name="Picture 6" descr="http://www.cineloutres.com/blog/wp-content/uploads/2012/07/Fleche-droite-ble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0245">
              <a:off x="5453122" y="3259398"/>
              <a:ext cx="1482587" cy="148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cineloutres.com/blog/wp-content/uploads/2012/07/Fleche-droite-ble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9755" flipH="1">
              <a:off x="2532807" y="3254395"/>
              <a:ext cx="1482587" cy="148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12051" y="1306468"/>
            <a:ext cx="8280920" cy="1857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61181" y="1474799"/>
            <a:ext cx="780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Approfondir nos connaissances sur les particules W</a:t>
            </a:r>
            <a:r>
              <a:rPr lang="fr-FR" sz="2400" b="1" baseline="30000" dirty="0" smtClean="0">
                <a:solidFill>
                  <a:srgbClr val="0070C0"/>
                </a:solidFill>
              </a:rPr>
              <a:t>+</a:t>
            </a:r>
            <a:r>
              <a:rPr lang="fr-FR" sz="2400" b="1" dirty="0" smtClean="0">
                <a:solidFill>
                  <a:srgbClr val="0070C0"/>
                </a:solidFill>
              </a:rPr>
              <a:t> et W</a:t>
            </a:r>
            <a:r>
              <a:rPr lang="fr-FR" sz="2400" b="1" baseline="30000" dirty="0" smtClean="0">
                <a:solidFill>
                  <a:srgbClr val="0070C0"/>
                </a:solidFill>
              </a:rPr>
              <a:t>-</a:t>
            </a:r>
            <a:endParaRPr lang="fr-F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6539" y="2135736"/>
            <a:ext cx="6056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/>
              <a:t>Comment </a:t>
            </a:r>
            <a:r>
              <a:rPr lang="fr-FR" sz="2400" b="1" dirty="0"/>
              <a:t>sont </a:t>
            </a:r>
            <a:r>
              <a:rPr lang="fr-FR" sz="2400" b="1" dirty="0" smtClean="0"/>
              <a:t>elle</a:t>
            </a:r>
            <a:r>
              <a:rPr lang="fr-FR" sz="2400" b="1" dirty="0" smtClean="0"/>
              <a:t>s produites </a:t>
            </a:r>
            <a:r>
              <a:rPr lang="fr-FR" sz="2400" b="1" dirty="0"/>
              <a:t>au LHC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/>
              <a:t>En </a:t>
            </a:r>
            <a:r>
              <a:rPr lang="fr-FR" sz="2400" b="1" dirty="0" smtClean="0"/>
              <a:t>quelles particules se </a:t>
            </a:r>
            <a:r>
              <a:rPr lang="fr-FR" sz="2400" b="1" dirty="0" smtClean="0"/>
              <a:t>désintègrent </a:t>
            </a:r>
            <a:r>
              <a:rPr lang="fr-FR" sz="2400" b="1" dirty="0" smtClean="0"/>
              <a:t>elles ?</a:t>
            </a:r>
            <a:endParaRPr lang="fr-FR" sz="2400" b="1" dirty="0" smtClean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23850" y="23871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Objectifs de l’analyse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05437" y="4778993"/>
            <a:ext cx="8133127" cy="1597033"/>
            <a:chOff x="305144" y="4724401"/>
            <a:chExt cx="8133127" cy="1597033"/>
          </a:xfrm>
        </p:grpSpPr>
        <p:sp>
          <p:nvSpPr>
            <p:cNvPr id="8" name="Rectangle 7"/>
            <p:cNvSpPr/>
            <p:nvPr/>
          </p:nvSpPr>
          <p:spPr>
            <a:xfrm>
              <a:off x="305144" y="4726745"/>
              <a:ext cx="3802622" cy="1594689"/>
            </a:xfrm>
            <a:prstGeom prst="rect">
              <a:avLst/>
            </a:prstGeom>
            <a:solidFill>
              <a:srgbClr val="DDEB21"/>
            </a:solidFill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46873" y="5108591"/>
              <a:ext cx="18733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6600"/>
                  </a:solidFill>
                </a:rPr>
                <a:t>Structure du proton 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35649" y="4724401"/>
              <a:ext cx="3802622" cy="15946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13995" y="5108591"/>
              <a:ext cx="23140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Recherche du boson de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Higgs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4</a:t>
            </a:fld>
            <a:endParaRPr lang="en-GB" sz="1400"/>
          </a:p>
        </p:txBody>
      </p:sp>
      <p:pic>
        <p:nvPicPr>
          <p:cNvPr id="3074" name="Picture 2" descr="http://www.lalsace.fr/fr/images/B435CB72-A96A-4AE3-8832-D25044FEBDE8/ALS_03/daniel-bloch-directeur-de-recherche-au-cnrs-et-caroline-collard-chargee-de-recherche-cnrs-a-l-ip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9444" r="59486" b="31952"/>
          <a:stretch/>
        </p:blipFill>
        <p:spPr bwMode="auto">
          <a:xfrm>
            <a:off x="7391052" y="4890644"/>
            <a:ext cx="1146769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m-a01.yimg.com/nimage/e99cad156dbc07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37" y="4884811"/>
            <a:ext cx="10668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722729" y="3848669"/>
            <a:ext cx="16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Cet après-midi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409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548809" y="320724"/>
            <a:ext cx="6046383" cy="1398219"/>
            <a:chOff x="1438464" y="320724"/>
            <a:chExt cx="6046383" cy="1398219"/>
          </a:xfrm>
        </p:grpSpPr>
        <p:sp>
          <p:nvSpPr>
            <p:cNvPr id="2" name="ZoneTexte 1"/>
            <p:cNvSpPr txBox="1"/>
            <p:nvPr/>
          </p:nvSpPr>
          <p:spPr>
            <a:xfrm>
              <a:off x="3160591" y="518614"/>
              <a:ext cx="4324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003478"/>
                  </a:solidFill>
                </a:rPr>
                <a:t>Particules W</a:t>
              </a:r>
              <a:r>
                <a:rPr lang="fr-FR" sz="3600" b="1" baseline="30000" dirty="0">
                  <a:solidFill>
                    <a:srgbClr val="003478"/>
                  </a:solidFill>
                </a:rPr>
                <a:t>+</a:t>
              </a:r>
              <a:r>
                <a:rPr lang="fr-FR" sz="3600" b="1" dirty="0">
                  <a:solidFill>
                    <a:srgbClr val="003478"/>
                  </a:solidFill>
                </a:rPr>
                <a:t> et W</a:t>
              </a:r>
              <a:r>
                <a:rPr lang="fr-FR" sz="3600" b="1" baseline="30000" dirty="0">
                  <a:solidFill>
                    <a:srgbClr val="003478"/>
                  </a:solidFill>
                </a:rPr>
                <a:t>-</a:t>
              </a:r>
              <a:r>
                <a:rPr lang="fr-FR" sz="3600" b="1" dirty="0">
                  <a:solidFill>
                    <a:srgbClr val="003478"/>
                  </a:solidFill>
                </a:rPr>
                <a:t> ? </a:t>
              </a:r>
              <a:br>
                <a:rPr lang="fr-FR" sz="3600" b="1" dirty="0">
                  <a:solidFill>
                    <a:srgbClr val="003478"/>
                  </a:solidFill>
                </a:rPr>
              </a:br>
              <a:r>
                <a:rPr lang="fr-FR" sz="3600" b="1" dirty="0">
                  <a:solidFill>
                    <a:srgbClr val="003478"/>
                  </a:solidFill>
                </a:rPr>
                <a:t>C’est quoi déjà ?</a:t>
              </a:r>
            </a:p>
          </p:txBody>
        </p:sp>
        <p:pic>
          <p:nvPicPr>
            <p:cNvPr id="6146" name="Picture 2" descr="http://1.bp.blogspot.com/-hO0q_opA8gk/T6GBXc_tdAI/AAAAAAAAAbM/qxyS1JZTiZY/s1600/pani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464" y="320724"/>
              <a:ext cx="1495804" cy="139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33682" r="3976" b="10239"/>
          <a:stretch>
            <a:fillRect/>
          </a:stretch>
        </p:blipFill>
        <p:spPr bwMode="auto">
          <a:xfrm>
            <a:off x="288136" y="2104480"/>
            <a:ext cx="8567729" cy="41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931812" y="4715256"/>
            <a:ext cx="914402" cy="38900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5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6629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/>
          <p:cNvGrpSpPr/>
          <p:nvPr/>
        </p:nvGrpSpPr>
        <p:grpSpPr>
          <a:xfrm>
            <a:off x="3079178" y="2286001"/>
            <a:ext cx="2985645" cy="2149642"/>
            <a:chOff x="2622884" y="2286001"/>
            <a:chExt cx="2985645" cy="2149642"/>
          </a:xfrm>
        </p:grpSpPr>
        <p:sp>
          <p:nvSpPr>
            <p:cNvPr id="44" name="Ellipse 43"/>
            <p:cNvSpPr/>
            <p:nvPr/>
          </p:nvSpPr>
          <p:spPr>
            <a:xfrm>
              <a:off x="2622884" y="2286001"/>
              <a:ext cx="2279791" cy="21416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>
                    <a:alpha val="4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328738" y="2294022"/>
              <a:ext cx="2279791" cy="21416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>
                    <a:alpha val="4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-1336313" y="2796559"/>
            <a:ext cx="1157287" cy="1123950"/>
            <a:chOff x="2683894" y="2458800"/>
            <a:chExt cx="1157287" cy="1123950"/>
          </a:xfrm>
        </p:grpSpPr>
        <p:sp>
          <p:nvSpPr>
            <p:cNvPr id="3" name="Ellipse 2"/>
            <p:cNvSpPr/>
            <p:nvPr/>
          </p:nvSpPr>
          <p:spPr bwMode="auto">
            <a:xfrm>
              <a:off x="2683894" y="2458800"/>
              <a:ext cx="1157287" cy="112395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5" name="Groupe 4"/>
            <p:cNvGrpSpPr>
              <a:grpSpLocks/>
            </p:cNvGrpSpPr>
            <p:nvPr/>
          </p:nvGrpSpPr>
          <p:grpSpPr bwMode="auto">
            <a:xfrm>
              <a:off x="3050634" y="2564209"/>
              <a:ext cx="312781" cy="368947"/>
              <a:chOff x="6359763" y="2968188"/>
              <a:chExt cx="312906" cy="369332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6372440" y="2996158"/>
                <a:ext cx="287453" cy="3130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0" name="ZoneTexte 3"/>
              <p:cNvSpPr txBox="1">
                <a:spLocks noChangeArrowheads="1"/>
              </p:cNvSpPr>
              <p:nvPr/>
            </p:nvSpPr>
            <p:spPr bwMode="auto">
              <a:xfrm>
                <a:off x="6359763" y="296818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u</a:t>
                </a:r>
              </a:p>
            </p:txBody>
          </p:sp>
        </p:grpSp>
        <p:grpSp>
          <p:nvGrpSpPr>
            <p:cNvPr id="6" name="Groupe 43"/>
            <p:cNvGrpSpPr>
              <a:grpSpLocks/>
            </p:cNvGrpSpPr>
            <p:nvPr/>
          </p:nvGrpSpPr>
          <p:grpSpPr bwMode="auto">
            <a:xfrm>
              <a:off x="3442851" y="2859938"/>
              <a:ext cx="312781" cy="368947"/>
              <a:chOff x="6372200" y="2968698"/>
              <a:chExt cx="312906" cy="369332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6372068" y="2997802"/>
                <a:ext cx="287452" cy="31147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8" name="ZoneTexte 45"/>
              <p:cNvSpPr txBox="1">
                <a:spLocks noChangeArrowheads="1"/>
              </p:cNvSpPr>
              <p:nvPr/>
            </p:nvSpPr>
            <p:spPr bwMode="auto">
              <a:xfrm>
                <a:off x="6372200" y="296869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d</a:t>
                </a:r>
              </a:p>
            </p:txBody>
          </p:sp>
        </p:grpSp>
        <p:grpSp>
          <p:nvGrpSpPr>
            <p:cNvPr id="7" name="Groupe 6"/>
            <p:cNvGrpSpPr>
              <a:grpSpLocks/>
            </p:cNvGrpSpPr>
            <p:nvPr/>
          </p:nvGrpSpPr>
          <p:grpSpPr bwMode="auto">
            <a:xfrm>
              <a:off x="2946947" y="3023386"/>
              <a:ext cx="312781" cy="368947"/>
              <a:chOff x="6923390" y="3356992"/>
              <a:chExt cx="312906" cy="36933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6936567" y="3386161"/>
                <a:ext cx="287452" cy="3114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ZoneTexte 48"/>
              <p:cNvSpPr txBox="1">
                <a:spLocks noChangeArrowheads="1"/>
              </p:cNvSpPr>
              <p:nvPr/>
            </p:nvSpPr>
            <p:spPr bwMode="auto">
              <a:xfrm>
                <a:off x="6923390" y="335699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u</a:t>
                </a:r>
              </a:p>
            </p:txBody>
          </p:sp>
        </p:grpSp>
        <p:sp>
          <p:nvSpPr>
            <p:cNvPr id="11" name="Ellipse 10"/>
            <p:cNvSpPr/>
            <p:nvPr/>
          </p:nvSpPr>
          <p:spPr bwMode="auto">
            <a:xfrm>
              <a:off x="2917256" y="2857262"/>
              <a:ext cx="46038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2871219" y="2996962"/>
              <a:ext cx="46037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3050606" y="2952512"/>
              <a:ext cx="46038" cy="444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3341119" y="2920762"/>
              <a:ext cx="46037" cy="444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3420494" y="2766775"/>
              <a:ext cx="46037" cy="444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3442719" y="2595325"/>
              <a:ext cx="46037" cy="460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3312544" y="3141425"/>
              <a:ext cx="46037" cy="460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3318894" y="3370025"/>
              <a:ext cx="46037" cy="444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3495106" y="3346212"/>
              <a:ext cx="44450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9305065" y="2796559"/>
            <a:ext cx="1157287" cy="1123950"/>
            <a:chOff x="4606948" y="2465483"/>
            <a:chExt cx="1157287" cy="1123950"/>
          </a:xfrm>
        </p:grpSpPr>
        <p:sp>
          <p:nvSpPr>
            <p:cNvPr id="4" name="Ellipse 3"/>
            <p:cNvSpPr/>
            <p:nvPr/>
          </p:nvSpPr>
          <p:spPr bwMode="auto">
            <a:xfrm>
              <a:off x="4606948" y="2465483"/>
              <a:ext cx="1157287" cy="112395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8" name="Groupe 49"/>
            <p:cNvGrpSpPr>
              <a:grpSpLocks/>
            </p:cNvGrpSpPr>
            <p:nvPr/>
          </p:nvGrpSpPr>
          <p:grpSpPr bwMode="auto">
            <a:xfrm>
              <a:off x="4957381" y="2561786"/>
              <a:ext cx="312781" cy="368947"/>
              <a:chOff x="6359763" y="2968188"/>
              <a:chExt cx="312906" cy="369332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6372872" y="2997327"/>
                <a:ext cx="287453" cy="3114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4" name="ZoneTexte 51"/>
              <p:cNvSpPr txBox="1">
                <a:spLocks noChangeArrowheads="1"/>
              </p:cNvSpPr>
              <p:nvPr/>
            </p:nvSpPr>
            <p:spPr bwMode="auto">
              <a:xfrm>
                <a:off x="6359763" y="296818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u</a:t>
                </a:r>
              </a:p>
            </p:txBody>
          </p:sp>
        </p:grpSp>
        <p:grpSp>
          <p:nvGrpSpPr>
            <p:cNvPr id="9" name="Groupe 52"/>
            <p:cNvGrpSpPr>
              <a:grpSpLocks/>
            </p:cNvGrpSpPr>
            <p:nvPr/>
          </p:nvGrpSpPr>
          <p:grpSpPr bwMode="auto">
            <a:xfrm>
              <a:off x="4800812" y="3045095"/>
              <a:ext cx="312781" cy="368947"/>
              <a:chOff x="6923390" y="3356992"/>
              <a:chExt cx="312906" cy="369332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6935906" y="3385422"/>
                <a:ext cx="287452" cy="31306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2" name="ZoneTexte 54"/>
              <p:cNvSpPr txBox="1">
                <a:spLocks noChangeArrowheads="1"/>
              </p:cNvSpPr>
              <p:nvPr/>
            </p:nvSpPr>
            <p:spPr bwMode="auto">
              <a:xfrm>
                <a:off x="6923390" y="335699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u</a:t>
                </a:r>
              </a:p>
            </p:txBody>
          </p:sp>
        </p:grpSp>
        <p:grpSp>
          <p:nvGrpSpPr>
            <p:cNvPr id="10" name="Groupe 56"/>
            <p:cNvGrpSpPr>
              <a:grpSpLocks/>
            </p:cNvGrpSpPr>
            <p:nvPr/>
          </p:nvGrpSpPr>
          <p:grpSpPr bwMode="auto">
            <a:xfrm>
              <a:off x="5337600" y="2860621"/>
              <a:ext cx="312781" cy="368947"/>
              <a:chOff x="6372200" y="2968698"/>
              <a:chExt cx="312906" cy="369332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371798" y="2997452"/>
                <a:ext cx="287452" cy="31147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0" name="ZoneTexte 58"/>
              <p:cNvSpPr txBox="1">
                <a:spLocks noChangeArrowheads="1"/>
              </p:cNvSpPr>
              <p:nvPr/>
            </p:nvSpPr>
            <p:spPr bwMode="auto">
              <a:xfrm>
                <a:off x="6372200" y="296869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d</a:t>
                </a:r>
              </a:p>
            </p:txBody>
          </p:sp>
        </p:grpSp>
        <p:sp>
          <p:nvSpPr>
            <p:cNvPr id="20" name="Ellipse 19"/>
            <p:cNvSpPr/>
            <p:nvPr/>
          </p:nvSpPr>
          <p:spPr bwMode="auto">
            <a:xfrm>
              <a:off x="4738166" y="2974219"/>
              <a:ext cx="46038" cy="460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4760391" y="2839281"/>
              <a:ext cx="46038" cy="444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4909616" y="2921831"/>
              <a:ext cx="46038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5224485" y="2940145"/>
              <a:ext cx="46038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327673" y="2787745"/>
              <a:ext cx="46037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5327673" y="2608358"/>
              <a:ext cx="46037" cy="460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5397523" y="3368770"/>
              <a:ext cx="44450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5211785" y="3390995"/>
              <a:ext cx="46038" cy="460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5192735" y="3141758"/>
              <a:ext cx="46038" cy="460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323474" y="192504"/>
            <a:ext cx="6833937" cy="6352675"/>
            <a:chOff x="1323474" y="192504"/>
            <a:chExt cx="6833937" cy="6352675"/>
          </a:xfrm>
        </p:grpSpPr>
        <p:cxnSp>
          <p:nvCxnSpPr>
            <p:cNvPr id="57" name="Connecteur droit 56"/>
            <p:cNvCxnSpPr/>
            <p:nvPr/>
          </p:nvCxnSpPr>
          <p:spPr>
            <a:xfrm flipV="1">
              <a:off x="5414210" y="192504"/>
              <a:ext cx="1684421" cy="17806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5919537" y="1106905"/>
              <a:ext cx="288758" cy="288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745706" y="1090863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537159" y="457200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630907" y="5109411"/>
              <a:ext cx="288758" cy="288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81727" y="5719011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2093497" y="4796589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489034" y="4876800"/>
              <a:ext cx="288758" cy="288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136106" y="5510463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962276" y="5333999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/>
            <p:nvPr/>
          </p:nvCxnSpPr>
          <p:spPr>
            <a:xfrm flipV="1">
              <a:off x="5518483" y="312822"/>
              <a:ext cx="2109537" cy="169244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5911514" y="4395537"/>
              <a:ext cx="2245897" cy="20052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5534526" y="4764505"/>
              <a:ext cx="1540042" cy="17566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>
              <a:off x="2069432" y="4267200"/>
              <a:ext cx="1163052" cy="227797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1323474" y="4026568"/>
              <a:ext cx="1764631" cy="19410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Informations sur la production des W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187445" y="1093578"/>
            <a:ext cx="4937955" cy="704613"/>
            <a:chOff x="187445" y="1093578"/>
            <a:chExt cx="4937955" cy="704613"/>
          </a:xfrm>
        </p:grpSpPr>
        <p:sp>
          <p:nvSpPr>
            <p:cNvPr id="8196" name="ZoneTexte 8195"/>
            <p:cNvSpPr txBox="1"/>
            <p:nvPr/>
          </p:nvSpPr>
          <p:spPr>
            <a:xfrm>
              <a:off x="187445" y="1093578"/>
              <a:ext cx="4937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Possibilité d’avoir dans les produits de la collision:</a:t>
              </a:r>
              <a:endParaRPr lang="fr-FR" b="1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379775" y="1428859"/>
              <a:ext cx="2110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b="1" dirty="0" smtClean="0"/>
                <a:t>0 </a:t>
              </a:r>
              <a:r>
                <a:rPr lang="fr-FR" b="1" dirty="0"/>
                <a:t>W+/W- </a:t>
              </a:r>
              <a:r>
                <a:rPr lang="fr-FR" b="1" dirty="0" smtClean="0"/>
                <a:t>produit</a:t>
              </a:r>
              <a:endParaRPr lang="fr-FR" b="1" dirty="0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379775" y="1842868"/>
            <a:ext cx="8342194" cy="1195754"/>
            <a:chOff x="379775" y="1842868"/>
            <a:chExt cx="8342194" cy="1195754"/>
          </a:xfrm>
        </p:grpSpPr>
        <p:sp>
          <p:nvSpPr>
            <p:cNvPr id="43" name="Rectangle 42"/>
            <p:cNvSpPr/>
            <p:nvPr/>
          </p:nvSpPr>
          <p:spPr>
            <a:xfrm>
              <a:off x="379775" y="1851262"/>
              <a:ext cx="2110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b="1" dirty="0"/>
                <a:t>1 W+/W- produit</a:t>
              </a: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6147582" y="1842868"/>
              <a:ext cx="2574387" cy="1195754"/>
              <a:chOff x="6147582" y="1842868"/>
              <a:chExt cx="2574387" cy="1195754"/>
            </a:xfrm>
          </p:grpSpPr>
          <p:cxnSp>
            <p:nvCxnSpPr>
              <p:cNvPr id="67" name="Connecteur droit 66"/>
              <p:cNvCxnSpPr/>
              <p:nvPr/>
            </p:nvCxnSpPr>
            <p:spPr>
              <a:xfrm flipV="1">
                <a:off x="6147582" y="1842868"/>
                <a:ext cx="2574387" cy="11957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7" descr="http://www.mystockvectors.com/Cartoon_W_Running_Royalty_Free_Vector_Illustration_sjpg366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2147" y="1952877"/>
                <a:ext cx="1083896" cy="1005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Groupe 73"/>
          <p:cNvGrpSpPr/>
          <p:nvPr/>
        </p:nvGrpSpPr>
        <p:grpSpPr>
          <a:xfrm>
            <a:off x="379775" y="2273664"/>
            <a:ext cx="3981988" cy="2211586"/>
            <a:chOff x="379775" y="2273664"/>
            <a:chExt cx="3981988" cy="2211586"/>
          </a:xfrm>
        </p:grpSpPr>
        <p:sp>
          <p:nvSpPr>
            <p:cNvPr id="48" name="Rectangle 47"/>
            <p:cNvSpPr/>
            <p:nvPr/>
          </p:nvSpPr>
          <p:spPr>
            <a:xfrm>
              <a:off x="379775" y="2273664"/>
              <a:ext cx="3981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b="1" dirty="0"/>
                <a:t>2 W+/W- produite (une paire W+W-)</a:t>
              </a:r>
            </a:p>
          </p:txBody>
        </p:sp>
        <p:cxnSp>
          <p:nvCxnSpPr>
            <p:cNvPr id="71" name="Connecteur droit 70"/>
            <p:cNvCxnSpPr/>
            <p:nvPr/>
          </p:nvCxnSpPr>
          <p:spPr>
            <a:xfrm flipV="1">
              <a:off x="630702" y="3289496"/>
              <a:ext cx="2574387" cy="119575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" descr="http://www.mystockvectors.com/Cartoon_W_Running_Royalty_Free_Vector_Illustration_sjpg36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267" y="3399505"/>
              <a:ext cx="1083896" cy="100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6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265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54479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5559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/>
          <p:cNvGrpSpPr/>
          <p:nvPr/>
        </p:nvGrpSpPr>
        <p:grpSpPr>
          <a:xfrm>
            <a:off x="3079178" y="2286001"/>
            <a:ext cx="2985645" cy="2149642"/>
            <a:chOff x="2622884" y="2286001"/>
            <a:chExt cx="2985645" cy="2149642"/>
          </a:xfrm>
        </p:grpSpPr>
        <p:sp>
          <p:nvSpPr>
            <p:cNvPr id="44" name="Ellipse 43"/>
            <p:cNvSpPr/>
            <p:nvPr/>
          </p:nvSpPr>
          <p:spPr>
            <a:xfrm>
              <a:off x="2622884" y="2286001"/>
              <a:ext cx="2279791" cy="21416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>
                    <a:alpha val="4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328738" y="2294022"/>
              <a:ext cx="2279791" cy="214162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>
                    <a:alpha val="4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323474" y="192504"/>
            <a:ext cx="6833937" cy="6352675"/>
            <a:chOff x="1323474" y="192504"/>
            <a:chExt cx="6833937" cy="6352675"/>
          </a:xfrm>
        </p:grpSpPr>
        <p:cxnSp>
          <p:nvCxnSpPr>
            <p:cNvPr id="57" name="Connecteur droit 56"/>
            <p:cNvCxnSpPr/>
            <p:nvPr/>
          </p:nvCxnSpPr>
          <p:spPr>
            <a:xfrm flipV="1">
              <a:off x="5414210" y="192504"/>
              <a:ext cx="1684421" cy="17806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5919537" y="1106905"/>
              <a:ext cx="288758" cy="288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745706" y="1090863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537159" y="457200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630907" y="5109411"/>
              <a:ext cx="288758" cy="288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81727" y="5719011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2093497" y="4796589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489034" y="4876800"/>
              <a:ext cx="288758" cy="288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136106" y="5510463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962276" y="5333999"/>
              <a:ext cx="288758" cy="288758"/>
            </a:xfrm>
            <a:prstGeom prst="ellipse">
              <a:avLst/>
            </a:prstGeom>
            <a:solidFill>
              <a:srgbClr val="DDEB2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/>
            <p:nvPr/>
          </p:nvCxnSpPr>
          <p:spPr>
            <a:xfrm flipV="1">
              <a:off x="5518483" y="312822"/>
              <a:ext cx="2109537" cy="169244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5911514" y="4395537"/>
              <a:ext cx="2245897" cy="20052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5534526" y="4764505"/>
              <a:ext cx="1540042" cy="17566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>
              <a:off x="2069432" y="4267200"/>
              <a:ext cx="1163052" cy="227797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1323474" y="4026568"/>
              <a:ext cx="1764631" cy="19410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Informations sur la production des W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8196" name="ZoneTexte 8195"/>
          <p:cNvSpPr txBox="1"/>
          <p:nvPr/>
        </p:nvSpPr>
        <p:spPr>
          <a:xfrm>
            <a:off x="187445" y="1093578"/>
            <a:ext cx="383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Quand un seul W+/W- produit, quelle est la proportion de W+ et de W- ?</a:t>
            </a:r>
            <a:endParaRPr lang="fr-FR" b="1" dirty="0"/>
          </a:p>
        </p:txBody>
      </p:sp>
      <p:grpSp>
        <p:nvGrpSpPr>
          <p:cNvPr id="70" name="Groupe 69"/>
          <p:cNvGrpSpPr/>
          <p:nvPr/>
        </p:nvGrpSpPr>
        <p:grpSpPr>
          <a:xfrm>
            <a:off x="6147582" y="1842868"/>
            <a:ext cx="2574387" cy="1195754"/>
            <a:chOff x="6147582" y="1842868"/>
            <a:chExt cx="2574387" cy="1195754"/>
          </a:xfrm>
        </p:grpSpPr>
        <p:cxnSp>
          <p:nvCxnSpPr>
            <p:cNvPr id="67" name="Connecteur droit 66"/>
            <p:cNvCxnSpPr/>
            <p:nvPr/>
          </p:nvCxnSpPr>
          <p:spPr>
            <a:xfrm flipV="1">
              <a:off x="6147582" y="1842868"/>
              <a:ext cx="2574387" cy="119575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7" descr="http://www.mystockvectors.com/Cartoon_W_Running_Royalty_Free_Vector_Illustration_sjpg36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147" y="1952877"/>
              <a:ext cx="1083896" cy="100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54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Informations sur la désintégration des W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5" name="Picture 7" descr="http://www.mystockvectors.com/Cartoon_W_Running_Royalty_Free_Vector_Illustration_sjpg3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9" y="1122882"/>
            <a:ext cx="1534063" cy="142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57267" y="1322364"/>
            <a:ext cx="5451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particules W+ et W- sont des particules </a:t>
            </a:r>
            <a:r>
              <a:rPr lang="fr-FR" b="1" dirty="0" smtClean="0"/>
              <a:t>éphémères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désintègrent</a:t>
            </a:r>
            <a:r>
              <a:rPr lang="en-US" dirty="0"/>
              <a:t> en des </a:t>
            </a:r>
            <a:r>
              <a:rPr lang="en-US" dirty="0" err="1"/>
              <a:t>particules</a:t>
            </a:r>
            <a:r>
              <a:rPr lang="en-US" dirty="0"/>
              <a:t> plus </a:t>
            </a:r>
            <a:r>
              <a:rPr lang="en-US" dirty="0" err="1"/>
              <a:t>légères</a:t>
            </a:r>
            <a:r>
              <a:rPr lang="en-US" dirty="0"/>
              <a:t>. </a:t>
            </a:r>
          </a:p>
          <a:p>
            <a:endParaRPr lang="fr-FR" dirty="0"/>
          </a:p>
        </p:txBody>
      </p:sp>
      <p:grpSp>
        <p:nvGrpSpPr>
          <p:cNvPr id="46" name="Groupe 45"/>
          <p:cNvGrpSpPr/>
          <p:nvPr/>
        </p:nvGrpSpPr>
        <p:grpSpPr>
          <a:xfrm>
            <a:off x="2736462" y="2600106"/>
            <a:ext cx="6157228" cy="2860675"/>
            <a:chOff x="3074085" y="3500438"/>
            <a:chExt cx="6157228" cy="286067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551238" y="5426075"/>
              <a:ext cx="2041525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</a:rPr>
                <a:t>W+ →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e</a:t>
              </a:r>
              <a:r>
                <a:rPr lang="fr-FR" sz="2800" kern="0" baseline="30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l-G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ν</a:t>
              </a:r>
              <a:r>
                <a:rPr lang="fr-FR" sz="2800" kern="0" baseline="-25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e</a:t>
              </a:r>
              <a:endParaRPr lang="fr-FR" sz="2800" baseline="-25000" dirty="0">
                <a:solidFill>
                  <a:srgbClr val="003478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44888" y="5802313"/>
              <a:ext cx="2054225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</a:rPr>
                <a:t>W+ →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µ</a:t>
              </a:r>
              <a:r>
                <a:rPr lang="fr-FR" sz="2800" kern="0" baseline="30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l-G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ν</a:t>
              </a:r>
              <a:r>
                <a:rPr lang="fr-FR" sz="2800" kern="0" baseline="-25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µ</a:t>
              </a:r>
              <a:endParaRPr lang="fr-FR" sz="2800" baseline="-25000" dirty="0">
                <a:solidFill>
                  <a:srgbClr val="003478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707188" y="5837238"/>
              <a:ext cx="1973262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</a:rPr>
                <a:t>W- →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µ</a:t>
              </a:r>
              <a:r>
                <a:rPr lang="fr-FR" sz="2800" kern="0" baseline="30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-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l-G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ν</a:t>
              </a:r>
              <a:r>
                <a:rPr lang="fr-FR" sz="2800" kern="0" baseline="-25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µ</a:t>
              </a:r>
              <a:endParaRPr lang="fr-FR" sz="2800" baseline="-25000" dirty="0">
                <a:solidFill>
                  <a:srgbClr val="003478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11950" y="5424488"/>
              <a:ext cx="2016125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</a:rPr>
                <a:t>W- →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e</a:t>
              </a:r>
              <a:r>
                <a:rPr lang="fr-FR" sz="2800" kern="0" baseline="30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-</a:t>
              </a:r>
              <a:r>
                <a:rPr lang="fr-F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l-GR" sz="2800" kern="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ν</a:t>
              </a:r>
              <a:r>
                <a:rPr lang="fr-FR" sz="2800" kern="0" baseline="-25000" dirty="0">
                  <a:solidFill>
                    <a:srgbClr val="003478"/>
                  </a:solidFill>
                  <a:latin typeface="Comic Sans MS" pitchFamily="66" charset="0"/>
                  <a:sym typeface="Wingdings" pitchFamily="2" charset="2"/>
                </a:rPr>
                <a:t>e</a:t>
              </a:r>
              <a:endParaRPr lang="fr-FR" sz="2800" baseline="-25000" dirty="0">
                <a:solidFill>
                  <a:srgbClr val="003478"/>
                </a:solidFill>
                <a:latin typeface="Comic Sans MS" pitchFamily="66" charset="0"/>
              </a:endParaRP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3074085" y="3500438"/>
              <a:ext cx="2995831" cy="1541952"/>
              <a:chOff x="2486001" y="1782419"/>
              <a:chExt cx="3769025" cy="1939667"/>
            </a:xfrm>
          </p:grpSpPr>
          <p:cxnSp>
            <p:nvCxnSpPr>
              <p:cNvPr id="28" name="Straight Arrow Connector 21"/>
              <p:cNvCxnSpPr/>
              <p:nvPr/>
            </p:nvCxnSpPr>
            <p:spPr bwMode="auto">
              <a:xfrm>
                <a:off x="2485139" y="2894727"/>
                <a:ext cx="954670" cy="199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3"/>
              <p:cNvCxnSpPr/>
              <p:nvPr/>
            </p:nvCxnSpPr>
            <p:spPr bwMode="auto">
              <a:xfrm>
                <a:off x="3727409" y="2920688"/>
                <a:ext cx="2528478" cy="37942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6"/>
              <p:cNvSpPr/>
              <p:nvPr/>
            </p:nvSpPr>
            <p:spPr bwMode="auto">
              <a:xfrm>
                <a:off x="5209344" y="2976603"/>
                <a:ext cx="375477" cy="3854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" name="Straight Arrow Connector 28"/>
              <p:cNvCxnSpPr/>
              <p:nvPr/>
            </p:nvCxnSpPr>
            <p:spPr bwMode="auto">
              <a:xfrm flipV="1">
                <a:off x="3735398" y="2187802"/>
                <a:ext cx="2322765" cy="71491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25"/>
              <p:cNvSpPr/>
              <p:nvPr/>
            </p:nvSpPr>
            <p:spPr bwMode="auto">
              <a:xfrm>
                <a:off x="5295225" y="2187802"/>
                <a:ext cx="375477" cy="38541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5231839" y="1782419"/>
                <a:ext cx="325756" cy="36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?</a:t>
                </a:r>
                <a:endParaRPr lang="en-US" b="1" baseline="-25000"/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231839" y="3352802"/>
                <a:ext cx="325756" cy="36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?</a:t>
                </a:r>
                <a:endParaRPr lang="en-US" b="1" baseline="-25000"/>
              </a:p>
            </p:txBody>
          </p:sp>
          <p:sp>
            <p:nvSpPr>
              <p:cNvPr id="35" name="Oval 24"/>
              <p:cNvSpPr/>
              <p:nvPr/>
            </p:nvSpPr>
            <p:spPr bwMode="auto">
              <a:xfrm>
                <a:off x="3389880" y="2629131"/>
                <a:ext cx="513284" cy="53119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TextBox 31"/>
              <p:cNvSpPr txBox="1">
                <a:spLocks noChangeArrowheads="1"/>
              </p:cNvSpPr>
              <p:nvPr/>
            </p:nvSpPr>
            <p:spPr bwMode="auto">
              <a:xfrm>
                <a:off x="3499977" y="3220279"/>
                <a:ext cx="676055" cy="464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b="1"/>
                  <a:t>W+</a:t>
                </a:r>
                <a:endParaRPr lang="en-US" b="1" baseline="-25000"/>
              </a:p>
            </p:txBody>
          </p: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6235482" y="3500438"/>
              <a:ext cx="2995831" cy="1541952"/>
              <a:chOff x="2486001" y="1782419"/>
              <a:chExt cx="3769025" cy="1939667"/>
            </a:xfrm>
          </p:grpSpPr>
          <p:cxnSp>
            <p:nvCxnSpPr>
              <p:cNvPr id="19" name="Straight Arrow Connector 21"/>
              <p:cNvCxnSpPr/>
              <p:nvPr/>
            </p:nvCxnSpPr>
            <p:spPr bwMode="auto">
              <a:xfrm>
                <a:off x="2486275" y="2894727"/>
                <a:ext cx="954670" cy="199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23"/>
              <p:cNvCxnSpPr/>
              <p:nvPr/>
            </p:nvCxnSpPr>
            <p:spPr bwMode="auto">
              <a:xfrm>
                <a:off x="3728545" y="2920688"/>
                <a:ext cx="2526481" cy="37942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6"/>
              <p:cNvSpPr/>
              <p:nvPr/>
            </p:nvSpPr>
            <p:spPr bwMode="auto">
              <a:xfrm>
                <a:off x="5208484" y="2976603"/>
                <a:ext cx="375477" cy="3854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" name="Straight Arrow Connector 28"/>
              <p:cNvCxnSpPr/>
              <p:nvPr/>
            </p:nvCxnSpPr>
            <p:spPr bwMode="auto">
              <a:xfrm flipV="1">
                <a:off x="3736534" y="2187802"/>
                <a:ext cx="2320767" cy="71491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5"/>
              <p:cNvSpPr/>
              <p:nvPr/>
            </p:nvSpPr>
            <p:spPr bwMode="auto">
              <a:xfrm>
                <a:off x="5294364" y="2187802"/>
                <a:ext cx="375477" cy="38541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32"/>
              <p:cNvSpPr txBox="1">
                <a:spLocks noChangeArrowheads="1"/>
              </p:cNvSpPr>
              <p:nvPr/>
            </p:nvSpPr>
            <p:spPr bwMode="auto">
              <a:xfrm>
                <a:off x="5231839" y="1782419"/>
                <a:ext cx="325756" cy="36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?</a:t>
                </a:r>
                <a:endParaRPr lang="en-US" b="1" baseline="-25000"/>
              </a:p>
            </p:txBody>
          </p:sp>
          <p:sp>
            <p:nvSpPr>
              <p:cNvPr id="25" name="TextBox 33"/>
              <p:cNvSpPr txBox="1">
                <a:spLocks noChangeArrowheads="1"/>
              </p:cNvSpPr>
              <p:nvPr/>
            </p:nvSpPr>
            <p:spPr bwMode="auto">
              <a:xfrm>
                <a:off x="5231839" y="3352802"/>
                <a:ext cx="325756" cy="36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?</a:t>
                </a:r>
                <a:endParaRPr lang="en-US" b="1" baseline="-25000"/>
              </a:p>
            </p:txBody>
          </p:sp>
          <p:sp>
            <p:nvSpPr>
              <p:cNvPr id="26" name="Oval 24"/>
              <p:cNvSpPr/>
              <p:nvPr/>
            </p:nvSpPr>
            <p:spPr bwMode="auto">
              <a:xfrm>
                <a:off x="3389018" y="2629131"/>
                <a:ext cx="515282" cy="53119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TextBox 31"/>
              <p:cNvSpPr txBox="1">
                <a:spLocks noChangeArrowheads="1"/>
              </p:cNvSpPr>
              <p:nvPr/>
            </p:nvSpPr>
            <p:spPr bwMode="auto">
              <a:xfrm>
                <a:off x="3499977" y="3220279"/>
                <a:ext cx="597639" cy="464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b="1"/>
                  <a:t>W-</a:t>
                </a:r>
                <a:endParaRPr lang="en-US" b="1" baseline="-25000"/>
              </a:p>
            </p:txBody>
          </p:sp>
        </p:grpSp>
        <p:cxnSp>
          <p:nvCxnSpPr>
            <p:cNvPr id="17" name="Connecteur droit 16"/>
            <p:cNvCxnSpPr/>
            <p:nvPr/>
          </p:nvCxnSpPr>
          <p:spPr bwMode="auto">
            <a:xfrm>
              <a:off x="8331200" y="5516563"/>
              <a:ext cx="2984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auto">
            <a:xfrm>
              <a:off x="8334375" y="5949950"/>
              <a:ext cx="2984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67"/>
          <p:cNvSpPr>
            <a:spLocks noChangeArrowheads="1"/>
          </p:cNvSpPr>
          <p:nvPr/>
        </p:nvSpPr>
        <p:spPr bwMode="auto">
          <a:xfrm>
            <a:off x="121528" y="3172485"/>
            <a:ext cx="24528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Dans </a:t>
            </a:r>
            <a:r>
              <a:rPr lang="fr-FR" dirty="0"/>
              <a:t>notre étude, on ne s’intéresse qu’à la désintégration des </a:t>
            </a:r>
            <a:r>
              <a:rPr lang="fr-FR" dirty="0" smtClean="0"/>
              <a:t>W+ et </a:t>
            </a:r>
            <a:r>
              <a:rPr lang="fr-FR" dirty="0"/>
              <a:t>W- </a:t>
            </a:r>
            <a:r>
              <a:rPr lang="fr-FR" dirty="0" smtClean="0"/>
              <a:t>en </a:t>
            </a:r>
            <a:r>
              <a:rPr lang="fr-FR" dirty="0"/>
              <a:t>deux leptons, de première ou deuxième génération.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55209" y="5947509"/>
            <a:ext cx="8433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Question :  quelle est la proportion de W-(W+) qui se désintègrent en muon(</a:t>
            </a:r>
            <a:r>
              <a:rPr lang="fr-FR" b="1" dirty="0" err="1" smtClean="0"/>
              <a:t>antimuon</a:t>
            </a:r>
            <a:r>
              <a:rPr lang="fr-FR" b="1" dirty="0" smtClean="0"/>
              <a:t>) </a:t>
            </a:r>
          </a:p>
          <a:p>
            <a:r>
              <a:rPr lang="fr-FR" b="1" dirty="0"/>
              <a:t>	 </a:t>
            </a:r>
            <a:r>
              <a:rPr lang="fr-FR" b="1" dirty="0" smtClean="0"/>
              <a:t>   et de W-(W+) qui se désintègrent en électron (antiélectron)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6388" y="1343953"/>
            <a:ext cx="7205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de-DE" sz="2400" b="1" kern="0" dirty="0" err="1" smtClean="0">
                <a:solidFill>
                  <a:srgbClr val="002060"/>
                </a:solidFill>
              </a:rPr>
              <a:t>Une</a:t>
            </a:r>
            <a:r>
              <a:rPr lang="de-DE" sz="2400" b="1" kern="0" dirty="0" smtClean="0">
                <a:solidFill>
                  <a:srgbClr val="002060"/>
                </a:solidFill>
              </a:rPr>
              <a:t>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expérience</a:t>
            </a:r>
            <a:r>
              <a:rPr lang="de-DE" sz="2400" b="1" kern="0" dirty="0" smtClean="0">
                <a:solidFill>
                  <a:srgbClr val="002060"/>
                </a:solidFill>
              </a:rPr>
              <a:t> de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comptage</a:t>
            </a:r>
            <a:endParaRPr lang="de-DE" sz="2400" b="1" kern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 smtClean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de-DE" sz="2400" kern="0" dirty="0" smtClean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de-DE" sz="2400" kern="0" dirty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de-DE" sz="2400" b="1" kern="0" dirty="0" err="1" smtClean="0">
                <a:solidFill>
                  <a:srgbClr val="002060"/>
                </a:solidFill>
              </a:rPr>
              <a:t>Une</a:t>
            </a:r>
            <a:r>
              <a:rPr lang="de-DE" sz="2400" b="1" kern="0" dirty="0" smtClean="0">
                <a:solidFill>
                  <a:srgbClr val="002060"/>
                </a:solidFill>
              </a:rPr>
              <a:t>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mesure</a:t>
            </a:r>
            <a:r>
              <a:rPr lang="de-DE" sz="2400" b="1" kern="0" dirty="0" smtClean="0">
                <a:solidFill>
                  <a:srgbClr val="002060"/>
                </a:solidFill>
              </a:rPr>
              <a:t>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importante</a:t>
            </a:r>
            <a:r>
              <a:rPr lang="de-DE" sz="2400" b="1" kern="0" dirty="0" smtClean="0">
                <a:solidFill>
                  <a:srgbClr val="002060"/>
                </a:solidFill>
              </a:rPr>
              <a:t>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pour</a:t>
            </a:r>
            <a:r>
              <a:rPr lang="de-DE" sz="2400" b="1" kern="0" dirty="0" smtClean="0">
                <a:solidFill>
                  <a:srgbClr val="002060"/>
                </a:solidFill>
              </a:rPr>
              <a:t> la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recherche</a:t>
            </a:r>
            <a:r>
              <a:rPr lang="de-DE" sz="2400" b="1" kern="0" dirty="0" smtClean="0">
                <a:solidFill>
                  <a:srgbClr val="002060"/>
                </a:solidFill>
              </a:rPr>
              <a:t> du </a:t>
            </a:r>
            <a:r>
              <a:rPr lang="de-DE" sz="2400" b="1" kern="0" dirty="0" err="1" smtClean="0">
                <a:solidFill>
                  <a:srgbClr val="002060"/>
                </a:solidFill>
              </a:rPr>
              <a:t>Higgs</a:t>
            </a:r>
            <a:endParaRPr lang="de-DE" sz="2400" b="1" kern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de-DE" sz="2400" kern="0" dirty="0">
              <a:latin typeface="+mn-lt"/>
              <a:cs typeface="+mn-cs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915081" y="5490894"/>
            <a:ext cx="7354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 smtClean="0"/>
              <a:t>Si vous identifiez un événement contenant une paire W+ et W-,</a:t>
            </a:r>
          </a:p>
          <a:p>
            <a:pPr eaLnBrk="1" hangingPunct="1"/>
            <a:r>
              <a:rPr lang="fr-FR" dirty="0"/>
              <a:t> </a:t>
            </a:r>
            <a:r>
              <a:rPr lang="fr-FR" dirty="0" smtClean="0"/>
              <a:t>    il vous est demandé de mesurer l’angle entre les électrons/muons</a:t>
            </a:r>
          </a:p>
          <a:p>
            <a:pPr eaLnBrk="1" hangingPunct="1"/>
            <a:r>
              <a:rPr lang="fr-FR" dirty="0"/>
              <a:t> </a:t>
            </a:r>
            <a:r>
              <a:rPr lang="fr-FR" dirty="0" smtClean="0"/>
              <a:t>    issus de leur désintégration.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323850" y="115888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478"/>
                </a:solidFill>
              </a:rPr>
              <a:t>Travail demandé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915081" y="2154506"/>
            <a:ext cx="790536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 smtClean="0"/>
              <a:t>Identifiez si votre </a:t>
            </a:r>
            <a:r>
              <a:rPr lang="fr-FR" dirty="0" smtClean="0"/>
              <a:t>événement comporte </a:t>
            </a:r>
            <a:r>
              <a:rPr lang="fr-FR" dirty="0" smtClean="0"/>
              <a:t>0, 1 ou 2 bosons W+/W-.</a:t>
            </a:r>
          </a:p>
          <a:p>
            <a:pPr eaLnBrk="1" hangingPunct="1"/>
            <a:endParaRPr lang="fr-FR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/>
              <a:t>Indiquez le mode de désintégration du (ou des) boson W</a:t>
            </a:r>
          </a:p>
          <a:p>
            <a:pPr marL="1028700" lvl="1" eaLnBrk="1" hangingPunct="1">
              <a:buFont typeface="Wingdings" pitchFamily="1" charset="2"/>
              <a:buChar char="à"/>
            </a:pPr>
            <a:r>
              <a:rPr lang="fr-FR" dirty="0">
                <a:sym typeface="Wingdings" pitchFamily="2" charset="2"/>
              </a:rPr>
              <a:t>Mode de désintégration faisant intervenir un électron/antiélectron.</a:t>
            </a:r>
          </a:p>
          <a:p>
            <a:pPr marL="1028700" lvl="1" eaLnBrk="1" hangingPunct="1">
              <a:buFont typeface="Wingdings" pitchFamily="1" charset="2"/>
              <a:buChar char="à"/>
            </a:pPr>
            <a:r>
              <a:rPr lang="fr-FR" dirty="0">
                <a:sym typeface="Wingdings" pitchFamily="2" charset="2"/>
              </a:rPr>
              <a:t>Mode de désintégration faisant intervenir un muon/</a:t>
            </a:r>
            <a:r>
              <a:rPr lang="fr-FR" dirty="0" err="1">
                <a:sym typeface="Wingdings" pitchFamily="2" charset="2"/>
              </a:rPr>
              <a:t>antimuon</a:t>
            </a:r>
            <a:r>
              <a:rPr lang="fr-FR" dirty="0">
                <a:sym typeface="Wingdings" pitchFamily="2" charset="2"/>
              </a:rPr>
              <a:t>.</a:t>
            </a:r>
            <a:endParaRPr lang="fr-FR" dirty="0"/>
          </a:p>
          <a:p>
            <a:pPr eaLnBrk="1" hangingPunct="1"/>
            <a:endParaRPr lang="fr-FR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FR" dirty="0" smtClean="0"/>
              <a:t>Indiquez le signe de la charge électrique du (ou des bosons) W</a:t>
            </a:r>
          </a:p>
          <a:p>
            <a:pPr eaLnBrk="1" hangingPunct="1"/>
            <a:endParaRPr lang="fr-FR" dirty="0"/>
          </a:p>
        </p:txBody>
      </p:sp>
      <p:pic>
        <p:nvPicPr>
          <p:cNvPr id="3074" name="Picture 2" descr="http://lpopointenoire-sti2d.fr/img/Track%20chan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41" y="0"/>
            <a:ext cx="1925759" cy="19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F3AAD-4039-4947-B2DE-24EA21A21A96}" type="slidenum">
              <a:rPr lang="en-GB" sz="1400"/>
              <a:pPr eaLnBrk="1" hangingPunct="1"/>
              <a:t>9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217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766</Words>
  <Application>Microsoft Office PowerPoint</Application>
  <PresentationFormat>Affichage à l'écran (4:3)</PresentationFormat>
  <Paragraphs>184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142</cp:revision>
  <dcterms:created xsi:type="dcterms:W3CDTF">2013-03-01T10:27:03Z</dcterms:created>
  <dcterms:modified xsi:type="dcterms:W3CDTF">2013-03-14T06:30:33Z</dcterms:modified>
</cp:coreProperties>
</file>