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85" r:id="rId3"/>
    <p:sldId id="273" r:id="rId4"/>
    <p:sldId id="270" r:id="rId5"/>
    <p:sldId id="286" r:id="rId6"/>
    <p:sldId id="287" r:id="rId7"/>
    <p:sldId id="276" r:id="rId8"/>
    <p:sldId id="281" r:id="rId9"/>
    <p:sldId id="288" r:id="rId10"/>
    <p:sldId id="274" r:id="rId11"/>
    <p:sldId id="277" r:id="rId12"/>
    <p:sldId id="278" r:id="rId13"/>
    <p:sldId id="279" r:id="rId14"/>
    <p:sldId id="269" r:id="rId15"/>
    <p:sldId id="28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6" y="442126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Programme de visualisation</a:t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des événements pris par ATLAS</a:t>
            </a:r>
            <a:endParaRPr lang="fr-FR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02615" y="5669280"/>
            <a:ext cx="3407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MasterClasses</a:t>
            </a:r>
            <a:r>
              <a:rPr lang="fr-FR" b="1" dirty="0" smtClean="0"/>
              <a:t> 2013 @ Strasbourg</a:t>
            </a:r>
          </a:p>
          <a:p>
            <a:endParaRPr lang="fr-FR" b="1" dirty="0" smtClean="0"/>
          </a:p>
          <a:p>
            <a:pPr algn="ctr"/>
            <a:r>
              <a:rPr lang="fr-FR" b="1" dirty="0" smtClean="0"/>
              <a:t>14-15 mars 2013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10</a:t>
            </a:fld>
            <a:endParaRPr lang="en-GB" sz="1400"/>
          </a:p>
        </p:txBody>
      </p:sp>
      <p:pic>
        <p:nvPicPr>
          <p:cNvPr id="17410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pic>
        <p:nvPicPr>
          <p:cNvPr id="26626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841673" y="1069144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courbée vers la droite 7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tlas.physicsmasterclasses.org/img/neutrino_einsc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kjende.web.cern.ch/kjende/images/MET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6873" r="50382" b="50410"/>
          <a:stretch/>
        </p:blipFill>
        <p:spPr bwMode="auto">
          <a:xfrm>
            <a:off x="2757270" y="1138596"/>
            <a:ext cx="5176910" cy="51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tlas.physicsmasterclasses.org/img/jets_einsc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2222022"/>
            <a:ext cx="3213463" cy="43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kjende.web.cern.ch/kjende/images/Jets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501" r="49941" b="50783"/>
          <a:stretch/>
        </p:blipFill>
        <p:spPr bwMode="auto">
          <a:xfrm>
            <a:off x="3547070" y="1102677"/>
            <a:ext cx="5247252" cy="52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9221" name="Picture 5" descr="http://mydago.com/wp-content/uploads/2011/05/besoin_d_a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2316559" y="122020"/>
            <a:ext cx="4510882" cy="41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e 13"/>
          <p:cNvGrpSpPr>
            <a:grpSpLocks/>
          </p:cNvGrpSpPr>
          <p:nvPr/>
        </p:nvGrpSpPr>
        <p:grpSpPr bwMode="auto">
          <a:xfrm>
            <a:off x="655529" y="4648318"/>
            <a:ext cx="7832943" cy="1954212"/>
            <a:chOff x="611560" y="4904000"/>
            <a:chExt cx="7833379" cy="195400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611560" y="5480598"/>
              <a:ext cx="3538984" cy="1225863"/>
              <a:chOff x="889000" y="5480598"/>
              <a:chExt cx="3538984" cy="1225863"/>
            </a:xfrm>
          </p:grpSpPr>
          <p:pic>
            <p:nvPicPr>
              <p:cNvPr id="143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5480598"/>
                <a:ext cx="1776108" cy="1225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2644107" y="5764450"/>
                <a:ext cx="17838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/>
                  <a:t>Lire le guide de l’utilisateur</a:t>
                </a:r>
              </a:p>
            </p:txBody>
          </p:sp>
        </p:grpSp>
        <p:grpSp>
          <p:nvGrpSpPr>
            <p:cNvPr id="14350" name="Groupe 10"/>
            <p:cNvGrpSpPr>
              <a:grpSpLocks/>
            </p:cNvGrpSpPr>
            <p:nvPr/>
          </p:nvGrpSpPr>
          <p:grpSpPr bwMode="auto">
            <a:xfrm>
              <a:off x="4860032" y="4904000"/>
              <a:ext cx="3584907" cy="1954000"/>
              <a:chOff x="5220072" y="4904000"/>
              <a:chExt cx="3584907" cy="1954000"/>
            </a:xfrm>
          </p:grpSpPr>
          <p:pic>
            <p:nvPicPr>
              <p:cNvPr id="143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06"/>
              <a:stretch>
                <a:fillRect/>
              </a:stretch>
            </p:blipFill>
            <p:spPr bwMode="auto">
              <a:xfrm>
                <a:off x="5220072" y="4904000"/>
                <a:ext cx="1419474" cy="19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2" name="Rectangle 12"/>
              <p:cNvSpPr>
                <a:spLocks noChangeArrowheads="1"/>
              </p:cNvSpPr>
              <p:nvPr/>
            </p:nvSpPr>
            <p:spPr bwMode="auto">
              <a:xfrm>
                <a:off x="6535186" y="5764450"/>
                <a:ext cx="2269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/>
                  <a:t>Faire </a:t>
                </a:r>
                <a:r>
                  <a:rPr lang="fr-FR" smtClean="0"/>
                  <a:t>appel </a:t>
                </a:r>
                <a:r>
                  <a:rPr lang="fr-FR" dirty="0"/>
                  <a:t>à un GE (Gentil Encadrant)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5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Êtes-vous prêt à commencer l’exercice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3589" y="16610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 smtClean="0"/>
              <a:t>Réaliser toutes les opérations présentes sur la check-list. </a:t>
            </a:r>
            <a:endParaRPr lang="fr-FR" sz="3200" b="1" dirty="0"/>
          </a:p>
        </p:txBody>
      </p:sp>
      <p:pic>
        <p:nvPicPr>
          <p:cNvPr id="8194" name="Picture 2" descr="http://kgi.org/sites/default/files/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99" y="2886258"/>
            <a:ext cx="4581555" cy="34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2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en 3D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881154" y="5815821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longitudinale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5129" r="72914" b="57354"/>
          <a:stretch/>
        </p:blipFill>
        <p:spPr bwMode="auto">
          <a:xfrm>
            <a:off x="935907" y="1489167"/>
            <a:ext cx="2096952" cy="2063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47149" r="46278" b="15034"/>
          <a:stretch/>
        </p:blipFill>
        <p:spPr bwMode="auto">
          <a:xfrm>
            <a:off x="4779254" y="3918857"/>
            <a:ext cx="3961465" cy="1841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</a:t>
            </a:r>
            <a:r>
              <a:rPr lang="fr-FR" sz="3600" b="1" dirty="0" smtClean="0">
                <a:solidFill>
                  <a:srgbClr val="003478"/>
                </a:solidFill>
              </a:rPr>
              <a:t>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grpSp>
        <p:nvGrpSpPr>
          <p:cNvPr id="2" name="Groupe 1"/>
          <p:cNvGrpSpPr/>
          <p:nvPr/>
        </p:nvGrpSpPr>
        <p:grpSpPr>
          <a:xfrm>
            <a:off x="98479" y="1383156"/>
            <a:ext cx="8224277" cy="5342596"/>
            <a:chOff x="98479" y="1304779"/>
            <a:chExt cx="8224277" cy="534259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3"/>
            <a:stretch/>
          </p:blipFill>
          <p:spPr bwMode="auto">
            <a:xfrm>
              <a:off x="1301145" y="2010510"/>
              <a:ext cx="6963751" cy="39378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98479" y="1304779"/>
              <a:ext cx="2592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Vue transversale du détecteur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11020" y="6001044"/>
              <a:ext cx="2592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Vue longitudinale du détecteur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923740" y="1304779"/>
              <a:ext cx="2592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Numéros d’identification de l’événement en cours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5481716" y="6001044"/>
              <a:ext cx="2592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Fenêtre d’information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2011685" y="5838092"/>
              <a:ext cx="196947" cy="19694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6639956" y="5725551"/>
              <a:ext cx="152400" cy="3212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953070" y="1868658"/>
              <a:ext cx="171156" cy="32590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089014" y="1894449"/>
              <a:ext cx="4689" cy="4126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30368" y="1304779"/>
              <a:ext cx="2592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Barre d’outils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 flipV="1">
              <a:off x="6785811" y="1715024"/>
              <a:ext cx="343429" cy="8116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4</a:t>
            </a:fld>
            <a:endParaRPr lang="en-GB" sz="14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4615" r="46231" b="15077"/>
          <a:stretch/>
        </p:blipFill>
        <p:spPr bwMode="auto">
          <a:xfrm>
            <a:off x="3369213" y="1059574"/>
            <a:ext cx="5134708" cy="51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Calorimètre hadronique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Calorimètre électromagnétique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40480"/>
            <a:ext cx="4731771" cy="1533096"/>
            <a:chOff x="597875" y="3840480"/>
            <a:chExt cx="4731771" cy="1533096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Aimant</a:t>
              </a:r>
              <a:endParaRPr lang="fr-FR" b="1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40480"/>
              <a:ext cx="3739997" cy="13505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866606"/>
            <a:ext cx="5006091" cy="251549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Trajectographe</a:t>
              </a:r>
              <a:endParaRPr lang="fr-FR" b="1" dirty="0"/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Possibilité de zoomer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68812" y="3250367"/>
            <a:ext cx="2898229" cy="947836"/>
            <a:chOff x="168812" y="2962981"/>
            <a:chExt cx="2898229" cy="947836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38" t="11277" r="13885" b="81708"/>
            <a:stretch/>
          </p:blipFill>
          <p:spPr bwMode="auto">
            <a:xfrm>
              <a:off x="450166" y="3376245"/>
              <a:ext cx="2264899" cy="53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8812" y="2962981"/>
              <a:ext cx="2898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1. Sélectionnez la 1</a:t>
              </a:r>
              <a:r>
                <a:rPr lang="fr-FR" b="1" baseline="30000" dirty="0" smtClean="0"/>
                <a:t>ère</a:t>
              </a:r>
              <a:r>
                <a:rPr lang="fr-FR" b="1" dirty="0" smtClean="0"/>
                <a:t> icône. </a:t>
              </a:r>
            </a:p>
          </p:txBody>
        </p:sp>
      </p:grp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 </a:t>
            </a:r>
            <a:br>
              <a:rPr lang="fr-FR" b="1" dirty="0" smtClean="0"/>
            </a:br>
            <a:r>
              <a:rPr lang="fr-FR" b="1" dirty="0" smtClean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Bouton gauche appuyé de la souris + mouvement de souris.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4615" r="46231" b="15077"/>
          <a:stretch/>
        </p:blipFill>
        <p:spPr bwMode="auto">
          <a:xfrm>
            <a:off x="3369213" y="1059574"/>
            <a:ext cx="5134708" cy="51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Possibilité de se déplacer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68812" y="3250367"/>
            <a:ext cx="2898229" cy="947836"/>
            <a:chOff x="168812" y="2962981"/>
            <a:chExt cx="2898229" cy="947836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38" t="11277" r="13885" b="81708"/>
            <a:stretch/>
          </p:blipFill>
          <p:spPr bwMode="auto">
            <a:xfrm>
              <a:off x="450166" y="3376245"/>
              <a:ext cx="2264899" cy="53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8812" y="2962981"/>
              <a:ext cx="2898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1. Sélectionnez la 1</a:t>
              </a:r>
              <a:r>
                <a:rPr lang="fr-FR" b="1" baseline="30000" dirty="0" smtClean="0"/>
                <a:t>ère</a:t>
              </a:r>
              <a:r>
                <a:rPr lang="fr-FR" b="1" dirty="0" smtClean="0"/>
                <a:t> icône. </a:t>
              </a:r>
            </a:p>
          </p:txBody>
        </p:sp>
      </p:grp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 </a:t>
            </a:r>
            <a:br>
              <a:rPr lang="fr-FR" b="1" dirty="0" smtClean="0"/>
            </a:br>
            <a:r>
              <a:rPr lang="fr-FR" b="1" dirty="0" smtClean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Touche «M» appuyée + bouton gauche appuyé de la souris + mouvement de souris.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4615" r="46231" b="15077"/>
          <a:stretch/>
        </p:blipFill>
        <p:spPr bwMode="auto">
          <a:xfrm>
            <a:off x="3369213" y="1059574"/>
            <a:ext cx="5134708" cy="51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4615" r="46231" b="15077"/>
          <a:stretch/>
        </p:blipFill>
        <p:spPr bwMode="auto">
          <a:xfrm>
            <a:off x="3369213" y="1059574"/>
            <a:ext cx="5134708" cy="51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5650188" cy="369332"/>
            <a:chOff x="267286" y="1147690"/>
            <a:chExt cx="5650188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332412"/>
              <a:ext cx="4428308" cy="391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111989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Dépôt d’énergie dans le calorimètre hadronique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Dépôt d’énergie dans le calorimètre électromagnétique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931920"/>
            <a:ext cx="5454245" cy="1381032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Traces</a:t>
              </a:r>
              <a:endParaRPr lang="fr-FR" b="1" dirty="0"/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5015345"/>
            <a:ext cx="3414429" cy="101969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/>
              <a:t>Energie manquante</a:t>
            </a:r>
            <a:endParaRPr lang="fr-FR" b="1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ssets1.wordansassets.com/wvc-1354384148/wordansfiles/images/2012/12/1/171749/171749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15" y="914401"/>
            <a:ext cx="1593214" cy="15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9" t="11446" r="17500" b="81723"/>
          <a:stretch/>
        </p:blipFill>
        <p:spPr bwMode="auto">
          <a:xfrm>
            <a:off x="450164" y="3362177"/>
            <a:ext cx="2250831" cy="5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812" y="2962981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1. Sélectionnez la 3</a:t>
            </a:r>
            <a:r>
              <a:rPr lang="fr-FR" b="1" baseline="30000" dirty="0" smtClean="0"/>
              <a:t>ème</a:t>
            </a:r>
            <a:r>
              <a:rPr lang="fr-FR" b="1" dirty="0" smtClean="0"/>
              <a:t> icône.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812" y="4128252"/>
            <a:ext cx="232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811" y="4716750"/>
            <a:ext cx="2757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Cliquez sur un des objets. </a:t>
            </a:r>
          </a:p>
          <a:p>
            <a:endParaRPr lang="fr-FR" b="1" dirty="0"/>
          </a:p>
          <a:p>
            <a:r>
              <a:rPr lang="fr-FR" b="1" dirty="0" smtClean="0"/>
              <a:t>Les caractéristiques de l’objet s’affichent dans la fenêtre d’information.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4615" r="46231" b="15077"/>
          <a:stretch/>
        </p:blipFill>
        <p:spPr bwMode="auto">
          <a:xfrm>
            <a:off x="3369213" y="1059574"/>
            <a:ext cx="5134708" cy="51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440" y="1053067"/>
            <a:ext cx="31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Afficher les caractéristiques </a:t>
            </a:r>
            <a:br>
              <a:rPr lang="fr-FR" sz="2400" b="1" dirty="0" smtClean="0">
                <a:solidFill>
                  <a:srgbClr val="0070C0"/>
                </a:solidFill>
              </a:rPr>
            </a:br>
            <a:r>
              <a:rPr lang="fr-FR" sz="2400" b="1" dirty="0" smtClean="0">
                <a:solidFill>
                  <a:srgbClr val="0070C0"/>
                </a:solidFill>
              </a:rPr>
              <a:t>des objets</a:t>
            </a:r>
          </a:p>
        </p:txBody>
      </p:sp>
    </p:spTree>
    <p:extLst>
      <p:ext uri="{BB962C8B-B14F-4D97-AF65-F5344CB8AC3E}">
        <p14:creationId xmlns:p14="http://schemas.microsoft.com/office/powerpoint/2010/main" val="33988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erge.mehl.free.fr/jpeg/rapport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63" y="1463040"/>
            <a:ext cx="1692358" cy="11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813" y="2939532"/>
            <a:ext cx="3671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</a:t>
            </a:r>
            <a:r>
              <a:rPr lang="fr-FR" b="1" dirty="0" smtClean="0"/>
              <a:t>. Faites un zoom sur les traces dans la vue transversale.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440" y="1053067"/>
            <a:ext cx="318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Mesurer l’angle entre </a:t>
            </a:r>
            <a:br>
              <a:rPr lang="fr-FR" sz="2400" b="1" dirty="0" smtClean="0">
                <a:solidFill>
                  <a:srgbClr val="0070C0"/>
                </a:solidFill>
              </a:rPr>
            </a:br>
            <a:r>
              <a:rPr lang="fr-FR" sz="2400" b="1" dirty="0" smtClean="0">
                <a:solidFill>
                  <a:srgbClr val="0070C0"/>
                </a:solidFill>
              </a:rPr>
              <a:t>2 traces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8307" r="73692" b="54585"/>
          <a:stretch/>
        </p:blipFill>
        <p:spPr bwMode="auto">
          <a:xfrm>
            <a:off x="3863487" y="1173647"/>
            <a:ext cx="4804223" cy="475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68813" y="3755208"/>
            <a:ext cx="2970493" cy="932764"/>
            <a:chOff x="168813" y="3799000"/>
            <a:chExt cx="2970493" cy="93276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39" t="11446" r="17500" b="81723"/>
            <a:stretch/>
          </p:blipFill>
          <p:spPr bwMode="auto">
            <a:xfrm>
              <a:off x="777746" y="4211259"/>
              <a:ext cx="2250831" cy="52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68813" y="3799000"/>
              <a:ext cx="297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/>
                <a:t>2</a:t>
              </a:r>
              <a:r>
                <a:rPr lang="fr-FR" b="1" dirty="0" smtClean="0"/>
                <a:t>. Sélectionnez la 3</a:t>
              </a:r>
              <a:r>
                <a:rPr lang="fr-FR" b="1" baseline="30000" dirty="0" smtClean="0"/>
                <a:t>ème</a:t>
              </a:r>
              <a:r>
                <a:rPr lang="fr-FR" b="1" dirty="0" smtClean="0"/>
                <a:t> icône. 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9767" y="4857317"/>
            <a:ext cx="3680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Laissez appuyer sur la touche «P »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6704" y="5395994"/>
            <a:ext cx="358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4</a:t>
            </a:r>
            <a:r>
              <a:rPr lang="fr-FR" b="1" dirty="0" smtClean="0"/>
              <a:t>. Cliquez successivement sur les </a:t>
            </a:r>
            <a:r>
              <a:rPr lang="fr-FR" b="1" smtClean="0"/>
              <a:t>2 traces</a:t>
            </a:r>
            <a:endParaRPr lang="fr-FR" b="1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59766" y="6211669"/>
            <a:ext cx="531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La valeur de l’angle (</a:t>
            </a:r>
            <a:r>
              <a:rPr lang="el-GR" b="1" dirty="0" smtClean="0"/>
              <a:t>Δ</a:t>
            </a:r>
            <a:r>
              <a:rPr lang="el-GR" b="1" dirty="0" smtClean="0">
                <a:latin typeface="Times New Roman"/>
                <a:cs typeface="Times New Roman"/>
              </a:rPr>
              <a:t>φ</a:t>
            </a:r>
            <a:r>
              <a:rPr lang="fr-FR" b="1" dirty="0" smtClean="0">
                <a:latin typeface="Times New Roman"/>
                <a:cs typeface="Times New Roman"/>
              </a:rPr>
              <a:t>) </a:t>
            </a:r>
            <a:r>
              <a:rPr lang="fr-FR" b="1" dirty="0" smtClean="0"/>
              <a:t>en ° doit s’afficher dans la fenêtre d’information.</a:t>
            </a:r>
          </a:p>
        </p:txBody>
      </p:sp>
    </p:spTree>
    <p:extLst>
      <p:ext uri="{BB962C8B-B14F-4D97-AF65-F5344CB8AC3E}">
        <p14:creationId xmlns:p14="http://schemas.microsoft.com/office/powerpoint/2010/main" val="35481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333</Words>
  <Application>Microsoft Office PowerPoint</Application>
  <PresentationFormat>Affichage à l'écran (4:3)</PresentationFormat>
  <Paragraphs>75</Paragraphs>
  <Slides>15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visio</cp:lastModifiedBy>
  <cp:revision>104</cp:revision>
  <dcterms:created xsi:type="dcterms:W3CDTF">2013-03-01T10:27:03Z</dcterms:created>
  <dcterms:modified xsi:type="dcterms:W3CDTF">2013-03-14T09:34:15Z</dcterms:modified>
</cp:coreProperties>
</file>